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94" r:id="rId3"/>
    <p:sldId id="399" r:id="rId4"/>
    <p:sldId id="396" r:id="rId5"/>
    <p:sldId id="397" r:id="rId6"/>
    <p:sldId id="545" r:id="rId7"/>
    <p:sldId id="597" r:id="rId8"/>
    <p:sldId id="405" r:id="rId9"/>
    <p:sldId id="459" r:id="rId10"/>
    <p:sldId id="407" r:id="rId11"/>
    <p:sldId id="434" r:id="rId12"/>
    <p:sldId id="582" r:id="rId13"/>
    <p:sldId id="615" r:id="rId14"/>
    <p:sldId id="618" r:id="rId15"/>
    <p:sldId id="619" r:id="rId16"/>
    <p:sldId id="546" r:id="rId17"/>
    <p:sldId id="634" r:id="rId18"/>
    <p:sldId id="635" r:id="rId19"/>
    <p:sldId id="373" r:id="rId20"/>
    <p:sldId id="537" r:id="rId21"/>
    <p:sldId id="536" r:id="rId22"/>
    <p:sldId id="565" r:id="rId23"/>
    <p:sldId id="566" r:id="rId24"/>
    <p:sldId id="567" r:id="rId25"/>
    <p:sldId id="568" r:id="rId26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029EA"/>
    <a:srgbClr val="FF3300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61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8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68580"/>
            <a:ext cx="11089640" cy="664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3" name="Text Box 7"/>
          <p:cNvSpPr txBox="1"/>
          <p:nvPr/>
        </p:nvSpPr>
        <p:spPr>
          <a:xfrm>
            <a:off x="113030" y="160655"/>
            <a:ext cx="118891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太空飞行过程遇到的所有情况和感受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杨利伟都会细致地与自己的战友分享。你觉得他这样做的用意是什么？从中可以看出宇航员具有怎样的精神品质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sz="3000"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7587" name="表格 67586"/>
          <p:cNvGraphicFramePr/>
          <p:nvPr>
            <p:custDataLst>
              <p:tags r:id="rId1"/>
            </p:custDataLst>
          </p:nvPr>
        </p:nvGraphicFramePr>
        <p:xfrm>
          <a:off x="215900" y="1637030"/>
          <a:ext cx="11854815" cy="4015105"/>
        </p:xfrm>
        <a:graphic>
          <a:graphicData uri="http://schemas.openxmlformats.org/drawingml/2006/table">
            <a:tbl>
              <a:tblPr/>
              <a:tblGrid>
                <a:gridCol w="2830830"/>
                <a:gridCol w="4380865"/>
                <a:gridCol w="4643120"/>
              </a:tblGrid>
              <a:tr h="594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分  享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用  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实  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17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2800" b="1" dirty="0"/>
                        <a:t>共振让人非常痛苦</a:t>
                      </a:r>
                      <a:r>
                        <a:rPr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,以为要牺牲了</a:t>
                      </a:r>
                      <a:endParaRPr sz="2800" b="1"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2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神舟六号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2800" b="1" dirty="0"/>
                        <a:t>飞行情况有很大改善</a:t>
                      </a:r>
                      <a:endParaRPr lang="zh-CN" altLang="en-US" sz="28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52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sym typeface="+mn-ea"/>
                        </a:rPr>
                        <a:t>本末倒置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sym typeface="+mn-ea"/>
                        </a:rPr>
                        <a:t>的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错觉令人难受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/>
                        <a:t>以后航天员有心理准备</a:t>
                      </a:r>
                      <a:endParaRPr lang="zh-CN" altLang="en-US" sz="30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让战友们有思想准备</a:t>
                      </a:r>
                      <a:r>
                        <a:rPr sz="28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不用紧张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</a:rPr>
                        <a:t>战友们知道伞开好了等于安全有保障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7"/>
          <p:cNvSpPr/>
          <p:nvPr/>
        </p:nvSpPr>
        <p:spPr>
          <a:xfrm>
            <a:off x="3068320" y="2258695"/>
            <a:ext cx="43434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工作人员寻找原</a:t>
            </a:r>
            <a:r>
              <a:rPr lang="zh-CN" altLang="en-US" sz="28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sz="28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改进技术工艺</a:t>
            </a:r>
            <a:r>
              <a:rPr sz="28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解决这个问题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7412355" y="3322320"/>
            <a:ext cx="46583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飞船舱体经过改进</a:t>
            </a:r>
            <a:r>
              <a:rPr sz="28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内壁上刷着不同颜色</a:t>
            </a:r>
            <a:r>
              <a:rPr sz="28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便于帮助航天员迅速调整感觉</a:t>
            </a:r>
            <a:endParaRPr lang="zh-CN" sz="2800" b="1" dirty="0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7"/>
          <p:cNvSpPr/>
          <p:nvPr/>
        </p:nvSpPr>
        <p:spPr>
          <a:xfrm>
            <a:off x="215900" y="4740910"/>
            <a:ext cx="28530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抛伞的关键操作过程最折磨人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215265" y="5694045"/>
            <a:ext cx="116840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精神品质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7"/>
          <p:cNvSpPr/>
          <p:nvPr/>
        </p:nvSpPr>
        <p:spPr>
          <a:xfrm>
            <a:off x="254000" y="5690870"/>
            <a:ext cx="118167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从容镇定、理智平和、具有极强的集体</a:t>
            </a:r>
            <a:r>
              <a:rPr sz="300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协同</a:t>
            </a:r>
            <a:r>
              <a:rPr sz="3000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意识和使命感、大公无私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230" y="1484630"/>
          <a:ext cx="12033250" cy="5120640"/>
        </p:xfrm>
        <a:graphic>
          <a:graphicData uri="http://schemas.openxmlformats.org/drawingml/2006/table">
            <a:tbl>
              <a:tblPr/>
              <a:tblGrid>
                <a:gridCol w="1535430"/>
                <a:gridCol w="4622165"/>
                <a:gridCol w="5875655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640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科学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严谨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几次努力寻找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长城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但没有结果。</a:t>
                      </a:r>
                      <a:r>
                        <a:rPr lang="zh-CN" altLang="en-US" sz="2600" b="1" dirty="0"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  <a:sym typeface="+mn-ea"/>
                        </a:rPr>
                        <a:t>“神舟六号”和“神舟七号”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飞行时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曾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叮嘱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航天员们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仔细看看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但他们也没看到长城。</a:t>
                      </a:r>
                      <a:endParaRPr lang="zh-CN" sz="26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207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爱国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7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执着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4470" y="997585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说说杨利伟有怎样的优秀品质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任务二、三、四或思考探究二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338326" cy="713740"/>
            <a:chOff x="2371" y="690"/>
            <a:chExt cx="3060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06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精神品质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6172835" y="1955800"/>
            <a:ext cx="592264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“几次努力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寻找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叮嘱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仔细看看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可看出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杨利伟对飞船上能不能看见长城这件事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非常上心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不仅自己多次努力寻找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而且多次询问他人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力求所得结论的准确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7106" name="文本框 6"/>
          <p:cNvSpPr txBox="1"/>
          <p:nvPr/>
        </p:nvSpPr>
        <p:spPr>
          <a:xfrm>
            <a:off x="6240145" y="3703320"/>
            <a:ext cx="585597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仔细分辨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期待着下一次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俯瞰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endParaRPr lang="en-US" altLang="zh-CN" sz="26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有我的战友和亲人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可看出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杨利伟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对祖国的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挚爱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和对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亲友的牵挂</a:t>
            </a:r>
            <a:endParaRPr lang="zh-CN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2265" y="3647440"/>
            <a:ext cx="464185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600" b="1" dirty="0">
                <a:ea typeface="宋体" panose="02010600030101010101" pitchFamily="2" charset="-122"/>
              </a:rPr>
              <a:t>飞经亚洲</a:t>
            </a:r>
            <a:r>
              <a:rPr sz="2600" b="1">
                <a:sym typeface="+mn-ea"/>
              </a:rPr>
              <a:t>,</a:t>
            </a:r>
            <a:r>
              <a:rPr lang="zh-CN" sz="2600" b="1" dirty="0">
                <a:ea typeface="宋体" panose="02010600030101010101" pitchFamily="2" charset="-122"/>
              </a:rPr>
              <a:t>特别是经过中国上空时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……我的内心都</a:t>
            </a:r>
            <a:r>
              <a:rPr 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期待着下一次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sz="2600" b="1" dirty="0">
                <a:solidFill>
                  <a:schemeClr val="tx1"/>
                </a:solidFill>
                <a:ea typeface="宋体" panose="02010600030101010101" pitchFamily="2" charset="-122"/>
              </a:rPr>
              <a:t>那里</a:t>
            </a:r>
            <a:r>
              <a:rPr lang="zh-CN" sz="2600" b="1" dirty="0">
                <a:solidFill>
                  <a:srgbClr val="FF0000"/>
                </a:solidFill>
                <a:ea typeface="宋体" panose="02010600030101010101" pitchFamily="2" charset="-122"/>
              </a:rPr>
              <a:t>有我的战友和亲人</a:t>
            </a:r>
            <a:r>
              <a:rPr lang="zh-CN" sz="2600" b="1" dirty="0">
                <a:ea typeface="宋体" panose="02010600030101010101" pitchFamily="2" charset="-122"/>
              </a:rPr>
              <a:t>。</a:t>
            </a:r>
            <a:endParaRPr lang="zh-CN" sz="2600" b="1" dirty="0">
              <a:ea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597660" y="5015230"/>
            <a:ext cx="464248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不是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当时的声音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就不能签字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所以就让我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反复听</a:t>
            </a:r>
            <a:r>
              <a:rPr sz="2600" b="1">
                <a:sym typeface="+mn-ea"/>
              </a:rPr>
              <a:t>,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断断续续听了一年多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600" b="1" dirty="0">
              <a:ea typeface="宋体" panose="02010600030101010101" pitchFamily="2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6206490" y="5015230"/>
            <a:ext cx="585597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不是就不能签字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反复听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断断续续听了一年多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可看出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杨利伟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执着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的事业追求</a:t>
            </a:r>
            <a:endParaRPr lang="zh-CN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47106" grpId="0"/>
      <p:bldP spid="5" grpId="0"/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97790" y="188595"/>
          <a:ext cx="11941175" cy="5158740"/>
        </p:xfrm>
        <a:graphic>
          <a:graphicData uri="http://schemas.openxmlformats.org/drawingml/2006/table">
            <a:tbl>
              <a:tblPr/>
              <a:tblGrid>
                <a:gridCol w="1828165"/>
                <a:gridCol w="6737985"/>
                <a:gridCol w="3375025"/>
              </a:tblGrid>
              <a:tr h="448310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7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冷静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镇定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6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461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勇敢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坚强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936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无私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奉献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3" name="文本框 3"/>
          <p:cNvSpPr txBox="1"/>
          <p:nvPr/>
        </p:nvSpPr>
        <p:spPr>
          <a:xfrm>
            <a:off x="8582025" y="657225"/>
            <a:ext cx="345694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几乎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无法承受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我的脑子还非常清醒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可看出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杨利伟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从容镇静、理智平和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7106" name="文本框 6"/>
          <p:cNvSpPr txBox="1"/>
          <p:nvPr/>
        </p:nvSpPr>
        <p:spPr>
          <a:xfrm>
            <a:off x="8674100" y="2297430"/>
            <a:ext cx="336486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不怕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可能没什么大问题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”“</a:t>
            </a:r>
            <a:r>
              <a:rPr lang="zh-CN" altLang="en-US" sz="2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可看出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杨利伟</a:t>
            </a:r>
            <a:r>
              <a:rPr lang="zh-CN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勇敢、坚强和镇定</a:t>
            </a:r>
            <a:endParaRPr lang="zh-CN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2145" y="2297430"/>
            <a:ext cx="675195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外面高温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不怕！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有碎片划过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不怕！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过载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也能承受！</a:t>
            </a:r>
            <a:r>
              <a:rPr lang="zh-CN" sz="2600" b="1" dirty="0">
                <a:ea typeface="宋体" panose="02010600030101010101" pitchFamily="2" charset="-122"/>
              </a:rPr>
              <a:t>哦</a:t>
            </a:r>
            <a:r>
              <a:rPr sz="2600" b="1">
                <a:sym typeface="+mn-ea"/>
              </a:rPr>
              <a:t>,</a:t>
            </a:r>
            <a:r>
              <a:rPr lang="zh-CN" sz="2600" b="1" dirty="0">
                <a:solidFill>
                  <a:srgbClr val="FF0000"/>
                </a:solidFill>
                <a:ea typeface="宋体" panose="02010600030101010101" pitchFamily="2" charset="-122"/>
              </a:rPr>
              <a:t>可能没什么大问题！</a:t>
            </a:r>
            <a:endParaRPr lang="zh-CN" sz="26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8673465" y="3590290"/>
            <a:ext cx="342646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与俄罗斯航天员的做法形成鲜明的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对比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表现了杨利伟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敢于直面困难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、坦诚相待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极强的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集体</a:t>
            </a:r>
            <a:r>
              <a:rPr sz="260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协同</a:t>
            </a:r>
            <a:r>
              <a:rPr sz="2600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意识和使命感、大公无私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922145" y="605790"/>
            <a:ext cx="675195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eaLnBrk="0" fontAlgn="base" hangingPunc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共振以曲线形式变化着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痛苦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的感觉越来越强烈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五脏六腑似乎都要碎了。我</a:t>
            </a:r>
            <a:r>
              <a:rPr sz="26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几乎无法承受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觉得自己快不行了。当时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我的脑子还非常清醒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以为飞船起飞时就是这样的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2600" b="1" dirty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2145" y="3590290"/>
            <a:ext cx="675132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估计在我之前遨游太空的国外航天员会有类似体会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但他们从未对我说起过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只能完全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靠意志力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克服这种错觉。</a:t>
            </a:r>
            <a:r>
              <a:rPr lang="zh-CN" altLang="en-US" sz="26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“神舟六号”和“神舟七号”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升空后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因为我跟他们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仔细说过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2780" y="5181600"/>
            <a:ext cx="6751320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600" b="1" dirty="0">
                <a:ea typeface="宋体" panose="02010600030101010101" pitchFamily="2" charset="-122"/>
                <a:sym typeface="+mn-ea"/>
              </a:rPr>
              <a:t>我后来回过俄罗斯的航天员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他们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从不</a:t>
            </a:r>
            <a:r>
              <a:rPr lang="zh-CN" sz="2600" b="1" dirty="0">
                <a:ea typeface="宋体" panose="02010600030101010101" pitchFamily="2" charset="-122"/>
                <a:sym typeface="+mn-ea"/>
              </a:rPr>
              <a:t>给新航天员讲述这个过程了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我回来却讲了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600" b="1" dirty="0">
                <a:ea typeface="宋体" panose="02010600030101010101" pitchFamily="2" charset="-122"/>
                <a:sym typeface="+mn-ea"/>
              </a:rPr>
              <a:t>让他们有思想准备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不用紧张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很正常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47106" grpId="0"/>
      <p:bldP spid="5" grpId="0"/>
      <p:bldP spid="3" grpId="0"/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081213" y="2060575"/>
            <a:ext cx="49022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起飞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产生共振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痛苦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1213" y="3513138"/>
            <a:ext cx="9556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途中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42615" y="2711450"/>
            <a:ext cx="4881563" cy="2122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俯瞰祖国地貌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激动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没有看到长城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遗憾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失重产生错觉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难受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遭遇敲击声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紧张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81213" y="5273675"/>
            <a:ext cx="9556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归途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19450" y="4932045"/>
            <a:ext cx="5295900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舷窗出现裂纹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恐惧紧张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抛伞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害怕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紧张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865313" y="2132013"/>
            <a:ext cx="215900" cy="36004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3036888" y="2852738"/>
            <a:ext cx="217488" cy="18399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036888" y="5157788"/>
            <a:ext cx="217488" cy="8461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大括号 17"/>
          <p:cNvSpPr/>
          <p:nvPr/>
        </p:nvSpPr>
        <p:spPr>
          <a:xfrm>
            <a:off x="8001635" y="2168525"/>
            <a:ext cx="288925" cy="38703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0706" y="647907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07135" y="2965450"/>
            <a:ext cx="657225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太空一日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0560" y="3095625"/>
            <a:ext cx="1981200" cy="22453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冷静镇定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理智平和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勇敢坚强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爱国执着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严谨认真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矩形 52227"/>
          <p:cNvSpPr/>
          <p:nvPr/>
        </p:nvSpPr>
        <p:spPr>
          <a:xfrm>
            <a:off x="1847850" y="2276475"/>
            <a:ext cx="8983345" cy="115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阅读方法</a:t>
            </a:r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浏览</a:t>
            </a:r>
            <a:r>
              <a:rPr sz="2800">
                <a:uFillTx/>
                <a:sym typeface="+mn-ea"/>
              </a:rPr>
              <a:t>(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扫描式、跳读式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圈点勾画</a:t>
            </a:r>
            <a:r>
              <a:rPr sz="2800">
                <a:uFillTx/>
                <a:sym typeface="+mn-ea"/>
              </a:rPr>
              <a:t>)</a:t>
            </a:r>
            <a:b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小标题</a:t>
            </a:r>
            <a:r>
              <a:rPr sz="2800">
                <a:uFillTx/>
                <a:sym typeface="+mn-ea"/>
              </a:rPr>
              <a:t>(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概括内容；层次结构清楚</a:t>
            </a:r>
            <a:r>
              <a:rPr sz="2800">
                <a:uFillTx/>
                <a:sym typeface="+mn-ea"/>
              </a:rPr>
              <a:t>)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矩形 52228"/>
          <p:cNvSpPr/>
          <p:nvPr/>
        </p:nvSpPr>
        <p:spPr>
          <a:xfrm>
            <a:off x="1925955" y="3348038"/>
            <a:ext cx="6048375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情感态度</a:t>
            </a:r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严谨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的科学态度</a:t>
            </a:r>
            <a:b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强烈的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爱国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精神</a:t>
            </a:r>
            <a:b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执着</a:t>
            </a:r>
            <a:r>
              <a: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rPr>
              <a:t>的事业追求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0706" y="647907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课堂总结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1500" y="1209040"/>
            <a:ext cx="1105027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结合课文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体会下列语句蕴含的情感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任务四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或思考探究三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84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体会情感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1500" y="1762125"/>
            <a:ext cx="109962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【示例】过了几分钟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我隐约听到外面喊叫的声音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手电的光束从舷窗上模糊地透进来。我知道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他们找到飞船了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外边来人了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7"/>
          <p:cNvSpPr/>
          <p:nvPr/>
        </p:nvSpPr>
        <p:spPr>
          <a:xfrm>
            <a:off x="597535" y="2691130"/>
            <a:ext cx="1105027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杨利伟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历经太空生活中种种困难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平安地回到地球、回到祖国的怀抱之后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他的内心是多么的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喜悦和骄傲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。句末的感叹号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凝练又深沉地传递了这种情感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2029E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535" y="4167505"/>
            <a:ext cx="111982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1.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就这一下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指挥大厅有人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大声喊道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快看啊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他眨眼了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利伟还活着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！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所有的人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都鼓掌欢呼起来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0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698500" y="5096510"/>
            <a:ext cx="109962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杨利伟熬过了艰难的</a:t>
            </a:r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秒共振阶段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让人们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松了一口气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发射现场紧张的气氛得以缓解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所有人</a:t>
            </a:r>
            <a:r>
              <a:rPr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的内心是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欣喜、如释重负和</a:t>
            </a:r>
            <a:r>
              <a:rPr 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激动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7535" y="1762125"/>
            <a:ext cx="109962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我曾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俯瞰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我们的首都北京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白天它是燕山山脉边的一片灰白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分辨不清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夜晚则呈现一片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红晕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那里有我的战友和亲人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0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7"/>
          <p:cNvSpPr/>
          <p:nvPr/>
        </p:nvSpPr>
        <p:spPr>
          <a:xfrm>
            <a:off x="598170" y="2685415"/>
            <a:ext cx="1099629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一片灰白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一片红晕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这是祖国的首都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是自己的战友和亲人所在的地方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是自己的登上太空后非常挂念的地方。这种深沉的</a:t>
            </a:r>
            <a:r>
              <a:rPr 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挚爱、牵挂和眷念之情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溢于言表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3566" y="1136570"/>
            <a:ext cx="9700437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杨利伟为什么被称为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英雄</a:t>
            </a:r>
            <a:r>
              <a:rPr lang="en-US" altLang="zh-CN" sz="30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7784" y="422923"/>
            <a:ext cx="2792615" cy="713740"/>
            <a:chOff x="2371" y="690"/>
            <a:chExt cx="3471" cy="1124"/>
          </a:xfrm>
        </p:grpSpPr>
        <p:sp>
          <p:nvSpPr>
            <p:cNvPr id="1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82015" y="1828165"/>
            <a:ext cx="1039876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2029EA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天地对焦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9时31分许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停泊在南太平洋的远望2号捕获飞船信息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神舟五号飞船的舱内图像清晰地显示在北京指控中心的大屏幕上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杨利伟的声音在大厅中响起。与医学监督医生通话时</a:t>
            </a:r>
            <a:r>
              <a:rPr sz="3000" b="1">
                <a:sym typeface="+mn-ea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他显得相当沉稳</a:t>
            </a:r>
            <a:r>
              <a:rPr lang="en-US" altLang="zh-CN" sz="30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“我感觉良好！</a:t>
            </a:r>
            <a:r>
              <a:rPr lang="en-US" altLang="zh-CN" sz="30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endParaRPr lang="zh-CN" altLang="en-US" sz="30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节选新华社当天发布的报道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015" y="4751070"/>
            <a:ext cx="102374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我此时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经受上下错觉的折磨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用意志力和想象来调整感觉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除了这个痛苦的错觉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其他一切都好。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选自《天地九重》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094105" y="751840"/>
            <a:ext cx="102774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“天地对焦”这一环节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选取两个片段。一个片段节选自新华社当天发布的报道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另一个片段选自杨利伟的《天地九重》。在同一时间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航天员杨利伟“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正在经受上下错觉的折磨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正在用意志力和想象来调整感觉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但是他与在地面的医学监督医生通话时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却表现得相当沉稳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还用言语表达说“我感觉良好！”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如果不是杨利伟自己在《天地九重》中的叙述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谁能知道当时的真相呢？是什么让他做到这点？</a:t>
            </a:r>
            <a:endParaRPr lang="zh-CN" altLang="en-US" sz="30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4105" y="4168140"/>
            <a:ext cx="999363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如果没有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大无畏的精神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没有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为国家民族做贡献的意识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是不可能临危不惧，坚持到底的</a:t>
            </a:r>
            <a:r>
              <a:rPr lang="en-US" altLang="zh-CN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!</a:t>
            </a:r>
            <a:endParaRPr lang="en-US" altLang="zh-CN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4002" y="5276121"/>
            <a:ext cx="10104474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为了国家民族的利益而不顾个人安危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并为此奉献出自己的智慧和力量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80144" y="605377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46225" y="1851660"/>
            <a:ext cx="79711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1.运用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浏览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的方法快速了解课文主要内容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把握本文的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结构特点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运用小标题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找出作者在太空中遇到的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意外情况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以及他的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心理活动或举动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体会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严谨、科学的态度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感受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文章字里行间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蕴含的情感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重难点</a:t>
            </a:r>
            <a:r>
              <a:rPr sz="3200">
                <a:sym typeface="+mn-ea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339090"/>
            <a:ext cx="11693525" cy="618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矩形 63492"/>
          <p:cNvSpPr/>
          <p:nvPr/>
        </p:nvSpPr>
        <p:spPr>
          <a:xfrm>
            <a:off x="1056005" y="1096010"/>
            <a:ext cx="100799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为了表达对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飞天的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赞美和祝贺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甲、乙、丙三个同学要各写一副对联。请结合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对联的有关知识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根据下联的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大意提示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帮乙、丙两个同学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补写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下联。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3" name="矩形 65539"/>
          <p:cNvSpPr/>
          <p:nvPr/>
        </p:nvSpPr>
        <p:spPr>
          <a:xfrm>
            <a:off x="969645" y="2682875"/>
            <a:ext cx="8488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冲天揽月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傲视苍穹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神州飞起神舟六号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击地兴歌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纵观寰宇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盛世迎来盛事千年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969328" y="40849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969328" y="53295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91703" y="353504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/>
          </p:cNvSpPr>
          <p:nvPr/>
        </p:nvSpPr>
        <p:spPr>
          <a:xfrm>
            <a:off x="722630" y="782320"/>
            <a:ext cx="10654030" cy="3924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词性相同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上、下联同一位置的词或词组的词性应相同或相近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实对实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结构相称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即上、下联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语法结构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当尽可能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如湖南岳阳楼的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水天一色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风月无边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上、下联都是主谓结构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</a:t>
            </a:r>
            <a:r>
              <a:rPr sz="2800">
                <a:solidFill>
                  <a:schemeClr val="dk1"/>
                </a:solidFill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dk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</a:t>
            </a:r>
            <a:r>
              <a:rPr sz="2800">
                <a:solidFill>
                  <a:schemeClr val="dk1"/>
                </a:solidFill>
                <a:sym typeface="+mn-ea"/>
              </a:rPr>
              <a:t>)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在古四声中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平声为平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上、去、入声为仄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平仄相谐包括两个方面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一是上、下联平仄相反。一般不要求字字相反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但上、下联尾字</a:t>
            </a:r>
            <a:r>
              <a:rPr sz="2800">
                <a:sym typeface="+mn-ea"/>
              </a:rPr>
              <a:t>(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联脚</a:t>
            </a:r>
            <a:r>
              <a:rPr sz="2800">
                <a:sym typeface="+mn-ea"/>
              </a:rPr>
              <a:t>)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平仄应相反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并且上联为仄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下联为平。二是上、下联各自句内平仄交替</a:t>
            </a:r>
            <a:r>
              <a:rPr lang="zh-CN" altLang="en-US" sz="28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22630" y="4906645"/>
            <a:ext cx="10653395" cy="1094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对联口诀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名对名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动对动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实对实</a:t>
            </a:r>
            <a:r>
              <a:rPr sz="2800" b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虚对虚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；内容上下两相望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词类相当结构同；上下两句字数等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之间莫有重字现。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42" name="矩形 65541"/>
          <p:cNvSpPr/>
          <p:nvPr/>
        </p:nvSpPr>
        <p:spPr>
          <a:xfrm>
            <a:off x="1283653" y="187388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3281998" y="2476183"/>
            <a:ext cx="4472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巨龙腾海峡浩浩山河归统一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1283653" y="3382010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7" name="矩形 65546"/>
          <p:cNvSpPr/>
          <p:nvPr/>
        </p:nvSpPr>
        <p:spPr>
          <a:xfrm>
            <a:off x="3342323" y="398430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黎明擂鼓万众庆兴邦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33918" y="459803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7" grpId="0"/>
      <p:bldP spid="655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302938" y="1227517"/>
            <a:ext cx="690828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请</a:t>
            </a:r>
            <a:r>
              <a:rPr lang="zh-CN" altLang="en-US" sz="3000" b="1" dirty="0">
                <a:latin typeface="宋体" panose="02010600030101010101" pitchFamily="2" charset="-122"/>
              </a:rPr>
              <a:t>你为航天英雄杨利伟写颁奖词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52170" y="1872615"/>
            <a:ext cx="1043622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那一刻当我们仰望星空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或许会感觉到他注视地球的目光。他承载着中华民族飞天的梦想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他象征着中国走向太空的成功。作为中华飞天第一人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作为中国航天人的杰出代表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他的名字注定要被历史铭记。成就这光彩人生的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是他训练中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坚韧执着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飞天时的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从容镇定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成功后的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理智平和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。而这也是几代中国航天人的精神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这精神开启了中国人的太空时代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还将成就我们民族更多更美好的梦想！</a:t>
            </a:r>
            <a:endParaRPr lang="zh-CN" altLang="en-US" sz="3000" b="1" dirty="0">
              <a:solidFill>
                <a:srgbClr val="2029E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3115" y="435256"/>
            <a:ext cx="2792615" cy="713740"/>
            <a:chOff x="2371" y="690"/>
            <a:chExt cx="3471" cy="1124"/>
          </a:xfrm>
        </p:grpSpPr>
        <p:sp>
          <p:nvSpPr>
            <p:cNvPr id="1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新课导入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43610" y="1679575"/>
            <a:ext cx="1066736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对于人类的航天事业来说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2003年是一个多事之秋。2月1日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美国的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哥伦比亚号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航天飞机在返回时发生爆炸解体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7名航天员遇难；5月4日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俄罗斯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“联盟号”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飞船返回时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落点偏离了400多公里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险些酿成恶果；8月22日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巴西的运载火箭在发射场爆炸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星箭无存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21人丧生。但就是在这个人类航天事业的多事之秋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神舟五号载着又一个向往太空的人、载着中国千年以来的飞天梦想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再次向太空出发了。他就是中国太空第一人——杨利伟！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4605"/>
            <a:ext cx="8933180" cy="682371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924" y="895043"/>
            <a:ext cx="861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2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sz="32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1188085" y="1541145"/>
            <a:ext cx="9438640" cy="28346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模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拟</a:t>
            </a: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谨</a:t>
            </a: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</a:t>
            </a: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窗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altLang="zh-CN" sz="30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</a:t>
            </a:r>
            <a:r>
              <a:rPr lang="zh-CN" sz="3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r>
              <a:rPr lang="en-US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endParaRPr lang="en-US" altLang="zh-CN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lang="zh-CN" altLang="zh-CN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虞</a:t>
            </a:r>
            <a:r>
              <a:rPr 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晕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sz="3000" b="1" dirty="0" smtClean="0">
                <a:ea typeface="新宋体" panose="02010609030101010101" pitchFamily="49" charset="-122"/>
                <a:sym typeface="+mn-ea"/>
              </a:rPr>
              <a:t>负</a:t>
            </a:r>
            <a:r>
              <a:rPr sz="3000" b="1" dirty="0" smtClean="0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荷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那</a:t>
            </a:r>
            <a:r>
              <a:rPr lang="en-US" altLang="zh-CN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endParaRPr lang="en-US" altLang="zh-CN" sz="3000" b="1" dirty="0" err="1" smtClean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车</a:t>
            </a:r>
            <a:r>
              <a:rPr lang="en-US" altLang="zh-CN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屏</a:t>
            </a:r>
            <a:r>
              <a:rPr lang="zh-CN" altLang="en-US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息凝神  </a:t>
            </a:r>
            <a:r>
              <a:rPr lang="en-US" altLang="zh-CN" sz="30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sz="3000" dirty="0" smtClean="0">
                <a:ea typeface="新宋体" panose="02010609030101010101" pitchFamily="49" charset="-122"/>
                <a:sym typeface="+mn-ea"/>
              </a:rPr>
              <a:t>hú</a:t>
            </a:r>
            <a:r>
              <a:rPr lang="en-US" sz="30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</a:t>
            </a:r>
            <a:r>
              <a:rPr lang="en-US" sz="30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endParaRPr lang="en-US" altLang="zh-CN" sz="30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000" dirty="0" smtClean="0">
                <a:ea typeface="新宋体" panose="02010609030101010101" pitchFamily="49" charset="-122"/>
                <a:sym typeface="+mn-ea"/>
              </a:rPr>
              <a:t>chì</a:t>
            </a:r>
            <a:r>
              <a:rPr lang="en-US" sz="30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en-US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轮</a:t>
            </a:r>
            <a:r>
              <a:rPr sz="3000" dirty="0">
                <a:sym typeface="+mn-ea"/>
              </a:rPr>
              <a:t>kuò</a:t>
            </a:r>
            <a:r>
              <a:rPr lang="en-US" sz="3000" dirty="0">
                <a:sym typeface="+mn-ea"/>
              </a:rPr>
              <a:t>               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俯</a:t>
            </a:r>
            <a:r>
              <a:rPr lang="en-US" altLang="zh-CN" sz="30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0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0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</a:t>
            </a:r>
            <a:endParaRPr lang="en-US" altLang="zh-CN" sz="300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sz="3000" dirty="0">
                <a:sym typeface="+mn-ea"/>
              </a:rPr>
              <a:t>o</a:t>
            </a:r>
            <a:r>
              <a:rPr lang="en-US" sz="3000" dirty="0">
                <a:sym typeface="+mn-ea"/>
              </a:rPr>
              <a:t>    </a:t>
            </a: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</a:t>
            </a:r>
            <a:r>
              <a:rPr 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chóu</a:t>
            </a:r>
            <a:r>
              <a:rPr lang="en-US"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</a:t>
            </a:r>
            <a:r>
              <a:rPr 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shùn</a:t>
            </a:r>
            <a:r>
              <a:rPr lang="en-US"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</a:t>
            </a:r>
            <a:endParaRPr sz="3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五脏六</a:t>
            </a:r>
            <a:r>
              <a:rPr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fǔ</a:t>
            </a:r>
            <a:r>
              <a:rPr lang="en-US"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千</a:t>
            </a:r>
            <a:r>
              <a:rPr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jūn</a:t>
            </a:r>
            <a:r>
              <a:rPr lang="en-US"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重负</a:t>
            </a:r>
            <a:r>
              <a:rPr lang="en-US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</a:t>
            </a:r>
            <a:r>
              <a:rPr sz="3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pò</a:t>
            </a:r>
            <a:endParaRPr sz="30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en-US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631315" y="1460500"/>
            <a:ext cx="8735060" cy="2995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mó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jǐn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xi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zhu</a:t>
            </a:r>
            <a:r>
              <a:rPr lang="en-US" altLang="zh-CN" sz="3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ó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</a:t>
            </a:r>
            <a:r>
              <a:rPr lang="en-US" altLang="zh-CN" sz="30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yú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0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yùn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3000">
                <a:solidFill>
                  <a:srgbClr val="FF0000"/>
                </a:solidFill>
                <a:cs typeface="Arial" panose="020B0604020202020204" pitchFamily="34" charset="0"/>
              </a:rPr>
              <a:t>hè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3000" dirty="0" err="1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ch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           </a:t>
            </a:r>
            <a:endParaRPr lang="en-US" altLang="zh-CN" sz="3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bǐng              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弧            </a:t>
            </a:r>
            <a:endParaRPr lang="en-US" altLang="zh-CN" sz="3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炽              廓           </a:t>
            </a:r>
            <a:r>
              <a:rPr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瞰</a:t>
            </a:r>
            <a:endParaRPr sz="3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遨              稠            瞬</a:t>
            </a:r>
            <a:endParaRPr lang="en-US" altLang="zh-CN" sz="3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腑         </a:t>
            </a:r>
            <a:r>
              <a:rPr lang="en-US" altLang="zh-CN" sz="30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钧                  魄</a:t>
            </a:r>
            <a:r>
              <a:rPr lang="en-US" altLang="zh-CN" sz="3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2058" y="270677"/>
            <a:ext cx="2094461" cy="561975"/>
            <a:chOff x="2052" y="-611"/>
            <a:chExt cx="3471" cy="1180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052" y="-61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052" y="-611"/>
              <a:ext cx="3300" cy="118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673" name="矩形 1"/>
          <p:cNvSpPr/>
          <p:nvPr/>
        </p:nvSpPr>
        <p:spPr>
          <a:xfrm>
            <a:off x="1238250" y="4595495"/>
            <a:ext cx="1046543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无虞</a:t>
            </a:r>
            <a:r>
              <a:rPr lang="en-US" altLang="zh-CN" sz="3000" b="1">
                <a:sym typeface="+mn-ea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不用忧虑。虞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忧虑。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屏息凝神</a:t>
            </a:r>
            <a:r>
              <a:rPr lang="en-US" altLang="zh-CN" sz="3000" b="1">
                <a:sym typeface="+mn-ea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形容高度集中注意力。屏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抑止。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本末倒置</a:t>
            </a:r>
            <a:r>
              <a:rPr lang="en-US" altLang="zh-CN" sz="3000" b="1">
                <a:sym typeface="+mn-ea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比喻把主要</a:t>
            </a:r>
            <a:r>
              <a:rPr sz="3000">
                <a:uFillTx/>
                <a:sym typeface="+mn-ea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本质</a:t>
            </a:r>
            <a:r>
              <a:rPr sz="3000">
                <a:uFillTx/>
                <a:sym typeface="+mn-ea"/>
              </a:rPr>
              <a:t>)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的和次要</a:t>
            </a:r>
            <a:r>
              <a:rPr sz="3000">
                <a:uFillTx/>
                <a:sym typeface="+mn-ea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非本质</a:t>
            </a:r>
            <a:r>
              <a:rPr sz="3000">
                <a:uFillTx/>
                <a:sym typeface="+mn-ea"/>
              </a:rPr>
              <a:t>)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的关系弄颠倒了。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286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0865" y="1283335"/>
            <a:ext cx="11050270" cy="31381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结合小标题把握文章的主要内容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完成下面的任务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浏览全文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31747"/>
          <p:cNvSpPr/>
          <p:nvPr/>
        </p:nvSpPr>
        <p:spPr>
          <a:xfrm>
            <a:off x="643890" y="4252595"/>
            <a:ext cx="109772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浏览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可以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一目数行地扫视文段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迅速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提取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字里行间的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主要信息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如读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前言、目录、小标题、段首、过渡句、结束语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等。另外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还要在阅读文章的基础上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有所思考和质疑。力求做到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阅读速度快捕捉信息准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4825" y="581025"/>
            <a:ext cx="11050270" cy="26765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8375" y="581025"/>
            <a:ext cx="9569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时间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0045" y="998855"/>
            <a:ext cx="383730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飞船飞行过程中的细节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540" y="2803525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归途如此惊心动魄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540" y="280352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总括了杨利伟从太空返回地球时所遭遇的种种惊心动魄的事件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让读者明白下面的这个部分要写些什么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同时对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惊心动魄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的经历充满期待。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05" y="4221480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神秘的敲击声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540" y="422084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非常吸引人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读者常常对太空中的神秘事件充满了好奇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同时将这个神秘而无解的声音作为标题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也突出了作者的科学精神和实事求是的态度。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90" y="5638800"/>
            <a:ext cx="22498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小标题作用：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1" name="矩形 3"/>
          <p:cNvSpPr/>
          <p:nvPr/>
        </p:nvSpPr>
        <p:spPr>
          <a:xfrm>
            <a:off x="2330450" y="5638800"/>
            <a:ext cx="4976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概括内容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一目了然；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3"/>
          <p:cNvSpPr/>
          <p:nvPr/>
        </p:nvSpPr>
        <p:spPr>
          <a:xfrm>
            <a:off x="5478145" y="5638165"/>
            <a:ext cx="3369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层次清楚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结构鲜明；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2" name="矩形 3"/>
          <p:cNvSpPr/>
          <p:nvPr/>
        </p:nvSpPr>
        <p:spPr>
          <a:xfrm>
            <a:off x="8555355" y="5639435"/>
            <a:ext cx="3401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设置悬念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吸引读者。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0" grpId="0"/>
      <p:bldP spid="12" grpId="0"/>
      <p:bldP spid="31751" grpId="0"/>
      <p:bldP spid="17" grpId="0"/>
      <p:bldP spid="317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140970" y="1826895"/>
          <a:ext cx="11910695" cy="3453765"/>
        </p:xfrm>
        <a:graphic>
          <a:graphicData uri="http://schemas.openxmlformats.org/drawingml/2006/table">
            <a:tbl>
              <a:tblPr/>
              <a:tblGrid>
                <a:gridCol w="5207635"/>
                <a:gridCol w="6703060"/>
              </a:tblGrid>
              <a:tr h="4749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意外事件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心理活动或</a:t>
                      </a:r>
                      <a:r>
                        <a:rPr lang="zh-CN" altLang="zh-CN" sz="2800" b="1"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举动</a:t>
                      </a:r>
                      <a:endParaRPr lang="zh-CN" sz="28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0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40970" y="571500"/>
            <a:ext cx="1201039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太空一日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充满紧张和意外。浏览全文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杨利伟遇到了哪些意外情况？他相应又有怎样的心理活动或举动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预学一或思考探究一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585" y="2307590"/>
            <a:ext cx="53638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共振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叠加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五脏六腑似乎都要碎了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0355" y="2307590"/>
            <a:ext cx="579374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非常痛苦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以为要牺牲了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顽强忍受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20" y="2822575"/>
            <a:ext cx="53632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产生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本末倒置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的错觉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令人难受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0355" y="2793365"/>
            <a:ext cx="632142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靠意志克服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闭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着眼猛想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最终得以适应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970" y="3380105"/>
            <a:ext cx="322643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出现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神秘的敲击声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9085" y="3347720"/>
            <a:ext cx="284353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很紧张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边听边想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970" y="3902075"/>
            <a:ext cx="347027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返程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右舷窗出现裂痕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085" y="3902075"/>
            <a:ext cx="644588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紧张、恐惧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通过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观察判断应该没事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970" y="4424045"/>
            <a:ext cx="52997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抛伞开伞时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飞船晃动很大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折磨人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0665" y="4424045"/>
            <a:ext cx="673100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让人不知道怎么回事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感到紧张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重视这个过程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5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TABLE_BEAUTIFY" val="smartTable{5bdd09d5-10b2-404a-8424-c4f82d47bd68}"/>
  <p:tag name="TABLE_ENDDRAG_ORIGIN_RECT" val="937*271"/>
  <p:tag name="TABLE_ENDDRAG_RECT" val="14*135*937*271"/>
</p:tagLst>
</file>

<file path=ppt/tags/tag5.xml><?xml version="1.0" encoding="utf-8"?>
<p:tagLst xmlns:p="http://schemas.openxmlformats.org/presentationml/2006/main">
  <p:tag name="KSO_WM_UNIT_TABLE_BEAUTIFY" val="smartTable{c900fcd5-070b-4b66-9712-87077d16bdce}"/>
  <p:tag name="TABLE_ENDDRAG_ORIGIN_RECT" val="933*288"/>
  <p:tag name="TABLE_ENDDRAG_RECT" val="17*142*933*288"/>
</p:tagLst>
</file>

<file path=ppt/tags/tag6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7.xml><?xml version="1.0" encoding="utf-8"?>
<p:tagLst xmlns:p="http://schemas.openxmlformats.org/presentationml/2006/main">
  <p:tag name="KSO_WM_UNIT_TABLE_BEAUTIFY" val="smartTable{5bdd09d5-10b2-404a-8424-c4f82d47bd68}"/>
  <p:tag name="TABLE_ENDDRAG_ORIGIN_RECT" val="940*425"/>
  <p:tag name="TABLE_ENDDRAG_RECT" val="7*14*940*425"/>
</p:tagLst>
</file>

<file path=ppt/tags/tag8.xml><?xml version="1.0" encoding="utf-8"?>
<p:tagLst xmlns:p="http://schemas.openxmlformats.org/presentationml/2006/main"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5134</Words>
  <Application>WPS 演示</Application>
  <PresentationFormat>自定义</PresentationFormat>
  <Paragraphs>307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思源宋体 CN SemiBold</vt:lpstr>
      <vt:lpstr>SimSun-ExtB</vt:lpstr>
      <vt:lpstr>黑体</vt:lpstr>
      <vt:lpstr>新宋体</vt:lpstr>
      <vt:lpstr>微软雅黑</vt:lpstr>
      <vt:lpstr>楷体</vt:lpstr>
      <vt:lpstr>Arial Unicode MS</vt:lpstr>
      <vt:lpstr>等线</vt:lpstr>
      <vt:lpstr>Times New Roman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《太空一日》课件</dc:title>
  <dc:creator>黄红政</dc:creator>
  <cp:lastModifiedBy>dell</cp:lastModifiedBy>
  <cp:revision>17</cp:revision>
  <dcterms:created xsi:type="dcterms:W3CDTF">2021-05-21T08:20:00Z</dcterms:created>
  <dcterms:modified xsi:type="dcterms:W3CDTF">2022-05-23T04:22:06Z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4BF9A0C7A42C4792A8E3B869E8BD3510</vt:lpwstr>
  </property>
</Properties>
</file>