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06" r:id="rId2"/>
    <p:sldId id="326" r:id="rId3"/>
    <p:sldId id="331" r:id="rId4"/>
    <p:sldId id="341" r:id="rId5"/>
    <p:sldId id="342" r:id="rId6"/>
    <p:sldId id="260" r:id="rId7"/>
    <p:sldId id="261" r:id="rId8"/>
    <p:sldId id="277" r:id="rId9"/>
    <p:sldId id="278" r:id="rId10"/>
    <p:sldId id="279" r:id="rId11"/>
    <p:sldId id="265" r:id="rId12"/>
    <p:sldId id="285" r:id="rId13"/>
    <p:sldId id="286" r:id="rId14"/>
    <p:sldId id="267" r:id="rId15"/>
    <p:sldId id="268" r:id="rId16"/>
    <p:sldId id="287" r:id="rId17"/>
    <p:sldId id="288" r:id="rId18"/>
    <p:sldId id="289" r:id="rId19"/>
    <p:sldId id="293" r:id="rId20"/>
    <p:sldId id="292" r:id="rId21"/>
    <p:sldId id="291" r:id="rId22"/>
    <p:sldId id="269" r:id="rId23"/>
    <p:sldId id="270" r:id="rId24"/>
    <p:sldId id="300" r:id="rId25"/>
    <p:sldId id="301" r:id="rId26"/>
    <p:sldId id="302" r:id="rId27"/>
    <p:sldId id="305" r:id="rId28"/>
    <p:sldId id="304" r:id="rId29"/>
    <p:sldId id="303" r:id="rId30"/>
    <p:sldId id="307" r:id="rId31"/>
    <p:sldId id="308" r:id="rId32"/>
    <p:sldId id="309" r:id="rId33"/>
    <p:sldId id="310" r:id="rId34"/>
    <p:sldId id="311" r:id="rId35"/>
    <p:sldId id="312" r:id="rId36"/>
    <p:sldId id="313" r:id="rId37"/>
    <p:sldId id="314" r:id="rId38"/>
    <p:sldId id="315" r:id="rId39"/>
    <p:sldId id="316" r:id="rId40"/>
    <p:sldId id="317" r:id="rId41"/>
    <p:sldId id="318" r:id="rId42"/>
    <p:sldId id="319" r:id="rId43"/>
    <p:sldId id="271" r:id="rId44"/>
    <p:sldId id="333" r:id="rId45"/>
    <p:sldId id="297" r:id="rId46"/>
    <p:sldId id="334" r:id="rId47"/>
    <p:sldId id="298" r:id="rId48"/>
    <p:sldId id="336" r:id="rId49"/>
    <p:sldId id="335" r:id="rId50"/>
    <p:sldId id="320" r:id="rId51"/>
    <p:sldId id="272" r:id="rId52"/>
    <p:sldId id="273" r:id="rId53"/>
    <p:sldId id="274" r:id="rId54"/>
    <p:sldId id="321" r:id="rId55"/>
    <p:sldId id="275" r:id="rId56"/>
    <p:sldId id="322" r:id="rId57"/>
    <p:sldId id="332" r:id="rId58"/>
    <p:sldId id="276" r:id="rId59"/>
    <p:sldId id="323" r:id="rId60"/>
    <p:sldId id="324" r:id="rId61"/>
    <p:sldId id="325" r:id="rId62"/>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3333CC"/>
    <a:srgbClr val="3333FF"/>
    <a:srgbClr val="990033"/>
    <a:srgbClr val="990099"/>
    <a:srgbClr val="FF0066"/>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9876" autoAdjust="0"/>
  </p:normalViewPr>
  <p:slideViewPr>
    <p:cSldViewPr>
      <p:cViewPr varScale="1">
        <p:scale>
          <a:sx n="66" d="100"/>
          <a:sy n="66" d="100"/>
        </p:scale>
        <p:origin x="1254" y="78"/>
      </p:cViewPr>
      <p:guideLst>
        <p:guide orient="horz" pos="2160"/>
        <p:guide pos="2880"/>
      </p:guideLst>
    </p:cSldViewPr>
  </p:slideViewPr>
  <p:notesTextViewPr>
    <p:cViewPr>
      <p:scale>
        <a:sx n="100" d="100"/>
        <a:sy n="100" d="100"/>
      </p:scale>
      <p:origin x="0" y="0"/>
    </p:cViewPr>
  </p:notesTextViewPr>
  <p:sorterViewPr>
    <p:cViewPr>
      <p:scale>
        <a:sx n="68" d="100"/>
        <a:sy n="68"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a:t>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endParaRPr lang="en-US" altLang="zh-CN"/>
          </a:p>
        </p:txBody>
      </p:sp>
      <p:sp>
        <p:nvSpPr>
          <p:cNvPr id="5" name="页脚占位符 4"/>
          <p:cNvSpPr>
            <a:spLocks noGrp="1"/>
          </p:cNvSpPr>
          <p:nvPr>
            <p:ph type="ftr" sz="quarter" idx="11"/>
          </p:nvPr>
        </p:nvSpPr>
        <p:spPr>
          <a:xfrm>
            <a:off x="5330952" y="6400800"/>
            <a:ext cx="3733800" cy="283800"/>
          </a:xfrm>
        </p:spPr>
        <p:txBody>
          <a:bodyPr/>
          <a:lstStyle/>
          <a:p>
            <a:endParaRPr lang="en-US" altLang="zh-CN"/>
          </a:p>
        </p:txBody>
      </p:sp>
      <p:sp>
        <p:nvSpPr>
          <p:cNvPr id="6" name="灯片编号占位符 5"/>
          <p:cNvSpPr>
            <a:spLocks noGrp="1"/>
          </p:cNvSpPr>
          <p:nvPr>
            <p:ph type="sldNum" sz="quarter" idx="12"/>
          </p:nvPr>
        </p:nvSpPr>
        <p:spPr/>
        <p:txBody>
          <a:bodyPr/>
          <a:lstStyle/>
          <a:p>
            <a:fld id="{9B50D2A0-B990-4CDE-A436-37D14301623F}" type="slidenum">
              <a:rPr lang="en-US" altLang="zh-CN" smtClean="0"/>
              <a:pPr/>
              <a:t>‹#›</a:t>
            </a:fld>
            <a:endParaRPr lang="en-US" altLang="zh-CN"/>
          </a:p>
        </p:txBody>
      </p:sp>
    </p:spTree>
    <p:extLst>
      <p:ext uri="{BB962C8B-B14F-4D97-AF65-F5344CB8AC3E}">
        <p14:creationId xmlns:p14="http://schemas.microsoft.com/office/powerpoint/2010/main" val="1696432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8F4694B2-ACAD-4F1E-8C24-30DB0CD41312}" type="slidenum">
              <a:rPr lang="en-US" altLang="zh-CN" smtClean="0"/>
              <a:pPr/>
              <a:t>‹#›</a:t>
            </a:fld>
            <a:endParaRPr lang="en-US" altLang="zh-CN"/>
          </a:p>
        </p:txBody>
      </p:sp>
    </p:spTree>
    <p:extLst>
      <p:ext uri="{BB962C8B-B14F-4D97-AF65-F5344CB8AC3E}">
        <p14:creationId xmlns:p14="http://schemas.microsoft.com/office/powerpoint/2010/main" val="865931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205AEF40-FE9F-45CA-8A44-E64F276DD9DD}" type="slidenum">
              <a:rPr lang="en-US" altLang="zh-CN" smtClean="0"/>
              <a:pPr/>
              <a:t>‹#›</a:t>
            </a:fld>
            <a:endParaRPr lang="en-US" altLang="zh-CN"/>
          </a:p>
        </p:txBody>
      </p:sp>
    </p:spTree>
    <p:extLst>
      <p:ext uri="{BB962C8B-B14F-4D97-AF65-F5344CB8AC3E}">
        <p14:creationId xmlns:p14="http://schemas.microsoft.com/office/powerpoint/2010/main" val="65536620"/>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a:t>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endParaRPr lang="en-US" altLang="zh-CN"/>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en-US" altLang="zh-CN"/>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3DE21705-54D2-40F3-A25C-FE7CF699427A}" type="slidenum">
              <a:rPr lang="en-US" altLang="zh-CN" smtClean="0"/>
              <a:pPr/>
              <a:t>‹#›</a:t>
            </a:fld>
            <a:endParaRPr lang="en-US" altLang="zh-CN"/>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extLst>
      <p:ext uri="{BB962C8B-B14F-4D97-AF65-F5344CB8AC3E}">
        <p14:creationId xmlns:p14="http://schemas.microsoft.com/office/powerpoint/2010/main" val="92725611"/>
      </p:ext>
    </p:extLst>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gi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gi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image" Target="../media/image50.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2.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3.gi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54.gif"/><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56.gi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1.gi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Text Box 5"/>
          <p:cNvSpPr txBox="1">
            <a:spLocks noChangeArrowheads="1"/>
          </p:cNvSpPr>
          <p:nvPr/>
        </p:nvSpPr>
        <p:spPr bwMode="auto">
          <a:xfrm>
            <a:off x="1279124" y="990600"/>
            <a:ext cx="67818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a:spAutoFit/>
          </a:bodyPr>
          <a:lstStyle/>
          <a:p>
            <a:pPr algn="ctr">
              <a:spcBef>
                <a:spcPct val="50000"/>
              </a:spcBef>
            </a:pPr>
            <a:r>
              <a:rPr lang="en-US" altLang="zh-CN" sz="6000" dirty="0">
                <a:solidFill>
                  <a:srgbClr val="990033"/>
                </a:solidFill>
                <a:latin typeface="华文中宋" pitchFamily="2" charset="-122"/>
                <a:ea typeface="华文中宋" pitchFamily="2" charset="-122"/>
              </a:rPr>
              <a:t>《</a:t>
            </a:r>
            <a:r>
              <a:rPr lang="zh-CN" altLang="en-US" sz="6000" dirty="0">
                <a:solidFill>
                  <a:srgbClr val="990033"/>
                </a:solidFill>
                <a:latin typeface="华文中宋" pitchFamily="2" charset="-122"/>
                <a:ea typeface="华文中宋" pitchFamily="2" charset="-122"/>
              </a:rPr>
              <a:t>世说新语</a:t>
            </a:r>
            <a:r>
              <a:rPr lang="en-US" altLang="zh-CN" sz="6000" dirty="0">
                <a:solidFill>
                  <a:srgbClr val="990033"/>
                </a:solidFill>
                <a:latin typeface="华文中宋" pitchFamily="2" charset="-122"/>
                <a:ea typeface="华文中宋" pitchFamily="2" charset="-122"/>
              </a:rPr>
              <a:t>》</a:t>
            </a:r>
            <a:r>
              <a:rPr lang="zh-CN" altLang="en-US" sz="6000" dirty="0">
                <a:solidFill>
                  <a:srgbClr val="990033"/>
                </a:solidFill>
                <a:latin typeface="华文中宋" pitchFamily="2" charset="-122"/>
                <a:ea typeface="华文中宋" pitchFamily="2" charset="-122"/>
              </a:rPr>
              <a:t>两则</a:t>
            </a:r>
          </a:p>
        </p:txBody>
      </p:sp>
      <p:pic>
        <p:nvPicPr>
          <p:cNvPr id="60422" name="Picture 6" descr="志人小说"/>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812524" y="2057400"/>
            <a:ext cx="5715000" cy="40576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60422"/>
                                        </p:tgtEl>
                                        <p:attrNameLst>
                                          <p:attrName>style.visibility</p:attrName>
                                        </p:attrNameLst>
                                      </p:cBhvr>
                                      <p:to>
                                        <p:strVal val="visible"/>
                                      </p:to>
                                    </p:set>
                                    <p:anim calcmode="lin" valueType="num">
                                      <p:cBhvr>
                                        <p:cTn id="7" dur="500" fill="hold"/>
                                        <p:tgtEl>
                                          <p:spTgt spid="6042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042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042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0422"/>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60421"/>
                                        </p:tgtEl>
                                        <p:attrNameLst>
                                          <p:attrName>style.visibility</p:attrName>
                                        </p:attrNameLst>
                                      </p:cBhvr>
                                      <p:to>
                                        <p:strVal val="visible"/>
                                      </p:to>
                                    </p:set>
                                    <p:anim calcmode="lin" valueType="num">
                                      <p:cBhvr>
                                        <p:cTn id="15" dur="500" fill="hold"/>
                                        <p:tgtEl>
                                          <p:spTgt spid="60421"/>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60421"/>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60421"/>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604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581400" y="381000"/>
            <a:ext cx="2819400" cy="8382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a:solidFill>
                  <a:srgbClr val="FF0000"/>
                </a:solidFill>
                <a:ea typeface="华文新魏" pitchFamily="2" charset="-122"/>
              </a:rPr>
              <a:t>读准字音</a:t>
            </a:r>
          </a:p>
        </p:txBody>
      </p:sp>
      <p:sp>
        <p:nvSpPr>
          <p:cNvPr id="13315" name="Rectangle 3"/>
          <p:cNvSpPr>
            <a:spLocks noGrp="1" noChangeArrowheads="1"/>
          </p:cNvSpPr>
          <p:nvPr>
            <p:ph idx="1"/>
          </p:nvPr>
        </p:nvSpPr>
        <p:spPr>
          <a:xfrm>
            <a:off x="1219200" y="1295400"/>
            <a:ext cx="4800600" cy="5562600"/>
          </a:xfrm>
        </p:spPr>
        <p:txBody>
          <a:bodyPr/>
          <a:lstStyle/>
          <a:p>
            <a:pPr>
              <a:spcBef>
                <a:spcPct val="0"/>
              </a:spcBef>
              <a:buFontTx/>
              <a:buNone/>
            </a:pPr>
            <a:r>
              <a:rPr lang="zh-CN" altLang="en-US" b="1">
                <a:solidFill>
                  <a:srgbClr val="000000"/>
                </a:solidFill>
                <a:latin typeface="楷体_GB2312" pitchFamily="49" charset="-122"/>
                <a:ea typeface="楷体_GB2312" pitchFamily="49" charset="-122"/>
              </a:rPr>
              <a:t>雪</a:t>
            </a:r>
            <a:r>
              <a:rPr lang="zh-CN" altLang="en-US" b="1">
                <a:solidFill>
                  <a:srgbClr val="0000FF"/>
                </a:solidFill>
                <a:latin typeface="楷体_GB2312" pitchFamily="49" charset="-122"/>
                <a:ea typeface="楷体_GB2312" pitchFamily="49" charset="-122"/>
              </a:rPr>
              <a:t>骤</a:t>
            </a:r>
            <a:r>
              <a:rPr lang="en-US" altLang="zh-CN" b="1">
                <a:solidFill>
                  <a:srgbClr val="000000"/>
                </a:solidFill>
                <a:latin typeface="楷体_GB2312" pitchFamily="49" charset="-122"/>
                <a:ea typeface="楷体_GB2312" pitchFamily="49" charset="-122"/>
              </a:rPr>
              <a:t>(  </a:t>
            </a:r>
            <a:r>
              <a:rPr lang="zh-CN" altLang="en-US" b="1">
                <a:solidFill>
                  <a:srgbClr val="000000"/>
                </a:solidFill>
                <a:latin typeface="楷体_GB2312" pitchFamily="49" charset="-122"/>
                <a:ea typeface="楷体_GB2312" pitchFamily="49" charset="-122"/>
              </a:rPr>
              <a:t>　 </a:t>
            </a:r>
            <a:r>
              <a:rPr lang="en-US" altLang="zh-CN" b="1">
                <a:solidFill>
                  <a:srgbClr val="000000"/>
                </a:solidFill>
                <a:latin typeface="楷体_GB2312" pitchFamily="49" charset="-122"/>
                <a:ea typeface="楷体_GB2312" pitchFamily="49" charset="-122"/>
              </a:rPr>
              <a:t>)           </a:t>
            </a:r>
          </a:p>
          <a:p>
            <a:pPr>
              <a:spcBef>
                <a:spcPct val="0"/>
              </a:spcBef>
              <a:buFontTx/>
              <a:buNone/>
            </a:pPr>
            <a:endParaRPr lang="en-US" altLang="zh-CN" b="1">
              <a:solidFill>
                <a:srgbClr val="000000"/>
              </a:solidFill>
              <a:latin typeface="楷体_GB2312" pitchFamily="49" charset="-122"/>
              <a:ea typeface="楷体_GB2312" pitchFamily="49" charset="-122"/>
            </a:endParaRPr>
          </a:p>
          <a:p>
            <a:pPr>
              <a:spcBef>
                <a:spcPct val="0"/>
              </a:spcBef>
              <a:buFontTx/>
              <a:buNone/>
            </a:pPr>
            <a:r>
              <a:rPr lang="zh-CN" altLang="en-US" b="1">
                <a:solidFill>
                  <a:srgbClr val="0000FF"/>
                </a:solidFill>
                <a:latin typeface="楷体_GB2312" pitchFamily="49" charset="-122"/>
                <a:ea typeface="楷体_GB2312" pitchFamily="49" charset="-122"/>
              </a:rPr>
              <a:t>差</a:t>
            </a:r>
            <a:r>
              <a:rPr lang="zh-CN" altLang="en-US" b="1">
                <a:solidFill>
                  <a:srgbClr val="000000"/>
                </a:solidFill>
                <a:latin typeface="楷体_GB2312" pitchFamily="49" charset="-122"/>
                <a:ea typeface="楷体_GB2312" pitchFamily="49" charset="-122"/>
              </a:rPr>
              <a:t>可</a:t>
            </a:r>
            <a:r>
              <a:rPr lang="zh-CN" altLang="en-US" b="1">
                <a:solidFill>
                  <a:srgbClr val="0000FF"/>
                </a:solidFill>
                <a:latin typeface="楷体_GB2312" pitchFamily="49" charset="-122"/>
                <a:ea typeface="楷体_GB2312" pitchFamily="49" charset="-122"/>
              </a:rPr>
              <a:t>拟</a:t>
            </a:r>
            <a:r>
              <a:rPr lang="en-US" altLang="zh-CN" b="1">
                <a:solidFill>
                  <a:srgbClr val="000000"/>
                </a:solidFill>
                <a:latin typeface="楷体_GB2312" pitchFamily="49" charset="-122"/>
                <a:ea typeface="楷体_GB2312" pitchFamily="49" charset="-122"/>
              </a:rPr>
              <a:t>(    ) </a:t>
            </a:r>
            <a:r>
              <a:rPr lang="zh-CN" altLang="en-US" b="1">
                <a:solidFill>
                  <a:srgbClr val="000000"/>
                </a:solidFill>
                <a:latin typeface="楷体_GB2312" pitchFamily="49" charset="-122"/>
                <a:ea typeface="楷体_GB2312" pitchFamily="49" charset="-122"/>
              </a:rPr>
              <a:t>（  ） </a:t>
            </a:r>
          </a:p>
          <a:p>
            <a:pPr>
              <a:spcBef>
                <a:spcPct val="0"/>
              </a:spcBef>
              <a:buFontTx/>
              <a:buNone/>
            </a:pPr>
            <a:endParaRPr lang="zh-CN" altLang="en-US" b="1">
              <a:solidFill>
                <a:srgbClr val="000000"/>
              </a:solidFill>
              <a:latin typeface="楷体_GB2312" pitchFamily="49" charset="-122"/>
              <a:ea typeface="楷体_GB2312" pitchFamily="49" charset="-122"/>
            </a:endParaRPr>
          </a:p>
          <a:p>
            <a:pPr>
              <a:spcBef>
                <a:spcPct val="0"/>
              </a:spcBef>
              <a:buFontTx/>
              <a:buNone/>
            </a:pPr>
            <a:r>
              <a:rPr lang="zh-CN" altLang="en-US" b="1">
                <a:solidFill>
                  <a:srgbClr val="000000"/>
                </a:solidFill>
                <a:latin typeface="楷体_GB2312" pitchFamily="49" charset="-122"/>
                <a:ea typeface="楷体_GB2312" pitchFamily="49" charset="-122"/>
              </a:rPr>
              <a:t>无</a:t>
            </a:r>
            <a:r>
              <a:rPr lang="zh-CN" altLang="en-US" b="1">
                <a:solidFill>
                  <a:srgbClr val="0000FF"/>
                </a:solidFill>
                <a:latin typeface="楷体_GB2312" pitchFamily="49" charset="-122"/>
                <a:ea typeface="楷体_GB2312" pitchFamily="49" charset="-122"/>
              </a:rPr>
              <a:t>奕</a:t>
            </a:r>
            <a:r>
              <a:rPr lang="zh-CN" altLang="en-US" b="1">
                <a:solidFill>
                  <a:srgbClr val="000000"/>
                </a:solidFill>
                <a:latin typeface="楷体_GB2312" pitchFamily="49" charset="-122"/>
                <a:ea typeface="楷体_GB2312" pitchFamily="49" charset="-122"/>
              </a:rPr>
              <a:t>女</a:t>
            </a:r>
            <a:r>
              <a:rPr lang="en-US" altLang="zh-CN" b="1">
                <a:solidFill>
                  <a:srgbClr val="000000"/>
                </a:solidFill>
                <a:latin typeface="楷体_GB2312" pitchFamily="49" charset="-122"/>
                <a:ea typeface="楷体_GB2312" pitchFamily="49" charset="-122"/>
              </a:rPr>
              <a:t>(    )        </a:t>
            </a:r>
          </a:p>
          <a:p>
            <a:pPr>
              <a:spcBef>
                <a:spcPct val="0"/>
              </a:spcBef>
              <a:buFontTx/>
              <a:buNone/>
            </a:pPr>
            <a:endParaRPr lang="en-US" altLang="zh-CN" b="1">
              <a:solidFill>
                <a:srgbClr val="000000"/>
              </a:solidFill>
              <a:latin typeface="楷体_GB2312" pitchFamily="49" charset="-122"/>
              <a:ea typeface="楷体_GB2312" pitchFamily="49" charset="-122"/>
            </a:endParaRPr>
          </a:p>
          <a:p>
            <a:pPr>
              <a:spcBef>
                <a:spcPct val="0"/>
              </a:spcBef>
              <a:buFontTx/>
              <a:buNone/>
            </a:pPr>
            <a:r>
              <a:rPr lang="zh-CN" altLang="en-US" b="1">
                <a:solidFill>
                  <a:srgbClr val="000000"/>
                </a:solidFill>
                <a:latin typeface="楷体_GB2312" pitchFamily="49" charset="-122"/>
                <a:ea typeface="楷体_GB2312" pitchFamily="49" charset="-122"/>
              </a:rPr>
              <a:t>谢道</a:t>
            </a:r>
            <a:r>
              <a:rPr lang="zh-CN" altLang="en-US" b="1">
                <a:solidFill>
                  <a:srgbClr val="0000FF"/>
                </a:solidFill>
                <a:latin typeface="楷体_GB2312" pitchFamily="49" charset="-122"/>
                <a:ea typeface="楷体_GB2312" pitchFamily="49" charset="-122"/>
              </a:rPr>
              <a:t>韫</a:t>
            </a:r>
            <a:r>
              <a:rPr lang="en-US" altLang="zh-CN" b="1">
                <a:solidFill>
                  <a:srgbClr val="000000"/>
                </a:solidFill>
                <a:latin typeface="楷体_GB2312" pitchFamily="49" charset="-122"/>
                <a:ea typeface="楷体_GB2312" pitchFamily="49" charset="-122"/>
              </a:rPr>
              <a:t>(     )</a:t>
            </a:r>
          </a:p>
          <a:p>
            <a:pPr>
              <a:spcBef>
                <a:spcPct val="0"/>
              </a:spcBef>
              <a:buFontTx/>
              <a:buNone/>
            </a:pPr>
            <a:endParaRPr kumimoji="1" lang="en-US" altLang="zh-CN" b="1">
              <a:solidFill>
                <a:srgbClr val="FF3300"/>
              </a:solidFill>
              <a:latin typeface="楷体_GB2312" pitchFamily="49" charset="-122"/>
              <a:ea typeface="楷体_GB2312" pitchFamily="49" charset="-122"/>
            </a:endParaRPr>
          </a:p>
          <a:p>
            <a:pPr>
              <a:spcBef>
                <a:spcPct val="0"/>
              </a:spcBef>
              <a:buFontTx/>
              <a:buNone/>
            </a:pPr>
            <a:r>
              <a:rPr kumimoji="1" lang="zh-CN" altLang="en-US" b="1">
                <a:solidFill>
                  <a:srgbClr val="0000FF"/>
                </a:solidFill>
                <a:latin typeface="楷体_GB2312" pitchFamily="49" charset="-122"/>
                <a:ea typeface="楷体_GB2312" pitchFamily="49" charset="-122"/>
              </a:rPr>
              <a:t>俄</a:t>
            </a:r>
            <a:r>
              <a:rPr kumimoji="1" lang="zh-CN" altLang="en-US" b="1">
                <a:latin typeface="楷体_GB2312" pitchFamily="49" charset="-122"/>
                <a:ea typeface="楷体_GB2312" pitchFamily="49" charset="-122"/>
              </a:rPr>
              <a:t>（  ）而</a:t>
            </a:r>
          </a:p>
        </p:txBody>
      </p:sp>
      <p:sp>
        <p:nvSpPr>
          <p:cNvPr id="13316" name="Rectangle 4"/>
          <p:cNvSpPr>
            <a:spLocks noChangeArrowheads="1"/>
          </p:cNvSpPr>
          <p:nvPr/>
        </p:nvSpPr>
        <p:spPr bwMode="auto">
          <a:xfrm>
            <a:off x="2490788" y="1325563"/>
            <a:ext cx="10191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a:solidFill>
                  <a:srgbClr val="FF0000"/>
                </a:solidFill>
                <a:latin typeface="Times New Roman" pitchFamily="18" charset="0"/>
              </a:rPr>
              <a:t>zhòu</a:t>
            </a:r>
          </a:p>
        </p:txBody>
      </p:sp>
      <p:sp>
        <p:nvSpPr>
          <p:cNvPr id="13317" name="Rectangle 5"/>
          <p:cNvSpPr>
            <a:spLocks noChangeArrowheads="1"/>
          </p:cNvSpPr>
          <p:nvPr/>
        </p:nvSpPr>
        <p:spPr bwMode="auto">
          <a:xfrm>
            <a:off x="4343400" y="2239963"/>
            <a:ext cx="838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solidFill>
                  <a:srgbClr val="FF0000"/>
                </a:solidFill>
                <a:latin typeface="Times New Roman" pitchFamily="18" charset="0"/>
              </a:rPr>
              <a:t>n</a:t>
            </a:r>
            <a:r>
              <a:rPr lang="en-US" altLang="zh-CN" sz="3200">
                <a:solidFill>
                  <a:srgbClr val="FF0000"/>
                </a:solidFill>
                <a:latin typeface="Times New Roman" pitchFamily="18" charset="0"/>
                <a:ea typeface="宋体" pitchFamily="2" charset="-122"/>
              </a:rPr>
              <a:t>ǐ</a:t>
            </a:r>
          </a:p>
        </p:txBody>
      </p:sp>
      <p:sp>
        <p:nvSpPr>
          <p:cNvPr id="13318" name="Rectangle 6"/>
          <p:cNvSpPr>
            <a:spLocks noChangeArrowheads="1"/>
          </p:cNvSpPr>
          <p:nvPr/>
        </p:nvSpPr>
        <p:spPr bwMode="auto">
          <a:xfrm>
            <a:off x="2971800" y="3200400"/>
            <a:ext cx="5000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a:solidFill>
                  <a:srgbClr val="FF0000"/>
                </a:solidFill>
                <a:latin typeface="Times New Roman" pitchFamily="18" charset="0"/>
              </a:rPr>
              <a:t>yì</a:t>
            </a:r>
          </a:p>
        </p:txBody>
      </p:sp>
      <p:sp>
        <p:nvSpPr>
          <p:cNvPr id="13319" name="Rectangle 7"/>
          <p:cNvSpPr>
            <a:spLocks noChangeArrowheads="1"/>
          </p:cNvSpPr>
          <p:nvPr/>
        </p:nvSpPr>
        <p:spPr bwMode="auto">
          <a:xfrm>
            <a:off x="2895600" y="4191000"/>
            <a:ext cx="838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a:solidFill>
                  <a:srgbClr val="FF0000"/>
                </a:solidFill>
                <a:latin typeface="Times New Roman" pitchFamily="18" charset="0"/>
              </a:rPr>
              <a:t>yùn</a:t>
            </a:r>
          </a:p>
        </p:txBody>
      </p:sp>
      <p:sp>
        <p:nvSpPr>
          <p:cNvPr id="13320" name="Text Box 8"/>
          <p:cNvSpPr txBox="1">
            <a:spLocks noChangeArrowheads="1"/>
          </p:cNvSpPr>
          <p:nvPr/>
        </p:nvSpPr>
        <p:spPr bwMode="auto">
          <a:xfrm>
            <a:off x="2743200" y="2209800"/>
            <a:ext cx="1143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a:solidFill>
                  <a:srgbClr val="FF0000"/>
                </a:solidFill>
                <a:latin typeface="Times New Roman" pitchFamily="18" charset="0"/>
              </a:rPr>
              <a:t>chà</a:t>
            </a:r>
          </a:p>
        </p:txBody>
      </p:sp>
      <p:sp>
        <p:nvSpPr>
          <p:cNvPr id="13322" name="Rectangle 10"/>
          <p:cNvSpPr>
            <a:spLocks noChangeArrowheads="1"/>
          </p:cNvSpPr>
          <p:nvPr/>
        </p:nvSpPr>
        <p:spPr bwMode="auto">
          <a:xfrm>
            <a:off x="2209800" y="5257800"/>
            <a:ext cx="3651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a:solidFill>
                  <a:srgbClr val="FF0000"/>
                </a:solidFill>
                <a:latin typeface="Times New Roman" pitchFamily="18" charset="0"/>
              </a:rPr>
              <a:t>é</a:t>
            </a:r>
          </a:p>
        </p:txBody>
      </p:sp>
      <p:pic>
        <p:nvPicPr>
          <p:cNvPr id="13324" name="Picture 12" descr="0871402101274713"/>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5638800" y="2438400"/>
            <a:ext cx="3086100" cy="4114800"/>
          </a:xfrm>
          <a:prstGeom prst="rect">
            <a:avLst/>
          </a:prstGeom>
          <a:noFill/>
          <a:extLst>
            <a:ext uri="{909E8E84-426E-40DD-AFC4-6F175D3DCCD1}">
              <a14:hiddenFill xmlns:a14="http://schemas.microsoft.com/office/drawing/2010/main">
                <a:solidFill>
                  <a:srgbClr val="FFFFFF"/>
                </a:solidFill>
              </a14:hiddenFill>
            </a:ext>
          </a:extLst>
        </p:spPr>
      </p:pic>
      <p:pic>
        <p:nvPicPr>
          <p:cNvPr id="13325" name="Picture 13" descr="12255"/>
          <p:cNvPicPr>
            <a:picLocks noChangeAspect="1" noChangeArrowheads="1" noCrop="1"/>
          </p:cNvPicPr>
          <p:nvPr/>
        </p:nvPicPr>
        <p:blipFill>
          <a:blip r:embed="rId3">
            <a:extLst>
              <a:ext uri="{28A0092B-C50C-407E-A947-70E740481C1C}">
                <a14:useLocalDpi xmlns:a14="http://schemas.microsoft.com/office/drawing/2010/main"/>
              </a:ext>
            </a:extLst>
          </a:blip>
          <a:srcRect/>
          <a:stretch>
            <a:fillRect/>
          </a:stretch>
        </p:blipFill>
        <p:spPr bwMode="auto">
          <a:xfrm>
            <a:off x="2362200" y="457200"/>
            <a:ext cx="1066800" cy="6334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nodeType="clickEffect">
                                  <p:stCondLst>
                                    <p:cond delay="0"/>
                                  </p:stCondLst>
                                  <p:childTnLst>
                                    <p:set>
                                      <p:cBhvr>
                                        <p:cTn id="6" dur="1" fill="hold">
                                          <p:stCondLst>
                                            <p:cond delay="0"/>
                                          </p:stCondLst>
                                        </p:cTn>
                                        <p:tgtEl>
                                          <p:spTgt spid="13325"/>
                                        </p:tgtEl>
                                        <p:attrNameLst>
                                          <p:attrName>style.visibility</p:attrName>
                                        </p:attrNameLst>
                                      </p:cBhvr>
                                      <p:to>
                                        <p:strVal val="visible"/>
                                      </p:to>
                                    </p:set>
                                    <p:animEffect transition="in" filter="fade">
                                      <p:cBhvr>
                                        <p:cTn id="7" dur="770" decel="100000"/>
                                        <p:tgtEl>
                                          <p:spTgt spid="13325"/>
                                        </p:tgtEl>
                                      </p:cBhvr>
                                    </p:animEffect>
                                    <p:animScale>
                                      <p:cBhvr>
                                        <p:cTn id="8" dur="770" decel="100000"/>
                                        <p:tgtEl>
                                          <p:spTgt spid="13325"/>
                                        </p:tgtEl>
                                      </p:cBhvr>
                                      <p:from x="10000" y="10000"/>
                                      <p:to x="200000" y="450000"/>
                                    </p:animScale>
                                    <p:animScale>
                                      <p:cBhvr>
                                        <p:cTn id="9" dur="1230" accel="100000" fill="hold">
                                          <p:stCondLst>
                                            <p:cond delay="770"/>
                                          </p:stCondLst>
                                        </p:cTn>
                                        <p:tgtEl>
                                          <p:spTgt spid="13325"/>
                                        </p:tgtEl>
                                      </p:cBhvr>
                                      <p:from x="200000" y="450000"/>
                                      <p:to x="100000" y="100000"/>
                                    </p:animScale>
                                    <p:set>
                                      <p:cBhvr>
                                        <p:cTn id="10" dur="770" fill="hold"/>
                                        <p:tgtEl>
                                          <p:spTgt spid="13325"/>
                                        </p:tgtEl>
                                        <p:attrNameLst>
                                          <p:attrName>ppt_x</p:attrName>
                                        </p:attrNameLst>
                                      </p:cBhvr>
                                      <p:to>
                                        <p:strVal val="(0.5)"/>
                                      </p:to>
                                    </p:set>
                                    <p:anim from="(0.5)" to="(#ppt_x)" calcmode="lin" valueType="num">
                                      <p:cBhvr>
                                        <p:cTn id="11" dur="1230" accel="100000" fill="hold">
                                          <p:stCondLst>
                                            <p:cond delay="770"/>
                                          </p:stCondLst>
                                        </p:cTn>
                                        <p:tgtEl>
                                          <p:spTgt spid="13325"/>
                                        </p:tgtEl>
                                        <p:attrNameLst>
                                          <p:attrName>ppt_x</p:attrName>
                                        </p:attrNameLst>
                                      </p:cBhvr>
                                    </p:anim>
                                    <p:set>
                                      <p:cBhvr>
                                        <p:cTn id="12" dur="770" fill="hold"/>
                                        <p:tgtEl>
                                          <p:spTgt spid="13325"/>
                                        </p:tgtEl>
                                        <p:attrNameLst>
                                          <p:attrName>ppt_y</p:attrName>
                                        </p:attrNameLst>
                                      </p:cBhvr>
                                      <p:to>
                                        <p:strVal val="(#ppt_y+0.4)"/>
                                      </p:to>
                                    </p:set>
                                    <p:anim from="(#ppt_y+0.4)" to="(#ppt_y)" calcmode="lin" valueType="num">
                                      <p:cBhvr>
                                        <p:cTn id="13" dur="1230" accel="100000" fill="hold">
                                          <p:stCondLst>
                                            <p:cond delay="770"/>
                                          </p:stCondLst>
                                        </p:cTn>
                                        <p:tgtEl>
                                          <p:spTgt spid="13325"/>
                                        </p:tgtEl>
                                        <p:attrNameLst>
                                          <p:attrName>ppt_y</p:attrName>
                                        </p:attrNameLst>
                                      </p:cBhvr>
                                    </p:anim>
                                  </p:childTnLst>
                                </p:cTn>
                              </p:par>
                              <p:par>
                                <p:cTn id="14" presetID="51" presetClass="entr" presetSubtype="0" fill="hold" grpId="0" nodeType="withEffect">
                                  <p:stCondLst>
                                    <p:cond delay="0"/>
                                  </p:stCondLst>
                                  <p:childTnLst>
                                    <p:set>
                                      <p:cBhvr>
                                        <p:cTn id="15" dur="1" fill="hold">
                                          <p:stCondLst>
                                            <p:cond delay="0"/>
                                          </p:stCondLst>
                                        </p:cTn>
                                        <p:tgtEl>
                                          <p:spTgt spid="13314"/>
                                        </p:tgtEl>
                                        <p:attrNameLst>
                                          <p:attrName>style.visibility</p:attrName>
                                        </p:attrNameLst>
                                      </p:cBhvr>
                                      <p:to>
                                        <p:strVal val="visible"/>
                                      </p:to>
                                    </p:set>
                                    <p:animEffect transition="in" filter="fade">
                                      <p:cBhvr>
                                        <p:cTn id="16" dur="770" decel="100000"/>
                                        <p:tgtEl>
                                          <p:spTgt spid="13314"/>
                                        </p:tgtEl>
                                      </p:cBhvr>
                                    </p:animEffect>
                                    <p:animScale>
                                      <p:cBhvr>
                                        <p:cTn id="17" dur="770" decel="100000"/>
                                        <p:tgtEl>
                                          <p:spTgt spid="13314"/>
                                        </p:tgtEl>
                                      </p:cBhvr>
                                      <p:from x="10000" y="10000"/>
                                      <p:to x="200000" y="450000"/>
                                    </p:animScale>
                                    <p:animScale>
                                      <p:cBhvr>
                                        <p:cTn id="18" dur="1230" accel="100000" fill="hold">
                                          <p:stCondLst>
                                            <p:cond delay="770"/>
                                          </p:stCondLst>
                                        </p:cTn>
                                        <p:tgtEl>
                                          <p:spTgt spid="13314"/>
                                        </p:tgtEl>
                                      </p:cBhvr>
                                      <p:from x="200000" y="450000"/>
                                      <p:to x="100000" y="100000"/>
                                    </p:animScale>
                                    <p:set>
                                      <p:cBhvr>
                                        <p:cTn id="19" dur="770" fill="hold"/>
                                        <p:tgtEl>
                                          <p:spTgt spid="13314"/>
                                        </p:tgtEl>
                                        <p:attrNameLst>
                                          <p:attrName>ppt_x</p:attrName>
                                        </p:attrNameLst>
                                      </p:cBhvr>
                                      <p:to>
                                        <p:strVal val="(0.5)"/>
                                      </p:to>
                                    </p:set>
                                    <p:anim from="(0.5)" to="(#ppt_x)" calcmode="lin" valueType="num">
                                      <p:cBhvr>
                                        <p:cTn id="20" dur="1230" accel="100000" fill="hold">
                                          <p:stCondLst>
                                            <p:cond delay="770"/>
                                          </p:stCondLst>
                                        </p:cTn>
                                        <p:tgtEl>
                                          <p:spTgt spid="13314"/>
                                        </p:tgtEl>
                                        <p:attrNameLst>
                                          <p:attrName>ppt_x</p:attrName>
                                        </p:attrNameLst>
                                      </p:cBhvr>
                                    </p:anim>
                                    <p:set>
                                      <p:cBhvr>
                                        <p:cTn id="21" dur="770" fill="hold"/>
                                        <p:tgtEl>
                                          <p:spTgt spid="13314"/>
                                        </p:tgtEl>
                                        <p:attrNameLst>
                                          <p:attrName>ppt_y</p:attrName>
                                        </p:attrNameLst>
                                      </p:cBhvr>
                                      <p:to>
                                        <p:strVal val="(#ppt_y+0.4)"/>
                                      </p:to>
                                    </p:set>
                                    <p:anim from="(#ppt_y+0.4)" to="(#ppt_y)" calcmode="lin" valueType="num">
                                      <p:cBhvr>
                                        <p:cTn id="22" dur="1230" accel="100000" fill="hold">
                                          <p:stCondLst>
                                            <p:cond delay="770"/>
                                          </p:stCondLst>
                                        </p:cTn>
                                        <p:tgtEl>
                                          <p:spTgt spid="13314"/>
                                        </p:tgtEl>
                                        <p:attrNameLst>
                                          <p:attrName>ppt_y</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13324"/>
                                        </p:tgtEl>
                                        <p:attrNameLst>
                                          <p:attrName>style.visibility</p:attrName>
                                        </p:attrNameLst>
                                      </p:cBhvr>
                                      <p:to>
                                        <p:strVal val="visible"/>
                                      </p:to>
                                    </p:set>
                                    <p:animEffect transition="in" filter="dissolve">
                                      <p:cBhvr>
                                        <p:cTn id="27" dur="500"/>
                                        <p:tgtEl>
                                          <p:spTgt spid="1332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8" presetClass="entr" presetSubtype="0" accel="50000" fill="hold" grpId="0" nodeType="clickEffect">
                                  <p:stCondLst>
                                    <p:cond delay="0"/>
                                  </p:stCondLst>
                                  <p:childTnLst>
                                    <p:set>
                                      <p:cBhvr>
                                        <p:cTn id="31" dur="1" fill="hold">
                                          <p:stCondLst>
                                            <p:cond delay="0"/>
                                          </p:stCondLst>
                                        </p:cTn>
                                        <p:tgtEl>
                                          <p:spTgt spid="13315">
                                            <p:txEl>
                                              <p:pRg st="0" end="0"/>
                                            </p:txEl>
                                          </p:spTgt>
                                        </p:tgtEl>
                                        <p:attrNameLst>
                                          <p:attrName>style.visibility</p:attrName>
                                        </p:attrNameLst>
                                      </p:cBhvr>
                                      <p:to>
                                        <p:strVal val="visible"/>
                                      </p:to>
                                    </p:set>
                                    <p:anim calcmode="lin" valueType="num">
                                      <p:cBhvr>
                                        <p:cTn id="32" dur="1000" fill="hold"/>
                                        <p:tgtEl>
                                          <p:spTgt spid="13315">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3" dur="1000" fill="hold"/>
                                        <p:tgtEl>
                                          <p:spTgt spid="13315">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34" dur="1000" fill="hold"/>
                                        <p:tgtEl>
                                          <p:spTgt spid="13315">
                                            <p:txEl>
                                              <p:pRg st="0" end="0"/>
                                            </p:txEl>
                                          </p:spTgt>
                                        </p:tgtEl>
                                        <p:attrNameLst>
                                          <p:attrName>ppt_y</p:attrName>
                                        </p:attrNameLst>
                                      </p:cBhvr>
                                      <p:tavLst>
                                        <p:tav tm="0">
                                          <p:val>
                                            <p:strVal val="#ppt_y"/>
                                          </p:val>
                                        </p:tav>
                                        <p:tav tm="100000">
                                          <p:val>
                                            <p:strVal val="#ppt_y"/>
                                          </p:val>
                                        </p:tav>
                                      </p:tavLst>
                                    </p:anim>
                                    <p:animEffect transition="in" filter="fade">
                                      <p:cBhvr>
                                        <p:cTn id="35" dur="1000"/>
                                        <p:tgtEl>
                                          <p:spTgt spid="13315">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8" presetClass="entr" presetSubtype="0" accel="50000" fill="hold" grpId="0" nodeType="clickEffect">
                                  <p:stCondLst>
                                    <p:cond delay="0"/>
                                  </p:stCondLst>
                                  <p:childTnLst>
                                    <p:set>
                                      <p:cBhvr>
                                        <p:cTn id="39" dur="1" fill="hold">
                                          <p:stCondLst>
                                            <p:cond delay="0"/>
                                          </p:stCondLst>
                                        </p:cTn>
                                        <p:tgtEl>
                                          <p:spTgt spid="13315">
                                            <p:txEl>
                                              <p:pRg st="2" end="2"/>
                                            </p:txEl>
                                          </p:spTgt>
                                        </p:tgtEl>
                                        <p:attrNameLst>
                                          <p:attrName>style.visibility</p:attrName>
                                        </p:attrNameLst>
                                      </p:cBhvr>
                                      <p:to>
                                        <p:strVal val="visible"/>
                                      </p:to>
                                    </p:set>
                                    <p:anim calcmode="lin" valueType="num">
                                      <p:cBhvr>
                                        <p:cTn id="40" dur="1000" fill="hold"/>
                                        <p:tgtEl>
                                          <p:spTgt spid="13315">
                                            <p:txEl>
                                              <p:pRg st="2" end="2"/>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1" dur="1000" fill="hold"/>
                                        <p:tgtEl>
                                          <p:spTgt spid="13315">
                                            <p:txEl>
                                              <p:pRg st="2" end="2"/>
                                            </p:txEl>
                                          </p:spTgt>
                                        </p:tgtEl>
                                        <p:attrNameLst>
                                          <p:attrName>ppt_x</p:attrName>
                                        </p:attrNameLst>
                                      </p:cBhvr>
                                      <p:tavLst>
                                        <p:tav tm="0">
                                          <p:val>
                                            <p:fltVal val="-1"/>
                                          </p:val>
                                        </p:tav>
                                        <p:tav tm="50000">
                                          <p:val>
                                            <p:fltVal val="0.95"/>
                                          </p:val>
                                        </p:tav>
                                        <p:tav tm="100000">
                                          <p:val>
                                            <p:strVal val="#ppt_x"/>
                                          </p:val>
                                        </p:tav>
                                      </p:tavLst>
                                    </p:anim>
                                    <p:anim calcmode="lin" valueType="num">
                                      <p:cBhvr>
                                        <p:cTn id="42" dur="1000" fill="hold"/>
                                        <p:tgtEl>
                                          <p:spTgt spid="13315">
                                            <p:txEl>
                                              <p:pRg st="2" end="2"/>
                                            </p:txEl>
                                          </p:spTgt>
                                        </p:tgtEl>
                                        <p:attrNameLst>
                                          <p:attrName>ppt_y</p:attrName>
                                        </p:attrNameLst>
                                      </p:cBhvr>
                                      <p:tavLst>
                                        <p:tav tm="0">
                                          <p:val>
                                            <p:strVal val="#ppt_y"/>
                                          </p:val>
                                        </p:tav>
                                        <p:tav tm="100000">
                                          <p:val>
                                            <p:strVal val="#ppt_y"/>
                                          </p:val>
                                        </p:tav>
                                      </p:tavLst>
                                    </p:anim>
                                    <p:animEffect transition="in" filter="fade">
                                      <p:cBhvr>
                                        <p:cTn id="43" dur="1000"/>
                                        <p:tgtEl>
                                          <p:spTgt spid="13315">
                                            <p:txEl>
                                              <p:pRg st="2" end="2"/>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48" presetClass="entr" presetSubtype="0" accel="50000" fill="hold" grpId="0" nodeType="clickEffect">
                                  <p:stCondLst>
                                    <p:cond delay="0"/>
                                  </p:stCondLst>
                                  <p:childTnLst>
                                    <p:set>
                                      <p:cBhvr>
                                        <p:cTn id="47" dur="1" fill="hold">
                                          <p:stCondLst>
                                            <p:cond delay="0"/>
                                          </p:stCondLst>
                                        </p:cTn>
                                        <p:tgtEl>
                                          <p:spTgt spid="13315">
                                            <p:txEl>
                                              <p:pRg st="4" end="4"/>
                                            </p:txEl>
                                          </p:spTgt>
                                        </p:tgtEl>
                                        <p:attrNameLst>
                                          <p:attrName>style.visibility</p:attrName>
                                        </p:attrNameLst>
                                      </p:cBhvr>
                                      <p:to>
                                        <p:strVal val="visible"/>
                                      </p:to>
                                    </p:set>
                                    <p:anim calcmode="lin" valueType="num">
                                      <p:cBhvr>
                                        <p:cTn id="48" dur="1000" fill="hold"/>
                                        <p:tgtEl>
                                          <p:spTgt spid="13315">
                                            <p:txEl>
                                              <p:pRg st="4" end="4"/>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9" dur="1000" fill="hold"/>
                                        <p:tgtEl>
                                          <p:spTgt spid="13315">
                                            <p:txEl>
                                              <p:pRg st="4" end="4"/>
                                            </p:txEl>
                                          </p:spTgt>
                                        </p:tgtEl>
                                        <p:attrNameLst>
                                          <p:attrName>ppt_x</p:attrName>
                                        </p:attrNameLst>
                                      </p:cBhvr>
                                      <p:tavLst>
                                        <p:tav tm="0">
                                          <p:val>
                                            <p:fltVal val="-1"/>
                                          </p:val>
                                        </p:tav>
                                        <p:tav tm="50000">
                                          <p:val>
                                            <p:fltVal val="0.95"/>
                                          </p:val>
                                        </p:tav>
                                        <p:tav tm="100000">
                                          <p:val>
                                            <p:strVal val="#ppt_x"/>
                                          </p:val>
                                        </p:tav>
                                      </p:tavLst>
                                    </p:anim>
                                    <p:anim calcmode="lin" valueType="num">
                                      <p:cBhvr>
                                        <p:cTn id="50" dur="1000" fill="hold"/>
                                        <p:tgtEl>
                                          <p:spTgt spid="13315">
                                            <p:txEl>
                                              <p:pRg st="4" end="4"/>
                                            </p:txEl>
                                          </p:spTgt>
                                        </p:tgtEl>
                                        <p:attrNameLst>
                                          <p:attrName>ppt_y</p:attrName>
                                        </p:attrNameLst>
                                      </p:cBhvr>
                                      <p:tavLst>
                                        <p:tav tm="0">
                                          <p:val>
                                            <p:strVal val="#ppt_y"/>
                                          </p:val>
                                        </p:tav>
                                        <p:tav tm="100000">
                                          <p:val>
                                            <p:strVal val="#ppt_y"/>
                                          </p:val>
                                        </p:tav>
                                      </p:tavLst>
                                    </p:anim>
                                    <p:animEffect transition="in" filter="fade">
                                      <p:cBhvr>
                                        <p:cTn id="51" dur="1000"/>
                                        <p:tgtEl>
                                          <p:spTgt spid="13315">
                                            <p:txEl>
                                              <p:pRg st="4" end="4"/>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48" presetClass="entr" presetSubtype="0" accel="50000" fill="hold" grpId="0" nodeType="clickEffect">
                                  <p:stCondLst>
                                    <p:cond delay="0"/>
                                  </p:stCondLst>
                                  <p:childTnLst>
                                    <p:set>
                                      <p:cBhvr>
                                        <p:cTn id="55" dur="1" fill="hold">
                                          <p:stCondLst>
                                            <p:cond delay="0"/>
                                          </p:stCondLst>
                                        </p:cTn>
                                        <p:tgtEl>
                                          <p:spTgt spid="13315">
                                            <p:txEl>
                                              <p:pRg st="6" end="6"/>
                                            </p:txEl>
                                          </p:spTgt>
                                        </p:tgtEl>
                                        <p:attrNameLst>
                                          <p:attrName>style.visibility</p:attrName>
                                        </p:attrNameLst>
                                      </p:cBhvr>
                                      <p:to>
                                        <p:strVal val="visible"/>
                                      </p:to>
                                    </p:set>
                                    <p:anim calcmode="lin" valueType="num">
                                      <p:cBhvr>
                                        <p:cTn id="56" dur="1000" fill="hold"/>
                                        <p:tgtEl>
                                          <p:spTgt spid="13315">
                                            <p:txEl>
                                              <p:pRg st="6" end="6"/>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57" dur="1000" fill="hold"/>
                                        <p:tgtEl>
                                          <p:spTgt spid="13315">
                                            <p:txEl>
                                              <p:pRg st="6" end="6"/>
                                            </p:txEl>
                                          </p:spTgt>
                                        </p:tgtEl>
                                        <p:attrNameLst>
                                          <p:attrName>ppt_x</p:attrName>
                                        </p:attrNameLst>
                                      </p:cBhvr>
                                      <p:tavLst>
                                        <p:tav tm="0">
                                          <p:val>
                                            <p:fltVal val="-1"/>
                                          </p:val>
                                        </p:tav>
                                        <p:tav tm="50000">
                                          <p:val>
                                            <p:fltVal val="0.95"/>
                                          </p:val>
                                        </p:tav>
                                        <p:tav tm="100000">
                                          <p:val>
                                            <p:strVal val="#ppt_x"/>
                                          </p:val>
                                        </p:tav>
                                      </p:tavLst>
                                    </p:anim>
                                    <p:anim calcmode="lin" valueType="num">
                                      <p:cBhvr>
                                        <p:cTn id="58" dur="1000" fill="hold"/>
                                        <p:tgtEl>
                                          <p:spTgt spid="13315">
                                            <p:txEl>
                                              <p:pRg st="6" end="6"/>
                                            </p:txEl>
                                          </p:spTgt>
                                        </p:tgtEl>
                                        <p:attrNameLst>
                                          <p:attrName>ppt_y</p:attrName>
                                        </p:attrNameLst>
                                      </p:cBhvr>
                                      <p:tavLst>
                                        <p:tav tm="0">
                                          <p:val>
                                            <p:strVal val="#ppt_y"/>
                                          </p:val>
                                        </p:tav>
                                        <p:tav tm="100000">
                                          <p:val>
                                            <p:strVal val="#ppt_y"/>
                                          </p:val>
                                        </p:tav>
                                      </p:tavLst>
                                    </p:anim>
                                    <p:animEffect transition="in" filter="fade">
                                      <p:cBhvr>
                                        <p:cTn id="59" dur="1000"/>
                                        <p:tgtEl>
                                          <p:spTgt spid="13315">
                                            <p:txEl>
                                              <p:pRg st="6" end="6"/>
                                            </p:txEl>
                                          </p:spTgt>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48" presetClass="entr" presetSubtype="0" accel="50000" fill="hold" grpId="0" nodeType="clickEffect">
                                  <p:stCondLst>
                                    <p:cond delay="0"/>
                                  </p:stCondLst>
                                  <p:childTnLst>
                                    <p:set>
                                      <p:cBhvr>
                                        <p:cTn id="63" dur="1" fill="hold">
                                          <p:stCondLst>
                                            <p:cond delay="0"/>
                                          </p:stCondLst>
                                        </p:cTn>
                                        <p:tgtEl>
                                          <p:spTgt spid="13315">
                                            <p:txEl>
                                              <p:pRg st="8" end="8"/>
                                            </p:txEl>
                                          </p:spTgt>
                                        </p:tgtEl>
                                        <p:attrNameLst>
                                          <p:attrName>style.visibility</p:attrName>
                                        </p:attrNameLst>
                                      </p:cBhvr>
                                      <p:to>
                                        <p:strVal val="visible"/>
                                      </p:to>
                                    </p:set>
                                    <p:anim calcmode="lin" valueType="num">
                                      <p:cBhvr>
                                        <p:cTn id="64" dur="1000" fill="hold"/>
                                        <p:tgtEl>
                                          <p:spTgt spid="13315">
                                            <p:txEl>
                                              <p:pRg st="8" end="8"/>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65" dur="1000" fill="hold"/>
                                        <p:tgtEl>
                                          <p:spTgt spid="13315">
                                            <p:txEl>
                                              <p:pRg st="8" end="8"/>
                                            </p:txEl>
                                          </p:spTgt>
                                        </p:tgtEl>
                                        <p:attrNameLst>
                                          <p:attrName>ppt_x</p:attrName>
                                        </p:attrNameLst>
                                      </p:cBhvr>
                                      <p:tavLst>
                                        <p:tav tm="0">
                                          <p:val>
                                            <p:fltVal val="-1"/>
                                          </p:val>
                                        </p:tav>
                                        <p:tav tm="50000">
                                          <p:val>
                                            <p:fltVal val="0.95"/>
                                          </p:val>
                                        </p:tav>
                                        <p:tav tm="100000">
                                          <p:val>
                                            <p:strVal val="#ppt_x"/>
                                          </p:val>
                                        </p:tav>
                                      </p:tavLst>
                                    </p:anim>
                                    <p:anim calcmode="lin" valueType="num">
                                      <p:cBhvr>
                                        <p:cTn id="66" dur="1000" fill="hold"/>
                                        <p:tgtEl>
                                          <p:spTgt spid="13315">
                                            <p:txEl>
                                              <p:pRg st="8" end="8"/>
                                            </p:txEl>
                                          </p:spTgt>
                                        </p:tgtEl>
                                        <p:attrNameLst>
                                          <p:attrName>ppt_y</p:attrName>
                                        </p:attrNameLst>
                                      </p:cBhvr>
                                      <p:tavLst>
                                        <p:tav tm="0">
                                          <p:val>
                                            <p:strVal val="#ppt_y"/>
                                          </p:val>
                                        </p:tav>
                                        <p:tav tm="100000">
                                          <p:val>
                                            <p:strVal val="#ppt_y"/>
                                          </p:val>
                                        </p:tav>
                                      </p:tavLst>
                                    </p:anim>
                                    <p:animEffect transition="in" filter="fade">
                                      <p:cBhvr>
                                        <p:cTn id="67" dur="1000"/>
                                        <p:tgtEl>
                                          <p:spTgt spid="13315">
                                            <p:txEl>
                                              <p:pRg st="8" end="8"/>
                                            </p:txEl>
                                          </p:spTgt>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52" presetClass="entr" presetSubtype="0" fill="hold" grpId="0" nodeType="clickEffect">
                                  <p:stCondLst>
                                    <p:cond delay="0"/>
                                  </p:stCondLst>
                                  <p:childTnLst>
                                    <p:set>
                                      <p:cBhvr>
                                        <p:cTn id="71" dur="1" fill="hold">
                                          <p:stCondLst>
                                            <p:cond delay="0"/>
                                          </p:stCondLst>
                                        </p:cTn>
                                        <p:tgtEl>
                                          <p:spTgt spid="13316"/>
                                        </p:tgtEl>
                                        <p:attrNameLst>
                                          <p:attrName>style.visibility</p:attrName>
                                        </p:attrNameLst>
                                      </p:cBhvr>
                                      <p:to>
                                        <p:strVal val="visible"/>
                                      </p:to>
                                    </p:set>
                                    <p:animScale>
                                      <p:cBhvr>
                                        <p:cTn id="72" dur="1000" decel="50000" fill="hold">
                                          <p:stCondLst>
                                            <p:cond delay="0"/>
                                          </p:stCondLst>
                                        </p:cTn>
                                        <p:tgtEl>
                                          <p:spTgt spid="133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1000" decel="50000" fill="hold">
                                          <p:stCondLst>
                                            <p:cond delay="0"/>
                                          </p:stCondLst>
                                        </p:cTn>
                                        <p:tgtEl>
                                          <p:spTgt spid="13316"/>
                                        </p:tgtEl>
                                        <p:attrNameLst>
                                          <p:attrName>ppt_x</p:attrName>
                                          <p:attrName>ppt_y</p:attrName>
                                        </p:attrNameLst>
                                      </p:cBhvr>
                                    </p:animMotion>
                                    <p:animEffect transition="in" filter="fade">
                                      <p:cBhvr>
                                        <p:cTn id="74" dur="1000"/>
                                        <p:tgtEl>
                                          <p:spTgt spid="13316"/>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52" presetClass="entr" presetSubtype="0" fill="hold" grpId="0" nodeType="clickEffect">
                                  <p:stCondLst>
                                    <p:cond delay="0"/>
                                  </p:stCondLst>
                                  <p:childTnLst>
                                    <p:set>
                                      <p:cBhvr>
                                        <p:cTn id="78" dur="1" fill="hold">
                                          <p:stCondLst>
                                            <p:cond delay="0"/>
                                          </p:stCondLst>
                                        </p:cTn>
                                        <p:tgtEl>
                                          <p:spTgt spid="13320"/>
                                        </p:tgtEl>
                                        <p:attrNameLst>
                                          <p:attrName>style.visibility</p:attrName>
                                        </p:attrNameLst>
                                      </p:cBhvr>
                                      <p:to>
                                        <p:strVal val="visible"/>
                                      </p:to>
                                    </p:set>
                                    <p:animScale>
                                      <p:cBhvr>
                                        <p:cTn id="79" dur="1000" decel="50000" fill="hold">
                                          <p:stCondLst>
                                            <p:cond delay="0"/>
                                          </p:stCondLst>
                                        </p:cTn>
                                        <p:tgtEl>
                                          <p:spTgt spid="133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13320"/>
                                        </p:tgtEl>
                                        <p:attrNameLst>
                                          <p:attrName>ppt_x</p:attrName>
                                          <p:attrName>ppt_y</p:attrName>
                                        </p:attrNameLst>
                                      </p:cBhvr>
                                    </p:animMotion>
                                    <p:animEffect transition="in" filter="fade">
                                      <p:cBhvr>
                                        <p:cTn id="81" dur="1000"/>
                                        <p:tgtEl>
                                          <p:spTgt spid="13320"/>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52" presetClass="entr" presetSubtype="0" fill="hold" grpId="0" nodeType="clickEffect">
                                  <p:stCondLst>
                                    <p:cond delay="0"/>
                                  </p:stCondLst>
                                  <p:childTnLst>
                                    <p:set>
                                      <p:cBhvr>
                                        <p:cTn id="85" dur="1" fill="hold">
                                          <p:stCondLst>
                                            <p:cond delay="0"/>
                                          </p:stCondLst>
                                        </p:cTn>
                                        <p:tgtEl>
                                          <p:spTgt spid="13317"/>
                                        </p:tgtEl>
                                        <p:attrNameLst>
                                          <p:attrName>style.visibility</p:attrName>
                                        </p:attrNameLst>
                                      </p:cBhvr>
                                      <p:to>
                                        <p:strVal val="visible"/>
                                      </p:to>
                                    </p:set>
                                    <p:animScale>
                                      <p:cBhvr>
                                        <p:cTn id="86" dur="1000" decel="50000" fill="hold">
                                          <p:stCondLst>
                                            <p:cond delay="0"/>
                                          </p:stCondLst>
                                        </p:cTn>
                                        <p:tgtEl>
                                          <p:spTgt spid="133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13317"/>
                                        </p:tgtEl>
                                        <p:attrNameLst>
                                          <p:attrName>ppt_x</p:attrName>
                                          <p:attrName>ppt_y</p:attrName>
                                        </p:attrNameLst>
                                      </p:cBhvr>
                                    </p:animMotion>
                                    <p:animEffect transition="in" filter="fade">
                                      <p:cBhvr>
                                        <p:cTn id="88" dur="1000"/>
                                        <p:tgtEl>
                                          <p:spTgt spid="13317"/>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52" presetClass="entr" presetSubtype="0" fill="hold" grpId="0" nodeType="clickEffect">
                                  <p:stCondLst>
                                    <p:cond delay="0"/>
                                  </p:stCondLst>
                                  <p:childTnLst>
                                    <p:set>
                                      <p:cBhvr>
                                        <p:cTn id="92" dur="1" fill="hold">
                                          <p:stCondLst>
                                            <p:cond delay="0"/>
                                          </p:stCondLst>
                                        </p:cTn>
                                        <p:tgtEl>
                                          <p:spTgt spid="13318"/>
                                        </p:tgtEl>
                                        <p:attrNameLst>
                                          <p:attrName>style.visibility</p:attrName>
                                        </p:attrNameLst>
                                      </p:cBhvr>
                                      <p:to>
                                        <p:strVal val="visible"/>
                                      </p:to>
                                    </p:set>
                                    <p:animScale>
                                      <p:cBhvr>
                                        <p:cTn id="93" dur="1000" decel="50000" fill="hold">
                                          <p:stCondLst>
                                            <p:cond delay="0"/>
                                          </p:stCondLst>
                                        </p:cTn>
                                        <p:tgtEl>
                                          <p:spTgt spid="133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4" dur="1000" decel="50000" fill="hold">
                                          <p:stCondLst>
                                            <p:cond delay="0"/>
                                          </p:stCondLst>
                                        </p:cTn>
                                        <p:tgtEl>
                                          <p:spTgt spid="13318"/>
                                        </p:tgtEl>
                                        <p:attrNameLst>
                                          <p:attrName>ppt_x</p:attrName>
                                          <p:attrName>ppt_y</p:attrName>
                                        </p:attrNameLst>
                                      </p:cBhvr>
                                    </p:animMotion>
                                    <p:animEffect transition="in" filter="fade">
                                      <p:cBhvr>
                                        <p:cTn id="95" dur="1000"/>
                                        <p:tgtEl>
                                          <p:spTgt spid="13318"/>
                                        </p:tgtEl>
                                      </p:cBhvr>
                                    </p:animEffect>
                                  </p:childTnLst>
                                </p:cTn>
                              </p:par>
                            </p:childTnLst>
                          </p:cTn>
                        </p:par>
                      </p:childTnLst>
                    </p:cTn>
                  </p:par>
                  <p:par>
                    <p:cTn id="96" fill="hold" nodeType="clickPar">
                      <p:stCondLst>
                        <p:cond delay="indefinite"/>
                      </p:stCondLst>
                      <p:childTnLst>
                        <p:par>
                          <p:cTn id="97" fill="hold" nodeType="withGroup">
                            <p:stCondLst>
                              <p:cond delay="0"/>
                            </p:stCondLst>
                            <p:childTnLst>
                              <p:par>
                                <p:cTn id="98" presetID="52" presetClass="entr" presetSubtype="0" fill="hold" grpId="0" nodeType="clickEffect">
                                  <p:stCondLst>
                                    <p:cond delay="0"/>
                                  </p:stCondLst>
                                  <p:childTnLst>
                                    <p:set>
                                      <p:cBhvr>
                                        <p:cTn id="99" dur="1" fill="hold">
                                          <p:stCondLst>
                                            <p:cond delay="0"/>
                                          </p:stCondLst>
                                        </p:cTn>
                                        <p:tgtEl>
                                          <p:spTgt spid="13319"/>
                                        </p:tgtEl>
                                        <p:attrNameLst>
                                          <p:attrName>style.visibility</p:attrName>
                                        </p:attrNameLst>
                                      </p:cBhvr>
                                      <p:to>
                                        <p:strVal val="visible"/>
                                      </p:to>
                                    </p:set>
                                    <p:animScale>
                                      <p:cBhvr>
                                        <p:cTn id="100" dur="1000" decel="50000" fill="hold">
                                          <p:stCondLst>
                                            <p:cond delay="0"/>
                                          </p:stCondLst>
                                        </p:cTn>
                                        <p:tgtEl>
                                          <p:spTgt spid="133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1" dur="1000" decel="50000" fill="hold">
                                          <p:stCondLst>
                                            <p:cond delay="0"/>
                                          </p:stCondLst>
                                        </p:cTn>
                                        <p:tgtEl>
                                          <p:spTgt spid="13319"/>
                                        </p:tgtEl>
                                        <p:attrNameLst>
                                          <p:attrName>ppt_x</p:attrName>
                                          <p:attrName>ppt_y</p:attrName>
                                        </p:attrNameLst>
                                      </p:cBhvr>
                                    </p:animMotion>
                                    <p:animEffect transition="in" filter="fade">
                                      <p:cBhvr>
                                        <p:cTn id="102" dur="1000"/>
                                        <p:tgtEl>
                                          <p:spTgt spid="13319"/>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52" presetClass="entr" presetSubtype="0" fill="hold" grpId="0" nodeType="clickEffect">
                                  <p:stCondLst>
                                    <p:cond delay="0"/>
                                  </p:stCondLst>
                                  <p:childTnLst>
                                    <p:set>
                                      <p:cBhvr>
                                        <p:cTn id="106" dur="1" fill="hold">
                                          <p:stCondLst>
                                            <p:cond delay="0"/>
                                          </p:stCondLst>
                                        </p:cTn>
                                        <p:tgtEl>
                                          <p:spTgt spid="13322"/>
                                        </p:tgtEl>
                                        <p:attrNameLst>
                                          <p:attrName>style.visibility</p:attrName>
                                        </p:attrNameLst>
                                      </p:cBhvr>
                                      <p:to>
                                        <p:strVal val="visible"/>
                                      </p:to>
                                    </p:set>
                                    <p:animScale>
                                      <p:cBhvr>
                                        <p:cTn id="107" dur="1000" decel="50000" fill="hold">
                                          <p:stCondLst>
                                            <p:cond delay="0"/>
                                          </p:stCondLst>
                                        </p:cTn>
                                        <p:tgtEl>
                                          <p:spTgt spid="133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000" decel="50000" fill="hold">
                                          <p:stCondLst>
                                            <p:cond delay="0"/>
                                          </p:stCondLst>
                                        </p:cTn>
                                        <p:tgtEl>
                                          <p:spTgt spid="13322"/>
                                        </p:tgtEl>
                                        <p:attrNameLst>
                                          <p:attrName>ppt_x</p:attrName>
                                          <p:attrName>ppt_y</p:attrName>
                                        </p:attrNameLst>
                                      </p:cBhvr>
                                    </p:animMotion>
                                    <p:animEffect transition="in" filter="fade">
                                      <p:cBhvr>
                                        <p:cTn id="109" dur="1000"/>
                                        <p:tgtEl>
                                          <p:spTgt spid="13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5" grpId="0" build="p"/>
      <p:bldP spid="13316" grpId="0"/>
      <p:bldP spid="13317" grpId="0"/>
      <p:bldP spid="13318" grpId="0"/>
      <p:bldP spid="13319" grpId="0"/>
      <p:bldP spid="13320" grpId="0"/>
      <p:bldP spid="133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4"/>
          <p:cNvSpPr>
            <a:spLocks noChangeArrowheads="1"/>
          </p:cNvSpPr>
          <p:nvPr/>
        </p:nvSpPr>
        <p:spPr bwMode="auto">
          <a:xfrm>
            <a:off x="1219200" y="2057400"/>
            <a:ext cx="14081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0000FF"/>
                </a:solidFill>
              </a:rPr>
              <a:t>内集：</a:t>
            </a:r>
          </a:p>
        </p:txBody>
      </p:sp>
      <p:sp>
        <p:nvSpPr>
          <p:cNvPr id="37893" name="Rectangle 5"/>
          <p:cNvSpPr>
            <a:spLocks noChangeArrowheads="1"/>
          </p:cNvSpPr>
          <p:nvPr/>
        </p:nvSpPr>
        <p:spPr bwMode="auto">
          <a:xfrm>
            <a:off x="2362200" y="2057400"/>
            <a:ext cx="67119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家庭聚会。内，指家人。集，聚集。</a:t>
            </a:r>
          </a:p>
        </p:txBody>
      </p:sp>
      <p:sp>
        <p:nvSpPr>
          <p:cNvPr id="37894" name="Rectangle 6"/>
          <p:cNvSpPr>
            <a:spLocks noChangeArrowheads="1"/>
          </p:cNvSpPr>
          <p:nvPr/>
        </p:nvSpPr>
        <p:spPr bwMode="auto">
          <a:xfrm>
            <a:off x="1219200" y="2871788"/>
            <a:ext cx="1447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00FF"/>
                </a:solidFill>
              </a:rPr>
              <a:t>儿女：</a:t>
            </a:r>
          </a:p>
        </p:txBody>
      </p:sp>
      <p:sp>
        <p:nvSpPr>
          <p:cNvPr id="37895" name="Rectangle 7"/>
          <p:cNvSpPr>
            <a:spLocks noChangeArrowheads="1"/>
          </p:cNvSpPr>
          <p:nvPr/>
        </p:nvSpPr>
        <p:spPr bwMode="auto">
          <a:xfrm>
            <a:off x="2362200" y="2895600"/>
            <a:ext cx="67119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dirty="0">
                <a:solidFill>
                  <a:srgbClr val="993366"/>
                </a:solidFill>
              </a:rPr>
              <a:t>指子侄辈，这里指家中年轻一代人。</a:t>
            </a:r>
          </a:p>
        </p:txBody>
      </p:sp>
      <p:sp>
        <p:nvSpPr>
          <p:cNvPr id="37896" name="Rectangle 8"/>
          <p:cNvSpPr>
            <a:spLocks noChangeArrowheads="1"/>
          </p:cNvSpPr>
          <p:nvPr/>
        </p:nvSpPr>
        <p:spPr bwMode="auto">
          <a:xfrm>
            <a:off x="381000" y="3709988"/>
            <a:ext cx="2362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00FF"/>
                </a:solidFill>
              </a:rPr>
              <a:t>讲论文义：</a:t>
            </a:r>
          </a:p>
        </p:txBody>
      </p:sp>
      <p:sp>
        <p:nvSpPr>
          <p:cNvPr id="37897" name="Rectangle 9"/>
          <p:cNvSpPr>
            <a:spLocks noChangeArrowheads="1"/>
          </p:cNvSpPr>
          <p:nvPr/>
        </p:nvSpPr>
        <p:spPr bwMode="auto">
          <a:xfrm>
            <a:off x="2438400" y="3657600"/>
            <a:ext cx="6477000"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a:solidFill>
                  <a:srgbClr val="993366"/>
                </a:solidFill>
              </a:rPr>
              <a:t>讲解诗文。义，道理，意义，文章表达的意思。</a:t>
            </a:r>
          </a:p>
        </p:txBody>
      </p:sp>
      <p:sp>
        <p:nvSpPr>
          <p:cNvPr id="37898" name="Rectangle 10"/>
          <p:cNvSpPr>
            <a:spLocks noChangeArrowheads="1"/>
          </p:cNvSpPr>
          <p:nvPr/>
        </p:nvSpPr>
        <p:spPr bwMode="auto">
          <a:xfrm>
            <a:off x="1219200" y="4983163"/>
            <a:ext cx="1447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00FF"/>
                </a:solidFill>
              </a:rPr>
              <a:t>俄而：</a:t>
            </a:r>
          </a:p>
        </p:txBody>
      </p:sp>
      <p:sp>
        <p:nvSpPr>
          <p:cNvPr id="37899" name="Rectangle 11"/>
          <p:cNvSpPr>
            <a:spLocks noChangeArrowheads="1"/>
          </p:cNvSpPr>
          <p:nvPr/>
        </p:nvSpPr>
        <p:spPr bwMode="auto">
          <a:xfrm>
            <a:off x="2362200" y="4983163"/>
            <a:ext cx="30400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不久，一会儿。</a:t>
            </a:r>
          </a:p>
        </p:txBody>
      </p:sp>
      <p:sp>
        <p:nvSpPr>
          <p:cNvPr id="37902" name="Rectangle 14"/>
          <p:cNvSpPr>
            <a:spLocks noGrp="1" noChangeArrowheads="1"/>
          </p:cNvSpPr>
          <p:nvPr>
            <p:ph type="title"/>
          </p:nvPr>
        </p:nvSpPr>
        <p:spPr>
          <a:xfrm>
            <a:off x="3352800" y="381000"/>
            <a:ext cx="2667000" cy="9906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a:solidFill>
                  <a:srgbClr val="FF0000"/>
                </a:solidFill>
                <a:ea typeface="华文新魏" pitchFamily="2" charset="-122"/>
              </a:rPr>
              <a:t>词语解释</a:t>
            </a:r>
          </a:p>
        </p:txBody>
      </p:sp>
      <p:pic>
        <p:nvPicPr>
          <p:cNvPr id="37903" name="Picture 15" descr="54321 (7)"/>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2133600" y="304800"/>
            <a:ext cx="1020763" cy="1066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7903"/>
                                        </p:tgtEl>
                                        <p:attrNameLst>
                                          <p:attrName>style.visibility</p:attrName>
                                        </p:attrNameLst>
                                      </p:cBhvr>
                                      <p:to>
                                        <p:strVal val="visible"/>
                                      </p:to>
                                    </p:set>
                                    <p:animEffect transition="in" filter="dissolve">
                                      <p:cBhvr>
                                        <p:cTn id="7" dur="500"/>
                                        <p:tgtEl>
                                          <p:spTgt spid="3790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7902"/>
                                        </p:tgtEl>
                                        <p:attrNameLst>
                                          <p:attrName>style.visibility</p:attrName>
                                        </p:attrNameLst>
                                      </p:cBhvr>
                                      <p:to>
                                        <p:strVal val="visible"/>
                                      </p:to>
                                    </p:set>
                                    <p:animEffect transition="in" filter="dissolve">
                                      <p:cBhvr>
                                        <p:cTn id="10" dur="500"/>
                                        <p:tgtEl>
                                          <p:spTgt spid="3790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37892"/>
                                        </p:tgtEl>
                                        <p:attrNameLst>
                                          <p:attrName>style.visibility</p:attrName>
                                        </p:attrNameLst>
                                      </p:cBhvr>
                                      <p:to>
                                        <p:strVal val="visible"/>
                                      </p:to>
                                    </p:set>
                                    <p:anim calcmode="lin" valueType="num">
                                      <p:cBhvr additive="base">
                                        <p:cTn id="15" dur="5000" fill="hold"/>
                                        <p:tgtEl>
                                          <p:spTgt spid="37892"/>
                                        </p:tgtEl>
                                        <p:attrNameLst>
                                          <p:attrName>ppt_x</p:attrName>
                                        </p:attrNameLst>
                                      </p:cBhvr>
                                      <p:tavLst>
                                        <p:tav tm="0">
                                          <p:val>
                                            <p:strVal val="#ppt_x"/>
                                          </p:val>
                                        </p:tav>
                                        <p:tav tm="100000">
                                          <p:val>
                                            <p:strVal val="#ppt_x"/>
                                          </p:val>
                                        </p:tav>
                                      </p:tavLst>
                                    </p:anim>
                                    <p:anim calcmode="lin" valueType="num">
                                      <p:cBhvr additive="base">
                                        <p:cTn id="16" dur="5000" fill="hold"/>
                                        <p:tgtEl>
                                          <p:spTgt spid="37892"/>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7" presetClass="entr" presetSubtype="4" fill="hold" grpId="0" nodeType="clickEffect">
                                  <p:stCondLst>
                                    <p:cond delay="0"/>
                                  </p:stCondLst>
                                  <p:childTnLst>
                                    <p:set>
                                      <p:cBhvr>
                                        <p:cTn id="20" dur="1" fill="hold">
                                          <p:stCondLst>
                                            <p:cond delay="0"/>
                                          </p:stCondLst>
                                        </p:cTn>
                                        <p:tgtEl>
                                          <p:spTgt spid="37894"/>
                                        </p:tgtEl>
                                        <p:attrNameLst>
                                          <p:attrName>style.visibility</p:attrName>
                                        </p:attrNameLst>
                                      </p:cBhvr>
                                      <p:to>
                                        <p:strVal val="visible"/>
                                      </p:to>
                                    </p:set>
                                    <p:anim calcmode="lin" valueType="num">
                                      <p:cBhvr additive="base">
                                        <p:cTn id="21" dur="5000" fill="hold"/>
                                        <p:tgtEl>
                                          <p:spTgt spid="37894"/>
                                        </p:tgtEl>
                                        <p:attrNameLst>
                                          <p:attrName>ppt_x</p:attrName>
                                        </p:attrNameLst>
                                      </p:cBhvr>
                                      <p:tavLst>
                                        <p:tav tm="0">
                                          <p:val>
                                            <p:strVal val="#ppt_x"/>
                                          </p:val>
                                        </p:tav>
                                        <p:tav tm="100000">
                                          <p:val>
                                            <p:strVal val="#ppt_x"/>
                                          </p:val>
                                        </p:tav>
                                      </p:tavLst>
                                    </p:anim>
                                    <p:anim calcmode="lin" valueType="num">
                                      <p:cBhvr additive="base">
                                        <p:cTn id="22" dur="5000" fill="hold"/>
                                        <p:tgtEl>
                                          <p:spTgt spid="37894"/>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7" presetClass="entr" presetSubtype="4" fill="hold" grpId="0" nodeType="clickEffect">
                                  <p:stCondLst>
                                    <p:cond delay="0"/>
                                  </p:stCondLst>
                                  <p:childTnLst>
                                    <p:set>
                                      <p:cBhvr>
                                        <p:cTn id="26" dur="1" fill="hold">
                                          <p:stCondLst>
                                            <p:cond delay="0"/>
                                          </p:stCondLst>
                                        </p:cTn>
                                        <p:tgtEl>
                                          <p:spTgt spid="37896"/>
                                        </p:tgtEl>
                                        <p:attrNameLst>
                                          <p:attrName>style.visibility</p:attrName>
                                        </p:attrNameLst>
                                      </p:cBhvr>
                                      <p:to>
                                        <p:strVal val="visible"/>
                                      </p:to>
                                    </p:set>
                                    <p:anim calcmode="lin" valueType="num">
                                      <p:cBhvr additive="base">
                                        <p:cTn id="27" dur="5000" fill="hold"/>
                                        <p:tgtEl>
                                          <p:spTgt spid="37896"/>
                                        </p:tgtEl>
                                        <p:attrNameLst>
                                          <p:attrName>ppt_x</p:attrName>
                                        </p:attrNameLst>
                                      </p:cBhvr>
                                      <p:tavLst>
                                        <p:tav tm="0">
                                          <p:val>
                                            <p:strVal val="#ppt_x"/>
                                          </p:val>
                                        </p:tav>
                                        <p:tav tm="100000">
                                          <p:val>
                                            <p:strVal val="#ppt_x"/>
                                          </p:val>
                                        </p:tav>
                                      </p:tavLst>
                                    </p:anim>
                                    <p:anim calcmode="lin" valueType="num">
                                      <p:cBhvr additive="base">
                                        <p:cTn id="28" dur="5000" fill="hold"/>
                                        <p:tgtEl>
                                          <p:spTgt spid="37896"/>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7" presetClass="entr" presetSubtype="4" fill="hold" grpId="0" nodeType="clickEffect">
                                  <p:stCondLst>
                                    <p:cond delay="0"/>
                                  </p:stCondLst>
                                  <p:childTnLst>
                                    <p:set>
                                      <p:cBhvr>
                                        <p:cTn id="32" dur="1" fill="hold">
                                          <p:stCondLst>
                                            <p:cond delay="0"/>
                                          </p:stCondLst>
                                        </p:cTn>
                                        <p:tgtEl>
                                          <p:spTgt spid="37898"/>
                                        </p:tgtEl>
                                        <p:attrNameLst>
                                          <p:attrName>style.visibility</p:attrName>
                                        </p:attrNameLst>
                                      </p:cBhvr>
                                      <p:to>
                                        <p:strVal val="visible"/>
                                      </p:to>
                                    </p:set>
                                    <p:anim calcmode="lin" valueType="num">
                                      <p:cBhvr additive="base">
                                        <p:cTn id="33" dur="5000" fill="hold"/>
                                        <p:tgtEl>
                                          <p:spTgt spid="37898"/>
                                        </p:tgtEl>
                                        <p:attrNameLst>
                                          <p:attrName>ppt_x</p:attrName>
                                        </p:attrNameLst>
                                      </p:cBhvr>
                                      <p:tavLst>
                                        <p:tav tm="0">
                                          <p:val>
                                            <p:strVal val="#ppt_x"/>
                                          </p:val>
                                        </p:tav>
                                        <p:tav tm="100000">
                                          <p:val>
                                            <p:strVal val="#ppt_x"/>
                                          </p:val>
                                        </p:tav>
                                      </p:tavLst>
                                    </p:anim>
                                    <p:anim calcmode="lin" valueType="num">
                                      <p:cBhvr additive="base">
                                        <p:cTn id="34" dur="5000" fill="hold"/>
                                        <p:tgtEl>
                                          <p:spTgt spid="37898"/>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37893"/>
                                        </p:tgtEl>
                                        <p:attrNameLst>
                                          <p:attrName>style.visibility</p:attrName>
                                        </p:attrNameLst>
                                      </p:cBhvr>
                                      <p:to>
                                        <p:strVal val="visible"/>
                                      </p:to>
                                    </p:set>
                                    <p:anim calcmode="lin" valueType="num">
                                      <p:cBhvr>
                                        <p:cTn id="39" dur="1000" fill="hold"/>
                                        <p:tgtEl>
                                          <p:spTgt spid="37893"/>
                                        </p:tgtEl>
                                        <p:attrNameLst>
                                          <p:attrName>ppt_w</p:attrName>
                                        </p:attrNameLst>
                                      </p:cBhvr>
                                      <p:tavLst>
                                        <p:tav tm="0">
                                          <p:val>
                                            <p:strVal val="#ppt_w*0.70"/>
                                          </p:val>
                                        </p:tav>
                                        <p:tav tm="100000">
                                          <p:val>
                                            <p:strVal val="#ppt_w"/>
                                          </p:val>
                                        </p:tav>
                                      </p:tavLst>
                                    </p:anim>
                                    <p:anim calcmode="lin" valueType="num">
                                      <p:cBhvr>
                                        <p:cTn id="40" dur="1000" fill="hold"/>
                                        <p:tgtEl>
                                          <p:spTgt spid="37893"/>
                                        </p:tgtEl>
                                        <p:attrNameLst>
                                          <p:attrName>ppt_h</p:attrName>
                                        </p:attrNameLst>
                                      </p:cBhvr>
                                      <p:tavLst>
                                        <p:tav tm="0">
                                          <p:val>
                                            <p:strVal val="#ppt_h"/>
                                          </p:val>
                                        </p:tav>
                                        <p:tav tm="100000">
                                          <p:val>
                                            <p:strVal val="#ppt_h"/>
                                          </p:val>
                                        </p:tav>
                                      </p:tavLst>
                                    </p:anim>
                                    <p:animEffect transition="in" filter="fade">
                                      <p:cBhvr>
                                        <p:cTn id="41" dur="1000"/>
                                        <p:tgtEl>
                                          <p:spTgt spid="37893"/>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37895"/>
                                        </p:tgtEl>
                                        <p:attrNameLst>
                                          <p:attrName>style.visibility</p:attrName>
                                        </p:attrNameLst>
                                      </p:cBhvr>
                                      <p:to>
                                        <p:strVal val="visible"/>
                                      </p:to>
                                    </p:set>
                                    <p:anim calcmode="lin" valueType="num">
                                      <p:cBhvr>
                                        <p:cTn id="44" dur="1000" fill="hold"/>
                                        <p:tgtEl>
                                          <p:spTgt spid="37895"/>
                                        </p:tgtEl>
                                        <p:attrNameLst>
                                          <p:attrName>ppt_w</p:attrName>
                                        </p:attrNameLst>
                                      </p:cBhvr>
                                      <p:tavLst>
                                        <p:tav tm="0">
                                          <p:val>
                                            <p:strVal val="#ppt_w*0.70"/>
                                          </p:val>
                                        </p:tav>
                                        <p:tav tm="100000">
                                          <p:val>
                                            <p:strVal val="#ppt_w"/>
                                          </p:val>
                                        </p:tav>
                                      </p:tavLst>
                                    </p:anim>
                                    <p:anim calcmode="lin" valueType="num">
                                      <p:cBhvr>
                                        <p:cTn id="45" dur="1000" fill="hold"/>
                                        <p:tgtEl>
                                          <p:spTgt spid="37895"/>
                                        </p:tgtEl>
                                        <p:attrNameLst>
                                          <p:attrName>ppt_h</p:attrName>
                                        </p:attrNameLst>
                                      </p:cBhvr>
                                      <p:tavLst>
                                        <p:tav tm="0">
                                          <p:val>
                                            <p:strVal val="#ppt_h"/>
                                          </p:val>
                                        </p:tav>
                                        <p:tav tm="100000">
                                          <p:val>
                                            <p:strVal val="#ppt_h"/>
                                          </p:val>
                                        </p:tav>
                                      </p:tavLst>
                                    </p:anim>
                                    <p:animEffect transition="in" filter="fade">
                                      <p:cBhvr>
                                        <p:cTn id="46" dur="1000"/>
                                        <p:tgtEl>
                                          <p:spTgt spid="37895"/>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37897"/>
                                        </p:tgtEl>
                                        <p:attrNameLst>
                                          <p:attrName>style.visibility</p:attrName>
                                        </p:attrNameLst>
                                      </p:cBhvr>
                                      <p:to>
                                        <p:strVal val="visible"/>
                                      </p:to>
                                    </p:set>
                                    <p:anim calcmode="lin" valueType="num">
                                      <p:cBhvr>
                                        <p:cTn id="49" dur="1000" fill="hold"/>
                                        <p:tgtEl>
                                          <p:spTgt spid="37897"/>
                                        </p:tgtEl>
                                        <p:attrNameLst>
                                          <p:attrName>ppt_w</p:attrName>
                                        </p:attrNameLst>
                                      </p:cBhvr>
                                      <p:tavLst>
                                        <p:tav tm="0">
                                          <p:val>
                                            <p:strVal val="#ppt_w*0.70"/>
                                          </p:val>
                                        </p:tav>
                                        <p:tav tm="100000">
                                          <p:val>
                                            <p:strVal val="#ppt_w"/>
                                          </p:val>
                                        </p:tav>
                                      </p:tavLst>
                                    </p:anim>
                                    <p:anim calcmode="lin" valueType="num">
                                      <p:cBhvr>
                                        <p:cTn id="50" dur="1000" fill="hold"/>
                                        <p:tgtEl>
                                          <p:spTgt spid="37897"/>
                                        </p:tgtEl>
                                        <p:attrNameLst>
                                          <p:attrName>ppt_h</p:attrName>
                                        </p:attrNameLst>
                                      </p:cBhvr>
                                      <p:tavLst>
                                        <p:tav tm="0">
                                          <p:val>
                                            <p:strVal val="#ppt_h"/>
                                          </p:val>
                                        </p:tav>
                                        <p:tav tm="100000">
                                          <p:val>
                                            <p:strVal val="#ppt_h"/>
                                          </p:val>
                                        </p:tav>
                                      </p:tavLst>
                                    </p:anim>
                                    <p:animEffect transition="in" filter="fade">
                                      <p:cBhvr>
                                        <p:cTn id="51" dur="1000"/>
                                        <p:tgtEl>
                                          <p:spTgt spid="37897"/>
                                        </p:tgtEl>
                                      </p:cBhvr>
                                    </p:animEffect>
                                  </p:childTnLst>
                                </p:cTn>
                              </p:par>
                              <p:par>
                                <p:cTn id="52" presetID="55" presetClass="entr" presetSubtype="0" fill="hold" grpId="0" nodeType="withEffect">
                                  <p:stCondLst>
                                    <p:cond delay="0"/>
                                  </p:stCondLst>
                                  <p:childTnLst>
                                    <p:set>
                                      <p:cBhvr>
                                        <p:cTn id="53" dur="1" fill="hold">
                                          <p:stCondLst>
                                            <p:cond delay="0"/>
                                          </p:stCondLst>
                                        </p:cTn>
                                        <p:tgtEl>
                                          <p:spTgt spid="37899"/>
                                        </p:tgtEl>
                                        <p:attrNameLst>
                                          <p:attrName>style.visibility</p:attrName>
                                        </p:attrNameLst>
                                      </p:cBhvr>
                                      <p:to>
                                        <p:strVal val="visible"/>
                                      </p:to>
                                    </p:set>
                                    <p:anim calcmode="lin" valueType="num">
                                      <p:cBhvr>
                                        <p:cTn id="54" dur="1000" fill="hold"/>
                                        <p:tgtEl>
                                          <p:spTgt spid="37899"/>
                                        </p:tgtEl>
                                        <p:attrNameLst>
                                          <p:attrName>ppt_w</p:attrName>
                                        </p:attrNameLst>
                                      </p:cBhvr>
                                      <p:tavLst>
                                        <p:tav tm="0">
                                          <p:val>
                                            <p:strVal val="#ppt_w*0.70"/>
                                          </p:val>
                                        </p:tav>
                                        <p:tav tm="100000">
                                          <p:val>
                                            <p:strVal val="#ppt_w"/>
                                          </p:val>
                                        </p:tav>
                                      </p:tavLst>
                                    </p:anim>
                                    <p:anim calcmode="lin" valueType="num">
                                      <p:cBhvr>
                                        <p:cTn id="55" dur="1000" fill="hold"/>
                                        <p:tgtEl>
                                          <p:spTgt spid="37899"/>
                                        </p:tgtEl>
                                        <p:attrNameLst>
                                          <p:attrName>ppt_h</p:attrName>
                                        </p:attrNameLst>
                                      </p:cBhvr>
                                      <p:tavLst>
                                        <p:tav tm="0">
                                          <p:val>
                                            <p:strVal val="#ppt_h"/>
                                          </p:val>
                                        </p:tav>
                                        <p:tav tm="100000">
                                          <p:val>
                                            <p:strVal val="#ppt_h"/>
                                          </p:val>
                                        </p:tav>
                                      </p:tavLst>
                                    </p:anim>
                                    <p:animEffect transition="in" filter="fade">
                                      <p:cBhvr>
                                        <p:cTn id="56" dur="1000"/>
                                        <p:tgtEl>
                                          <p:spTgt spid="37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893" grpId="0"/>
      <p:bldP spid="37894" grpId="0"/>
      <p:bldP spid="37895" grpId="0"/>
      <p:bldP spid="37896" grpId="0"/>
      <p:bldP spid="37897" grpId="0"/>
      <p:bldP spid="37898" grpId="0"/>
      <p:bldP spid="37899" grpId="0"/>
      <p:bldP spid="3790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4"/>
          <p:cNvSpPr>
            <a:spLocks noChangeArrowheads="1"/>
          </p:cNvSpPr>
          <p:nvPr/>
        </p:nvSpPr>
        <p:spPr bwMode="auto">
          <a:xfrm>
            <a:off x="1219200" y="1828800"/>
            <a:ext cx="106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00FF"/>
                </a:solidFill>
              </a:rPr>
              <a:t>似：</a:t>
            </a:r>
          </a:p>
        </p:txBody>
      </p:sp>
      <p:sp>
        <p:nvSpPr>
          <p:cNvPr id="38917" name="Rectangle 5"/>
          <p:cNvSpPr>
            <a:spLocks noChangeArrowheads="1"/>
          </p:cNvSpPr>
          <p:nvPr/>
        </p:nvSpPr>
        <p:spPr bwMode="auto">
          <a:xfrm>
            <a:off x="3276600" y="1828800"/>
            <a:ext cx="22240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相似，像。</a:t>
            </a:r>
          </a:p>
        </p:txBody>
      </p:sp>
      <p:sp>
        <p:nvSpPr>
          <p:cNvPr id="38918" name="Rectangle 6"/>
          <p:cNvSpPr>
            <a:spLocks noChangeArrowheads="1"/>
          </p:cNvSpPr>
          <p:nvPr/>
        </p:nvSpPr>
        <p:spPr bwMode="auto">
          <a:xfrm>
            <a:off x="1219200" y="2667000"/>
            <a:ext cx="2514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00FF"/>
                </a:solidFill>
              </a:rPr>
              <a:t>差（</a:t>
            </a:r>
            <a:r>
              <a:rPr lang="en-US" altLang="zh-CN" sz="3200">
                <a:solidFill>
                  <a:srgbClr val="0000FF"/>
                </a:solidFill>
                <a:latin typeface="Times New Roman" pitchFamily="18" charset="0"/>
              </a:rPr>
              <a:t>chà</a:t>
            </a:r>
            <a:r>
              <a:rPr lang="zh-CN" altLang="en-US" sz="3200">
                <a:solidFill>
                  <a:srgbClr val="0000FF"/>
                </a:solidFill>
              </a:rPr>
              <a:t>）：</a:t>
            </a:r>
          </a:p>
        </p:txBody>
      </p:sp>
      <p:sp>
        <p:nvSpPr>
          <p:cNvPr id="38919" name="Rectangle 7"/>
          <p:cNvSpPr>
            <a:spLocks noChangeArrowheads="1"/>
          </p:cNvSpPr>
          <p:nvPr/>
        </p:nvSpPr>
        <p:spPr bwMode="auto">
          <a:xfrm>
            <a:off x="3352800" y="2667000"/>
            <a:ext cx="30400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大致、差不多。</a:t>
            </a:r>
          </a:p>
        </p:txBody>
      </p:sp>
      <p:sp>
        <p:nvSpPr>
          <p:cNvPr id="38920" name="Rectangle 8"/>
          <p:cNvSpPr>
            <a:spLocks noChangeArrowheads="1"/>
          </p:cNvSpPr>
          <p:nvPr/>
        </p:nvSpPr>
        <p:spPr bwMode="auto">
          <a:xfrm>
            <a:off x="1295400" y="3505200"/>
            <a:ext cx="1828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00FF"/>
                </a:solidFill>
              </a:rPr>
              <a:t>拟：</a:t>
            </a:r>
          </a:p>
        </p:txBody>
      </p:sp>
      <p:sp>
        <p:nvSpPr>
          <p:cNvPr id="38921" name="Rectangle 9"/>
          <p:cNvSpPr>
            <a:spLocks noChangeArrowheads="1"/>
          </p:cNvSpPr>
          <p:nvPr/>
        </p:nvSpPr>
        <p:spPr bwMode="auto">
          <a:xfrm>
            <a:off x="3352800" y="3505200"/>
            <a:ext cx="14081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相比。</a:t>
            </a:r>
          </a:p>
        </p:txBody>
      </p:sp>
      <p:sp>
        <p:nvSpPr>
          <p:cNvPr id="38922" name="Rectangle 10"/>
          <p:cNvSpPr>
            <a:spLocks noChangeArrowheads="1"/>
          </p:cNvSpPr>
          <p:nvPr/>
        </p:nvSpPr>
        <p:spPr bwMode="auto">
          <a:xfrm>
            <a:off x="1295400" y="4267200"/>
            <a:ext cx="1676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00FF"/>
                </a:solidFill>
              </a:rPr>
              <a:t>未若：</a:t>
            </a:r>
          </a:p>
        </p:txBody>
      </p:sp>
      <p:sp>
        <p:nvSpPr>
          <p:cNvPr id="38923" name="Rectangle 11"/>
          <p:cNvSpPr>
            <a:spLocks noChangeArrowheads="1"/>
          </p:cNvSpPr>
          <p:nvPr/>
        </p:nvSpPr>
        <p:spPr bwMode="auto">
          <a:xfrm>
            <a:off x="3352800" y="4267200"/>
            <a:ext cx="30400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不如，比不上。</a:t>
            </a:r>
          </a:p>
        </p:txBody>
      </p:sp>
      <p:sp>
        <p:nvSpPr>
          <p:cNvPr id="38924" name="Rectangle 12"/>
          <p:cNvSpPr>
            <a:spLocks noChangeArrowheads="1"/>
          </p:cNvSpPr>
          <p:nvPr/>
        </p:nvSpPr>
        <p:spPr bwMode="auto">
          <a:xfrm>
            <a:off x="1371600" y="5105400"/>
            <a:ext cx="1371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00FF"/>
                </a:solidFill>
              </a:rPr>
              <a:t>因：</a:t>
            </a:r>
          </a:p>
        </p:txBody>
      </p:sp>
      <p:sp>
        <p:nvSpPr>
          <p:cNvPr id="38926" name="Rectangle 14"/>
          <p:cNvSpPr>
            <a:spLocks noChangeArrowheads="1"/>
          </p:cNvSpPr>
          <p:nvPr/>
        </p:nvSpPr>
        <p:spPr bwMode="auto">
          <a:xfrm>
            <a:off x="3429000" y="5157788"/>
            <a:ext cx="140811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凭借。</a:t>
            </a:r>
          </a:p>
        </p:txBody>
      </p:sp>
      <p:sp>
        <p:nvSpPr>
          <p:cNvPr id="38927" name="Rectangle 15"/>
          <p:cNvSpPr>
            <a:spLocks noChangeArrowheads="1"/>
          </p:cNvSpPr>
          <p:nvPr/>
        </p:nvSpPr>
        <p:spPr bwMode="auto">
          <a:xfrm>
            <a:off x="1219200" y="1066800"/>
            <a:ext cx="1600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00FF"/>
                </a:solidFill>
              </a:rPr>
              <a:t>欣然：</a:t>
            </a:r>
          </a:p>
        </p:txBody>
      </p:sp>
      <p:sp>
        <p:nvSpPr>
          <p:cNvPr id="38928" name="Rectangle 16"/>
          <p:cNvSpPr>
            <a:spLocks noChangeArrowheads="1"/>
          </p:cNvSpPr>
          <p:nvPr/>
        </p:nvSpPr>
        <p:spPr bwMode="auto">
          <a:xfrm>
            <a:off x="3276600" y="1066800"/>
            <a:ext cx="26320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高兴的样子。</a:t>
            </a: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27"/>
                                        </p:tgtEl>
                                        <p:attrNameLst>
                                          <p:attrName>style.visibility</p:attrName>
                                        </p:attrNameLst>
                                      </p:cBhvr>
                                      <p:to>
                                        <p:strVal val="visible"/>
                                      </p:to>
                                    </p:set>
                                    <p:anim calcmode="lin" valueType="num">
                                      <p:cBhvr additive="base">
                                        <p:cTn id="7" dur="500" fill="hold"/>
                                        <p:tgtEl>
                                          <p:spTgt spid="38927"/>
                                        </p:tgtEl>
                                        <p:attrNameLst>
                                          <p:attrName>ppt_x</p:attrName>
                                        </p:attrNameLst>
                                      </p:cBhvr>
                                      <p:tavLst>
                                        <p:tav tm="0">
                                          <p:val>
                                            <p:strVal val="#ppt_x"/>
                                          </p:val>
                                        </p:tav>
                                        <p:tav tm="100000">
                                          <p:val>
                                            <p:strVal val="#ppt_x"/>
                                          </p:val>
                                        </p:tav>
                                      </p:tavLst>
                                    </p:anim>
                                    <p:anim calcmode="lin" valueType="num">
                                      <p:cBhvr additive="base">
                                        <p:cTn id="8" dur="500" fill="hold"/>
                                        <p:tgtEl>
                                          <p:spTgt spid="3892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8916"/>
                                        </p:tgtEl>
                                        <p:attrNameLst>
                                          <p:attrName>style.visibility</p:attrName>
                                        </p:attrNameLst>
                                      </p:cBhvr>
                                      <p:to>
                                        <p:strVal val="visible"/>
                                      </p:to>
                                    </p:set>
                                    <p:anim calcmode="lin" valueType="num">
                                      <p:cBhvr additive="base">
                                        <p:cTn id="11" dur="500" fill="hold"/>
                                        <p:tgtEl>
                                          <p:spTgt spid="38916"/>
                                        </p:tgtEl>
                                        <p:attrNameLst>
                                          <p:attrName>ppt_x</p:attrName>
                                        </p:attrNameLst>
                                      </p:cBhvr>
                                      <p:tavLst>
                                        <p:tav tm="0">
                                          <p:val>
                                            <p:strVal val="#ppt_x"/>
                                          </p:val>
                                        </p:tav>
                                        <p:tav tm="100000">
                                          <p:val>
                                            <p:strVal val="#ppt_x"/>
                                          </p:val>
                                        </p:tav>
                                      </p:tavLst>
                                    </p:anim>
                                    <p:anim calcmode="lin" valueType="num">
                                      <p:cBhvr additive="base">
                                        <p:cTn id="12" dur="500" fill="hold"/>
                                        <p:tgtEl>
                                          <p:spTgt spid="389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8918"/>
                                        </p:tgtEl>
                                        <p:attrNameLst>
                                          <p:attrName>style.visibility</p:attrName>
                                        </p:attrNameLst>
                                      </p:cBhvr>
                                      <p:to>
                                        <p:strVal val="visible"/>
                                      </p:to>
                                    </p:set>
                                    <p:anim calcmode="lin" valueType="num">
                                      <p:cBhvr additive="base">
                                        <p:cTn id="15" dur="500" fill="hold"/>
                                        <p:tgtEl>
                                          <p:spTgt spid="38918"/>
                                        </p:tgtEl>
                                        <p:attrNameLst>
                                          <p:attrName>ppt_x</p:attrName>
                                        </p:attrNameLst>
                                      </p:cBhvr>
                                      <p:tavLst>
                                        <p:tav tm="0">
                                          <p:val>
                                            <p:strVal val="#ppt_x"/>
                                          </p:val>
                                        </p:tav>
                                        <p:tav tm="100000">
                                          <p:val>
                                            <p:strVal val="#ppt_x"/>
                                          </p:val>
                                        </p:tav>
                                      </p:tavLst>
                                    </p:anim>
                                    <p:anim calcmode="lin" valueType="num">
                                      <p:cBhvr additive="base">
                                        <p:cTn id="16" dur="500" fill="hold"/>
                                        <p:tgtEl>
                                          <p:spTgt spid="389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8920"/>
                                        </p:tgtEl>
                                        <p:attrNameLst>
                                          <p:attrName>style.visibility</p:attrName>
                                        </p:attrNameLst>
                                      </p:cBhvr>
                                      <p:to>
                                        <p:strVal val="visible"/>
                                      </p:to>
                                    </p:set>
                                    <p:anim calcmode="lin" valueType="num">
                                      <p:cBhvr additive="base">
                                        <p:cTn id="19" dur="500" fill="hold"/>
                                        <p:tgtEl>
                                          <p:spTgt spid="38920"/>
                                        </p:tgtEl>
                                        <p:attrNameLst>
                                          <p:attrName>ppt_x</p:attrName>
                                        </p:attrNameLst>
                                      </p:cBhvr>
                                      <p:tavLst>
                                        <p:tav tm="0">
                                          <p:val>
                                            <p:strVal val="#ppt_x"/>
                                          </p:val>
                                        </p:tav>
                                        <p:tav tm="100000">
                                          <p:val>
                                            <p:strVal val="#ppt_x"/>
                                          </p:val>
                                        </p:tav>
                                      </p:tavLst>
                                    </p:anim>
                                    <p:anim calcmode="lin" valueType="num">
                                      <p:cBhvr additive="base">
                                        <p:cTn id="20" dur="500" fill="hold"/>
                                        <p:tgtEl>
                                          <p:spTgt spid="3892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8922"/>
                                        </p:tgtEl>
                                        <p:attrNameLst>
                                          <p:attrName>style.visibility</p:attrName>
                                        </p:attrNameLst>
                                      </p:cBhvr>
                                      <p:to>
                                        <p:strVal val="visible"/>
                                      </p:to>
                                    </p:set>
                                    <p:anim calcmode="lin" valueType="num">
                                      <p:cBhvr additive="base">
                                        <p:cTn id="23" dur="500" fill="hold"/>
                                        <p:tgtEl>
                                          <p:spTgt spid="38922"/>
                                        </p:tgtEl>
                                        <p:attrNameLst>
                                          <p:attrName>ppt_x</p:attrName>
                                        </p:attrNameLst>
                                      </p:cBhvr>
                                      <p:tavLst>
                                        <p:tav tm="0">
                                          <p:val>
                                            <p:strVal val="#ppt_x"/>
                                          </p:val>
                                        </p:tav>
                                        <p:tav tm="100000">
                                          <p:val>
                                            <p:strVal val="#ppt_x"/>
                                          </p:val>
                                        </p:tav>
                                      </p:tavLst>
                                    </p:anim>
                                    <p:anim calcmode="lin" valueType="num">
                                      <p:cBhvr additive="base">
                                        <p:cTn id="24" dur="500" fill="hold"/>
                                        <p:tgtEl>
                                          <p:spTgt spid="389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8924"/>
                                        </p:tgtEl>
                                        <p:attrNameLst>
                                          <p:attrName>style.visibility</p:attrName>
                                        </p:attrNameLst>
                                      </p:cBhvr>
                                      <p:to>
                                        <p:strVal val="visible"/>
                                      </p:to>
                                    </p:set>
                                    <p:anim calcmode="lin" valueType="num">
                                      <p:cBhvr additive="base">
                                        <p:cTn id="27" dur="500" fill="hold"/>
                                        <p:tgtEl>
                                          <p:spTgt spid="38924"/>
                                        </p:tgtEl>
                                        <p:attrNameLst>
                                          <p:attrName>ppt_x</p:attrName>
                                        </p:attrNameLst>
                                      </p:cBhvr>
                                      <p:tavLst>
                                        <p:tav tm="0">
                                          <p:val>
                                            <p:strVal val="#ppt_x"/>
                                          </p:val>
                                        </p:tav>
                                        <p:tav tm="100000">
                                          <p:val>
                                            <p:strVal val="#ppt_x"/>
                                          </p:val>
                                        </p:tav>
                                      </p:tavLst>
                                    </p:anim>
                                    <p:anim calcmode="lin" valueType="num">
                                      <p:cBhvr additive="base">
                                        <p:cTn id="28" dur="500" fill="hold"/>
                                        <p:tgtEl>
                                          <p:spTgt spid="38924"/>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39" presetClass="entr" presetSubtype="0" accel="100000" fill="hold" grpId="0" nodeType="clickEffect">
                                  <p:stCondLst>
                                    <p:cond delay="0"/>
                                  </p:stCondLst>
                                  <p:childTnLst>
                                    <p:set>
                                      <p:cBhvr>
                                        <p:cTn id="32" dur="1" fill="hold">
                                          <p:stCondLst>
                                            <p:cond delay="0"/>
                                          </p:stCondLst>
                                        </p:cTn>
                                        <p:tgtEl>
                                          <p:spTgt spid="38928"/>
                                        </p:tgtEl>
                                        <p:attrNameLst>
                                          <p:attrName>style.visibility</p:attrName>
                                        </p:attrNameLst>
                                      </p:cBhvr>
                                      <p:to>
                                        <p:strVal val="visible"/>
                                      </p:to>
                                    </p:set>
                                    <p:anim calcmode="lin" valueType="num">
                                      <p:cBhvr>
                                        <p:cTn id="33" dur="500" fill="hold"/>
                                        <p:tgtEl>
                                          <p:spTgt spid="38928"/>
                                        </p:tgtEl>
                                        <p:attrNameLst>
                                          <p:attrName>ppt_h</p:attrName>
                                        </p:attrNameLst>
                                      </p:cBhvr>
                                      <p:tavLst>
                                        <p:tav tm="0">
                                          <p:val>
                                            <p:strVal val="#ppt_h/20"/>
                                          </p:val>
                                        </p:tav>
                                        <p:tav tm="50000">
                                          <p:val>
                                            <p:strVal val="#ppt_h/20"/>
                                          </p:val>
                                        </p:tav>
                                        <p:tav tm="100000">
                                          <p:val>
                                            <p:strVal val="#ppt_h"/>
                                          </p:val>
                                        </p:tav>
                                      </p:tavLst>
                                    </p:anim>
                                    <p:anim calcmode="lin" valueType="num">
                                      <p:cBhvr>
                                        <p:cTn id="34" dur="500" fill="hold"/>
                                        <p:tgtEl>
                                          <p:spTgt spid="38928"/>
                                        </p:tgtEl>
                                        <p:attrNameLst>
                                          <p:attrName>ppt_w</p:attrName>
                                        </p:attrNameLst>
                                      </p:cBhvr>
                                      <p:tavLst>
                                        <p:tav tm="0">
                                          <p:val>
                                            <p:strVal val="#ppt_w+.3"/>
                                          </p:val>
                                        </p:tav>
                                        <p:tav tm="50000">
                                          <p:val>
                                            <p:strVal val="#ppt_w+.3"/>
                                          </p:val>
                                        </p:tav>
                                        <p:tav tm="100000">
                                          <p:val>
                                            <p:strVal val="#ppt_w"/>
                                          </p:val>
                                        </p:tav>
                                      </p:tavLst>
                                    </p:anim>
                                    <p:anim calcmode="lin" valueType="num">
                                      <p:cBhvr>
                                        <p:cTn id="35" dur="500" fill="hold"/>
                                        <p:tgtEl>
                                          <p:spTgt spid="38928"/>
                                        </p:tgtEl>
                                        <p:attrNameLst>
                                          <p:attrName>ppt_x</p:attrName>
                                        </p:attrNameLst>
                                      </p:cBhvr>
                                      <p:tavLst>
                                        <p:tav tm="0">
                                          <p:val>
                                            <p:strVal val="#ppt_x-.3"/>
                                          </p:val>
                                        </p:tav>
                                        <p:tav tm="50000">
                                          <p:val>
                                            <p:strVal val="#ppt_x"/>
                                          </p:val>
                                        </p:tav>
                                        <p:tav tm="100000">
                                          <p:val>
                                            <p:strVal val="#ppt_x"/>
                                          </p:val>
                                        </p:tav>
                                      </p:tavLst>
                                    </p:anim>
                                    <p:anim calcmode="lin" valueType="num">
                                      <p:cBhvr>
                                        <p:cTn id="36" dur="500" fill="hold"/>
                                        <p:tgtEl>
                                          <p:spTgt spid="38928"/>
                                        </p:tgtEl>
                                        <p:attrNameLst>
                                          <p:attrName>ppt_y</p:attrName>
                                        </p:attrNameLst>
                                      </p:cBhvr>
                                      <p:tavLst>
                                        <p:tav tm="0">
                                          <p:val>
                                            <p:strVal val="#ppt_y"/>
                                          </p:val>
                                        </p:tav>
                                        <p:tav tm="100000">
                                          <p:val>
                                            <p:strVal val="#ppt_y"/>
                                          </p:val>
                                        </p:tav>
                                      </p:tavLst>
                                    </p:anim>
                                  </p:childTnLst>
                                </p:cTn>
                              </p:par>
                              <p:par>
                                <p:cTn id="37" presetID="39" presetClass="entr" presetSubtype="0" accel="100000" fill="hold" grpId="0" nodeType="withEffect">
                                  <p:stCondLst>
                                    <p:cond delay="0"/>
                                  </p:stCondLst>
                                  <p:childTnLst>
                                    <p:set>
                                      <p:cBhvr>
                                        <p:cTn id="38" dur="1" fill="hold">
                                          <p:stCondLst>
                                            <p:cond delay="0"/>
                                          </p:stCondLst>
                                        </p:cTn>
                                        <p:tgtEl>
                                          <p:spTgt spid="38917"/>
                                        </p:tgtEl>
                                        <p:attrNameLst>
                                          <p:attrName>style.visibility</p:attrName>
                                        </p:attrNameLst>
                                      </p:cBhvr>
                                      <p:to>
                                        <p:strVal val="visible"/>
                                      </p:to>
                                    </p:set>
                                    <p:anim calcmode="lin" valueType="num">
                                      <p:cBhvr>
                                        <p:cTn id="39" dur="500" fill="hold"/>
                                        <p:tgtEl>
                                          <p:spTgt spid="38917"/>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38917"/>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38917"/>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38917"/>
                                        </p:tgtEl>
                                        <p:attrNameLst>
                                          <p:attrName>ppt_y</p:attrName>
                                        </p:attrNameLst>
                                      </p:cBhvr>
                                      <p:tavLst>
                                        <p:tav tm="0">
                                          <p:val>
                                            <p:strVal val="#ppt_y"/>
                                          </p:val>
                                        </p:tav>
                                        <p:tav tm="100000">
                                          <p:val>
                                            <p:strVal val="#ppt_y"/>
                                          </p:val>
                                        </p:tav>
                                      </p:tavLst>
                                    </p:anim>
                                  </p:childTnLst>
                                </p:cTn>
                              </p:par>
                              <p:par>
                                <p:cTn id="43" presetID="39" presetClass="entr" presetSubtype="0" accel="100000" fill="hold" grpId="0" nodeType="withEffect">
                                  <p:stCondLst>
                                    <p:cond delay="0"/>
                                  </p:stCondLst>
                                  <p:childTnLst>
                                    <p:set>
                                      <p:cBhvr>
                                        <p:cTn id="44" dur="1" fill="hold">
                                          <p:stCondLst>
                                            <p:cond delay="0"/>
                                          </p:stCondLst>
                                        </p:cTn>
                                        <p:tgtEl>
                                          <p:spTgt spid="38919"/>
                                        </p:tgtEl>
                                        <p:attrNameLst>
                                          <p:attrName>style.visibility</p:attrName>
                                        </p:attrNameLst>
                                      </p:cBhvr>
                                      <p:to>
                                        <p:strVal val="visible"/>
                                      </p:to>
                                    </p:set>
                                    <p:anim calcmode="lin" valueType="num">
                                      <p:cBhvr>
                                        <p:cTn id="45" dur="500" fill="hold"/>
                                        <p:tgtEl>
                                          <p:spTgt spid="38919"/>
                                        </p:tgtEl>
                                        <p:attrNameLst>
                                          <p:attrName>ppt_h</p:attrName>
                                        </p:attrNameLst>
                                      </p:cBhvr>
                                      <p:tavLst>
                                        <p:tav tm="0">
                                          <p:val>
                                            <p:strVal val="#ppt_h/20"/>
                                          </p:val>
                                        </p:tav>
                                        <p:tav tm="50000">
                                          <p:val>
                                            <p:strVal val="#ppt_h/20"/>
                                          </p:val>
                                        </p:tav>
                                        <p:tav tm="100000">
                                          <p:val>
                                            <p:strVal val="#ppt_h"/>
                                          </p:val>
                                        </p:tav>
                                      </p:tavLst>
                                    </p:anim>
                                    <p:anim calcmode="lin" valueType="num">
                                      <p:cBhvr>
                                        <p:cTn id="46" dur="500" fill="hold"/>
                                        <p:tgtEl>
                                          <p:spTgt spid="38919"/>
                                        </p:tgtEl>
                                        <p:attrNameLst>
                                          <p:attrName>ppt_w</p:attrName>
                                        </p:attrNameLst>
                                      </p:cBhvr>
                                      <p:tavLst>
                                        <p:tav tm="0">
                                          <p:val>
                                            <p:strVal val="#ppt_w+.3"/>
                                          </p:val>
                                        </p:tav>
                                        <p:tav tm="50000">
                                          <p:val>
                                            <p:strVal val="#ppt_w+.3"/>
                                          </p:val>
                                        </p:tav>
                                        <p:tav tm="100000">
                                          <p:val>
                                            <p:strVal val="#ppt_w"/>
                                          </p:val>
                                        </p:tav>
                                      </p:tavLst>
                                    </p:anim>
                                    <p:anim calcmode="lin" valueType="num">
                                      <p:cBhvr>
                                        <p:cTn id="47" dur="500" fill="hold"/>
                                        <p:tgtEl>
                                          <p:spTgt spid="38919"/>
                                        </p:tgtEl>
                                        <p:attrNameLst>
                                          <p:attrName>ppt_x</p:attrName>
                                        </p:attrNameLst>
                                      </p:cBhvr>
                                      <p:tavLst>
                                        <p:tav tm="0">
                                          <p:val>
                                            <p:strVal val="#ppt_x-.3"/>
                                          </p:val>
                                        </p:tav>
                                        <p:tav tm="50000">
                                          <p:val>
                                            <p:strVal val="#ppt_x"/>
                                          </p:val>
                                        </p:tav>
                                        <p:tav tm="100000">
                                          <p:val>
                                            <p:strVal val="#ppt_x"/>
                                          </p:val>
                                        </p:tav>
                                      </p:tavLst>
                                    </p:anim>
                                    <p:anim calcmode="lin" valueType="num">
                                      <p:cBhvr>
                                        <p:cTn id="48" dur="500" fill="hold"/>
                                        <p:tgtEl>
                                          <p:spTgt spid="38919"/>
                                        </p:tgtEl>
                                        <p:attrNameLst>
                                          <p:attrName>ppt_y</p:attrName>
                                        </p:attrNameLst>
                                      </p:cBhvr>
                                      <p:tavLst>
                                        <p:tav tm="0">
                                          <p:val>
                                            <p:strVal val="#ppt_y"/>
                                          </p:val>
                                        </p:tav>
                                        <p:tav tm="100000">
                                          <p:val>
                                            <p:strVal val="#ppt_y"/>
                                          </p:val>
                                        </p:tav>
                                      </p:tavLst>
                                    </p:anim>
                                  </p:childTnLst>
                                </p:cTn>
                              </p:par>
                              <p:par>
                                <p:cTn id="49" presetID="39" presetClass="entr" presetSubtype="0" accel="100000" fill="hold" grpId="0" nodeType="withEffect">
                                  <p:stCondLst>
                                    <p:cond delay="0"/>
                                  </p:stCondLst>
                                  <p:childTnLst>
                                    <p:set>
                                      <p:cBhvr>
                                        <p:cTn id="50" dur="1" fill="hold">
                                          <p:stCondLst>
                                            <p:cond delay="0"/>
                                          </p:stCondLst>
                                        </p:cTn>
                                        <p:tgtEl>
                                          <p:spTgt spid="38921"/>
                                        </p:tgtEl>
                                        <p:attrNameLst>
                                          <p:attrName>style.visibility</p:attrName>
                                        </p:attrNameLst>
                                      </p:cBhvr>
                                      <p:to>
                                        <p:strVal val="visible"/>
                                      </p:to>
                                    </p:set>
                                    <p:anim calcmode="lin" valueType="num">
                                      <p:cBhvr>
                                        <p:cTn id="51" dur="500" fill="hold"/>
                                        <p:tgtEl>
                                          <p:spTgt spid="38921"/>
                                        </p:tgtEl>
                                        <p:attrNameLst>
                                          <p:attrName>ppt_h</p:attrName>
                                        </p:attrNameLst>
                                      </p:cBhvr>
                                      <p:tavLst>
                                        <p:tav tm="0">
                                          <p:val>
                                            <p:strVal val="#ppt_h/20"/>
                                          </p:val>
                                        </p:tav>
                                        <p:tav tm="50000">
                                          <p:val>
                                            <p:strVal val="#ppt_h/20"/>
                                          </p:val>
                                        </p:tav>
                                        <p:tav tm="100000">
                                          <p:val>
                                            <p:strVal val="#ppt_h"/>
                                          </p:val>
                                        </p:tav>
                                      </p:tavLst>
                                    </p:anim>
                                    <p:anim calcmode="lin" valueType="num">
                                      <p:cBhvr>
                                        <p:cTn id="52" dur="500" fill="hold"/>
                                        <p:tgtEl>
                                          <p:spTgt spid="38921"/>
                                        </p:tgtEl>
                                        <p:attrNameLst>
                                          <p:attrName>ppt_w</p:attrName>
                                        </p:attrNameLst>
                                      </p:cBhvr>
                                      <p:tavLst>
                                        <p:tav tm="0">
                                          <p:val>
                                            <p:strVal val="#ppt_w+.3"/>
                                          </p:val>
                                        </p:tav>
                                        <p:tav tm="50000">
                                          <p:val>
                                            <p:strVal val="#ppt_w+.3"/>
                                          </p:val>
                                        </p:tav>
                                        <p:tav tm="100000">
                                          <p:val>
                                            <p:strVal val="#ppt_w"/>
                                          </p:val>
                                        </p:tav>
                                      </p:tavLst>
                                    </p:anim>
                                    <p:anim calcmode="lin" valueType="num">
                                      <p:cBhvr>
                                        <p:cTn id="53" dur="500" fill="hold"/>
                                        <p:tgtEl>
                                          <p:spTgt spid="38921"/>
                                        </p:tgtEl>
                                        <p:attrNameLst>
                                          <p:attrName>ppt_x</p:attrName>
                                        </p:attrNameLst>
                                      </p:cBhvr>
                                      <p:tavLst>
                                        <p:tav tm="0">
                                          <p:val>
                                            <p:strVal val="#ppt_x-.3"/>
                                          </p:val>
                                        </p:tav>
                                        <p:tav tm="50000">
                                          <p:val>
                                            <p:strVal val="#ppt_x"/>
                                          </p:val>
                                        </p:tav>
                                        <p:tav tm="100000">
                                          <p:val>
                                            <p:strVal val="#ppt_x"/>
                                          </p:val>
                                        </p:tav>
                                      </p:tavLst>
                                    </p:anim>
                                    <p:anim calcmode="lin" valueType="num">
                                      <p:cBhvr>
                                        <p:cTn id="54" dur="500" fill="hold"/>
                                        <p:tgtEl>
                                          <p:spTgt spid="38921"/>
                                        </p:tgtEl>
                                        <p:attrNameLst>
                                          <p:attrName>ppt_y</p:attrName>
                                        </p:attrNameLst>
                                      </p:cBhvr>
                                      <p:tavLst>
                                        <p:tav tm="0">
                                          <p:val>
                                            <p:strVal val="#ppt_y"/>
                                          </p:val>
                                        </p:tav>
                                        <p:tav tm="100000">
                                          <p:val>
                                            <p:strVal val="#ppt_y"/>
                                          </p:val>
                                        </p:tav>
                                      </p:tavLst>
                                    </p:anim>
                                  </p:childTnLst>
                                </p:cTn>
                              </p:par>
                              <p:par>
                                <p:cTn id="55" presetID="39" presetClass="entr" presetSubtype="0" accel="100000" fill="hold" grpId="0" nodeType="withEffect">
                                  <p:stCondLst>
                                    <p:cond delay="0"/>
                                  </p:stCondLst>
                                  <p:childTnLst>
                                    <p:set>
                                      <p:cBhvr>
                                        <p:cTn id="56" dur="1" fill="hold">
                                          <p:stCondLst>
                                            <p:cond delay="0"/>
                                          </p:stCondLst>
                                        </p:cTn>
                                        <p:tgtEl>
                                          <p:spTgt spid="38923"/>
                                        </p:tgtEl>
                                        <p:attrNameLst>
                                          <p:attrName>style.visibility</p:attrName>
                                        </p:attrNameLst>
                                      </p:cBhvr>
                                      <p:to>
                                        <p:strVal val="visible"/>
                                      </p:to>
                                    </p:set>
                                    <p:anim calcmode="lin" valueType="num">
                                      <p:cBhvr>
                                        <p:cTn id="57" dur="500" fill="hold"/>
                                        <p:tgtEl>
                                          <p:spTgt spid="38923"/>
                                        </p:tgtEl>
                                        <p:attrNameLst>
                                          <p:attrName>ppt_h</p:attrName>
                                        </p:attrNameLst>
                                      </p:cBhvr>
                                      <p:tavLst>
                                        <p:tav tm="0">
                                          <p:val>
                                            <p:strVal val="#ppt_h/20"/>
                                          </p:val>
                                        </p:tav>
                                        <p:tav tm="50000">
                                          <p:val>
                                            <p:strVal val="#ppt_h/20"/>
                                          </p:val>
                                        </p:tav>
                                        <p:tav tm="100000">
                                          <p:val>
                                            <p:strVal val="#ppt_h"/>
                                          </p:val>
                                        </p:tav>
                                      </p:tavLst>
                                    </p:anim>
                                    <p:anim calcmode="lin" valueType="num">
                                      <p:cBhvr>
                                        <p:cTn id="58" dur="500" fill="hold"/>
                                        <p:tgtEl>
                                          <p:spTgt spid="38923"/>
                                        </p:tgtEl>
                                        <p:attrNameLst>
                                          <p:attrName>ppt_w</p:attrName>
                                        </p:attrNameLst>
                                      </p:cBhvr>
                                      <p:tavLst>
                                        <p:tav tm="0">
                                          <p:val>
                                            <p:strVal val="#ppt_w+.3"/>
                                          </p:val>
                                        </p:tav>
                                        <p:tav tm="50000">
                                          <p:val>
                                            <p:strVal val="#ppt_w+.3"/>
                                          </p:val>
                                        </p:tav>
                                        <p:tav tm="100000">
                                          <p:val>
                                            <p:strVal val="#ppt_w"/>
                                          </p:val>
                                        </p:tav>
                                      </p:tavLst>
                                    </p:anim>
                                    <p:anim calcmode="lin" valueType="num">
                                      <p:cBhvr>
                                        <p:cTn id="59" dur="500" fill="hold"/>
                                        <p:tgtEl>
                                          <p:spTgt spid="38923"/>
                                        </p:tgtEl>
                                        <p:attrNameLst>
                                          <p:attrName>ppt_x</p:attrName>
                                        </p:attrNameLst>
                                      </p:cBhvr>
                                      <p:tavLst>
                                        <p:tav tm="0">
                                          <p:val>
                                            <p:strVal val="#ppt_x-.3"/>
                                          </p:val>
                                        </p:tav>
                                        <p:tav tm="50000">
                                          <p:val>
                                            <p:strVal val="#ppt_x"/>
                                          </p:val>
                                        </p:tav>
                                        <p:tav tm="100000">
                                          <p:val>
                                            <p:strVal val="#ppt_x"/>
                                          </p:val>
                                        </p:tav>
                                      </p:tavLst>
                                    </p:anim>
                                    <p:anim calcmode="lin" valueType="num">
                                      <p:cBhvr>
                                        <p:cTn id="60" dur="500" fill="hold"/>
                                        <p:tgtEl>
                                          <p:spTgt spid="38923"/>
                                        </p:tgtEl>
                                        <p:attrNameLst>
                                          <p:attrName>ppt_y</p:attrName>
                                        </p:attrNameLst>
                                      </p:cBhvr>
                                      <p:tavLst>
                                        <p:tav tm="0">
                                          <p:val>
                                            <p:strVal val="#ppt_y"/>
                                          </p:val>
                                        </p:tav>
                                        <p:tav tm="100000">
                                          <p:val>
                                            <p:strVal val="#ppt_y"/>
                                          </p:val>
                                        </p:tav>
                                      </p:tavLst>
                                    </p:anim>
                                  </p:childTnLst>
                                </p:cTn>
                              </p:par>
                              <p:par>
                                <p:cTn id="61" presetID="39" presetClass="entr" presetSubtype="0" accel="100000" fill="hold" grpId="0" nodeType="withEffect">
                                  <p:stCondLst>
                                    <p:cond delay="0"/>
                                  </p:stCondLst>
                                  <p:childTnLst>
                                    <p:set>
                                      <p:cBhvr>
                                        <p:cTn id="62" dur="1" fill="hold">
                                          <p:stCondLst>
                                            <p:cond delay="0"/>
                                          </p:stCondLst>
                                        </p:cTn>
                                        <p:tgtEl>
                                          <p:spTgt spid="38926"/>
                                        </p:tgtEl>
                                        <p:attrNameLst>
                                          <p:attrName>style.visibility</p:attrName>
                                        </p:attrNameLst>
                                      </p:cBhvr>
                                      <p:to>
                                        <p:strVal val="visible"/>
                                      </p:to>
                                    </p:set>
                                    <p:anim calcmode="lin" valueType="num">
                                      <p:cBhvr>
                                        <p:cTn id="63" dur="500" fill="hold"/>
                                        <p:tgtEl>
                                          <p:spTgt spid="38926"/>
                                        </p:tgtEl>
                                        <p:attrNameLst>
                                          <p:attrName>ppt_h</p:attrName>
                                        </p:attrNameLst>
                                      </p:cBhvr>
                                      <p:tavLst>
                                        <p:tav tm="0">
                                          <p:val>
                                            <p:strVal val="#ppt_h/20"/>
                                          </p:val>
                                        </p:tav>
                                        <p:tav tm="50000">
                                          <p:val>
                                            <p:strVal val="#ppt_h/20"/>
                                          </p:val>
                                        </p:tav>
                                        <p:tav tm="100000">
                                          <p:val>
                                            <p:strVal val="#ppt_h"/>
                                          </p:val>
                                        </p:tav>
                                      </p:tavLst>
                                    </p:anim>
                                    <p:anim calcmode="lin" valueType="num">
                                      <p:cBhvr>
                                        <p:cTn id="64" dur="500" fill="hold"/>
                                        <p:tgtEl>
                                          <p:spTgt spid="38926"/>
                                        </p:tgtEl>
                                        <p:attrNameLst>
                                          <p:attrName>ppt_w</p:attrName>
                                        </p:attrNameLst>
                                      </p:cBhvr>
                                      <p:tavLst>
                                        <p:tav tm="0">
                                          <p:val>
                                            <p:strVal val="#ppt_w+.3"/>
                                          </p:val>
                                        </p:tav>
                                        <p:tav tm="50000">
                                          <p:val>
                                            <p:strVal val="#ppt_w+.3"/>
                                          </p:val>
                                        </p:tav>
                                        <p:tav tm="100000">
                                          <p:val>
                                            <p:strVal val="#ppt_w"/>
                                          </p:val>
                                        </p:tav>
                                      </p:tavLst>
                                    </p:anim>
                                    <p:anim calcmode="lin" valueType="num">
                                      <p:cBhvr>
                                        <p:cTn id="65" dur="500" fill="hold"/>
                                        <p:tgtEl>
                                          <p:spTgt spid="38926"/>
                                        </p:tgtEl>
                                        <p:attrNameLst>
                                          <p:attrName>ppt_x</p:attrName>
                                        </p:attrNameLst>
                                      </p:cBhvr>
                                      <p:tavLst>
                                        <p:tav tm="0">
                                          <p:val>
                                            <p:strVal val="#ppt_x-.3"/>
                                          </p:val>
                                        </p:tav>
                                        <p:tav tm="50000">
                                          <p:val>
                                            <p:strVal val="#ppt_x"/>
                                          </p:val>
                                        </p:tav>
                                        <p:tav tm="100000">
                                          <p:val>
                                            <p:strVal val="#ppt_x"/>
                                          </p:val>
                                        </p:tav>
                                      </p:tavLst>
                                    </p:anim>
                                    <p:anim calcmode="lin" valueType="num">
                                      <p:cBhvr>
                                        <p:cTn id="66" dur="500" fill="hold"/>
                                        <p:tgtEl>
                                          <p:spTgt spid="389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7" grpId="0"/>
      <p:bldP spid="38918" grpId="0"/>
      <p:bldP spid="38919" grpId="0"/>
      <p:bldP spid="38920" grpId="0"/>
      <p:bldP spid="38921" grpId="0"/>
      <p:bldP spid="38922" grpId="0"/>
      <p:bldP spid="38923" grpId="0"/>
      <p:bldP spid="38924" grpId="0"/>
      <p:bldP spid="38926" grpId="0"/>
      <p:bldP spid="38927" grpId="0"/>
      <p:bldP spid="389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581400" y="685800"/>
            <a:ext cx="2743200" cy="9144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dirty="0">
                <a:solidFill>
                  <a:srgbClr val="FF0000"/>
                </a:solidFill>
                <a:ea typeface="华文新魏" pitchFamily="2" charset="-122"/>
              </a:rPr>
              <a:t>整体感知</a:t>
            </a:r>
          </a:p>
        </p:txBody>
      </p:sp>
      <p:sp>
        <p:nvSpPr>
          <p:cNvPr id="15363" name="Rectangle 3"/>
          <p:cNvSpPr>
            <a:spLocks noGrp="1" noChangeArrowheads="1"/>
          </p:cNvSpPr>
          <p:nvPr>
            <p:ph idx="1"/>
          </p:nvPr>
        </p:nvSpPr>
        <p:spPr>
          <a:xfrm>
            <a:off x="1219200" y="1917700"/>
            <a:ext cx="6858000" cy="173990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spAutoFit/>
          </a:bodyPr>
          <a:lstStyle/>
          <a:p>
            <a:pPr marL="0" indent="0">
              <a:lnSpc>
                <a:spcPct val="120000"/>
              </a:lnSpc>
              <a:buFontTx/>
              <a:buNone/>
            </a:pPr>
            <a:r>
              <a:rPr lang="zh-CN" altLang="en-US" sz="3000" b="1" dirty="0">
                <a:solidFill>
                  <a:srgbClr val="0000FF"/>
                </a:solidFill>
                <a:latin typeface="宋体" pitchFamily="2" charset="-122"/>
              </a:rPr>
              <a:t>　　</a:t>
            </a:r>
            <a:r>
              <a:rPr lang="en-US" altLang="zh-CN" sz="3000" b="1" dirty="0">
                <a:solidFill>
                  <a:srgbClr val="0000FF"/>
                </a:solidFill>
                <a:latin typeface="宋体" pitchFamily="2" charset="-122"/>
              </a:rPr>
              <a:t>《</a:t>
            </a:r>
            <a:r>
              <a:rPr lang="zh-CN" altLang="en-US" sz="3000" b="1" dirty="0">
                <a:solidFill>
                  <a:srgbClr val="0000FF"/>
                </a:solidFill>
                <a:latin typeface="宋体" pitchFamily="2" charset="-122"/>
              </a:rPr>
              <a:t>咏雪</a:t>
            </a:r>
            <a:r>
              <a:rPr lang="en-US" altLang="zh-CN" sz="3000" b="1" dirty="0">
                <a:solidFill>
                  <a:srgbClr val="0000FF"/>
                </a:solidFill>
                <a:latin typeface="宋体" pitchFamily="2" charset="-122"/>
              </a:rPr>
              <a:t>》</a:t>
            </a:r>
            <a:r>
              <a:rPr lang="zh-CN" altLang="en-US" sz="3000" b="1" dirty="0">
                <a:solidFill>
                  <a:srgbClr val="0000FF"/>
                </a:solidFill>
                <a:latin typeface="宋体" pitchFamily="2" charset="-122"/>
              </a:rPr>
              <a:t>讲的是晋朝文学世家谢氏家族里的故事。在一次家庭聚会中，少女谢道韫表现了以柳絮咏雪的才能。</a:t>
            </a:r>
          </a:p>
        </p:txBody>
      </p:sp>
      <p:pic>
        <p:nvPicPr>
          <p:cNvPr id="15364" name="Picture 4" descr="20061127120139"/>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3581400" y="3886200"/>
            <a:ext cx="27432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15365" name="Picture 5" descr="54321 (30)"/>
          <p:cNvPicPr>
            <a:picLocks noChangeAspect="1" noChangeArrowheads="1" noCrop="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67000" y="685800"/>
            <a:ext cx="838200" cy="83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15365"/>
                                        </p:tgtEl>
                                        <p:attrNameLst>
                                          <p:attrName>style.visibility</p:attrName>
                                        </p:attrNameLst>
                                      </p:cBhvr>
                                      <p:to>
                                        <p:strVal val="visible"/>
                                      </p:to>
                                    </p:set>
                                    <p:animScale>
                                      <p:cBhvr>
                                        <p:cTn id="7" dur="1000" decel="50000" fill="hold">
                                          <p:stCondLst>
                                            <p:cond delay="0"/>
                                          </p:stCondLst>
                                        </p:cTn>
                                        <p:tgtEl>
                                          <p:spTgt spid="153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365"/>
                                        </p:tgtEl>
                                        <p:attrNameLst>
                                          <p:attrName>ppt_x</p:attrName>
                                          <p:attrName>ppt_y</p:attrName>
                                        </p:attrNameLst>
                                      </p:cBhvr>
                                    </p:animMotion>
                                    <p:animEffect transition="in" filter="fade">
                                      <p:cBhvr>
                                        <p:cTn id="9" dur="1000"/>
                                        <p:tgtEl>
                                          <p:spTgt spid="15365"/>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5362"/>
                                        </p:tgtEl>
                                        <p:attrNameLst>
                                          <p:attrName>style.visibility</p:attrName>
                                        </p:attrNameLst>
                                      </p:cBhvr>
                                      <p:to>
                                        <p:strVal val="visible"/>
                                      </p:to>
                                    </p:set>
                                    <p:animScale>
                                      <p:cBhvr>
                                        <p:cTn id="12" dur="1000" decel="50000" fill="hold">
                                          <p:stCondLst>
                                            <p:cond delay="0"/>
                                          </p:stCondLst>
                                        </p:cTn>
                                        <p:tgtEl>
                                          <p:spTgt spid="153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5362"/>
                                        </p:tgtEl>
                                        <p:attrNameLst>
                                          <p:attrName>ppt_x</p:attrName>
                                          <p:attrName>ppt_y</p:attrName>
                                        </p:attrNameLst>
                                      </p:cBhvr>
                                    </p:animMotion>
                                    <p:animEffect transition="in" filter="fade">
                                      <p:cBhvr>
                                        <p:cTn id="14" dur="1000"/>
                                        <p:tgtEl>
                                          <p:spTgt spid="1536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15363">
                                            <p:txEl>
                                              <p:pRg st="0" end="0"/>
                                            </p:txEl>
                                          </p:spTgt>
                                        </p:tgtEl>
                                        <p:attrNameLst>
                                          <p:attrName>style.visibility</p:attrName>
                                        </p:attrNameLst>
                                      </p:cBhvr>
                                      <p:to>
                                        <p:strVal val="visible"/>
                                      </p:to>
                                    </p:set>
                                    <p:animEffect transition="in" filter="wedge">
                                      <p:cBhvr>
                                        <p:cTn id="19" dur="2000"/>
                                        <p:tgtEl>
                                          <p:spTgt spid="15363">
                                            <p:txEl>
                                              <p:pRg st="0" end="0"/>
                                            </p:txEl>
                                          </p:spTgt>
                                        </p:tgtEl>
                                      </p:cBhvr>
                                    </p:animEffect>
                                  </p:childTnLst>
                                </p:cTn>
                              </p:par>
                              <p:par>
                                <p:cTn id="20" presetID="20" presetClass="entr" presetSubtype="0" fill="hold" nodeType="withEffect">
                                  <p:stCondLst>
                                    <p:cond delay="0"/>
                                  </p:stCondLst>
                                  <p:childTnLst>
                                    <p:set>
                                      <p:cBhvr>
                                        <p:cTn id="21" dur="1" fill="hold">
                                          <p:stCondLst>
                                            <p:cond delay="0"/>
                                          </p:stCondLst>
                                        </p:cTn>
                                        <p:tgtEl>
                                          <p:spTgt spid="15364"/>
                                        </p:tgtEl>
                                        <p:attrNameLst>
                                          <p:attrName>style.visibility</p:attrName>
                                        </p:attrNameLst>
                                      </p:cBhvr>
                                      <p:to>
                                        <p:strVal val="visible"/>
                                      </p:to>
                                    </p:set>
                                    <p:animEffect transition="in" filter="wedge">
                                      <p:cBhvr>
                                        <p:cTn id="22" dur="20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P spid="1536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581400" y="503238"/>
            <a:ext cx="2590800" cy="792162"/>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dirty="0">
                <a:solidFill>
                  <a:srgbClr val="FF0000"/>
                </a:solidFill>
                <a:ea typeface="华文新魏" pitchFamily="2" charset="-122"/>
              </a:rPr>
              <a:t>课文讲解</a:t>
            </a:r>
          </a:p>
        </p:txBody>
      </p:sp>
      <p:sp>
        <p:nvSpPr>
          <p:cNvPr id="16387" name="Rectangle 3"/>
          <p:cNvSpPr>
            <a:spLocks noGrp="1" noChangeArrowheads="1"/>
          </p:cNvSpPr>
          <p:nvPr>
            <p:ph idx="1"/>
          </p:nvPr>
        </p:nvSpPr>
        <p:spPr>
          <a:xfrm>
            <a:off x="1752600" y="1371600"/>
            <a:ext cx="7239000" cy="4138613"/>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spAutoFit/>
          </a:bodyPr>
          <a:lstStyle/>
          <a:p>
            <a:pPr marL="0" indent="0">
              <a:lnSpc>
                <a:spcPct val="150000"/>
              </a:lnSpc>
              <a:buFontTx/>
              <a:buNone/>
            </a:pPr>
            <a:r>
              <a:rPr lang="en-US" altLang="zh-CN" b="1" dirty="0">
                <a:solidFill>
                  <a:srgbClr val="0000FF"/>
                </a:solidFill>
                <a:latin typeface="宋体" pitchFamily="2" charset="-122"/>
              </a:rPr>
              <a:t>1</a:t>
            </a:r>
            <a:r>
              <a:rPr lang="zh-CN" altLang="en-US" b="1" dirty="0">
                <a:solidFill>
                  <a:srgbClr val="0000FF"/>
                </a:solidFill>
                <a:latin typeface="宋体" pitchFamily="2" charset="-122"/>
              </a:rPr>
              <a:t>、准确读出以下几个句子节奏</a:t>
            </a:r>
          </a:p>
          <a:p>
            <a:pPr marL="0" indent="0">
              <a:lnSpc>
                <a:spcPct val="150000"/>
              </a:lnSpc>
              <a:buFontTx/>
              <a:buNone/>
            </a:pPr>
            <a:r>
              <a:rPr lang="zh-CN" altLang="en-US" b="1" dirty="0">
                <a:solidFill>
                  <a:srgbClr val="993366"/>
                </a:solidFill>
                <a:ea typeface="楷体_GB2312" pitchFamily="49" charset="-122"/>
              </a:rPr>
              <a:t>谢  太  傅  寒  雪  日  内  集</a:t>
            </a:r>
          </a:p>
          <a:p>
            <a:pPr marL="0" indent="0">
              <a:lnSpc>
                <a:spcPct val="150000"/>
              </a:lnSpc>
              <a:buFontTx/>
              <a:buNone/>
            </a:pPr>
            <a:r>
              <a:rPr lang="zh-CN" altLang="en-US" b="1" dirty="0">
                <a:solidFill>
                  <a:srgbClr val="993366"/>
                </a:solidFill>
                <a:ea typeface="楷体_GB2312" pitchFamily="49" charset="-122"/>
              </a:rPr>
              <a:t>白  雪  纷  纷  何  所  似</a:t>
            </a:r>
          </a:p>
          <a:p>
            <a:pPr marL="0" indent="0">
              <a:lnSpc>
                <a:spcPct val="150000"/>
              </a:lnSpc>
              <a:buFontTx/>
              <a:buNone/>
            </a:pPr>
            <a:r>
              <a:rPr lang="zh-CN" altLang="en-US" b="1" dirty="0">
                <a:solidFill>
                  <a:srgbClr val="993366"/>
                </a:solidFill>
                <a:ea typeface="楷体_GB2312" pitchFamily="49" charset="-122"/>
              </a:rPr>
              <a:t>撒  盐  空  中 差  可  拟</a:t>
            </a:r>
          </a:p>
          <a:p>
            <a:pPr marL="0" indent="0">
              <a:lnSpc>
                <a:spcPct val="150000"/>
              </a:lnSpc>
              <a:buFontTx/>
              <a:buNone/>
            </a:pPr>
            <a:r>
              <a:rPr lang="zh-CN" altLang="en-US" b="1" dirty="0">
                <a:solidFill>
                  <a:srgbClr val="993366"/>
                </a:solidFill>
                <a:ea typeface="楷体_GB2312" pitchFamily="49" charset="-122"/>
              </a:rPr>
              <a:t>未  若  柳  絮 因  风  起</a:t>
            </a:r>
          </a:p>
        </p:txBody>
      </p:sp>
      <p:sp>
        <p:nvSpPr>
          <p:cNvPr id="16388" name="Rectangle 4"/>
          <p:cNvSpPr>
            <a:spLocks noChangeArrowheads="1"/>
          </p:cNvSpPr>
          <p:nvPr/>
        </p:nvSpPr>
        <p:spPr bwMode="auto">
          <a:xfrm>
            <a:off x="3352800" y="2438400"/>
            <a:ext cx="479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a:t> </a:t>
            </a:r>
            <a:r>
              <a:rPr kumimoji="1" lang="en-US" altLang="zh-CN" i="1">
                <a:solidFill>
                  <a:srgbClr val="FF0000"/>
                </a:solidFill>
                <a:effectLst>
                  <a:outerShdw blurRad="38100" dist="38100" dir="2700000" algn="tl">
                    <a:srgbClr val="C0C0C0"/>
                  </a:outerShdw>
                </a:effectLst>
              </a:rPr>
              <a:t>/</a:t>
            </a:r>
            <a:r>
              <a:rPr kumimoji="1" lang="en-US" altLang="zh-CN"/>
              <a:t> </a:t>
            </a:r>
          </a:p>
        </p:txBody>
      </p:sp>
      <p:sp>
        <p:nvSpPr>
          <p:cNvPr id="16389" name="Rectangle 5"/>
          <p:cNvSpPr>
            <a:spLocks noChangeArrowheads="1"/>
          </p:cNvSpPr>
          <p:nvPr/>
        </p:nvSpPr>
        <p:spPr bwMode="auto">
          <a:xfrm>
            <a:off x="4724400" y="2438400"/>
            <a:ext cx="6731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a:t> </a:t>
            </a:r>
            <a:r>
              <a:rPr kumimoji="1" lang="en-US" altLang="zh-CN" i="1">
                <a:solidFill>
                  <a:srgbClr val="FF0000"/>
                </a:solidFill>
                <a:effectLst>
                  <a:outerShdw blurRad="38100" dist="38100" dir="2700000" algn="tl">
                    <a:srgbClr val="C0C0C0"/>
                  </a:outerShdw>
                </a:effectLst>
              </a:rPr>
              <a:t>/</a:t>
            </a:r>
            <a:r>
              <a:rPr kumimoji="1" lang="en-US" altLang="zh-CN"/>
              <a:t> </a:t>
            </a:r>
          </a:p>
        </p:txBody>
      </p:sp>
      <p:sp>
        <p:nvSpPr>
          <p:cNvPr id="16390" name="Rectangle 6"/>
          <p:cNvSpPr>
            <a:spLocks noChangeArrowheads="1"/>
          </p:cNvSpPr>
          <p:nvPr/>
        </p:nvSpPr>
        <p:spPr bwMode="auto">
          <a:xfrm>
            <a:off x="4114800" y="4114800"/>
            <a:ext cx="6731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a:t> </a:t>
            </a:r>
            <a:r>
              <a:rPr kumimoji="1" lang="en-US" altLang="zh-CN" i="1">
                <a:solidFill>
                  <a:srgbClr val="FF0000"/>
                </a:solidFill>
                <a:effectLst>
                  <a:outerShdw blurRad="38100" dist="38100" dir="2700000" algn="tl">
                    <a:srgbClr val="C0C0C0"/>
                  </a:outerShdw>
                </a:effectLst>
              </a:rPr>
              <a:t>/</a:t>
            </a:r>
            <a:r>
              <a:rPr kumimoji="1" lang="en-US" altLang="zh-CN"/>
              <a:t> </a:t>
            </a:r>
          </a:p>
        </p:txBody>
      </p:sp>
      <p:sp>
        <p:nvSpPr>
          <p:cNvPr id="16391" name="Rectangle 7"/>
          <p:cNvSpPr>
            <a:spLocks noChangeArrowheads="1"/>
          </p:cNvSpPr>
          <p:nvPr/>
        </p:nvSpPr>
        <p:spPr bwMode="auto">
          <a:xfrm>
            <a:off x="2819400" y="4038600"/>
            <a:ext cx="479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a:t> </a:t>
            </a:r>
            <a:r>
              <a:rPr kumimoji="1" lang="en-US" altLang="zh-CN" i="1">
                <a:solidFill>
                  <a:srgbClr val="FF0000"/>
                </a:solidFill>
                <a:effectLst>
                  <a:outerShdw blurRad="38100" dist="38100" dir="2700000" algn="tl">
                    <a:srgbClr val="C0C0C0"/>
                  </a:outerShdw>
                </a:effectLst>
              </a:rPr>
              <a:t>/</a:t>
            </a:r>
            <a:r>
              <a:rPr kumimoji="1" lang="en-US" altLang="zh-CN"/>
              <a:t> </a:t>
            </a:r>
          </a:p>
        </p:txBody>
      </p:sp>
      <p:sp>
        <p:nvSpPr>
          <p:cNvPr id="16392" name="Rectangle 8"/>
          <p:cNvSpPr>
            <a:spLocks noChangeArrowheads="1"/>
          </p:cNvSpPr>
          <p:nvPr/>
        </p:nvSpPr>
        <p:spPr bwMode="auto">
          <a:xfrm>
            <a:off x="4191000" y="3276600"/>
            <a:ext cx="6731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a:t> </a:t>
            </a:r>
            <a:r>
              <a:rPr kumimoji="1" lang="en-US" altLang="zh-CN" i="1">
                <a:solidFill>
                  <a:srgbClr val="FF0000"/>
                </a:solidFill>
                <a:effectLst>
                  <a:outerShdw blurRad="38100" dist="38100" dir="2700000" algn="tl">
                    <a:srgbClr val="C0C0C0"/>
                  </a:outerShdw>
                </a:effectLst>
              </a:rPr>
              <a:t>/</a:t>
            </a:r>
            <a:r>
              <a:rPr kumimoji="1" lang="en-US" altLang="zh-CN"/>
              <a:t> </a:t>
            </a:r>
          </a:p>
        </p:txBody>
      </p:sp>
      <p:sp>
        <p:nvSpPr>
          <p:cNvPr id="16393" name="Rectangle 9"/>
          <p:cNvSpPr>
            <a:spLocks noChangeArrowheads="1"/>
          </p:cNvSpPr>
          <p:nvPr/>
        </p:nvSpPr>
        <p:spPr bwMode="auto">
          <a:xfrm>
            <a:off x="2667000" y="3352800"/>
            <a:ext cx="479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a:t> </a:t>
            </a:r>
            <a:r>
              <a:rPr kumimoji="1" lang="en-US" altLang="zh-CN" i="1">
                <a:solidFill>
                  <a:srgbClr val="FF0000"/>
                </a:solidFill>
                <a:effectLst>
                  <a:outerShdw blurRad="38100" dist="38100" dir="2700000" algn="tl">
                    <a:srgbClr val="C0C0C0"/>
                  </a:outerShdw>
                </a:effectLst>
              </a:rPr>
              <a:t>/</a:t>
            </a:r>
            <a:r>
              <a:rPr kumimoji="1" lang="en-US" altLang="zh-CN"/>
              <a:t> </a:t>
            </a:r>
          </a:p>
        </p:txBody>
      </p:sp>
      <p:sp>
        <p:nvSpPr>
          <p:cNvPr id="16394" name="Rectangle 10"/>
          <p:cNvSpPr>
            <a:spLocks noChangeArrowheads="1"/>
          </p:cNvSpPr>
          <p:nvPr/>
        </p:nvSpPr>
        <p:spPr bwMode="auto">
          <a:xfrm>
            <a:off x="3886200" y="4800600"/>
            <a:ext cx="479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a:t> </a:t>
            </a:r>
            <a:r>
              <a:rPr kumimoji="1" lang="en-US" altLang="zh-CN" i="1">
                <a:solidFill>
                  <a:srgbClr val="FF0000"/>
                </a:solidFill>
                <a:effectLst>
                  <a:outerShdw blurRad="38100" dist="38100" dir="2700000" algn="tl">
                    <a:srgbClr val="C0C0C0"/>
                  </a:outerShdw>
                </a:effectLst>
              </a:rPr>
              <a:t>/</a:t>
            </a:r>
            <a:r>
              <a:rPr kumimoji="1" lang="en-US" altLang="zh-CN"/>
              <a:t> </a:t>
            </a:r>
          </a:p>
        </p:txBody>
      </p:sp>
      <p:sp>
        <p:nvSpPr>
          <p:cNvPr id="16395" name="Rectangle 11"/>
          <p:cNvSpPr>
            <a:spLocks noChangeArrowheads="1"/>
          </p:cNvSpPr>
          <p:nvPr/>
        </p:nvSpPr>
        <p:spPr bwMode="auto">
          <a:xfrm>
            <a:off x="2819400" y="4876800"/>
            <a:ext cx="479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a:t> </a:t>
            </a:r>
            <a:r>
              <a:rPr kumimoji="1" lang="en-US" altLang="zh-CN" i="1">
                <a:solidFill>
                  <a:srgbClr val="FF0000"/>
                </a:solidFill>
                <a:effectLst>
                  <a:outerShdw blurRad="38100" dist="38100" dir="2700000" algn="tl">
                    <a:srgbClr val="C0C0C0"/>
                  </a:outerShdw>
                </a:effectLst>
              </a:rPr>
              <a:t>/</a:t>
            </a:r>
            <a:r>
              <a:rPr kumimoji="1" lang="en-US" altLang="zh-CN"/>
              <a:t> </a:t>
            </a:r>
          </a:p>
        </p:txBody>
      </p:sp>
      <p:pic>
        <p:nvPicPr>
          <p:cNvPr id="16397" name="Picture 13" descr="54321 (79)"/>
          <p:cNvPicPr>
            <a:picLocks noChangeAspect="1" noChangeArrowheads="1" noCrop="1"/>
          </p:cNvPicPr>
          <p:nvPr/>
        </p:nvPicPr>
        <p:blipFill>
          <a:blip r:embed="rId2" cstate="email">
            <a:extLst>
              <a:ext uri="{28A0092B-C50C-407E-A947-70E740481C1C}">
                <a14:useLocalDpi xmlns:a14="http://schemas.microsoft.com/office/drawing/2010/main"/>
              </a:ext>
            </a:extLst>
          </a:blip>
          <a:srcRect/>
          <a:stretch>
            <a:fillRect/>
          </a:stretch>
        </p:blipFill>
        <p:spPr bwMode="auto">
          <a:xfrm>
            <a:off x="2362200" y="228600"/>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16397"/>
                                        </p:tgtEl>
                                        <p:attrNameLst>
                                          <p:attrName>style.visibility</p:attrName>
                                        </p:attrNameLst>
                                      </p:cBhvr>
                                      <p:to>
                                        <p:strVal val="visible"/>
                                      </p:to>
                                    </p:set>
                                    <p:animEffect transition="in" filter="wipe(down)">
                                      <p:cBhvr>
                                        <p:cTn id="7" dur="500"/>
                                        <p:tgtEl>
                                          <p:spTgt spid="1639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6386"/>
                                        </p:tgtEl>
                                        <p:attrNameLst>
                                          <p:attrName>style.visibility</p:attrName>
                                        </p:attrNameLst>
                                      </p:cBhvr>
                                      <p:to>
                                        <p:strVal val="visible"/>
                                      </p:to>
                                    </p:set>
                                    <p:animEffect transition="in" filter="wipe(down)">
                                      <p:cBhvr>
                                        <p:cTn id="10" dur="500"/>
                                        <p:tgtEl>
                                          <p:spTgt spid="1638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4" presetClass="entr" presetSubtype="10" fill="hold" nodeType="clickEffect">
                                  <p:stCondLst>
                                    <p:cond delay="0"/>
                                  </p:stCondLst>
                                  <p:childTnLst>
                                    <p:set>
                                      <p:cBhvr>
                                        <p:cTn id="14" dur="1" fill="hold">
                                          <p:stCondLst>
                                            <p:cond delay="0"/>
                                          </p:stCondLst>
                                        </p:cTn>
                                        <p:tgtEl>
                                          <p:spTgt spid="16387">
                                            <p:txEl>
                                              <p:pRg st="0" end="0"/>
                                            </p:txEl>
                                          </p:spTgt>
                                        </p:tgtEl>
                                        <p:attrNameLst>
                                          <p:attrName>style.visibility</p:attrName>
                                        </p:attrNameLst>
                                      </p:cBhvr>
                                      <p:to>
                                        <p:strVal val="visible"/>
                                      </p:to>
                                    </p:set>
                                    <p:animEffect transition="in" filter="randombar(horizontal)">
                                      <p:cBhvr>
                                        <p:cTn id="15" dur="500"/>
                                        <p:tgtEl>
                                          <p:spTgt spid="16387">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4" presetClass="entr" presetSubtype="10" fill="hold" nodeType="clickEffect">
                                  <p:stCondLst>
                                    <p:cond delay="0"/>
                                  </p:stCondLst>
                                  <p:childTnLst>
                                    <p:set>
                                      <p:cBhvr>
                                        <p:cTn id="19" dur="1" fill="hold">
                                          <p:stCondLst>
                                            <p:cond delay="0"/>
                                          </p:stCondLst>
                                        </p:cTn>
                                        <p:tgtEl>
                                          <p:spTgt spid="16387">
                                            <p:txEl>
                                              <p:pRg st="1" end="1"/>
                                            </p:txEl>
                                          </p:spTgt>
                                        </p:tgtEl>
                                        <p:attrNameLst>
                                          <p:attrName>style.visibility</p:attrName>
                                        </p:attrNameLst>
                                      </p:cBhvr>
                                      <p:to>
                                        <p:strVal val="visible"/>
                                      </p:to>
                                    </p:set>
                                    <p:animEffect transition="in" filter="randombar(horizontal)">
                                      <p:cBhvr>
                                        <p:cTn id="20" dur="500"/>
                                        <p:tgtEl>
                                          <p:spTgt spid="16387">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4" presetClass="entr" presetSubtype="10" fill="hold" nodeType="clickEffect">
                                  <p:stCondLst>
                                    <p:cond delay="0"/>
                                  </p:stCondLst>
                                  <p:childTnLst>
                                    <p:set>
                                      <p:cBhvr>
                                        <p:cTn id="24" dur="1" fill="hold">
                                          <p:stCondLst>
                                            <p:cond delay="0"/>
                                          </p:stCondLst>
                                        </p:cTn>
                                        <p:tgtEl>
                                          <p:spTgt spid="16387">
                                            <p:txEl>
                                              <p:pRg st="2" end="2"/>
                                            </p:txEl>
                                          </p:spTgt>
                                        </p:tgtEl>
                                        <p:attrNameLst>
                                          <p:attrName>style.visibility</p:attrName>
                                        </p:attrNameLst>
                                      </p:cBhvr>
                                      <p:to>
                                        <p:strVal val="visible"/>
                                      </p:to>
                                    </p:set>
                                    <p:animEffect transition="in" filter="randombar(horizontal)">
                                      <p:cBhvr>
                                        <p:cTn id="25" dur="500"/>
                                        <p:tgtEl>
                                          <p:spTgt spid="16387">
                                            <p:txEl>
                                              <p:pRg st="2" end="2"/>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4" presetClass="entr" presetSubtype="10" fill="hold" nodeType="clickEffect">
                                  <p:stCondLst>
                                    <p:cond delay="0"/>
                                  </p:stCondLst>
                                  <p:childTnLst>
                                    <p:set>
                                      <p:cBhvr>
                                        <p:cTn id="29" dur="1" fill="hold">
                                          <p:stCondLst>
                                            <p:cond delay="0"/>
                                          </p:stCondLst>
                                        </p:cTn>
                                        <p:tgtEl>
                                          <p:spTgt spid="16387">
                                            <p:txEl>
                                              <p:pRg st="3" end="3"/>
                                            </p:txEl>
                                          </p:spTgt>
                                        </p:tgtEl>
                                        <p:attrNameLst>
                                          <p:attrName>style.visibility</p:attrName>
                                        </p:attrNameLst>
                                      </p:cBhvr>
                                      <p:to>
                                        <p:strVal val="visible"/>
                                      </p:to>
                                    </p:set>
                                    <p:animEffect transition="in" filter="randombar(horizontal)">
                                      <p:cBhvr>
                                        <p:cTn id="30" dur="500"/>
                                        <p:tgtEl>
                                          <p:spTgt spid="16387">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4" presetClass="entr" presetSubtype="10" fill="hold" nodeType="clickEffect">
                                  <p:stCondLst>
                                    <p:cond delay="0"/>
                                  </p:stCondLst>
                                  <p:childTnLst>
                                    <p:set>
                                      <p:cBhvr>
                                        <p:cTn id="34" dur="1" fill="hold">
                                          <p:stCondLst>
                                            <p:cond delay="0"/>
                                          </p:stCondLst>
                                        </p:cTn>
                                        <p:tgtEl>
                                          <p:spTgt spid="16387">
                                            <p:txEl>
                                              <p:pRg st="4" end="4"/>
                                            </p:txEl>
                                          </p:spTgt>
                                        </p:tgtEl>
                                        <p:attrNameLst>
                                          <p:attrName>style.visibility</p:attrName>
                                        </p:attrNameLst>
                                      </p:cBhvr>
                                      <p:to>
                                        <p:strVal val="visible"/>
                                      </p:to>
                                    </p:set>
                                    <p:animEffect transition="in" filter="randombar(horizontal)">
                                      <p:cBhvr>
                                        <p:cTn id="35" dur="500"/>
                                        <p:tgtEl>
                                          <p:spTgt spid="163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4"/>
          <p:cNvSpPr>
            <a:spLocks noChangeArrowheads="1"/>
          </p:cNvSpPr>
          <p:nvPr/>
        </p:nvSpPr>
        <p:spPr bwMode="auto">
          <a:xfrm>
            <a:off x="1066800" y="2370138"/>
            <a:ext cx="385603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dirty="0">
                <a:solidFill>
                  <a:srgbClr val="993366"/>
                </a:solidFill>
              </a:rPr>
              <a:t>谢太傅寒雪日内集，</a:t>
            </a:r>
          </a:p>
        </p:txBody>
      </p:sp>
      <p:sp>
        <p:nvSpPr>
          <p:cNvPr id="39941" name="Rectangle 5"/>
          <p:cNvSpPr>
            <a:spLocks noChangeArrowheads="1"/>
          </p:cNvSpPr>
          <p:nvPr/>
        </p:nvSpPr>
        <p:spPr bwMode="auto">
          <a:xfrm>
            <a:off x="1066800" y="3154363"/>
            <a:ext cx="80041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3200" dirty="0">
                <a:solidFill>
                  <a:srgbClr val="FF0000"/>
                </a:solidFill>
                <a:ea typeface="华文新魏" pitchFamily="2" charset="-122"/>
              </a:rPr>
              <a:t>一个寒冷的雪天，谢太傅把家人聚在一起，</a:t>
            </a:r>
            <a:r>
              <a:rPr lang="zh-CN" altLang="en-US" dirty="0"/>
              <a:t> </a:t>
            </a:r>
          </a:p>
        </p:txBody>
      </p:sp>
      <p:sp>
        <p:nvSpPr>
          <p:cNvPr id="39942" name="Rectangle 6"/>
          <p:cNvSpPr>
            <a:spLocks noChangeArrowheads="1"/>
          </p:cNvSpPr>
          <p:nvPr/>
        </p:nvSpPr>
        <p:spPr bwMode="auto">
          <a:xfrm>
            <a:off x="1123950" y="4175125"/>
            <a:ext cx="34480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dirty="0">
                <a:solidFill>
                  <a:srgbClr val="993366"/>
                </a:solidFill>
              </a:rPr>
              <a:t>与儿女讲论文义。</a:t>
            </a:r>
          </a:p>
        </p:txBody>
      </p:sp>
      <p:sp>
        <p:nvSpPr>
          <p:cNvPr id="39943" name="Rectangle 7"/>
          <p:cNvSpPr>
            <a:spLocks noChangeArrowheads="1"/>
          </p:cNvSpPr>
          <p:nvPr/>
        </p:nvSpPr>
        <p:spPr bwMode="auto">
          <a:xfrm>
            <a:off x="1143000" y="4983163"/>
            <a:ext cx="738981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3200" dirty="0">
                <a:solidFill>
                  <a:srgbClr val="FF0000"/>
                </a:solidFill>
                <a:ea typeface="华文新魏" pitchFamily="2" charset="-122"/>
              </a:rPr>
              <a:t>跟子侄辈</a:t>
            </a:r>
            <a:r>
              <a:rPr lang="en-US" altLang="zh-CN" sz="3200" dirty="0">
                <a:solidFill>
                  <a:srgbClr val="FF0000"/>
                </a:solidFill>
                <a:ea typeface="华文新魏" pitchFamily="2" charset="-122"/>
              </a:rPr>
              <a:t>(</a:t>
            </a:r>
            <a:r>
              <a:rPr lang="zh-CN" altLang="en-US" sz="3200" dirty="0">
                <a:solidFill>
                  <a:srgbClr val="FF0000"/>
                </a:solidFill>
                <a:ea typeface="华文新魏" pitchFamily="2" charset="-122"/>
              </a:rPr>
              <a:t>哥哥的子女</a:t>
            </a:r>
            <a:r>
              <a:rPr lang="en-US" altLang="zh-CN" sz="3200" dirty="0">
                <a:solidFill>
                  <a:srgbClr val="FF0000"/>
                </a:solidFill>
                <a:ea typeface="华文新魏" pitchFamily="2" charset="-122"/>
              </a:rPr>
              <a:t>) </a:t>
            </a:r>
            <a:r>
              <a:rPr lang="zh-CN" altLang="en-US" sz="3200" dirty="0">
                <a:solidFill>
                  <a:srgbClr val="FF0000"/>
                </a:solidFill>
                <a:ea typeface="华文新魏" pitchFamily="2" charset="-122"/>
              </a:rPr>
              <a:t>讲解谈论诗文。</a:t>
            </a:r>
            <a:r>
              <a:rPr lang="zh-CN" altLang="en-US" dirty="0"/>
              <a:t> </a:t>
            </a:r>
          </a:p>
        </p:txBody>
      </p:sp>
      <p:sp>
        <p:nvSpPr>
          <p:cNvPr id="39944" name="Text Box 8"/>
          <p:cNvSpPr txBox="1">
            <a:spLocks noChangeArrowheads="1"/>
          </p:cNvSpPr>
          <p:nvPr/>
        </p:nvSpPr>
        <p:spPr bwMode="auto">
          <a:xfrm>
            <a:off x="1066800" y="1477963"/>
            <a:ext cx="4572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dirty="0">
                <a:solidFill>
                  <a:srgbClr val="0000FF"/>
                </a:solidFill>
                <a:latin typeface="宋体" pitchFamily="2" charset="-122"/>
                <a:ea typeface="宋体" pitchFamily="2" charset="-122"/>
              </a:rPr>
              <a:t>2</a:t>
            </a:r>
            <a:r>
              <a:rPr lang="zh-CN" altLang="en-US" sz="3200" dirty="0">
                <a:solidFill>
                  <a:srgbClr val="0000FF"/>
                </a:solidFill>
                <a:latin typeface="宋体" pitchFamily="2" charset="-122"/>
                <a:ea typeface="宋体" pitchFamily="2" charset="-122"/>
              </a:rPr>
              <a:t>、阅读课文，翻译句子</a:t>
            </a:r>
          </a:p>
        </p:txBody>
      </p:sp>
      <p:sp>
        <p:nvSpPr>
          <p:cNvPr id="39945" name="Text Box 9"/>
          <p:cNvSpPr txBox="1">
            <a:spLocks noChangeArrowheads="1"/>
          </p:cNvSpPr>
          <p:nvPr/>
        </p:nvSpPr>
        <p:spPr bwMode="auto">
          <a:xfrm>
            <a:off x="5486400" y="2422525"/>
            <a:ext cx="3657600" cy="5794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dirty="0">
                <a:solidFill>
                  <a:srgbClr val="CC00CC"/>
                </a:solidFill>
              </a:rPr>
              <a:t> </a:t>
            </a:r>
            <a:r>
              <a:rPr lang="zh-CN" altLang="en-US" sz="3200" dirty="0">
                <a:solidFill>
                  <a:srgbClr val="CC00CC"/>
                </a:solidFill>
              </a:rPr>
              <a:t>交代了文章的背景</a:t>
            </a:r>
          </a:p>
        </p:txBody>
      </p:sp>
      <p:sp>
        <p:nvSpPr>
          <p:cNvPr id="39947" name="AutoShape 11"/>
          <p:cNvSpPr>
            <a:spLocks noChangeArrowheads="1"/>
          </p:cNvSpPr>
          <p:nvPr/>
        </p:nvSpPr>
        <p:spPr bwMode="auto">
          <a:xfrm>
            <a:off x="4800600" y="2574925"/>
            <a:ext cx="685800" cy="304800"/>
          </a:xfrm>
          <a:prstGeom prst="rightArrow">
            <a:avLst>
              <a:gd name="adj1" fmla="val 50000"/>
              <a:gd name="adj2" fmla="val 56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948" name="AutoShape 12"/>
          <p:cNvSpPr>
            <a:spLocks noChangeArrowheads="1"/>
          </p:cNvSpPr>
          <p:nvPr/>
        </p:nvSpPr>
        <p:spPr bwMode="auto">
          <a:xfrm>
            <a:off x="4800600" y="4327525"/>
            <a:ext cx="685800" cy="304800"/>
          </a:xfrm>
          <a:prstGeom prst="rightArrow">
            <a:avLst>
              <a:gd name="adj1" fmla="val 50000"/>
              <a:gd name="adj2" fmla="val 56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949" name="Text Box 13"/>
          <p:cNvSpPr txBox="1">
            <a:spLocks noChangeArrowheads="1"/>
          </p:cNvSpPr>
          <p:nvPr/>
        </p:nvSpPr>
        <p:spPr bwMode="auto">
          <a:xfrm>
            <a:off x="5638800" y="4114800"/>
            <a:ext cx="2514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dirty="0">
                <a:solidFill>
                  <a:srgbClr val="CC00CC"/>
                </a:solidFill>
              </a:rPr>
              <a:t>交代了人物</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9944"/>
                                        </p:tgtEl>
                                        <p:attrNameLst>
                                          <p:attrName>style.visibility</p:attrName>
                                        </p:attrNameLst>
                                      </p:cBhvr>
                                      <p:to>
                                        <p:strVal val="visible"/>
                                      </p:to>
                                    </p:set>
                                    <p:animEffect transition="in" filter="randombar(horizontal)">
                                      <p:cBhvr>
                                        <p:cTn id="7" dur="500"/>
                                        <p:tgtEl>
                                          <p:spTgt spid="399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940"/>
                                        </p:tgtEl>
                                        <p:attrNameLst>
                                          <p:attrName>style.visibility</p:attrName>
                                        </p:attrNameLst>
                                      </p:cBhvr>
                                      <p:to>
                                        <p:strVal val="visible"/>
                                      </p:to>
                                    </p:set>
                                    <p:animEffect transition="in" filter="fade">
                                      <p:cBhvr>
                                        <p:cTn id="12" dur="2000"/>
                                        <p:tgtEl>
                                          <p:spTgt spid="3994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9947"/>
                                        </p:tgtEl>
                                        <p:attrNameLst>
                                          <p:attrName>style.visibility</p:attrName>
                                        </p:attrNameLst>
                                      </p:cBhvr>
                                      <p:to>
                                        <p:strVal val="visible"/>
                                      </p:to>
                                    </p:set>
                                    <p:animEffect transition="in" filter="fade">
                                      <p:cBhvr>
                                        <p:cTn id="17" dur="2000"/>
                                        <p:tgtEl>
                                          <p:spTgt spid="3994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9945"/>
                                        </p:tgtEl>
                                        <p:attrNameLst>
                                          <p:attrName>style.visibility</p:attrName>
                                        </p:attrNameLst>
                                      </p:cBhvr>
                                      <p:to>
                                        <p:strVal val="visible"/>
                                      </p:to>
                                    </p:set>
                                    <p:animEffect transition="in" filter="fade">
                                      <p:cBhvr>
                                        <p:cTn id="22" dur="2000"/>
                                        <p:tgtEl>
                                          <p:spTgt spid="3994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5" presetClass="entr" presetSubtype="0" fill="hold" grpId="0" nodeType="clickEffect">
                                  <p:stCondLst>
                                    <p:cond delay="0"/>
                                  </p:stCondLst>
                                  <p:childTnLst>
                                    <p:set>
                                      <p:cBhvr>
                                        <p:cTn id="26" dur="1" fill="hold">
                                          <p:stCondLst>
                                            <p:cond delay="0"/>
                                          </p:stCondLst>
                                        </p:cTn>
                                        <p:tgtEl>
                                          <p:spTgt spid="39941"/>
                                        </p:tgtEl>
                                        <p:attrNameLst>
                                          <p:attrName>style.visibility</p:attrName>
                                        </p:attrNameLst>
                                      </p:cBhvr>
                                      <p:to>
                                        <p:strVal val="visible"/>
                                      </p:to>
                                    </p:set>
                                    <p:anim calcmode="lin" valueType="num">
                                      <p:cBhvr>
                                        <p:cTn id="27" dur="1000" fill="hold"/>
                                        <p:tgtEl>
                                          <p:spTgt spid="39941"/>
                                        </p:tgtEl>
                                        <p:attrNameLst>
                                          <p:attrName>ppt_w</p:attrName>
                                        </p:attrNameLst>
                                      </p:cBhvr>
                                      <p:tavLst>
                                        <p:tav tm="0">
                                          <p:val>
                                            <p:fltVal val="0"/>
                                          </p:val>
                                        </p:tav>
                                        <p:tav tm="100000">
                                          <p:val>
                                            <p:strVal val="#ppt_w"/>
                                          </p:val>
                                        </p:tav>
                                      </p:tavLst>
                                    </p:anim>
                                    <p:anim calcmode="lin" valueType="num">
                                      <p:cBhvr>
                                        <p:cTn id="28" dur="1000" fill="hold"/>
                                        <p:tgtEl>
                                          <p:spTgt spid="39941"/>
                                        </p:tgtEl>
                                        <p:attrNameLst>
                                          <p:attrName>ppt_h</p:attrName>
                                        </p:attrNameLst>
                                      </p:cBhvr>
                                      <p:tavLst>
                                        <p:tav tm="0">
                                          <p:val>
                                            <p:fltVal val="0"/>
                                          </p:val>
                                        </p:tav>
                                        <p:tav tm="100000">
                                          <p:val>
                                            <p:strVal val="#ppt_h"/>
                                          </p:val>
                                        </p:tav>
                                      </p:tavLst>
                                    </p:anim>
                                    <p:anim calcmode="lin" valueType="num">
                                      <p:cBhvr>
                                        <p:cTn id="29" dur="1000" fill="hold"/>
                                        <p:tgtEl>
                                          <p:spTgt spid="39941"/>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994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9" presetClass="entr" presetSubtype="0" decel="100000" fill="hold" grpId="0" nodeType="clickEffect">
                                  <p:stCondLst>
                                    <p:cond delay="0"/>
                                  </p:stCondLst>
                                  <p:childTnLst>
                                    <p:set>
                                      <p:cBhvr>
                                        <p:cTn id="34" dur="1" fill="hold">
                                          <p:stCondLst>
                                            <p:cond delay="0"/>
                                          </p:stCondLst>
                                        </p:cTn>
                                        <p:tgtEl>
                                          <p:spTgt spid="39942"/>
                                        </p:tgtEl>
                                        <p:attrNameLst>
                                          <p:attrName>style.visibility</p:attrName>
                                        </p:attrNameLst>
                                      </p:cBhvr>
                                      <p:to>
                                        <p:strVal val="visible"/>
                                      </p:to>
                                    </p:set>
                                    <p:anim calcmode="lin" valueType="num">
                                      <p:cBhvr>
                                        <p:cTn id="35" dur="500" fill="hold"/>
                                        <p:tgtEl>
                                          <p:spTgt spid="39942"/>
                                        </p:tgtEl>
                                        <p:attrNameLst>
                                          <p:attrName>ppt_w</p:attrName>
                                        </p:attrNameLst>
                                      </p:cBhvr>
                                      <p:tavLst>
                                        <p:tav tm="0">
                                          <p:val>
                                            <p:fltVal val="0"/>
                                          </p:val>
                                        </p:tav>
                                        <p:tav tm="100000">
                                          <p:val>
                                            <p:strVal val="#ppt_w"/>
                                          </p:val>
                                        </p:tav>
                                      </p:tavLst>
                                    </p:anim>
                                    <p:anim calcmode="lin" valueType="num">
                                      <p:cBhvr>
                                        <p:cTn id="36" dur="500" fill="hold"/>
                                        <p:tgtEl>
                                          <p:spTgt spid="39942"/>
                                        </p:tgtEl>
                                        <p:attrNameLst>
                                          <p:attrName>ppt_h</p:attrName>
                                        </p:attrNameLst>
                                      </p:cBhvr>
                                      <p:tavLst>
                                        <p:tav tm="0">
                                          <p:val>
                                            <p:fltVal val="0"/>
                                          </p:val>
                                        </p:tav>
                                        <p:tav tm="100000">
                                          <p:val>
                                            <p:strVal val="#ppt_h"/>
                                          </p:val>
                                        </p:tav>
                                      </p:tavLst>
                                    </p:anim>
                                    <p:anim calcmode="lin" valueType="num">
                                      <p:cBhvr>
                                        <p:cTn id="37" dur="500" fill="hold"/>
                                        <p:tgtEl>
                                          <p:spTgt spid="39942"/>
                                        </p:tgtEl>
                                        <p:attrNameLst>
                                          <p:attrName>style.rotation</p:attrName>
                                        </p:attrNameLst>
                                      </p:cBhvr>
                                      <p:tavLst>
                                        <p:tav tm="0">
                                          <p:val>
                                            <p:fltVal val="360"/>
                                          </p:val>
                                        </p:tav>
                                        <p:tav tm="100000">
                                          <p:val>
                                            <p:fltVal val="0"/>
                                          </p:val>
                                        </p:tav>
                                      </p:tavLst>
                                    </p:anim>
                                    <p:animEffect transition="in" filter="fade">
                                      <p:cBhvr>
                                        <p:cTn id="38" dur="500"/>
                                        <p:tgtEl>
                                          <p:spTgt spid="3994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49" presetClass="entr" presetSubtype="0" decel="100000" fill="hold" grpId="0" nodeType="clickEffect">
                                  <p:stCondLst>
                                    <p:cond delay="0"/>
                                  </p:stCondLst>
                                  <p:childTnLst>
                                    <p:set>
                                      <p:cBhvr>
                                        <p:cTn id="42" dur="1" fill="hold">
                                          <p:stCondLst>
                                            <p:cond delay="0"/>
                                          </p:stCondLst>
                                        </p:cTn>
                                        <p:tgtEl>
                                          <p:spTgt spid="39948"/>
                                        </p:tgtEl>
                                        <p:attrNameLst>
                                          <p:attrName>style.visibility</p:attrName>
                                        </p:attrNameLst>
                                      </p:cBhvr>
                                      <p:to>
                                        <p:strVal val="visible"/>
                                      </p:to>
                                    </p:set>
                                    <p:anim calcmode="lin" valueType="num">
                                      <p:cBhvr>
                                        <p:cTn id="43" dur="500" fill="hold"/>
                                        <p:tgtEl>
                                          <p:spTgt spid="39948"/>
                                        </p:tgtEl>
                                        <p:attrNameLst>
                                          <p:attrName>ppt_w</p:attrName>
                                        </p:attrNameLst>
                                      </p:cBhvr>
                                      <p:tavLst>
                                        <p:tav tm="0">
                                          <p:val>
                                            <p:fltVal val="0"/>
                                          </p:val>
                                        </p:tav>
                                        <p:tav tm="100000">
                                          <p:val>
                                            <p:strVal val="#ppt_w"/>
                                          </p:val>
                                        </p:tav>
                                      </p:tavLst>
                                    </p:anim>
                                    <p:anim calcmode="lin" valueType="num">
                                      <p:cBhvr>
                                        <p:cTn id="44" dur="500" fill="hold"/>
                                        <p:tgtEl>
                                          <p:spTgt spid="39948"/>
                                        </p:tgtEl>
                                        <p:attrNameLst>
                                          <p:attrName>ppt_h</p:attrName>
                                        </p:attrNameLst>
                                      </p:cBhvr>
                                      <p:tavLst>
                                        <p:tav tm="0">
                                          <p:val>
                                            <p:fltVal val="0"/>
                                          </p:val>
                                        </p:tav>
                                        <p:tav tm="100000">
                                          <p:val>
                                            <p:strVal val="#ppt_h"/>
                                          </p:val>
                                        </p:tav>
                                      </p:tavLst>
                                    </p:anim>
                                    <p:anim calcmode="lin" valueType="num">
                                      <p:cBhvr>
                                        <p:cTn id="45" dur="500" fill="hold"/>
                                        <p:tgtEl>
                                          <p:spTgt spid="39948"/>
                                        </p:tgtEl>
                                        <p:attrNameLst>
                                          <p:attrName>style.rotation</p:attrName>
                                        </p:attrNameLst>
                                      </p:cBhvr>
                                      <p:tavLst>
                                        <p:tav tm="0">
                                          <p:val>
                                            <p:fltVal val="360"/>
                                          </p:val>
                                        </p:tav>
                                        <p:tav tm="100000">
                                          <p:val>
                                            <p:fltVal val="0"/>
                                          </p:val>
                                        </p:tav>
                                      </p:tavLst>
                                    </p:anim>
                                    <p:animEffect transition="in" filter="fade">
                                      <p:cBhvr>
                                        <p:cTn id="46" dur="500"/>
                                        <p:tgtEl>
                                          <p:spTgt spid="39948"/>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49" presetClass="entr" presetSubtype="0" decel="100000" fill="hold" grpId="0" nodeType="clickEffect">
                                  <p:stCondLst>
                                    <p:cond delay="0"/>
                                  </p:stCondLst>
                                  <p:childTnLst>
                                    <p:set>
                                      <p:cBhvr>
                                        <p:cTn id="50" dur="1" fill="hold">
                                          <p:stCondLst>
                                            <p:cond delay="0"/>
                                          </p:stCondLst>
                                        </p:cTn>
                                        <p:tgtEl>
                                          <p:spTgt spid="39949"/>
                                        </p:tgtEl>
                                        <p:attrNameLst>
                                          <p:attrName>style.visibility</p:attrName>
                                        </p:attrNameLst>
                                      </p:cBhvr>
                                      <p:to>
                                        <p:strVal val="visible"/>
                                      </p:to>
                                    </p:set>
                                    <p:anim calcmode="lin" valueType="num">
                                      <p:cBhvr>
                                        <p:cTn id="51" dur="500" fill="hold"/>
                                        <p:tgtEl>
                                          <p:spTgt spid="39949"/>
                                        </p:tgtEl>
                                        <p:attrNameLst>
                                          <p:attrName>ppt_w</p:attrName>
                                        </p:attrNameLst>
                                      </p:cBhvr>
                                      <p:tavLst>
                                        <p:tav tm="0">
                                          <p:val>
                                            <p:fltVal val="0"/>
                                          </p:val>
                                        </p:tav>
                                        <p:tav tm="100000">
                                          <p:val>
                                            <p:strVal val="#ppt_w"/>
                                          </p:val>
                                        </p:tav>
                                      </p:tavLst>
                                    </p:anim>
                                    <p:anim calcmode="lin" valueType="num">
                                      <p:cBhvr>
                                        <p:cTn id="52" dur="500" fill="hold"/>
                                        <p:tgtEl>
                                          <p:spTgt spid="39949"/>
                                        </p:tgtEl>
                                        <p:attrNameLst>
                                          <p:attrName>ppt_h</p:attrName>
                                        </p:attrNameLst>
                                      </p:cBhvr>
                                      <p:tavLst>
                                        <p:tav tm="0">
                                          <p:val>
                                            <p:fltVal val="0"/>
                                          </p:val>
                                        </p:tav>
                                        <p:tav tm="100000">
                                          <p:val>
                                            <p:strVal val="#ppt_h"/>
                                          </p:val>
                                        </p:tav>
                                      </p:tavLst>
                                    </p:anim>
                                    <p:anim calcmode="lin" valueType="num">
                                      <p:cBhvr>
                                        <p:cTn id="53" dur="500" fill="hold"/>
                                        <p:tgtEl>
                                          <p:spTgt spid="39949"/>
                                        </p:tgtEl>
                                        <p:attrNameLst>
                                          <p:attrName>style.rotation</p:attrName>
                                        </p:attrNameLst>
                                      </p:cBhvr>
                                      <p:tavLst>
                                        <p:tav tm="0">
                                          <p:val>
                                            <p:fltVal val="360"/>
                                          </p:val>
                                        </p:tav>
                                        <p:tav tm="100000">
                                          <p:val>
                                            <p:fltVal val="0"/>
                                          </p:val>
                                        </p:tav>
                                      </p:tavLst>
                                    </p:anim>
                                    <p:animEffect transition="in" filter="fade">
                                      <p:cBhvr>
                                        <p:cTn id="54" dur="500"/>
                                        <p:tgtEl>
                                          <p:spTgt spid="39949"/>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5" presetClass="entr" presetSubtype="0" fill="hold" grpId="0" nodeType="clickEffect">
                                  <p:stCondLst>
                                    <p:cond delay="0"/>
                                  </p:stCondLst>
                                  <p:childTnLst>
                                    <p:set>
                                      <p:cBhvr>
                                        <p:cTn id="58" dur="1" fill="hold">
                                          <p:stCondLst>
                                            <p:cond delay="0"/>
                                          </p:stCondLst>
                                        </p:cTn>
                                        <p:tgtEl>
                                          <p:spTgt spid="39943"/>
                                        </p:tgtEl>
                                        <p:attrNameLst>
                                          <p:attrName>style.visibility</p:attrName>
                                        </p:attrNameLst>
                                      </p:cBhvr>
                                      <p:to>
                                        <p:strVal val="visible"/>
                                      </p:to>
                                    </p:set>
                                    <p:anim calcmode="lin" valueType="num">
                                      <p:cBhvr>
                                        <p:cTn id="59" dur="1000" fill="hold"/>
                                        <p:tgtEl>
                                          <p:spTgt spid="39943"/>
                                        </p:tgtEl>
                                        <p:attrNameLst>
                                          <p:attrName>ppt_w</p:attrName>
                                        </p:attrNameLst>
                                      </p:cBhvr>
                                      <p:tavLst>
                                        <p:tav tm="0">
                                          <p:val>
                                            <p:fltVal val="0"/>
                                          </p:val>
                                        </p:tav>
                                        <p:tav tm="100000">
                                          <p:val>
                                            <p:strVal val="#ppt_w"/>
                                          </p:val>
                                        </p:tav>
                                      </p:tavLst>
                                    </p:anim>
                                    <p:anim calcmode="lin" valueType="num">
                                      <p:cBhvr>
                                        <p:cTn id="60" dur="1000" fill="hold"/>
                                        <p:tgtEl>
                                          <p:spTgt spid="39943"/>
                                        </p:tgtEl>
                                        <p:attrNameLst>
                                          <p:attrName>ppt_h</p:attrName>
                                        </p:attrNameLst>
                                      </p:cBhvr>
                                      <p:tavLst>
                                        <p:tav tm="0">
                                          <p:val>
                                            <p:fltVal val="0"/>
                                          </p:val>
                                        </p:tav>
                                        <p:tav tm="100000">
                                          <p:val>
                                            <p:strVal val="#ppt_h"/>
                                          </p:val>
                                        </p:tav>
                                      </p:tavLst>
                                    </p:anim>
                                    <p:anim calcmode="lin" valueType="num">
                                      <p:cBhvr>
                                        <p:cTn id="61" dur="1000" fill="hold"/>
                                        <p:tgtEl>
                                          <p:spTgt spid="39943"/>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3994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P spid="39941" grpId="0"/>
      <p:bldP spid="39942" grpId="0"/>
      <p:bldP spid="39943" grpId="0"/>
      <p:bldP spid="39944" grpId="0"/>
      <p:bldP spid="39945" grpId="0" animBg="1"/>
      <p:bldP spid="39947" grpId="0" animBg="1"/>
      <p:bldP spid="39948" grpId="0" animBg="1"/>
      <p:bldP spid="399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4"/>
          <p:cNvSpPr>
            <a:spLocks noChangeArrowheads="1"/>
          </p:cNvSpPr>
          <p:nvPr/>
        </p:nvSpPr>
        <p:spPr bwMode="auto">
          <a:xfrm>
            <a:off x="1828800" y="685800"/>
            <a:ext cx="22240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俄而雪骤，</a:t>
            </a:r>
          </a:p>
        </p:txBody>
      </p:sp>
      <p:sp>
        <p:nvSpPr>
          <p:cNvPr id="40965" name="Rectangle 5"/>
          <p:cNvSpPr>
            <a:spLocks noChangeArrowheads="1"/>
          </p:cNvSpPr>
          <p:nvPr/>
        </p:nvSpPr>
        <p:spPr bwMode="auto">
          <a:xfrm>
            <a:off x="533400" y="2438400"/>
            <a:ext cx="58943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公欣然曰：“白雪纷纷何所似？”</a:t>
            </a:r>
          </a:p>
        </p:txBody>
      </p:sp>
      <p:sp>
        <p:nvSpPr>
          <p:cNvPr id="40966" name="Rectangle 6"/>
          <p:cNvSpPr>
            <a:spLocks noChangeArrowheads="1"/>
          </p:cNvSpPr>
          <p:nvPr/>
        </p:nvSpPr>
        <p:spPr bwMode="auto">
          <a:xfrm>
            <a:off x="1828800" y="1295400"/>
            <a:ext cx="42481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3200" b="0">
                <a:solidFill>
                  <a:srgbClr val="FF0000"/>
                </a:solidFill>
                <a:ea typeface="华文新魏" pitchFamily="2" charset="-122"/>
              </a:rPr>
              <a:t>不久，雪下得很大了，</a:t>
            </a:r>
          </a:p>
        </p:txBody>
      </p:sp>
      <p:sp>
        <p:nvSpPr>
          <p:cNvPr id="40967" name="Rectangle 7"/>
          <p:cNvSpPr>
            <a:spLocks noChangeArrowheads="1"/>
          </p:cNvSpPr>
          <p:nvPr/>
        </p:nvSpPr>
        <p:spPr bwMode="auto">
          <a:xfrm>
            <a:off x="533400" y="4572000"/>
            <a:ext cx="6248400"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b="0">
                <a:solidFill>
                  <a:srgbClr val="FF0000"/>
                </a:solidFill>
                <a:ea typeface="华文新魏" pitchFamily="2" charset="-122"/>
              </a:rPr>
              <a:t>　　太傅高兴地说：“这纷纷扬扬的大雪像什么呢</a:t>
            </a:r>
            <a:r>
              <a:rPr lang="en-US" altLang="zh-CN" sz="3200" b="0">
                <a:solidFill>
                  <a:srgbClr val="FF0000"/>
                </a:solidFill>
                <a:ea typeface="华文新魏" pitchFamily="2" charset="-122"/>
              </a:rPr>
              <a:t>?” </a:t>
            </a:r>
          </a:p>
        </p:txBody>
      </p:sp>
      <p:pic>
        <p:nvPicPr>
          <p:cNvPr id="40968" name="Picture 8" descr="0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21488" y="2362200"/>
            <a:ext cx="2322512" cy="4265613"/>
          </a:xfrm>
          <a:prstGeom prst="rect">
            <a:avLst/>
          </a:prstGeom>
          <a:noFill/>
          <a:extLst>
            <a:ext uri="{909E8E84-426E-40DD-AFC4-6F175D3DCCD1}">
              <a14:hiddenFill xmlns:a14="http://schemas.microsoft.com/office/drawing/2010/main">
                <a:solidFill>
                  <a:srgbClr val="FFFFFF"/>
                </a:solidFill>
              </a14:hiddenFill>
            </a:ext>
          </a:extLst>
        </p:spPr>
      </p:pic>
      <p:sp>
        <p:nvSpPr>
          <p:cNvPr id="40969" name="PubOvalCallout"/>
          <p:cNvSpPr>
            <a:spLocks noEditPoints="1" noChangeArrowheads="1"/>
          </p:cNvSpPr>
          <p:nvPr/>
        </p:nvSpPr>
        <p:spPr bwMode="auto">
          <a:xfrm>
            <a:off x="6248400" y="685800"/>
            <a:ext cx="2895600" cy="2057400"/>
          </a:xfrm>
          <a:custGeom>
            <a:avLst/>
            <a:gdLst>
              <a:gd name="G0" fmla="+- 0 0 0"/>
              <a:gd name="G1" fmla="+- 10766 0 0"/>
              <a:gd name="T0" fmla="*/ 10800 w 21600"/>
              <a:gd name="T1" fmla="*/ 0 h 21600"/>
              <a:gd name="T2" fmla="*/ 0 w 21600"/>
              <a:gd name="T3" fmla="*/ 8105 h 21600"/>
              <a:gd name="T4" fmla="*/ 10766 w 21600"/>
              <a:gd name="T5" fmla="*/ 21600 h 21600"/>
              <a:gd name="T6" fmla="*/ 10800 w 21600"/>
              <a:gd name="T7" fmla="*/ 16210 h 21600"/>
              <a:gd name="T8" fmla="*/ 21600 w 21600"/>
              <a:gd name="T9" fmla="*/ 8105 h 21600"/>
              <a:gd name="T10" fmla="*/ 17694720 60000 65536"/>
              <a:gd name="T11" fmla="*/ 11796480 60000 65536"/>
              <a:gd name="T12" fmla="*/ 5898240 60000 65536"/>
              <a:gd name="T13" fmla="*/ 5898240 60000 65536"/>
              <a:gd name="T14" fmla="*/ 0 60000 65536"/>
              <a:gd name="T15" fmla="*/ 3163 w 21600"/>
              <a:gd name="T16" fmla="*/ 2374 h 21600"/>
              <a:gd name="T17" fmla="*/ 18437 w 21600"/>
              <a:gd name="T18" fmla="*/ 13836 h 21600"/>
            </a:gdLst>
            <a:ahLst/>
            <a:cxnLst>
              <a:cxn ang="T10">
                <a:pos x="T0" y="T1"/>
              </a:cxn>
              <a:cxn ang="T11">
                <a:pos x="T2" y="T3"/>
              </a:cxn>
              <a:cxn ang="T12">
                <a:pos x="T4" y="T5"/>
              </a:cxn>
              <a:cxn ang="T13">
                <a:pos x="T6" y="T7"/>
              </a:cxn>
              <a:cxn ang="T14">
                <a:pos x="T8" y="T9"/>
              </a:cxn>
            </a:cxnLst>
            <a:rect l="T15" t="T16" r="T17" b="T18"/>
            <a:pathLst>
              <a:path w="21600" h="21600">
                <a:moveTo>
                  <a:pt x="10766" y="21600"/>
                </a:moveTo>
                <a:lnTo>
                  <a:pt x="9590" y="16158"/>
                </a:lnTo>
                <a:cubicBezTo>
                  <a:pt x="9991" y="16192"/>
                  <a:pt x="10395" y="16210"/>
                  <a:pt x="10800" y="16210"/>
                </a:cubicBezTo>
                <a:cubicBezTo>
                  <a:pt x="16764" y="16210"/>
                  <a:pt x="21600" y="12581"/>
                  <a:pt x="21600" y="8105"/>
                </a:cubicBezTo>
                <a:cubicBezTo>
                  <a:pt x="21600" y="3628"/>
                  <a:pt x="16764" y="0"/>
                  <a:pt x="10800" y="0"/>
                </a:cubicBezTo>
                <a:cubicBezTo>
                  <a:pt x="4835" y="0"/>
                  <a:pt x="0" y="3628"/>
                  <a:pt x="0" y="8105"/>
                </a:cubicBezTo>
                <a:cubicBezTo>
                  <a:pt x="-1" y="10568"/>
                  <a:pt x="1493" y="12898"/>
                  <a:pt x="4057" y="14436"/>
                </a:cubicBezTo>
                <a:close/>
              </a:path>
            </a:pathLst>
          </a:custGeom>
          <a:solidFill>
            <a:srgbClr val="CCCCFF"/>
          </a:solidFill>
          <a:ln w="9525">
            <a:solidFill>
              <a:srgbClr val="000000"/>
            </a:solidFill>
            <a:miter lim="800000"/>
            <a:headEnd/>
            <a:tailEnd/>
          </a:ln>
          <a:effectLst>
            <a:outerShdw dist="107763" dir="2700000" algn="ctr" rotWithShape="0">
              <a:srgbClr val="808080"/>
            </a:outerShdw>
          </a:effectLst>
        </p:spPr>
        <p:txBody>
          <a:bodyPr/>
          <a:lstStyle/>
          <a:p>
            <a:r>
              <a:rPr kumimoji="1" lang="zh-CN" altLang="en-US" sz="3600" b="0">
                <a:solidFill>
                  <a:srgbClr val="FF0000"/>
                </a:solidFill>
                <a:latin typeface="华文行楷" pitchFamily="2" charset="-122"/>
                <a:ea typeface="华文行楷" pitchFamily="2" charset="-122"/>
              </a:rPr>
              <a:t>白雪纷纷</a:t>
            </a:r>
          </a:p>
          <a:p>
            <a:r>
              <a:rPr kumimoji="1" lang="zh-CN" altLang="en-US" sz="3600" b="0">
                <a:solidFill>
                  <a:srgbClr val="FF0000"/>
                </a:solidFill>
                <a:latin typeface="华文行楷" pitchFamily="2" charset="-122"/>
                <a:ea typeface="华文行楷" pitchFamily="2" charset="-122"/>
              </a:rPr>
              <a:t>何所似？</a:t>
            </a:r>
          </a:p>
        </p:txBody>
      </p:sp>
      <p:sp>
        <p:nvSpPr>
          <p:cNvPr id="40970" name="AutoShape 10"/>
          <p:cNvSpPr>
            <a:spLocks noChangeArrowheads="1"/>
          </p:cNvSpPr>
          <p:nvPr/>
        </p:nvSpPr>
        <p:spPr bwMode="auto">
          <a:xfrm>
            <a:off x="4114800" y="3200400"/>
            <a:ext cx="533400" cy="457200"/>
          </a:xfrm>
          <a:prstGeom prst="down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40971" name="Text Box 11"/>
          <p:cNvSpPr txBox="1">
            <a:spLocks noChangeArrowheads="1"/>
          </p:cNvSpPr>
          <p:nvPr/>
        </p:nvSpPr>
        <p:spPr bwMode="auto">
          <a:xfrm>
            <a:off x="2895600" y="3810000"/>
            <a:ext cx="3429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olidFill>
                  <a:srgbClr val="CC00CC"/>
                </a:solidFill>
              </a:rPr>
              <a:t>交代了事件起因</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0969"/>
                                        </p:tgtEl>
                                        <p:attrNameLst>
                                          <p:attrName>style.visibility</p:attrName>
                                        </p:attrNameLst>
                                      </p:cBhvr>
                                      <p:to>
                                        <p:strVal val="visible"/>
                                      </p:to>
                                    </p:set>
                                    <p:anim calcmode="lin" valueType="num">
                                      <p:cBhvr additive="base">
                                        <p:cTn id="7" dur="500" fill="hold"/>
                                        <p:tgtEl>
                                          <p:spTgt spid="40969"/>
                                        </p:tgtEl>
                                        <p:attrNameLst>
                                          <p:attrName>ppt_x</p:attrName>
                                        </p:attrNameLst>
                                      </p:cBhvr>
                                      <p:tavLst>
                                        <p:tav tm="0">
                                          <p:val>
                                            <p:strVal val="#ppt_x"/>
                                          </p:val>
                                        </p:tav>
                                        <p:tav tm="100000">
                                          <p:val>
                                            <p:strVal val="#ppt_x"/>
                                          </p:val>
                                        </p:tav>
                                      </p:tavLst>
                                    </p:anim>
                                    <p:anim calcmode="lin" valueType="num">
                                      <p:cBhvr additive="base">
                                        <p:cTn id="8" dur="500" fill="hold"/>
                                        <p:tgtEl>
                                          <p:spTgt spid="4096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5" presetClass="entr" presetSubtype="0" fill="hold" grpId="0" nodeType="clickEffect">
                                  <p:stCondLst>
                                    <p:cond delay="0"/>
                                  </p:stCondLst>
                                  <p:iterate type="lt">
                                    <p:tmPct val="10000"/>
                                  </p:iterate>
                                  <p:childTnLst>
                                    <p:set>
                                      <p:cBhvr>
                                        <p:cTn id="12" dur="1" fill="hold">
                                          <p:stCondLst>
                                            <p:cond delay="0"/>
                                          </p:stCondLst>
                                        </p:cTn>
                                        <p:tgtEl>
                                          <p:spTgt spid="40964"/>
                                        </p:tgtEl>
                                        <p:attrNameLst>
                                          <p:attrName>style.visibility</p:attrName>
                                        </p:attrNameLst>
                                      </p:cBhvr>
                                      <p:to>
                                        <p:strVal val="visible"/>
                                      </p:to>
                                    </p:set>
                                    <p:animEffect transition="in" filter="fade">
                                      <p:cBhvr>
                                        <p:cTn id="13" dur="1000"/>
                                        <p:tgtEl>
                                          <p:spTgt spid="40964"/>
                                        </p:tgtEl>
                                      </p:cBhvr>
                                    </p:animEffect>
                                    <p:anim calcmode="lin" valueType="num">
                                      <p:cBhvr>
                                        <p:cTn id="14" dur="1000" fill="hold"/>
                                        <p:tgtEl>
                                          <p:spTgt spid="40964"/>
                                        </p:tgtEl>
                                        <p:attrNameLst>
                                          <p:attrName>ppt_w</p:attrName>
                                        </p:attrNameLst>
                                      </p:cBhvr>
                                      <p:tavLst>
                                        <p:tav tm="0" fmla="#ppt_w*sin(2.5*pi*$)">
                                          <p:val>
                                            <p:fltVal val="0"/>
                                          </p:val>
                                        </p:tav>
                                        <p:tav tm="100000">
                                          <p:val>
                                            <p:fltVal val="1"/>
                                          </p:val>
                                        </p:tav>
                                      </p:tavLst>
                                    </p:anim>
                                    <p:anim calcmode="lin" valueType="num">
                                      <p:cBhvr>
                                        <p:cTn id="15" dur="1000" fill="hold"/>
                                        <p:tgtEl>
                                          <p:spTgt spid="40964"/>
                                        </p:tgtEl>
                                        <p:attrNameLst>
                                          <p:attrName>ppt_h</p:attrName>
                                        </p:attrNameLst>
                                      </p:cBhvr>
                                      <p:tavLst>
                                        <p:tav tm="0">
                                          <p:val>
                                            <p:strVal val="#ppt_h"/>
                                          </p:val>
                                        </p:tav>
                                        <p:tav tm="100000">
                                          <p:val>
                                            <p:strVal val="#ppt_h"/>
                                          </p:val>
                                        </p:tav>
                                      </p:tavLst>
                                    </p:anim>
                                  </p:childTnLst>
                                </p:cTn>
                              </p:par>
                              <p:par>
                                <p:cTn id="16" presetID="45" presetClass="entr" presetSubtype="0" fill="hold" grpId="0" nodeType="withEffect">
                                  <p:stCondLst>
                                    <p:cond delay="0"/>
                                  </p:stCondLst>
                                  <p:iterate type="lt">
                                    <p:tmPct val="10000"/>
                                  </p:iterate>
                                  <p:childTnLst>
                                    <p:set>
                                      <p:cBhvr>
                                        <p:cTn id="17" dur="1" fill="hold">
                                          <p:stCondLst>
                                            <p:cond delay="0"/>
                                          </p:stCondLst>
                                        </p:cTn>
                                        <p:tgtEl>
                                          <p:spTgt spid="40966"/>
                                        </p:tgtEl>
                                        <p:attrNameLst>
                                          <p:attrName>style.visibility</p:attrName>
                                        </p:attrNameLst>
                                      </p:cBhvr>
                                      <p:to>
                                        <p:strVal val="visible"/>
                                      </p:to>
                                    </p:set>
                                    <p:animEffect transition="in" filter="fade">
                                      <p:cBhvr>
                                        <p:cTn id="18" dur="1000"/>
                                        <p:tgtEl>
                                          <p:spTgt spid="40966"/>
                                        </p:tgtEl>
                                      </p:cBhvr>
                                    </p:animEffect>
                                    <p:anim calcmode="lin" valueType="num">
                                      <p:cBhvr>
                                        <p:cTn id="19" dur="1000" fill="hold"/>
                                        <p:tgtEl>
                                          <p:spTgt spid="40966"/>
                                        </p:tgtEl>
                                        <p:attrNameLst>
                                          <p:attrName>ppt_w</p:attrName>
                                        </p:attrNameLst>
                                      </p:cBhvr>
                                      <p:tavLst>
                                        <p:tav tm="0" fmla="#ppt_w*sin(2.5*pi*$)">
                                          <p:val>
                                            <p:fltVal val="0"/>
                                          </p:val>
                                        </p:tav>
                                        <p:tav tm="100000">
                                          <p:val>
                                            <p:fltVal val="1"/>
                                          </p:val>
                                        </p:tav>
                                      </p:tavLst>
                                    </p:anim>
                                    <p:anim calcmode="lin" valueType="num">
                                      <p:cBhvr>
                                        <p:cTn id="20" dur="1000" fill="hold"/>
                                        <p:tgtEl>
                                          <p:spTgt spid="40966"/>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40965"/>
                                        </p:tgtEl>
                                        <p:attrNameLst>
                                          <p:attrName>style.visibility</p:attrName>
                                        </p:attrNameLst>
                                      </p:cBhvr>
                                      <p:to>
                                        <p:strVal val="visible"/>
                                      </p:to>
                                    </p:set>
                                    <p:anim calcmode="lin" valueType="num">
                                      <p:cBhvr>
                                        <p:cTn id="25" dur="1000" fill="hold"/>
                                        <p:tgtEl>
                                          <p:spTgt spid="40965"/>
                                        </p:tgtEl>
                                        <p:attrNameLst>
                                          <p:attrName>ppt_w</p:attrName>
                                        </p:attrNameLst>
                                      </p:cBhvr>
                                      <p:tavLst>
                                        <p:tav tm="0">
                                          <p:val>
                                            <p:fltVal val="0"/>
                                          </p:val>
                                        </p:tav>
                                        <p:tav tm="100000">
                                          <p:val>
                                            <p:strVal val="#ppt_w"/>
                                          </p:val>
                                        </p:tav>
                                      </p:tavLst>
                                    </p:anim>
                                    <p:anim calcmode="lin" valueType="num">
                                      <p:cBhvr>
                                        <p:cTn id="26" dur="1000" fill="hold"/>
                                        <p:tgtEl>
                                          <p:spTgt spid="40965"/>
                                        </p:tgtEl>
                                        <p:attrNameLst>
                                          <p:attrName>ppt_h</p:attrName>
                                        </p:attrNameLst>
                                      </p:cBhvr>
                                      <p:tavLst>
                                        <p:tav tm="0">
                                          <p:val>
                                            <p:fltVal val="0"/>
                                          </p:val>
                                        </p:tav>
                                        <p:tav tm="100000">
                                          <p:val>
                                            <p:strVal val="#ppt_h"/>
                                          </p:val>
                                        </p:tav>
                                      </p:tavLst>
                                    </p:anim>
                                    <p:anim calcmode="lin" valueType="num">
                                      <p:cBhvr>
                                        <p:cTn id="27" dur="1000" fill="hold"/>
                                        <p:tgtEl>
                                          <p:spTgt spid="4096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4096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15" presetClass="entr" presetSubtype="0" fill="hold" grpId="0" nodeType="clickEffect">
                                  <p:stCondLst>
                                    <p:cond delay="0"/>
                                  </p:stCondLst>
                                  <p:childTnLst>
                                    <p:set>
                                      <p:cBhvr>
                                        <p:cTn id="32" dur="1" fill="hold">
                                          <p:stCondLst>
                                            <p:cond delay="0"/>
                                          </p:stCondLst>
                                        </p:cTn>
                                        <p:tgtEl>
                                          <p:spTgt spid="40970"/>
                                        </p:tgtEl>
                                        <p:attrNameLst>
                                          <p:attrName>style.visibility</p:attrName>
                                        </p:attrNameLst>
                                      </p:cBhvr>
                                      <p:to>
                                        <p:strVal val="visible"/>
                                      </p:to>
                                    </p:set>
                                    <p:anim calcmode="lin" valueType="num">
                                      <p:cBhvr>
                                        <p:cTn id="33" dur="1000" fill="hold"/>
                                        <p:tgtEl>
                                          <p:spTgt spid="40970"/>
                                        </p:tgtEl>
                                        <p:attrNameLst>
                                          <p:attrName>ppt_w</p:attrName>
                                        </p:attrNameLst>
                                      </p:cBhvr>
                                      <p:tavLst>
                                        <p:tav tm="0">
                                          <p:val>
                                            <p:fltVal val="0"/>
                                          </p:val>
                                        </p:tav>
                                        <p:tav tm="100000">
                                          <p:val>
                                            <p:strVal val="#ppt_w"/>
                                          </p:val>
                                        </p:tav>
                                      </p:tavLst>
                                    </p:anim>
                                    <p:anim calcmode="lin" valueType="num">
                                      <p:cBhvr>
                                        <p:cTn id="34" dur="1000" fill="hold"/>
                                        <p:tgtEl>
                                          <p:spTgt spid="40970"/>
                                        </p:tgtEl>
                                        <p:attrNameLst>
                                          <p:attrName>ppt_h</p:attrName>
                                        </p:attrNameLst>
                                      </p:cBhvr>
                                      <p:tavLst>
                                        <p:tav tm="0">
                                          <p:val>
                                            <p:fltVal val="0"/>
                                          </p:val>
                                        </p:tav>
                                        <p:tav tm="100000">
                                          <p:val>
                                            <p:strVal val="#ppt_h"/>
                                          </p:val>
                                        </p:tav>
                                      </p:tavLst>
                                    </p:anim>
                                    <p:anim calcmode="lin" valueType="num">
                                      <p:cBhvr>
                                        <p:cTn id="35" dur="1000" fill="hold"/>
                                        <p:tgtEl>
                                          <p:spTgt spid="40970"/>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4097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15" presetClass="entr" presetSubtype="0" fill="hold" grpId="0" nodeType="clickEffect">
                                  <p:stCondLst>
                                    <p:cond delay="0"/>
                                  </p:stCondLst>
                                  <p:childTnLst>
                                    <p:set>
                                      <p:cBhvr>
                                        <p:cTn id="40" dur="1" fill="hold">
                                          <p:stCondLst>
                                            <p:cond delay="0"/>
                                          </p:stCondLst>
                                        </p:cTn>
                                        <p:tgtEl>
                                          <p:spTgt spid="40971"/>
                                        </p:tgtEl>
                                        <p:attrNameLst>
                                          <p:attrName>style.visibility</p:attrName>
                                        </p:attrNameLst>
                                      </p:cBhvr>
                                      <p:to>
                                        <p:strVal val="visible"/>
                                      </p:to>
                                    </p:set>
                                    <p:anim calcmode="lin" valueType="num">
                                      <p:cBhvr>
                                        <p:cTn id="41" dur="1000" fill="hold"/>
                                        <p:tgtEl>
                                          <p:spTgt spid="40971"/>
                                        </p:tgtEl>
                                        <p:attrNameLst>
                                          <p:attrName>ppt_w</p:attrName>
                                        </p:attrNameLst>
                                      </p:cBhvr>
                                      <p:tavLst>
                                        <p:tav tm="0">
                                          <p:val>
                                            <p:fltVal val="0"/>
                                          </p:val>
                                        </p:tav>
                                        <p:tav tm="100000">
                                          <p:val>
                                            <p:strVal val="#ppt_w"/>
                                          </p:val>
                                        </p:tav>
                                      </p:tavLst>
                                    </p:anim>
                                    <p:anim calcmode="lin" valueType="num">
                                      <p:cBhvr>
                                        <p:cTn id="42" dur="1000" fill="hold"/>
                                        <p:tgtEl>
                                          <p:spTgt spid="40971"/>
                                        </p:tgtEl>
                                        <p:attrNameLst>
                                          <p:attrName>ppt_h</p:attrName>
                                        </p:attrNameLst>
                                      </p:cBhvr>
                                      <p:tavLst>
                                        <p:tav tm="0">
                                          <p:val>
                                            <p:fltVal val="0"/>
                                          </p:val>
                                        </p:tav>
                                        <p:tav tm="100000">
                                          <p:val>
                                            <p:strVal val="#ppt_h"/>
                                          </p:val>
                                        </p:tav>
                                      </p:tavLst>
                                    </p:anim>
                                    <p:anim calcmode="lin" valueType="num">
                                      <p:cBhvr>
                                        <p:cTn id="43" dur="1000" fill="hold"/>
                                        <p:tgtEl>
                                          <p:spTgt spid="40971"/>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4097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30" presetClass="entr" presetSubtype="0" fill="hold" grpId="0" nodeType="clickEffect">
                                  <p:stCondLst>
                                    <p:cond delay="0"/>
                                  </p:stCondLst>
                                  <p:childTnLst>
                                    <p:set>
                                      <p:cBhvr>
                                        <p:cTn id="48" dur="1" fill="hold">
                                          <p:stCondLst>
                                            <p:cond delay="0"/>
                                          </p:stCondLst>
                                        </p:cTn>
                                        <p:tgtEl>
                                          <p:spTgt spid="40967"/>
                                        </p:tgtEl>
                                        <p:attrNameLst>
                                          <p:attrName>style.visibility</p:attrName>
                                        </p:attrNameLst>
                                      </p:cBhvr>
                                      <p:to>
                                        <p:strVal val="visible"/>
                                      </p:to>
                                    </p:set>
                                    <p:animEffect transition="in" filter="fade">
                                      <p:cBhvr>
                                        <p:cTn id="49" dur="800" decel="100000"/>
                                        <p:tgtEl>
                                          <p:spTgt spid="40967"/>
                                        </p:tgtEl>
                                      </p:cBhvr>
                                    </p:animEffect>
                                    <p:anim calcmode="lin" valueType="num">
                                      <p:cBhvr>
                                        <p:cTn id="50" dur="800" decel="100000" fill="hold"/>
                                        <p:tgtEl>
                                          <p:spTgt spid="40967"/>
                                        </p:tgtEl>
                                        <p:attrNameLst>
                                          <p:attrName>style.rotation</p:attrName>
                                        </p:attrNameLst>
                                      </p:cBhvr>
                                      <p:tavLst>
                                        <p:tav tm="0">
                                          <p:val>
                                            <p:fltVal val="-90"/>
                                          </p:val>
                                        </p:tav>
                                        <p:tav tm="100000">
                                          <p:val>
                                            <p:fltVal val="0"/>
                                          </p:val>
                                        </p:tav>
                                      </p:tavLst>
                                    </p:anim>
                                    <p:anim calcmode="lin" valueType="num">
                                      <p:cBhvr>
                                        <p:cTn id="51" dur="800" decel="100000" fill="hold"/>
                                        <p:tgtEl>
                                          <p:spTgt spid="40967"/>
                                        </p:tgtEl>
                                        <p:attrNameLst>
                                          <p:attrName>ppt_x</p:attrName>
                                        </p:attrNameLst>
                                      </p:cBhvr>
                                      <p:tavLst>
                                        <p:tav tm="0">
                                          <p:val>
                                            <p:strVal val="#ppt_x+0.4"/>
                                          </p:val>
                                        </p:tav>
                                        <p:tav tm="100000">
                                          <p:val>
                                            <p:strVal val="#ppt_x-0.05"/>
                                          </p:val>
                                        </p:tav>
                                      </p:tavLst>
                                    </p:anim>
                                    <p:anim calcmode="lin" valueType="num">
                                      <p:cBhvr>
                                        <p:cTn id="52" dur="800" decel="100000" fill="hold"/>
                                        <p:tgtEl>
                                          <p:spTgt spid="40967"/>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40967"/>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4096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P spid="40965" grpId="0"/>
      <p:bldP spid="40966" grpId="0"/>
      <p:bldP spid="40967" grpId="0"/>
      <p:bldP spid="40969" grpId="0" animBg="1"/>
      <p:bldP spid="40970" grpId="0" animBg="1"/>
      <p:bldP spid="4097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4"/>
          <p:cNvSpPr>
            <a:spLocks noChangeArrowheads="1"/>
          </p:cNvSpPr>
          <p:nvPr/>
        </p:nvSpPr>
        <p:spPr bwMode="auto">
          <a:xfrm>
            <a:off x="3733800" y="1600200"/>
            <a:ext cx="47244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993366"/>
                </a:solidFill>
              </a:rPr>
              <a:t>　　兄子胡儿曰：“撒盐空中差可拟。”</a:t>
            </a:r>
          </a:p>
        </p:txBody>
      </p:sp>
      <p:sp>
        <p:nvSpPr>
          <p:cNvPr id="41989" name="Rectangle 5"/>
          <p:cNvSpPr>
            <a:spLocks noChangeArrowheads="1"/>
          </p:cNvSpPr>
          <p:nvPr/>
        </p:nvSpPr>
        <p:spPr bwMode="auto">
          <a:xfrm>
            <a:off x="3657600" y="3124200"/>
            <a:ext cx="4648200"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200" b="0">
                <a:solidFill>
                  <a:srgbClr val="FF0000"/>
                </a:solidFill>
                <a:latin typeface="华文新魏" pitchFamily="2" charset="-122"/>
                <a:ea typeface="华文新魏" pitchFamily="2" charset="-122"/>
              </a:rPr>
              <a:t>　　他哥哥的长子谢朗说：</a:t>
            </a:r>
            <a:r>
              <a:rPr lang="zh-CN" altLang="en-US" sz="3200" b="0">
                <a:solidFill>
                  <a:srgbClr val="FF0000"/>
                </a:solidFill>
                <a:latin typeface="Arial"/>
                <a:ea typeface="华文新魏" pitchFamily="2" charset="-122"/>
              </a:rPr>
              <a:t>“</a:t>
            </a:r>
            <a:r>
              <a:rPr lang="zh-CN" altLang="en-US" sz="3200" b="0">
                <a:solidFill>
                  <a:srgbClr val="FF0000"/>
                </a:solidFill>
                <a:latin typeface="华文新魏" pitchFamily="2" charset="-122"/>
                <a:ea typeface="华文新魏" pitchFamily="2" charset="-122"/>
              </a:rPr>
              <a:t>跟把盐撒在空中差不多。</a:t>
            </a:r>
            <a:r>
              <a:rPr lang="zh-CN" altLang="en-US" sz="3200" b="0">
                <a:solidFill>
                  <a:srgbClr val="FF0000"/>
                </a:solidFill>
                <a:latin typeface="Arial"/>
                <a:ea typeface="华文新魏" pitchFamily="2" charset="-122"/>
              </a:rPr>
              <a:t>”</a:t>
            </a:r>
            <a:r>
              <a:rPr lang="zh-CN" altLang="en-US" sz="3200" b="0">
                <a:solidFill>
                  <a:srgbClr val="FF0000"/>
                </a:solidFill>
                <a:latin typeface="华文新魏" pitchFamily="2" charset="-122"/>
                <a:ea typeface="华文新魏" pitchFamily="2" charset="-122"/>
              </a:rPr>
              <a:t> </a:t>
            </a:r>
          </a:p>
        </p:txBody>
      </p:sp>
      <p:pic>
        <p:nvPicPr>
          <p:cNvPr id="41990" name="Picture 6" descr="08"/>
          <p:cNvPicPr>
            <a:picLocks noChangeAspect="1" noChangeArrowheads="1"/>
          </p:cNvPicPr>
          <p:nvPr/>
        </p:nvPicPr>
        <p:blipFill>
          <a:blip r:embed="rId2">
            <a:lum contrast="18000"/>
            <a:extLst>
              <a:ext uri="{28A0092B-C50C-407E-A947-70E740481C1C}">
                <a14:useLocalDpi xmlns:a14="http://schemas.microsoft.com/office/drawing/2010/main"/>
              </a:ext>
            </a:extLst>
          </a:blip>
          <a:srcRect/>
          <a:stretch>
            <a:fillRect/>
          </a:stretch>
        </p:blipFill>
        <p:spPr bwMode="auto">
          <a:xfrm>
            <a:off x="1676400" y="2895600"/>
            <a:ext cx="1239838" cy="3276600"/>
          </a:xfrm>
          <a:prstGeom prst="rect">
            <a:avLst/>
          </a:prstGeom>
          <a:solidFill>
            <a:schemeClr val="tx1"/>
          </a:solidFill>
        </p:spPr>
      </p:pic>
      <p:sp>
        <p:nvSpPr>
          <p:cNvPr id="41991" name="Cloud"/>
          <p:cNvSpPr>
            <a:spLocks noChangeAspect="1" noEditPoints="1" noChangeArrowheads="1"/>
          </p:cNvSpPr>
          <p:nvPr/>
        </p:nvSpPr>
        <p:spPr bwMode="auto">
          <a:xfrm>
            <a:off x="838200" y="990600"/>
            <a:ext cx="2971800" cy="16002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9900"/>
          </a:solidFill>
          <a:ln w="9525">
            <a:solidFill>
              <a:srgbClr val="000000"/>
            </a:solidFill>
            <a:miter lim="800000"/>
            <a:headEnd/>
            <a:tailEnd/>
          </a:ln>
          <a:effectLst>
            <a:outerShdw dist="107763" dir="2700000" algn="ctr" rotWithShape="0">
              <a:srgbClr val="808080"/>
            </a:outerShdw>
          </a:effectLst>
        </p:spPr>
        <p:txBody>
          <a:bodyPr/>
          <a:lstStyle/>
          <a:p>
            <a:endParaRPr lang="zh-CN" altLang="en-US"/>
          </a:p>
        </p:txBody>
      </p:sp>
      <p:sp>
        <p:nvSpPr>
          <p:cNvPr id="41992" name="Oval 8"/>
          <p:cNvSpPr>
            <a:spLocks noChangeArrowheads="1"/>
          </p:cNvSpPr>
          <p:nvPr/>
        </p:nvSpPr>
        <p:spPr bwMode="auto">
          <a:xfrm>
            <a:off x="2667000" y="2667000"/>
            <a:ext cx="762000" cy="304800"/>
          </a:xfrm>
          <a:prstGeom prst="ellipse">
            <a:avLst/>
          </a:pr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993" name="Oval 9"/>
          <p:cNvSpPr>
            <a:spLocks noChangeArrowheads="1"/>
          </p:cNvSpPr>
          <p:nvPr/>
        </p:nvSpPr>
        <p:spPr bwMode="auto">
          <a:xfrm>
            <a:off x="2895600" y="3048000"/>
            <a:ext cx="533400" cy="304800"/>
          </a:xfrm>
          <a:prstGeom prst="ellipse">
            <a:avLst/>
          </a:pr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994" name="Text Box 10"/>
          <p:cNvSpPr txBox="1">
            <a:spLocks noChangeArrowheads="1"/>
          </p:cNvSpPr>
          <p:nvPr/>
        </p:nvSpPr>
        <p:spPr bwMode="auto">
          <a:xfrm>
            <a:off x="762000" y="1247775"/>
            <a:ext cx="31242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1" lang="zh-CN" altLang="en-US" sz="3600" b="0">
                <a:solidFill>
                  <a:schemeClr val="bg1"/>
                </a:solidFill>
                <a:latin typeface="华文行楷" pitchFamily="2" charset="-122"/>
                <a:ea typeface="华文行楷" pitchFamily="2" charset="-122"/>
              </a:rPr>
              <a:t>撒盐空中               差可拟</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993"/>
                                        </p:tgtEl>
                                        <p:attrNameLst>
                                          <p:attrName>style.visibility</p:attrName>
                                        </p:attrNameLst>
                                      </p:cBhvr>
                                      <p:to>
                                        <p:strVal val="visible"/>
                                      </p:to>
                                    </p:set>
                                    <p:anim calcmode="lin" valueType="num">
                                      <p:cBhvr additive="base">
                                        <p:cTn id="7" dur="500" fill="hold"/>
                                        <p:tgtEl>
                                          <p:spTgt spid="41993"/>
                                        </p:tgtEl>
                                        <p:attrNameLst>
                                          <p:attrName>ppt_x</p:attrName>
                                        </p:attrNameLst>
                                      </p:cBhvr>
                                      <p:tavLst>
                                        <p:tav tm="0">
                                          <p:val>
                                            <p:strVal val="0-#ppt_w/2"/>
                                          </p:val>
                                        </p:tav>
                                        <p:tav tm="100000">
                                          <p:val>
                                            <p:strVal val="#ppt_x"/>
                                          </p:val>
                                        </p:tav>
                                      </p:tavLst>
                                    </p:anim>
                                    <p:anim calcmode="lin" valueType="num">
                                      <p:cBhvr additive="base">
                                        <p:cTn id="8" dur="500" fill="hold"/>
                                        <p:tgtEl>
                                          <p:spTgt spid="4199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1992"/>
                                        </p:tgtEl>
                                        <p:attrNameLst>
                                          <p:attrName>style.visibility</p:attrName>
                                        </p:attrNameLst>
                                      </p:cBhvr>
                                      <p:to>
                                        <p:strVal val="visible"/>
                                      </p:to>
                                    </p:set>
                                    <p:anim calcmode="lin" valueType="num">
                                      <p:cBhvr additive="base">
                                        <p:cTn id="11" dur="500" fill="hold"/>
                                        <p:tgtEl>
                                          <p:spTgt spid="41992"/>
                                        </p:tgtEl>
                                        <p:attrNameLst>
                                          <p:attrName>ppt_x</p:attrName>
                                        </p:attrNameLst>
                                      </p:cBhvr>
                                      <p:tavLst>
                                        <p:tav tm="0">
                                          <p:val>
                                            <p:strVal val="0-#ppt_w/2"/>
                                          </p:val>
                                        </p:tav>
                                        <p:tav tm="100000">
                                          <p:val>
                                            <p:strVal val="#ppt_x"/>
                                          </p:val>
                                        </p:tav>
                                      </p:tavLst>
                                    </p:anim>
                                    <p:anim calcmode="lin" valueType="num">
                                      <p:cBhvr additive="base">
                                        <p:cTn id="12" dur="500" fill="hold"/>
                                        <p:tgtEl>
                                          <p:spTgt spid="41992"/>
                                        </p:tgtEl>
                                        <p:attrNameLst>
                                          <p:attrName>ppt_y</p:attrName>
                                        </p:attrNameLst>
                                      </p:cBhvr>
                                      <p:tavLst>
                                        <p:tav tm="0">
                                          <p:val>
                                            <p:strVal val="#ppt_y"/>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41991"/>
                                        </p:tgtEl>
                                        <p:attrNameLst>
                                          <p:attrName>style.visibility</p:attrName>
                                        </p:attrNameLst>
                                      </p:cBhvr>
                                      <p:to>
                                        <p:strVal val="visible"/>
                                      </p:to>
                                    </p:set>
                                    <p:anim calcmode="lin" valueType="num">
                                      <p:cBhvr additive="base">
                                        <p:cTn id="15" dur="500" fill="hold"/>
                                        <p:tgtEl>
                                          <p:spTgt spid="41991"/>
                                        </p:tgtEl>
                                        <p:attrNameLst>
                                          <p:attrName>ppt_x</p:attrName>
                                        </p:attrNameLst>
                                      </p:cBhvr>
                                      <p:tavLst>
                                        <p:tav tm="0">
                                          <p:val>
                                            <p:strVal val="0-#ppt_w/2"/>
                                          </p:val>
                                        </p:tav>
                                        <p:tav tm="100000">
                                          <p:val>
                                            <p:strVal val="#ppt_x"/>
                                          </p:val>
                                        </p:tav>
                                      </p:tavLst>
                                    </p:anim>
                                    <p:anim calcmode="lin" valueType="num">
                                      <p:cBhvr additive="base">
                                        <p:cTn id="16" dur="500" fill="hold"/>
                                        <p:tgtEl>
                                          <p:spTgt spid="41991"/>
                                        </p:tgtEl>
                                        <p:attrNameLst>
                                          <p:attrName>ppt_y</p:attrName>
                                        </p:attrNameLst>
                                      </p:cBhvr>
                                      <p:tavLst>
                                        <p:tav tm="0">
                                          <p:val>
                                            <p:strVal val="0-#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41994"/>
                                        </p:tgtEl>
                                        <p:attrNameLst>
                                          <p:attrName>style.visibility</p:attrName>
                                        </p:attrNameLst>
                                      </p:cBhvr>
                                      <p:to>
                                        <p:strVal val="visible"/>
                                      </p:to>
                                    </p:set>
                                    <p:animEffect transition="in" filter="blinds(horizontal)">
                                      <p:cBhvr>
                                        <p:cTn id="21" dur="500"/>
                                        <p:tgtEl>
                                          <p:spTgt spid="4199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4" presetClass="entr" presetSubtype="0" fill="hold" grpId="0" nodeType="clickEffect">
                                  <p:stCondLst>
                                    <p:cond delay="0"/>
                                  </p:stCondLst>
                                  <p:childTnLst>
                                    <p:set>
                                      <p:cBhvr>
                                        <p:cTn id="25" dur="1" fill="hold">
                                          <p:stCondLst>
                                            <p:cond delay="0"/>
                                          </p:stCondLst>
                                        </p:cTn>
                                        <p:tgtEl>
                                          <p:spTgt spid="41988"/>
                                        </p:tgtEl>
                                        <p:attrNameLst>
                                          <p:attrName>style.visibility</p:attrName>
                                        </p:attrNameLst>
                                      </p:cBhvr>
                                      <p:to>
                                        <p:strVal val="visible"/>
                                      </p:to>
                                    </p:set>
                                    <p:anim from="(-#ppt_w/2)" to="(#ppt_x)" calcmode="lin" valueType="num">
                                      <p:cBhvr>
                                        <p:cTn id="26" dur="600" fill="hold">
                                          <p:stCondLst>
                                            <p:cond delay="0"/>
                                          </p:stCondLst>
                                        </p:cTn>
                                        <p:tgtEl>
                                          <p:spTgt spid="41988"/>
                                        </p:tgtEl>
                                        <p:attrNameLst>
                                          <p:attrName>ppt_x</p:attrName>
                                        </p:attrNameLst>
                                      </p:cBhvr>
                                    </p:anim>
                                    <p:anim from="0" to="-1.0" calcmode="lin" valueType="num">
                                      <p:cBhvr>
                                        <p:cTn id="27" dur="200" decel="50000" autoRev="1" fill="hold">
                                          <p:stCondLst>
                                            <p:cond delay="600"/>
                                          </p:stCondLst>
                                        </p:cTn>
                                        <p:tgtEl>
                                          <p:spTgt spid="41988"/>
                                        </p:tgtEl>
                                        <p:attrNameLst>
                                          <p:attrName>xshear</p:attrName>
                                        </p:attrNameLst>
                                      </p:cBhvr>
                                    </p:anim>
                                    <p:animScale>
                                      <p:cBhvr>
                                        <p:cTn id="28" dur="200" decel="100000" autoRev="1" fill="hold">
                                          <p:stCondLst>
                                            <p:cond delay="600"/>
                                          </p:stCondLst>
                                        </p:cTn>
                                        <p:tgtEl>
                                          <p:spTgt spid="41988"/>
                                        </p:tgtEl>
                                      </p:cBhvr>
                                      <p:from x="100000" y="100000"/>
                                      <p:to x="80000" y="100000"/>
                                    </p:animScale>
                                    <p:anim by="(#ppt_h/3+#ppt_w*0.1)" calcmode="lin" valueType="num">
                                      <p:cBhvr additive="sum">
                                        <p:cTn id="29" dur="200" decel="100000" autoRev="1" fill="hold">
                                          <p:stCondLst>
                                            <p:cond delay="600"/>
                                          </p:stCondLst>
                                        </p:cTn>
                                        <p:tgtEl>
                                          <p:spTgt spid="41988"/>
                                        </p:tgtEl>
                                        <p:attrNameLst>
                                          <p:attrName>ppt_x</p:attrName>
                                        </p:attrNameLst>
                                      </p:cBhvr>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34" presetClass="entr" presetSubtype="0" fill="hold" grpId="0" nodeType="clickEffect">
                                  <p:stCondLst>
                                    <p:cond delay="0"/>
                                  </p:stCondLst>
                                  <p:childTnLst>
                                    <p:set>
                                      <p:cBhvr>
                                        <p:cTn id="33" dur="1" fill="hold">
                                          <p:stCondLst>
                                            <p:cond delay="0"/>
                                          </p:stCondLst>
                                        </p:cTn>
                                        <p:tgtEl>
                                          <p:spTgt spid="41989"/>
                                        </p:tgtEl>
                                        <p:attrNameLst>
                                          <p:attrName>style.visibility</p:attrName>
                                        </p:attrNameLst>
                                      </p:cBhvr>
                                      <p:to>
                                        <p:strVal val="visible"/>
                                      </p:to>
                                    </p:set>
                                    <p:anim from="(-#ppt_w/2)" to="(#ppt_x)" calcmode="lin" valueType="num">
                                      <p:cBhvr>
                                        <p:cTn id="34" dur="600" fill="hold">
                                          <p:stCondLst>
                                            <p:cond delay="0"/>
                                          </p:stCondLst>
                                        </p:cTn>
                                        <p:tgtEl>
                                          <p:spTgt spid="41989"/>
                                        </p:tgtEl>
                                        <p:attrNameLst>
                                          <p:attrName>ppt_x</p:attrName>
                                        </p:attrNameLst>
                                      </p:cBhvr>
                                    </p:anim>
                                    <p:anim from="0" to="-1.0" calcmode="lin" valueType="num">
                                      <p:cBhvr>
                                        <p:cTn id="35" dur="200" decel="50000" autoRev="1" fill="hold">
                                          <p:stCondLst>
                                            <p:cond delay="600"/>
                                          </p:stCondLst>
                                        </p:cTn>
                                        <p:tgtEl>
                                          <p:spTgt spid="41989"/>
                                        </p:tgtEl>
                                        <p:attrNameLst>
                                          <p:attrName>xshear</p:attrName>
                                        </p:attrNameLst>
                                      </p:cBhvr>
                                    </p:anim>
                                    <p:animScale>
                                      <p:cBhvr>
                                        <p:cTn id="36" dur="200" decel="100000" autoRev="1" fill="hold">
                                          <p:stCondLst>
                                            <p:cond delay="600"/>
                                          </p:stCondLst>
                                        </p:cTn>
                                        <p:tgtEl>
                                          <p:spTgt spid="41989"/>
                                        </p:tgtEl>
                                      </p:cBhvr>
                                      <p:from x="100000" y="100000"/>
                                      <p:to x="80000" y="100000"/>
                                    </p:animScale>
                                    <p:anim by="(#ppt_h/3+#ppt_w*0.1)" calcmode="lin" valueType="num">
                                      <p:cBhvr additive="sum">
                                        <p:cTn id="37" dur="200" decel="100000" autoRev="1" fill="hold">
                                          <p:stCondLst>
                                            <p:cond delay="600"/>
                                          </p:stCondLst>
                                        </p:cTn>
                                        <p:tgtEl>
                                          <p:spTgt spid="4198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P spid="41989" grpId="0"/>
      <p:bldP spid="41991" grpId="0" animBg="1"/>
      <p:bldP spid="41992" grpId="0" animBg="1"/>
      <p:bldP spid="41993" grpId="0" animBg="1"/>
      <p:bldP spid="4199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4"/>
          <p:cNvSpPr>
            <a:spLocks noChangeArrowheads="1"/>
          </p:cNvSpPr>
          <p:nvPr/>
        </p:nvSpPr>
        <p:spPr bwMode="auto">
          <a:xfrm>
            <a:off x="1295400" y="1066800"/>
            <a:ext cx="5029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993366"/>
                </a:solidFill>
              </a:rPr>
              <a:t>　　兄女曰：“未若柳絮因风起。”</a:t>
            </a:r>
          </a:p>
        </p:txBody>
      </p:sp>
      <p:sp>
        <p:nvSpPr>
          <p:cNvPr id="46085" name="Rectangle 5"/>
          <p:cNvSpPr>
            <a:spLocks noChangeArrowheads="1"/>
          </p:cNvSpPr>
          <p:nvPr/>
        </p:nvSpPr>
        <p:spPr bwMode="auto">
          <a:xfrm>
            <a:off x="1371600" y="2332038"/>
            <a:ext cx="5638800"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200" b="0">
                <a:solidFill>
                  <a:srgbClr val="FF0000"/>
                </a:solidFill>
                <a:latin typeface="华文新魏" pitchFamily="2" charset="-122"/>
                <a:ea typeface="华文新魏" pitchFamily="2" charset="-122"/>
              </a:rPr>
              <a:t>　　他哥哥的女儿道韫说：</a:t>
            </a:r>
            <a:r>
              <a:rPr lang="zh-CN" altLang="en-US" sz="3200" b="0">
                <a:solidFill>
                  <a:srgbClr val="FF0000"/>
                </a:solidFill>
                <a:latin typeface="Arial"/>
                <a:ea typeface="华文新魏" pitchFamily="2" charset="-122"/>
              </a:rPr>
              <a:t>“</a:t>
            </a:r>
            <a:r>
              <a:rPr lang="zh-CN" altLang="en-US" sz="3200" b="0">
                <a:solidFill>
                  <a:srgbClr val="FF0000"/>
                </a:solidFill>
                <a:latin typeface="华文新魏" pitchFamily="2" charset="-122"/>
                <a:ea typeface="华文新魏" pitchFamily="2" charset="-122"/>
              </a:rPr>
              <a:t>不如比作风把柳絮吹得满天飞舞。</a:t>
            </a:r>
            <a:r>
              <a:rPr lang="zh-CN" altLang="en-US" sz="3200" b="0">
                <a:solidFill>
                  <a:srgbClr val="FF0000"/>
                </a:solidFill>
                <a:latin typeface="Arial"/>
                <a:ea typeface="华文新魏" pitchFamily="2" charset="-122"/>
              </a:rPr>
              <a:t>”</a:t>
            </a:r>
            <a:r>
              <a:rPr lang="zh-CN" altLang="en-US" sz="3200" b="0">
                <a:solidFill>
                  <a:srgbClr val="FF0000"/>
                </a:solidFill>
                <a:latin typeface="华文新魏" pitchFamily="2" charset="-122"/>
                <a:ea typeface="华文新魏" pitchFamily="2" charset="-122"/>
              </a:rPr>
              <a:t> </a:t>
            </a:r>
          </a:p>
        </p:txBody>
      </p:sp>
      <p:pic>
        <p:nvPicPr>
          <p:cNvPr id="46086" name="Picture 6" descr="0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943725" y="3048000"/>
            <a:ext cx="1389063" cy="3581400"/>
          </a:xfrm>
          <a:prstGeom prst="rect">
            <a:avLst/>
          </a:prstGeom>
          <a:noFill/>
          <a:extLst>
            <a:ext uri="{909E8E84-426E-40DD-AFC4-6F175D3DCCD1}">
              <a14:hiddenFill xmlns:a14="http://schemas.microsoft.com/office/drawing/2010/main">
                <a:solidFill>
                  <a:srgbClr val="FFFFFF"/>
                </a:solidFill>
              </a14:hiddenFill>
            </a:ext>
          </a:extLst>
        </p:spPr>
      </p:pic>
      <p:sp>
        <p:nvSpPr>
          <p:cNvPr id="46087" name="PubRRectCallout"/>
          <p:cNvSpPr>
            <a:spLocks noEditPoints="1" noChangeArrowheads="1"/>
          </p:cNvSpPr>
          <p:nvPr/>
        </p:nvSpPr>
        <p:spPr bwMode="auto">
          <a:xfrm>
            <a:off x="6324600" y="990600"/>
            <a:ext cx="2667000" cy="1676400"/>
          </a:xfrm>
          <a:custGeom>
            <a:avLst/>
            <a:gdLst>
              <a:gd name="G0" fmla="+- 0 0 0"/>
              <a:gd name="G1" fmla="+- 8607 0 0"/>
              <a:gd name="T0" fmla="*/ 10800 w 21600"/>
              <a:gd name="T1" fmla="*/ 0 h 21600"/>
              <a:gd name="T2" fmla="*/ 0 w 21600"/>
              <a:gd name="T3" fmla="*/ 8638 h 21600"/>
              <a:gd name="T4" fmla="*/ 8607 w 21600"/>
              <a:gd name="T5" fmla="*/ 21600 h 21600"/>
              <a:gd name="T6" fmla="*/ 10800 w 21600"/>
              <a:gd name="T7" fmla="*/ 17277 h 21600"/>
              <a:gd name="T8" fmla="*/ 21600 w 21600"/>
              <a:gd name="T9" fmla="*/ 8638 h 21600"/>
              <a:gd name="T10" fmla="*/ 17694720 60000 65536"/>
              <a:gd name="T11" fmla="*/ 11796480 60000 65536"/>
              <a:gd name="T12" fmla="*/ 5898240 60000 65536"/>
              <a:gd name="T13" fmla="*/ 5898240 60000 65536"/>
              <a:gd name="T14" fmla="*/ 0 60000 65536"/>
              <a:gd name="T15" fmla="*/ 145 w 21600"/>
              <a:gd name="T16" fmla="*/ 145 h 21600"/>
              <a:gd name="T17" fmla="*/ 21409 w 21600"/>
              <a:gd name="T18" fmla="*/ 17106 h 21600"/>
            </a:gdLst>
            <a:ahLst/>
            <a:cxnLst>
              <a:cxn ang="T10">
                <a:pos x="T0" y="T1"/>
              </a:cxn>
              <a:cxn ang="T11">
                <a:pos x="T2" y="T3"/>
              </a:cxn>
              <a:cxn ang="T12">
                <a:pos x="T4" y="T5"/>
              </a:cxn>
              <a:cxn ang="T13">
                <a:pos x="T6" y="T7"/>
              </a:cxn>
              <a:cxn ang="T14">
                <a:pos x="T8" y="T9"/>
              </a:cxn>
            </a:cxnLst>
            <a:rect l="T15" t="T16" r="T17" b="T18"/>
            <a:pathLst>
              <a:path w="21600" h="21600">
                <a:moveTo>
                  <a:pt x="532" y="0"/>
                </a:moveTo>
                <a:cubicBezTo>
                  <a:pt x="238" y="0"/>
                  <a:pt x="0" y="238"/>
                  <a:pt x="0" y="532"/>
                </a:cubicBezTo>
                <a:lnTo>
                  <a:pt x="0" y="16745"/>
                </a:lnTo>
                <a:cubicBezTo>
                  <a:pt x="0" y="17039"/>
                  <a:pt x="238" y="17277"/>
                  <a:pt x="532" y="17277"/>
                </a:cubicBezTo>
                <a:lnTo>
                  <a:pt x="2623" y="17277"/>
                </a:lnTo>
                <a:lnTo>
                  <a:pt x="8607" y="21600"/>
                </a:lnTo>
                <a:lnTo>
                  <a:pt x="6515" y="17277"/>
                </a:lnTo>
                <a:lnTo>
                  <a:pt x="21016" y="17277"/>
                </a:lnTo>
                <a:cubicBezTo>
                  <a:pt x="21339" y="17277"/>
                  <a:pt x="21600" y="17039"/>
                  <a:pt x="21600" y="16745"/>
                </a:cubicBezTo>
                <a:lnTo>
                  <a:pt x="21600" y="532"/>
                </a:lnTo>
                <a:cubicBezTo>
                  <a:pt x="21600" y="238"/>
                  <a:pt x="21339" y="0"/>
                  <a:pt x="21016" y="0"/>
                </a:cubicBezTo>
                <a:close/>
              </a:path>
            </a:pathLst>
          </a:custGeom>
          <a:solidFill>
            <a:schemeClr val="accent1"/>
          </a:solidFill>
          <a:ln w="9525">
            <a:solidFill>
              <a:srgbClr val="000000"/>
            </a:solidFill>
            <a:miter lim="800000"/>
            <a:headEnd/>
            <a:tailEnd/>
          </a:ln>
          <a:effectLst>
            <a:outerShdw dist="107763" dir="2700000" algn="ctr" rotWithShape="0">
              <a:srgbClr val="808080"/>
            </a:outerShdw>
          </a:effectLst>
        </p:spPr>
        <p:txBody>
          <a:bodyPr/>
          <a:lstStyle/>
          <a:p>
            <a:endParaRPr lang="zh-CN" altLang="en-US"/>
          </a:p>
        </p:txBody>
      </p:sp>
      <p:sp>
        <p:nvSpPr>
          <p:cNvPr id="46088" name="Text Box 8"/>
          <p:cNvSpPr txBox="1">
            <a:spLocks noChangeArrowheads="1"/>
          </p:cNvSpPr>
          <p:nvPr/>
        </p:nvSpPr>
        <p:spPr bwMode="auto">
          <a:xfrm>
            <a:off x="6527800" y="1143000"/>
            <a:ext cx="26162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0">
                <a:solidFill>
                  <a:srgbClr val="FF0066"/>
                </a:solidFill>
                <a:latin typeface="华文行楷" pitchFamily="2" charset="-122"/>
                <a:ea typeface="华文行楷" pitchFamily="2" charset="-122"/>
              </a:rPr>
              <a:t>未若柳絮因风起</a:t>
            </a: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6087"/>
                                        </p:tgtEl>
                                        <p:attrNameLst>
                                          <p:attrName>style.visibility</p:attrName>
                                        </p:attrNameLst>
                                      </p:cBhvr>
                                      <p:to>
                                        <p:strVal val="visible"/>
                                      </p:to>
                                    </p:set>
                                    <p:anim calcmode="lin" valueType="num">
                                      <p:cBhvr additive="base">
                                        <p:cTn id="7" dur="500" fill="hold"/>
                                        <p:tgtEl>
                                          <p:spTgt spid="46087"/>
                                        </p:tgtEl>
                                        <p:attrNameLst>
                                          <p:attrName>ppt_x</p:attrName>
                                        </p:attrNameLst>
                                      </p:cBhvr>
                                      <p:tavLst>
                                        <p:tav tm="0">
                                          <p:val>
                                            <p:strVal val="1+#ppt_w/2"/>
                                          </p:val>
                                        </p:tav>
                                        <p:tav tm="100000">
                                          <p:val>
                                            <p:strVal val="#ppt_x"/>
                                          </p:val>
                                        </p:tav>
                                      </p:tavLst>
                                    </p:anim>
                                    <p:anim calcmode="lin" valueType="num">
                                      <p:cBhvr additive="base">
                                        <p:cTn id="8" dur="500" fill="hold"/>
                                        <p:tgtEl>
                                          <p:spTgt spid="4608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6088"/>
                                        </p:tgtEl>
                                        <p:attrNameLst>
                                          <p:attrName>style.visibility</p:attrName>
                                        </p:attrNameLst>
                                      </p:cBhvr>
                                      <p:to>
                                        <p:strVal val="visible"/>
                                      </p:to>
                                    </p:set>
                                    <p:animEffect transition="in" filter="dissolve">
                                      <p:cBhvr>
                                        <p:cTn id="13" dur="500"/>
                                        <p:tgtEl>
                                          <p:spTgt spid="4608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9" presetClass="entr" presetSubtype="0" decel="100000" fill="hold" grpId="0" nodeType="clickEffect">
                                  <p:stCondLst>
                                    <p:cond delay="0"/>
                                  </p:stCondLst>
                                  <p:childTnLst>
                                    <p:set>
                                      <p:cBhvr>
                                        <p:cTn id="17" dur="1" fill="hold">
                                          <p:stCondLst>
                                            <p:cond delay="0"/>
                                          </p:stCondLst>
                                        </p:cTn>
                                        <p:tgtEl>
                                          <p:spTgt spid="46084"/>
                                        </p:tgtEl>
                                        <p:attrNameLst>
                                          <p:attrName>style.visibility</p:attrName>
                                        </p:attrNameLst>
                                      </p:cBhvr>
                                      <p:to>
                                        <p:strVal val="visible"/>
                                      </p:to>
                                    </p:set>
                                    <p:anim calcmode="lin" valueType="num">
                                      <p:cBhvr>
                                        <p:cTn id="18" dur="500" fill="hold"/>
                                        <p:tgtEl>
                                          <p:spTgt spid="46084"/>
                                        </p:tgtEl>
                                        <p:attrNameLst>
                                          <p:attrName>ppt_w</p:attrName>
                                        </p:attrNameLst>
                                      </p:cBhvr>
                                      <p:tavLst>
                                        <p:tav tm="0">
                                          <p:val>
                                            <p:fltVal val="0"/>
                                          </p:val>
                                        </p:tav>
                                        <p:tav tm="100000">
                                          <p:val>
                                            <p:strVal val="#ppt_w"/>
                                          </p:val>
                                        </p:tav>
                                      </p:tavLst>
                                    </p:anim>
                                    <p:anim calcmode="lin" valueType="num">
                                      <p:cBhvr>
                                        <p:cTn id="19" dur="500" fill="hold"/>
                                        <p:tgtEl>
                                          <p:spTgt spid="46084"/>
                                        </p:tgtEl>
                                        <p:attrNameLst>
                                          <p:attrName>ppt_h</p:attrName>
                                        </p:attrNameLst>
                                      </p:cBhvr>
                                      <p:tavLst>
                                        <p:tav tm="0">
                                          <p:val>
                                            <p:fltVal val="0"/>
                                          </p:val>
                                        </p:tav>
                                        <p:tav tm="100000">
                                          <p:val>
                                            <p:strVal val="#ppt_h"/>
                                          </p:val>
                                        </p:tav>
                                      </p:tavLst>
                                    </p:anim>
                                    <p:anim calcmode="lin" valueType="num">
                                      <p:cBhvr>
                                        <p:cTn id="20" dur="500" fill="hold"/>
                                        <p:tgtEl>
                                          <p:spTgt spid="46084"/>
                                        </p:tgtEl>
                                        <p:attrNameLst>
                                          <p:attrName>style.rotation</p:attrName>
                                        </p:attrNameLst>
                                      </p:cBhvr>
                                      <p:tavLst>
                                        <p:tav tm="0">
                                          <p:val>
                                            <p:fltVal val="360"/>
                                          </p:val>
                                        </p:tav>
                                        <p:tav tm="100000">
                                          <p:val>
                                            <p:fltVal val="0"/>
                                          </p:val>
                                        </p:tav>
                                      </p:tavLst>
                                    </p:anim>
                                    <p:animEffect transition="in" filter="fade">
                                      <p:cBhvr>
                                        <p:cTn id="21" dur="500"/>
                                        <p:tgtEl>
                                          <p:spTgt spid="4608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9" presetClass="entr" presetSubtype="0" decel="100000" fill="hold" grpId="0" nodeType="clickEffect">
                                  <p:stCondLst>
                                    <p:cond delay="0"/>
                                  </p:stCondLst>
                                  <p:childTnLst>
                                    <p:set>
                                      <p:cBhvr>
                                        <p:cTn id="25" dur="1" fill="hold">
                                          <p:stCondLst>
                                            <p:cond delay="0"/>
                                          </p:stCondLst>
                                        </p:cTn>
                                        <p:tgtEl>
                                          <p:spTgt spid="46085"/>
                                        </p:tgtEl>
                                        <p:attrNameLst>
                                          <p:attrName>style.visibility</p:attrName>
                                        </p:attrNameLst>
                                      </p:cBhvr>
                                      <p:to>
                                        <p:strVal val="visible"/>
                                      </p:to>
                                    </p:set>
                                    <p:anim calcmode="lin" valueType="num">
                                      <p:cBhvr>
                                        <p:cTn id="26" dur="500" fill="hold"/>
                                        <p:tgtEl>
                                          <p:spTgt spid="46085"/>
                                        </p:tgtEl>
                                        <p:attrNameLst>
                                          <p:attrName>ppt_w</p:attrName>
                                        </p:attrNameLst>
                                      </p:cBhvr>
                                      <p:tavLst>
                                        <p:tav tm="0">
                                          <p:val>
                                            <p:fltVal val="0"/>
                                          </p:val>
                                        </p:tav>
                                        <p:tav tm="100000">
                                          <p:val>
                                            <p:strVal val="#ppt_w"/>
                                          </p:val>
                                        </p:tav>
                                      </p:tavLst>
                                    </p:anim>
                                    <p:anim calcmode="lin" valueType="num">
                                      <p:cBhvr>
                                        <p:cTn id="27" dur="500" fill="hold"/>
                                        <p:tgtEl>
                                          <p:spTgt spid="46085"/>
                                        </p:tgtEl>
                                        <p:attrNameLst>
                                          <p:attrName>ppt_h</p:attrName>
                                        </p:attrNameLst>
                                      </p:cBhvr>
                                      <p:tavLst>
                                        <p:tav tm="0">
                                          <p:val>
                                            <p:fltVal val="0"/>
                                          </p:val>
                                        </p:tav>
                                        <p:tav tm="100000">
                                          <p:val>
                                            <p:strVal val="#ppt_h"/>
                                          </p:val>
                                        </p:tav>
                                      </p:tavLst>
                                    </p:anim>
                                    <p:anim calcmode="lin" valueType="num">
                                      <p:cBhvr>
                                        <p:cTn id="28" dur="500" fill="hold"/>
                                        <p:tgtEl>
                                          <p:spTgt spid="46085"/>
                                        </p:tgtEl>
                                        <p:attrNameLst>
                                          <p:attrName>style.rotation</p:attrName>
                                        </p:attrNameLst>
                                      </p:cBhvr>
                                      <p:tavLst>
                                        <p:tav tm="0">
                                          <p:val>
                                            <p:fltVal val="360"/>
                                          </p:val>
                                        </p:tav>
                                        <p:tav tm="100000">
                                          <p:val>
                                            <p:fltVal val="0"/>
                                          </p:val>
                                        </p:tav>
                                      </p:tavLst>
                                    </p:anim>
                                    <p:animEffect transition="in" filter="fade">
                                      <p:cBhvr>
                                        <p:cTn id="29" dur="500"/>
                                        <p:tgtEl>
                                          <p:spTgt spid="46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P spid="46085" grpId="0"/>
      <p:bldP spid="46087" grpId="0" animBg="1"/>
      <p:bldP spid="46088"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4"/>
          <p:cNvSpPr>
            <a:spLocks noGrp="1" noChangeArrowheads="1"/>
          </p:cNvSpPr>
          <p:nvPr>
            <p:ph type="title"/>
          </p:nvPr>
        </p:nvSpPr>
        <p:spPr>
          <a:xfrm>
            <a:off x="3657600" y="457200"/>
            <a:ext cx="2590800" cy="7620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a:solidFill>
                  <a:srgbClr val="FF0000"/>
                </a:solidFill>
                <a:ea typeface="华文新魏" pitchFamily="2" charset="-122"/>
              </a:rPr>
              <a:t>导入新课</a:t>
            </a:r>
          </a:p>
        </p:txBody>
      </p:sp>
      <p:pic>
        <p:nvPicPr>
          <p:cNvPr id="94213" name="Picture 5" descr="%E6%B3%A5%E5%A1%91%E5%BD%A9%E7%BB%98%E6%89%8B%E5%B7%A5%E8%89%BA%E5%93%81%EF%BC%8D%E5%AD%94%E8%9E%8D%E8%AE%A9%E6%A2%A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828800" y="1401763"/>
            <a:ext cx="5791200" cy="4541837"/>
          </a:xfrm>
          <a:prstGeom prst="rect">
            <a:avLst/>
          </a:prstGeom>
          <a:noFill/>
          <a:extLst>
            <a:ext uri="{909E8E84-426E-40DD-AFC4-6F175D3DCCD1}">
              <a14:hiddenFill xmlns:a14="http://schemas.microsoft.com/office/drawing/2010/main">
                <a:solidFill>
                  <a:srgbClr val="FFFFFF"/>
                </a:solidFill>
              </a14:hiddenFill>
            </a:ext>
          </a:extLst>
        </p:spPr>
      </p:pic>
      <p:sp>
        <p:nvSpPr>
          <p:cNvPr id="94214" name="Text Box 6"/>
          <p:cNvSpPr txBox="1">
            <a:spLocks noChangeArrowheads="1"/>
          </p:cNvSpPr>
          <p:nvPr/>
        </p:nvSpPr>
        <p:spPr bwMode="auto">
          <a:xfrm>
            <a:off x="3810000" y="5973763"/>
            <a:ext cx="1905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olidFill>
                  <a:srgbClr val="990033"/>
                </a:solidFill>
                <a:ea typeface="宋体" pitchFamily="2" charset="-122"/>
              </a:rPr>
              <a:t>孔融让梨</a:t>
            </a:r>
          </a:p>
        </p:txBody>
      </p:sp>
      <p:pic>
        <p:nvPicPr>
          <p:cNvPr id="94215" name="Picture 7" descr="27"/>
          <p:cNvPicPr>
            <a:picLocks noChangeAspect="1" noChangeArrowheads="1" noCrop="1"/>
          </p:cNvPicPr>
          <p:nvPr/>
        </p:nvPicPr>
        <p:blipFill>
          <a:blip r:embed="rId3">
            <a:extLst>
              <a:ext uri="{28A0092B-C50C-407E-A947-70E740481C1C}">
                <a14:useLocalDpi xmlns:a14="http://schemas.microsoft.com/office/drawing/2010/main"/>
              </a:ext>
            </a:extLst>
          </a:blip>
          <a:srcRect/>
          <a:stretch>
            <a:fillRect/>
          </a:stretch>
        </p:blipFill>
        <p:spPr bwMode="auto">
          <a:xfrm>
            <a:off x="2819400" y="381000"/>
            <a:ext cx="923925" cy="1257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94215"/>
                                        </p:tgtEl>
                                        <p:attrNameLst>
                                          <p:attrName>style.visibility</p:attrName>
                                        </p:attrNameLst>
                                      </p:cBhvr>
                                      <p:to>
                                        <p:strVal val="visible"/>
                                      </p:to>
                                    </p:set>
                                    <p:animScale>
                                      <p:cBhvr>
                                        <p:cTn id="7" dur="1000" decel="50000" fill="hold">
                                          <p:stCondLst>
                                            <p:cond delay="0"/>
                                          </p:stCondLst>
                                        </p:cTn>
                                        <p:tgtEl>
                                          <p:spTgt spid="942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4215"/>
                                        </p:tgtEl>
                                        <p:attrNameLst>
                                          <p:attrName>ppt_x</p:attrName>
                                          <p:attrName>ppt_y</p:attrName>
                                        </p:attrNameLst>
                                      </p:cBhvr>
                                    </p:animMotion>
                                    <p:animEffect transition="in" filter="fade">
                                      <p:cBhvr>
                                        <p:cTn id="9" dur="1000"/>
                                        <p:tgtEl>
                                          <p:spTgt spid="94215"/>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94212"/>
                                        </p:tgtEl>
                                        <p:attrNameLst>
                                          <p:attrName>style.visibility</p:attrName>
                                        </p:attrNameLst>
                                      </p:cBhvr>
                                      <p:to>
                                        <p:strVal val="visible"/>
                                      </p:to>
                                    </p:set>
                                    <p:animScale>
                                      <p:cBhvr>
                                        <p:cTn id="12" dur="1000" decel="50000" fill="hold">
                                          <p:stCondLst>
                                            <p:cond delay="0"/>
                                          </p:stCondLst>
                                        </p:cTn>
                                        <p:tgtEl>
                                          <p:spTgt spid="942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94212"/>
                                        </p:tgtEl>
                                        <p:attrNameLst>
                                          <p:attrName>ppt_x</p:attrName>
                                          <p:attrName>ppt_y</p:attrName>
                                        </p:attrNameLst>
                                      </p:cBhvr>
                                    </p:animMotion>
                                    <p:animEffect transition="in" filter="fade">
                                      <p:cBhvr>
                                        <p:cTn id="14" dur="1000"/>
                                        <p:tgtEl>
                                          <p:spTgt spid="9421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8" presetClass="entr" presetSubtype="0" accel="50000" fill="hold" nodeType="clickEffect">
                                  <p:stCondLst>
                                    <p:cond delay="0"/>
                                  </p:stCondLst>
                                  <p:childTnLst>
                                    <p:set>
                                      <p:cBhvr>
                                        <p:cTn id="18" dur="1" fill="hold">
                                          <p:stCondLst>
                                            <p:cond delay="0"/>
                                          </p:stCondLst>
                                        </p:cTn>
                                        <p:tgtEl>
                                          <p:spTgt spid="94213"/>
                                        </p:tgtEl>
                                        <p:attrNameLst>
                                          <p:attrName>style.visibility</p:attrName>
                                        </p:attrNameLst>
                                      </p:cBhvr>
                                      <p:to>
                                        <p:strVal val="visible"/>
                                      </p:to>
                                    </p:set>
                                    <p:anim calcmode="lin" valueType="num">
                                      <p:cBhvr>
                                        <p:cTn id="19" dur="1000" fill="hold"/>
                                        <p:tgtEl>
                                          <p:spTgt spid="9421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0" dur="1000" fill="hold"/>
                                        <p:tgtEl>
                                          <p:spTgt spid="94213"/>
                                        </p:tgtEl>
                                        <p:attrNameLst>
                                          <p:attrName>ppt_x</p:attrName>
                                        </p:attrNameLst>
                                      </p:cBhvr>
                                      <p:tavLst>
                                        <p:tav tm="0">
                                          <p:val>
                                            <p:fltVal val="-1"/>
                                          </p:val>
                                        </p:tav>
                                        <p:tav tm="50000">
                                          <p:val>
                                            <p:fltVal val="0.95"/>
                                          </p:val>
                                        </p:tav>
                                        <p:tav tm="100000">
                                          <p:val>
                                            <p:strVal val="#ppt_x"/>
                                          </p:val>
                                        </p:tav>
                                      </p:tavLst>
                                    </p:anim>
                                    <p:anim calcmode="lin" valueType="num">
                                      <p:cBhvr>
                                        <p:cTn id="21" dur="1000" fill="hold"/>
                                        <p:tgtEl>
                                          <p:spTgt spid="94213"/>
                                        </p:tgtEl>
                                        <p:attrNameLst>
                                          <p:attrName>ppt_y</p:attrName>
                                        </p:attrNameLst>
                                      </p:cBhvr>
                                      <p:tavLst>
                                        <p:tav tm="0">
                                          <p:val>
                                            <p:strVal val="#ppt_y"/>
                                          </p:val>
                                        </p:tav>
                                        <p:tav tm="100000">
                                          <p:val>
                                            <p:strVal val="#ppt_y"/>
                                          </p:val>
                                        </p:tav>
                                      </p:tavLst>
                                    </p:anim>
                                    <p:animEffect transition="in" filter="fade">
                                      <p:cBhvr>
                                        <p:cTn id="22" dur="1000"/>
                                        <p:tgtEl>
                                          <p:spTgt spid="9421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8" presetClass="entr" presetSubtype="0" accel="50000" fill="hold" grpId="0" nodeType="clickEffect">
                                  <p:stCondLst>
                                    <p:cond delay="0"/>
                                  </p:stCondLst>
                                  <p:childTnLst>
                                    <p:set>
                                      <p:cBhvr>
                                        <p:cTn id="26" dur="1" fill="hold">
                                          <p:stCondLst>
                                            <p:cond delay="0"/>
                                          </p:stCondLst>
                                        </p:cTn>
                                        <p:tgtEl>
                                          <p:spTgt spid="94214"/>
                                        </p:tgtEl>
                                        <p:attrNameLst>
                                          <p:attrName>style.visibility</p:attrName>
                                        </p:attrNameLst>
                                      </p:cBhvr>
                                      <p:to>
                                        <p:strVal val="visible"/>
                                      </p:to>
                                    </p:set>
                                    <p:anim calcmode="lin" valueType="num">
                                      <p:cBhvr>
                                        <p:cTn id="27" dur="1000" fill="hold"/>
                                        <p:tgtEl>
                                          <p:spTgt spid="9421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8" dur="1000" fill="hold"/>
                                        <p:tgtEl>
                                          <p:spTgt spid="94214"/>
                                        </p:tgtEl>
                                        <p:attrNameLst>
                                          <p:attrName>ppt_x</p:attrName>
                                        </p:attrNameLst>
                                      </p:cBhvr>
                                      <p:tavLst>
                                        <p:tav tm="0">
                                          <p:val>
                                            <p:fltVal val="-1"/>
                                          </p:val>
                                        </p:tav>
                                        <p:tav tm="50000">
                                          <p:val>
                                            <p:fltVal val="0.95"/>
                                          </p:val>
                                        </p:tav>
                                        <p:tav tm="100000">
                                          <p:val>
                                            <p:strVal val="#ppt_x"/>
                                          </p:val>
                                        </p:tav>
                                      </p:tavLst>
                                    </p:anim>
                                    <p:anim calcmode="lin" valueType="num">
                                      <p:cBhvr>
                                        <p:cTn id="29" dur="1000" fill="hold"/>
                                        <p:tgtEl>
                                          <p:spTgt spid="94214"/>
                                        </p:tgtEl>
                                        <p:attrNameLst>
                                          <p:attrName>ppt_y</p:attrName>
                                        </p:attrNameLst>
                                      </p:cBhvr>
                                      <p:tavLst>
                                        <p:tav tm="0">
                                          <p:val>
                                            <p:strVal val="#ppt_y"/>
                                          </p:val>
                                        </p:tav>
                                        <p:tav tm="100000">
                                          <p:val>
                                            <p:strVal val="#ppt_y"/>
                                          </p:val>
                                        </p:tav>
                                      </p:tavLst>
                                    </p:anim>
                                    <p:animEffect transition="in" filter="fade">
                                      <p:cBhvr>
                                        <p:cTn id="30" dur="1000"/>
                                        <p:tgtEl>
                                          <p:spTgt spid="94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2" grpId="0" animBg="1"/>
      <p:bldP spid="942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4"/>
          <p:cNvSpPr>
            <a:spLocks noChangeArrowheads="1"/>
          </p:cNvSpPr>
          <p:nvPr/>
        </p:nvSpPr>
        <p:spPr bwMode="auto">
          <a:xfrm>
            <a:off x="1600200" y="838200"/>
            <a:ext cx="6400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993366"/>
                </a:solidFill>
              </a:rPr>
              <a:t>　　公大笑乐。即公大兄无奕女，左将军王凝之妻也。</a:t>
            </a:r>
          </a:p>
        </p:txBody>
      </p:sp>
      <p:sp>
        <p:nvSpPr>
          <p:cNvPr id="45061" name="Rectangle 5"/>
          <p:cNvSpPr>
            <a:spLocks noChangeArrowheads="1"/>
          </p:cNvSpPr>
          <p:nvPr/>
        </p:nvSpPr>
        <p:spPr bwMode="auto">
          <a:xfrm>
            <a:off x="1600200" y="2438400"/>
            <a:ext cx="6248400"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200" b="0">
                <a:solidFill>
                  <a:srgbClr val="FF0000"/>
                </a:solidFill>
                <a:latin typeface="华文新魏" pitchFamily="2" charset="-122"/>
                <a:ea typeface="华文新魏" pitchFamily="2" charset="-122"/>
              </a:rPr>
              <a:t>　　太傅高兴得笑了起来。她就是谢太傅的长兄无奕的女儿</a:t>
            </a:r>
            <a:r>
              <a:rPr lang="en-US" altLang="zh-CN" sz="3200" b="0">
                <a:solidFill>
                  <a:srgbClr val="FF0000"/>
                </a:solidFill>
                <a:latin typeface="华文新魏" pitchFamily="2" charset="-122"/>
                <a:ea typeface="华文新魏" pitchFamily="2" charset="-122"/>
              </a:rPr>
              <a:t>,</a:t>
            </a:r>
            <a:r>
              <a:rPr lang="zh-CN" altLang="en-US" sz="3200" b="0">
                <a:solidFill>
                  <a:srgbClr val="FF0000"/>
                </a:solidFill>
                <a:latin typeface="华文新魏" pitchFamily="2" charset="-122"/>
                <a:ea typeface="华文新魏" pitchFamily="2" charset="-122"/>
              </a:rPr>
              <a:t>左将军王凝之的妻子。 </a:t>
            </a:r>
          </a:p>
        </p:txBody>
      </p:sp>
      <p:pic>
        <p:nvPicPr>
          <p:cNvPr id="45063" name="Picture 7" descr="MCj04178980000[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800600" y="3962400"/>
            <a:ext cx="2667000" cy="24288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fade">
                                      <p:cBhvr>
                                        <p:cTn id="7" dur="2000"/>
                                        <p:tgtEl>
                                          <p:spTgt spid="450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061"/>
                                        </p:tgtEl>
                                        <p:attrNameLst>
                                          <p:attrName>style.visibility</p:attrName>
                                        </p:attrNameLst>
                                      </p:cBhvr>
                                      <p:to>
                                        <p:strVal val="visible"/>
                                      </p:to>
                                    </p:set>
                                    <p:animEffect transition="in" filter="fade">
                                      <p:cBhvr>
                                        <p:cTn id="12" dur="2000"/>
                                        <p:tgtEl>
                                          <p:spTgt spid="450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7" presetClass="entr" presetSubtype="0" fill="hold" nodeType="clickEffect">
                                  <p:stCondLst>
                                    <p:cond delay="0"/>
                                  </p:stCondLst>
                                  <p:childTnLst>
                                    <p:set>
                                      <p:cBhvr>
                                        <p:cTn id="16" dur="1" fill="hold">
                                          <p:stCondLst>
                                            <p:cond delay="0"/>
                                          </p:stCondLst>
                                        </p:cTn>
                                        <p:tgtEl>
                                          <p:spTgt spid="45063"/>
                                        </p:tgtEl>
                                        <p:attrNameLst>
                                          <p:attrName>style.visibility</p:attrName>
                                        </p:attrNameLst>
                                      </p:cBhvr>
                                      <p:to>
                                        <p:strVal val="visible"/>
                                      </p:to>
                                    </p:set>
                                    <p:animEffect transition="in" filter="fade">
                                      <p:cBhvr>
                                        <p:cTn id="17" dur="1000"/>
                                        <p:tgtEl>
                                          <p:spTgt spid="45063"/>
                                        </p:tgtEl>
                                      </p:cBhvr>
                                    </p:animEffect>
                                    <p:anim calcmode="lin" valueType="num">
                                      <p:cBhvr>
                                        <p:cTn id="18" dur="1000" fill="hold"/>
                                        <p:tgtEl>
                                          <p:spTgt spid="45063"/>
                                        </p:tgtEl>
                                        <p:attrNameLst>
                                          <p:attrName>ppt_x</p:attrName>
                                        </p:attrNameLst>
                                      </p:cBhvr>
                                      <p:tavLst>
                                        <p:tav tm="0">
                                          <p:val>
                                            <p:strVal val="#ppt_x"/>
                                          </p:val>
                                        </p:tav>
                                        <p:tav tm="100000">
                                          <p:val>
                                            <p:strVal val="#ppt_x"/>
                                          </p:val>
                                        </p:tav>
                                      </p:tavLst>
                                    </p:anim>
                                    <p:anim calcmode="lin" valueType="num">
                                      <p:cBhvr>
                                        <p:cTn id="19" dur="1000" fill="hold"/>
                                        <p:tgtEl>
                                          <p:spTgt spid="450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P spid="450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4"/>
          <p:cNvSpPr>
            <a:spLocks noChangeArrowheads="1"/>
          </p:cNvSpPr>
          <p:nvPr/>
        </p:nvSpPr>
        <p:spPr bwMode="auto">
          <a:xfrm>
            <a:off x="1143000" y="838200"/>
            <a:ext cx="7162800"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a:solidFill>
                  <a:srgbClr val="0000FF"/>
                </a:solidFill>
                <a:latin typeface="Times New Roman" pitchFamily="18" charset="0"/>
                <a:ea typeface="宋体" pitchFamily="2" charset="-122"/>
              </a:rPr>
              <a:t>　　</a:t>
            </a:r>
            <a:r>
              <a:rPr lang="en-US" altLang="zh-CN" sz="3200">
                <a:solidFill>
                  <a:srgbClr val="0000FF"/>
                </a:solidFill>
                <a:latin typeface="Times New Roman" pitchFamily="18" charset="0"/>
                <a:ea typeface="宋体" pitchFamily="2" charset="-122"/>
              </a:rPr>
              <a:t>3</a:t>
            </a:r>
            <a:r>
              <a:rPr lang="zh-CN" altLang="en-US" sz="3200">
                <a:solidFill>
                  <a:srgbClr val="0000FF"/>
                </a:solidFill>
                <a:latin typeface="Times New Roman" pitchFamily="18" charset="0"/>
                <a:ea typeface="宋体" pitchFamily="2" charset="-122"/>
              </a:rPr>
              <a:t>、文中“寒雪”“内集”“欣然”“大笑”等词语营造了怎样一种家庭气氛？</a:t>
            </a:r>
          </a:p>
        </p:txBody>
      </p:sp>
      <p:sp>
        <p:nvSpPr>
          <p:cNvPr id="44037" name="Rectangle 5"/>
          <p:cNvSpPr>
            <a:spLocks noChangeArrowheads="1"/>
          </p:cNvSpPr>
          <p:nvPr/>
        </p:nvSpPr>
        <p:spPr bwMode="auto">
          <a:xfrm>
            <a:off x="2109788" y="2392363"/>
            <a:ext cx="4672012"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CC00CC"/>
                </a:solidFill>
              </a:rPr>
              <a:t>轻松、温馨的家庭气氛。</a:t>
            </a:r>
          </a:p>
        </p:txBody>
      </p:sp>
      <p:sp>
        <p:nvSpPr>
          <p:cNvPr id="44038" name="Rectangle 6"/>
          <p:cNvSpPr>
            <a:spLocks noChangeArrowheads="1"/>
          </p:cNvSpPr>
          <p:nvPr/>
        </p:nvSpPr>
        <p:spPr bwMode="auto">
          <a:xfrm>
            <a:off x="1143000" y="3124200"/>
            <a:ext cx="7086600"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a:solidFill>
                  <a:srgbClr val="0000FF"/>
                </a:solidFill>
                <a:latin typeface="Times New Roman" pitchFamily="18" charset="0"/>
                <a:ea typeface="宋体" pitchFamily="2" charset="-122"/>
              </a:rPr>
              <a:t>　　</a:t>
            </a:r>
            <a:r>
              <a:rPr lang="en-US" altLang="zh-CN" sz="3200">
                <a:solidFill>
                  <a:srgbClr val="0000FF"/>
                </a:solidFill>
                <a:latin typeface="Times New Roman" pitchFamily="18" charset="0"/>
                <a:ea typeface="宋体" pitchFamily="2" charset="-122"/>
              </a:rPr>
              <a:t>4</a:t>
            </a:r>
            <a:r>
              <a:rPr lang="zh-CN" altLang="en-US" sz="3200">
                <a:solidFill>
                  <a:srgbClr val="0000FF"/>
                </a:solidFill>
                <a:latin typeface="Times New Roman" pitchFamily="18" charset="0"/>
                <a:ea typeface="宋体" pitchFamily="2" charset="-122"/>
              </a:rPr>
              <a:t>、从上下文看，“儿女”的含义与今天有什么不同？</a:t>
            </a:r>
          </a:p>
        </p:txBody>
      </p:sp>
      <p:sp>
        <p:nvSpPr>
          <p:cNvPr id="44039" name="Rectangle 7"/>
          <p:cNvSpPr>
            <a:spLocks noChangeArrowheads="1"/>
          </p:cNvSpPr>
          <p:nvPr/>
        </p:nvSpPr>
        <p:spPr bwMode="auto">
          <a:xfrm>
            <a:off x="1295400" y="4648200"/>
            <a:ext cx="6934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solidFill>
                  <a:srgbClr val="CC00CC"/>
                </a:solidFill>
              </a:rPr>
              <a:t>       </a:t>
            </a:r>
            <a:r>
              <a:rPr lang="zh-CN" altLang="en-US" sz="3200">
                <a:solidFill>
                  <a:srgbClr val="CC00CC"/>
                </a:solidFill>
              </a:rPr>
              <a:t>文中“儿女”即子侄辈，指家中年轻一代人。今天的“儿女”专指子女。</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animEffect transition="in" filter="box(in)">
                                      <p:cBhvr>
                                        <p:cTn id="7" dur="500"/>
                                        <p:tgtEl>
                                          <p:spTgt spid="440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4037"/>
                                        </p:tgtEl>
                                        <p:attrNameLst>
                                          <p:attrName>style.visibility</p:attrName>
                                        </p:attrNameLst>
                                      </p:cBhvr>
                                      <p:to>
                                        <p:strVal val="visible"/>
                                      </p:to>
                                    </p:set>
                                    <p:animEffect transition="in" filter="box(in)">
                                      <p:cBhvr>
                                        <p:cTn id="12" dur="500"/>
                                        <p:tgtEl>
                                          <p:spTgt spid="4403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4038"/>
                                        </p:tgtEl>
                                        <p:attrNameLst>
                                          <p:attrName>style.visibility</p:attrName>
                                        </p:attrNameLst>
                                      </p:cBhvr>
                                      <p:to>
                                        <p:strVal val="visible"/>
                                      </p:to>
                                    </p:set>
                                    <p:animEffect transition="in" filter="randombar(horizontal)">
                                      <p:cBhvr>
                                        <p:cTn id="17" dur="500"/>
                                        <p:tgtEl>
                                          <p:spTgt spid="4403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4039"/>
                                        </p:tgtEl>
                                        <p:attrNameLst>
                                          <p:attrName>style.visibility</p:attrName>
                                        </p:attrNameLst>
                                      </p:cBhvr>
                                      <p:to>
                                        <p:strVal val="visible"/>
                                      </p:to>
                                    </p:set>
                                    <p:animEffect transition="in" filter="randombar(horizontal)">
                                      <p:cBhvr>
                                        <p:cTn id="22" dur="500"/>
                                        <p:tgtEl>
                                          <p:spTgt spid="440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P spid="44037" grpId="0"/>
      <p:bldP spid="44038" grpId="0"/>
      <p:bldP spid="440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6400800" y="609600"/>
            <a:ext cx="2743200" cy="9144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dirty="0">
                <a:solidFill>
                  <a:srgbClr val="FF0000"/>
                </a:solidFill>
                <a:ea typeface="华文新魏" pitchFamily="2" charset="-122"/>
              </a:rPr>
              <a:t>疑难解析</a:t>
            </a:r>
          </a:p>
        </p:txBody>
      </p:sp>
      <p:sp>
        <p:nvSpPr>
          <p:cNvPr id="17412" name="Rectangle 4"/>
          <p:cNvSpPr>
            <a:spLocks noChangeArrowheads="1"/>
          </p:cNvSpPr>
          <p:nvPr/>
        </p:nvSpPr>
        <p:spPr bwMode="auto">
          <a:xfrm>
            <a:off x="1066800" y="2103438"/>
            <a:ext cx="7620000"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dirty="0">
                <a:solidFill>
                  <a:srgbClr val="0000FF"/>
                </a:solidFill>
                <a:latin typeface="Times New Roman" pitchFamily="18" charset="0"/>
                <a:ea typeface="宋体" pitchFamily="2" charset="-122"/>
              </a:rPr>
              <a:t>　　对文中“公大笑乐”一句有不同解释，你如何看法</a:t>
            </a:r>
            <a:r>
              <a:rPr lang="en-US" altLang="zh-CN" sz="3200" dirty="0">
                <a:solidFill>
                  <a:srgbClr val="0000FF"/>
                </a:solidFill>
                <a:latin typeface="Times New Roman" pitchFamily="18" charset="0"/>
                <a:ea typeface="宋体" pitchFamily="2" charset="-122"/>
              </a:rPr>
              <a:t>? </a:t>
            </a:r>
          </a:p>
        </p:txBody>
      </p:sp>
      <p:sp>
        <p:nvSpPr>
          <p:cNvPr id="17413" name="Rectangle 5"/>
          <p:cNvSpPr>
            <a:spLocks noChangeArrowheads="1"/>
          </p:cNvSpPr>
          <p:nvPr/>
        </p:nvSpPr>
        <p:spPr bwMode="auto">
          <a:xfrm>
            <a:off x="1930400" y="3438525"/>
            <a:ext cx="5384800"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lang="zh-CN" altLang="en-US" sz="3200" dirty="0">
                <a:solidFill>
                  <a:srgbClr val="CC00CC"/>
                </a:solidFill>
                <a:latin typeface="Times New Roman" pitchFamily="18" charset="0"/>
              </a:rPr>
              <a:t>提示</a:t>
            </a:r>
            <a:r>
              <a:rPr lang="en-US" altLang="zh-CN" sz="3200" dirty="0">
                <a:solidFill>
                  <a:srgbClr val="CC00CC"/>
                </a:solidFill>
                <a:latin typeface="Times New Roman" pitchFamily="18" charset="0"/>
              </a:rPr>
              <a:t>:</a:t>
            </a:r>
          </a:p>
          <a:p>
            <a:pPr>
              <a:lnSpc>
                <a:spcPct val="120000"/>
              </a:lnSpc>
            </a:pPr>
            <a:r>
              <a:rPr lang="en-US" altLang="zh-CN" sz="3200" dirty="0">
                <a:solidFill>
                  <a:srgbClr val="CC00CC"/>
                </a:solidFill>
                <a:latin typeface="Times New Roman" pitchFamily="18" charset="0"/>
              </a:rPr>
              <a:t>1</a:t>
            </a:r>
            <a:r>
              <a:rPr lang="zh-CN" altLang="en-US" sz="3200" dirty="0">
                <a:solidFill>
                  <a:srgbClr val="CC00CC"/>
                </a:solidFill>
                <a:latin typeface="Times New Roman" pitchFamily="18" charset="0"/>
              </a:rPr>
              <a:t>、对两个答案都表示满意； </a:t>
            </a:r>
            <a:br>
              <a:rPr lang="zh-CN" altLang="en-US" sz="3200" dirty="0">
                <a:solidFill>
                  <a:srgbClr val="CC00CC"/>
                </a:solidFill>
                <a:latin typeface="Times New Roman" pitchFamily="18" charset="0"/>
              </a:rPr>
            </a:br>
            <a:r>
              <a:rPr lang="en-US" altLang="zh-CN" sz="3200" dirty="0">
                <a:solidFill>
                  <a:srgbClr val="CC00CC"/>
                </a:solidFill>
                <a:latin typeface="Times New Roman" pitchFamily="18" charset="0"/>
              </a:rPr>
              <a:t>2</a:t>
            </a:r>
            <a:r>
              <a:rPr lang="zh-CN" altLang="en-US" sz="3200" dirty="0">
                <a:solidFill>
                  <a:srgbClr val="CC00CC"/>
                </a:solidFill>
                <a:latin typeface="Times New Roman" pitchFamily="18" charset="0"/>
              </a:rPr>
              <a:t>、“笑”前喻，“乐”后喻； </a:t>
            </a:r>
            <a:br>
              <a:rPr lang="zh-CN" altLang="en-US" sz="3200" dirty="0">
                <a:solidFill>
                  <a:srgbClr val="CC00CC"/>
                </a:solidFill>
                <a:latin typeface="Times New Roman" pitchFamily="18" charset="0"/>
              </a:rPr>
            </a:br>
            <a:r>
              <a:rPr lang="en-US" altLang="zh-CN" sz="3200" dirty="0">
                <a:solidFill>
                  <a:srgbClr val="CC00CC"/>
                </a:solidFill>
                <a:latin typeface="Times New Roman" pitchFamily="18" charset="0"/>
              </a:rPr>
              <a:t>3</a:t>
            </a:r>
            <a:r>
              <a:rPr lang="zh-CN" altLang="en-US" sz="3200" dirty="0">
                <a:solidFill>
                  <a:srgbClr val="CC00CC"/>
                </a:solidFill>
                <a:latin typeface="Times New Roman" pitchFamily="18" charset="0"/>
              </a:rPr>
              <a:t>、为“柳絮”一喻而“笑乐”  </a:t>
            </a:r>
          </a:p>
        </p:txBody>
      </p:sp>
      <p:pic>
        <p:nvPicPr>
          <p:cNvPr id="17415" name="Picture 7" descr="838383 (19)"/>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3124200" y="685800"/>
            <a:ext cx="747713" cy="76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100"/>
                                        <p:tgtEl>
                                          <p:spTgt spid="17410"/>
                                        </p:tgtEl>
                                      </p:cBhvr>
                                    </p:animEffect>
                                    <p:anim calcmode="lin" valueType="num">
                                      <p:cBhvr>
                                        <p:cTn id="8" dur="400" fill="hold"/>
                                        <p:tgtEl>
                                          <p:spTgt spid="17410"/>
                                        </p:tgtEl>
                                        <p:attrNameLst>
                                          <p:attrName>ppt_x</p:attrName>
                                        </p:attrNameLst>
                                      </p:cBhvr>
                                      <p:tavLst>
                                        <p:tav tm="0">
                                          <p:val>
                                            <p:strVal val="#ppt_x"/>
                                          </p:val>
                                        </p:tav>
                                        <p:tav tm="100000">
                                          <p:val>
                                            <p:strVal val="#ppt_x"/>
                                          </p:val>
                                        </p:tav>
                                      </p:tavLst>
                                    </p:anim>
                                    <p:anim calcmode="lin" valueType="num">
                                      <p:cBhvr>
                                        <p:cTn id="9" dur="400" fill="hold"/>
                                        <p:tgtEl>
                                          <p:spTgt spid="17410"/>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741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741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2" presetID="43" presetClass="entr" presetSubtype="0" fill="hold" nodeType="withEffect">
                                  <p:stCondLst>
                                    <p:cond delay="0"/>
                                  </p:stCondLst>
                                  <p:childTnLst>
                                    <p:set>
                                      <p:cBhvr>
                                        <p:cTn id="13" dur="1" fill="hold">
                                          <p:stCondLst>
                                            <p:cond delay="0"/>
                                          </p:stCondLst>
                                        </p:cTn>
                                        <p:tgtEl>
                                          <p:spTgt spid="17415"/>
                                        </p:tgtEl>
                                        <p:attrNameLst>
                                          <p:attrName>style.visibility</p:attrName>
                                        </p:attrNameLst>
                                      </p:cBhvr>
                                      <p:to>
                                        <p:strVal val="visible"/>
                                      </p:to>
                                    </p:set>
                                    <p:animEffect transition="in" filter="fade">
                                      <p:cBhvr>
                                        <p:cTn id="14" dur="100"/>
                                        <p:tgtEl>
                                          <p:spTgt spid="17415"/>
                                        </p:tgtEl>
                                      </p:cBhvr>
                                    </p:animEffect>
                                    <p:anim calcmode="lin" valueType="num">
                                      <p:cBhvr>
                                        <p:cTn id="15" dur="400" fill="hold"/>
                                        <p:tgtEl>
                                          <p:spTgt spid="17415"/>
                                        </p:tgtEl>
                                        <p:attrNameLst>
                                          <p:attrName>ppt_x</p:attrName>
                                        </p:attrNameLst>
                                      </p:cBhvr>
                                      <p:tavLst>
                                        <p:tav tm="0">
                                          <p:val>
                                            <p:strVal val="#ppt_x"/>
                                          </p:val>
                                        </p:tav>
                                        <p:tav tm="100000">
                                          <p:val>
                                            <p:strVal val="#ppt_x"/>
                                          </p:val>
                                        </p:tav>
                                      </p:tavLst>
                                    </p:anim>
                                    <p:anim calcmode="lin" valueType="num">
                                      <p:cBhvr>
                                        <p:cTn id="16" dur="400" fill="hold"/>
                                        <p:tgtEl>
                                          <p:spTgt spid="17415"/>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1741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1741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17412"/>
                                        </p:tgtEl>
                                        <p:attrNameLst>
                                          <p:attrName>style.visibility</p:attrName>
                                        </p:attrNameLst>
                                      </p:cBhvr>
                                      <p:to>
                                        <p:strVal val="visible"/>
                                      </p:to>
                                    </p:set>
                                    <p:animEffect transition="in" filter="strips(downLeft)">
                                      <p:cBhvr>
                                        <p:cTn id="23" dur="500"/>
                                        <p:tgtEl>
                                          <p:spTgt spid="1741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17413"/>
                                        </p:tgtEl>
                                        <p:attrNameLst>
                                          <p:attrName>style.visibility</p:attrName>
                                        </p:attrNameLst>
                                      </p:cBhvr>
                                      <p:to>
                                        <p:strVal val="visible"/>
                                      </p:to>
                                    </p:set>
                                    <p:animEffect transition="in" filter="strips(downLeft)">
                                      <p:cBhvr>
                                        <p:cTn id="28" dur="5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17412" grpId="0"/>
      <p:bldP spid="174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a:xfrm>
            <a:off x="6324600" y="676275"/>
            <a:ext cx="2819400" cy="8382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a:solidFill>
                  <a:srgbClr val="FF0000"/>
                </a:solidFill>
                <a:ea typeface="华文新魏" pitchFamily="2" charset="-122"/>
              </a:rPr>
              <a:t>品味语言</a:t>
            </a:r>
          </a:p>
        </p:txBody>
      </p:sp>
      <p:sp>
        <p:nvSpPr>
          <p:cNvPr id="18436" name="Rectangle 4"/>
          <p:cNvSpPr>
            <a:spLocks noChangeArrowheads="1"/>
          </p:cNvSpPr>
          <p:nvPr/>
        </p:nvSpPr>
        <p:spPr bwMode="auto">
          <a:xfrm>
            <a:off x="685800" y="1600200"/>
            <a:ext cx="7827963" cy="122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dirty="0">
                <a:solidFill>
                  <a:srgbClr val="0000FF"/>
                </a:solidFill>
                <a:latin typeface="Times New Roman" pitchFamily="18" charset="0"/>
                <a:ea typeface="宋体" pitchFamily="2" charset="-122"/>
              </a:rPr>
              <a:t>　　</a:t>
            </a:r>
            <a:r>
              <a:rPr lang="zh-CN" altLang="en-US" sz="3000" dirty="0">
                <a:solidFill>
                  <a:srgbClr val="0000FF"/>
                </a:solidFill>
                <a:latin typeface="Times New Roman" pitchFamily="18" charset="0"/>
                <a:ea typeface="宋体" pitchFamily="2" charset="-122"/>
              </a:rPr>
              <a:t>以“撒盐空中”和“柳絮因风起”来比拟“大雪纷纷”，你认为哪个更好？为什么？</a:t>
            </a:r>
          </a:p>
        </p:txBody>
      </p:sp>
      <p:sp>
        <p:nvSpPr>
          <p:cNvPr id="18437" name="Rectangle 5"/>
          <p:cNvSpPr>
            <a:spLocks noChangeArrowheads="1"/>
          </p:cNvSpPr>
          <p:nvPr/>
        </p:nvSpPr>
        <p:spPr bwMode="auto">
          <a:xfrm>
            <a:off x="762000" y="2955925"/>
            <a:ext cx="7620000" cy="3013075"/>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3200">
                <a:solidFill>
                  <a:srgbClr val="CC00CC"/>
                </a:solidFill>
                <a:latin typeface="Times New Roman" pitchFamily="18" charset="0"/>
              </a:rPr>
              <a:t>       </a:t>
            </a:r>
            <a:r>
              <a:rPr lang="zh-CN" altLang="en-US" sz="3200">
                <a:solidFill>
                  <a:srgbClr val="990033"/>
                </a:solidFill>
                <a:latin typeface="Times New Roman" pitchFamily="18" charset="0"/>
              </a:rPr>
              <a:t>意见一：</a:t>
            </a:r>
            <a:r>
              <a:rPr lang="zh-CN" altLang="en-US" sz="3200">
                <a:solidFill>
                  <a:srgbClr val="CC00CC"/>
                </a:solidFill>
                <a:latin typeface="Times New Roman" pitchFamily="18" charset="0"/>
              </a:rPr>
              <a:t>“撒盐空中”好。它注重了形似，雪的颜色和下落之态都与盐比较接近；而柳絮是灰白色，风中往往上扬，甚至飞得很高很远，与雪的飘舞方式不同。写物必须先求得形似，而后达于神似。</a:t>
            </a:r>
          </a:p>
        </p:txBody>
      </p:sp>
      <p:pic>
        <p:nvPicPr>
          <p:cNvPr id="18438" name="Picture 6" descr="200711239036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90800" y="447675"/>
            <a:ext cx="1285875" cy="12287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nodeType="clickEffect">
                                  <p:stCondLst>
                                    <p:cond delay="0"/>
                                  </p:stCondLst>
                                  <p:childTnLst>
                                    <p:set>
                                      <p:cBhvr>
                                        <p:cTn id="6" dur="1" fill="hold">
                                          <p:stCondLst>
                                            <p:cond delay="0"/>
                                          </p:stCondLst>
                                        </p:cTn>
                                        <p:tgtEl>
                                          <p:spTgt spid="18438"/>
                                        </p:tgtEl>
                                        <p:attrNameLst>
                                          <p:attrName>style.visibility</p:attrName>
                                        </p:attrNameLst>
                                      </p:cBhvr>
                                      <p:to>
                                        <p:strVal val="visible"/>
                                      </p:to>
                                    </p:set>
                                    <p:anim calcmode="lin" valueType="num">
                                      <p:cBhvr>
                                        <p:cTn id="7" dur="500" decel="50000" fill="hold">
                                          <p:stCondLst>
                                            <p:cond delay="0"/>
                                          </p:stCondLst>
                                        </p:cTn>
                                        <p:tgtEl>
                                          <p:spTgt spid="1843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843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8438"/>
                                        </p:tgtEl>
                                        <p:attrNameLst>
                                          <p:attrName>ppt_w</p:attrName>
                                        </p:attrNameLst>
                                      </p:cBhvr>
                                      <p:tavLst>
                                        <p:tav tm="0">
                                          <p:val>
                                            <p:strVal val="#ppt_w*.05"/>
                                          </p:val>
                                        </p:tav>
                                        <p:tav tm="100000">
                                          <p:val>
                                            <p:strVal val="#ppt_w"/>
                                          </p:val>
                                        </p:tav>
                                      </p:tavLst>
                                    </p:anim>
                                    <p:anim calcmode="lin" valueType="num">
                                      <p:cBhvr>
                                        <p:cTn id="10" dur="1000" fill="hold"/>
                                        <p:tgtEl>
                                          <p:spTgt spid="1843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843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843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843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8438"/>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18434"/>
                                        </p:tgtEl>
                                        <p:attrNameLst>
                                          <p:attrName>style.visibility</p:attrName>
                                        </p:attrNameLst>
                                      </p:cBhvr>
                                      <p:to>
                                        <p:strVal val="visible"/>
                                      </p:to>
                                    </p:set>
                                    <p:anim calcmode="lin" valueType="num">
                                      <p:cBhvr>
                                        <p:cTn id="17" dur="500" decel="50000" fill="hold">
                                          <p:stCondLst>
                                            <p:cond delay="0"/>
                                          </p:stCondLst>
                                        </p:cTn>
                                        <p:tgtEl>
                                          <p:spTgt spid="18434"/>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8434"/>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8434"/>
                                        </p:tgtEl>
                                        <p:attrNameLst>
                                          <p:attrName>ppt_w</p:attrName>
                                        </p:attrNameLst>
                                      </p:cBhvr>
                                      <p:tavLst>
                                        <p:tav tm="0">
                                          <p:val>
                                            <p:strVal val="#ppt_w*.05"/>
                                          </p:val>
                                        </p:tav>
                                        <p:tav tm="100000">
                                          <p:val>
                                            <p:strVal val="#ppt_w"/>
                                          </p:val>
                                        </p:tav>
                                      </p:tavLst>
                                    </p:anim>
                                    <p:anim calcmode="lin" valueType="num">
                                      <p:cBhvr>
                                        <p:cTn id="20" dur="1000" fill="hold"/>
                                        <p:tgtEl>
                                          <p:spTgt spid="18434"/>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8434"/>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8434"/>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8434"/>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843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9" presetClass="entr" presetSubtype="0" accel="100000" fill="hold" grpId="0" nodeType="clickEffect">
                                  <p:stCondLst>
                                    <p:cond delay="0"/>
                                  </p:stCondLst>
                                  <p:childTnLst>
                                    <p:set>
                                      <p:cBhvr>
                                        <p:cTn id="28" dur="1" fill="hold">
                                          <p:stCondLst>
                                            <p:cond delay="0"/>
                                          </p:stCondLst>
                                        </p:cTn>
                                        <p:tgtEl>
                                          <p:spTgt spid="18436"/>
                                        </p:tgtEl>
                                        <p:attrNameLst>
                                          <p:attrName>style.visibility</p:attrName>
                                        </p:attrNameLst>
                                      </p:cBhvr>
                                      <p:to>
                                        <p:strVal val="visible"/>
                                      </p:to>
                                    </p:set>
                                    <p:anim calcmode="lin" valueType="num">
                                      <p:cBhvr>
                                        <p:cTn id="29" dur="500" fill="hold"/>
                                        <p:tgtEl>
                                          <p:spTgt spid="18436"/>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18436"/>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18436"/>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18436"/>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39" presetClass="entr" presetSubtype="0" accel="100000" fill="hold" grpId="0" nodeType="clickEffect">
                                  <p:stCondLst>
                                    <p:cond delay="0"/>
                                  </p:stCondLst>
                                  <p:childTnLst>
                                    <p:set>
                                      <p:cBhvr>
                                        <p:cTn id="36" dur="1" fill="hold">
                                          <p:stCondLst>
                                            <p:cond delay="0"/>
                                          </p:stCondLst>
                                        </p:cTn>
                                        <p:tgtEl>
                                          <p:spTgt spid="18437"/>
                                        </p:tgtEl>
                                        <p:attrNameLst>
                                          <p:attrName>style.visibility</p:attrName>
                                        </p:attrNameLst>
                                      </p:cBhvr>
                                      <p:to>
                                        <p:strVal val="visible"/>
                                      </p:to>
                                    </p:set>
                                    <p:anim calcmode="lin" valueType="num">
                                      <p:cBhvr>
                                        <p:cTn id="37" dur="500" fill="hold"/>
                                        <p:tgtEl>
                                          <p:spTgt spid="18437"/>
                                        </p:tgtEl>
                                        <p:attrNameLst>
                                          <p:attrName>ppt_h</p:attrName>
                                        </p:attrNameLst>
                                      </p:cBhvr>
                                      <p:tavLst>
                                        <p:tav tm="0">
                                          <p:val>
                                            <p:strVal val="#ppt_h/20"/>
                                          </p:val>
                                        </p:tav>
                                        <p:tav tm="50000">
                                          <p:val>
                                            <p:strVal val="#ppt_h/20"/>
                                          </p:val>
                                        </p:tav>
                                        <p:tav tm="100000">
                                          <p:val>
                                            <p:strVal val="#ppt_h"/>
                                          </p:val>
                                        </p:tav>
                                      </p:tavLst>
                                    </p:anim>
                                    <p:anim calcmode="lin" valueType="num">
                                      <p:cBhvr>
                                        <p:cTn id="38" dur="500" fill="hold"/>
                                        <p:tgtEl>
                                          <p:spTgt spid="18437"/>
                                        </p:tgtEl>
                                        <p:attrNameLst>
                                          <p:attrName>ppt_w</p:attrName>
                                        </p:attrNameLst>
                                      </p:cBhvr>
                                      <p:tavLst>
                                        <p:tav tm="0">
                                          <p:val>
                                            <p:strVal val="#ppt_w+.3"/>
                                          </p:val>
                                        </p:tav>
                                        <p:tav tm="50000">
                                          <p:val>
                                            <p:strVal val="#ppt_w+.3"/>
                                          </p:val>
                                        </p:tav>
                                        <p:tav tm="100000">
                                          <p:val>
                                            <p:strVal val="#ppt_w"/>
                                          </p:val>
                                        </p:tav>
                                      </p:tavLst>
                                    </p:anim>
                                    <p:anim calcmode="lin" valueType="num">
                                      <p:cBhvr>
                                        <p:cTn id="39" dur="500" fill="hold"/>
                                        <p:tgtEl>
                                          <p:spTgt spid="18437"/>
                                        </p:tgtEl>
                                        <p:attrNameLst>
                                          <p:attrName>ppt_x</p:attrName>
                                        </p:attrNameLst>
                                      </p:cBhvr>
                                      <p:tavLst>
                                        <p:tav tm="0">
                                          <p:val>
                                            <p:strVal val="#ppt_x-.3"/>
                                          </p:val>
                                        </p:tav>
                                        <p:tav tm="50000">
                                          <p:val>
                                            <p:strVal val="#ppt_x"/>
                                          </p:val>
                                        </p:tav>
                                        <p:tav tm="100000">
                                          <p:val>
                                            <p:strVal val="#ppt_x"/>
                                          </p:val>
                                        </p:tav>
                                      </p:tavLst>
                                    </p:anim>
                                    <p:anim calcmode="lin" valueType="num">
                                      <p:cBhvr>
                                        <p:cTn id="40" dur="500" fill="hold"/>
                                        <p:tgtEl>
                                          <p:spTgt spid="184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6" grpId="0"/>
      <p:bldP spid="1843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4"/>
          <p:cNvSpPr>
            <a:spLocks noChangeArrowheads="1"/>
          </p:cNvSpPr>
          <p:nvPr/>
        </p:nvSpPr>
        <p:spPr bwMode="auto">
          <a:xfrm>
            <a:off x="914400" y="1482725"/>
            <a:ext cx="7696200" cy="30130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3200">
                <a:solidFill>
                  <a:srgbClr val="CC00CC"/>
                </a:solidFill>
                <a:latin typeface="Times New Roman" pitchFamily="18" charset="0"/>
              </a:rPr>
              <a:t>       </a:t>
            </a:r>
            <a:r>
              <a:rPr lang="zh-CN" altLang="en-US" sz="3200">
                <a:solidFill>
                  <a:srgbClr val="990033"/>
                </a:solidFill>
                <a:latin typeface="Times New Roman" pitchFamily="18" charset="0"/>
              </a:rPr>
              <a:t>意见二</a:t>
            </a:r>
            <a:r>
              <a:rPr lang="zh-CN" altLang="en-US" sz="3200">
                <a:solidFill>
                  <a:srgbClr val="CC00CC"/>
                </a:solidFill>
                <a:latin typeface="Times New Roman" pitchFamily="18" charset="0"/>
              </a:rPr>
              <a:t>：“柳絮因风起”一句好。好的诗句应有深刻的意蕴，“柳絮”句将物象与意蕴统一起来，形成了诗句的意象，给人以春天即将来临的感觉；而“撒盐空中”仅有物象而无意蕴。 </a:t>
            </a:r>
          </a:p>
        </p:txBody>
      </p:sp>
      <p:pic>
        <p:nvPicPr>
          <p:cNvPr id="54277" name="Picture 5" descr="3de14f0998a2d1b32eddd4a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90600" y="4411663"/>
            <a:ext cx="6477000" cy="18716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4276"/>
                                        </p:tgtEl>
                                        <p:attrNameLst>
                                          <p:attrName>style.visibility</p:attrName>
                                        </p:attrNameLst>
                                      </p:cBhvr>
                                      <p:to>
                                        <p:strVal val="visible"/>
                                      </p:to>
                                    </p:set>
                                    <p:animEffect transition="in" filter="circle(in)">
                                      <p:cBhvr>
                                        <p:cTn id="7" dur="1000"/>
                                        <p:tgtEl>
                                          <p:spTgt spid="54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Text Box 5"/>
          <p:cNvSpPr txBox="1">
            <a:spLocks noChangeArrowheads="1"/>
          </p:cNvSpPr>
          <p:nvPr/>
        </p:nvSpPr>
        <p:spPr bwMode="auto">
          <a:xfrm>
            <a:off x="1897063" y="2743200"/>
            <a:ext cx="8540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4400">
                <a:solidFill>
                  <a:srgbClr val="FF6600"/>
                </a:solidFill>
              </a:rPr>
              <a:t>柳絮</a:t>
            </a:r>
          </a:p>
        </p:txBody>
      </p:sp>
      <p:sp>
        <p:nvSpPr>
          <p:cNvPr id="55302" name="Rectangle 6"/>
          <p:cNvSpPr>
            <a:spLocks noChangeArrowheads="1"/>
          </p:cNvSpPr>
          <p:nvPr/>
        </p:nvSpPr>
        <p:spPr bwMode="auto">
          <a:xfrm>
            <a:off x="3387725" y="1773238"/>
            <a:ext cx="2133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zh-CN" altLang="en-US" sz="3400">
                <a:solidFill>
                  <a:srgbClr val="CC00CC"/>
                </a:solidFill>
                <a:ea typeface="宋体" pitchFamily="2" charset="-122"/>
              </a:rPr>
              <a:t>飞扬之态</a:t>
            </a:r>
          </a:p>
        </p:txBody>
      </p:sp>
      <p:sp>
        <p:nvSpPr>
          <p:cNvPr id="55303" name="Rectangle 7"/>
          <p:cNvSpPr>
            <a:spLocks noChangeArrowheads="1"/>
          </p:cNvSpPr>
          <p:nvPr/>
        </p:nvSpPr>
        <p:spPr bwMode="auto">
          <a:xfrm>
            <a:off x="6469063" y="3043238"/>
            <a:ext cx="617537"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400">
                <a:solidFill>
                  <a:srgbClr val="990033"/>
                </a:solidFill>
                <a:ea typeface="宋体" pitchFamily="2" charset="-122"/>
              </a:rPr>
              <a:t>神</a:t>
            </a:r>
          </a:p>
        </p:txBody>
      </p:sp>
      <p:sp>
        <p:nvSpPr>
          <p:cNvPr id="55304" name="Rectangle 8"/>
          <p:cNvSpPr>
            <a:spLocks noChangeArrowheads="1"/>
          </p:cNvSpPr>
          <p:nvPr/>
        </p:nvSpPr>
        <p:spPr bwMode="auto">
          <a:xfrm>
            <a:off x="3497263" y="3016250"/>
            <a:ext cx="2133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zh-CN" altLang="en-US" sz="3400">
                <a:solidFill>
                  <a:srgbClr val="CC00CC"/>
                </a:solidFill>
                <a:ea typeface="新宋体" pitchFamily="49" charset="-122"/>
              </a:rPr>
              <a:t>轻盈之雅</a:t>
            </a:r>
          </a:p>
        </p:txBody>
      </p:sp>
      <p:sp>
        <p:nvSpPr>
          <p:cNvPr id="55305" name="Rectangle 9"/>
          <p:cNvSpPr>
            <a:spLocks noChangeArrowheads="1"/>
          </p:cNvSpPr>
          <p:nvPr/>
        </p:nvSpPr>
        <p:spPr bwMode="auto">
          <a:xfrm>
            <a:off x="6435725" y="1747838"/>
            <a:ext cx="61753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400">
                <a:solidFill>
                  <a:srgbClr val="990033"/>
                </a:solidFill>
                <a:ea typeface="宋体" pitchFamily="2" charset="-122"/>
              </a:rPr>
              <a:t>形</a:t>
            </a:r>
          </a:p>
        </p:txBody>
      </p:sp>
      <p:sp>
        <p:nvSpPr>
          <p:cNvPr id="55306" name="Rectangle 10"/>
          <p:cNvSpPr>
            <a:spLocks noChangeArrowheads="1"/>
          </p:cNvSpPr>
          <p:nvPr/>
        </p:nvSpPr>
        <p:spPr bwMode="auto">
          <a:xfrm>
            <a:off x="3505200" y="4191000"/>
            <a:ext cx="2057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400">
                <a:solidFill>
                  <a:srgbClr val="CC00CC"/>
                </a:solidFill>
                <a:ea typeface="宋体" pitchFamily="2" charset="-122"/>
              </a:rPr>
              <a:t>文化内蕴</a:t>
            </a:r>
          </a:p>
        </p:txBody>
      </p:sp>
      <p:sp>
        <p:nvSpPr>
          <p:cNvPr id="55307" name="Rectangle 11"/>
          <p:cNvSpPr>
            <a:spLocks noChangeArrowheads="1"/>
          </p:cNvSpPr>
          <p:nvPr/>
        </p:nvSpPr>
        <p:spPr bwMode="auto">
          <a:xfrm>
            <a:off x="6469063" y="4191000"/>
            <a:ext cx="617537"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400">
                <a:solidFill>
                  <a:srgbClr val="990033"/>
                </a:solidFill>
                <a:ea typeface="宋体" pitchFamily="2" charset="-122"/>
              </a:rPr>
              <a:t>韵</a:t>
            </a:r>
          </a:p>
        </p:txBody>
      </p:sp>
      <p:sp>
        <p:nvSpPr>
          <p:cNvPr id="55308" name="AutoShape 12"/>
          <p:cNvSpPr>
            <a:spLocks/>
          </p:cNvSpPr>
          <p:nvPr/>
        </p:nvSpPr>
        <p:spPr bwMode="auto">
          <a:xfrm>
            <a:off x="2887663" y="2133600"/>
            <a:ext cx="381000" cy="2590800"/>
          </a:xfrm>
          <a:prstGeom prst="leftBrace">
            <a:avLst>
              <a:gd name="adj1" fmla="val 56667"/>
              <a:gd name="adj2" fmla="val 50000"/>
            </a:avLst>
          </a:prstGeom>
          <a:noFill/>
          <a:ln w="38100">
            <a:solidFill>
              <a:srgbClr val="3333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solidFill>
                <a:srgbClr val="FF6600"/>
              </a:solidFill>
            </a:endParaRPr>
          </a:p>
        </p:txBody>
      </p:sp>
      <p:sp>
        <p:nvSpPr>
          <p:cNvPr id="55309" name="Line 13"/>
          <p:cNvSpPr>
            <a:spLocks noChangeShapeType="1"/>
          </p:cNvSpPr>
          <p:nvPr/>
        </p:nvSpPr>
        <p:spPr bwMode="auto">
          <a:xfrm>
            <a:off x="5445125" y="2078038"/>
            <a:ext cx="685800" cy="0"/>
          </a:xfrm>
          <a:prstGeom prst="line">
            <a:avLst/>
          </a:prstGeom>
          <a:noFill/>
          <a:ln w="254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10" name="Line 14"/>
          <p:cNvSpPr>
            <a:spLocks noChangeShapeType="1"/>
          </p:cNvSpPr>
          <p:nvPr/>
        </p:nvSpPr>
        <p:spPr bwMode="auto">
          <a:xfrm>
            <a:off x="5478463" y="3397250"/>
            <a:ext cx="685800" cy="0"/>
          </a:xfrm>
          <a:prstGeom prst="line">
            <a:avLst/>
          </a:prstGeom>
          <a:noFill/>
          <a:ln w="254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11" name="Line 15"/>
          <p:cNvSpPr>
            <a:spLocks noChangeShapeType="1"/>
          </p:cNvSpPr>
          <p:nvPr/>
        </p:nvSpPr>
        <p:spPr bwMode="auto">
          <a:xfrm>
            <a:off x="5554663" y="4572000"/>
            <a:ext cx="685800" cy="0"/>
          </a:xfrm>
          <a:prstGeom prst="line">
            <a:avLst/>
          </a:prstGeom>
          <a:noFill/>
          <a:ln w="254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5301"/>
                                        </p:tgtEl>
                                        <p:attrNameLst>
                                          <p:attrName>style.visibility</p:attrName>
                                        </p:attrNameLst>
                                      </p:cBhvr>
                                      <p:to>
                                        <p:strVal val="visible"/>
                                      </p:to>
                                    </p:set>
                                    <p:animEffect transition="in" filter="wipe(down)">
                                      <p:cBhvr>
                                        <p:cTn id="7" dur="580">
                                          <p:stCondLst>
                                            <p:cond delay="0"/>
                                          </p:stCondLst>
                                        </p:cTn>
                                        <p:tgtEl>
                                          <p:spTgt spid="55301"/>
                                        </p:tgtEl>
                                      </p:cBhvr>
                                    </p:animEffect>
                                    <p:anim calcmode="lin" valueType="num">
                                      <p:cBhvr>
                                        <p:cTn id="8" dur="1822" tmFilter="0,0; 0.14,0.36; 0.43,0.73; 0.71,0.91; 1.0,1.0">
                                          <p:stCondLst>
                                            <p:cond delay="0"/>
                                          </p:stCondLst>
                                        </p:cTn>
                                        <p:tgtEl>
                                          <p:spTgt spid="5530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530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530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530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5301"/>
                                        </p:tgtEl>
                                        <p:attrNameLst>
                                          <p:attrName>ppt_y</p:attrName>
                                        </p:attrNameLst>
                                      </p:cBhvr>
                                      <p:tavLst>
                                        <p:tav tm="0" fmla="#ppt_y-sin(pi*$)/81">
                                          <p:val>
                                            <p:fltVal val="0"/>
                                          </p:val>
                                        </p:tav>
                                        <p:tav tm="100000">
                                          <p:val>
                                            <p:fltVal val="1"/>
                                          </p:val>
                                        </p:tav>
                                      </p:tavLst>
                                    </p:anim>
                                    <p:animScale>
                                      <p:cBhvr>
                                        <p:cTn id="13" dur="26">
                                          <p:stCondLst>
                                            <p:cond delay="650"/>
                                          </p:stCondLst>
                                        </p:cTn>
                                        <p:tgtEl>
                                          <p:spTgt spid="55301"/>
                                        </p:tgtEl>
                                      </p:cBhvr>
                                      <p:to x="100000" y="60000"/>
                                    </p:animScale>
                                    <p:animScale>
                                      <p:cBhvr>
                                        <p:cTn id="14" dur="166" decel="50000">
                                          <p:stCondLst>
                                            <p:cond delay="676"/>
                                          </p:stCondLst>
                                        </p:cTn>
                                        <p:tgtEl>
                                          <p:spTgt spid="55301"/>
                                        </p:tgtEl>
                                      </p:cBhvr>
                                      <p:to x="100000" y="100000"/>
                                    </p:animScale>
                                    <p:animScale>
                                      <p:cBhvr>
                                        <p:cTn id="15" dur="26">
                                          <p:stCondLst>
                                            <p:cond delay="1312"/>
                                          </p:stCondLst>
                                        </p:cTn>
                                        <p:tgtEl>
                                          <p:spTgt spid="55301"/>
                                        </p:tgtEl>
                                      </p:cBhvr>
                                      <p:to x="100000" y="80000"/>
                                    </p:animScale>
                                    <p:animScale>
                                      <p:cBhvr>
                                        <p:cTn id="16" dur="166" decel="50000">
                                          <p:stCondLst>
                                            <p:cond delay="1338"/>
                                          </p:stCondLst>
                                        </p:cTn>
                                        <p:tgtEl>
                                          <p:spTgt spid="55301"/>
                                        </p:tgtEl>
                                      </p:cBhvr>
                                      <p:to x="100000" y="100000"/>
                                    </p:animScale>
                                    <p:animScale>
                                      <p:cBhvr>
                                        <p:cTn id="17" dur="26">
                                          <p:stCondLst>
                                            <p:cond delay="1642"/>
                                          </p:stCondLst>
                                        </p:cTn>
                                        <p:tgtEl>
                                          <p:spTgt spid="55301"/>
                                        </p:tgtEl>
                                      </p:cBhvr>
                                      <p:to x="100000" y="90000"/>
                                    </p:animScale>
                                    <p:animScale>
                                      <p:cBhvr>
                                        <p:cTn id="18" dur="166" decel="50000">
                                          <p:stCondLst>
                                            <p:cond delay="1668"/>
                                          </p:stCondLst>
                                        </p:cTn>
                                        <p:tgtEl>
                                          <p:spTgt spid="55301"/>
                                        </p:tgtEl>
                                      </p:cBhvr>
                                      <p:to x="100000" y="100000"/>
                                    </p:animScale>
                                    <p:animScale>
                                      <p:cBhvr>
                                        <p:cTn id="19" dur="26">
                                          <p:stCondLst>
                                            <p:cond delay="1808"/>
                                          </p:stCondLst>
                                        </p:cTn>
                                        <p:tgtEl>
                                          <p:spTgt spid="55301"/>
                                        </p:tgtEl>
                                      </p:cBhvr>
                                      <p:to x="100000" y="95000"/>
                                    </p:animScale>
                                    <p:animScale>
                                      <p:cBhvr>
                                        <p:cTn id="20" dur="166" decel="50000">
                                          <p:stCondLst>
                                            <p:cond delay="1834"/>
                                          </p:stCondLst>
                                        </p:cTn>
                                        <p:tgtEl>
                                          <p:spTgt spid="55301"/>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5308"/>
                                        </p:tgtEl>
                                        <p:attrNameLst>
                                          <p:attrName>style.visibility</p:attrName>
                                        </p:attrNameLst>
                                      </p:cBhvr>
                                      <p:to>
                                        <p:strVal val="visible"/>
                                      </p:to>
                                    </p:set>
                                    <p:anim calcmode="lin" valueType="num">
                                      <p:cBhvr>
                                        <p:cTn id="25" dur="500" fill="hold"/>
                                        <p:tgtEl>
                                          <p:spTgt spid="55308"/>
                                        </p:tgtEl>
                                        <p:attrNameLst>
                                          <p:attrName>ppt_w</p:attrName>
                                        </p:attrNameLst>
                                      </p:cBhvr>
                                      <p:tavLst>
                                        <p:tav tm="0">
                                          <p:val>
                                            <p:strVal val="#ppt_w*0.05"/>
                                          </p:val>
                                        </p:tav>
                                        <p:tav tm="100000">
                                          <p:val>
                                            <p:strVal val="#ppt_w"/>
                                          </p:val>
                                        </p:tav>
                                      </p:tavLst>
                                    </p:anim>
                                    <p:anim calcmode="lin" valueType="num">
                                      <p:cBhvr>
                                        <p:cTn id="26" dur="500" fill="hold"/>
                                        <p:tgtEl>
                                          <p:spTgt spid="55308"/>
                                        </p:tgtEl>
                                        <p:attrNameLst>
                                          <p:attrName>ppt_h</p:attrName>
                                        </p:attrNameLst>
                                      </p:cBhvr>
                                      <p:tavLst>
                                        <p:tav tm="0">
                                          <p:val>
                                            <p:strVal val="#ppt_h"/>
                                          </p:val>
                                        </p:tav>
                                        <p:tav tm="100000">
                                          <p:val>
                                            <p:strVal val="#ppt_h"/>
                                          </p:val>
                                        </p:tav>
                                      </p:tavLst>
                                    </p:anim>
                                    <p:anim calcmode="lin" valueType="num">
                                      <p:cBhvr>
                                        <p:cTn id="27" dur="500" fill="hold"/>
                                        <p:tgtEl>
                                          <p:spTgt spid="55308"/>
                                        </p:tgtEl>
                                        <p:attrNameLst>
                                          <p:attrName>ppt_x</p:attrName>
                                        </p:attrNameLst>
                                      </p:cBhvr>
                                      <p:tavLst>
                                        <p:tav tm="0">
                                          <p:val>
                                            <p:strVal val="#ppt_x-.2"/>
                                          </p:val>
                                        </p:tav>
                                        <p:tav tm="100000">
                                          <p:val>
                                            <p:strVal val="#ppt_x"/>
                                          </p:val>
                                        </p:tav>
                                      </p:tavLst>
                                    </p:anim>
                                    <p:anim calcmode="lin" valueType="num">
                                      <p:cBhvr>
                                        <p:cTn id="28" dur="500" fill="hold"/>
                                        <p:tgtEl>
                                          <p:spTgt spid="55308"/>
                                        </p:tgtEl>
                                        <p:attrNameLst>
                                          <p:attrName>ppt_y</p:attrName>
                                        </p:attrNameLst>
                                      </p:cBhvr>
                                      <p:tavLst>
                                        <p:tav tm="0">
                                          <p:val>
                                            <p:strVal val="#ppt_y"/>
                                          </p:val>
                                        </p:tav>
                                        <p:tav tm="100000">
                                          <p:val>
                                            <p:strVal val="#ppt_y"/>
                                          </p:val>
                                        </p:tav>
                                      </p:tavLst>
                                    </p:anim>
                                    <p:animEffect transition="in" filter="fade">
                                      <p:cBhvr>
                                        <p:cTn id="29" dur="500"/>
                                        <p:tgtEl>
                                          <p:spTgt spid="55308"/>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7" presetClass="entr" presetSubtype="0" fill="hold" grpId="0" nodeType="clickEffect">
                                  <p:stCondLst>
                                    <p:cond delay="0"/>
                                  </p:stCondLst>
                                  <p:iterate type="lt">
                                    <p:tmPct val="50000"/>
                                  </p:iterate>
                                  <p:childTnLst>
                                    <p:set>
                                      <p:cBhvr>
                                        <p:cTn id="33" dur="1" fill="hold">
                                          <p:stCondLst>
                                            <p:cond delay="0"/>
                                          </p:stCondLst>
                                        </p:cTn>
                                        <p:tgtEl>
                                          <p:spTgt spid="55302"/>
                                        </p:tgtEl>
                                        <p:attrNameLst>
                                          <p:attrName>style.visibility</p:attrName>
                                        </p:attrNameLst>
                                      </p:cBhvr>
                                      <p:to>
                                        <p:strVal val="visible"/>
                                      </p:to>
                                    </p:set>
                                    <p:anim calcmode="discrete" valueType="clr">
                                      <p:cBhvr override="childStyle">
                                        <p:cTn id="34" dur="80"/>
                                        <p:tgtEl>
                                          <p:spTgt spid="55302"/>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55302"/>
                                        </p:tgtEl>
                                        <p:attrNameLst>
                                          <p:attrName>fillcolor</p:attrName>
                                        </p:attrNameLst>
                                      </p:cBhvr>
                                      <p:tavLst>
                                        <p:tav tm="0">
                                          <p:val>
                                            <p:clrVal>
                                              <a:schemeClr val="accent2"/>
                                            </p:clrVal>
                                          </p:val>
                                        </p:tav>
                                        <p:tav tm="50000">
                                          <p:val>
                                            <p:clrVal>
                                              <a:schemeClr val="hlink"/>
                                            </p:clrVal>
                                          </p:val>
                                        </p:tav>
                                      </p:tavLst>
                                    </p:anim>
                                    <p:set>
                                      <p:cBhvr>
                                        <p:cTn id="36" dur="80"/>
                                        <p:tgtEl>
                                          <p:spTgt spid="55302"/>
                                        </p:tgtEl>
                                        <p:attrNameLst>
                                          <p:attrName>fill.type</p:attrName>
                                        </p:attrNameLst>
                                      </p:cBhvr>
                                      <p:to>
                                        <p:strVal val="solid"/>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55309"/>
                                        </p:tgtEl>
                                        <p:attrNameLst>
                                          <p:attrName>style.visibility</p:attrName>
                                        </p:attrNameLst>
                                      </p:cBhvr>
                                      <p:to>
                                        <p:strVal val="visible"/>
                                      </p:to>
                                    </p:set>
                                    <p:anim calcmode="lin" valueType="num">
                                      <p:cBhvr additive="base">
                                        <p:cTn id="41" dur="500" fill="hold"/>
                                        <p:tgtEl>
                                          <p:spTgt spid="55309"/>
                                        </p:tgtEl>
                                        <p:attrNameLst>
                                          <p:attrName>ppt_x</p:attrName>
                                        </p:attrNameLst>
                                      </p:cBhvr>
                                      <p:tavLst>
                                        <p:tav tm="0">
                                          <p:val>
                                            <p:strVal val="0-#ppt_w/2"/>
                                          </p:val>
                                        </p:tav>
                                        <p:tav tm="100000">
                                          <p:val>
                                            <p:strVal val="#ppt_x"/>
                                          </p:val>
                                        </p:tav>
                                      </p:tavLst>
                                    </p:anim>
                                    <p:anim calcmode="lin" valueType="num">
                                      <p:cBhvr additive="base">
                                        <p:cTn id="42" dur="500" fill="hold"/>
                                        <p:tgtEl>
                                          <p:spTgt spid="55309"/>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43" presetClass="entr" presetSubtype="0" fill="hold" grpId="0" nodeType="clickEffect">
                                  <p:stCondLst>
                                    <p:cond delay="0"/>
                                  </p:stCondLst>
                                  <p:childTnLst>
                                    <p:set>
                                      <p:cBhvr>
                                        <p:cTn id="46" dur="1" fill="hold">
                                          <p:stCondLst>
                                            <p:cond delay="0"/>
                                          </p:stCondLst>
                                        </p:cTn>
                                        <p:tgtEl>
                                          <p:spTgt spid="55305"/>
                                        </p:tgtEl>
                                        <p:attrNameLst>
                                          <p:attrName>style.visibility</p:attrName>
                                        </p:attrNameLst>
                                      </p:cBhvr>
                                      <p:to>
                                        <p:strVal val="visible"/>
                                      </p:to>
                                    </p:set>
                                    <p:animEffect transition="in" filter="fade">
                                      <p:cBhvr>
                                        <p:cTn id="47" dur="100"/>
                                        <p:tgtEl>
                                          <p:spTgt spid="55305"/>
                                        </p:tgtEl>
                                      </p:cBhvr>
                                    </p:animEffect>
                                    <p:anim calcmode="lin" valueType="num">
                                      <p:cBhvr>
                                        <p:cTn id="48" dur="400" fill="hold"/>
                                        <p:tgtEl>
                                          <p:spTgt spid="55305"/>
                                        </p:tgtEl>
                                        <p:attrNameLst>
                                          <p:attrName>ppt_x</p:attrName>
                                        </p:attrNameLst>
                                      </p:cBhvr>
                                      <p:tavLst>
                                        <p:tav tm="0">
                                          <p:val>
                                            <p:strVal val="#ppt_x"/>
                                          </p:val>
                                        </p:tav>
                                        <p:tav tm="100000">
                                          <p:val>
                                            <p:strVal val="#ppt_x"/>
                                          </p:val>
                                        </p:tav>
                                      </p:tavLst>
                                    </p:anim>
                                    <p:anim calcmode="lin" valueType="num">
                                      <p:cBhvr>
                                        <p:cTn id="49" dur="400" fill="hold"/>
                                        <p:tgtEl>
                                          <p:spTgt spid="55305"/>
                                        </p:tgtEl>
                                        <p:attrNameLst>
                                          <p:attrName>ppt_y</p:attrName>
                                        </p:attrNameLst>
                                      </p:cBhvr>
                                      <p:tavLst>
                                        <p:tav tm="0">
                                          <p:val>
                                            <p:strVal val="#ppt_y+0.31"/>
                                          </p:val>
                                        </p:tav>
                                        <p:tav tm="100000">
                                          <p:val>
                                            <p:strVal val="#ppt_y+0.31"/>
                                          </p:val>
                                        </p:tav>
                                      </p:tavLst>
                                    </p:anim>
                                    <p:anim calcmode="lin" valueType="num">
                                      <p:cBhvr>
                                        <p:cTn id="50" dur="600" decel="50000" fill="hold">
                                          <p:stCondLst>
                                            <p:cond delay="400"/>
                                          </p:stCondLst>
                                        </p:cTn>
                                        <p:tgtEl>
                                          <p:spTgt spid="5530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1" dur="600" decel="50000" fill="hold">
                                          <p:stCondLst>
                                            <p:cond delay="400"/>
                                          </p:stCondLst>
                                        </p:cTn>
                                        <p:tgtEl>
                                          <p:spTgt spid="5530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35" presetClass="entr" presetSubtype="0" fill="hold" nodeType="clickEffect">
                                  <p:stCondLst>
                                    <p:cond delay="0"/>
                                  </p:stCondLst>
                                  <p:childTnLst>
                                    <p:set>
                                      <p:cBhvr>
                                        <p:cTn id="55" dur="1" fill="hold">
                                          <p:stCondLst>
                                            <p:cond delay="0"/>
                                          </p:stCondLst>
                                        </p:cTn>
                                        <p:tgtEl>
                                          <p:spTgt spid="55304">
                                            <p:txEl>
                                              <p:pRg st="0" end="0"/>
                                            </p:txEl>
                                          </p:spTgt>
                                        </p:tgtEl>
                                        <p:attrNameLst>
                                          <p:attrName>style.visibility</p:attrName>
                                        </p:attrNameLst>
                                      </p:cBhvr>
                                      <p:to>
                                        <p:strVal val="visible"/>
                                      </p:to>
                                    </p:set>
                                    <p:animEffect transition="in" filter="fade">
                                      <p:cBhvr>
                                        <p:cTn id="56" dur="2000"/>
                                        <p:tgtEl>
                                          <p:spTgt spid="55304">
                                            <p:txEl>
                                              <p:pRg st="0" end="0"/>
                                            </p:txEl>
                                          </p:spTgt>
                                        </p:tgtEl>
                                      </p:cBhvr>
                                    </p:animEffect>
                                    <p:anim calcmode="lin" valueType="num">
                                      <p:cBhvr>
                                        <p:cTn id="57" dur="2000" fill="hold"/>
                                        <p:tgtEl>
                                          <p:spTgt spid="55304">
                                            <p:txEl>
                                              <p:pRg st="0" end="0"/>
                                            </p:txEl>
                                          </p:spTgt>
                                        </p:tgtEl>
                                        <p:attrNameLst>
                                          <p:attrName>style.rotation</p:attrName>
                                        </p:attrNameLst>
                                      </p:cBhvr>
                                      <p:tavLst>
                                        <p:tav tm="0">
                                          <p:val>
                                            <p:fltVal val="720"/>
                                          </p:val>
                                        </p:tav>
                                        <p:tav tm="100000">
                                          <p:val>
                                            <p:fltVal val="0"/>
                                          </p:val>
                                        </p:tav>
                                      </p:tavLst>
                                    </p:anim>
                                    <p:anim calcmode="lin" valueType="num">
                                      <p:cBhvr>
                                        <p:cTn id="58" dur="2000" fill="hold"/>
                                        <p:tgtEl>
                                          <p:spTgt spid="55304">
                                            <p:txEl>
                                              <p:pRg st="0" end="0"/>
                                            </p:txEl>
                                          </p:spTgt>
                                        </p:tgtEl>
                                        <p:attrNameLst>
                                          <p:attrName>ppt_h</p:attrName>
                                        </p:attrNameLst>
                                      </p:cBhvr>
                                      <p:tavLst>
                                        <p:tav tm="0">
                                          <p:val>
                                            <p:fltVal val="0"/>
                                          </p:val>
                                        </p:tav>
                                        <p:tav tm="100000">
                                          <p:val>
                                            <p:strVal val="#ppt_h"/>
                                          </p:val>
                                        </p:tav>
                                      </p:tavLst>
                                    </p:anim>
                                    <p:anim calcmode="lin" valueType="num">
                                      <p:cBhvr>
                                        <p:cTn id="59" dur="2000" fill="hold"/>
                                        <p:tgtEl>
                                          <p:spTgt spid="55304">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2" presetClass="entr" presetSubtype="8" fill="hold" grpId="0" nodeType="clickEffect">
                                  <p:stCondLst>
                                    <p:cond delay="0"/>
                                  </p:stCondLst>
                                  <p:childTnLst>
                                    <p:set>
                                      <p:cBhvr>
                                        <p:cTn id="63" dur="1" fill="hold">
                                          <p:stCondLst>
                                            <p:cond delay="0"/>
                                          </p:stCondLst>
                                        </p:cTn>
                                        <p:tgtEl>
                                          <p:spTgt spid="55310"/>
                                        </p:tgtEl>
                                        <p:attrNameLst>
                                          <p:attrName>style.visibility</p:attrName>
                                        </p:attrNameLst>
                                      </p:cBhvr>
                                      <p:to>
                                        <p:strVal val="visible"/>
                                      </p:to>
                                    </p:set>
                                    <p:anim calcmode="lin" valueType="num">
                                      <p:cBhvr additive="base">
                                        <p:cTn id="64" dur="500" fill="hold"/>
                                        <p:tgtEl>
                                          <p:spTgt spid="55310"/>
                                        </p:tgtEl>
                                        <p:attrNameLst>
                                          <p:attrName>ppt_x</p:attrName>
                                        </p:attrNameLst>
                                      </p:cBhvr>
                                      <p:tavLst>
                                        <p:tav tm="0">
                                          <p:val>
                                            <p:strVal val="0-#ppt_w/2"/>
                                          </p:val>
                                        </p:tav>
                                        <p:tav tm="100000">
                                          <p:val>
                                            <p:strVal val="#ppt_x"/>
                                          </p:val>
                                        </p:tav>
                                      </p:tavLst>
                                    </p:anim>
                                    <p:anim calcmode="lin" valueType="num">
                                      <p:cBhvr additive="base">
                                        <p:cTn id="65" dur="500" fill="hold"/>
                                        <p:tgtEl>
                                          <p:spTgt spid="55310"/>
                                        </p:tgtEl>
                                        <p:attrNameLst>
                                          <p:attrName>ppt_y</p:attrName>
                                        </p:attrNameLst>
                                      </p:cBhvr>
                                      <p:tavLst>
                                        <p:tav tm="0">
                                          <p:val>
                                            <p:strVal val="#ppt_y"/>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30" presetClass="entr" presetSubtype="0" fill="hold" grpId="0" nodeType="clickEffect">
                                  <p:stCondLst>
                                    <p:cond delay="0"/>
                                  </p:stCondLst>
                                  <p:childTnLst>
                                    <p:set>
                                      <p:cBhvr>
                                        <p:cTn id="69" dur="1" fill="hold">
                                          <p:stCondLst>
                                            <p:cond delay="0"/>
                                          </p:stCondLst>
                                        </p:cTn>
                                        <p:tgtEl>
                                          <p:spTgt spid="55303"/>
                                        </p:tgtEl>
                                        <p:attrNameLst>
                                          <p:attrName>style.visibility</p:attrName>
                                        </p:attrNameLst>
                                      </p:cBhvr>
                                      <p:to>
                                        <p:strVal val="visible"/>
                                      </p:to>
                                    </p:set>
                                    <p:animEffect transition="in" filter="fade">
                                      <p:cBhvr>
                                        <p:cTn id="70" dur="800" decel="100000"/>
                                        <p:tgtEl>
                                          <p:spTgt spid="55303"/>
                                        </p:tgtEl>
                                      </p:cBhvr>
                                    </p:animEffect>
                                    <p:anim calcmode="lin" valueType="num">
                                      <p:cBhvr>
                                        <p:cTn id="71" dur="800" decel="100000" fill="hold"/>
                                        <p:tgtEl>
                                          <p:spTgt spid="55303"/>
                                        </p:tgtEl>
                                        <p:attrNameLst>
                                          <p:attrName>style.rotation</p:attrName>
                                        </p:attrNameLst>
                                      </p:cBhvr>
                                      <p:tavLst>
                                        <p:tav tm="0">
                                          <p:val>
                                            <p:fltVal val="-90"/>
                                          </p:val>
                                        </p:tav>
                                        <p:tav tm="100000">
                                          <p:val>
                                            <p:fltVal val="0"/>
                                          </p:val>
                                        </p:tav>
                                      </p:tavLst>
                                    </p:anim>
                                    <p:anim calcmode="lin" valueType="num">
                                      <p:cBhvr>
                                        <p:cTn id="72" dur="800" decel="100000" fill="hold"/>
                                        <p:tgtEl>
                                          <p:spTgt spid="55303"/>
                                        </p:tgtEl>
                                        <p:attrNameLst>
                                          <p:attrName>ppt_x</p:attrName>
                                        </p:attrNameLst>
                                      </p:cBhvr>
                                      <p:tavLst>
                                        <p:tav tm="0">
                                          <p:val>
                                            <p:strVal val="#ppt_x+0.4"/>
                                          </p:val>
                                        </p:tav>
                                        <p:tav tm="100000">
                                          <p:val>
                                            <p:strVal val="#ppt_x-0.05"/>
                                          </p:val>
                                        </p:tav>
                                      </p:tavLst>
                                    </p:anim>
                                    <p:anim calcmode="lin" valueType="num">
                                      <p:cBhvr>
                                        <p:cTn id="73" dur="800" decel="100000" fill="hold"/>
                                        <p:tgtEl>
                                          <p:spTgt spid="55303"/>
                                        </p:tgtEl>
                                        <p:attrNameLst>
                                          <p:attrName>ppt_y</p:attrName>
                                        </p:attrNameLst>
                                      </p:cBhvr>
                                      <p:tavLst>
                                        <p:tav tm="0">
                                          <p:val>
                                            <p:strVal val="#ppt_y-0.4"/>
                                          </p:val>
                                        </p:tav>
                                        <p:tav tm="100000">
                                          <p:val>
                                            <p:strVal val="#ppt_y+0.1"/>
                                          </p:val>
                                        </p:tav>
                                      </p:tavLst>
                                    </p:anim>
                                    <p:anim calcmode="lin" valueType="num">
                                      <p:cBhvr>
                                        <p:cTn id="74" dur="200" accel="100000" fill="hold">
                                          <p:stCondLst>
                                            <p:cond delay="800"/>
                                          </p:stCondLst>
                                        </p:cTn>
                                        <p:tgtEl>
                                          <p:spTgt spid="55303"/>
                                        </p:tgtEl>
                                        <p:attrNameLst>
                                          <p:attrName>ppt_x</p:attrName>
                                        </p:attrNameLst>
                                      </p:cBhvr>
                                      <p:tavLst>
                                        <p:tav tm="0">
                                          <p:val>
                                            <p:strVal val="#ppt_x-0.05"/>
                                          </p:val>
                                        </p:tav>
                                        <p:tav tm="100000">
                                          <p:val>
                                            <p:strVal val="#ppt_x"/>
                                          </p:val>
                                        </p:tav>
                                      </p:tavLst>
                                    </p:anim>
                                    <p:anim calcmode="lin" valueType="num">
                                      <p:cBhvr>
                                        <p:cTn id="75" dur="200" accel="100000" fill="hold">
                                          <p:stCondLst>
                                            <p:cond delay="800"/>
                                          </p:stCondLst>
                                        </p:cTn>
                                        <p:tgtEl>
                                          <p:spTgt spid="55303"/>
                                        </p:tgtEl>
                                        <p:attrNameLst>
                                          <p:attrName>ppt_y</p:attrName>
                                        </p:attrNameLst>
                                      </p:cBhvr>
                                      <p:tavLst>
                                        <p:tav tm="0">
                                          <p:val>
                                            <p:strVal val="#ppt_y+0.1"/>
                                          </p:val>
                                        </p:tav>
                                        <p:tav tm="100000">
                                          <p:val>
                                            <p:strVal val="#ppt_y"/>
                                          </p:val>
                                        </p:tav>
                                      </p:tavLst>
                                    </p:anim>
                                  </p:childTnLst>
                                </p:cTn>
                              </p:par>
                            </p:childTnLst>
                          </p:cTn>
                        </p:par>
                      </p:childTnLst>
                    </p:cTn>
                  </p:par>
                  <p:par>
                    <p:cTn id="76" fill="hold" nodeType="clickPar">
                      <p:stCondLst>
                        <p:cond delay="indefinite"/>
                      </p:stCondLst>
                      <p:childTnLst>
                        <p:par>
                          <p:cTn id="77" fill="hold" nodeType="withGroup">
                            <p:stCondLst>
                              <p:cond delay="0"/>
                            </p:stCondLst>
                            <p:childTnLst>
                              <p:par>
                                <p:cTn id="78" presetID="25" presetClass="entr" presetSubtype="0" fill="hold" grpId="0" nodeType="clickEffect">
                                  <p:stCondLst>
                                    <p:cond delay="0"/>
                                  </p:stCondLst>
                                  <p:childTnLst>
                                    <p:set>
                                      <p:cBhvr>
                                        <p:cTn id="79" dur="1" fill="hold">
                                          <p:stCondLst>
                                            <p:cond delay="0"/>
                                          </p:stCondLst>
                                        </p:cTn>
                                        <p:tgtEl>
                                          <p:spTgt spid="55306"/>
                                        </p:tgtEl>
                                        <p:attrNameLst>
                                          <p:attrName>style.visibility</p:attrName>
                                        </p:attrNameLst>
                                      </p:cBhvr>
                                      <p:to>
                                        <p:strVal val="visible"/>
                                      </p:to>
                                    </p:set>
                                    <p:anim calcmode="lin" valueType="num">
                                      <p:cBhvr>
                                        <p:cTn id="80" dur="500" decel="50000" fill="hold">
                                          <p:stCondLst>
                                            <p:cond delay="0"/>
                                          </p:stCondLst>
                                        </p:cTn>
                                        <p:tgtEl>
                                          <p:spTgt spid="55306"/>
                                        </p:tgtEl>
                                        <p:attrNameLst>
                                          <p:attrName>style.rotation</p:attrName>
                                        </p:attrNameLst>
                                      </p:cBhvr>
                                      <p:tavLst>
                                        <p:tav tm="0">
                                          <p:val>
                                            <p:fltVal val="-90"/>
                                          </p:val>
                                        </p:tav>
                                        <p:tav tm="100000">
                                          <p:val>
                                            <p:fltVal val="0"/>
                                          </p:val>
                                        </p:tav>
                                      </p:tavLst>
                                    </p:anim>
                                    <p:anim calcmode="lin" valueType="num">
                                      <p:cBhvr>
                                        <p:cTn id="81" dur="500" decel="50000" fill="hold">
                                          <p:stCondLst>
                                            <p:cond delay="0"/>
                                          </p:stCondLst>
                                        </p:cTn>
                                        <p:tgtEl>
                                          <p:spTgt spid="55306"/>
                                        </p:tgtEl>
                                        <p:attrNameLst>
                                          <p:attrName>ppt_w</p:attrName>
                                        </p:attrNameLst>
                                      </p:cBhvr>
                                      <p:tavLst>
                                        <p:tav tm="0">
                                          <p:val>
                                            <p:strVal val="#ppt_w"/>
                                          </p:val>
                                        </p:tav>
                                        <p:tav tm="100000">
                                          <p:val>
                                            <p:strVal val="#ppt_w*.05"/>
                                          </p:val>
                                        </p:tav>
                                      </p:tavLst>
                                    </p:anim>
                                    <p:anim calcmode="lin" valueType="num">
                                      <p:cBhvr>
                                        <p:cTn id="82" dur="500" accel="50000" fill="hold">
                                          <p:stCondLst>
                                            <p:cond delay="500"/>
                                          </p:stCondLst>
                                        </p:cTn>
                                        <p:tgtEl>
                                          <p:spTgt spid="55306"/>
                                        </p:tgtEl>
                                        <p:attrNameLst>
                                          <p:attrName>ppt_w</p:attrName>
                                        </p:attrNameLst>
                                      </p:cBhvr>
                                      <p:tavLst>
                                        <p:tav tm="0">
                                          <p:val>
                                            <p:strVal val="#ppt_w*.05"/>
                                          </p:val>
                                        </p:tav>
                                        <p:tav tm="100000">
                                          <p:val>
                                            <p:strVal val="#ppt_w"/>
                                          </p:val>
                                        </p:tav>
                                      </p:tavLst>
                                    </p:anim>
                                    <p:anim calcmode="lin" valueType="num">
                                      <p:cBhvr>
                                        <p:cTn id="83" dur="1000" fill="hold"/>
                                        <p:tgtEl>
                                          <p:spTgt spid="55306"/>
                                        </p:tgtEl>
                                        <p:attrNameLst>
                                          <p:attrName>ppt_h</p:attrName>
                                        </p:attrNameLst>
                                      </p:cBhvr>
                                      <p:tavLst>
                                        <p:tav tm="0">
                                          <p:val>
                                            <p:strVal val="#ppt_h"/>
                                          </p:val>
                                        </p:tav>
                                        <p:tav tm="100000">
                                          <p:val>
                                            <p:strVal val="#ppt_h"/>
                                          </p:val>
                                        </p:tav>
                                      </p:tavLst>
                                    </p:anim>
                                    <p:anim calcmode="lin" valueType="num">
                                      <p:cBhvr>
                                        <p:cTn id="84" dur="500" decel="50000" fill="hold">
                                          <p:stCondLst>
                                            <p:cond delay="0"/>
                                          </p:stCondLst>
                                        </p:cTn>
                                        <p:tgtEl>
                                          <p:spTgt spid="55306"/>
                                        </p:tgtEl>
                                        <p:attrNameLst>
                                          <p:attrName>ppt_x</p:attrName>
                                        </p:attrNameLst>
                                      </p:cBhvr>
                                      <p:tavLst>
                                        <p:tav tm="0">
                                          <p:val>
                                            <p:strVal val="#ppt_x+.4"/>
                                          </p:val>
                                        </p:tav>
                                        <p:tav tm="100000">
                                          <p:val>
                                            <p:strVal val="#ppt_x"/>
                                          </p:val>
                                        </p:tav>
                                      </p:tavLst>
                                    </p:anim>
                                    <p:anim calcmode="lin" valueType="num">
                                      <p:cBhvr>
                                        <p:cTn id="85" dur="500" decel="50000" fill="hold">
                                          <p:stCondLst>
                                            <p:cond delay="0"/>
                                          </p:stCondLst>
                                        </p:cTn>
                                        <p:tgtEl>
                                          <p:spTgt spid="55306"/>
                                        </p:tgtEl>
                                        <p:attrNameLst>
                                          <p:attrName>ppt_y</p:attrName>
                                        </p:attrNameLst>
                                      </p:cBhvr>
                                      <p:tavLst>
                                        <p:tav tm="0">
                                          <p:val>
                                            <p:strVal val="#ppt_y-.2"/>
                                          </p:val>
                                        </p:tav>
                                        <p:tav tm="100000">
                                          <p:val>
                                            <p:strVal val="#ppt_y+.1"/>
                                          </p:val>
                                        </p:tav>
                                      </p:tavLst>
                                    </p:anim>
                                    <p:anim calcmode="lin" valueType="num">
                                      <p:cBhvr>
                                        <p:cTn id="86" dur="500" accel="50000" fill="hold">
                                          <p:stCondLst>
                                            <p:cond delay="500"/>
                                          </p:stCondLst>
                                        </p:cTn>
                                        <p:tgtEl>
                                          <p:spTgt spid="55306"/>
                                        </p:tgtEl>
                                        <p:attrNameLst>
                                          <p:attrName>ppt_y</p:attrName>
                                        </p:attrNameLst>
                                      </p:cBhvr>
                                      <p:tavLst>
                                        <p:tav tm="0">
                                          <p:val>
                                            <p:strVal val="#ppt_y+.1"/>
                                          </p:val>
                                        </p:tav>
                                        <p:tav tm="100000">
                                          <p:val>
                                            <p:strVal val="#ppt_y"/>
                                          </p:val>
                                        </p:tav>
                                      </p:tavLst>
                                    </p:anim>
                                    <p:animEffect transition="in" filter="fade">
                                      <p:cBhvr>
                                        <p:cTn id="87" dur="1000" decel="50000">
                                          <p:stCondLst>
                                            <p:cond delay="0"/>
                                          </p:stCondLst>
                                        </p:cTn>
                                        <p:tgtEl>
                                          <p:spTgt spid="55306"/>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 presetClass="entr" presetSubtype="8" fill="hold" grpId="0" nodeType="clickEffect">
                                  <p:stCondLst>
                                    <p:cond delay="0"/>
                                  </p:stCondLst>
                                  <p:childTnLst>
                                    <p:set>
                                      <p:cBhvr>
                                        <p:cTn id="91" dur="1" fill="hold">
                                          <p:stCondLst>
                                            <p:cond delay="0"/>
                                          </p:stCondLst>
                                        </p:cTn>
                                        <p:tgtEl>
                                          <p:spTgt spid="55311"/>
                                        </p:tgtEl>
                                        <p:attrNameLst>
                                          <p:attrName>style.visibility</p:attrName>
                                        </p:attrNameLst>
                                      </p:cBhvr>
                                      <p:to>
                                        <p:strVal val="visible"/>
                                      </p:to>
                                    </p:set>
                                    <p:anim calcmode="lin" valueType="num">
                                      <p:cBhvr additive="base">
                                        <p:cTn id="92" dur="500" fill="hold"/>
                                        <p:tgtEl>
                                          <p:spTgt spid="55311"/>
                                        </p:tgtEl>
                                        <p:attrNameLst>
                                          <p:attrName>ppt_x</p:attrName>
                                        </p:attrNameLst>
                                      </p:cBhvr>
                                      <p:tavLst>
                                        <p:tav tm="0">
                                          <p:val>
                                            <p:strVal val="0-#ppt_w/2"/>
                                          </p:val>
                                        </p:tav>
                                        <p:tav tm="100000">
                                          <p:val>
                                            <p:strVal val="#ppt_x"/>
                                          </p:val>
                                        </p:tav>
                                      </p:tavLst>
                                    </p:anim>
                                    <p:anim calcmode="lin" valueType="num">
                                      <p:cBhvr additive="base">
                                        <p:cTn id="93" dur="500" fill="hold"/>
                                        <p:tgtEl>
                                          <p:spTgt spid="55311"/>
                                        </p:tgtEl>
                                        <p:attrNameLst>
                                          <p:attrName>ppt_y</p:attrName>
                                        </p:attrNameLst>
                                      </p:cBhvr>
                                      <p:tavLst>
                                        <p:tav tm="0">
                                          <p:val>
                                            <p:strVal val="#ppt_y"/>
                                          </p:val>
                                        </p:tav>
                                        <p:tav tm="100000">
                                          <p:val>
                                            <p:strVal val="#ppt_y"/>
                                          </p:val>
                                        </p:tav>
                                      </p:tavLst>
                                    </p:anim>
                                  </p:childTnLst>
                                </p:cTn>
                              </p:par>
                            </p:childTnLst>
                          </p:cTn>
                        </p:par>
                      </p:childTnLst>
                    </p:cTn>
                  </p:par>
                  <p:par>
                    <p:cTn id="94" fill="hold" nodeType="clickPar">
                      <p:stCondLst>
                        <p:cond delay="indefinite"/>
                      </p:stCondLst>
                      <p:childTnLst>
                        <p:par>
                          <p:cTn id="95" fill="hold" nodeType="withGroup">
                            <p:stCondLst>
                              <p:cond delay="0"/>
                            </p:stCondLst>
                            <p:childTnLst>
                              <p:par>
                                <p:cTn id="96" presetID="51" presetClass="entr" presetSubtype="0" fill="hold" grpId="0" nodeType="clickEffect">
                                  <p:stCondLst>
                                    <p:cond delay="0"/>
                                  </p:stCondLst>
                                  <p:childTnLst>
                                    <p:set>
                                      <p:cBhvr>
                                        <p:cTn id="97" dur="1" fill="hold">
                                          <p:stCondLst>
                                            <p:cond delay="0"/>
                                          </p:stCondLst>
                                        </p:cTn>
                                        <p:tgtEl>
                                          <p:spTgt spid="55307"/>
                                        </p:tgtEl>
                                        <p:attrNameLst>
                                          <p:attrName>style.visibility</p:attrName>
                                        </p:attrNameLst>
                                      </p:cBhvr>
                                      <p:to>
                                        <p:strVal val="visible"/>
                                      </p:to>
                                    </p:set>
                                    <p:animEffect transition="in" filter="fade">
                                      <p:cBhvr>
                                        <p:cTn id="98" dur="770" decel="100000"/>
                                        <p:tgtEl>
                                          <p:spTgt spid="55307"/>
                                        </p:tgtEl>
                                      </p:cBhvr>
                                    </p:animEffect>
                                    <p:animScale>
                                      <p:cBhvr>
                                        <p:cTn id="99" dur="770" decel="100000"/>
                                        <p:tgtEl>
                                          <p:spTgt spid="55307"/>
                                        </p:tgtEl>
                                      </p:cBhvr>
                                      <p:from x="10000" y="10000"/>
                                      <p:to x="200000" y="450000"/>
                                    </p:animScale>
                                    <p:animScale>
                                      <p:cBhvr>
                                        <p:cTn id="100" dur="1230" accel="100000" fill="hold">
                                          <p:stCondLst>
                                            <p:cond delay="770"/>
                                          </p:stCondLst>
                                        </p:cTn>
                                        <p:tgtEl>
                                          <p:spTgt spid="55307"/>
                                        </p:tgtEl>
                                      </p:cBhvr>
                                      <p:from x="200000" y="450000"/>
                                      <p:to x="100000" y="100000"/>
                                    </p:animScale>
                                    <p:set>
                                      <p:cBhvr>
                                        <p:cTn id="101" dur="770" fill="hold"/>
                                        <p:tgtEl>
                                          <p:spTgt spid="55307"/>
                                        </p:tgtEl>
                                        <p:attrNameLst>
                                          <p:attrName>ppt_x</p:attrName>
                                        </p:attrNameLst>
                                      </p:cBhvr>
                                      <p:to>
                                        <p:strVal val="(0.5)"/>
                                      </p:to>
                                    </p:set>
                                    <p:anim from="(0.5)" to="(#ppt_x)" calcmode="lin" valueType="num">
                                      <p:cBhvr>
                                        <p:cTn id="102" dur="1230" accel="100000" fill="hold">
                                          <p:stCondLst>
                                            <p:cond delay="770"/>
                                          </p:stCondLst>
                                        </p:cTn>
                                        <p:tgtEl>
                                          <p:spTgt spid="55307"/>
                                        </p:tgtEl>
                                        <p:attrNameLst>
                                          <p:attrName>ppt_x</p:attrName>
                                        </p:attrNameLst>
                                      </p:cBhvr>
                                    </p:anim>
                                    <p:set>
                                      <p:cBhvr>
                                        <p:cTn id="103" dur="770" fill="hold"/>
                                        <p:tgtEl>
                                          <p:spTgt spid="55307"/>
                                        </p:tgtEl>
                                        <p:attrNameLst>
                                          <p:attrName>ppt_y</p:attrName>
                                        </p:attrNameLst>
                                      </p:cBhvr>
                                      <p:to>
                                        <p:strVal val="(#ppt_y+0.4)"/>
                                      </p:to>
                                    </p:set>
                                    <p:anim from="(#ppt_y+0.4)" to="(#ppt_y)" calcmode="lin" valueType="num">
                                      <p:cBhvr>
                                        <p:cTn id="104" dur="1230" accel="100000" fill="hold">
                                          <p:stCondLst>
                                            <p:cond delay="770"/>
                                          </p:stCondLst>
                                        </p:cTn>
                                        <p:tgtEl>
                                          <p:spTgt spid="5530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1" grpId="0"/>
      <p:bldP spid="55302" grpId="0"/>
      <p:bldP spid="55303" grpId="0"/>
      <p:bldP spid="55305" grpId="0"/>
      <p:bldP spid="55306" grpId="0"/>
      <p:bldP spid="55307" grpId="0"/>
      <p:bldP spid="55308" grpId="0" animBg="1"/>
      <p:bldP spid="55309" grpId="0" animBg="1"/>
      <p:bldP spid="55310" grpId="0" animBg="1"/>
      <p:bldP spid="553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plus/>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267200" y="762000"/>
            <a:ext cx="2514600" cy="8382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a:solidFill>
                  <a:srgbClr val="FF0000"/>
                </a:solidFill>
                <a:ea typeface="华文新魏" pitchFamily="2" charset="-122"/>
              </a:rPr>
              <a:t>读准字音</a:t>
            </a:r>
          </a:p>
        </p:txBody>
      </p:sp>
      <p:sp>
        <p:nvSpPr>
          <p:cNvPr id="59395" name="Rectangle 3"/>
          <p:cNvSpPr>
            <a:spLocks noGrp="1" noChangeArrowheads="1"/>
          </p:cNvSpPr>
          <p:nvPr>
            <p:ph idx="1"/>
          </p:nvPr>
        </p:nvSpPr>
        <p:spPr>
          <a:xfrm>
            <a:off x="2438400" y="2286000"/>
            <a:ext cx="5029200" cy="4114800"/>
          </a:xfrm>
        </p:spPr>
        <p:txBody>
          <a:bodyPr/>
          <a:lstStyle/>
          <a:p>
            <a:pPr>
              <a:buFontTx/>
              <a:buNone/>
            </a:pPr>
            <a:r>
              <a:rPr lang="zh-CN" altLang="en-US" sz="3600" b="1">
                <a:solidFill>
                  <a:srgbClr val="000000"/>
                </a:solidFill>
                <a:latin typeface="宋体" pitchFamily="2" charset="-122"/>
              </a:rPr>
              <a:t>陈</a:t>
            </a:r>
            <a:r>
              <a:rPr lang="zh-CN" altLang="en-US" sz="3600" b="1">
                <a:solidFill>
                  <a:srgbClr val="3366FF"/>
                </a:solidFill>
                <a:latin typeface="宋体" pitchFamily="2" charset="-122"/>
              </a:rPr>
              <a:t>寔</a:t>
            </a:r>
            <a:r>
              <a:rPr lang="zh-CN" altLang="en-US" sz="3600" b="1">
                <a:solidFill>
                  <a:srgbClr val="000000"/>
                </a:solidFill>
                <a:latin typeface="宋体" pitchFamily="2" charset="-122"/>
              </a:rPr>
              <a:t>（     ）</a:t>
            </a:r>
          </a:p>
          <a:p>
            <a:pPr>
              <a:buFontTx/>
              <a:buNone/>
            </a:pPr>
            <a:endParaRPr lang="zh-CN" altLang="en-US" sz="3600" b="1">
              <a:solidFill>
                <a:srgbClr val="000000"/>
              </a:solidFill>
              <a:latin typeface="宋体" pitchFamily="2" charset="-122"/>
            </a:endParaRPr>
          </a:p>
          <a:p>
            <a:pPr>
              <a:buFontTx/>
              <a:buNone/>
            </a:pPr>
            <a:r>
              <a:rPr lang="zh-CN" altLang="en-US" sz="3600" b="1">
                <a:solidFill>
                  <a:srgbClr val="000000"/>
                </a:solidFill>
                <a:latin typeface="宋体" pitchFamily="2" charset="-122"/>
              </a:rPr>
              <a:t>尊君在</a:t>
            </a:r>
            <a:r>
              <a:rPr lang="zh-CN" altLang="en-US" sz="3600" b="1">
                <a:solidFill>
                  <a:srgbClr val="3366FF"/>
                </a:solidFill>
                <a:latin typeface="宋体" pitchFamily="2" charset="-122"/>
              </a:rPr>
              <a:t>不</a:t>
            </a:r>
            <a:r>
              <a:rPr lang="en-US" altLang="zh-CN" sz="3600" b="1">
                <a:latin typeface="宋体" pitchFamily="2" charset="-122"/>
              </a:rPr>
              <a:t>(      </a:t>
            </a:r>
            <a:r>
              <a:rPr lang="zh-CN" altLang="en-US" sz="3600" b="1">
                <a:latin typeface="宋体" pitchFamily="2" charset="-122"/>
              </a:rPr>
              <a:t>）       </a:t>
            </a:r>
          </a:p>
          <a:p>
            <a:pPr>
              <a:buFontTx/>
              <a:buNone/>
            </a:pPr>
            <a:endParaRPr lang="zh-CN" altLang="en-US" sz="3600" b="1">
              <a:latin typeface="宋体" pitchFamily="2" charset="-122"/>
            </a:endParaRPr>
          </a:p>
          <a:p>
            <a:pPr>
              <a:buFontTx/>
              <a:buNone/>
            </a:pPr>
            <a:r>
              <a:rPr lang="zh-CN" altLang="en-US" sz="3600" b="1">
                <a:solidFill>
                  <a:srgbClr val="3366FF"/>
                </a:solidFill>
                <a:latin typeface="宋体" pitchFamily="2" charset="-122"/>
              </a:rPr>
              <a:t>舍</a:t>
            </a:r>
            <a:r>
              <a:rPr lang="zh-CN" altLang="en-US" sz="3600" b="1">
                <a:solidFill>
                  <a:srgbClr val="000000"/>
                </a:solidFill>
                <a:latin typeface="宋体" pitchFamily="2" charset="-122"/>
              </a:rPr>
              <a:t>（     ）去</a:t>
            </a:r>
          </a:p>
        </p:txBody>
      </p:sp>
      <p:sp>
        <p:nvSpPr>
          <p:cNvPr id="59396" name="Rectangle 4"/>
          <p:cNvSpPr>
            <a:spLocks noChangeArrowheads="1"/>
          </p:cNvSpPr>
          <p:nvPr/>
        </p:nvSpPr>
        <p:spPr bwMode="auto">
          <a:xfrm>
            <a:off x="4119563" y="2289175"/>
            <a:ext cx="68103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a:solidFill>
                  <a:srgbClr val="FF3300"/>
                </a:solidFill>
                <a:latin typeface="Times New Roman" pitchFamily="18" charset="0"/>
              </a:rPr>
              <a:t>shí</a:t>
            </a:r>
          </a:p>
        </p:txBody>
      </p:sp>
      <p:sp>
        <p:nvSpPr>
          <p:cNvPr id="59397" name="Rectangle 5"/>
          <p:cNvSpPr>
            <a:spLocks noChangeArrowheads="1"/>
          </p:cNvSpPr>
          <p:nvPr/>
        </p:nvSpPr>
        <p:spPr bwMode="auto">
          <a:xfrm>
            <a:off x="4800600" y="3657600"/>
            <a:ext cx="7493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a:solidFill>
                  <a:srgbClr val="FF3300"/>
                </a:solidFill>
                <a:latin typeface="Times New Roman" pitchFamily="18" charset="0"/>
              </a:rPr>
              <a:t>f</a:t>
            </a:r>
            <a:r>
              <a:rPr lang="en-US" altLang="zh-CN" sz="3200">
                <a:solidFill>
                  <a:srgbClr val="FF3300"/>
                </a:solidFill>
                <a:latin typeface="Times New Roman" pitchFamily="18" charset="0"/>
                <a:ea typeface="宋体" pitchFamily="2" charset="-122"/>
              </a:rPr>
              <a:t>ǒ</a:t>
            </a:r>
            <a:r>
              <a:rPr lang="en-US" altLang="zh-CN" sz="3200">
                <a:solidFill>
                  <a:srgbClr val="FF3300"/>
                </a:solidFill>
                <a:latin typeface="Times New Roman" pitchFamily="18" charset="0"/>
              </a:rPr>
              <a:t>u</a:t>
            </a:r>
          </a:p>
        </p:txBody>
      </p:sp>
      <p:sp>
        <p:nvSpPr>
          <p:cNvPr id="59398" name="Rectangle 6"/>
          <p:cNvSpPr>
            <a:spLocks noChangeArrowheads="1"/>
          </p:cNvSpPr>
          <p:nvPr/>
        </p:nvSpPr>
        <p:spPr bwMode="auto">
          <a:xfrm>
            <a:off x="3646488" y="4953000"/>
            <a:ext cx="77311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a:solidFill>
                  <a:srgbClr val="FF3300"/>
                </a:solidFill>
                <a:latin typeface="Times New Roman" pitchFamily="18" charset="0"/>
              </a:rPr>
              <a:t>sh</a:t>
            </a:r>
            <a:r>
              <a:rPr lang="en-US" altLang="zh-CN" sz="3200">
                <a:solidFill>
                  <a:srgbClr val="FF3300"/>
                </a:solidFill>
                <a:latin typeface="Times New Roman" pitchFamily="18" charset="0"/>
                <a:ea typeface="宋体" pitchFamily="2" charset="-122"/>
              </a:rPr>
              <a:t>ě</a:t>
            </a:r>
          </a:p>
        </p:txBody>
      </p:sp>
      <p:pic>
        <p:nvPicPr>
          <p:cNvPr id="59399" name="Picture 7" descr="HaoSc23_987_20052511543371"/>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3276600" y="838200"/>
            <a:ext cx="838200" cy="83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 calcmode="lin" valueType="num">
                                      <p:cBhvr>
                                        <p:cTn id="7" dur="1000" fill="hold"/>
                                        <p:tgtEl>
                                          <p:spTgt spid="5939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939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9395">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9395">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59395">
                                            <p:txEl>
                                              <p:pRg st="2" end="2"/>
                                            </p:txEl>
                                          </p:spTgt>
                                        </p:tgtEl>
                                        <p:attrNameLst>
                                          <p:attrName>style.visibility</p:attrName>
                                        </p:attrNameLst>
                                      </p:cBhvr>
                                      <p:to>
                                        <p:strVal val="visible"/>
                                      </p:to>
                                    </p:set>
                                    <p:anim calcmode="lin" valueType="num">
                                      <p:cBhvr>
                                        <p:cTn id="15" dur="1000" fill="hold"/>
                                        <p:tgtEl>
                                          <p:spTgt spid="59395">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59395">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59395">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9395">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59395">
                                            <p:txEl>
                                              <p:pRg st="4" end="4"/>
                                            </p:txEl>
                                          </p:spTgt>
                                        </p:tgtEl>
                                        <p:attrNameLst>
                                          <p:attrName>style.visibility</p:attrName>
                                        </p:attrNameLst>
                                      </p:cBhvr>
                                      <p:to>
                                        <p:strVal val="visible"/>
                                      </p:to>
                                    </p:set>
                                    <p:anim calcmode="lin" valueType="num">
                                      <p:cBhvr>
                                        <p:cTn id="23" dur="1000" fill="hold"/>
                                        <p:tgtEl>
                                          <p:spTgt spid="59395">
                                            <p:txEl>
                                              <p:pRg st="4" end="4"/>
                                            </p:txEl>
                                          </p:spTgt>
                                        </p:tgtEl>
                                        <p:attrNameLst>
                                          <p:attrName>ppt_w</p:attrName>
                                        </p:attrNameLst>
                                      </p:cBhvr>
                                      <p:tavLst>
                                        <p:tav tm="0">
                                          <p:val>
                                            <p:fltVal val="0"/>
                                          </p:val>
                                        </p:tav>
                                        <p:tav tm="100000">
                                          <p:val>
                                            <p:strVal val="#ppt_w"/>
                                          </p:val>
                                        </p:tav>
                                      </p:tavLst>
                                    </p:anim>
                                    <p:anim calcmode="lin" valueType="num">
                                      <p:cBhvr>
                                        <p:cTn id="24" dur="1000" fill="hold"/>
                                        <p:tgtEl>
                                          <p:spTgt spid="59395">
                                            <p:txEl>
                                              <p:pRg st="4" end="4"/>
                                            </p:txEl>
                                          </p:spTgt>
                                        </p:tgtEl>
                                        <p:attrNameLst>
                                          <p:attrName>ppt_h</p:attrName>
                                        </p:attrNameLst>
                                      </p:cBhvr>
                                      <p:tavLst>
                                        <p:tav tm="0">
                                          <p:val>
                                            <p:fltVal val="0"/>
                                          </p:val>
                                        </p:tav>
                                        <p:tav tm="100000">
                                          <p:val>
                                            <p:strVal val="#ppt_h"/>
                                          </p:val>
                                        </p:tav>
                                      </p:tavLst>
                                    </p:anim>
                                    <p:anim calcmode="lin" valueType="num">
                                      <p:cBhvr>
                                        <p:cTn id="25" dur="1000" fill="hold"/>
                                        <p:tgtEl>
                                          <p:spTgt spid="59395">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59395">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59396"/>
                                        </p:tgtEl>
                                        <p:attrNameLst>
                                          <p:attrName>style.visibility</p:attrName>
                                        </p:attrNameLst>
                                      </p:cBhvr>
                                      <p:to>
                                        <p:strVal val="visible"/>
                                      </p:to>
                                    </p:set>
                                    <p:animEffect transition="in" filter="diamond(in)">
                                      <p:cBhvr>
                                        <p:cTn id="31" dur="1000"/>
                                        <p:tgtEl>
                                          <p:spTgt spid="59396"/>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59397"/>
                                        </p:tgtEl>
                                        <p:attrNameLst>
                                          <p:attrName>style.visibility</p:attrName>
                                        </p:attrNameLst>
                                      </p:cBhvr>
                                      <p:to>
                                        <p:strVal val="visible"/>
                                      </p:to>
                                    </p:set>
                                    <p:animEffect transition="in" filter="diamond(in)">
                                      <p:cBhvr>
                                        <p:cTn id="34" dur="1000"/>
                                        <p:tgtEl>
                                          <p:spTgt spid="59397"/>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59398"/>
                                        </p:tgtEl>
                                        <p:attrNameLst>
                                          <p:attrName>style.visibility</p:attrName>
                                        </p:attrNameLst>
                                      </p:cBhvr>
                                      <p:to>
                                        <p:strVal val="visible"/>
                                      </p:to>
                                    </p:set>
                                    <p:animEffect transition="in" filter="diamond(in)">
                                      <p:cBhvr>
                                        <p:cTn id="37" dur="1000"/>
                                        <p:tgtEl>
                                          <p:spTgt spid="59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P spid="59396" grpId="0"/>
      <p:bldP spid="59397" grpId="0"/>
      <p:bldP spid="5939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4114800" y="762000"/>
            <a:ext cx="2590800" cy="7620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a:solidFill>
                  <a:srgbClr val="FF0000"/>
                </a:solidFill>
                <a:ea typeface="华文新魏" pitchFamily="2" charset="-122"/>
              </a:rPr>
              <a:t>词语解释</a:t>
            </a:r>
          </a:p>
        </p:txBody>
      </p:sp>
      <p:sp>
        <p:nvSpPr>
          <p:cNvPr id="58371" name="Rectangle 3"/>
          <p:cNvSpPr>
            <a:spLocks noGrp="1" noChangeArrowheads="1"/>
          </p:cNvSpPr>
          <p:nvPr>
            <p:ph idx="1"/>
          </p:nvPr>
        </p:nvSpPr>
        <p:spPr>
          <a:xfrm>
            <a:off x="1079500" y="1622425"/>
            <a:ext cx="1838325" cy="4181475"/>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wrap="none">
            <a:spAutoFit/>
          </a:bodyPr>
          <a:lstStyle/>
          <a:p>
            <a:pPr marL="0" indent="0">
              <a:lnSpc>
                <a:spcPct val="120000"/>
              </a:lnSpc>
              <a:spcBef>
                <a:spcPct val="0"/>
              </a:spcBef>
              <a:buFontTx/>
              <a:buNone/>
            </a:pPr>
            <a:r>
              <a:rPr lang="en-US" altLang="zh-CN" b="1">
                <a:solidFill>
                  <a:srgbClr val="0000FF"/>
                </a:solidFill>
                <a:ea typeface="楷体_GB2312" pitchFamily="49" charset="-122"/>
              </a:rPr>
              <a:t>   </a:t>
            </a:r>
            <a:r>
              <a:rPr lang="zh-CN" altLang="en-US" b="1">
                <a:solidFill>
                  <a:srgbClr val="0000FF"/>
                </a:solidFill>
                <a:ea typeface="楷体_GB2312" pitchFamily="49" charset="-122"/>
              </a:rPr>
              <a:t>期行：</a:t>
            </a:r>
          </a:p>
          <a:p>
            <a:pPr marL="0" indent="0">
              <a:lnSpc>
                <a:spcPct val="120000"/>
              </a:lnSpc>
              <a:spcBef>
                <a:spcPct val="0"/>
              </a:spcBef>
              <a:buFontTx/>
              <a:buNone/>
            </a:pPr>
            <a:endParaRPr lang="zh-CN" altLang="en-US" b="1">
              <a:solidFill>
                <a:srgbClr val="0000FF"/>
              </a:solidFill>
              <a:ea typeface="楷体_GB2312" pitchFamily="49" charset="-122"/>
            </a:endParaRPr>
          </a:p>
          <a:p>
            <a:pPr marL="0" indent="0">
              <a:lnSpc>
                <a:spcPct val="120000"/>
              </a:lnSpc>
              <a:spcBef>
                <a:spcPct val="0"/>
              </a:spcBef>
              <a:buFontTx/>
              <a:buNone/>
            </a:pPr>
            <a:r>
              <a:rPr lang="zh-CN" altLang="en-US" b="1">
                <a:solidFill>
                  <a:srgbClr val="0000FF"/>
                </a:solidFill>
                <a:ea typeface="楷体_GB2312" pitchFamily="49" charset="-122"/>
              </a:rPr>
              <a:t>期日中：</a:t>
            </a:r>
          </a:p>
          <a:p>
            <a:pPr marL="0" indent="0">
              <a:lnSpc>
                <a:spcPct val="120000"/>
              </a:lnSpc>
              <a:spcBef>
                <a:spcPct val="0"/>
              </a:spcBef>
              <a:buFontTx/>
              <a:buNone/>
            </a:pPr>
            <a:endParaRPr lang="zh-CN" altLang="en-US" b="1">
              <a:solidFill>
                <a:srgbClr val="0000FF"/>
              </a:solidFill>
              <a:ea typeface="楷体_GB2312" pitchFamily="49" charset="-122"/>
            </a:endParaRPr>
          </a:p>
          <a:p>
            <a:pPr marL="0" indent="0">
              <a:lnSpc>
                <a:spcPct val="120000"/>
              </a:lnSpc>
              <a:spcBef>
                <a:spcPct val="0"/>
              </a:spcBef>
              <a:buFontTx/>
              <a:buNone/>
            </a:pPr>
            <a:r>
              <a:rPr lang="zh-CN" altLang="en-US" b="1">
                <a:solidFill>
                  <a:srgbClr val="0000FF"/>
                </a:solidFill>
                <a:ea typeface="楷体_GB2312" pitchFamily="49" charset="-122"/>
              </a:rPr>
              <a:t>   舍去：</a:t>
            </a:r>
          </a:p>
          <a:p>
            <a:pPr marL="0" indent="0">
              <a:lnSpc>
                <a:spcPct val="120000"/>
              </a:lnSpc>
              <a:spcBef>
                <a:spcPct val="0"/>
              </a:spcBef>
              <a:buFontTx/>
              <a:buNone/>
            </a:pPr>
            <a:endParaRPr lang="zh-CN" altLang="en-US" b="1">
              <a:solidFill>
                <a:srgbClr val="0000FF"/>
              </a:solidFill>
              <a:ea typeface="楷体_GB2312" pitchFamily="49" charset="-122"/>
            </a:endParaRPr>
          </a:p>
          <a:p>
            <a:pPr marL="0" indent="0">
              <a:lnSpc>
                <a:spcPct val="120000"/>
              </a:lnSpc>
              <a:spcBef>
                <a:spcPct val="0"/>
              </a:spcBef>
              <a:buFontTx/>
              <a:buNone/>
            </a:pPr>
            <a:r>
              <a:rPr lang="zh-CN" altLang="en-US" b="1">
                <a:solidFill>
                  <a:srgbClr val="0000FF"/>
                </a:solidFill>
                <a:ea typeface="楷体_GB2312" pitchFamily="49" charset="-122"/>
              </a:rPr>
              <a:t>      乃：</a:t>
            </a:r>
          </a:p>
        </p:txBody>
      </p:sp>
      <p:sp>
        <p:nvSpPr>
          <p:cNvPr id="58372" name="Rectangle 4"/>
          <p:cNvSpPr>
            <a:spLocks noChangeArrowheads="1"/>
          </p:cNvSpPr>
          <p:nvPr/>
        </p:nvSpPr>
        <p:spPr bwMode="auto">
          <a:xfrm>
            <a:off x="2593975" y="1676400"/>
            <a:ext cx="42640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约定同行。期，约定。</a:t>
            </a:r>
          </a:p>
        </p:txBody>
      </p:sp>
      <p:sp>
        <p:nvSpPr>
          <p:cNvPr id="58373" name="Rectangle 5"/>
          <p:cNvSpPr>
            <a:spLocks noChangeArrowheads="1"/>
          </p:cNvSpPr>
          <p:nvPr/>
        </p:nvSpPr>
        <p:spPr bwMode="auto">
          <a:xfrm>
            <a:off x="2620963" y="2825750"/>
            <a:ext cx="385603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约定的时间是中午。</a:t>
            </a:r>
          </a:p>
        </p:txBody>
      </p:sp>
      <p:sp>
        <p:nvSpPr>
          <p:cNvPr id="58374" name="Rectangle 6"/>
          <p:cNvSpPr>
            <a:spLocks noChangeArrowheads="1"/>
          </p:cNvSpPr>
          <p:nvPr/>
        </p:nvSpPr>
        <p:spPr bwMode="auto">
          <a:xfrm>
            <a:off x="2590800" y="3938588"/>
            <a:ext cx="5562600" cy="116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pPr>
            <a:r>
              <a:rPr lang="zh-CN" altLang="en-US" sz="3200">
                <a:solidFill>
                  <a:srgbClr val="993366"/>
                </a:solidFill>
              </a:rPr>
              <a:t>不再等候就走了。舍，放弃。去，离开。</a:t>
            </a:r>
          </a:p>
        </p:txBody>
      </p:sp>
      <p:sp>
        <p:nvSpPr>
          <p:cNvPr id="58375" name="Rectangle 7"/>
          <p:cNvSpPr>
            <a:spLocks noChangeArrowheads="1"/>
          </p:cNvSpPr>
          <p:nvPr/>
        </p:nvSpPr>
        <p:spPr bwMode="auto">
          <a:xfrm>
            <a:off x="2657475" y="5157788"/>
            <a:ext cx="10001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才。</a:t>
            </a:r>
          </a:p>
        </p:txBody>
      </p:sp>
      <p:pic>
        <p:nvPicPr>
          <p:cNvPr id="58376" name="Picture 8" descr="katongdongwu3_171"/>
          <p:cNvPicPr>
            <a:picLocks noChangeAspect="1" noChangeArrowheads="1" noCrop="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00400" y="762000"/>
            <a:ext cx="762000" cy="76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Effect transition="in" filter="fade">
                                      <p:cBhvr>
                                        <p:cTn id="7" dur="770" decel="100000"/>
                                        <p:tgtEl>
                                          <p:spTgt spid="58371">
                                            <p:txEl>
                                              <p:pRg st="0" end="0"/>
                                            </p:txEl>
                                          </p:spTgt>
                                        </p:tgtEl>
                                      </p:cBhvr>
                                    </p:animEffect>
                                    <p:animScale>
                                      <p:cBhvr>
                                        <p:cTn id="8" dur="770" decel="100000"/>
                                        <p:tgtEl>
                                          <p:spTgt spid="58371">
                                            <p:txEl>
                                              <p:pRg st="0" end="0"/>
                                            </p:txEl>
                                          </p:spTgt>
                                        </p:tgtEl>
                                      </p:cBhvr>
                                      <p:from x="10000" y="10000"/>
                                      <p:to x="200000" y="450000"/>
                                    </p:animScale>
                                    <p:animScale>
                                      <p:cBhvr>
                                        <p:cTn id="9" dur="1230" accel="100000" fill="hold">
                                          <p:stCondLst>
                                            <p:cond delay="770"/>
                                          </p:stCondLst>
                                        </p:cTn>
                                        <p:tgtEl>
                                          <p:spTgt spid="58371">
                                            <p:txEl>
                                              <p:pRg st="0" end="0"/>
                                            </p:txEl>
                                          </p:spTgt>
                                        </p:tgtEl>
                                      </p:cBhvr>
                                      <p:from x="200000" y="450000"/>
                                      <p:to x="100000" y="100000"/>
                                    </p:animScale>
                                    <p:set>
                                      <p:cBhvr>
                                        <p:cTn id="10" dur="770" fill="hold"/>
                                        <p:tgtEl>
                                          <p:spTgt spid="58371">
                                            <p:txEl>
                                              <p:pRg st="0" end="0"/>
                                            </p:txEl>
                                          </p:spTgt>
                                        </p:tgtEl>
                                        <p:attrNameLst>
                                          <p:attrName>ppt_x</p:attrName>
                                        </p:attrNameLst>
                                      </p:cBhvr>
                                      <p:to>
                                        <p:strVal val="(0.5)"/>
                                      </p:to>
                                    </p:set>
                                    <p:anim from="(0.5)" to="(#ppt_x)" calcmode="lin" valueType="num">
                                      <p:cBhvr>
                                        <p:cTn id="11" dur="1230" accel="100000" fill="hold">
                                          <p:stCondLst>
                                            <p:cond delay="770"/>
                                          </p:stCondLst>
                                        </p:cTn>
                                        <p:tgtEl>
                                          <p:spTgt spid="58371">
                                            <p:txEl>
                                              <p:pRg st="0" end="0"/>
                                            </p:txEl>
                                          </p:spTgt>
                                        </p:tgtEl>
                                        <p:attrNameLst>
                                          <p:attrName>ppt_x</p:attrName>
                                        </p:attrNameLst>
                                      </p:cBhvr>
                                    </p:anim>
                                    <p:set>
                                      <p:cBhvr>
                                        <p:cTn id="12" dur="770" fill="hold"/>
                                        <p:tgtEl>
                                          <p:spTgt spid="58371">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58371">
                                            <p:txEl>
                                              <p:pRg st="0" end="0"/>
                                            </p:txEl>
                                          </p:spTgt>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58371">
                                            <p:txEl>
                                              <p:pRg st="2" end="2"/>
                                            </p:txEl>
                                          </p:spTgt>
                                        </p:tgtEl>
                                        <p:attrNameLst>
                                          <p:attrName>style.visibility</p:attrName>
                                        </p:attrNameLst>
                                      </p:cBhvr>
                                      <p:to>
                                        <p:strVal val="visible"/>
                                      </p:to>
                                    </p:set>
                                    <p:animEffect transition="in" filter="fade">
                                      <p:cBhvr>
                                        <p:cTn id="18" dur="770" decel="100000"/>
                                        <p:tgtEl>
                                          <p:spTgt spid="58371">
                                            <p:txEl>
                                              <p:pRg st="2" end="2"/>
                                            </p:txEl>
                                          </p:spTgt>
                                        </p:tgtEl>
                                      </p:cBhvr>
                                    </p:animEffect>
                                    <p:animScale>
                                      <p:cBhvr>
                                        <p:cTn id="19" dur="770" decel="100000"/>
                                        <p:tgtEl>
                                          <p:spTgt spid="58371">
                                            <p:txEl>
                                              <p:pRg st="2" end="2"/>
                                            </p:txEl>
                                          </p:spTgt>
                                        </p:tgtEl>
                                      </p:cBhvr>
                                      <p:from x="10000" y="10000"/>
                                      <p:to x="200000" y="450000"/>
                                    </p:animScale>
                                    <p:animScale>
                                      <p:cBhvr>
                                        <p:cTn id="20" dur="1230" accel="100000" fill="hold">
                                          <p:stCondLst>
                                            <p:cond delay="770"/>
                                          </p:stCondLst>
                                        </p:cTn>
                                        <p:tgtEl>
                                          <p:spTgt spid="58371">
                                            <p:txEl>
                                              <p:pRg st="2" end="2"/>
                                            </p:txEl>
                                          </p:spTgt>
                                        </p:tgtEl>
                                      </p:cBhvr>
                                      <p:from x="200000" y="450000"/>
                                      <p:to x="100000" y="100000"/>
                                    </p:animScale>
                                    <p:set>
                                      <p:cBhvr>
                                        <p:cTn id="21" dur="770" fill="hold"/>
                                        <p:tgtEl>
                                          <p:spTgt spid="58371">
                                            <p:txEl>
                                              <p:pRg st="2" end="2"/>
                                            </p:txEl>
                                          </p:spTgt>
                                        </p:tgtEl>
                                        <p:attrNameLst>
                                          <p:attrName>ppt_x</p:attrName>
                                        </p:attrNameLst>
                                      </p:cBhvr>
                                      <p:to>
                                        <p:strVal val="(0.5)"/>
                                      </p:to>
                                    </p:set>
                                    <p:anim from="(0.5)" to="(#ppt_x)" calcmode="lin" valueType="num">
                                      <p:cBhvr>
                                        <p:cTn id="22" dur="1230" accel="100000" fill="hold">
                                          <p:stCondLst>
                                            <p:cond delay="770"/>
                                          </p:stCondLst>
                                        </p:cTn>
                                        <p:tgtEl>
                                          <p:spTgt spid="58371">
                                            <p:txEl>
                                              <p:pRg st="2" end="2"/>
                                            </p:txEl>
                                          </p:spTgt>
                                        </p:tgtEl>
                                        <p:attrNameLst>
                                          <p:attrName>ppt_x</p:attrName>
                                        </p:attrNameLst>
                                      </p:cBhvr>
                                    </p:anim>
                                    <p:set>
                                      <p:cBhvr>
                                        <p:cTn id="23" dur="770" fill="hold"/>
                                        <p:tgtEl>
                                          <p:spTgt spid="58371">
                                            <p:txEl>
                                              <p:pRg st="2" end="2"/>
                                            </p:txEl>
                                          </p:spTgt>
                                        </p:tgtEl>
                                        <p:attrNameLst>
                                          <p:attrName>ppt_y</p:attrName>
                                        </p:attrNameLst>
                                      </p:cBhvr>
                                      <p:to>
                                        <p:strVal val="(#ppt_y+0.4)"/>
                                      </p:to>
                                    </p:set>
                                    <p:anim from="(#ppt_y+0.4)" to="(#ppt_y)" calcmode="lin" valueType="num">
                                      <p:cBhvr>
                                        <p:cTn id="24" dur="1230" accel="100000" fill="hold">
                                          <p:stCondLst>
                                            <p:cond delay="770"/>
                                          </p:stCondLst>
                                        </p:cTn>
                                        <p:tgtEl>
                                          <p:spTgt spid="58371">
                                            <p:txEl>
                                              <p:pRg st="2" end="2"/>
                                            </p:txEl>
                                          </p:spTgt>
                                        </p:tgtEl>
                                        <p:attrNameLst>
                                          <p:attrName>ppt_y</p:attrName>
                                        </p:attrNameLst>
                                      </p:cBhvr>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51" presetClass="entr" presetSubtype="0" fill="hold" grpId="0" nodeType="clickEffect">
                                  <p:stCondLst>
                                    <p:cond delay="0"/>
                                  </p:stCondLst>
                                  <p:childTnLst>
                                    <p:set>
                                      <p:cBhvr>
                                        <p:cTn id="28" dur="1" fill="hold">
                                          <p:stCondLst>
                                            <p:cond delay="0"/>
                                          </p:stCondLst>
                                        </p:cTn>
                                        <p:tgtEl>
                                          <p:spTgt spid="58371">
                                            <p:txEl>
                                              <p:pRg st="4" end="4"/>
                                            </p:txEl>
                                          </p:spTgt>
                                        </p:tgtEl>
                                        <p:attrNameLst>
                                          <p:attrName>style.visibility</p:attrName>
                                        </p:attrNameLst>
                                      </p:cBhvr>
                                      <p:to>
                                        <p:strVal val="visible"/>
                                      </p:to>
                                    </p:set>
                                    <p:animEffect transition="in" filter="fade">
                                      <p:cBhvr>
                                        <p:cTn id="29" dur="770" decel="100000"/>
                                        <p:tgtEl>
                                          <p:spTgt spid="58371">
                                            <p:txEl>
                                              <p:pRg st="4" end="4"/>
                                            </p:txEl>
                                          </p:spTgt>
                                        </p:tgtEl>
                                      </p:cBhvr>
                                    </p:animEffect>
                                    <p:animScale>
                                      <p:cBhvr>
                                        <p:cTn id="30" dur="770" decel="100000"/>
                                        <p:tgtEl>
                                          <p:spTgt spid="58371">
                                            <p:txEl>
                                              <p:pRg st="4" end="4"/>
                                            </p:txEl>
                                          </p:spTgt>
                                        </p:tgtEl>
                                      </p:cBhvr>
                                      <p:from x="10000" y="10000"/>
                                      <p:to x="200000" y="450000"/>
                                    </p:animScale>
                                    <p:animScale>
                                      <p:cBhvr>
                                        <p:cTn id="31" dur="1230" accel="100000" fill="hold">
                                          <p:stCondLst>
                                            <p:cond delay="770"/>
                                          </p:stCondLst>
                                        </p:cTn>
                                        <p:tgtEl>
                                          <p:spTgt spid="58371">
                                            <p:txEl>
                                              <p:pRg st="4" end="4"/>
                                            </p:txEl>
                                          </p:spTgt>
                                        </p:tgtEl>
                                      </p:cBhvr>
                                      <p:from x="200000" y="450000"/>
                                      <p:to x="100000" y="100000"/>
                                    </p:animScale>
                                    <p:set>
                                      <p:cBhvr>
                                        <p:cTn id="32" dur="770" fill="hold"/>
                                        <p:tgtEl>
                                          <p:spTgt spid="58371">
                                            <p:txEl>
                                              <p:pRg st="4" end="4"/>
                                            </p:txEl>
                                          </p:spTgt>
                                        </p:tgtEl>
                                        <p:attrNameLst>
                                          <p:attrName>ppt_x</p:attrName>
                                        </p:attrNameLst>
                                      </p:cBhvr>
                                      <p:to>
                                        <p:strVal val="(0.5)"/>
                                      </p:to>
                                    </p:set>
                                    <p:anim from="(0.5)" to="(#ppt_x)" calcmode="lin" valueType="num">
                                      <p:cBhvr>
                                        <p:cTn id="33" dur="1230" accel="100000" fill="hold">
                                          <p:stCondLst>
                                            <p:cond delay="770"/>
                                          </p:stCondLst>
                                        </p:cTn>
                                        <p:tgtEl>
                                          <p:spTgt spid="58371">
                                            <p:txEl>
                                              <p:pRg st="4" end="4"/>
                                            </p:txEl>
                                          </p:spTgt>
                                        </p:tgtEl>
                                        <p:attrNameLst>
                                          <p:attrName>ppt_x</p:attrName>
                                        </p:attrNameLst>
                                      </p:cBhvr>
                                    </p:anim>
                                    <p:set>
                                      <p:cBhvr>
                                        <p:cTn id="34" dur="770" fill="hold"/>
                                        <p:tgtEl>
                                          <p:spTgt spid="58371">
                                            <p:txEl>
                                              <p:pRg st="4" end="4"/>
                                            </p:txEl>
                                          </p:spTgt>
                                        </p:tgtEl>
                                        <p:attrNameLst>
                                          <p:attrName>ppt_y</p:attrName>
                                        </p:attrNameLst>
                                      </p:cBhvr>
                                      <p:to>
                                        <p:strVal val="(#ppt_y+0.4)"/>
                                      </p:to>
                                    </p:set>
                                    <p:anim from="(#ppt_y+0.4)" to="(#ppt_y)" calcmode="lin" valueType="num">
                                      <p:cBhvr>
                                        <p:cTn id="35" dur="1230" accel="100000" fill="hold">
                                          <p:stCondLst>
                                            <p:cond delay="770"/>
                                          </p:stCondLst>
                                        </p:cTn>
                                        <p:tgtEl>
                                          <p:spTgt spid="58371">
                                            <p:txEl>
                                              <p:pRg st="4" end="4"/>
                                            </p:txEl>
                                          </p:spTgt>
                                        </p:tgtEl>
                                        <p:attrNameLst>
                                          <p:attrName>ppt_y</p:attrName>
                                        </p:attrNameLst>
                                      </p:cBhvr>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51" presetClass="entr" presetSubtype="0" fill="hold" grpId="0" nodeType="clickEffect">
                                  <p:stCondLst>
                                    <p:cond delay="0"/>
                                  </p:stCondLst>
                                  <p:childTnLst>
                                    <p:set>
                                      <p:cBhvr>
                                        <p:cTn id="39" dur="1" fill="hold">
                                          <p:stCondLst>
                                            <p:cond delay="0"/>
                                          </p:stCondLst>
                                        </p:cTn>
                                        <p:tgtEl>
                                          <p:spTgt spid="58371">
                                            <p:txEl>
                                              <p:pRg st="6" end="6"/>
                                            </p:txEl>
                                          </p:spTgt>
                                        </p:tgtEl>
                                        <p:attrNameLst>
                                          <p:attrName>style.visibility</p:attrName>
                                        </p:attrNameLst>
                                      </p:cBhvr>
                                      <p:to>
                                        <p:strVal val="visible"/>
                                      </p:to>
                                    </p:set>
                                    <p:animEffect transition="in" filter="fade">
                                      <p:cBhvr>
                                        <p:cTn id="40" dur="770" decel="100000"/>
                                        <p:tgtEl>
                                          <p:spTgt spid="58371">
                                            <p:txEl>
                                              <p:pRg st="6" end="6"/>
                                            </p:txEl>
                                          </p:spTgt>
                                        </p:tgtEl>
                                      </p:cBhvr>
                                    </p:animEffect>
                                    <p:animScale>
                                      <p:cBhvr>
                                        <p:cTn id="41" dur="770" decel="100000"/>
                                        <p:tgtEl>
                                          <p:spTgt spid="58371">
                                            <p:txEl>
                                              <p:pRg st="6" end="6"/>
                                            </p:txEl>
                                          </p:spTgt>
                                        </p:tgtEl>
                                      </p:cBhvr>
                                      <p:from x="10000" y="10000"/>
                                      <p:to x="200000" y="450000"/>
                                    </p:animScale>
                                    <p:animScale>
                                      <p:cBhvr>
                                        <p:cTn id="42" dur="1230" accel="100000" fill="hold">
                                          <p:stCondLst>
                                            <p:cond delay="770"/>
                                          </p:stCondLst>
                                        </p:cTn>
                                        <p:tgtEl>
                                          <p:spTgt spid="58371">
                                            <p:txEl>
                                              <p:pRg st="6" end="6"/>
                                            </p:txEl>
                                          </p:spTgt>
                                        </p:tgtEl>
                                      </p:cBhvr>
                                      <p:from x="200000" y="450000"/>
                                      <p:to x="100000" y="100000"/>
                                    </p:animScale>
                                    <p:set>
                                      <p:cBhvr>
                                        <p:cTn id="43" dur="770" fill="hold"/>
                                        <p:tgtEl>
                                          <p:spTgt spid="58371">
                                            <p:txEl>
                                              <p:pRg st="6" end="6"/>
                                            </p:txEl>
                                          </p:spTgt>
                                        </p:tgtEl>
                                        <p:attrNameLst>
                                          <p:attrName>ppt_x</p:attrName>
                                        </p:attrNameLst>
                                      </p:cBhvr>
                                      <p:to>
                                        <p:strVal val="(0.5)"/>
                                      </p:to>
                                    </p:set>
                                    <p:anim from="(0.5)" to="(#ppt_x)" calcmode="lin" valueType="num">
                                      <p:cBhvr>
                                        <p:cTn id="44" dur="1230" accel="100000" fill="hold">
                                          <p:stCondLst>
                                            <p:cond delay="770"/>
                                          </p:stCondLst>
                                        </p:cTn>
                                        <p:tgtEl>
                                          <p:spTgt spid="58371">
                                            <p:txEl>
                                              <p:pRg st="6" end="6"/>
                                            </p:txEl>
                                          </p:spTgt>
                                        </p:tgtEl>
                                        <p:attrNameLst>
                                          <p:attrName>ppt_x</p:attrName>
                                        </p:attrNameLst>
                                      </p:cBhvr>
                                    </p:anim>
                                    <p:set>
                                      <p:cBhvr>
                                        <p:cTn id="45" dur="770" fill="hold"/>
                                        <p:tgtEl>
                                          <p:spTgt spid="58371">
                                            <p:txEl>
                                              <p:pRg st="6" end="6"/>
                                            </p:txEl>
                                          </p:spTgt>
                                        </p:tgtEl>
                                        <p:attrNameLst>
                                          <p:attrName>ppt_y</p:attrName>
                                        </p:attrNameLst>
                                      </p:cBhvr>
                                      <p:to>
                                        <p:strVal val="(#ppt_y+0.4)"/>
                                      </p:to>
                                    </p:set>
                                    <p:anim from="(#ppt_y+0.4)" to="(#ppt_y)" calcmode="lin" valueType="num">
                                      <p:cBhvr>
                                        <p:cTn id="46" dur="1230" accel="100000" fill="hold">
                                          <p:stCondLst>
                                            <p:cond delay="770"/>
                                          </p:stCondLst>
                                        </p:cTn>
                                        <p:tgtEl>
                                          <p:spTgt spid="58371">
                                            <p:txEl>
                                              <p:pRg st="6" end="6"/>
                                            </p:txEl>
                                          </p:spTgt>
                                        </p:tgtEl>
                                        <p:attrNameLst>
                                          <p:attrName>ppt_y</p:attrName>
                                        </p:attrNameLst>
                                      </p:cBhvr>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58372"/>
                                        </p:tgtEl>
                                        <p:attrNameLst>
                                          <p:attrName>style.visibility</p:attrName>
                                        </p:attrNameLst>
                                      </p:cBhvr>
                                      <p:to>
                                        <p:strVal val="visible"/>
                                      </p:to>
                                    </p:set>
                                    <p:animEffect transition="in" filter="randombar(horizontal)">
                                      <p:cBhvr>
                                        <p:cTn id="51" dur="500"/>
                                        <p:tgtEl>
                                          <p:spTgt spid="58372"/>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58373"/>
                                        </p:tgtEl>
                                        <p:attrNameLst>
                                          <p:attrName>style.visibility</p:attrName>
                                        </p:attrNameLst>
                                      </p:cBhvr>
                                      <p:to>
                                        <p:strVal val="visible"/>
                                      </p:to>
                                    </p:set>
                                    <p:animEffect transition="in" filter="randombar(horizontal)">
                                      <p:cBhvr>
                                        <p:cTn id="56" dur="500"/>
                                        <p:tgtEl>
                                          <p:spTgt spid="58373"/>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14" presetClass="entr" presetSubtype="10" fill="hold" grpId="0" nodeType="clickEffect">
                                  <p:stCondLst>
                                    <p:cond delay="0"/>
                                  </p:stCondLst>
                                  <p:childTnLst>
                                    <p:set>
                                      <p:cBhvr>
                                        <p:cTn id="60" dur="1" fill="hold">
                                          <p:stCondLst>
                                            <p:cond delay="0"/>
                                          </p:stCondLst>
                                        </p:cTn>
                                        <p:tgtEl>
                                          <p:spTgt spid="58374"/>
                                        </p:tgtEl>
                                        <p:attrNameLst>
                                          <p:attrName>style.visibility</p:attrName>
                                        </p:attrNameLst>
                                      </p:cBhvr>
                                      <p:to>
                                        <p:strVal val="visible"/>
                                      </p:to>
                                    </p:set>
                                    <p:animEffect transition="in" filter="randombar(horizontal)">
                                      <p:cBhvr>
                                        <p:cTn id="61" dur="500"/>
                                        <p:tgtEl>
                                          <p:spTgt spid="58374"/>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14" presetClass="entr" presetSubtype="10" fill="hold" grpId="0" nodeType="clickEffect">
                                  <p:stCondLst>
                                    <p:cond delay="0"/>
                                  </p:stCondLst>
                                  <p:childTnLst>
                                    <p:set>
                                      <p:cBhvr>
                                        <p:cTn id="65" dur="1" fill="hold">
                                          <p:stCondLst>
                                            <p:cond delay="0"/>
                                          </p:stCondLst>
                                        </p:cTn>
                                        <p:tgtEl>
                                          <p:spTgt spid="58375"/>
                                        </p:tgtEl>
                                        <p:attrNameLst>
                                          <p:attrName>style.visibility</p:attrName>
                                        </p:attrNameLst>
                                      </p:cBhvr>
                                      <p:to>
                                        <p:strVal val="visible"/>
                                      </p:to>
                                    </p:set>
                                    <p:animEffect transition="in" filter="randombar(horizontal)">
                                      <p:cBhvr>
                                        <p:cTn id="66" dur="500"/>
                                        <p:tgtEl>
                                          <p:spTgt spid="583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p:bldP spid="58372" grpId="0"/>
      <p:bldP spid="58373" grpId="0"/>
      <p:bldP spid="58374" grpId="0"/>
      <p:bldP spid="5837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4"/>
          <p:cNvSpPr>
            <a:spLocks noChangeArrowheads="1"/>
          </p:cNvSpPr>
          <p:nvPr/>
        </p:nvSpPr>
        <p:spPr bwMode="auto">
          <a:xfrm>
            <a:off x="2362200" y="1174750"/>
            <a:ext cx="1524000" cy="423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70000"/>
              </a:lnSpc>
            </a:pPr>
            <a:r>
              <a:rPr lang="zh-CN" altLang="en-US" sz="3200">
                <a:solidFill>
                  <a:srgbClr val="0000FF"/>
                </a:solidFill>
              </a:rPr>
              <a:t>时年</a:t>
            </a:r>
            <a:r>
              <a:rPr lang="en-US" altLang="zh-CN" sz="3200">
                <a:solidFill>
                  <a:srgbClr val="0000FF"/>
                </a:solidFill>
              </a:rPr>
              <a:t>:</a:t>
            </a:r>
          </a:p>
          <a:p>
            <a:pPr>
              <a:lnSpc>
                <a:spcPct val="170000"/>
              </a:lnSpc>
            </a:pPr>
            <a:r>
              <a:rPr lang="zh-CN" altLang="en-US" sz="3200">
                <a:solidFill>
                  <a:srgbClr val="0000FF"/>
                </a:solidFill>
              </a:rPr>
              <a:t>戏</a:t>
            </a:r>
            <a:r>
              <a:rPr lang="en-US" altLang="zh-CN" sz="3200">
                <a:solidFill>
                  <a:srgbClr val="0000FF"/>
                </a:solidFill>
              </a:rPr>
              <a:t>:</a:t>
            </a:r>
          </a:p>
          <a:p>
            <a:pPr>
              <a:lnSpc>
                <a:spcPct val="170000"/>
              </a:lnSpc>
            </a:pPr>
            <a:r>
              <a:rPr lang="zh-CN" altLang="en-US" sz="3200">
                <a:solidFill>
                  <a:srgbClr val="0000FF"/>
                </a:solidFill>
              </a:rPr>
              <a:t>客：</a:t>
            </a:r>
          </a:p>
          <a:p>
            <a:pPr>
              <a:lnSpc>
                <a:spcPct val="170000"/>
              </a:lnSpc>
            </a:pPr>
            <a:r>
              <a:rPr lang="zh-CN" altLang="en-US" sz="3200">
                <a:solidFill>
                  <a:srgbClr val="0000FF"/>
                </a:solidFill>
              </a:rPr>
              <a:t>尊君：</a:t>
            </a:r>
          </a:p>
          <a:p>
            <a:pPr>
              <a:lnSpc>
                <a:spcPct val="170000"/>
              </a:lnSpc>
            </a:pPr>
            <a:r>
              <a:rPr lang="zh-CN" altLang="en-US" sz="3200">
                <a:solidFill>
                  <a:srgbClr val="0000FF"/>
                </a:solidFill>
              </a:rPr>
              <a:t>委：</a:t>
            </a:r>
          </a:p>
        </p:txBody>
      </p:sp>
      <p:sp>
        <p:nvSpPr>
          <p:cNvPr id="57349" name="Rectangle 5"/>
          <p:cNvSpPr>
            <a:spLocks noChangeArrowheads="1"/>
          </p:cNvSpPr>
          <p:nvPr/>
        </p:nvSpPr>
        <p:spPr bwMode="auto">
          <a:xfrm>
            <a:off x="3429000" y="1403350"/>
            <a:ext cx="26320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当时的年龄。</a:t>
            </a:r>
          </a:p>
        </p:txBody>
      </p:sp>
      <p:sp>
        <p:nvSpPr>
          <p:cNvPr id="57350" name="Rectangle 6"/>
          <p:cNvSpPr>
            <a:spLocks noChangeArrowheads="1"/>
          </p:cNvSpPr>
          <p:nvPr/>
        </p:nvSpPr>
        <p:spPr bwMode="auto">
          <a:xfrm>
            <a:off x="3505200" y="2271713"/>
            <a:ext cx="26320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嬉戏，玩耍。</a:t>
            </a:r>
          </a:p>
        </p:txBody>
      </p:sp>
      <p:sp>
        <p:nvSpPr>
          <p:cNvPr id="57351" name="Rectangle 7"/>
          <p:cNvSpPr>
            <a:spLocks noChangeArrowheads="1"/>
          </p:cNvSpPr>
          <p:nvPr/>
        </p:nvSpPr>
        <p:spPr bwMode="auto">
          <a:xfrm>
            <a:off x="3513138" y="3155950"/>
            <a:ext cx="304006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客人，指朋友。</a:t>
            </a:r>
          </a:p>
        </p:txBody>
      </p:sp>
      <p:sp>
        <p:nvSpPr>
          <p:cNvPr id="57352" name="Rectangle 8"/>
          <p:cNvSpPr>
            <a:spLocks noChangeArrowheads="1"/>
          </p:cNvSpPr>
          <p:nvPr/>
        </p:nvSpPr>
        <p:spPr bwMode="auto">
          <a:xfrm>
            <a:off x="3581400" y="3962400"/>
            <a:ext cx="46720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对别人父亲的一种尊称。</a:t>
            </a:r>
          </a:p>
        </p:txBody>
      </p:sp>
      <p:sp>
        <p:nvSpPr>
          <p:cNvPr id="57353" name="Rectangle 9"/>
          <p:cNvSpPr>
            <a:spLocks noChangeArrowheads="1"/>
          </p:cNvSpPr>
          <p:nvPr/>
        </p:nvSpPr>
        <p:spPr bwMode="auto">
          <a:xfrm>
            <a:off x="3540125" y="4800600"/>
            <a:ext cx="26320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丢下、舍弃。</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7348"/>
                                        </p:tgtEl>
                                        <p:attrNameLst>
                                          <p:attrName>style.visibility</p:attrName>
                                        </p:attrNameLst>
                                      </p:cBhvr>
                                      <p:to>
                                        <p:strVal val="visible"/>
                                      </p:to>
                                    </p:set>
                                    <p:anim calcmode="lin" valueType="num">
                                      <p:cBhvr>
                                        <p:cTn id="7" dur="500" fill="hold"/>
                                        <p:tgtEl>
                                          <p:spTgt spid="5734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7348"/>
                                        </p:tgtEl>
                                        <p:attrNameLst>
                                          <p:attrName>ppt_y</p:attrName>
                                        </p:attrNameLst>
                                      </p:cBhvr>
                                      <p:tavLst>
                                        <p:tav tm="0">
                                          <p:val>
                                            <p:strVal val="#ppt_y"/>
                                          </p:val>
                                        </p:tav>
                                        <p:tav tm="100000">
                                          <p:val>
                                            <p:strVal val="#ppt_y"/>
                                          </p:val>
                                        </p:tav>
                                      </p:tavLst>
                                    </p:anim>
                                    <p:anim calcmode="lin" valueType="num">
                                      <p:cBhvr>
                                        <p:cTn id="9" dur="500" fill="hold"/>
                                        <p:tgtEl>
                                          <p:spTgt spid="5734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734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734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3" presetClass="entr" presetSubtype="16" fill="hold" grpId="0" nodeType="clickEffect">
                                  <p:stCondLst>
                                    <p:cond delay="0"/>
                                  </p:stCondLst>
                                  <p:childTnLst>
                                    <p:set>
                                      <p:cBhvr>
                                        <p:cTn id="15" dur="1" fill="hold">
                                          <p:stCondLst>
                                            <p:cond delay="0"/>
                                          </p:stCondLst>
                                        </p:cTn>
                                        <p:tgtEl>
                                          <p:spTgt spid="57349"/>
                                        </p:tgtEl>
                                        <p:attrNameLst>
                                          <p:attrName>style.visibility</p:attrName>
                                        </p:attrNameLst>
                                      </p:cBhvr>
                                      <p:to>
                                        <p:strVal val="visible"/>
                                      </p:to>
                                    </p:set>
                                    <p:animEffect transition="in" filter="plus(in)">
                                      <p:cBhvr>
                                        <p:cTn id="16" dur="1000"/>
                                        <p:tgtEl>
                                          <p:spTgt spid="57349"/>
                                        </p:tgtEl>
                                      </p:cBhvr>
                                    </p:animEffect>
                                  </p:childTnLst>
                                </p:cTn>
                              </p:par>
                              <p:par>
                                <p:cTn id="17" presetID="13" presetClass="entr" presetSubtype="16" fill="hold" grpId="0" nodeType="withEffect">
                                  <p:stCondLst>
                                    <p:cond delay="0"/>
                                  </p:stCondLst>
                                  <p:childTnLst>
                                    <p:set>
                                      <p:cBhvr>
                                        <p:cTn id="18" dur="1" fill="hold">
                                          <p:stCondLst>
                                            <p:cond delay="0"/>
                                          </p:stCondLst>
                                        </p:cTn>
                                        <p:tgtEl>
                                          <p:spTgt spid="57350"/>
                                        </p:tgtEl>
                                        <p:attrNameLst>
                                          <p:attrName>style.visibility</p:attrName>
                                        </p:attrNameLst>
                                      </p:cBhvr>
                                      <p:to>
                                        <p:strVal val="visible"/>
                                      </p:to>
                                    </p:set>
                                    <p:animEffect transition="in" filter="plus(in)">
                                      <p:cBhvr>
                                        <p:cTn id="19" dur="1000"/>
                                        <p:tgtEl>
                                          <p:spTgt spid="57350"/>
                                        </p:tgtEl>
                                      </p:cBhvr>
                                    </p:animEffect>
                                  </p:childTnLst>
                                </p:cTn>
                              </p:par>
                              <p:par>
                                <p:cTn id="20" presetID="13" presetClass="entr" presetSubtype="16" fill="hold" grpId="0" nodeType="withEffect">
                                  <p:stCondLst>
                                    <p:cond delay="0"/>
                                  </p:stCondLst>
                                  <p:childTnLst>
                                    <p:set>
                                      <p:cBhvr>
                                        <p:cTn id="21" dur="1" fill="hold">
                                          <p:stCondLst>
                                            <p:cond delay="0"/>
                                          </p:stCondLst>
                                        </p:cTn>
                                        <p:tgtEl>
                                          <p:spTgt spid="57351"/>
                                        </p:tgtEl>
                                        <p:attrNameLst>
                                          <p:attrName>style.visibility</p:attrName>
                                        </p:attrNameLst>
                                      </p:cBhvr>
                                      <p:to>
                                        <p:strVal val="visible"/>
                                      </p:to>
                                    </p:set>
                                    <p:animEffect transition="in" filter="plus(in)">
                                      <p:cBhvr>
                                        <p:cTn id="22" dur="1000"/>
                                        <p:tgtEl>
                                          <p:spTgt spid="57351"/>
                                        </p:tgtEl>
                                      </p:cBhvr>
                                    </p:animEffect>
                                  </p:childTnLst>
                                </p:cTn>
                              </p:par>
                              <p:par>
                                <p:cTn id="23" presetID="13" presetClass="entr" presetSubtype="16" fill="hold" grpId="0" nodeType="withEffect">
                                  <p:stCondLst>
                                    <p:cond delay="0"/>
                                  </p:stCondLst>
                                  <p:childTnLst>
                                    <p:set>
                                      <p:cBhvr>
                                        <p:cTn id="24" dur="1" fill="hold">
                                          <p:stCondLst>
                                            <p:cond delay="0"/>
                                          </p:stCondLst>
                                        </p:cTn>
                                        <p:tgtEl>
                                          <p:spTgt spid="57352"/>
                                        </p:tgtEl>
                                        <p:attrNameLst>
                                          <p:attrName>style.visibility</p:attrName>
                                        </p:attrNameLst>
                                      </p:cBhvr>
                                      <p:to>
                                        <p:strVal val="visible"/>
                                      </p:to>
                                    </p:set>
                                    <p:animEffect transition="in" filter="plus(in)">
                                      <p:cBhvr>
                                        <p:cTn id="25" dur="1000"/>
                                        <p:tgtEl>
                                          <p:spTgt spid="57352"/>
                                        </p:tgtEl>
                                      </p:cBhvr>
                                    </p:animEffect>
                                  </p:childTnLst>
                                </p:cTn>
                              </p:par>
                              <p:par>
                                <p:cTn id="26" presetID="13" presetClass="entr" presetSubtype="16" fill="hold" grpId="0" nodeType="withEffect">
                                  <p:stCondLst>
                                    <p:cond delay="0"/>
                                  </p:stCondLst>
                                  <p:childTnLst>
                                    <p:set>
                                      <p:cBhvr>
                                        <p:cTn id="27" dur="1" fill="hold">
                                          <p:stCondLst>
                                            <p:cond delay="0"/>
                                          </p:stCondLst>
                                        </p:cTn>
                                        <p:tgtEl>
                                          <p:spTgt spid="57353"/>
                                        </p:tgtEl>
                                        <p:attrNameLst>
                                          <p:attrName>style.visibility</p:attrName>
                                        </p:attrNameLst>
                                      </p:cBhvr>
                                      <p:to>
                                        <p:strVal val="visible"/>
                                      </p:to>
                                    </p:set>
                                    <p:animEffect transition="in" filter="plus(in)">
                                      <p:cBhvr>
                                        <p:cTn id="28" dur="1000"/>
                                        <p:tgtEl>
                                          <p:spTgt spid="57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8" grpId="0"/>
      <p:bldP spid="57349" grpId="0"/>
      <p:bldP spid="57350" grpId="0"/>
      <p:bldP spid="57351" grpId="0"/>
      <p:bldP spid="57352" grpId="0"/>
      <p:bldP spid="5735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2" name="Picture 4" descr="凿壁借光——车胤"/>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47800" y="457200"/>
            <a:ext cx="5346700" cy="5943600"/>
          </a:xfrm>
          <a:prstGeom prst="rect">
            <a:avLst/>
          </a:prstGeom>
          <a:noFill/>
          <a:extLst>
            <a:ext uri="{909E8E84-426E-40DD-AFC4-6F175D3DCCD1}">
              <a14:hiddenFill xmlns:a14="http://schemas.microsoft.com/office/drawing/2010/main">
                <a:solidFill>
                  <a:srgbClr val="FFFFFF"/>
                </a:solidFill>
              </a14:hiddenFill>
            </a:ext>
          </a:extLst>
        </p:spPr>
      </p:pic>
      <p:sp>
        <p:nvSpPr>
          <p:cNvPr id="99334" name="Text Box 6"/>
          <p:cNvSpPr txBox="1">
            <a:spLocks noChangeArrowheads="1"/>
          </p:cNvSpPr>
          <p:nvPr/>
        </p:nvSpPr>
        <p:spPr bwMode="auto">
          <a:xfrm>
            <a:off x="6873875" y="1447800"/>
            <a:ext cx="671513"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ctr">
              <a:spcBef>
                <a:spcPct val="50000"/>
              </a:spcBef>
            </a:pPr>
            <a:r>
              <a:rPr lang="zh-CN" altLang="en-US" sz="3200">
                <a:solidFill>
                  <a:srgbClr val="990033"/>
                </a:solidFill>
                <a:ea typeface="宋体" pitchFamily="2" charset="-122"/>
              </a:rPr>
              <a:t>囊萤夜读</a:t>
            </a:r>
            <a:r>
              <a:rPr lang="en-US" altLang="zh-CN" sz="3200">
                <a:solidFill>
                  <a:srgbClr val="990033"/>
                </a:solidFill>
                <a:ea typeface="宋体" pitchFamily="2" charset="-122"/>
              </a:rPr>
              <a:t>——</a:t>
            </a:r>
            <a:r>
              <a:rPr lang="zh-CN" altLang="en-US" sz="3200">
                <a:solidFill>
                  <a:srgbClr val="990033"/>
                </a:solidFill>
                <a:ea typeface="宋体" pitchFamily="2" charset="-122"/>
              </a:rPr>
              <a:t>车胤</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99332"/>
                                        </p:tgtEl>
                                        <p:attrNameLst>
                                          <p:attrName>style.visibility</p:attrName>
                                        </p:attrNameLst>
                                      </p:cBhvr>
                                      <p:to>
                                        <p:strVal val="visible"/>
                                      </p:to>
                                    </p:set>
                                    <p:animEffect transition="in" filter="dissolve">
                                      <p:cBhvr>
                                        <p:cTn id="7" dur="500"/>
                                        <p:tgtEl>
                                          <p:spTgt spid="993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9334"/>
                                        </p:tgtEl>
                                        <p:attrNameLst>
                                          <p:attrName>style.visibility</p:attrName>
                                        </p:attrNameLst>
                                      </p:cBhvr>
                                      <p:to>
                                        <p:strVal val="visible"/>
                                      </p:to>
                                    </p:set>
                                    <p:animEffect transition="in" filter="dissolve">
                                      <p:cBhvr>
                                        <p:cTn id="12" dur="500"/>
                                        <p:tgtEl>
                                          <p:spTgt spid="99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4"/>
          <p:cNvSpPr>
            <a:spLocks noChangeArrowheads="1"/>
          </p:cNvSpPr>
          <p:nvPr/>
        </p:nvSpPr>
        <p:spPr bwMode="auto">
          <a:xfrm>
            <a:off x="1981200" y="946150"/>
            <a:ext cx="1828800" cy="423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70000"/>
              </a:lnSpc>
            </a:pPr>
            <a:r>
              <a:rPr lang="zh-CN" altLang="en-US" sz="3200">
                <a:solidFill>
                  <a:srgbClr val="0000FF"/>
                </a:solidFill>
              </a:rPr>
              <a:t>　　君：</a:t>
            </a:r>
          </a:p>
          <a:p>
            <a:pPr>
              <a:lnSpc>
                <a:spcPct val="170000"/>
              </a:lnSpc>
            </a:pPr>
            <a:r>
              <a:rPr lang="zh-CN" altLang="en-US" sz="3200">
                <a:solidFill>
                  <a:srgbClr val="0000FF"/>
                </a:solidFill>
              </a:rPr>
              <a:t>　家君：</a:t>
            </a:r>
          </a:p>
          <a:p>
            <a:pPr>
              <a:lnSpc>
                <a:spcPct val="170000"/>
              </a:lnSpc>
            </a:pPr>
            <a:r>
              <a:rPr lang="zh-CN" altLang="en-US" sz="3200">
                <a:solidFill>
                  <a:srgbClr val="0000FF"/>
                </a:solidFill>
              </a:rPr>
              <a:t>　无信：</a:t>
            </a:r>
          </a:p>
          <a:p>
            <a:pPr>
              <a:lnSpc>
                <a:spcPct val="170000"/>
              </a:lnSpc>
            </a:pPr>
            <a:r>
              <a:rPr lang="zh-CN" altLang="en-US" sz="3200">
                <a:solidFill>
                  <a:srgbClr val="0000FF"/>
                </a:solidFill>
              </a:rPr>
              <a:t>　　引：</a:t>
            </a:r>
          </a:p>
          <a:p>
            <a:pPr>
              <a:lnSpc>
                <a:spcPct val="170000"/>
              </a:lnSpc>
            </a:pPr>
            <a:r>
              <a:rPr lang="zh-CN" altLang="en-US" sz="3200">
                <a:solidFill>
                  <a:srgbClr val="0000FF"/>
                </a:solidFill>
              </a:rPr>
              <a:t>　　顾：</a:t>
            </a:r>
          </a:p>
        </p:txBody>
      </p:sp>
      <p:sp>
        <p:nvSpPr>
          <p:cNvPr id="63493" name="Rectangle 5"/>
          <p:cNvSpPr>
            <a:spLocks noChangeArrowheads="1"/>
          </p:cNvSpPr>
          <p:nvPr/>
        </p:nvSpPr>
        <p:spPr bwMode="auto">
          <a:xfrm>
            <a:off x="3505200" y="1250950"/>
            <a:ext cx="385603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有礼貌地称呼对方。</a:t>
            </a:r>
          </a:p>
        </p:txBody>
      </p:sp>
      <p:sp>
        <p:nvSpPr>
          <p:cNvPr id="63494" name="Rectangle 6"/>
          <p:cNvSpPr>
            <a:spLocks noChangeArrowheads="1"/>
          </p:cNvSpPr>
          <p:nvPr/>
        </p:nvSpPr>
        <p:spPr bwMode="auto">
          <a:xfrm>
            <a:off x="3454400" y="2089150"/>
            <a:ext cx="5080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谦词，对人称自己的父亲。</a:t>
            </a:r>
          </a:p>
        </p:txBody>
      </p:sp>
      <p:sp>
        <p:nvSpPr>
          <p:cNvPr id="63495" name="Rectangle 7"/>
          <p:cNvSpPr>
            <a:spLocks noChangeArrowheads="1"/>
          </p:cNvSpPr>
          <p:nvPr/>
        </p:nvSpPr>
        <p:spPr bwMode="auto">
          <a:xfrm>
            <a:off x="3505200" y="2957513"/>
            <a:ext cx="222408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不讲信用。</a:t>
            </a:r>
          </a:p>
        </p:txBody>
      </p:sp>
      <p:sp>
        <p:nvSpPr>
          <p:cNvPr id="63496" name="Rectangle 8"/>
          <p:cNvSpPr>
            <a:spLocks noChangeArrowheads="1"/>
          </p:cNvSpPr>
          <p:nvPr/>
        </p:nvSpPr>
        <p:spPr bwMode="auto">
          <a:xfrm>
            <a:off x="3581400" y="3719513"/>
            <a:ext cx="10001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拉。</a:t>
            </a:r>
          </a:p>
        </p:txBody>
      </p:sp>
      <p:sp>
        <p:nvSpPr>
          <p:cNvPr id="63497" name="Rectangle 9"/>
          <p:cNvSpPr>
            <a:spLocks noChangeArrowheads="1"/>
          </p:cNvSpPr>
          <p:nvPr/>
        </p:nvSpPr>
        <p:spPr bwMode="auto">
          <a:xfrm>
            <a:off x="3581400" y="4527550"/>
            <a:ext cx="18161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993366"/>
                </a:solidFill>
              </a:rPr>
              <a:t>回头看。</a:t>
            </a: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3492"/>
                                        </p:tgtEl>
                                        <p:attrNameLst>
                                          <p:attrName>style.visibility</p:attrName>
                                        </p:attrNameLst>
                                      </p:cBhvr>
                                      <p:to>
                                        <p:strVal val="visible"/>
                                      </p:to>
                                    </p:set>
                                    <p:animEffect transition="in" filter="diamond(in)">
                                      <p:cBhvr>
                                        <p:cTn id="7" dur="2000"/>
                                        <p:tgtEl>
                                          <p:spTgt spid="634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3493"/>
                                        </p:tgtEl>
                                        <p:attrNameLst>
                                          <p:attrName>style.visibility</p:attrName>
                                        </p:attrNameLst>
                                      </p:cBhvr>
                                      <p:to>
                                        <p:strVal val="visible"/>
                                      </p:to>
                                    </p:set>
                                    <p:animEffect transition="in" filter="slide(fromBottom)">
                                      <p:cBhvr>
                                        <p:cTn id="12" dur="500"/>
                                        <p:tgtEl>
                                          <p:spTgt spid="634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3494"/>
                                        </p:tgtEl>
                                        <p:attrNameLst>
                                          <p:attrName>style.visibility</p:attrName>
                                        </p:attrNameLst>
                                      </p:cBhvr>
                                      <p:to>
                                        <p:strVal val="visible"/>
                                      </p:to>
                                    </p:set>
                                    <p:animEffect transition="in" filter="slide(fromBottom)">
                                      <p:cBhvr>
                                        <p:cTn id="17" dur="500"/>
                                        <p:tgtEl>
                                          <p:spTgt spid="6349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63495"/>
                                        </p:tgtEl>
                                        <p:attrNameLst>
                                          <p:attrName>style.visibility</p:attrName>
                                        </p:attrNameLst>
                                      </p:cBhvr>
                                      <p:to>
                                        <p:strVal val="visible"/>
                                      </p:to>
                                    </p:set>
                                    <p:animEffect transition="in" filter="slide(fromBottom)">
                                      <p:cBhvr>
                                        <p:cTn id="22" dur="500"/>
                                        <p:tgtEl>
                                          <p:spTgt spid="6349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63496"/>
                                        </p:tgtEl>
                                        <p:attrNameLst>
                                          <p:attrName>style.visibility</p:attrName>
                                        </p:attrNameLst>
                                      </p:cBhvr>
                                      <p:to>
                                        <p:strVal val="visible"/>
                                      </p:to>
                                    </p:set>
                                    <p:animEffect transition="in" filter="slide(fromBottom)">
                                      <p:cBhvr>
                                        <p:cTn id="27" dur="500"/>
                                        <p:tgtEl>
                                          <p:spTgt spid="6349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63497"/>
                                        </p:tgtEl>
                                        <p:attrNameLst>
                                          <p:attrName>style.visibility</p:attrName>
                                        </p:attrNameLst>
                                      </p:cBhvr>
                                      <p:to>
                                        <p:strVal val="visible"/>
                                      </p:to>
                                    </p:set>
                                    <p:animEffect transition="in" filter="slide(fromBottom)">
                                      <p:cBhvr>
                                        <p:cTn id="32" dur="500"/>
                                        <p:tgtEl>
                                          <p:spTgt spid="634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0"/>
      <p:bldP spid="63493" grpId="0"/>
      <p:bldP spid="63494" grpId="0"/>
      <p:bldP spid="63495" grpId="0"/>
      <p:bldP spid="63496" grpId="0"/>
      <p:bldP spid="6349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3733800" y="533400"/>
            <a:ext cx="2514600" cy="7620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a:solidFill>
                  <a:srgbClr val="FF0000"/>
                </a:solidFill>
                <a:ea typeface="华文新魏" pitchFamily="2" charset="-122"/>
              </a:rPr>
              <a:t>整体感知</a:t>
            </a:r>
          </a:p>
        </p:txBody>
      </p:sp>
      <p:sp>
        <p:nvSpPr>
          <p:cNvPr id="64515" name="Rectangle 3"/>
          <p:cNvSpPr>
            <a:spLocks noGrp="1" noChangeArrowheads="1"/>
          </p:cNvSpPr>
          <p:nvPr>
            <p:ph idx="1"/>
          </p:nvPr>
        </p:nvSpPr>
        <p:spPr>
          <a:xfrm>
            <a:off x="1371600" y="2133600"/>
            <a:ext cx="7010400" cy="3013075"/>
          </a:xfrm>
          <a:solidFill>
            <a:schemeClr val="bg1"/>
          </a:solid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spAutoFit/>
          </a:bodyPr>
          <a:lstStyle/>
          <a:p>
            <a:pPr marL="0" indent="0">
              <a:lnSpc>
                <a:spcPct val="120000"/>
              </a:lnSpc>
              <a:spcBef>
                <a:spcPct val="0"/>
              </a:spcBef>
              <a:buFontTx/>
              <a:buNone/>
            </a:pPr>
            <a:r>
              <a:rPr lang="zh-CN" altLang="en-US" b="1" dirty="0">
                <a:solidFill>
                  <a:srgbClr val="CC00CC"/>
                </a:solidFill>
                <a:latin typeface="Times New Roman" pitchFamily="18" charset="0"/>
                <a:ea typeface="楷体_GB2312" pitchFamily="49" charset="-122"/>
              </a:rPr>
              <a:t>　　</a:t>
            </a:r>
            <a:r>
              <a:rPr lang="en-US" altLang="zh-CN" b="1" dirty="0">
                <a:solidFill>
                  <a:srgbClr val="CC00CC"/>
                </a:solidFill>
                <a:latin typeface="Times New Roman" pitchFamily="18" charset="0"/>
                <a:ea typeface="楷体_GB2312" pitchFamily="49" charset="-122"/>
              </a:rPr>
              <a:t>《</a:t>
            </a:r>
            <a:r>
              <a:rPr lang="zh-CN" altLang="en-US" b="1" dirty="0">
                <a:solidFill>
                  <a:srgbClr val="CC00CC"/>
                </a:solidFill>
                <a:latin typeface="Times New Roman" pitchFamily="18" charset="0"/>
                <a:ea typeface="楷体_GB2312" pitchFamily="49" charset="-122"/>
              </a:rPr>
              <a:t>陈太丘与友期</a:t>
            </a:r>
            <a:r>
              <a:rPr lang="en-US" altLang="zh-CN" b="1" dirty="0">
                <a:solidFill>
                  <a:srgbClr val="CC00CC"/>
                </a:solidFill>
                <a:latin typeface="Times New Roman" pitchFamily="18" charset="0"/>
                <a:ea typeface="楷体_GB2312" pitchFamily="49" charset="-122"/>
              </a:rPr>
              <a:t>》</a:t>
            </a:r>
            <a:r>
              <a:rPr lang="zh-CN" altLang="en-US" b="1" dirty="0">
                <a:solidFill>
                  <a:srgbClr val="CC00CC"/>
                </a:solidFill>
                <a:latin typeface="Times New Roman" pitchFamily="18" charset="0"/>
                <a:ea typeface="楷体_GB2312" pitchFamily="49" charset="-122"/>
              </a:rPr>
              <a:t>讲的是汉末名士陈纪七岁时，面对父亲友人的无信、无礼，义正辞严地加以反驳的故事。既表现了他的聪敏，更写出了他的懂得为人的道理。</a:t>
            </a:r>
          </a:p>
        </p:txBody>
      </p:sp>
      <p:pic>
        <p:nvPicPr>
          <p:cNvPr id="64516" name="Picture 4" descr="s图片4"/>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2743200" y="533400"/>
            <a:ext cx="914400" cy="76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animEffect transition="in" filter="fade">
                                      <p:cBhvr>
                                        <p:cTn id="7" dur="800" decel="100000"/>
                                        <p:tgtEl>
                                          <p:spTgt spid="64514"/>
                                        </p:tgtEl>
                                      </p:cBhvr>
                                    </p:animEffect>
                                    <p:anim calcmode="lin" valueType="num">
                                      <p:cBhvr>
                                        <p:cTn id="8" dur="800" decel="100000" fill="hold"/>
                                        <p:tgtEl>
                                          <p:spTgt spid="64514"/>
                                        </p:tgtEl>
                                        <p:attrNameLst>
                                          <p:attrName>style.rotation</p:attrName>
                                        </p:attrNameLst>
                                      </p:cBhvr>
                                      <p:tavLst>
                                        <p:tav tm="0">
                                          <p:val>
                                            <p:fltVal val="-90"/>
                                          </p:val>
                                        </p:tav>
                                        <p:tav tm="100000">
                                          <p:val>
                                            <p:fltVal val="0"/>
                                          </p:val>
                                        </p:tav>
                                      </p:tavLst>
                                    </p:anim>
                                    <p:anim calcmode="lin" valueType="num">
                                      <p:cBhvr>
                                        <p:cTn id="9" dur="800" decel="100000" fill="hold"/>
                                        <p:tgtEl>
                                          <p:spTgt spid="64514"/>
                                        </p:tgtEl>
                                        <p:attrNameLst>
                                          <p:attrName>ppt_x</p:attrName>
                                        </p:attrNameLst>
                                      </p:cBhvr>
                                      <p:tavLst>
                                        <p:tav tm="0">
                                          <p:val>
                                            <p:strVal val="#ppt_x+0.4"/>
                                          </p:val>
                                        </p:tav>
                                        <p:tav tm="100000">
                                          <p:val>
                                            <p:strVal val="#ppt_x-0.05"/>
                                          </p:val>
                                        </p:tav>
                                      </p:tavLst>
                                    </p:anim>
                                    <p:anim calcmode="lin" valueType="num">
                                      <p:cBhvr>
                                        <p:cTn id="10" dur="800" decel="100000" fill="hold"/>
                                        <p:tgtEl>
                                          <p:spTgt spid="645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45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4514"/>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64516"/>
                                        </p:tgtEl>
                                        <p:attrNameLst>
                                          <p:attrName>style.visibility</p:attrName>
                                        </p:attrNameLst>
                                      </p:cBhvr>
                                      <p:to>
                                        <p:strVal val="visible"/>
                                      </p:to>
                                    </p:set>
                                    <p:animEffect transition="in" filter="fade">
                                      <p:cBhvr>
                                        <p:cTn id="15" dur="800" decel="100000"/>
                                        <p:tgtEl>
                                          <p:spTgt spid="64516"/>
                                        </p:tgtEl>
                                      </p:cBhvr>
                                    </p:animEffect>
                                    <p:anim calcmode="lin" valueType="num">
                                      <p:cBhvr>
                                        <p:cTn id="16" dur="800" decel="100000" fill="hold"/>
                                        <p:tgtEl>
                                          <p:spTgt spid="64516"/>
                                        </p:tgtEl>
                                        <p:attrNameLst>
                                          <p:attrName>style.rotation</p:attrName>
                                        </p:attrNameLst>
                                      </p:cBhvr>
                                      <p:tavLst>
                                        <p:tav tm="0">
                                          <p:val>
                                            <p:fltVal val="-90"/>
                                          </p:val>
                                        </p:tav>
                                        <p:tav tm="100000">
                                          <p:val>
                                            <p:fltVal val="0"/>
                                          </p:val>
                                        </p:tav>
                                      </p:tavLst>
                                    </p:anim>
                                    <p:anim calcmode="lin" valueType="num">
                                      <p:cBhvr>
                                        <p:cTn id="17" dur="800" decel="100000" fill="hold"/>
                                        <p:tgtEl>
                                          <p:spTgt spid="64516"/>
                                        </p:tgtEl>
                                        <p:attrNameLst>
                                          <p:attrName>ppt_x</p:attrName>
                                        </p:attrNameLst>
                                      </p:cBhvr>
                                      <p:tavLst>
                                        <p:tav tm="0">
                                          <p:val>
                                            <p:strVal val="#ppt_x+0.4"/>
                                          </p:val>
                                        </p:tav>
                                        <p:tav tm="100000">
                                          <p:val>
                                            <p:strVal val="#ppt_x-0.05"/>
                                          </p:val>
                                        </p:tav>
                                      </p:tavLst>
                                    </p:anim>
                                    <p:anim calcmode="lin" valueType="num">
                                      <p:cBhvr>
                                        <p:cTn id="18" dur="800" decel="100000" fill="hold"/>
                                        <p:tgtEl>
                                          <p:spTgt spid="64516"/>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64516"/>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64516"/>
                                        </p:tgtEl>
                                        <p:attrNameLst>
                                          <p:attrName>ppt_y</p:attrName>
                                        </p:attrNameLst>
                                      </p:cBhvr>
                                      <p:tavLst>
                                        <p:tav tm="0">
                                          <p:val>
                                            <p:strVal val="#ppt_y+0.1"/>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4515">
                                            <p:bg/>
                                          </p:spTgt>
                                        </p:tgtEl>
                                        <p:attrNameLst>
                                          <p:attrName>style.visibility</p:attrName>
                                        </p:attrNameLst>
                                      </p:cBhvr>
                                      <p:to>
                                        <p:strVal val="visible"/>
                                      </p:to>
                                    </p:set>
                                    <p:animEffect transition="in" filter="fade">
                                      <p:cBhvr>
                                        <p:cTn id="25" dur="1000"/>
                                        <p:tgtEl>
                                          <p:spTgt spid="64515">
                                            <p:bg/>
                                          </p:spTgt>
                                        </p:tgtEl>
                                      </p:cBhvr>
                                    </p:animEffect>
                                    <p:anim calcmode="lin" valueType="num">
                                      <p:cBhvr>
                                        <p:cTn id="26" dur="1000" fill="hold"/>
                                        <p:tgtEl>
                                          <p:spTgt spid="64515">
                                            <p:bg/>
                                          </p:spTgt>
                                        </p:tgtEl>
                                        <p:attrNameLst>
                                          <p:attrName>ppt_x</p:attrName>
                                        </p:attrNameLst>
                                      </p:cBhvr>
                                      <p:tavLst>
                                        <p:tav tm="0">
                                          <p:val>
                                            <p:strVal val="#ppt_x"/>
                                          </p:val>
                                        </p:tav>
                                        <p:tav tm="100000">
                                          <p:val>
                                            <p:strVal val="#ppt_x"/>
                                          </p:val>
                                        </p:tav>
                                      </p:tavLst>
                                    </p:anim>
                                    <p:anim calcmode="lin" valueType="num">
                                      <p:cBhvr>
                                        <p:cTn id="27" dur="1000" fill="hold"/>
                                        <p:tgtEl>
                                          <p:spTgt spid="64515">
                                            <p:bg/>
                                          </p:spTgt>
                                        </p:tgtEl>
                                        <p:attrNameLst>
                                          <p:attrName>ppt_y</p:attrName>
                                        </p:attrNameLst>
                                      </p:cBhvr>
                                      <p:tavLst>
                                        <p:tav tm="0">
                                          <p:val>
                                            <p:strVal val="#ppt_y+.1"/>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4515">
                                            <p:txEl>
                                              <p:pRg st="0" end="0"/>
                                            </p:txEl>
                                          </p:spTgt>
                                        </p:tgtEl>
                                        <p:attrNameLst>
                                          <p:attrName>style.visibility</p:attrName>
                                        </p:attrNameLst>
                                      </p:cBhvr>
                                      <p:to>
                                        <p:strVal val="visible"/>
                                      </p:to>
                                    </p:set>
                                    <p:animEffect transition="in" filter="fade">
                                      <p:cBhvr>
                                        <p:cTn id="32" dur="1000"/>
                                        <p:tgtEl>
                                          <p:spTgt spid="64515">
                                            <p:txEl>
                                              <p:pRg st="0" end="0"/>
                                            </p:txEl>
                                          </p:spTgt>
                                        </p:tgtEl>
                                      </p:cBhvr>
                                    </p:animEffect>
                                    <p:anim calcmode="lin" valueType="num">
                                      <p:cBhvr>
                                        <p:cTn id="33" dur="1000" fill="hold"/>
                                        <p:tgtEl>
                                          <p:spTgt spid="64515">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645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animBg="1"/>
      <p:bldP spid="64515"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4"/>
          <p:cNvSpPr>
            <a:spLocks noGrp="1" noChangeArrowheads="1"/>
          </p:cNvSpPr>
          <p:nvPr>
            <p:ph type="title"/>
          </p:nvPr>
        </p:nvSpPr>
        <p:spPr>
          <a:xfrm>
            <a:off x="4191000" y="533400"/>
            <a:ext cx="2590800" cy="7620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dirty="0">
                <a:solidFill>
                  <a:srgbClr val="FF0000"/>
                </a:solidFill>
                <a:ea typeface="华文新魏" pitchFamily="2" charset="-122"/>
              </a:rPr>
              <a:t>课文讲解</a:t>
            </a:r>
          </a:p>
        </p:txBody>
      </p:sp>
      <p:sp>
        <p:nvSpPr>
          <p:cNvPr id="65541" name="Rectangle 5"/>
          <p:cNvSpPr>
            <a:spLocks noChangeArrowheads="1"/>
          </p:cNvSpPr>
          <p:nvPr/>
        </p:nvSpPr>
        <p:spPr bwMode="auto">
          <a:xfrm>
            <a:off x="1066800" y="2587625"/>
            <a:ext cx="7315200" cy="1260475"/>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3200" dirty="0">
                <a:solidFill>
                  <a:srgbClr val="CC00CC"/>
                </a:solidFill>
                <a:latin typeface="Times New Roman" pitchFamily="18" charset="0"/>
              </a:rPr>
              <a:t>        </a:t>
            </a:r>
            <a:r>
              <a:rPr lang="zh-CN" altLang="en-US" sz="3200" dirty="0">
                <a:solidFill>
                  <a:srgbClr val="CC00CC"/>
                </a:solidFill>
                <a:latin typeface="Times New Roman" pitchFamily="18" charset="0"/>
              </a:rPr>
              <a:t>陈太丘与友期行，期日中，过中不至，太丘舍去，去后乃至。</a:t>
            </a:r>
          </a:p>
        </p:txBody>
      </p:sp>
      <p:sp>
        <p:nvSpPr>
          <p:cNvPr id="65542" name="Rectangle 6"/>
          <p:cNvSpPr>
            <a:spLocks noChangeArrowheads="1"/>
          </p:cNvSpPr>
          <p:nvPr/>
        </p:nvSpPr>
        <p:spPr bwMode="auto">
          <a:xfrm>
            <a:off x="1143000" y="4098925"/>
            <a:ext cx="73914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en-US" altLang="zh-CN">
                <a:solidFill>
                  <a:srgbClr val="FF0000"/>
                </a:solidFill>
                <a:latin typeface="宋体" pitchFamily="2" charset="-122"/>
                <a:ea typeface="宋体" pitchFamily="2" charset="-122"/>
              </a:rPr>
              <a:t>    </a:t>
            </a:r>
            <a:r>
              <a:rPr lang="zh-CN" altLang="en-US" sz="3200">
                <a:solidFill>
                  <a:srgbClr val="FF0000"/>
                </a:solidFill>
                <a:latin typeface="宋体" pitchFamily="2" charset="-122"/>
                <a:ea typeface="宋体" pitchFamily="2" charset="-122"/>
              </a:rPr>
              <a:t>陈太丘跟一位朋友约好同行，约定的时间是中午，正午过了</a:t>
            </a:r>
            <a:r>
              <a:rPr lang="en-US" altLang="zh-CN" sz="3200">
                <a:solidFill>
                  <a:srgbClr val="FF0000"/>
                </a:solidFill>
                <a:latin typeface="宋体" pitchFamily="2" charset="-122"/>
                <a:ea typeface="宋体" pitchFamily="2" charset="-122"/>
              </a:rPr>
              <a:t>(</a:t>
            </a:r>
            <a:r>
              <a:rPr lang="zh-CN" altLang="en-US" sz="3200">
                <a:solidFill>
                  <a:srgbClr val="990033"/>
                </a:solidFill>
                <a:latin typeface="楷体_GB2312" pitchFamily="49" charset="-122"/>
              </a:rPr>
              <a:t>太丘的朋友</a:t>
            </a:r>
            <a:r>
              <a:rPr lang="en-US" altLang="zh-CN" sz="3200">
                <a:solidFill>
                  <a:srgbClr val="FF0000"/>
                </a:solidFill>
                <a:latin typeface="宋体" pitchFamily="2" charset="-122"/>
                <a:ea typeface="宋体" pitchFamily="2" charset="-122"/>
              </a:rPr>
              <a:t>)</a:t>
            </a:r>
            <a:r>
              <a:rPr lang="zh-CN" altLang="en-US" sz="3200">
                <a:solidFill>
                  <a:srgbClr val="FF0000"/>
                </a:solidFill>
                <a:latin typeface="宋体" pitchFamily="2" charset="-122"/>
                <a:ea typeface="宋体" pitchFamily="2" charset="-122"/>
              </a:rPr>
              <a:t>没来，陈太丘便不再等候</a:t>
            </a:r>
            <a:r>
              <a:rPr lang="en-US" altLang="zh-CN" sz="3200">
                <a:solidFill>
                  <a:srgbClr val="FF0000"/>
                </a:solidFill>
                <a:latin typeface="宋体" pitchFamily="2" charset="-122"/>
                <a:ea typeface="宋体" pitchFamily="2" charset="-122"/>
              </a:rPr>
              <a:t>,</a:t>
            </a:r>
            <a:r>
              <a:rPr lang="zh-CN" altLang="en-US" sz="3200">
                <a:solidFill>
                  <a:srgbClr val="FF0000"/>
                </a:solidFill>
                <a:latin typeface="宋体" pitchFamily="2" charset="-122"/>
                <a:ea typeface="宋体" pitchFamily="2" charset="-122"/>
              </a:rPr>
              <a:t>离开了。</a:t>
            </a:r>
          </a:p>
        </p:txBody>
      </p:sp>
      <p:sp>
        <p:nvSpPr>
          <p:cNvPr id="65543" name="Text Box 7"/>
          <p:cNvSpPr txBox="1">
            <a:spLocks noChangeArrowheads="1"/>
          </p:cNvSpPr>
          <p:nvPr/>
        </p:nvSpPr>
        <p:spPr bwMode="auto">
          <a:xfrm>
            <a:off x="1905000" y="1790700"/>
            <a:ext cx="33528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3200" dirty="0">
                <a:solidFill>
                  <a:srgbClr val="0000FF"/>
                </a:solidFill>
                <a:latin typeface="Times New Roman" pitchFamily="18" charset="0"/>
                <a:ea typeface="宋体" pitchFamily="2" charset="-122"/>
              </a:rPr>
              <a:t>1</a:t>
            </a:r>
            <a:r>
              <a:rPr lang="zh-CN" altLang="en-US" sz="3200" dirty="0">
                <a:solidFill>
                  <a:srgbClr val="0000FF"/>
                </a:solidFill>
                <a:latin typeface="Times New Roman" pitchFamily="18" charset="0"/>
                <a:ea typeface="宋体" pitchFamily="2" charset="-122"/>
              </a:rPr>
              <a:t>、翻译文章</a:t>
            </a:r>
          </a:p>
        </p:txBody>
      </p:sp>
      <p:pic>
        <p:nvPicPr>
          <p:cNvPr id="65544" name="Picture 8" descr="www6Lucn0060"/>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2743200" y="476250"/>
            <a:ext cx="1352550" cy="790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5543"/>
                                        </p:tgtEl>
                                        <p:attrNameLst>
                                          <p:attrName>style.visibility</p:attrName>
                                        </p:attrNameLst>
                                      </p:cBhvr>
                                      <p:to>
                                        <p:strVal val="visible"/>
                                      </p:to>
                                    </p:set>
                                    <p:animEffect transition="in" filter="fade">
                                      <p:cBhvr>
                                        <p:cTn id="7" dur="1000"/>
                                        <p:tgtEl>
                                          <p:spTgt spid="65543"/>
                                        </p:tgtEl>
                                      </p:cBhvr>
                                    </p:animEffect>
                                    <p:anim calcmode="lin" valueType="num">
                                      <p:cBhvr>
                                        <p:cTn id="8" dur="1000" fill="hold"/>
                                        <p:tgtEl>
                                          <p:spTgt spid="65543"/>
                                        </p:tgtEl>
                                        <p:attrNameLst>
                                          <p:attrName>ppt_x</p:attrName>
                                        </p:attrNameLst>
                                      </p:cBhvr>
                                      <p:tavLst>
                                        <p:tav tm="0">
                                          <p:val>
                                            <p:strVal val="#ppt_x"/>
                                          </p:val>
                                        </p:tav>
                                        <p:tav tm="100000">
                                          <p:val>
                                            <p:strVal val="#ppt_x"/>
                                          </p:val>
                                        </p:tav>
                                      </p:tavLst>
                                    </p:anim>
                                    <p:anim calcmode="lin" valueType="num">
                                      <p:cBhvr>
                                        <p:cTn id="9" dur="1000" fill="hold"/>
                                        <p:tgtEl>
                                          <p:spTgt spid="6554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31" presetClass="entr" presetSubtype="0" fill="hold" grpId="0" nodeType="clickEffect">
                                  <p:stCondLst>
                                    <p:cond delay="0"/>
                                  </p:stCondLst>
                                  <p:iterate type="lt">
                                    <p:tmPct val="5000"/>
                                  </p:iterate>
                                  <p:childTnLst>
                                    <p:set>
                                      <p:cBhvr>
                                        <p:cTn id="13" dur="1" fill="hold">
                                          <p:stCondLst>
                                            <p:cond delay="0"/>
                                          </p:stCondLst>
                                        </p:cTn>
                                        <p:tgtEl>
                                          <p:spTgt spid="65541"/>
                                        </p:tgtEl>
                                        <p:attrNameLst>
                                          <p:attrName>style.visibility</p:attrName>
                                        </p:attrNameLst>
                                      </p:cBhvr>
                                      <p:to>
                                        <p:strVal val="visible"/>
                                      </p:to>
                                    </p:set>
                                    <p:anim calcmode="lin" valueType="num">
                                      <p:cBhvr>
                                        <p:cTn id="14" dur="500" fill="hold"/>
                                        <p:tgtEl>
                                          <p:spTgt spid="65541"/>
                                        </p:tgtEl>
                                        <p:attrNameLst>
                                          <p:attrName>ppt_w</p:attrName>
                                        </p:attrNameLst>
                                      </p:cBhvr>
                                      <p:tavLst>
                                        <p:tav tm="0">
                                          <p:val>
                                            <p:fltVal val="0"/>
                                          </p:val>
                                        </p:tav>
                                        <p:tav tm="100000">
                                          <p:val>
                                            <p:strVal val="#ppt_w"/>
                                          </p:val>
                                        </p:tav>
                                      </p:tavLst>
                                    </p:anim>
                                    <p:anim calcmode="lin" valueType="num">
                                      <p:cBhvr>
                                        <p:cTn id="15" dur="500" fill="hold"/>
                                        <p:tgtEl>
                                          <p:spTgt spid="65541"/>
                                        </p:tgtEl>
                                        <p:attrNameLst>
                                          <p:attrName>ppt_h</p:attrName>
                                        </p:attrNameLst>
                                      </p:cBhvr>
                                      <p:tavLst>
                                        <p:tav tm="0">
                                          <p:val>
                                            <p:fltVal val="0"/>
                                          </p:val>
                                        </p:tav>
                                        <p:tav tm="100000">
                                          <p:val>
                                            <p:strVal val="#ppt_h"/>
                                          </p:val>
                                        </p:tav>
                                      </p:tavLst>
                                    </p:anim>
                                    <p:anim calcmode="lin" valueType="num">
                                      <p:cBhvr>
                                        <p:cTn id="16" dur="500" fill="hold"/>
                                        <p:tgtEl>
                                          <p:spTgt spid="65541"/>
                                        </p:tgtEl>
                                        <p:attrNameLst>
                                          <p:attrName>style.rotation</p:attrName>
                                        </p:attrNameLst>
                                      </p:cBhvr>
                                      <p:tavLst>
                                        <p:tav tm="0">
                                          <p:val>
                                            <p:fltVal val="90"/>
                                          </p:val>
                                        </p:tav>
                                        <p:tav tm="100000">
                                          <p:val>
                                            <p:fltVal val="0"/>
                                          </p:val>
                                        </p:tav>
                                      </p:tavLst>
                                    </p:anim>
                                    <p:animEffect transition="in" filter="fade">
                                      <p:cBhvr>
                                        <p:cTn id="17" dur="500"/>
                                        <p:tgtEl>
                                          <p:spTgt spid="6554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1" presetClass="entr" presetSubtype="0" fill="hold" grpId="0" nodeType="clickEffect">
                                  <p:stCondLst>
                                    <p:cond delay="0"/>
                                  </p:stCondLst>
                                  <p:iterate type="lt">
                                    <p:tmPct val="5000"/>
                                  </p:iterate>
                                  <p:childTnLst>
                                    <p:set>
                                      <p:cBhvr>
                                        <p:cTn id="21" dur="1" fill="hold">
                                          <p:stCondLst>
                                            <p:cond delay="0"/>
                                          </p:stCondLst>
                                        </p:cTn>
                                        <p:tgtEl>
                                          <p:spTgt spid="65542"/>
                                        </p:tgtEl>
                                        <p:attrNameLst>
                                          <p:attrName>style.visibility</p:attrName>
                                        </p:attrNameLst>
                                      </p:cBhvr>
                                      <p:to>
                                        <p:strVal val="visible"/>
                                      </p:to>
                                    </p:set>
                                    <p:anim calcmode="lin" valueType="num">
                                      <p:cBhvr>
                                        <p:cTn id="22" dur="500" fill="hold"/>
                                        <p:tgtEl>
                                          <p:spTgt spid="65542"/>
                                        </p:tgtEl>
                                        <p:attrNameLst>
                                          <p:attrName>ppt_w</p:attrName>
                                        </p:attrNameLst>
                                      </p:cBhvr>
                                      <p:tavLst>
                                        <p:tav tm="0">
                                          <p:val>
                                            <p:fltVal val="0"/>
                                          </p:val>
                                        </p:tav>
                                        <p:tav tm="100000">
                                          <p:val>
                                            <p:strVal val="#ppt_w"/>
                                          </p:val>
                                        </p:tav>
                                      </p:tavLst>
                                    </p:anim>
                                    <p:anim calcmode="lin" valueType="num">
                                      <p:cBhvr>
                                        <p:cTn id="23" dur="500" fill="hold"/>
                                        <p:tgtEl>
                                          <p:spTgt spid="65542"/>
                                        </p:tgtEl>
                                        <p:attrNameLst>
                                          <p:attrName>ppt_h</p:attrName>
                                        </p:attrNameLst>
                                      </p:cBhvr>
                                      <p:tavLst>
                                        <p:tav tm="0">
                                          <p:val>
                                            <p:fltVal val="0"/>
                                          </p:val>
                                        </p:tav>
                                        <p:tav tm="100000">
                                          <p:val>
                                            <p:strVal val="#ppt_h"/>
                                          </p:val>
                                        </p:tav>
                                      </p:tavLst>
                                    </p:anim>
                                    <p:anim calcmode="lin" valueType="num">
                                      <p:cBhvr>
                                        <p:cTn id="24" dur="500" fill="hold"/>
                                        <p:tgtEl>
                                          <p:spTgt spid="65542"/>
                                        </p:tgtEl>
                                        <p:attrNameLst>
                                          <p:attrName>style.rotation</p:attrName>
                                        </p:attrNameLst>
                                      </p:cBhvr>
                                      <p:tavLst>
                                        <p:tav tm="0">
                                          <p:val>
                                            <p:fltVal val="90"/>
                                          </p:val>
                                        </p:tav>
                                        <p:tav tm="100000">
                                          <p:val>
                                            <p:fltVal val="0"/>
                                          </p:val>
                                        </p:tav>
                                      </p:tavLst>
                                    </p:anim>
                                    <p:animEffect transition="in" filter="fade">
                                      <p:cBhvr>
                                        <p:cTn id="25" dur="500"/>
                                        <p:tgtEl>
                                          <p:spTgt spid="65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1" grpId="0" animBg="1"/>
      <p:bldP spid="65542" grpId="0"/>
      <p:bldP spid="6554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4"/>
          <p:cNvSpPr>
            <a:spLocks noChangeArrowheads="1"/>
          </p:cNvSpPr>
          <p:nvPr/>
        </p:nvSpPr>
        <p:spPr bwMode="auto">
          <a:xfrm>
            <a:off x="1143000" y="1346200"/>
            <a:ext cx="7010400" cy="1844675"/>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3200">
                <a:solidFill>
                  <a:srgbClr val="CC00CC"/>
                </a:solidFill>
                <a:latin typeface="Times New Roman" pitchFamily="18" charset="0"/>
              </a:rPr>
              <a:t>       </a:t>
            </a:r>
            <a:r>
              <a:rPr lang="zh-CN" altLang="en-US" sz="3200">
                <a:solidFill>
                  <a:srgbClr val="CC00CC"/>
                </a:solidFill>
                <a:latin typeface="Times New Roman" pitchFamily="18" charset="0"/>
              </a:rPr>
              <a:t>元方时年七岁，门外戏。客问元方：“尊君在不？”答曰：“待君久不至，已去。”</a:t>
            </a:r>
          </a:p>
        </p:txBody>
      </p:sp>
      <p:sp>
        <p:nvSpPr>
          <p:cNvPr id="67589" name="Rectangle 5"/>
          <p:cNvSpPr>
            <a:spLocks noChangeArrowheads="1"/>
          </p:cNvSpPr>
          <p:nvPr/>
        </p:nvSpPr>
        <p:spPr bwMode="auto">
          <a:xfrm>
            <a:off x="1219200" y="3133725"/>
            <a:ext cx="6781800"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zh-CN" altLang="en-US" sz="3200">
                <a:solidFill>
                  <a:srgbClr val="FF0000"/>
                </a:solidFill>
                <a:latin typeface="Times New Roman" pitchFamily="18" charset="0"/>
                <a:ea typeface="宋体" pitchFamily="2" charset="-122"/>
              </a:rPr>
              <a:t>　　陈太丘的长子陈元方当时才七岁，正在门外玩耍。客人问元方：“你爸爸在吗？”元方答道：“等了您很久您都没来，他便离开了。” </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7588"/>
                                        </p:tgtEl>
                                        <p:attrNameLst>
                                          <p:attrName>style.visibility</p:attrName>
                                        </p:attrNameLst>
                                      </p:cBhvr>
                                      <p:to>
                                        <p:strVal val="visible"/>
                                      </p:to>
                                    </p:set>
                                    <p:animEffect transition="in" filter="dissolve">
                                      <p:cBhvr>
                                        <p:cTn id="7" dur="500"/>
                                        <p:tgtEl>
                                          <p:spTgt spid="675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67589"/>
                                        </p:tgtEl>
                                        <p:attrNameLst>
                                          <p:attrName>style.visibility</p:attrName>
                                        </p:attrNameLst>
                                      </p:cBhvr>
                                      <p:to>
                                        <p:strVal val="visible"/>
                                      </p:to>
                                    </p:set>
                                    <p:animEffect transition="in" filter="fade">
                                      <p:cBhvr>
                                        <p:cTn id="12" dur="800" decel="100000"/>
                                        <p:tgtEl>
                                          <p:spTgt spid="67589"/>
                                        </p:tgtEl>
                                      </p:cBhvr>
                                    </p:animEffect>
                                    <p:anim calcmode="lin" valueType="num">
                                      <p:cBhvr>
                                        <p:cTn id="13" dur="800" decel="100000" fill="hold"/>
                                        <p:tgtEl>
                                          <p:spTgt spid="67589"/>
                                        </p:tgtEl>
                                        <p:attrNameLst>
                                          <p:attrName>style.rotation</p:attrName>
                                        </p:attrNameLst>
                                      </p:cBhvr>
                                      <p:tavLst>
                                        <p:tav tm="0">
                                          <p:val>
                                            <p:fltVal val="-90"/>
                                          </p:val>
                                        </p:tav>
                                        <p:tav tm="100000">
                                          <p:val>
                                            <p:fltVal val="0"/>
                                          </p:val>
                                        </p:tav>
                                      </p:tavLst>
                                    </p:anim>
                                    <p:anim calcmode="lin" valueType="num">
                                      <p:cBhvr>
                                        <p:cTn id="14" dur="800" decel="100000" fill="hold"/>
                                        <p:tgtEl>
                                          <p:spTgt spid="67589"/>
                                        </p:tgtEl>
                                        <p:attrNameLst>
                                          <p:attrName>ppt_x</p:attrName>
                                        </p:attrNameLst>
                                      </p:cBhvr>
                                      <p:tavLst>
                                        <p:tav tm="0">
                                          <p:val>
                                            <p:strVal val="#ppt_x+0.4"/>
                                          </p:val>
                                        </p:tav>
                                        <p:tav tm="100000">
                                          <p:val>
                                            <p:strVal val="#ppt_x-0.05"/>
                                          </p:val>
                                        </p:tav>
                                      </p:tavLst>
                                    </p:anim>
                                    <p:anim calcmode="lin" valueType="num">
                                      <p:cBhvr>
                                        <p:cTn id="15" dur="800" decel="100000" fill="hold"/>
                                        <p:tgtEl>
                                          <p:spTgt spid="67589"/>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67589"/>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6758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animBg="1"/>
      <p:bldP spid="6758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4"/>
          <p:cNvSpPr>
            <a:spLocks noChangeArrowheads="1"/>
          </p:cNvSpPr>
          <p:nvPr/>
        </p:nvSpPr>
        <p:spPr bwMode="auto">
          <a:xfrm>
            <a:off x="1371600" y="1219200"/>
            <a:ext cx="6858000" cy="1260475"/>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a:solidFill>
                  <a:srgbClr val="CC00CC"/>
                </a:solidFill>
                <a:latin typeface="Times New Roman" pitchFamily="18" charset="0"/>
              </a:rPr>
              <a:t>　　友人便怒</a:t>
            </a:r>
            <a:r>
              <a:rPr lang="en-US" altLang="zh-CN" sz="3200">
                <a:solidFill>
                  <a:srgbClr val="CC00CC"/>
                </a:solidFill>
                <a:latin typeface="Times New Roman" pitchFamily="18" charset="0"/>
              </a:rPr>
              <a:t>:“</a:t>
            </a:r>
            <a:r>
              <a:rPr lang="zh-CN" altLang="en-US" sz="3200">
                <a:solidFill>
                  <a:srgbClr val="CC00CC"/>
                </a:solidFill>
                <a:latin typeface="Times New Roman" pitchFamily="18" charset="0"/>
              </a:rPr>
              <a:t>非人哉</a:t>
            </a:r>
            <a:r>
              <a:rPr lang="en-US" altLang="zh-CN" sz="3200">
                <a:solidFill>
                  <a:srgbClr val="CC00CC"/>
                </a:solidFill>
                <a:latin typeface="Times New Roman" pitchFamily="18" charset="0"/>
              </a:rPr>
              <a:t>!</a:t>
            </a:r>
            <a:r>
              <a:rPr lang="zh-CN" altLang="en-US" sz="3200">
                <a:solidFill>
                  <a:srgbClr val="CC00CC"/>
                </a:solidFill>
                <a:latin typeface="Times New Roman" pitchFamily="18" charset="0"/>
              </a:rPr>
              <a:t>与人期行，相委而去。”</a:t>
            </a:r>
          </a:p>
        </p:txBody>
      </p:sp>
      <p:sp>
        <p:nvSpPr>
          <p:cNvPr id="68613" name="Rectangle 5"/>
          <p:cNvSpPr>
            <a:spLocks noChangeArrowheads="1"/>
          </p:cNvSpPr>
          <p:nvPr/>
        </p:nvSpPr>
        <p:spPr bwMode="auto">
          <a:xfrm>
            <a:off x="1524000" y="2784475"/>
            <a:ext cx="68580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en-US" altLang="zh-CN" sz="3200">
                <a:solidFill>
                  <a:srgbClr val="FF0000"/>
                </a:solidFill>
                <a:latin typeface="Times New Roman" pitchFamily="18" charset="0"/>
                <a:ea typeface="宋体" pitchFamily="2" charset="-122"/>
              </a:rPr>
              <a:t>       </a:t>
            </a:r>
            <a:r>
              <a:rPr lang="zh-CN" altLang="en-US" sz="3200">
                <a:solidFill>
                  <a:srgbClr val="FF0000"/>
                </a:solidFill>
                <a:latin typeface="Times New Roman" pitchFamily="18" charset="0"/>
                <a:ea typeface="宋体" pitchFamily="2" charset="-122"/>
              </a:rPr>
              <a:t>朋友便生气的骂道：“不是人啊！和别人约好一起走，却把对方丢下自己走了。” </a:t>
            </a:r>
          </a:p>
        </p:txBody>
      </p:sp>
      <p:pic>
        <p:nvPicPr>
          <p:cNvPr id="68614" name="Picture 6" descr="无标题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447800" y="4876800"/>
            <a:ext cx="6096000" cy="952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8612"/>
                                        </p:tgtEl>
                                        <p:attrNameLst>
                                          <p:attrName>style.visibility</p:attrName>
                                        </p:attrNameLst>
                                      </p:cBhvr>
                                      <p:to>
                                        <p:strVal val="visible"/>
                                      </p:to>
                                    </p:set>
                                    <p:animEffect transition="in" filter="box(in)">
                                      <p:cBhvr>
                                        <p:cTn id="7" dur="500"/>
                                        <p:tgtEl>
                                          <p:spTgt spid="686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68613"/>
                                        </p:tgtEl>
                                        <p:attrNameLst>
                                          <p:attrName>style.visibility</p:attrName>
                                        </p:attrNameLst>
                                      </p:cBhvr>
                                      <p:to>
                                        <p:strVal val="visible"/>
                                      </p:to>
                                    </p:set>
                                    <p:animEffect transition="in" filter="fade">
                                      <p:cBhvr>
                                        <p:cTn id="12" dur="800" decel="100000"/>
                                        <p:tgtEl>
                                          <p:spTgt spid="68613"/>
                                        </p:tgtEl>
                                      </p:cBhvr>
                                    </p:animEffect>
                                    <p:anim calcmode="lin" valueType="num">
                                      <p:cBhvr>
                                        <p:cTn id="13" dur="800" decel="100000" fill="hold"/>
                                        <p:tgtEl>
                                          <p:spTgt spid="68613"/>
                                        </p:tgtEl>
                                        <p:attrNameLst>
                                          <p:attrName>style.rotation</p:attrName>
                                        </p:attrNameLst>
                                      </p:cBhvr>
                                      <p:tavLst>
                                        <p:tav tm="0">
                                          <p:val>
                                            <p:fltVal val="-90"/>
                                          </p:val>
                                        </p:tav>
                                        <p:tav tm="100000">
                                          <p:val>
                                            <p:fltVal val="0"/>
                                          </p:val>
                                        </p:tav>
                                      </p:tavLst>
                                    </p:anim>
                                    <p:anim calcmode="lin" valueType="num">
                                      <p:cBhvr>
                                        <p:cTn id="14" dur="800" decel="100000" fill="hold"/>
                                        <p:tgtEl>
                                          <p:spTgt spid="68613"/>
                                        </p:tgtEl>
                                        <p:attrNameLst>
                                          <p:attrName>ppt_x</p:attrName>
                                        </p:attrNameLst>
                                      </p:cBhvr>
                                      <p:tavLst>
                                        <p:tav tm="0">
                                          <p:val>
                                            <p:strVal val="#ppt_x+0.4"/>
                                          </p:val>
                                        </p:tav>
                                        <p:tav tm="100000">
                                          <p:val>
                                            <p:strVal val="#ppt_x-0.05"/>
                                          </p:val>
                                        </p:tav>
                                      </p:tavLst>
                                    </p:anim>
                                    <p:anim calcmode="lin" valueType="num">
                                      <p:cBhvr>
                                        <p:cTn id="15" dur="800" decel="100000" fill="hold"/>
                                        <p:tgtEl>
                                          <p:spTgt spid="68613"/>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68613"/>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68613"/>
                                        </p:tgtEl>
                                        <p:attrNameLst>
                                          <p:attrName>ppt_y</p:attrName>
                                        </p:attrNameLst>
                                      </p:cBhvr>
                                      <p:tavLst>
                                        <p:tav tm="0">
                                          <p:val>
                                            <p:strVal val="#ppt_y+0.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31" presetClass="entr" presetSubtype="0" fill="hold" nodeType="clickEffect">
                                  <p:stCondLst>
                                    <p:cond delay="0"/>
                                  </p:stCondLst>
                                  <p:iterate type="lt">
                                    <p:tmPct val="5000"/>
                                  </p:iterate>
                                  <p:childTnLst>
                                    <p:set>
                                      <p:cBhvr>
                                        <p:cTn id="21" dur="1" fill="hold">
                                          <p:stCondLst>
                                            <p:cond delay="0"/>
                                          </p:stCondLst>
                                        </p:cTn>
                                        <p:tgtEl>
                                          <p:spTgt spid="68614"/>
                                        </p:tgtEl>
                                        <p:attrNameLst>
                                          <p:attrName>style.visibility</p:attrName>
                                        </p:attrNameLst>
                                      </p:cBhvr>
                                      <p:to>
                                        <p:strVal val="visible"/>
                                      </p:to>
                                    </p:set>
                                    <p:anim calcmode="lin" valueType="num">
                                      <p:cBhvr>
                                        <p:cTn id="22" dur="1000" fill="hold"/>
                                        <p:tgtEl>
                                          <p:spTgt spid="68614"/>
                                        </p:tgtEl>
                                        <p:attrNameLst>
                                          <p:attrName>ppt_w</p:attrName>
                                        </p:attrNameLst>
                                      </p:cBhvr>
                                      <p:tavLst>
                                        <p:tav tm="0">
                                          <p:val>
                                            <p:fltVal val="0"/>
                                          </p:val>
                                        </p:tav>
                                        <p:tav tm="100000">
                                          <p:val>
                                            <p:strVal val="#ppt_w"/>
                                          </p:val>
                                        </p:tav>
                                      </p:tavLst>
                                    </p:anim>
                                    <p:anim calcmode="lin" valueType="num">
                                      <p:cBhvr>
                                        <p:cTn id="23" dur="1000" fill="hold"/>
                                        <p:tgtEl>
                                          <p:spTgt spid="68614"/>
                                        </p:tgtEl>
                                        <p:attrNameLst>
                                          <p:attrName>ppt_h</p:attrName>
                                        </p:attrNameLst>
                                      </p:cBhvr>
                                      <p:tavLst>
                                        <p:tav tm="0">
                                          <p:val>
                                            <p:fltVal val="0"/>
                                          </p:val>
                                        </p:tav>
                                        <p:tav tm="100000">
                                          <p:val>
                                            <p:strVal val="#ppt_h"/>
                                          </p:val>
                                        </p:tav>
                                      </p:tavLst>
                                    </p:anim>
                                    <p:anim calcmode="lin" valueType="num">
                                      <p:cBhvr>
                                        <p:cTn id="24" dur="1000" fill="hold"/>
                                        <p:tgtEl>
                                          <p:spTgt spid="68614"/>
                                        </p:tgtEl>
                                        <p:attrNameLst>
                                          <p:attrName>style.rotation</p:attrName>
                                        </p:attrNameLst>
                                      </p:cBhvr>
                                      <p:tavLst>
                                        <p:tav tm="0">
                                          <p:val>
                                            <p:fltVal val="90"/>
                                          </p:val>
                                        </p:tav>
                                        <p:tav tm="100000">
                                          <p:val>
                                            <p:fltVal val="0"/>
                                          </p:val>
                                        </p:tav>
                                      </p:tavLst>
                                    </p:anim>
                                    <p:animEffect transition="in" filter="fade">
                                      <p:cBhvr>
                                        <p:cTn id="25" dur="1000"/>
                                        <p:tgtEl>
                                          <p:spTgt spid="686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animBg="1"/>
      <p:bldP spid="686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4"/>
          <p:cNvSpPr>
            <a:spLocks noChangeArrowheads="1"/>
          </p:cNvSpPr>
          <p:nvPr/>
        </p:nvSpPr>
        <p:spPr bwMode="auto">
          <a:xfrm>
            <a:off x="1143000" y="1381125"/>
            <a:ext cx="7543800" cy="1260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3200">
                <a:solidFill>
                  <a:srgbClr val="CC00CC"/>
                </a:solidFill>
                <a:latin typeface="Times New Roman" pitchFamily="18" charset="0"/>
              </a:rPr>
              <a:t>       </a:t>
            </a:r>
            <a:r>
              <a:rPr lang="zh-CN" altLang="en-US" sz="3200">
                <a:solidFill>
                  <a:srgbClr val="CC00CC"/>
                </a:solidFill>
                <a:latin typeface="Times New Roman" pitchFamily="18" charset="0"/>
              </a:rPr>
              <a:t>元方曰：“君与家君期日中，日中不至，则是无信；对子骂父，则是无礼。”</a:t>
            </a:r>
          </a:p>
        </p:txBody>
      </p:sp>
      <p:sp>
        <p:nvSpPr>
          <p:cNvPr id="69637" name="Rectangle 5"/>
          <p:cNvSpPr>
            <a:spLocks noChangeArrowheads="1"/>
          </p:cNvSpPr>
          <p:nvPr/>
        </p:nvSpPr>
        <p:spPr bwMode="auto">
          <a:xfrm>
            <a:off x="1219200" y="3048000"/>
            <a:ext cx="7467600"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en-US" altLang="zh-CN" sz="3200">
                <a:solidFill>
                  <a:srgbClr val="FF0000"/>
                </a:solidFill>
                <a:latin typeface="Times New Roman" pitchFamily="18" charset="0"/>
                <a:ea typeface="宋体" pitchFamily="2" charset="-122"/>
              </a:rPr>
              <a:t>        </a:t>
            </a:r>
            <a:r>
              <a:rPr lang="zh-CN" altLang="en-US" sz="3200">
                <a:solidFill>
                  <a:srgbClr val="FF0000"/>
                </a:solidFill>
                <a:latin typeface="Times New Roman" pitchFamily="18" charset="0"/>
                <a:ea typeface="宋体" pitchFamily="2" charset="-122"/>
              </a:rPr>
              <a:t>元方答道：“您跟我父亲约好正午。正午时你还不到，就是不守诚信；对着人家的儿子骂他的父亲，就是没有礼貌。” </a:t>
            </a:r>
          </a:p>
        </p:txBody>
      </p:sp>
    </p:spTree>
  </p:cSld>
  <p:clrMapOvr>
    <a:masterClrMapping/>
  </p:clrMapOvr>
  <p:transition>
    <p:whee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69636"/>
                                        </p:tgtEl>
                                        <p:attrNameLst>
                                          <p:attrName>style.visibility</p:attrName>
                                        </p:attrNameLst>
                                      </p:cBhvr>
                                      <p:to>
                                        <p:strVal val="visible"/>
                                      </p:to>
                                    </p:set>
                                    <p:anim calcmode="lin" valueType="num">
                                      <p:cBhvr>
                                        <p:cTn id="7" dur="1000" fill="hold"/>
                                        <p:tgtEl>
                                          <p:spTgt spid="69636"/>
                                        </p:tgtEl>
                                        <p:attrNameLst>
                                          <p:attrName>ppt_w</p:attrName>
                                        </p:attrNameLst>
                                      </p:cBhvr>
                                      <p:tavLst>
                                        <p:tav tm="0">
                                          <p:val>
                                            <p:strVal val="#ppt_w+.3"/>
                                          </p:val>
                                        </p:tav>
                                        <p:tav tm="100000">
                                          <p:val>
                                            <p:strVal val="#ppt_w"/>
                                          </p:val>
                                        </p:tav>
                                      </p:tavLst>
                                    </p:anim>
                                    <p:anim calcmode="lin" valueType="num">
                                      <p:cBhvr>
                                        <p:cTn id="8" dur="1000" fill="hold"/>
                                        <p:tgtEl>
                                          <p:spTgt spid="69636"/>
                                        </p:tgtEl>
                                        <p:attrNameLst>
                                          <p:attrName>ppt_h</p:attrName>
                                        </p:attrNameLst>
                                      </p:cBhvr>
                                      <p:tavLst>
                                        <p:tav tm="0">
                                          <p:val>
                                            <p:strVal val="#ppt_h"/>
                                          </p:val>
                                        </p:tav>
                                        <p:tav tm="100000">
                                          <p:val>
                                            <p:strVal val="#ppt_h"/>
                                          </p:val>
                                        </p:tav>
                                      </p:tavLst>
                                    </p:anim>
                                    <p:animEffect transition="in" filter="fade">
                                      <p:cBhvr>
                                        <p:cTn id="9" dur="1000"/>
                                        <p:tgtEl>
                                          <p:spTgt spid="6963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69637"/>
                                        </p:tgtEl>
                                        <p:attrNameLst>
                                          <p:attrName>style.visibility</p:attrName>
                                        </p:attrNameLst>
                                      </p:cBhvr>
                                      <p:to>
                                        <p:strVal val="visible"/>
                                      </p:to>
                                    </p:set>
                                    <p:anim calcmode="lin" valueType="num">
                                      <p:cBhvr>
                                        <p:cTn id="14" dur="1000" fill="hold"/>
                                        <p:tgtEl>
                                          <p:spTgt spid="69637"/>
                                        </p:tgtEl>
                                        <p:attrNameLst>
                                          <p:attrName>ppt_w</p:attrName>
                                        </p:attrNameLst>
                                      </p:cBhvr>
                                      <p:tavLst>
                                        <p:tav tm="0">
                                          <p:val>
                                            <p:strVal val="#ppt_w+.3"/>
                                          </p:val>
                                        </p:tav>
                                        <p:tav tm="100000">
                                          <p:val>
                                            <p:strVal val="#ppt_w"/>
                                          </p:val>
                                        </p:tav>
                                      </p:tavLst>
                                    </p:anim>
                                    <p:anim calcmode="lin" valueType="num">
                                      <p:cBhvr>
                                        <p:cTn id="15" dur="1000" fill="hold"/>
                                        <p:tgtEl>
                                          <p:spTgt spid="69637"/>
                                        </p:tgtEl>
                                        <p:attrNameLst>
                                          <p:attrName>ppt_h</p:attrName>
                                        </p:attrNameLst>
                                      </p:cBhvr>
                                      <p:tavLst>
                                        <p:tav tm="0">
                                          <p:val>
                                            <p:strVal val="#ppt_h"/>
                                          </p:val>
                                        </p:tav>
                                        <p:tav tm="100000">
                                          <p:val>
                                            <p:strVal val="#ppt_h"/>
                                          </p:val>
                                        </p:tav>
                                      </p:tavLst>
                                    </p:anim>
                                    <p:animEffect transition="in" filter="fade">
                                      <p:cBhvr>
                                        <p:cTn id="16" dur="1000"/>
                                        <p:tgtEl>
                                          <p:spTgt spid="69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p:bldP spid="6963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4"/>
          <p:cNvSpPr>
            <a:spLocks noChangeArrowheads="1"/>
          </p:cNvSpPr>
          <p:nvPr/>
        </p:nvSpPr>
        <p:spPr bwMode="auto">
          <a:xfrm>
            <a:off x="1752600" y="1219200"/>
            <a:ext cx="6711950" cy="676275"/>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a:solidFill>
                  <a:srgbClr val="CC00CC"/>
                </a:solidFill>
                <a:latin typeface="Times New Roman" pitchFamily="18" charset="0"/>
              </a:rPr>
              <a:t>友人惭，下车引之，元方入门不顾。</a:t>
            </a:r>
          </a:p>
        </p:txBody>
      </p:sp>
      <p:sp>
        <p:nvSpPr>
          <p:cNvPr id="70661" name="Rectangle 5"/>
          <p:cNvSpPr>
            <a:spLocks noChangeArrowheads="1"/>
          </p:cNvSpPr>
          <p:nvPr/>
        </p:nvSpPr>
        <p:spPr bwMode="auto">
          <a:xfrm>
            <a:off x="1447800" y="2286000"/>
            <a:ext cx="67818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zh-CN" altLang="en-US" sz="3200">
                <a:solidFill>
                  <a:srgbClr val="FF0000"/>
                </a:solidFill>
                <a:latin typeface="Times New Roman" pitchFamily="18" charset="0"/>
                <a:ea typeface="宋体" pitchFamily="2" charset="-122"/>
              </a:rPr>
              <a:t>　　朋友感到惭愧，便下车想拉元方的手，元方跑进家门，不再回头看父亲的朋友一眼。 </a:t>
            </a:r>
          </a:p>
        </p:txBody>
      </p:sp>
      <p:pic>
        <p:nvPicPr>
          <p:cNvPr id="70663" name="Picture 7" descr="d909dfdd59b65ec78c10292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209800" y="4495800"/>
            <a:ext cx="5562600" cy="781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70660"/>
                                        </p:tgtEl>
                                        <p:attrNameLst>
                                          <p:attrName>style.visibility</p:attrName>
                                        </p:attrNameLst>
                                      </p:cBhvr>
                                      <p:to>
                                        <p:strVal val="visible"/>
                                      </p:to>
                                    </p:set>
                                    <p:animEffect transition="in" filter="fade">
                                      <p:cBhvr>
                                        <p:cTn id="7" dur="1000"/>
                                        <p:tgtEl>
                                          <p:spTgt spid="70660"/>
                                        </p:tgtEl>
                                      </p:cBhvr>
                                    </p:animEffect>
                                    <p:anim calcmode="lin" valueType="num">
                                      <p:cBhvr>
                                        <p:cTn id="8" dur="1000" fill="hold"/>
                                        <p:tgtEl>
                                          <p:spTgt spid="70660"/>
                                        </p:tgtEl>
                                        <p:attrNameLst>
                                          <p:attrName>ppt_x</p:attrName>
                                        </p:attrNameLst>
                                      </p:cBhvr>
                                      <p:tavLst>
                                        <p:tav tm="0">
                                          <p:val>
                                            <p:strVal val="#ppt_x"/>
                                          </p:val>
                                        </p:tav>
                                        <p:tav tm="100000">
                                          <p:val>
                                            <p:strVal val="#ppt_x"/>
                                          </p:val>
                                        </p:tav>
                                      </p:tavLst>
                                    </p:anim>
                                    <p:anim calcmode="lin" valueType="num">
                                      <p:cBhvr>
                                        <p:cTn id="9" dur="900" decel="100000" fill="hold"/>
                                        <p:tgtEl>
                                          <p:spTgt spid="7066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0660"/>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70661"/>
                                        </p:tgtEl>
                                        <p:attrNameLst>
                                          <p:attrName>style.visibility</p:attrName>
                                        </p:attrNameLst>
                                      </p:cBhvr>
                                      <p:to>
                                        <p:strVal val="visible"/>
                                      </p:to>
                                    </p:set>
                                    <p:animEffect transition="in" filter="fade">
                                      <p:cBhvr>
                                        <p:cTn id="13" dur="1000"/>
                                        <p:tgtEl>
                                          <p:spTgt spid="70661"/>
                                        </p:tgtEl>
                                      </p:cBhvr>
                                    </p:animEffect>
                                    <p:anim calcmode="lin" valueType="num">
                                      <p:cBhvr>
                                        <p:cTn id="14" dur="1000" fill="hold"/>
                                        <p:tgtEl>
                                          <p:spTgt spid="70661"/>
                                        </p:tgtEl>
                                        <p:attrNameLst>
                                          <p:attrName>ppt_x</p:attrName>
                                        </p:attrNameLst>
                                      </p:cBhvr>
                                      <p:tavLst>
                                        <p:tav tm="0">
                                          <p:val>
                                            <p:strVal val="#ppt_x"/>
                                          </p:val>
                                        </p:tav>
                                        <p:tav tm="100000">
                                          <p:val>
                                            <p:strVal val="#ppt_x"/>
                                          </p:val>
                                        </p:tav>
                                      </p:tavLst>
                                    </p:anim>
                                    <p:anim calcmode="lin" valueType="num">
                                      <p:cBhvr>
                                        <p:cTn id="15" dur="900" decel="100000" fill="hold"/>
                                        <p:tgtEl>
                                          <p:spTgt spid="7066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70661"/>
                                        </p:tgtEl>
                                        <p:attrNameLst>
                                          <p:attrName>ppt_y</p:attrName>
                                        </p:attrNameLst>
                                      </p:cBhvr>
                                      <p:tavLst>
                                        <p:tav tm="0">
                                          <p:val>
                                            <p:strVal val="#ppt_y-.03"/>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4" presetClass="entr" presetSubtype="10" fill="hold" nodeType="clickEffect">
                                  <p:stCondLst>
                                    <p:cond delay="0"/>
                                  </p:stCondLst>
                                  <p:childTnLst>
                                    <p:set>
                                      <p:cBhvr>
                                        <p:cTn id="20" dur="1" fill="hold">
                                          <p:stCondLst>
                                            <p:cond delay="0"/>
                                          </p:stCondLst>
                                        </p:cTn>
                                        <p:tgtEl>
                                          <p:spTgt spid="70663"/>
                                        </p:tgtEl>
                                        <p:attrNameLst>
                                          <p:attrName>style.visibility</p:attrName>
                                        </p:attrNameLst>
                                      </p:cBhvr>
                                      <p:to>
                                        <p:strVal val="visible"/>
                                      </p:to>
                                    </p:set>
                                    <p:animEffect transition="in" filter="randombar(horizontal)">
                                      <p:cBhvr>
                                        <p:cTn id="21" dur="500"/>
                                        <p:tgtEl>
                                          <p:spTgt spid="706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animBg="1"/>
      <p:bldP spid="7066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4"/>
          <p:cNvSpPr>
            <a:spLocks noChangeArrowheads="1"/>
          </p:cNvSpPr>
          <p:nvPr/>
        </p:nvSpPr>
        <p:spPr bwMode="auto">
          <a:xfrm>
            <a:off x="914400" y="889000"/>
            <a:ext cx="73914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dirty="0">
                <a:solidFill>
                  <a:srgbClr val="0000FF"/>
                </a:solidFill>
                <a:latin typeface="Times New Roman" pitchFamily="18" charset="0"/>
                <a:ea typeface="宋体" pitchFamily="2" charset="-122"/>
              </a:rPr>
              <a:t>　　</a:t>
            </a:r>
            <a:r>
              <a:rPr lang="en-US" altLang="zh-CN" sz="3200" dirty="0">
                <a:solidFill>
                  <a:srgbClr val="0000FF"/>
                </a:solidFill>
                <a:latin typeface="Times New Roman" pitchFamily="18" charset="0"/>
                <a:ea typeface="宋体" pitchFamily="2" charset="-122"/>
              </a:rPr>
              <a:t>2</a:t>
            </a:r>
            <a:r>
              <a:rPr lang="zh-CN" altLang="en-US" sz="3200" dirty="0">
                <a:solidFill>
                  <a:srgbClr val="0000FF"/>
                </a:solidFill>
                <a:latin typeface="Times New Roman" pitchFamily="18" charset="0"/>
                <a:ea typeface="宋体" pitchFamily="2" charset="-122"/>
              </a:rPr>
              <a:t>、元方面对父亲朋友的粗野语言，针锋相对地指出他的“无信”“无礼”，这说明元方是个怎样的人？</a:t>
            </a:r>
          </a:p>
        </p:txBody>
      </p:sp>
      <p:sp>
        <p:nvSpPr>
          <p:cNvPr id="71685" name="Rectangle 5"/>
          <p:cNvSpPr>
            <a:spLocks noChangeArrowheads="1"/>
          </p:cNvSpPr>
          <p:nvPr/>
        </p:nvSpPr>
        <p:spPr bwMode="auto">
          <a:xfrm>
            <a:off x="1066800" y="2905125"/>
            <a:ext cx="7391400"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en-US" altLang="zh-CN" sz="3200" dirty="0">
                <a:solidFill>
                  <a:srgbClr val="FF0000"/>
                </a:solidFill>
                <a:latin typeface="Times New Roman" pitchFamily="18" charset="0"/>
                <a:ea typeface="宋体" pitchFamily="2" charset="-122"/>
              </a:rPr>
              <a:t>       </a:t>
            </a:r>
            <a:r>
              <a:rPr lang="zh-CN" altLang="en-US" sz="3200" dirty="0">
                <a:solidFill>
                  <a:srgbClr val="FF0000"/>
                </a:solidFill>
                <a:latin typeface="Times New Roman" pitchFamily="18" charset="0"/>
                <a:ea typeface="宋体" pitchFamily="2" charset="-122"/>
              </a:rPr>
              <a:t>面对父亲的朋友失信失礼，他不卑不亢，据理力争，终使“友人惭”，表现了他明白事理，落落大方，机智聪明的一面。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71684"/>
                                        </p:tgtEl>
                                        <p:attrNameLst>
                                          <p:attrName>style.visibility</p:attrName>
                                        </p:attrNameLst>
                                      </p:cBhvr>
                                      <p:to>
                                        <p:strVal val="visible"/>
                                      </p:to>
                                    </p:set>
                                    <p:animEffect transition="in" filter="fade">
                                      <p:cBhvr>
                                        <p:cTn id="7" dur="1000"/>
                                        <p:tgtEl>
                                          <p:spTgt spid="71684"/>
                                        </p:tgtEl>
                                      </p:cBhvr>
                                    </p:animEffect>
                                    <p:anim calcmode="lin" valueType="num">
                                      <p:cBhvr>
                                        <p:cTn id="8" dur="1000" fill="hold"/>
                                        <p:tgtEl>
                                          <p:spTgt spid="71684"/>
                                        </p:tgtEl>
                                        <p:attrNameLst>
                                          <p:attrName>ppt_x</p:attrName>
                                        </p:attrNameLst>
                                      </p:cBhvr>
                                      <p:tavLst>
                                        <p:tav tm="0">
                                          <p:val>
                                            <p:strVal val="#ppt_x-.1"/>
                                          </p:val>
                                        </p:tav>
                                        <p:tav tm="100000">
                                          <p:val>
                                            <p:strVal val="#ppt_x"/>
                                          </p:val>
                                        </p:tav>
                                      </p:tavLst>
                                    </p:anim>
                                    <p:anim calcmode="lin" valueType="num">
                                      <p:cBhvr>
                                        <p:cTn id="9" dur="1000" fill="hold"/>
                                        <p:tgtEl>
                                          <p:spTgt spid="71684"/>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3" presetClass="entr" presetSubtype="0" fill="hold" grpId="0" nodeType="clickEffect">
                                  <p:stCondLst>
                                    <p:cond delay="0"/>
                                  </p:stCondLst>
                                  <p:childTnLst>
                                    <p:set>
                                      <p:cBhvr>
                                        <p:cTn id="13" dur="1" fill="hold">
                                          <p:stCondLst>
                                            <p:cond delay="0"/>
                                          </p:stCondLst>
                                        </p:cTn>
                                        <p:tgtEl>
                                          <p:spTgt spid="71685"/>
                                        </p:tgtEl>
                                        <p:attrNameLst>
                                          <p:attrName>style.visibility</p:attrName>
                                        </p:attrNameLst>
                                      </p:cBhvr>
                                      <p:to>
                                        <p:strVal val="visible"/>
                                      </p:to>
                                    </p:set>
                                    <p:animEffect transition="in" filter="fade">
                                      <p:cBhvr>
                                        <p:cTn id="14" dur="100"/>
                                        <p:tgtEl>
                                          <p:spTgt spid="71685"/>
                                        </p:tgtEl>
                                      </p:cBhvr>
                                    </p:animEffect>
                                    <p:anim calcmode="lin" valueType="num">
                                      <p:cBhvr>
                                        <p:cTn id="15" dur="400" fill="hold"/>
                                        <p:tgtEl>
                                          <p:spTgt spid="71685"/>
                                        </p:tgtEl>
                                        <p:attrNameLst>
                                          <p:attrName>ppt_x</p:attrName>
                                        </p:attrNameLst>
                                      </p:cBhvr>
                                      <p:tavLst>
                                        <p:tav tm="0">
                                          <p:val>
                                            <p:strVal val="#ppt_x"/>
                                          </p:val>
                                        </p:tav>
                                        <p:tav tm="100000">
                                          <p:val>
                                            <p:strVal val="#ppt_x"/>
                                          </p:val>
                                        </p:tav>
                                      </p:tavLst>
                                    </p:anim>
                                    <p:anim calcmode="lin" valueType="num">
                                      <p:cBhvr>
                                        <p:cTn id="16" dur="400" fill="hold"/>
                                        <p:tgtEl>
                                          <p:spTgt spid="71685"/>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7168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7168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p:bldP spid="7168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4"/>
          <p:cNvSpPr>
            <a:spLocks noChangeArrowheads="1"/>
          </p:cNvSpPr>
          <p:nvPr/>
        </p:nvSpPr>
        <p:spPr bwMode="auto">
          <a:xfrm>
            <a:off x="1219200" y="868363"/>
            <a:ext cx="7086600"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dirty="0">
                <a:solidFill>
                  <a:srgbClr val="0000FF"/>
                </a:solidFill>
                <a:latin typeface="Times New Roman" pitchFamily="18" charset="0"/>
                <a:ea typeface="宋体" pitchFamily="2" charset="-122"/>
              </a:rPr>
              <a:t>　　</a:t>
            </a:r>
            <a:r>
              <a:rPr lang="en-US" altLang="zh-CN" sz="3200" dirty="0">
                <a:solidFill>
                  <a:srgbClr val="0000FF"/>
                </a:solidFill>
                <a:latin typeface="Times New Roman" pitchFamily="18" charset="0"/>
                <a:ea typeface="宋体" pitchFamily="2" charset="-122"/>
              </a:rPr>
              <a:t>3</a:t>
            </a:r>
            <a:r>
              <a:rPr lang="zh-CN" altLang="en-US" sz="3200" dirty="0">
                <a:solidFill>
                  <a:srgbClr val="0000FF"/>
                </a:solidFill>
                <a:latin typeface="Times New Roman" pitchFamily="18" charset="0"/>
                <a:ea typeface="宋体" pitchFamily="2" charset="-122"/>
              </a:rPr>
              <a:t>、友人为什么能够哑口无言、赔礼道歉？</a:t>
            </a:r>
          </a:p>
        </p:txBody>
      </p:sp>
      <p:sp>
        <p:nvSpPr>
          <p:cNvPr id="72709" name="Rectangle 5"/>
          <p:cNvSpPr>
            <a:spLocks noChangeArrowheads="1"/>
          </p:cNvSpPr>
          <p:nvPr/>
        </p:nvSpPr>
        <p:spPr bwMode="auto">
          <a:xfrm>
            <a:off x="1295400" y="2244725"/>
            <a:ext cx="7239000"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en-US" altLang="zh-CN" sz="3200" dirty="0">
                <a:solidFill>
                  <a:srgbClr val="FF0000"/>
                </a:solidFill>
                <a:latin typeface="Times New Roman" pitchFamily="18" charset="0"/>
                <a:ea typeface="宋体" pitchFamily="2" charset="-122"/>
              </a:rPr>
              <a:t>       </a:t>
            </a:r>
            <a:r>
              <a:rPr lang="zh-CN" altLang="en-US" sz="3200" dirty="0">
                <a:solidFill>
                  <a:srgbClr val="FF0000"/>
                </a:solidFill>
                <a:latin typeface="Times New Roman" pitchFamily="18" charset="0"/>
                <a:ea typeface="宋体" pitchFamily="2" charset="-122"/>
              </a:rPr>
              <a:t>元方的反驳有理有据。第一，从信用方面看，父亲朋友失约在先，无信；从礼貌方面，父亲的友人当元方的面骂元方的父亲，无礼。因此，友人最后哑口无言，只得赔礼道歉。</a:t>
            </a: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72708"/>
                                        </p:tgtEl>
                                        <p:attrNameLst>
                                          <p:attrName>style.visibility</p:attrName>
                                        </p:attrNameLst>
                                      </p:cBhvr>
                                      <p:to>
                                        <p:strVal val="visible"/>
                                      </p:to>
                                    </p:set>
                                    <p:anim calcmode="lin" valueType="num">
                                      <p:cBhvr>
                                        <p:cTn id="7" dur="500" fill="hold"/>
                                        <p:tgtEl>
                                          <p:spTgt spid="72708"/>
                                        </p:tgtEl>
                                        <p:attrNameLst>
                                          <p:attrName>ppt_w</p:attrName>
                                        </p:attrNameLst>
                                      </p:cBhvr>
                                      <p:tavLst>
                                        <p:tav tm="0">
                                          <p:val>
                                            <p:fltVal val="0"/>
                                          </p:val>
                                        </p:tav>
                                        <p:tav tm="100000">
                                          <p:val>
                                            <p:strVal val="#ppt_w"/>
                                          </p:val>
                                        </p:tav>
                                      </p:tavLst>
                                    </p:anim>
                                    <p:anim calcmode="lin" valueType="num">
                                      <p:cBhvr>
                                        <p:cTn id="8" dur="500" fill="hold"/>
                                        <p:tgtEl>
                                          <p:spTgt spid="72708"/>
                                        </p:tgtEl>
                                        <p:attrNameLst>
                                          <p:attrName>ppt_h</p:attrName>
                                        </p:attrNameLst>
                                      </p:cBhvr>
                                      <p:tavLst>
                                        <p:tav tm="0">
                                          <p:val>
                                            <p:fltVal val="0"/>
                                          </p:val>
                                        </p:tav>
                                        <p:tav tm="100000">
                                          <p:val>
                                            <p:strVal val="#ppt_h"/>
                                          </p:val>
                                        </p:tav>
                                      </p:tavLst>
                                    </p:anim>
                                    <p:anim calcmode="lin" valueType="num">
                                      <p:cBhvr>
                                        <p:cTn id="9" dur="500" fill="hold"/>
                                        <p:tgtEl>
                                          <p:spTgt spid="72708"/>
                                        </p:tgtEl>
                                        <p:attrNameLst>
                                          <p:attrName>style.rotation</p:attrName>
                                        </p:attrNameLst>
                                      </p:cBhvr>
                                      <p:tavLst>
                                        <p:tav tm="0">
                                          <p:val>
                                            <p:fltVal val="360"/>
                                          </p:val>
                                        </p:tav>
                                        <p:tav tm="100000">
                                          <p:val>
                                            <p:fltVal val="0"/>
                                          </p:val>
                                        </p:tav>
                                      </p:tavLst>
                                    </p:anim>
                                    <p:animEffect transition="in" filter="fade">
                                      <p:cBhvr>
                                        <p:cTn id="10" dur="500"/>
                                        <p:tgtEl>
                                          <p:spTgt spid="72708"/>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72709"/>
                                        </p:tgtEl>
                                        <p:attrNameLst>
                                          <p:attrName>style.visibility</p:attrName>
                                        </p:attrNameLst>
                                      </p:cBhvr>
                                      <p:to>
                                        <p:strVal val="visible"/>
                                      </p:to>
                                    </p:set>
                                    <p:anim calcmode="lin" valueType="num">
                                      <p:cBhvr>
                                        <p:cTn id="15" dur="500" fill="hold"/>
                                        <p:tgtEl>
                                          <p:spTgt spid="72709"/>
                                        </p:tgtEl>
                                        <p:attrNameLst>
                                          <p:attrName>ppt_w</p:attrName>
                                        </p:attrNameLst>
                                      </p:cBhvr>
                                      <p:tavLst>
                                        <p:tav tm="0">
                                          <p:val>
                                            <p:fltVal val="0"/>
                                          </p:val>
                                        </p:tav>
                                        <p:tav tm="100000">
                                          <p:val>
                                            <p:strVal val="#ppt_w"/>
                                          </p:val>
                                        </p:tav>
                                      </p:tavLst>
                                    </p:anim>
                                    <p:anim calcmode="lin" valueType="num">
                                      <p:cBhvr>
                                        <p:cTn id="16" dur="500" fill="hold"/>
                                        <p:tgtEl>
                                          <p:spTgt spid="72709"/>
                                        </p:tgtEl>
                                        <p:attrNameLst>
                                          <p:attrName>ppt_h</p:attrName>
                                        </p:attrNameLst>
                                      </p:cBhvr>
                                      <p:tavLst>
                                        <p:tav tm="0">
                                          <p:val>
                                            <p:fltVal val="0"/>
                                          </p:val>
                                        </p:tav>
                                        <p:tav tm="100000">
                                          <p:val>
                                            <p:strVal val="#ppt_h"/>
                                          </p:val>
                                        </p:tav>
                                      </p:tavLst>
                                    </p:anim>
                                    <p:anim calcmode="lin" valueType="num">
                                      <p:cBhvr>
                                        <p:cTn id="17" dur="500" fill="hold"/>
                                        <p:tgtEl>
                                          <p:spTgt spid="72709"/>
                                        </p:tgtEl>
                                        <p:attrNameLst>
                                          <p:attrName>style.rotation</p:attrName>
                                        </p:attrNameLst>
                                      </p:cBhvr>
                                      <p:tavLst>
                                        <p:tav tm="0">
                                          <p:val>
                                            <p:fltVal val="360"/>
                                          </p:val>
                                        </p:tav>
                                        <p:tav tm="100000">
                                          <p:val>
                                            <p:fltVal val="0"/>
                                          </p:val>
                                        </p:tav>
                                      </p:tavLst>
                                    </p:anim>
                                    <p:animEffect transition="in" filter="fade">
                                      <p:cBhvr>
                                        <p:cTn id="18" dur="500"/>
                                        <p:tgtEl>
                                          <p:spTgt spid="72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p:bldP spid="7270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4"/>
          <p:cNvSpPr>
            <a:spLocks noChangeArrowheads="1"/>
          </p:cNvSpPr>
          <p:nvPr/>
        </p:nvSpPr>
        <p:spPr bwMode="auto">
          <a:xfrm>
            <a:off x="1905000" y="1112838"/>
            <a:ext cx="4922838"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3200">
                <a:solidFill>
                  <a:srgbClr val="0000FF"/>
                </a:solidFill>
                <a:latin typeface="Times New Roman" pitchFamily="18" charset="0"/>
                <a:ea typeface="宋体" pitchFamily="2" charset="-122"/>
              </a:rPr>
              <a:t>4</a:t>
            </a:r>
            <a:r>
              <a:rPr lang="zh-CN" altLang="en-US" sz="3200">
                <a:solidFill>
                  <a:srgbClr val="0000FF"/>
                </a:solidFill>
                <a:latin typeface="Times New Roman" pitchFamily="18" charset="0"/>
                <a:ea typeface="宋体" pitchFamily="2" charset="-122"/>
              </a:rPr>
              <a:t>、本文主题思想是什么？ </a:t>
            </a:r>
          </a:p>
        </p:txBody>
      </p:sp>
      <p:sp>
        <p:nvSpPr>
          <p:cNvPr id="73733" name="Rectangle 5"/>
          <p:cNvSpPr>
            <a:spLocks noChangeArrowheads="1"/>
          </p:cNvSpPr>
          <p:nvPr/>
        </p:nvSpPr>
        <p:spPr bwMode="auto">
          <a:xfrm>
            <a:off x="1295400" y="2203450"/>
            <a:ext cx="70104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en-US" altLang="zh-CN" sz="3200">
                <a:solidFill>
                  <a:srgbClr val="FF0000"/>
                </a:solidFill>
                <a:latin typeface="Times New Roman" pitchFamily="18" charset="0"/>
                <a:ea typeface="宋体" pitchFamily="2" charset="-122"/>
              </a:rPr>
              <a:t>       </a:t>
            </a:r>
            <a:r>
              <a:rPr lang="zh-CN" altLang="en-US" sz="3200">
                <a:solidFill>
                  <a:srgbClr val="FF0000"/>
                </a:solidFill>
                <a:latin typeface="Times New Roman" pitchFamily="18" charset="0"/>
                <a:ea typeface="宋体" pitchFamily="2" charset="-122"/>
              </a:rPr>
              <a:t>本文描写了陈太丘的长子陈元方的聪颖机智，他小小年纪就知道维护父亲的尊严，可以看出父子情深。 </a:t>
            </a:r>
          </a:p>
        </p:txBody>
      </p:sp>
      <p:pic>
        <p:nvPicPr>
          <p:cNvPr id="73735" name="Picture 7" descr="无标副本"/>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057400" y="3962400"/>
            <a:ext cx="2514600" cy="20113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3732"/>
                                        </p:tgtEl>
                                        <p:attrNameLst>
                                          <p:attrName>style.visibility</p:attrName>
                                        </p:attrNameLst>
                                      </p:cBhvr>
                                      <p:to>
                                        <p:strVal val="visible"/>
                                      </p:to>
                                    </p:set>
                                    <p:animEffect transition="in" filter="strips(downLeft)">
                                      <p:cBhvr>
                                        <p:cTn id="7" dur="500"/>
                                        <p:tgtEl>
                                          <p:spTgt spid="737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73733"/>
                                        </p:tgtEl>
                                        <p:attrNameLst>
                                          <p:attrName>style.visibility</p:attrName>
                                        </p:attrNameLst>
                                      </p:cBhvr>
                                      <p:to>
                                        <p:strVal val="visible"/>
                                      </p:to>
                                    </p:set>
                                    <p:animEffect transition="in" filter="fade">
                                      <p:cBhvr>
                                        <p:cTn id="12" dur="1000"/>
                                        <p:tgtEl>
                                          <p:spTgt spid="73733"/>
                                        </p:tgtEl>
                                      </p:cBhvr>
                                    </p:animEffect>
                                    <p:anim calcmode="lin" valueType="num">
                                      <p:cBhvr>
                                        <p:cTn id="13" dur="1000" fill="hold"/>
                                        <p:tgtEl>
                                          <p:spTgt spid="73733"/>
                                        </p:tgtEl>
                                        <p:attrNameLst>
                                          <p:attrName>ppt_x</p:attrName>
                                        </p:attrNameLst>
                                      </p:cBhvr>
                                      <p:tavLst>
                                        <p:tav tm="0">
                                          <p:val>
                                            <p:strVal val="#ppt_x"/>
                                          </p:val>
                                        </p:tav>
                                        <p:tav tm="100000">
                                          <p:val>
                                            <p:strVal val="#ppt_x"/>
                                          </p:val>
                                        </p:tav>
                                      </p:tavLst>
                                    </p:anim>
                                    <p:anim calcmode="lin" valueType="num">
                                      <p:cBhvr>
                                        <p:cTn id="14" dur="900" decel="100000" fill="hold"/>
                                        <p:tgtEl>
                                          <p:spTgt spid="73733"/>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73733"/>
                                        </p:tgtEl>
                                        <p:attrNameLst>
                                          <p:attrName>ppt_y</p:attrName>
                                        </p:attrNameLst>
                                      </p:cBhvr>
                                      <p:tavLst>
                                        <p:tav tm="0">
                                          <p:val>
                                            <p:strVal val="#ppt_y-.03"/>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55" presetClass="entr" presetSubtype="0" fill="hold" nodeType="clickEffect">
                                  <p:stCondLst>
                                    <p:cond delay="0"/>
                                  </p:stCondLst>
                                  <p:childTnLst>
                                    <p:set>
                                      <p:cBhvr>
                                        <p:cTn id="19" dur="1" fill="hold">
                                          <p:stCondLst>
                                            <p:cond delay="0"/>
                                          </p:stCondLst>
                                        </p:cTn>
                                        <p:tgtEl>
                                          <p:spTgt spid="73735"/>
                                        </p:tgtEl>
                                        <p:attrNameLst>
                                          <p:attrName>style.visibility</p:attrName>
                                        </p:attrNameLst>
                                      </p:cBhvr>
                                      <p:to>
                                        <p:strVal val="visible"/>
                                      </p:to>
                                    </p:set>
                                    <p:anim calcmode="lin" valueType="num">
                                      <p:cBhvr>
                                        <p:cTn id="20" dur="1000" fill="hold"/>
                                        <p:tgtEl>
                                          <p:spTgt spid="73735"/>
                                        </p:tgtEl>
                                        <p:attrNameLst>
                                          <p:attrName>ppt_w</p:attrName>
                                        </p:attrNameLst>
                                      </p:cBhvr>
                                      <p:tavLst>
                                        <p:tav tm="0">
                                          <p:val>
                                            <p:strVal val="#ppt_w*0.70"/>
                                          </p:val>
                                        </p:tav>
                                        <p:tav tm="100000">
                                          <p:val>
                                            <p:strVal val="#ppt_w"/>
                                          </p:val>
                                        </p:tav>
                                      </p:tavLst>
                                    </p:anim>
                                    <p:anim calcmode="lin" valueType="num">
                                      <p:cBhvr>
                                        <p:cTn id="21" dur="1000" fill="hold"/>
                                        <p:tgtEl>
                                          <p:spTgt spid="73735"/>
                                        </p:tgtEl>
                                        <p:attrNameLst>
                                          <p:attrName>ppt_h</p:attrName>
                                        </p:attrNameLst>
                                      </p:cBhvr>
                                      <p:tavLst>
                                        <p:tav tm="0">
                                          <p:val>
                                            <p:strVal val="#ppt_h"/>
                                          </p:val>
                                        </p:tav>
                                        <p:tav tm="100000">
                                          <p:val>
                                            <p:strVal val="#ppt_h"/>
                                          </p:val>
                                        </p:tav>
                                      </p:tavLst>
                                    </p:anim>
                                    <p:animEffect transition="in" filter="fade">
                                      <p:cBhvr>
                                        <p:cTn id="22" dur="1000"/>
                                        <p:tgtEl>
                                          <p:spTgt spid="737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2" grpId="0"/>
      <p:bldP spid="737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3124200" y="457200"/>
            <a:ext cx="2895600" cy="8382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dirty="0">
                <a:solidFill>
                  <a:srgbClr val="FF0000"/>
                </a:solidFill>
                <a:ea typeface="华文新魏" pitchFamily="2" charset="-122"/>
              </a:rPr>
              <a:t>学习目标</a:t>
            </a:r>
          </a:p>
        </p:txBody>
      </p:sp>
      <p:sp>
        <p:nvSpPr>
          <p:cNvPr id="111619" name="Rectangle 3"/>
          <p:cNvSpPr>
            <a:spLocks noChangeArrowheads="1"/>
          </p:cNvSpPr>
          <p:nvPr/>
        </p:nvSpPr>
        <p:spPr bwMode="auto">
          <a:xfrm>
            <a:off x="685800" y="1295400"/>
            <a:ext cx="8001000" cy="48212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buFont typeface="Wingdings" pitchFamily="2" charset="2"/>
              <a:buChar char="u"/>
            </a:pPr>
            <a:r>
              <a:rPr lang="en-US" altLang="zh-CN" sz="3200" dirty="0">
                <a:solidFill>
                  <a:srgbClr val="CC00FF"/>
                </a:solidFill>
                <a:latin typeface="楷体_GB2312" pitchFamily="49" charset="-122"/>
              </a:rPr>
              <a:t> </a:t>
            </a:r>
            <a:r>
              <a:rPr lang="zh-CN" altLang="en-US" sz="3200" dirty="0">
                <a:solidFill>
                  <a:srgbClr val="CC00FF"/>
                </a:solidFill>
                <a:latin typeface="楷体_GB2312" pitchFamily="49" charset="-122"/>
              </a:rPr>
              <a:t>知识与能力目标：</a:t>
            </a:r>
          </a:p>
          <a:p>
            <a:pPr>
              <a:lnSpc>
                <a:spcPct val="110000"/>
              </a:lnSpc>
            </a:pPr>
            <a:r>
              <a:rPr lang="zh-CN" altLang="en-US" sz="3200" dirty="0">
                <a:solidFill>
                  <a:srgbClr val="0000FF"/>
                </a:solidFill>
              </a:rPr>
              <a:t>　</a:t>
            </a:r>
            <a:r>
              <a:rPr lang="zh-CN" altLang="en-US" sz="3000" dirty="0">
                <a:solidFill>
                  <a:srgbClr val="0000FF"/>
                </a:solidFill>
                <a:ea typeface="宋体" pitchFamily="2" charset="-122"/>
              </a:rPr>
              <a:t>　积累文言字词，掌握特定语境中的词义。</a:t>
            </a:r>
          </a:p>
          <a:p>
            <a:pPr>
              <a:lnSpc>
                <a:spcPct val="110000"/>
              </a:lnSpc>
              <a:buFont typeface="Wingdings" pitchFamily="2" charset="2"/>
              <a:buChar char="u"/>
            </a:pPr>
            <a:r>
              <a:rPr lang="zh-CN" altLang="en-US" sz="3200" dirty="0">
                <a:solidFill>
                  <a:srgbClr val="CC00FF"/>
                </a:solidFill>
                <a:latin typeface="楷体_GB2312" pitchFamily="49" charset="-122"/>
              </a:rPr>
              <a:t> 过程与方法目标：</a:t>
            </a:r>
          </a:p>
          <a:p>
            <a:pPr>
              <a:lnSpc>
                <a:spcPct val="110000"/>
              </a:lnSpc>
              <a:buFont typeface="Wingdings" pitchFamily="2" charset="2"/>
              <a:buNone/>
            </a:pPr>
            <a:r>
              <a:rPr lang="zh-CN" altLang="en-US" sz="3200" dirty="0">
                <a:solidFill>
                  <a:srgbClr val="0000FF"/>
                </a:solidFill>
              </a:rPr>
              <a:t>　　</a:t>
            </a:r>
            <a:r>
              <a:rPr lang="zh-CN" altLang="en-US" sz="3000" dirty="0">
                <a:solidFill>
                  <a:srgbClr val="0000FF"/>
                </a:solidFill>
                <a:latin typeface="宋体" pitchFamily="2" charset="-122"/>
                <a:ea typeface="宋体" pitchFamily="2" charset="-122"/>
              </a:rPr>
              <a:t>结合注释，运用工具书，疏通文句理解文意。</a:t>
            </a:r>
            <a:r>
              <a:rPr lang="zh-CN" altLang="en-US" sz="3000" b="0" dirty="0">
                <a:latin typeface="宋体" pitchFamily="2" charset="-122"/>
                <a:ea typeface="宋体" pitchFamily="2" charset="-122"/>
              </a:rPr>
              <a:t> </a:t>
            </a:r>
            <a:endParaRPr lang="zh-CN" altLang="en-US" sz="3000" dirty="0">
              <a:latin typeface="宋体" pitchFamily="2" charset="-122"/>
              <a:ea typeface="宋体" pitchFamily="2" charset="-122"/>
            </a:endParaRPr>
          </a:p>
          <a:p>
            <a:pPr>
              <a:lnSpc>
                <a:spcPct val="110000"/>
              </a:lnSpc>
              <a:buFont typeface="Wingdings" pitchFamily="2" charset="2"/>
              <a:buChar char="u"/>
            </a:pPr>
            <a:r>
              <a:rPr lang="zh-CN" altLang="en-US" sz="3200" dirty="0">
                <a:solidFill>
                  <a:srgbClr val="CC00FF"/>
                </a:solidFill>
                <a:latin typeface="楷体_GB2312" pitchFamily="49" charset="-122"/>
              </a:rPr>
              <a:t> 情感、态度与价值观目标：</a:t>
            </a:r>
          </a:p>
          <a:p>
            <a:pPr>
              <a:lnSpc>
                <a:spcPct val="110000"/>
              </a:lnSpc>
            </a:pPr>
            <a:r>
              <a:rPr lang="zh-CN" altLang="en-US" sz="3200" dirty="0">
                <a:solidFill>
                  <a:srgbClr val="0000FF"/>
                </a:solidFill>
              </a:rPr>
              <a:t>　　</a:t>
            </a:r>
            <a:r>
              <a:rPr lang="en-US" altLang="zh-CN" sz="3000" dirty="0">
                <a:solidFill>
                  <a:srgbClr val="0000FF"/>
                </a:solidFill>
                <a:latin typeface="宋体" pitchFamily="2" charset="-122"/>
                <a:ea typeface="宋体" pitchFamily="2" charset="-122"/>
              </a:rPr>
              <a:t>《</a:t>
            </a:r>
            <a:r>
              <a:rPr lang="zh-CN" altLang="en-US" sz="3000" dirty="0">
                <a:solidFill>
                  <a:srgbClr val="0000FF"/>
                </a:solidFill>
                <a:latin typeface="宋体" pitchFamily="2" charset="-122"/>
                <a:ea typeface="宋体" pitchFamily="2" charset="-122"/>
              </a:rPr>
              <a:t>世说新语</a:t>
            </a:r>
            <a:r>
              <a:rPr lang="en-US" altLang="zh-CN" sz="3000" dirty="0">
                <a:solidFill>
                  <a:srgbClr val="0000FF"/>
                </a:solidFill>
                <a:latin typeface="宋体" pitchFamily="2" charset="-122"/>
                <a:ea typeface="宋体" pitchFamily="2" charset="-122"/>
              </a:rPr>
              <a:t>》</a:t>
            </a:r>
            <a:r>
              <a:rPr lang="zh-CN" altLang="en-US" sz="3000" dirty="0">
                <a:solidFill>
                  <a:srgbClr val="0000FF"/>
                </a:solidFill>
                <a:latin typeface="宋体" pitchFamily="2" charset="-122"/>
                <a:ea typeface="宋体" pitchFamily="2" charset="-122"/>
              </a:rPr>
              <a:t>作为“一部名士底（的）教科书”（鲁迅语），教导人们做人要方正，诚实守信，以礼待人，言辞要高雅。</a:t>
            </a:r>
            <a:r>
              <a:rPr lang="zh-CN" altLang="en-US" sz="3000" dirty="0">
                <a:latin typeface="宋体" pitchFamily="2" charset="-122"/>
                <a:ea typeface="宋体" pitchFamily="2" charset="-122"/>
              </a:rPr>
              <a:t> </a:t>
            </a:r>
          </a:p>
        </p:txBody>
      </p:sp>
      <p:pic>
        <p:nvPicPr>
          <p:cNvPr id="111620" name="Picture 4" descr="75"/>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2000250" y="533400"/>
            <a:ext cx="1047750" cy="68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11620"/>
                                        </p:tgtEl>
                                        <p:attrNameLst>
                                          <p:attrName>style.visibility</p:attrName>
                                        </p:attrNameLst>
                                      </p:cBhvr>
                                      <p:to>
                                        <p:strVal val="visible"/>
                                      </p:to>
                                    </p:set>
                                    <p:animEffect transition="in" filter="fade">
                                      <p:cBhvr>
                                        <p:cTn id="7" dur="1000"/>
                                        <p:tgtEl>
                                          <p:spTgt spid="111620"/>
                                        </p:tgtEl>
                                      </p:cBhvr>
                                    </p:animEffect>
                                    <p:anim calcmode="lin" valueType="num">
                                      <p:cBhvr>
                                        <p:cTn id="8" dur="1000" fill="hold"/>
                                        <p:tgtEl>
                                          <p:spTgt spid="111620"/>
                                        </p:tgtEl>
                                        <p:attrNameLst>
                                          <p:attrName>ppt_x</p:attrName>
                                        </p:attrNameLst>
                                      </p:cBhvr>
                                      <p:tavLst>
                                        <p:tav tm="0">
                                          <p:val>
                                            <p:strVal val="#ppt_x"/>
                                          </p:val>
                                        </p:tav>
                                        <p:tav tm="100000">
                                          <p:val>
                                            <p:strVal val="#ppt_x"/>
                                          </p:val>
                                        </p:tav>
                                      </p:tavLst>
                                    </p:anim>
                                    <p:anim calcmode="lin" valueType="num">
                                      <p:cBhvr>
                                        <p:cTn id="9" dur="1000" fill="hold"/>
                                        <p:tgtEl>
                                          <p:spTgt spid="1116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1618"/>
                                        </p:tgtEl>
                                        <p:attrNameLst>
                                          <p:attrName>style.visibility</p:attrName>
                                        </p:attrNameLst>
                                      </p:cBhvr>
                                      <p:to>
                                        <p:strVal val="visible"/>
                                      </p:to>
                                    </p:set>
                                    <p:animEffect transition="in" filter="fade">
                                      <p:cBhvr>
                                        <p:cTn id="12" dur="1000"/>
                                        <p:tgtEl>
                                          <p:spTgt spid="111618"/>
                                        </p:tgtEl>
                                      </p:cBhvr>
                                    </p:animEffect>
                                    <p:anim calcmode="lin" valueType="num">
                                      <p:cBhvr>
                                        <p:cTn id="13" dur="1000" fill="hold"/>
                                        <p:tgtEl>
                                          <p:spTgt spid="111618"/>
                                        </p:tgtEl>
                                        <p:attrNameLst>
                                          <p:attrName>ppt_x</p:attrName>
                                        </p:attrNameLst>
                                      </p:cBhvr>
                                      <p:tavLst>
                                        <p:tav tm="0">
                                          <p:val>
                                            <p:strVal val="#ppt_x"/>
                                          </p:val>
                                        </p:tav>
                                        <p:tav tm="100000">
                                          <p:val>
                                            <p:strVal val="#ppt_x"/>
                                          </p:val>
                                        </p:tav>
                                      </p:tavLst>
                                    </p:anim>
                                    <p:anim calcmode="lin" valueType="num">
                                      <p:cBhvr>
                                        <p:cTn id="14" dur="1000" fill="hold"/>
                                        <p:tgtEl>
                                          <p:spTgt spid="111618"/>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2" presetClass="entr" presetSubtype="0" fill="hold" nodeType="clickEffect">
                                  <p:stCondLst>
                                    <p:cond delay="0"/>
                                  </p:stCondLst>
                                  <p:childTnLst>
                                    <p:set>
                                      <p:cBhvr>
                                        <p:cTn id="18" dur="1" fill="hold">
                                          <p:stCondLst>
                                            <p:cond delay="0"/>
                                          </p:stCondLst>
                                        </p:cTn>
                                        <p:tgtEl>
                                          <p:spTgt spid="111619">
                                            <p:txEl>
                                              <p:pRg st="0" end="0"/>
                                            </p:txEl>
                                          </p:spTgt>
                                        </p:tgtEl>
                                        <p:attrNameLst>
                                          <p:attrName>style.visibility</p:attrName>
                                        </p:attrNameLst>
                                      </p:cBhvr>
                                      <p:to>
                                        <p:strVal val="visible"/>
                                      </p:to>
                                    </p:set>
                                    <p:animScale>
                                      <p:cBhvr>
                                        <p:cTn id="19" dur="1000" decel="50000" fill="hold">
                                          <p:stCondLst>
                                            <p:cond delay="0"/>
                                          </p:stCondLst>
                                        </p:cTn>
                                        <p:tgtEl>
                                          <p:spTgt spid="11161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11619">
                                            <p:txEl>
                                              <p:pRg st="0" end="0"/>
                                            </p:txEl>
                                          </p:spTgt>
                                        </p:tgtEl>
                                        <p:attrNameLst>
                                          <p:attrName>ppt_x</p:attrName>
                                          <p:attrName>ppt_y</p:attrName>
                                        </p:attrNameLst>
                                      </p:cBhvr>
                                    </p:animMotion>
                                    <p:animEffect transition="in" filter="fade">
                                      <p:cBhvr>
                                        <p:cTn id="21" dur="1000"/>
                                        <p:tgtEl>
                                          <p:spTgt spid="111619">
                                            <p:txEl>
                                              <p:pRg st="0" end="0"/>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52" presetClass="entr" presetSubtype="0" fill="hold" nodeType="clickEffect">
                                  <p:stCondLst>
                                    <p:cond delay="0"/>
                                  </p:stCondLst>
                                  <p:childTnLst>
                                    <p:set>
                                      <p:cBhvr>
                                        <p:cTn id="25" dur="1" fill="hold">
                                          <p:stCondLst>
                                            <p:cond delay="0"/>
                                          </p:stCondLst>
                                        </p:cTn>
                                        <p:tgtEl>
                                          <p:spTgt spid="111619">
                                            <p:txEl>
                                              <p:pRg st="1" end="1"/>
                                            </p:txEl>
                                          </p:spTgt>
                                        </p:tgtEl>
                                        <p:attrNameLst>
                                          <p:attrName>style.visibility</p:attrName>
                                        </p:attrNameLst>
                                      </p:cBhvr>
                                      <p:to>
                                        <p:strVal val="visible"/>
                                      </p:to>
                                    </p:set>
                                    <p:animScale>
                                      <p:cBhvr>
                                        <p:cTn id="26" dur="1000" decel="50000" fill="hold">
                                          <p:stCondLst>
                                            <p:cond delay="0"/>
                                          </p:stCondLst>
                                        </p:cTn>
                                        <p:tgtEl>
                                          <p:spTgt spid="111619">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11619">
                                            <p:txEl>
                                              <p:pRg st="1" end="1"/>
                                            </p:txEl>
                                          </p:spTgt>
                                        </p:tgtEl>
                                        <p:attrNameLst>
                                          <p:attrName>ppt_x</p:attrName>
                                          <p:attrName>ppt_y</p:attrName>
                                        </p:attrNameLst>
                                      </p:cBhvr>
                                    </p:animMotion>
                                    <p:animEffect transition="in" filter="fade">
                                      <p:cBhvr>
                                        <p:cTn id="28" dur="1000"/>
                                        <p:tgtEl>
                                          <p:spTgt spid="111619">
                                            <p:txEl>
                                              <p:pRg st="1" end="1"/>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2" presetClass="entr" presetSubtype="0" fill="hold" nodeType="clickEffect">
                                  <p:stCondLst>
                                    <p:cond delay="0"/>
                                  </p:stCondLst>
                                  <p:childTnLst>
                                    <p:set>
                                      <p:cBhvr>
                                        <p:cTn id="32" dur="1" fill="hold">
                                          <p:stCondLst>
                                            <p:cond delay="0"/>
                                          </p:stCondLst>
                                        </p:cTn>
                                        <p:tgtEl>
                                          <p:spTgt spid="111619">
                                            <p:txEl>
                                              <p:pRg st="2" end="2"/>
                                            </p:txEl>
                                          </p:spTgt>
                                        </p:tgtEl>
                                        <p:attrNameLst>
                                          <p:attrName>style.visibility</p:attrName>
                                        </p:attrNameLst>
                                      </p:cBhvr>
                                      <p:to>
                                        <p:strVal val="visible"/>
                                      </p:to>
                                    </p:set>
                                    <p:animScale>
                                      <p:cBhvr>
                                        <p:cTn id="33" dur="1000" decel="50000" fill="hold">
                                          <p:stCondLst>
                                            <p:cond delay="0"/>
                                          </p:stCondLst>
                                        </p:cTn>
                                        <p:tgtEl>
                                          <p:spTgt spid="111619">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11619">
                                            <p:txEl>
                                              <p:pRg st="2" end="2"/>
                                            </p:txEl>
                                          </p:spTgt>
                                        </p:tgtEl>
                                        <p:attrNameLst>
                                          <p:attrName>ppt_x</p:attrName>
                                          <p:attrName>ppt_y</p:attrName>
                                        </p:attrNameLst>
                                      </p:cBhvr>
                                    </p:animMotion>
                                    <p:animEffect transition="in" filter="fade">
                                      <p:cBhvr>
                                        <p:cTn id="35" dur="1000"/>
                                        <p:tgtEl>
                                          <p:spTgt spid="111619">
                                            <p:txEl>
                                              <p:pRg st="2" end="2"/>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52" presetClass="entr" presetSubtype="0" fill="hold" nodeType="clickEffect">
                                  <p:stCondLst>
                                    <p:cond delay="0"/>
                                  </p:stCondLst>
                                  <p:childTnLst>
                                    <p:set>
                                      <p:cBhvr>
                                        <p:cTn id="39" dur="1" fill="hold">
                                          <p:stCondLst>
                                            <p:cond delay="0"/>
                                          </p:stCondLst>
                                        </p:cTn>
                                        <p:tgtEl>
                                          <p:spTgt spid="111619">
                                            <p:txEl>
                                              <p:pRg st="3" end="3"/>
                                            </p:txEl>
                                          </p:spTgt>
                                        </p:tgtEl>
                                        <p:attrNameLst>
                                          <p:attrName>style.visibility</p:attrName>
                                        </p:attrNameLst>
                                      </p:cBhvr>
                                      <p:to>
                                        <p:strVal val="visible"/>
                                      </p:to>
                                    </p:set>
                                    <p:animScale>
                                      <p:cBhvr>
                                        <p:cTn id="40" dur="1000" decel="50000" fill="hold">
                                          <p:stCondLst>
                                            <p:cond delay="0"/>
                                          </p:stCondLst>
                                        </p:cTn>
                                        <p:tgtEl>
                                          <p:spTgt spid="111619">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11619">
                                            <p:txEl>
                                              <p:pRg st="3" end="3"/>
                                            </p:txEl>
                                          </p:spTgt>
                                        </p:tgtEl>
                                        <p:attrNameLst>
                                          <p:attrName>ppt_x</p:attrName>
                                          <p:attrName>ppt_y</p:attrName>
                                        </p:attrNameLst>
                                      </p:cBhvr>
                                    </p:animMotion>
                                    <p:animEffect transition="in" filter="fade">
                                      <p:cBhvr>
                                        <p:cTn id="42" dur="1000"/>
                                        <p:tgtEl>
                                          <p:spTgt spid="111619">
                                            <p:txEl>
                                              <p:pRg st="3" end="3"/>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2" presetClass="entr" presetSubtype="0" fill="hold" nodeType="clickEffect">
                                  <p:stCondLst>
                                    <p:cond delay="0"/>
                                  </p:stCondLst>
                                  <p:childTnLst>
                                    <p:set>
                                      <p:cBhvr>
                                        <p:cTn id="46" dur="1" fill="hold">
                                          <p:stCondLst>
                                            <p:cond delay="0"/>
                                          </p:stCondLst>
                                        </p:cTn>
                                        <p:tgtEl>
                                          <p:spTgt spid="111619">
                                            <p:txEl>
                                              <p:pRg st="4" end="4"/>
                                            </p:txEl>
                                          </p:spTgt>
                                        </p:tgtEl>
                                        <p:attrNameLst>
                                          <p:attrName>style.visibility</p:attrName>
                                        </p:attrNameLst>
                                      </p:cBhvr>
                                      <p:to>
                                        <p:strVal val="visible"/>
                                      </p:to>
                                    </p:set>
                                    <p:animScale>
                                      <p:cBhvr>
                                        <p:cTn id="47" dur="1000" decel="50000" fill="hold">
                                          <p:stCondLst>
                                            <p:cond delay="0"/>
                                          </p:stCondLst>
                                        </p:cTn>
                                        <p:tgtEl>
                                          <p:spTgt spid="111619">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11619">
                                            <p:txEl>
                                              <p:pRg st="4" end="4"/>
                                            </p:txEl>
                                          </p:spTgt>
                                        </p:tgtEl>
                                        <p:attrNameLst>
                                          <p:attrName>ppt_x</p:attrName>
                                          <p:attrName>ppt_y</p:attrName>
                                        </p:attrNameLst>
                                      </p:cBhvr>
                                    </p:animMotion>
                                    <p:animEffect transition="in" filter="fade">
                                      <p:cBhvr>
                                        <p:cTn id="49" dur="1000"/>
                                        <p:tgtEl>
                                          <p:spTgt spid="111619">
                                            <p:txEl>
                                              <p:pRg st="4" end="4"/>
                                            </p:txEl>
                                          </p:spTgt>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52" presetClass="entr" presetSubtype="0" fill="hold" nodeType="clickEffect">
                                  <p:stCondLst>
                                    <p:cond delay="0"/>
                                  </p:stCondLst>
                                  <p:childTnLst>
                                    <p:set>
                                      <p:cBhvr>
                                        <p:cTn id="53" dur="1" fill="hold">
                                          <p:stCondLst>
                                            <p:cond delay="0"/>
                                          </p:stCondLst>
                                        </p:cTn>
                                        <p:tgtEl>
                                          <p:spTgt spid="111619">
                                            <p:txEl>
                                              <p:pRg st="5" end="5"/>
                                            </p:txEl>
                                          </p:spTgt>
                                        </p:tgtEl>
                                        <p:attrNameLst>
                                          <p:attrName>style.visibility</p:attrName>
                                        </p:attrNameLst>
                                      </p:cBhvr>
                                      <p:to>
                                        <p:strVal val="visible"/>
                                      </p:to>
                                    </p:set>
                                    <p:animScale>
                                      <p:cBhvr>
                                        <p:cTn id="54" dur="1000" decel="50000" fill="hold">
                                          <p:stCondLst>
                                            <p:cond delay="0"/>
                                          </p:stCondLst>
                                        </p:cTn>
                                        <p:tgtEl>
                                          <p:spTgt spid="111619">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111619">
                                            <p:txEl>
                                              <p:pRg st="5" end="5"/>
                                            </p:txEl>
                                          </p:spTgt>
                                        </p:tgtEl>
                                        <p:attrNameLst>
                                          <p:attrName>ppt_x</p:attrName>
                                          <p:attrName>ppt_y</p:attrName>
                                        </p:attrNameLst>
                                      </p:cBhvr>
                                    </p:animMotion>
                                    <p:animEffect transition="in" filter="fade">
                                      <p:cBhvr>
                                        <p:cTn id="56" dur="1000"/>
                                        <p:tgtEl>
                                          <p:spTgt spid="1116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4"/>
          <p:cNvSpPr>
            <a:spLocks noGrp="1" noChangeArrowheads="1"/>
          </p:cNvSpPr>
          <p:nvPr>
            <p:ph type="title"/>
          </p:nvPr>
        </p:nvSpPr>
        <p:spPr>
          <a:xfrm>
            <a:off x="4343400" y="333375"/>
            <a:ext cx="2590800" cy="8382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a:solidFill>
                  <a:srgbClr val="FF0000"/>
                </a:solidFill>
                <a:ea typeface="华文新魏" pitchFamily="2" charset="-122"/>
              </a:rPr>
              <a:t>疑难解析</a:t>
            </a:r>
          </a:p>
        </p:txBody>
      </p:sp>
      <p:sp>
        <p:nvSpPr>
          <p:cNvPr id="74757" name="Rectangle 5"/>
          <p:cNvSpPr>
            <a:spLocks noChangeArrowheads="1"/>
          </p:cNvSpPr>
          <p:nvPr/>
        </p:nvSpPr>
        <p:spPr bwMode="auto">
          <a:xfrm>
            <a:off x="914400" y="1495425"/>
            <a:ext cx="8077200"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pPr>
            <a:r>
              <a:rPr lang="en-US" altLang="zh-CN" sz="3000">
                <a:solidFill>
                  <a:srgbClr val="0000FF"/>
                </a:solidFill>
                <a:latin typeface="Times New Roman" pitchFamily="18" charset="0"/>
                <a:ea typeface="宋体" pitchFamily="2" charset="-122"/>
              </a:rPr>
              <a:t>       </a:t>
            </a:r>
            <a:r>
              <a:rPr lang="zh-CN" altLang="en-US" sz="3000">
                <a:solidFill>
                  <a:srgbClr val="0000FF"/>
                </a:solidFill>
                <a:latin typeface="Times New Roman" pitchFamily="18" charset="0"/>
                <a:ea typeface="宋体" pitchFamily="2" charset="-122"/>
              </a:rPr>
              <a:t>有人认为客人已经认错，元方就应该原谅他，而他居然“入门不顾”，弄得客人尴尬之极，无地自容，这的确有些失礼。你是否同意这个看法？</a:t>
            </a:r>
          </a:p>
        </p:txBody>
      </p:sp>
      <p:sp>
        <p:nvSpPr>
          <p:cNvPr id="74758" name="Rectangle 6"/>
          <p:cNvSpPr>
            <a:spLocks noChangeArrowheads="1"/>
          </p:cNvSpPr>
          <p:nvPr/>
        </p:nvSpPr>
        <p:spPr bwMode="auto">
          <a:xfrm>
            <a:off x="838200" y="3657600"/>
            <a:ext cx="8001000" cy="260826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10000"/>
              </a:lnSpc>
            </a:pPr>
            <a:r>
              <a:rPr lang="zh-CN" altLang="en-US" sz="3000">
                <a:solidFill>
                  <a:srgbClr val="FF0000"/>
                </a:solidFill>
                <a:latin typeface="Times New Roman" pitchFamily="18" charset="0"/>
                <a:ea typeface="宋体" pitchFamily="2" charset="-122"/>
              </a:rPr>
              <a:t>　　 </a:t>
            </a:r>
            <a:r>
              <a:rPr lang="en-US" altLang="zh-CN" sz="3000">
                <a:solidFill>
                  <a:srgbClr val="FF0000"/>
                </a:solidFill>
                <a:latin typeface="Times New Roman" pitchFamily="18" charset="0"/>
                <a:ea typeface="宋体" pitchFamily="2" charset="-122"/>
              </a:rPr>
              <a:t>[</a:t>
            </a:r>
            <a:r>
              <a:rPr lang="zh-CN" altLang="en-US" sz="3000">
                <a:solidFill>
                  <a:srgbClr val="FF0000"/>
                </a:solidFill>
                <a:latin typeface="Times New Roman" pitchFamily="18" charset="0"/>
                <a:ea typeface="宋体" pitchFamily="2" charset="-122"/>
              </a:rPr>
              <a:t>第一种意见</a:t>
            </a:r>
            <a:r>
              <a:rPr lang="en-US" altLang="zh-CN" sz="3000">
                <a:solidFill>
                  <a:srgbClr val="FF0000"/>
                </a:solidFill>
                <a:latin typeface="Times New Roman" pitchFamily="18" charset="0"/>
                <a:ea typeface="宋体" pitchFamily="2" charset="-122"/>
              </a:rPr>
              <a:t>]</a:t>
            </a:r>
            <a:r>
              <a:rPr lang="zh-CN" altLang="en-US" sz="3000">
                <a:solidFill>
                  <a:srgbClr val="FF0000"/>
                </a:solidFill>
                <a:latin typeface="Times New Roman" pitchFamily="18" charset="0"/>
                <a:ea typeface="宋体" pitchFamily="2" charset="-122"/>
              </a:rPr>
              <a:t>不同意。元方当时才七岁，他能用自己的聪明才智从容不迫地反驳一个成年人，使对方明理，并赢得对方的叹服，维护了父亲的名誉，这已属不易。我们不能对一个七岁的孩子求全责备。</a:t>
            </a:r>
          </a:p>
        </p:txBody>
      </p:sp>
      <p:pic>
        <p:nvPicPr>
          <p:cNvPr id="74759" name="Picture 7" descr="地21"/>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3144838" y="-47625"/>
            <a:ext cx="1150937" cy="12668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74759"/>
                                        </p:tgtEl>
                                        <p:attrNameLst>
                                          <p:attrName>style.visibility</p:attrName>
                                        </p:attrNameLst>
                                      </p:cBhvr>
                                      <p:to>
                                        <p:strVal val="visible"/>
                                      </p:to>
                                    </p:set>
                                    <p:animScale>
                                      <p:cBhvr>
                                        <p:cTn id="7" dur="1000" decel="50000" fill="hold">
                                          <p:stCondLst>
                                            <p:cond delay="0"/>
                                          </p:stCondLst>
                                        </p:cTn>
                                        <p:tgtEl>
                                          <p:spTgt spid="747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4759"/>
                                        </p:tgtEl>
                                        <p:attrNameLst>
                                          <p:attrName>ppt_x</p:attrName>
                                          <p:attrName>ppt_y</p:attrName>
                                        </p:attrNameLst>
                                      </p:cBhvr>
                                    </p:animMotion>
                                    <p:animEffect transition="in" filter="fade">
                                      <p:cBhvr>
                                        <p:cTn id="9" dur="1000"/>
                                        <p:tgtEl>
                                          <p:spTgt spid="74759"/>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74756"/>
                                        </p:tgtEl>
                                        <p:attrNameLst>
                                          <p:attrName>style.visibility</p:attrName>
                                        </p:attrNameLst>
                                      </p:cBhvr>
                                      <p:to>
                                        <p:strVal val="visible"/>
                                      </p:to>
                                    </p:set>
                                    <p:animScale>
                                      <p:cBhvr>
                                        <p:cTn id="12" dur="1000" decel="50000" fill="hold">
                                          <p:stCondLst>
                                            <p:cond delay="0"/>
                                          </p:stCondLst>
                                        </p:cTn>
                                        <p:tgtEl>
                                          <p:spTgt spid="747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74756"/>
                                        </p:tgtEl>
                                        <p:attrNameLst>
                                          <p:attrName>ppt_x</p:attrName>
                                          <p:attrName>ppt_y</p:attrName>
                                        </p:attrNameLst>
                                      </p:cBhvr>
                                    </p:animMotion>
                                    <p:animEffect transition="in" filter="fade">
                                      <p:cBhvr>
                                        <p:cTn id="14" dur="1000"/>
                                        <p:tgtEl>
                                          <p:spTgt spid="74756"/>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1" presetClass="entr" presetSubtype="4" fill="hold" grpId="0" nodeType="clickEffect">
                                  <p:stCondLst>
                                    <p:cond delay="0"/>
                                  </p:stCondLst>
                                  <p:childTnLst>
                                    <p:set>
                                      <p:cBhvr>
                                        <p:cTn id="18" dur="1" fill="hold">
                                          <p:stCondLst>
                                            <p:cond delay="0"/>
                                          </p:stCondLst>
                                        </p:cTn>
                                        <p:tgtEl>
                                          <p:spTgt spid="74757"/>
                                        </p:tgtEl>
                                        <p:attrNameLst>
                                          <p:attrName>style.visibility</p:attrName>
                                        </p:attrNameLst>
                                      </p:cBhvr>
                                      <p:to>
                                        <p:strVal val="visible"/>
                                      </p:to>
                                    </p:set>
                                    <p:animEffect transition="in" filter="wheel(4)">
                                      <p:cBhvr>
                                        <p:cTn id="19" dur="2000"/>
                                        <p:tgtEl>
                                          <p:spTgt spid="74757"/>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74758"/>
                                        </p:tgtEl>
                                        <p:attrNameLst>
                                          <p:attrName>style.visibility</p:attrName>
                                        </p:attrNameLst>
                                      </p:cBhvr>
                                      <p:to>
                                        <p:strVal val="visible"/>
                                      </p:to>
                                    </p:set>
                                    <p:anim calcmode="lin" valueType="num">
                                      <p:cBhvr>
                                        <p:cTn id="24" dur="1000" fill="hold"/>
                                        <p:tgtEl>
                                          <p:spTgt spid="74758"/>
                                        </p:tgtEl>
                                        <p:attrNameLst>
                                          <p:attrName>ppt_w</p:attrName>
                                        </p:attrNameLst>
                                      </p:cBhvr>
                                      <p:tavLst>
                                        <p:tav tm="0">
                                          <p:val>
                                            <p:strVal val="#ppt_w*0.70"/>
                                          </p:val>
                                        </p:tav>
                                        <p:tav tm="100000">
                                          <p:val>
                                            <p:strVal val="#ppt_w"/>
                                          </p:val>
                                        </p:tav>
                                      </p:tavLst>
                                    </p:anim>
                                    <p:anim calcmode="lin" valueType="num">
                                      <p:cBhvr>
                                        <p:cTn id="25" dur="1000" fill="hold"/>
                                        <p:tgtEl>
                                          <p:spTgt spid="74758"/>
                                        </p:tgtEl>
                                        <p:attrNameLst>
                                          <p:attrName>ppt_h</p:attrName>
                                        </p:attrNameLst>
                                      </p:cBhvr>
                                      <p:tavLst>
                                        <p:tav tm="0">
                                          <p:val>
                                            <p:strVal val="#ppt_h"/>
                                          </p:val>
                                        </p:tav>
                                        <p:tav tm="100000">
                                          <p:val>
                                            <p:strVal val="#ppt_h"/>
                                          </p:val>
                                        </p:tav>
                                      </p:tavLst>
                                    </p:anim>
                                    <p:animEffect transition="in" filter="fade">
                                      <p:cBhvr>
                                        <p:cTn id="26" dur="1000"/>
                                        <p:tgtEl>
                                          <p:spTgt spid="747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animBg="1"/>
      <p:bldP spid="74757" grpId="0"/>
      <p:bldP spid="7475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4"/>
          <p:cNvSpPr>
            <a:spLocks noChangeArrowheads="1"/>
          </p:cNvSpPr>
          <p:nvPr/>
        </p:nvSpPr>
        <p:spPr bwMode="auto">
          <a:xfrm>
            <a:off x="1219200" y="1670050"/>
            <a:ext cx="7239000" cy="22891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zh-CN" altLang="en-US" sz="3000">
                <a:solidFill>
                  <a:srgbClr val="FF0000"/>
                </a:solidFill>
                <a:latin typeface="Times New Roman" pitchFamily="18" charset="0"/>
                <a:ea typeface="宋体" pitchFamily="2" charset="-122"/>
              </a:rPr>
              <a:t>　　</a:t>
            </a:r>
            <a:r>
              <a:rPr lang="en-US" altLang="zh-CN" sz="3000">
                <a:solidFill>
                  <a:srgbClr val="FF0000"/>
                </a:solidFill>
                <a:latin typeface="Times New Roman" pitchFamily="18" charset="0"/>
                <a:ea typeface="宋体" pitchFamily="2" charset="-122"/>
              </a:rPr>
              <a:t>[</a:t>
            </a:r>
            <a:r>
              <a:rPr lang="zh-CN" altLang="en-US" sz="3000">
                <a:solidFill>
                  <a:srgbClr val="FF0000"/>
                </a:solidFill>
                <a:latin typeface="Times New Roman" pitchFamily="18" charset="0"/>
                <a:ea typeface="宋体" pitchFamily="2" charset="-122"/>
              </a:rPr>
              <a:t>第二种意见</a:t>
            </a:r>
            <a:r>
              <a:rPr lang="en-US" altLang="zh-CN" sz="3000">
                <a:solidFill>
                  <a:srgbClr val="FF0000"/>
                </a:solidFill>
                <a:latin typeface="Times New Roman" pitchFamily="18" charset="0"/>
                <a:ea typeface="宋体" pitchFamily="2" charset="-122"/>
              </a:rPr>
              <a:t>]</a:t>
            </a:r>
            <a:r>
              <a:rPr lang="zh-CN" altLang="en-US" sz="3000">
                <a:solidFill>
                  <a:srgbClr val="FF0000"/>
                </a:solidFill>
                <a:latin typeface="Times New Roman" pitchFamily="18" charset="0"/>
                <a:ea typeface="宋体" pitchFamily="2" charset="-122"/>
              </a:rPr>
              <a:t>同意。父亲的友人已经表示了歉意，应该给人改正过错的机会。人没有一生都不犯错误的，只要改正，就是好的，不能总是抓住人的“小辫子”不放。</a:t>
            </a:r>
          </a:p>
        </p:txBody>
      </p:sp>
      <p:pic>
        <p:nvPicPr>
          <p:cNvPr id="76805" name="Picture 5" descr="无标题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38200" y="4495800"/>
            <a:ext cx="7162800" cy="1257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76804"/>
                                        </p:tgtEl>
                                        <p:attrNameLst>
                                          <p:attrName>style.visibility</p:attrName>
                                        </p:attrNameLst>
                                      </p:cBhvr>
                                      <p:to>
                                        <p:strVal val="visible"/>
                                      </p:to>
                                    </p:set>
                                    <p:animEffect transition="in" filter="plus(in)">
                                      <p:cBhvr>
                                        <p:cTn id="7" dur="1000"/>
                                        <p:tgtEl>
                                          <p:spTgt spid="768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76805"/>
                                        </p:tgtEl>
                                        <p:attrNameLst>
                                          <p:attrName>style.visibility</p:attrName>
                                        </p:attrNameLst>
                                      </p:cBhvr>
                                      <p:to>
                                        <p:strVal val="visible"/>
                                      </p:to>
                                    </p:set>
                                    <p:anim calcmode="lin" valueType="num">
                                      <p:cBhvr>
                                        <p:cTn id="12" dur="500" fill="hold"/>
                                        <p:tgtEl>
                                          <p:spTgt spid="76805"/>
                                        </p:tgtEl>
                                        <p:attrNameLst>
                                          <p:attrName>ppt_w</p:attrName>
                                        </p:attrNameLst>
                                      </p:cBhvr>
                                      <p:tavLst>
                                        <p:tav tm="0">
                                          <p:val>
                                            <p:fltVal val="0"/>
                                          </p:val>
                                        </p:tav>
                                        <p:tav tm="100000">
                                          <p:val>
                                            <p:strVal val="#ppt_w"/>
                                          </p:val>
                                        </p:tav>
                                      </p:tavLst>
                                    </p:anim>
                                    <p:anim calcmode="lin" valueType="num">
                                      <p:cBhvr>
                                        <p:cTn id="13" dur="500" fill="hold"/>
                                        <p:tgtEl>
                                          <p:spTgt spid="76805"/>
                                        </p:tgtEl>
                                        <p:attrNameLst>
                                          <p:attrName>ppt_h</p:attrName>
                                        </p:attrNameLst>
                                      </p:cBhvr>
                                      <p:tavLst>
                                        <p:tav tm="0">
                                          <p:val>
                                            <p:fltVal val="0"/>
                                          </p:val>
                                        </p:tav>
                                        <p:tav tm="100000">
                                          <p:val>
                                            <p:strVal val="#ppt_h"/>
                                          </p:val>
                                        </p:tav>
                                      </p:tavLst>
                                    </p:anim>
                                    <p:anim calcmode="lin" valueType="num">
                                      <p:cBhvr>
                                        <p:cTn id="14" dur="500" fill="hold"/>
                                        <p:tgtEl>
                                          <p:spTgt spid="76805"/>
                                        </p:tgtEl>
                                        <p:attrNameLst>
                                          <p:attrName>style.rotation</p:attrName>
                                        </p:attrNameLst>
                                      </p:cBhvr>
                                      <p:tavLst>
                                        <p:tav tm="0">
                                          <p:val>
                                            <p:fltVal val="360"/>
                                          </p:val>
                                        </p:tav>
                                        <p:tav tm="100000">
                                          <p:val>
                                            <p:fltVal val="0"/>
                                          </p:val>
                                        </p:tav>
                                      </p:tavLst>
                                    </p:anim>
                                    <p:animEffect transition="in" filter="fade">
                                      <p:cBhvr>
                                        <p:cTn id="15" dur="500"/>
                                        <p:tgtEl>
                                          <p:spTgt spid="768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4"/>
          <p:cNvSpPr>
            <a:spLocks noGrp="1" noChangeArrowheads="1"/>
          </p:cNvSpPr>
          <p:nvPr>
            <p:ph type="title"/>
          </p:nvPr>
        </p:nvSpPr>
        <p:spPr>
          <a:xfrm>
            <a:off x="4267200" y="504825"/>
            <a:ext cx="2590800" cy="8382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a:solidFill>
                  <a:srgbClr val="FF0000"/>
                </a:solidFill>
                <a:ea typeface="华文新魏" pitchFamily="2" charset="-122"/>
              </a:rPr>
              <a:t>品味语言</a:t>
            </a:r>
          </a:p>
        </p:txBody>
      </p:sp>
      <p:sp>
        <p:nvSpPr>
          <p:cNvPr id="78853" name="Rectangle 5"/>
          <p:cNvSpPr>
            <a:spLocks noChangeArrowheads="1"/>
          </p:cNvSpPr>
          <p:nvPr/>
        </p:nvSpPr>
        <p:spPr bwMode="auto">
          <a:xfrm>
            <a:off x="1143000" y="1447800"/>
            <a:ext cx="7620000" cy="116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pPr>
            <a:r>
              <a:rPr lang="en-US" altLang="zh-CN" sz="3200">
                <a:solidFill>
                  <a:srgbClr val="0000FF"/>
                </a:solidFill>
                <a:latin typeface="Times New Roman" pitchFamily="18" charset="0"/>
                <a:ea typeface="宋体" pitchFamily="2" charset="-122"/>
              </a:rPr>
              <a:t>       </a:t>
            </a:r>
            <a:r>
              <a:rPr lang="zh-CN" altLang="en-US" sz="3200">
                <a:solidFill>
                  <a:srgbClr val="0000FF"/>
                </a:solidFill>
                <a:latin typeface="Times New Roman" pitchFamily="18" charset="0"/>
                <a:ea typeface="宋体" pitchFamily="2" charset="-122"/>
              </a:rPr>
              <a:t>在</a:t>
            </a:r>
            <a:r>
              <a:rPr lang="en-US" altLang="zh-CN" sz="3200">
                <a:solidFill>
                  <a:srgbClr val="0000FF"/>
                </a:solidFill>
                <a:latin typeface="Times New Roman" pitchFamily="18" charset="0"/>
                <a:ea typeface="宋体" pitchFamily="2" charset="-122"/>
              </a:rPr>
              <a:t>《</a:t>
            </a:r>
            <a:r>
              <a:rPr lang="zh-CN" altLang="en-US" sz="3200">
                <a:solidFill>
                  <a:srgbClr val="0000FF"/>
                </a:solidFill>
                <a:latin typeface="Times New Roman" pitchFamily="18" charset="0"/>
                <a:ea typeface="宋体" pitchFamily="2" charset="-122"/>
              </a:rPr>
              <a:t>陈太丘与友期</a:t>
            </a:r>
            <a:r>
              <a:rPr lang="en-US" altLang="zh-CN" sz="3200">
                <a:solidFill>
                  <a:srgbClr val="0000FF"/>
                </a:solidFill>
                <a:latin typeface="Times New Roman" pitchFamily="18" charset="0"/>
                <a:ea typeface="宋体" pitchFamily="2" charset="-122"/>
              </a:rPr>
              <a:t>》</a:t>
            </a:r>
            <a:r>
              <a:rPr lang="zh-CN" altLang="en-US" sz="3200">
                <a:solidFill>
                  <a:srgbClr val="0000FF"/>
                </a:solidFill>
                <a:latin typeface="Times New Roman" pitchFamily="18" charset="0"/>
                <a:ea typeface="宋体" pitchFamily="2" charset="-122"/>
              </a:rPr>
              <a:t>中，使用了许多不同的称呼，找出来，说说他们的意思。</a:t>
            </a:r>
          </a:p>
        </p:txBody>
      </p:sp>
      <p:sp>
        <p:nvSpPr>
          <p:cNvPr id="78854" name="Rectangle 6"/>
          <p:cNvSpPr>
            <a:spLocks noChangeArrowheads="1"/>
          </p:cNvSpPr>
          <p:nvPr/>
        </p:nvSpPr>
        <p:spPr bwMode="auto">
          <a:xfrm>
            <a:off x="1828800" y="2590800"/>
            <a:ext cx="6781800" cy="170180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pPr>
            <a:r>
              <a:rPr lang="en-US" altLang="zh-CN" sz="3200">
                <a:solidFill>
                  <a:srgbClr val="CC00CC"/>
                </a:solidFill>
                <a:latin typeface="Times New Roman" pitchFamily="18" charset="0"/>
              </a:rPr>
              <a:t>“</a:t>
            </a:r>
            <a:r>
              <a:rPr lang="zh-CN" altLang="en-US" sz="3200">
                <a:solidFill>
                  <a:srgbClr val="CC00CC"/>
                </a:solidFill>
                <a:latin typeface="Times New Roman" pitchFamily="18" charset="0"/>
              </a:rPr>
              <a:t>君”是有礼貌的称呼对方；</a:t>
            </a:r>
          </a:p>
          <a:p>
            <a:pPr>
              <a:lnSpc>
                <a:spcPct val="110000"/>
              </a:lnSpc>
            </a:pPr>
            <a:r>
              <a:rPr lang="zh-CN" altLang="en-US" sz="3200">
                <a:solidFill>
                  <a:srgbClr val="CC00CC"/>
                </a:solidFill>
                <a:latin typeface="Times New Roman" pitchFamily="18" charset="0"/>
              </a:rPr>
              <a:t>“尊君”是对别人父亲的尊称；</a:t>
            </a:r>
          </a:p>
          <a:p>
            <a:pPr>
              <a:lnSpc>
                <a:spcPct val="110000"/>
              </a:lnSpc>
            </a:pPr>
            <a:r>
              <a:rPr lang="zh-CN" altLang="en-US" sz="3200">
                <a:solidFill>
                  <a:srgbClr val="CC00CC"/>
                </a:solidFill>
                <a:latin typeface="Times New Roman" pitchFamily="18" charset="0"/>
              </a:rPr>
              <a:t>“家君”是对人称自己父亲时的谦词</a:t>
            </a:r>
          </a:p>
        </p:txBody>
      </p:sp>
      <p:sp>
        <p:nvSpPr>
          <p:cNvPr id="78855" name="Rectangle 7"/>
          <p:cNvSpPr>
            <a:spLocks noChangeArrowheads="1"/>
          </p:cNvSpPr>
          <p:nvPr/>
        </p:nvSpPr>
        <p:spPr bwMode="auto">
          <a:xfrm>
            <a:off x="1143000" y="4429125"/>
            <a:ext cx="6400800" cy="1971675"/>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10000"/>
              </a:lnSpc>
            </a:pPr>
            <a:r>
              <a:rPr lang="zh-CN" altLang="en-US">
                <a:solidFill>
                  <a:srgbClr val="FF0000"/>
                </a:solidFill>
                <a:latin typeface="Times New Roman" pitchFamily="18" charset="0"/>
                <a:ea typeface="宋体" pitchFamily="2" charset="-122"/>
              </a:rPr>
              <a:t>补充举例：</a:t>
            </a:r>
          </a:p>
          <a:p>
            <a:pPr>
              <a:lnSpc>
                <a:spcPct val="110000"/>
              </a:lnSpc>
            </a:pPr>
            <a:r>
              <a:rPr lang="zh-CN" altLang="en-US">
                <a:solidFill>
                  <a:srgbClr val="FF0000"/>
                </a:solidFill>
                <a:latin typeface="Times New Roman" pitchFamily="18" charset="0"/>
                <a:ea typeface="宋体" pitchFamily="2" charset="-122"/>
              </a:rPr>
              <a:t>          令尊、令堂、令郎、令爱</a:t>
            </a:r>
          </a:p>
          <a:p>
            <a:pPr>
              <a:lnSpc>
                <a:spcPct val="110000"/>
              </a:lnSpc>
            </a:pPr>
            <a:r>
              <a:rPr lang="zh-CN" altLang="en-US">
                <a:solidFill>
                  <a:srgbClr val="FF0000"/>
                </a:solidFill>
                <a:latin typeface="Times New Roman" pitchFamily="18" charset="0"/>
                <a:ea typeface="宋体" pitchFamily="2" charset="-122"/>
              </a:rPr>
              <a:t>          家父（家严）、家母（家慈）、</a:t>
            </a:r>
          </a:p>
          <a:p>
            <a:pPr>
              <a:lnSpc>
                <a:spcPct val="110000"/>
              </a:lnSpc>
            </a:pPr>
            <a:r>
              <a:rPr lang="zh-CN" altLang="en-US">
                <a:solidFill>
                  <a:srgbClr val="FF0000"/>
                </a:solidFill>
                <a:latin typeface="Times New Roman" pitchFamily="18" charset="0"/>
                <a:ea typeface="宋体" pitchFamily="2" charset="-122"/>
              </a:rPr>
              <a:t>          家 兄、家姊、舍妹（弟）、犬子</a:t>
            </a:r>
          </a:p>
        </p:txBody>
      </p:sp>
      <p:pic>
        <p:nvPicPr>
          <p:cNvPr id="78858" name="Picture 10" descr="太阳"/>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171825" y="352425"/>
            <a:ext cx="1095375" cy="10953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78853"/>
                                        </p:tgtEl>
                                        <p:attrNameLst>
                                          <p:attrName>style.visibility</p:attrName>
                                        </p:attrNameLst>
                                      </p:cBhvr>
                                      <p:to>
                                        <p:strVal val="visible"/>
                                      </p:to>
                                    </p:set>
                                    <p:anim calcmode="lin" valueType="num">
                                      <p:cBhvr>
                                        <p:cTn id="7" dur="1000" fill="hold"/>
                                        <p:tgtEl>
                                          <p:spTgt spid="78853"/>
                                        </p:tgtEl>
                                        <p:attrNameLst>
                                          <p:attrName>ppt_w</p:attrName>
                                        </p:attrNameLst>
                                      </p:cBhvr>
                                      <p:tavLst>
                                        <p:tav tm="0">
                                          <p:val>
                                            <p:strVal val="#ppt_w+.3"/>
                                          </p:val>
                                        </p:tav>
                                        <p:tav tm="100000">
                                          <p:val>
                                            <p:strVal val="#ppt_w"/>
                                          </p:val>
                                        </p:tav>
                                      </p:tavLst>
                                    </p:anim>
                                    <p:anim calcmode="lin" valueType="num">
                                      <p:cBhvr>
                                        <p:cTn id="8" dur="1000" fill="hold"/>
                                        <p:tgtEl>
                                          <p:spTgt spid="78853"/>
                                        </p:tgtEl>
                                        <p:attrNameLst>
                                          <p:attrName>ppt_h</p:attrName>
                                        </p:attrNameLst>
                                      </p:cBhvr>
                                      <p:tavLst>
                                        <p:tav tm="0">
                                          <p:val>
                                            <p:strVal val="#ppt_h"/>
                                          </p:val>
                                        </p:tav>
                                        <p:tav tm="100000">
                                          <p:val>
                                            <p:strVal val="#ppt_h"/>
                                          </p:val>
                                        </p:tav>
                                      </p:tavLst>
                                    </p:anim>
                                    <p:animEffect transition="in" filter="fade">
                                      <p:cBhvr>
                                        <p:cTn id="9" dur="1000"/>
                                        <p:tgtEl>
                                          <p:spTgt spid="78853"/>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78854"/>
                                        </p:tgtEl>
                                        <p:attrNameLst>
                                          <p:attrName>style.visibility</p:attrName>
                                        </p:attrNameLst>
                                      </p:cBhvr>
                                      <p:to>
                                        <p:strVal val="visible"/>
                                      </p:to>
                                    </p:set>
                                    <p:anim calcmode="lin" valueType="num">
                                      <p:cBhvr>
                                        <p:cTn id="14" dur="1000" fill="hold"/>
                                        <p:tgtEl>
                                          <p:spTgt spid="78854"/>
                                        </p:tgtEl>
                                        <p:attrNameLst>
                                          <p:attrName>ppt_w</p:attrName>
                                        </p:attrNameLst>
                                      </p:cBhvr>
                                      <p:tavLst>
                                        <p:tav tm="0">
                                          <p:val>
                                            <p:strVal val="#ppt_w+.3"/>
                                          </p:val>
                                        </p:tav>
                                        <p:tav tm="100000">
                                          <p:val>
                                            <p:strVal val="#ppt_w"/>
                                          </p:val>
                                        </p:tav>
                                      </p:tavLst>
                                    </p:anim>
                                    <p:anim calcmode="lin" valueType="num">
                                      <p:cBhvr>
                                        <p:cTn id="15" dur="1000" fill="hold"/>
                                        <p:tgtEl>
                                          <p:spTgt spid="78854"/>
                                        </p:tgtEl>
                                        <p:attrNameLst>
                                          <p:attrName>ppt_h</p:attrName>
                                        </p:attrNameLst>
                                      </p:cBhvr>
                                      <p:tavLst>
                                        <p:tav tm="0">
                                          <p:val>
                                            <p:strVal val="#ppt_h"/>
                                          </p:val>
                                        </p:tav>
                                        <p:tav tm="100000">
                                          <p:val>
                                            <p:strVal val="#ppt_h"/>
                                          </p:val>
                                        </p:tav>
                                      </p:tavLst>
                                    </p:anim>
                                    <p:animEffect transition="in" filter="fade">
                                      <p:cBhvr>
                                        <p:cTn id="16" dur="1000"/>
                                        <p:tgtEl>
                                          <p:spTgt spid="7885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78855"/>
                                        </p:tgtEl>
                                        <p:attrNameLst>
                                          <p:attrName>style.visibility</p:attrName>
                                        </p:attrNameLst>
                                      </p:cBhvr>
                                      <p:to>
                                        <p:strVal val="visible"/>
                                      </p:to>
                                    </p:set>
                                    <p:animEffect transition="in" filter="fade">
                                      <p:cBhvr>
                                        <p:cTn id="21" dur="1000"/>
                                        <p:tgtEl>
                                          <p:spTgt spid="78855"/>
                                        </p:tgtEl>
                                      </p:cBhvr>
                                    </p:animEffect>
                                    <p:anim calcmode="lin" valueType="num">
                                      <p:cBhvr>
                                        <p:cTn id="22" dur="1000" fill="hold"/>
                                        <p:tgtEl>
                                          <p:spTgt spid="78855"/>
                                        </p:tgtEl>
                                        <p:attrNameLst>
                                          <p:attrName>ppt_x</p:attrName>
                                        </p:attrNameLst>
                                      </p:cBhvr>
                                      <p:tavLst>
                                        <p:tav tm="0">
                                          <p:val>
                                            <p:strVal val="#ppt_x"/>
                                          </p:val>
                                        </p:tav>
                                        <p:tav tm="100000">
                                          <p:val>
                                            <p:strVal val="#ppt_x"/>
                                          </p:val>
                                        </p:tav>
                                      </p:tavLst>
                                    </p:anim>
                                    <p:anim calcmode="lin" valueType="num">
                                      <p:cBhvr>
                                        <p:cTn id="23" dur="900" decel="100000" fill="hold"/>
                                        <p:tgtEl>
                                          <p:spTgt spid="78855"/>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885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3" grpId="0"/>
      <p:bldP spid="78854" grpId="0" animBg="1"/>
      <p:bldP spid="7885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6477000" y="381000"/>
            <a:ext cx="2667000" cy="8382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a:solidFill>
                  <a:srgbClr val="FF0000"/>
                </a:solidFill>
                <a:ea typeface="华文新魏" pitchFamily="2" charset="-122"/>
              </a:rPr>
              <a:t>能力拓展</a:t>
            </a:r>
          </a:p>
        </p:txBody>
      </p:sp>
      <p:sp>
        <p:nvSpPr>
          <p:cNvPr id="19460" name="Rectangle 4"/>
          <p:cNvSpPr>
            <a:spLocks noChangeArrowheads="1"/>
          </p:cNvSpPr>
          <p:nvPr/>
        </p:nvSpPr>
        <p:spPr bwMode="auto">
          <a:xfrm>
            <a:off x="1143000" y="1447800"/>
            <a:ext cx="7239000" cy="116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pPr>
            <a:r>
              <a:rPr lang="zh-CN" altLang="en-US" sz="3200">
                <a:solidFill>
                  <a:srgbClr val="0000FF"/>
                </a:solidFill>
                <a:latin typeface="Times New Roman" pitchFamily="18" charset="0"/>
                <a:ea typeface="宋体" pitchFamily="2" charset="-122"/>
              </a:rPr>
              <a:t>　　举出几句古人吟咏白雪时用了比喻的诗句。</a:t>
            </a:r>
          </a:p>
        </p:txBody>
      </p:sp>
      <p:sp>
        <p:nvSpPr>
          <p:cNvPr id="19461" name="Rectangle 5"/>
          <p:cNvSpPr>
            <a:spLocks noChangeArrowheads="1"/>
          </p:cNvSpPr>
          <p:nvPr/>
        </p:nvSpPr>
        <p:spPr bwMode="auto">
          <a:xfrm>
            <a:off x="4724400" y="2667000"/>
            <a:ext cx="3429000" cy="334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zh-CN" altLang="en-US">
                <a:solidFill>
                  <a:srgbClr val="FF0000"/>
                </a:solidFill>
                <a:latin typeface="Times New Roman" pitchFamily="18" charset="0"/>
                <a:ea typeface="宋体" pitchFamily="2" charset="-122"/>
              </a:rPr>
              <a:t>北风卷地百草折，</a:t>
            </a:r>
          </a:p>
          <a:p>
            <a:pPr>
              <a:lnSpc>
                <a:spcPct val="130000"/>
              </a:lnSpc>
            </a:pPr>
            <a:r>
              <a:rPr lang="zh-CN" altLang="en-US">
                <a:solidFill>
                  <a:srgbClr val="FF0000"/>
                </a:solidFill>
                <a:latin typeface="Times New Roman" pitchFamily="18" charset="0"/>
                <a:ea typeface="宋体" pitchFamily="2" charset="-122"/>
              </a:rPr>
              <a:t>胡天八月即飞雪。</a:t>
            </a:r>
          </a:p>
          <a:p>
            <a:pPr>
              <a:lnSpc>
                <a:spcPct val="130000"/>
              </a:lnSpc>
            </a:pPr>
            <a:r>
              <a:rPr lang="zh-CN" altLang="en-US">
                <a:solidFill>
                  <a:srgbClr val="FF0000"/>
                </a:solidFill>
                <a:latin typeface="Times New Roman" pitchFamily="18" charset="0"/>
                <a:ea typeface="宋体" pitchFamily="2" charset="-122"/>
              </a:rPr>
              <a:t>忽如一夜春风来，</a:t>
            </a:r>
          </a:p>
          <a:p>
            <a:pPr>
              <a:lnSpc>
                <a:spcPct val="130000"/>
              </a:lnSpc>
            </a:pPr>
            <a:r>
              <a:rPr lang="zh-CN" altLang="en-US">
                <a:solidFill>
                  <a:srgbClr val="FF0000"/>
                </a:solidFill>
                <a:latin typeface="Times New Roman" pitchFamily="18" charset="0"/>
                <a:ea typeface="宋体" pitchFamily="2" charset="-122"/>
              </a:rPr>
              <a:t>千树万树梨花开。</a:t>
            </a:r>
          </a:p>
          <a:p>
            <a:pPr>
              <a:lnSpc>
                <a:spcPct val="130000"/>
              </a:lnSpc>
            </a:pPr>
            <a:r>
              <a:rPr lang="zh-CN" altLang="en-US">
                <a:solidFill>
                  <a:srgbClr val="FF0000"/>
                </a:solidFill>
                <a:latin typeface="Times New Roman" pitchFamily="18" charset="0"/>
                <a:ea typeface="宋体" pitchFamily="2" charset="-122"/>
              </a:rPr>
              <a:t>    </a:t>
            </a:r>
            <a:r>
              <a:rPr lang="en-US" altLang="zh-CN" sz="2400">
                <a:solidFill>
                  <a:srgbClr val="990033"/>
                </a:solidFill>
                <a:latin typeface="Times New Roman" pitchFamily="18" charset="0"/>
              </a:rPr>
              <a:t>——</a:t>
            </a:r>
            <a:r>
              <a:rPr lang="zh-CN" altLang="en-US" sz="2400">
                <a:solidFill>
                  <a:srgbClr val="990033"/>
                </a:solidFill>
                <a:latin typeface="Times New Roman" pitchFamily="18" charset="0"/>
              </a:rPr>
              <a:t>岑参</a:t>
            </a:r>
            <a:r>
              <a:rPr lang="en-US" altLang="zh-CN" sz="2400">
                <a:solidFill>
                  <a:srgbClr val="990033"/>
                </a:solidFill>
                <a:latin typeface="Times New Roman" pitchFamily="18" charset="0"/>
              </a:rPr>
              <a:t>《</a:t>
            </a:r>
            <a:r>
              <a:rPr lang="zh-CN" altLang="en-US" sz="2400">
                <a:solidFill>
                  <a:srgbClr val="990033"/>
                </a:solidFill>
                <a:latin typeface="Times New Roman" pitchFamily="18" charset="0"/>
              </a:rPr>
              <a:t>白雪</a:t>
            </a:r>
          </a:p>
          <a:p>
            <a:pPr>
              <a:lnSpc>
                <a:spcPct val="130000"/>
              </a:lnSpc>
            </a:pPr>
            <a:r>
              <a:rPr lang="zh-CN" altLang="en-US" sz="2400">
                <a:solidFill>
                  <a:srgbClr val="990033"/>
                </a:solidFill>
                <a:latin typeface="Times New Roman" pitchFamily="18" charset="0"/>
              </a:rPr>
              <a:t>歌送武判官归京</a:t>
            </a:r>
            <a:r>
              <a:rPr lang="en-US" altLang="zh-CN" sz="2400">
                <a:solidFill>
                  <a:srgbClr val="990033"/>
                </a:solidFill>
                <a:latin typeface="Times New Roman" pitchFamily="18" charset="0"/>
              </a:rPr>
              <a:t>》</a:t>
            </a:r>
          </a:p>
        </p:txBody>
      </p:sp>
      <p:pic>
        <p:nvPicPr>
          <p:cNvPr id="19465" name="Picture 9" descr="p009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2000" y="2667000"/>
            <a:ext cx="3657600"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9466" name="Picture 10" descr="图片1444444"/>
          <p:cNvPicPr>
            <a:picLocks noChangeAspect="1" noChangeArrowheads="1" noCrop="1"/>
          </p:cNvPicPr>
          <p:nvPr/>
        </p:nvPicPr>
        <p:blipFill>
          <a:blip r:embed="rId3">
            <a:extLst>
              <a:ext uri="{28A0092B-C50C-407E-A947-70E740481C1C}">
                <a14:useLocalDpi xmlns:a14="http://schemas.microsoft.com/office/drawing/2010/main"/>
              </a:ext>
            </a:extLst>
          </a:blip>
          <a:srcRect/>
          <a:stretch>
            <a:fillRect/>
          </a:stretch>
        </p:blipFill>
        <p:spPr bwMode="auto">
          <a:xfrm>
            <a:off x="2971800" y="457200"/>
            <a:ext cx="838200" cy="7556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9466"/>
                                        </p:tgtEl>
                                        <p:attrNameLst>
                                          <p:attrName>style.visibility</p:attrName>
                                        </p:attrNameLst>
                                      </p:cBhvr>
                                      <p:to>
                                        <p:strVal val="visible"/>
                                      </p:to>
                                    </p:set>
                                    <p:animEffect transition="in" filter="strips(downLeft)">
                                      <p:cBhvr>
                                        <p:cTn id="7" dur="500"/>
                                        <p:tgtEl>
                                          <p:spTgt spid="19466"/>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19458"/>
                                        </p:tgtEl>
                                        <p:attrNameLst>
                                          <p:attrName>style.visibility</p:attrName>
                                        </p:attrNameLst>
                                      </p:cBhvr>
                                      <p:to>
                                        <p:strVal val="visible"/>
                                      </p:to>
                                    </p:set>
                                    <p:animEffect transition="in" filter="strips(downLeft)">
                                      <p:cBhvr>
                                        <p:cTn id="10" dur="500"/>
                                        <p:tgtEl>
                                          <p:spTgt spid="19458"/>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19460"/>
                                        </p:tgtEl>
                                        <p:attrNameLst>
                                          <p:attrName>style.visibility</p:attrName>
                                        </p:attrNameLst>
                                      </p:cBhvr>
                                      <p:to>
                                        <p:strVal val="visible"/>
                                      </p:to>
                                    </p:set>
                                    <p:animEffect transition="in" filter="barn(inHorizontal)">
                                      <p:cBhvr>
                                        <p:cTn id="15" dur="500"/>
                                        <p:tgtEl>
                                          <p:spTgt spid="1946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2" presetClass="entr" presetSubtype="0" fill="hold" nodeType="clickEffect">
                                  <p:stCondLst>
                                    <p:cond delay="0"/>
                                  </p:stCondLst>
                                  <p:childTnLst>
                                    <p:set>
                                      <p:cBhvr>
                                        <p:cTn id="19" dur="1" fill="hold">
                                          <p:stCondLst>
                                            <p:cond delay="0"/>
                                          </p:stCondLst>
                                        </p:cTn>
                                        <p:tgtEl>
                                          <p:spTgt spid="19465"/>
                                        </p:tgtEl>
                                        <p:attrNameLst>
                                          <p:attrName>style.visibility</p:attrName>
                                        </p:attrNameLst>
                                      </p:cBhvr>
                                      <p:to>
                                        <p:strVal val="visible"/>
                                      </p:to>
                                    </p:set>
                                    <p:animScale>
                                      <p:cBhvr>
                                        <p:cTn id="20" dur="1000" decel="50000" fill="hold">
                                          <p:stCondLst>
                                            <p:cond delay="0"/>
                                          </p:stCondLst>
                                        </p:cTn>
                                        <p:tgtEl>
                                          <p:spTgt spid="194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9465"/>
                                        </p:tgtEl>
                                        <p:attrNameLst>
                                          <p:attrName>ppt_x</p:attrName>
                                          <p:attrName>ppt_y</p:attrName>
                                        </p:attrNameLst>
                                      </p:cBhvr>
                                    </p:animMotion>
                                    <p:animEffect transition="in" filter="fade">
                                      <p:cBhvr>
                                        <p:cTn id="22" dur="1000"/>
                                        <p:tgtEl>
                                          <p:spTgt spid="1946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4" presetClass="entr" presetSubtype="0" accel="100000" fill="hold" grpId="0" nodeType="clickEffect">
                                  <p:stCondLst>
                                    <p:cond delay="0"/>
                                  </p:stCondLst>
                                  <p:childTnLst>
                                    <p:set>
                                      <p:cBhvr>
                                        <p:cTn id="26" dur="1" fill="hold">
                                          <p:stCondLst>
                                            <p:cond delay="0"/>
                                          </p:stCondLst>
                                        </p:cTn>
                                        <p:tgtEl>
                                          <p:spTgt spid="19461"/>
                                        </p:tgtEl>
                                        <p:attrNameLst>
                                          <p:attrName>style.visibility</p:attrName>
                                        </p:attrNameLst>
                                      </p:cBhvr>
                                      <p:to>
                                        <p:strVal val="visible"/>
                                      </p:to>
                                    </p:set>
                                    <p:anim calcmode="lin" valueType="num">
                                      <p:cBhvr>
                                        <p:cTn id="27" dur="500" fill="hold"/>
                                        <p:tgtEl>
                                          <p:spTgt spid="19461"/>
                                        </p:tgtEl>
                                        <p:attrNameLst>
                                          <p:attrName>ppt_w</p:attrName>
                                        </p:attrNameLst>
                                      </p:cBhvr>
                                      <p:tavLst>
                                        <p:tav tm="0">
                                          <p:val>
                                            <p:strVal val="#ppt_w*0.05"/>
                                          </p:val>
                                        </p:tav>
                                        <p:tav tm="100000">
                                          <p:val>
                                            <p:strVal val="#ppt_w"/>
                                          </p:val>
                                        </p:tav>
                                      </p:tavLst>
                                    </p:anim>
                                    <p:anim calcmode="lin" valueType="num">
                                      <p:cBhvr>
                                        <p:cTn id="28" dur="500" fill="hold"/>
                                        <p:tgtEl>
                                          <p:spTgt spid="19461"/>
                                        </p:tgtEl>
                                        <p:attrNameLst>
                                          <p:attrName>ppt_h</p:attrName>
                                        </p:attrNameLst>
                                      </p:cBhvr>
                                      <p:tavLst>
                                        <p:tav tm="0">
                                          <p:val>
                                            <p:strVal val="#ppt_h"/>
                                          </p:val>
                                        </p:tav>
                                        <p:tav tm="100000">
                                          <p:val>
                                            <p:strVal val="#ppt_h"/>
                                          </p:val>
                                        </p:tav>
                                      </p:tavLst>
                                    </p:anim>
                                    <p:anim calcmode="lin" valueType="num">
                                      <p:cBhvr>
                                        <p:cTn id="29" dur="500" fill="hold"/>
                                        <p:tgtEl>
                                          <p:spTgt spid="19461"/>
                                        </p:tgtEl>
                                        <p:attrNameLst>
                                          <p:attrName>ppt_x</p:attrName>
                                        </p:attrNameLst>
                                      </p:cBhvr>
                                      <p:tavLst>
                                        <p:tav tm="0">
                                          <p:val>
                                            <p:strVal val="#ppt_x-.2"/>
                                          </p:val>
                                        </p:tav>
                                        <p:tav tm="100000">
                                          <p:val>
                                            <p:strVal val="#ppt_x"/>
                                          </p:val>
                                        </p:tav>
                                      </p:tavLst>
                                    </p:anim>
                                    <p:anim calcmode="lin" valueType="num">
                                      <p:cBhvr>
                                        <p:cTn id="30" dur="500" fill="hold"/>
                                        <p:tgtEl>
                                          <p:spTgt spid="19461"/>
                                        </p:tgtEl>
                                        <p:attrNameLst>
                                          <p:attrName>ppt_y</p:attrName>
                                        </p:attrNameLst>
                                      </p:cBhvr>
                                      <p:tavLst>
                                        <p:tav tm="0">
                                          <p:val>
                                            <p:strVal val="#ppt_y"/>
                                          </p:val>
                                        </p:tav>
                                        <p:tav tm="100000">
                                          <p:val>
                                            <p:strVal val="#ppt_y"/>
                                          </p:val>
                                        </p:tav>
                                      </p:tavLst>
                                    </p:anim>
                                    <p:animEffect transition="in" filter="fade">
                                      <p:cBhvr>
                                        <p:cTn id="31" dur="5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60" grpId="0"/>
      <p:bldP spid="1946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4" name="Picture 4" descr="xinsrc_4720203211308593290696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24000" y="381000"/>
            <a:ext cx="6400800" cy="4699000"/>
          </a:xfrm>
          <a:prstGeom prst="rect">
            <a:avLst/>
          </a:prstGeom>
          <a:noFill/>
          <a:extLst>
            <a:ext uri="{909E8E84-426E-40DD-AFC4-6F175D3DCCD1}">
              <a14:hiddenFill xmlns:a14="http://schemas.microsoft.com/office/drawing/2010/main">
                <a:solidFill>
                  <a:srgbClr val="FFFFFF"/>
                </a:solidFill>
              </a14:hiddenFill>
            </a:ext>
          </a:extLst>
        </p:spPr>
      </p:pic>
      <p:sp>
        <p:nvSpPr>
          <p:cNvPr id="102405" name="Rectangle 5"/>
          <p:cNvSpPr>
            <a:spLocks noChangeArrowheads="1"/>
          </p:cNvSpPr>
          <p:nvPr/>
        </p:nvSpPr>
        <p:spPr bwMode="auto">
          <a:xfrm>
            <a:off x="4267200" y="5334000"/>
            <a:ext cx="1841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kumimoji="1" lang="zh-CN" altLang="zh-CN"/>
          </a:p>
        </p:txBody>
      </p:sp>
      <p:sp>
        <p:nvSpPr>
          <p:cNvPr id="102406" name="Rectangle 6"/>
          <p:cNvSpPr>
            <a:spLocks noChangeArrowheads="1"/>
          </p:cNvSpPr>
          <p:nvPr/>
        </p:nvSpPr>
        <p:spPr bwMode="auto">
          <a:xfrm>
            <a:off x="1600200" y="5105400"/>
            <a:ext cx="6858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FF0000"/>
                </a:solidFill>
                <a:latin typeface="Times New Roman" pitchFamily="18" charset="0"/>
                <a:ea typeface="宋体" pitchFamily="2" charset="-122"/>
              </a:rPr>
              <a:t>白雪却嫌春色晚，故穿庭树作飞花。</a:t>
            </a:r>
            <a:r>
              <a:rPr lang="zh-CN" altLang="en-US" sz="3200">
                <a:solidFill>
                  <a:srgbClr val="FF0000"/>
                </a:solidFill>
                <a:latin typeface="Times New Roman" pitchFamily="18" charset="0"/>
                <a:ea typeface="宋体" pitchFamily="2" charset="-122"/>
              </a:rPr>
              <a:t> </a:t>
            </a:r>
          </a:p>
          <a:p>
            <a:r>
              <a:rPr lang="zh-CN" altLang="en-US" sz="3200">
                <a:solidFill>
                  <a:srgbClr val="FF0000"/>
                </a:solidFill>
                <a:latin typeface="Times New Roman" pitchFamily="18" charset="0"/>
                <a:ea typeface="宋体" pitchFamily="2" charset="-122"/>
              </a:rPr>
              <a:t>                                 </a:t>
            </a:r>
            <a:r>
              <a:rPr lang="en-US" altLang="zh-CN" sz="2400">
                <a:solidFill>
                  <a:srgbClr val="990033"/>
                </a:solidFill>
                <a:latin typeface="Times New Roman" pitchFamily="18" charset="0"/>
              </a:rPr>
              <a:t>——</a:t>
            </a:r>
            <a:r>
              <a:rPr lang="zh-CN" altLang="en-US" sz="2400">
                <a:solidFill>
                  <a:srgbClr val="990033"/>
                </a:solidFill>
                <a:latin typeface="Times New Roman" pitchFamily="18" charset="0"/>
              </a:rPr>
              <a:t>韩愈</a:t>
            </a:r>
            <a:r>
              <a:rPr lang="en-US" altLang="zh-CN" sz="2400">
                <a:solidFill>
                  <a:srgbClr val="990033"/>
                </a:solidFill>
                <a:latin typeface="Times New Roman" pitchFamily="18" charset="0"/>
              </a:rPr>
              <a:t>《</a:t>
            </a:r>
            <a:r>
              <a:rPr lang="zh-CN" altLang="en-US" sz="2400">
                <a:solidFill>
                  <a:srgbClr val="990033"/>
                </a:solidFill>
                <a:latin typeface="Times New Roman" pitchFamily="18" charset="0"/>
              </a:rPr>
              <a:t>春雪</a:t>
            </a:r>
            <a:r>
              <a:rPr lang="en-US" altLang="zh-CN" sz="2400">
                <a:solidFill>
                  <a:srgbClr val="990033"/>
                </a:solidFill>
                <a:latin typeface="Times New Roman" pitchFamily="18" charset="0"/>
              </a:rPr>
              <a:t>》</a:t>
            </a: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102404"/>
                                        </p:tgtEl>
                                        <p:attrNameLst>
                                          <p:attrName>style.visibility</p:attrName>
                                        </p:attrNameLst>
                                      </p:cBhvr>
                                      <p:to>
                                        <p:strVal val="visible"/>
                                      </p:to>
                                    </p:set>
                                    <p:animEffect transition="in" filter="wipe(down)">
                                      <p:cBhvr>
                                        <p:cTn id="7" dur="580">
                                          <p:stCondLst>
                                            <p:cond delay="0"/>
                                          </p:stCondLst>
                                        </p:cTn>
                                        <p:tgtEl>
                                          <p:spTgt spid="102404"/>
                                        </p:tgtEl>
                                      </p:cBhvr>
                                    </p:animEffect>
                                    <p:anim calcmode="lin" valueType="num">
                                      <p:cBhvr>
                                        <p:cTn id="8" dur="1822" tmFilter="0,0; 0.14,0.36; 0.43,0.73; 0.71,0.91; 1.0,1.0">
                                          <p:stCondLst>
                                            <p:cond delay="0"/>
                                          </p:stCondLst>
                                        </p:cTn>
                                        <p:tgtEl>
                                          <p:spTgt spid="10240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40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40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40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404"/>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404"/>
                                        </p:tgtEl>
                                      </p:cBhvr>
                                      <p:to x="100000" y="60000"/>
                                    </p:animScale>
                                    <p:animScale>
                                      <p:cBhvr>
                                        <p:cTn id="14" dur="166" decel="50000">
                                          <p:stCondLst>
                                            <p:cond delay="676"/>
                                          </p:stCondLst>
                                        </p:cTn>
                                        <p:tgtEl>
                                          <p:spTgt spid="102404"/>
                                        </p:tgtEl>
                                      </p:cBhvr>
                                      <p:to x="100000" y="100000"/>
                                    </p:animScale>
                                    <p:animScale>
                                      <p:cBhvr>
                                        <p:cTn id="15" dur="26">
                                          <p:stCondLst>
                                            <p:cond delay="1312"/>
                                          </p:stCondLst>
                                        </p:cTn>
                                        <p:tgtEl>
                                          <p:spTgt spid="102404"/>
                                        </p:tgtEl>
                                      </p:cBhvr>
                                      <p:to x="100000" y="80000"/>
                                    </p:animScale>
                                    <p:animScale>
                                      <p:cBhvr>
                                        <p:cTn id="16" dur="166" decel="50000">
                                          <p:stCondLst>
                                            <p:cond delay="1338"/>
                                          </p:stCondLst>
                                        </p:cTn>
                                        <p:tgtEl>
                                          <p:spTgt spid="102404"/>
                                        </p:tgtEl>
                                      </p:cBhvr>
                                      <p:to x="100000" y="100000"/>
                                    </p:animScale>
                                    <p:animScale>
                                      <p:cBhvr>
                                        <p:cTn id="17" dur="26">
                                          <p:stCondLst>
                                            <p:cond delay="1642"/>
                                          </p:stCondLst>
                                        </p:cTn>
                                        <p:tgtEl>
                                          <p:spTgt spid="102404"/>
                                        </p:tgtEl>
                                      </p:cBhvr>
                                      <p:to x="100000" y="90000"/>
                                    </p:animScale>
                                    <p:animScale>
                                      <p:cBhvr>
                                        <p:cTn id="18" dur="166" decel="50000">
                                          <p:stCondLst>
                                            <p:cond delay="1668"/>
                                          </p:stCondLst>
                                        </p:cTn>
                                        <p:tgtEl>
                                          <p:spTgt spid="102404"/>
                                        </p:tgtEl>
                                      </p:cBhvr>
                                      <p:to x="100000" y="100000"/>
                                    </p:animScale>
                                    <p:animScale>
                                      <p:cBhvr>
                                        <p:cTn id="19" dur="26">
                                          <p:stCondLst>
                                            <p:cond delay="1808"/>
                                          </p:stCondLst>
                                        </p:cTn>
                                        <p:tgtEl>
                                          <p:spTgt spid="102404"/>
                                        </p:tgtEl>
                                      </p:cBhvr>
                                      <p:to x="100000" y="95000"/>
                                    </p:animScale>
                                    <p:animScale>
                                      <p:cBhvr>
                                        <p:cTn id="20" dur="166" decel="50000">
                                          <p:stCondLst>
                                            <p:cond delay="1834"/>
                                          </p:stCondLst>
                                        </p:cTn>
                                        <p:tgtEl>
                                          <p:spTgt spid="102404"/>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02406"/>
                                        </p:tgtEl>
                                        <p:attrNameLst>
                                          <p:attrName>style.visibility</p:attrName>
                                        </p:attrNameLst>
                                      </p:cBhvr>
                                      <p:to>
                                        <p:strVal val="visible"/>
                                      </p:to>
                                    </p:set>
                                    <p:animEffect transition="in" filter="wipe(down)">
                                      <p:cBhvr>
                                        <p:cTn id="25" dur="580">
                                          <p:stCondLst>
                                            <p:cond delay="0"/>
                                          </p:stCondLst>
                                        </p:cTn>
                                        <p:tgtEl>
                                          <p:spTgt spid="102406"/>
                                        </p:tgtEl>
                                      </p:cBhvr>
                                    </p:animEffect>
                                    <p:anim calcmode="lin" valueType="num">
                                      <p:cBhvr>
                                        <p:cTn id="26" dur="1822" tmFilter="0,0; 0.14,0.36; 0.43,0.73; 0.71,0.91; 1.0,1.0">
                                          <p:stCondLst>
                                            <p:cond delay="0"/>
                                          </p:stCondLst>
                                        </p:cTn>
                                        <p:tgtEl>
                                          <p:spTgt spid="10240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240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240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240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2406"/>
                                        </p:tgtEl>
                                        <p:attrNameLst>
                                          <p:attrName>ppt_y</p:attrName>
                                        </p:attrNameLst>
                                      </p:cBhvr>
                                      <p:tavLst>
                                        <p:tav tm="0" fmla="#ppt_y-sin(pi*$)/81">
                                          <p:val>
                                            <p:fltVal val="0"/>
                                          </p:val>
                                        </p:tav>
                                        <p:tav tm="100000">
                                          <p:val>
                                            <p:fltVal val="1"/>
                                          </p:val>
                                        </p:tav>
                                      </p:tavLst>
                                    </p:anim>
                                    <p:animScale>
                                      <p:cBhvr>
                                        <p:cTn id="31" dur="26">
                                          <p:stCondLst>
                                            <p:cond delay="650"/>
                                          </p:stCondLst>
                                        </p:cTn>
                                        <p:tgtEl>
                                          <p:spTgt spid="102406"/>
                                        </p:tgtEl>
                                      </p:cBhvr>
                                      <p:to x="100000" y="60000"/>
                                    </p:animScale>
                                    <p:animScale>
                                      <p:cBhvr>
                                        <p:cTn id="32" dur="166" decel="50000">
                                          <p:stCondLst>
                                            <p:cond delay="676"/>
                                          </p:stCondLst>
                                        </p:cTn>
                                        <p:tgtEl>
                                          <p:spTgt spid="102406"/>
                                        </p:tgtEl>
                                      </p:cBhvr>
                                      <p:to x="100000" y="100000"/>
                                    </p:animScale>
                                    <p:animScale>
                                      <p:cBhvr>
                                        <p:cTn id="33" dur="26">
                                          <p:stCondLst>
                                            <p:cond delay="1312"/>
                                          </p:stCondLst>
                                        </p:cTn>
                                        <p:tgtEl>
                                          <p:spTgt spid="102406"/>
                                        </p:tgtEl>
                                      </p:cBhvr>
                                      <p:to x="100000" y="80000"/>
                                    </p:animScale>
                                    <p:animScale>
                                      <p:cBhvr>
                                        <p:cTn id="34" dur="166" decel="50000">
                                          <p:stCondLst>
                                            <p:cond delay="1338"/>
                                          </p:stCondLst>
                                        </p:cTn>
                                        <p:tgtEl>
                                          <p:spTgt spid="102406"/>
                                        </p:tgtEl>
                                      </p:cBhvr>
                                      <p:to x="100000" y="100000"/>
                                    </p:animScale>
                                    <p:animScale>
                                      <p:cBhvr>
                                        <p:cTn id="35" dur="26">
                                          <p:stCondLst>
                                            <p:cond delay="1642"/>
                                          </p:stCondLst>
                                        </p:cTn>
                                        <p:tgtEl>
                                          <p:spTgt spid="102406"/>
                                        </p:tgtEl>
                                      </p:cBhvr>
                                      <p:to x="100000" y="90000"/>
                                    </p:animScale>
                                    <p:animScale>
                                      <p:cBhvr>
                                        <p:cTn id="36" dur="166" decel="50000">
                                          <p:stCondLst>
                                            <p:cond delay="1668"/>
                                          </p:stCondLst>
                                        </p:cTn>
                                        <p:tgtEl>
                                          <p:spTgt spid="102406"/>
                                        </p:tgtEl>
                                      </p:cBhvr>
                                      <p:to x="100000" y="100000"/>
                                    </p:animScale>
                                    <p:animScale>
                                      <p:cBhvr>
                                        <p:cTn id="37" dur="26">
                                          <p:stCondLst>
                                            <p:cond delay="1808"/>
                                          </p:stCondLst>
                                        </p:cTn>
                                        <p:tgtEl>
                                          <p:spTgt spid="102406"/>
                                        </p:tgtEl>
                                      </p:cBhvr>
                                      <p:to x="100000" y="95000"/>
                                    </p:animScale>
                                    <p:animScale>
                                      <p:cBhvr>
                                        <p:cTn id="38" dur="166" decel="50000">
                                          <p:stCondLst>
                                            <p:cond delay="1834"/>
                                          </p:stCondLst>
                                        </p:cTn>
                                        <p:tgtEl>
                                          <p:spTgt spid="10240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4"/>
          <p:cNvSpPr>
            <a:spLocks noChangeArrowheads="1"/>
          </p:cNvSpPr>
          <p:nvPr/>
        </p:nvSpPr>
        <p:spPr bwMode="auto">
          <a:xfrm>
            <a:off x="1905000" y="4953000"/>
            <a:ext cx="6858000" cy="1189038"/>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FF0000"/>
                </a:solidFill>
                <a:latin typeface="Times New Roman" pitchFamily="18" charset="0"/>
                <a:ea typeface="宋体" pitchFamily="2" charset="-122"/>
              </a:rPr>
              <a:t>燕山雪花大如席，纷纷吹落轩辕台。</a:t>
            </a:r>
          </a:p>
          <a:p>
            <a:pPr>
              <a:lnSpc>
                <a:spcPct val="120000"/>
              </a:lnSpc>
            </a:pPr>
            <a:r>
              <a:rPr lang="zh-CN" altLang="en-US" sz="3200">
                <a:solidFill>
                  <a:srgbClr val="FF0000"/>
                </a:solidFill>
                <a:latin typeface="Times New Roman" pitchFamily="18" charset="0"/>
                <a:ea typeface="宋体" pitchFamily="2" charset="-122"/>
              </a:rPr>
              <a:t>                             </a:t>
            </a:r>
            <a:r>
              <a:rPr lang="en-US" altLang="zh-CN" sz="2400">
                <a:solidFill>
                  <a:srgbClr val="990033"/>
                </a:solidFill>
                <a:latin typeface="Times New Roman" pitchFamily="18" charset="0"/>
              </a:rPr>
              <a:t>——</a:t>
            </a:r>
            <a:r>
              <a:rPr lang="zh-CN" altLang="en-US" sz="2400">
                <a:solidFill>
                  <a:srgbClr val="990033"/>
                </a:solidFill>
                <a:latin typeface="Times New Roman" pitchFamily="18" charset="0"/>
              </a:rPr>
              <a:t>李白</a:t>
            </a:r>
            <a:r>
              <a:rPr lang="en-US" altLang="zh-CN" sz="2400">
                <a:solidFill>
                  <a:srgbClr val="990033"/>
                </a:solidFill>
                <a:latin typeface="Times New Roman" pitchFamily="18" charset="0"/>
              </a:rPr>
              <a:t>《</a:t>
            </a:r>
            <a:r>
              <a:rPr lang="zh-CN" altLang="en-US" sz="2400">
                <a:solidFill>
                  <a:srgbClr val="990033"/>
                </a:solidFill>
                <a:latin typeface="Times New Roman" pitchFamily="18" charset="0"/>
              </a:rPr>
              <a:t>北风行</a:t>
            </a:r>
            <a:r>
              <a:rPr lang="en-US" altLang="zh-CN" sz="2400">
                <a:solidFill>
                  <a:srgbClr val="990033"/>
                </a:solidFill>
                <a:latin typeface="Times New Roman" pitchFamily="18" charset="0"/>
              </a:rPr>
              <a:t>》</a:t>
            </a:r>
          </a:p>
        </p:txBody>
      </p:sp>
      <p:pic>
        <p:nvPicPr>
          <p:cNvPr id="51207" name="Picture 7" descr="200512139302370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52600" y="381000"/>
            <a:ext cx="6096000" cy="457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51207"/>
                                        </p:tgtEl>
                                        <p:attrNameLst>
                                          <p:attrName>style.visibility</p:attrName>
                                        </p:attrNameLst>
                                      </p:cBhvr>
                                      <p:to>
                                        <p:strVal val="visible"/>
                                      </p:to>
                                    </p:set>
                                    <p:anim calcmode="lin" valueType="num">
                                      <p:cBhvr>
                                        <p:cTn id="7" dur="1000" fill="hold"/>
                                        <p:tgtEl>
                                          <p:spTgt spid="5120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51207"/>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51207"/>
                                        </p:tgtEl>
                                        <p:attrNameLst>
                                          <p:attrName>ppt_y</p:attrName>
                                        </p:attrNameLst>
                                      </p:cBhvr>
                                      <p:tavLst>
                                        <p:tav tm="0">
                                          <p:val>
                                            <p:strVal val="#ppt_y"/>
                                          </p:val>
                                        </p:tav>
                                        <p:tav tm="100000">
                                          <p:val>
                                            <p:strVal val="#ppt_y"/>
                                          </p:val>
                                        </p:tav>
                                      </p:tavLst>
                                    </p:anim>
                                    <p:animEffect transition="in" filter="fade">
                                      <p:cBhvr>
                                        <p:cTn id="10" dur="1000"/>
                                        <p:tgtEl>
                                          <p:spTgt spid="5120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8" presetClass="entr" presetSubtype="0" accel="50000" fill="hold" grpId="0" nodeType="clickEffect">
                                  <p:stCondLst>
                                    <p:cond delay="0"/>
                                  </p:stCondLst>
                                  <p:childTnLst>
                                    <p:set>
                                      <p:cBhvr>
                                        <p:cTn id="14" dur="1" fill="hold">
                                          <p:stCondLst>
                                            <p:cond delay="0"/>
                                          </p:stCondLst>
                                        </p:cTn>
                                        <p:tgtEl>
                                          <p:spTgt spid="51204"/>
                                        </p:tgtEl>
                                        <p:attrNameLst>
                                          <p:attrName>style.visibility</p:attrName>
                                        </p:attrNameLst>
                                      </p:cBhvr>
                                      <p:to>
                                        <p:strVal val="visible"/>
                                      </p:to>
                                    </p:set>
                                    <p:anim calcmode="lin" valueType="num">
                                      <p:cBhvr>
                                        <p:cTn id="15" dur="1000" fill="hold"/>
                                        <p:tgtEl>
                                          <p:spTgt spid="5120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1000" fill="hold"/>
                                        <p:tgtEl>
                                          <p:spTgt spid="51204"/>
                                        </p:tgtEl>
                                        <p:attrNameLst>
                                          <p:attrName>ppt_x</p:attrName>
                                        </p:attrNameLst>
                                      </p:cBhvr>
                                      <p:tavLst>
                                        <p:tav tm="0">
                                          <p:val>
                                            <p:fltVal val="-1"/>
                                          </p:val>
                                        </p:tav>
                                        <p:tav tm="50000">
                                          <p:val>
                                            <p:fltVal val="0.95"/>
                                          </p:val>
                                        </p:tav>
                                        <p:tav tm="100000">
                                          <p:val>
                                            <p:strVal val="#ppt_x"/>
                                          </p:val>
                                        </p:tav>
                                      </p:tavLst>
                                    </p:anim>
                                    <p:anim calcmode="lin" valueType="num">
                                      <p:cBhvr>
                                        <p:cTn id="17" dur="1000" fill="hold"/>
                                        <p:tgtEl>
                                          <p:spTgt spid="51204"/>
                                        </p:tgtEl>
                                        <p:attrNameLst>
                                          <p:attrName>ppt_y</p:attrName>
                                        </p:attrNameLst>
                                      </p:cBhvr>
                                      <p:tavLst>
                                        <p:tav tm="0">
                                          <p:val>
                                            <p:strVal val="#ppt_y"/>
                                          </p:val>
                                        </p:tav>
                                        <p:tav tm="100000">
                                          <p:val>
                                            <p:strVal val="#ppt_y"/>
                                          </p:val>
                                        </p:tav>
                                      </p:tavLst>
                                    </p:anim>
                                    <p:animEffect transition="in" filter="fade">
                                      <p:cBhvr>
                                        <p:cTn id="18" dur="1000"/>
                                        <p:tgtEl>
                                          <p:spTgt spid="51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4"/>
          <p:cNvSpPr>
            <a:spLocks noChangeArrowheads="1"/>
          </p:cNvSpPr>
          <p:nvPr/>
        </p:nvSpPr>
        <p:spPr bwMode="auto">
          <a:xfrm>
            <a:off x="1828800" y="4876800"/>
            <a:ext cx="6858000" cy="1189038"/>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FF0000"/>
                </a:solidFill>
                <a:latin typeface="Times New Roman" pitchFamily="18" charset="0"/>
                <a:ea typeface="宋体" pitchFamily="2" charset="-122"/>
              </a:rPr>
              <a:t>六出飞花入户时，坐看青竹变琼枝。</a:t>
            </a:r>
          </a:p>
          <a:p>
            <a:pPr>
              <a:lnSpc>
                <a:spcPct val="120000"/>
              </a:lnSpc>
            </a:pPr>
            <a:r>
              <a:rPr lang="zh-CN" altLang="en-US" sz="3200">
                <a:solidFill>
                  <a:srgbClr val="FF0000"/>
                </a:solidFill>
                <a:latin typeface="Times New Roman" pitchFamily="18" charset="0"/>
                <a:ea typeface="宋体" pitchFamily="2" charset="-122"/>
              </a:rPr>
              <a:t>                            </a:t>
            </a:r>
            <a:r>
              <a:rPr lang="en-US" altLang="zh-CN" sz="2400">
                <a:solidFill>
                  <a:srgbClr val="990033"/>
                </a:solidFill>
                <a:latin typeface="Times New Roman" pitchFamily="18" charset="0"/>
              </a:rPr>
              <a:t>——</a:t>
            </a:r>
            <a:r>
              <a:rPr lang="zh-CN" altLang="en-US" sz="2400">
                <a:solidFill>
                  <a:srgbClr val="990033"/>
                </a:solidFill>
                <a:latin typeface="Times New Roman" pitchFamily="18" charset="0"/>
              </a:rPr>
              <a:t>高群</a:t>
            </a:r>
            <a:r>
              <a:rPr lang="en-US" altLang="zh-CN" sz="2400">
                <a:solidFill>
                  <a:srgbClr val="990033"/>
                </a:solidFill>
                <a:latin typeface="Times New Roman" pitchFamily="18" charset="0"/>
              </a:rPr>
              <a:t>《</a:t>
            </a:r>
            <a:r>
              <a:rPr lang="zh-CN" altLang="en-US" sz="2400">
                <a:solidFill>
                  <a:srgbClr val="990033"/>
                </a:solidFill>
                <a:latin typeface="Times New Roman" pitchFamily="18" charset="0"/>
              </a:rPr>
              <a:t>对雪</a:t>
            </a:r>
            <a:r>
              <a:rPr lang="en-US" altLang="zh-CN" sz="2400">
                <a:solidFill>
                  <a:srgbClr val="990033"/>
                </a:solidFill>
                <a:latin typeface="Times New Roman" pitchFamily="18" charset="0"/>
              </a:rPr>
              <a:t>》</a:t>
            </a:r>
          </a:p>
        </p:txBody>
      </p:sp>
      <p:pic>
        <p:nvPicPr>
          <p:cNvPr id="103430" name="Picture 6" descr="8b681409b350cf880a7b82bb"/>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52600" y="457200"/>
            <a:ext cx="5867400" cy="4400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3430"/>
                                        </p:tgtEl>
                                        <p:attrNameLst>
                                          <p:attrName>style.visibility</p:attrName>
                                        </p:attrNameLst>
                                      </p:cBhvr>
                                      <p:to>
                                        <p:strVal val="visible"/>
                                      </p:to>
                                    </p:set>
                                    <p:animEffect transition="in" filter="box(in)">
                                      <p:cBhvr>
                                        <p:cTn id="7" dur="500"/>
                                        <p:tgtEl>
                                          <p:spTgt spid="1034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3428"/>
                                        </p:tgtEl>
                                        <p:attrNameLst>
                                          <p:attrName>style.visibility</p:attrName>
                                        </p:attrNameLst>
                                      </p:cBhvr>
                                      <p:to>
                                        <p:strVal val="visible"/>
                                      </p:to>
                                    </p:set>
                                    <p:animEffect transition="in" filter="box(in)">
                                      <p:cBhvr>
                                        <p:cTn id="12" dur="500"/>
                                        <p:tgtEl>
                                          <p:spTgt spid="103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4"/>
          <p:cNvSpPr>
            <a:spLocks noChangeArrowheads="1"/>
          </p:cNvSpPr>
          <p:nvPr/>
        </p:nvSpPr>
        <p:spPr bwMode="auto">
          <a:xfrm>
            <a:off x="1447800" y="4953000"/>
            <a:ext cx="6324600" cy="1189038"/>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FF0000"/>
                </a:solidFill>
                <a:latin typeface="Times New Roman" pitchFamily="18" charset="0"/>
                <a:ea typeface="宋体" pitchFamily="2" charset="-122"/>
              </a:rPr>
              <a:t>北国风光，千里冰封，万里雪飘。</a:t>
            </a:r>
          </a:p>
          <a:p>
            <a:pPr>
              <a:lnSpc>
                <a:spcPct val="120000"/>
              </a:lnSpc>
            </a:pPr>
            <a:r>
              <a:rPr lang="zh-CN" altLang="en-US" sz="3200">
                <a:solidFill>
                  <a:srgbClr val="FF0000"/>
                </a:solidFill>
                <a:latin typeface="Times New Roman" pitchFamily="18" charset="0"/>
                <a:ea typeface="宋体" pitchFamily="2" charset="-122"/>
              </a:rPr>
              <a:t>　　　　　　　　　</a:t>
            </a:r>
            <a:r>
              <a:rPr lang="zh-CN" altLang="en-US" sz="2400">
                <a:solidFill>
                  <a:srgbClr val="990033"/>
                </a:solidFill>
                <a:latin typeface="Times New Roman" pitchFamily="18" charset="0"/>
              </a:rPr>
              <a:t>　</a:t>
            </a:r>
            <a:r>
              <a:rPr lang="en-US" altLang="zh-CN" sz="2400">
                <a:solidFill>
                  <a:srgbClr val="990033"/>
                </a:solidFill>
                <a:latin typeface="Times New Roman" pitchFamily="18" charset="0"/>
              </a:rPr>
              <a:t>——</a:t>
            </a:r>
            <a:r>
              <a:rPr lang="zh-CN" altLang="en-US" sz="2400">
                <a:solidFill>
                  <a:srgbClr val="990033"/>
                </a:solidFill>
                <a:latin typeface="Times New Roman" pitchFamily="18" charset="0"/>
              </a:rPr>
              <a:t>毛泽东 </a:t>
            </a:r>
          </a:p>
        </p:txBody>
      </p:sp>
      <p:pic>
        <p:nvPicPr>
          <p:cNvPr id="52230" name="Picture 6" descr="dbc1c07f8150b81328388ad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24000" y="457200"/>
            <a:ext cx="5867400" cy="4400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ntr" presetSubtype="0" fill="hold" nodeType="clickEffect">
                                  <p:stCondLst>
                                    <p:cond delay="0"/>
                                  </p:stCondLst>
                                  <p:childTnLst>
                                    <p:set>
                                      <p:cBhvr>
                                        <p:cTn id="6" dur="1" fill="hold">
                                          <p:stCondLst>
                                            <p:cond delay="0"/>
                                          </p:stCondLst>
                                        </p:cTn>
                                        <p:tgtEl>
                                          <p:spTgt spid="52230"/>
                                        </p:tgtEl>
                                        <p:attrNameLst>
                                          <p:attrName>style.visibility</p:attrName>
                                        </p:attrNameLst>
                                      </p:cBhvr>
                                      <p:to>
                                        <p:strVal val="visible"/>
                                      </p:to>
                                    </p:set>
                                    <p:animEffect transition="in" filter="fade">
                                      <p:cBhvr>
                                        <p:cTn id="7" dur="1000"/>
                                        <p:tgtEl>
                                          <p:spTgt spid="52230"/>
                                        </p:tgtEl>
                                      </p:cBhvr>
                                    </p:animEffect>
                                    <p:anim calcmode="lin" valueType="num">
                                      <p:cBhvr>
                                        <p:cTn id="8" dur="1000" fill="hold"/>
                                        <p:tgtEl>
                                          <p:spTgt spid="52230"/>
                                        </p:tgtEl>
                                        <p:attrNameLst>
                                          <p:attrName>style.rotation</p:attrName>
                                        </p:attrNameLst>
                                      </p:cBhvr>
                                      <p:tavLst>
                                        <p:tav tm="0">
                                          <p:val>
                                            <p:fltVal val="720"/>
                                          </p:val>
                                        </p:tav>
                                        <p:tav tm="100000">
                                          <p:val>
                                            <p:fltVal val="0"/>
                                          </p:val>
                                        </p:tav>
                                      </p:tavLst>
                                    </p:anim>
                                    <p:anim calcmode="lin" valueType="num">
                                      <p:cBhvr>
                                        <p:cTn id="9" dur="1000" fill="hold"/>
                                        <p:tgtEl>
                                          <p:spTgt spid="52230"/>
                                        </p:tgtEl>
                                        <p:attrNameLst>
                                          <p:attrName>ppt_h</p:attrName>
                                        </p:attrNameLst>
                                      </p:cBhvr>
                                      <p:tavLst>
                                        <p:tav tm="0">
                                          <p:val>
                                            <p:fltVal val="0"/>
                                          </p:val>
                                        </p:tav>
                                        <p:tav tm="100000">
                                          <p:val>
                                            <p:strVal val="#ppt_h"/>
                                          </p:val>
                                        </p:tav>
                                      </p:tavLst>
                                    </p:anim>
                                    <p:anim calcmode="lin" valueType="num">
                                      <p:cBhvr>
                                        <p:cTn id="10" dur="1000" fill="hold"/>
                                        <p:tgtEl>
                                          <p:spTgt spid="52230"/>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2228"/>
                                        </p:tgtEl>
                                        <p:attrNameLst>
                                          <p:attrName>style.visibility</p:attrName>
                                        </p:attrNameLst>
                                      </p:cBhvr>
                                      <p:to>
                                        <p:strVal val="visible"/>
                                      </p:to>
                                    </p:set>
                                    <p:animEffect transition="in" filter="fade">
                                      <p:cBhvr>
                                        <p:cTn id="13" dur="1000"/>
                                        <p:tgtEl>
                                          <p:spTgt spid="52228"/>
                                        </p:tgtEl>
                                      </p:cBhvr>
                                    </p:animEffect>
                                    <p:anim calcmode="lin" valueType="num">
                                      <p:cBhvr>
                                        <p:cTn id="14" dur="1000" fill="hold"/>
                                        <p:tgtEl>
                                          <p:spTgt spid="52228"/>
                                        </p:tgtEl>
                                        <p:attrNameLst>
                                          <p:attrName>style.rotation</p:attrName>
                                        </p:attrNameLst>
                                      </p:cBhvr>
                                      <p:tavLst>
                                        <p:tav tm="0">
                                          <p:val>
                                            <p:fltVal val="720"/>
                                          </p:val>
                                        </p:tav>
                                        <p:tav tm="100000">
                                          <p:val>
                                            <p:fltVal val="0"/>
                                          </p:val>
                                        </p:tav>
                                      </p:tavLst>
                                    </p:anim>
                                    <p:anim calcmode="lin" valueType="num">
                                      <p:cBhvr>
                                        <p:cTn id="15" dur="1000" fill="hold"/>
                                        <p:tgtEl>
                                          <p:spTgt spid="52228"/>
                                        </p:tgtEl>
                                        <p:attrNameLst>
                                          <p:attrName>ppt_h</p:attrName>
                                        </p:attrNameLst>
                                      </p:cBhvr>
                                      <p:tavLst>
                                        <p:tav tm="0">
                                          <p:val>
                                            <p:fltVal val="0"/>
                                          </p:val>
                                        </p:tav>
                                        <p:tav tm="100000">
                                          <p:val>
                                            <p:strVal val="#ppt_h"/>
                                          </p:val>
                                        </p:tav>
                                      </p:tavLst>
                                    </p:anim>
                                    <p:anim calcmode="lin" valueType="num">
                                      <p:cBhvr>
                                        <p:cTn id="16" dur="1000" fill="hold"/>
                                        <p:tgtEl>
                                          <p:spTgt spid="5222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Rectangle 4"/>
          <p:cNvSpPr>
            <a:spLocks noChangeArrowheads="1"/>
          </p:cNvSpPr>
          <p:nvPr/>
        </p:nvSpPr>
        <p:spPr bwMode="auto">
          <a:xfrm>
            <a:off x="1752600" y="4953000"/>
            <a:ext cx="5867400" cy="111760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FF0000"/>
                </a:solidFill>
                <a:latin typeface="Times New Roman" pitchFamily="18" charset="0"/>
                <a:ea typeface="宋体" pitchFamily="2" charset="-122"/>
              </a:rPr>
              <a:t>窗含西岭千秋雪，门泊东吴万里船。</a:t>
            </a:r>
          </a:p>
          <a:p>
            <a:pPr>
              <a:lnSpc>
                <a:spcPct val="120000"/>
              </a:lnSpc>
            </a:pPr>
            <a:r>
              <a:rPr lang="zh-CN" altLang="en-US" sz="2400">
                <a:solidFill>
                  <a:srgbClr val="990033"/>
                </a:solidFill>
                <a:latin typeface="Times New Roman" pitchFamily="18" charset="0"/>
              </a:rPr>
              <a:t>                                                 </a:t>
            </a:r>
            <a:r>
              <a:rPr lang="en-US" altLang="zh-CN" sz="2400">
                <a:solidFill>
                  <a:srgbClr val="990033"/>
                </a:solidFill>
                <a:latin typeface="Times New Roman" pitchFamily="18" charset="0"/>
              </a:rPr>
              <a:t>——</a:t>
            </a:r>
            <a:r>
              <a:rPr lang="zh-CN" altLang="en-US" sz="2400">
                <a:solidFill>
                  <a:srgbClr val="990033"/>
                </a:solidFill>
                <a:latin typeface="Times New Roman" pitchFamily="18" charset="0"/>
              </a:rPr>
              <a:t>杜甫</a:t>
            </a:r>
            <a:r>
              <a:rPr lang="zh-CN" altLang="en-US">
                <a:solidFill>
                  <a:srgbClr val="FF0000"/>
                </a:solidFill>
                <a:latin typeface="Times New Roman" pitchFamily="18" charset="0"/>
                <a:ea typeface="宋体" pitchFamily="2" charset="-122"/>
              </a:rPr>
              <a:t> </a:t>
            </a:r>
          </a:p>
        </p:txBody>
      </p:sp>
      <p:pic>
        <p:nvPicPr>
          <p:cNvPr id="105478" name="Picture 6" descr="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05000" y="609600"/>
            <a:ext cx="4876800" cy="431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105478"/>
                                        </p:tgtEl>
                                        <p:attrNameLst>
                                          <p:attrName>style.visibility</p:attrName>
                                        </p:attrNameLst>
                                      </p:cBhvr>
                                      <p:to>
                                        <p:strVal val="visible"/>
                                      </p:to>
                                    </p:set>
                                    <p:animEffect transition="in" filter="randombar(horizontal)">
                                      <p:cBhvr>
                                        <p:cTn id="7" dur="500"/>
                                        <p:tgtEl>
                                          <p:spTgt spid="1054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5476"/>
                                        </p:tgtEl>
                                        <p:attrNameLst>
                                          <p:attrName>style.visibility</p:attrName>
                                        </p:attrNameLst>
                                      </p:cBhvr>
                                      <p:to>
                                        <p:strVal val="visible"/>
                                      </p:to>
                                    </p:set>
                                    <p:animEffect transition="in" filter="randombar(horizontal)">
                                      <p:cBhvr>
                                        <p:cTn id="12" dur="500"/>
                                        <p:tgtEl>
                                          <p:spTgt spid="105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Rectangle 4"/>
          <p:cNvSpPr>
            <a:spLocks noChangeArrowheads="1"/>
          </p:cNvSpPr>
          <p:nvPr/>
        </p:nvSpPr>
        <p:spPr bwMode="auto">
          <a:xfrm>
            <a:off x="1219200" y="4953000"/>
            <a:ext cx="7162800" cy="111760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FF0000"/>
                </a:solidFill>
                <a:latin typeface="Times New Roman" pitchFamily="18" charset="0"/>
                <a:ea typeface="宋体" pitchFamily="2" charset="-122"/>
              </a:rPr>
              <a:t>欲渡黄河冰塞川，将登太行雪满天。 </a:t>
            </a:r>
            <a:br>
              <a:rPr lang="zh-CN" altLang="en-US">
                <a:solidFill>
                  <a:srgbClr val="FF0000"/>
                </a:solidFill>
                <a:latin typeface="Times New Roman" pitchFamily="18" charset="0"/>
                <a:ea typeface="宋体" pitchFamily="2" charset="-122"/>
              </a:rPr>
            </a:br>
            <a:r>
              <a:rPr lang="zh-CN" altLang="en-US">
                <a:solidFill>
                  <a:srgbClr val="FF0000"/>
                </a:solidFill>
                <a:latin typeface="Times New Roman" pitchFamily="18" charset="0"/>
                <a:ea typeface="宋体" pitchFamily="2" charset="-122"/>
              </a:rPr>
              <a:t>                                                    </a:t>
            </a:r>
            <a:r>
              <a:rPr lang="en-US" altLang="zh-CN" sz="2400">
                <a:solidFill>
                  <a:srgbClr val="990033"/>
                </a:solidFill>
                <a:latin typeface="Times New Roman" pitchFamily="18" charset="0"/>
              </a:rPr>
              <a:t>——</a:t>
            </a:r>
            <a:r>
              <a:rPr lang="zh-CN" altLang="en-US" sz="2400">
                <a:solidFill>
                  <a:srgbClr val="990033"/>
                </a:solidFill>
                <a:latin typeface="Times New Roman" pitchFamily="18" charset="0"/>
              </a:rPr>
              <a:t>李白</a:t>
            </a:r>
            <a:r>
              <a:rPr lang="zh-CN" altLang="en-US">
                <a:solidFill>
                  <a:srgbClr val="FF0000"/>
                </a:solidFill>
                <a:latin typeface="Times New Roman" pitchFamily="18" charset="0"/>
                <a:ea typeface="宋体" pitchFamily="2" charset="-122"/>
              </a:rPr>
              <a:t> </a:t>
            </a:r>
          </a:p>
        </p:txBody>
      </p:sp>
      <p:pic>
        <p:nvPicPr>
          <p:cNvPr id="104454" name="Picture 6" descr="xin_27030527185868715963186"/>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267200" y="381000"/>
            <a:ext cx="4286250" cy="2733675"/>
          </a:xfrm>
          <a:prstGeom prst="rect">
            <a:avLst/>
          </a:prstGeom>
          <a:noFill/>
          <a:extLst>
            <a:ext uri="{909E8E84-426E-40DD-AFC4-6F175D3DCCD1}">
              <a14:hiddenFill xmlns:a14="http://schemas.microsoft.com/office/drawing/2010/main">
                <a:solidFill>
                  <a:srgbClr val="FFFFFF"/>
                </a:solidFill>
              </a14:hiddenFill>
            </a:ext>
          </a:extLst>
        </p:spPr>
      </p:pic>
      <p:pic>
        <p:nvPicPr>
          <p:cNvPr id="104456" name="Picture 8" descr="xin_2603052718589682743618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95400" y="2133600"/>
            <a:ext cx="4038600" cy="2692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4454"/>
                                        </p:tgtEl>
                                        <p:attrNameLst>
                                          <p:attrName>style.visibility</p:attrName>
                                        </p:attrNameLst>
                                      </p:cBhvr>
                                      <p:to>
                                        <p:strVal val="visible"/>
                                      </p:to>
                                    </p:set>
                                    <p:anim calcmode="lin" valueType="num">
                                      <p:cBhvr additive="base">
                                        <p:cTn id="7" dur="500" fill="hold"/>
                                        <p:tgtEl>
                                          <p:spTgt spid="104454"/>
                                        </p:tgtEl>
                                        <p:attrNameLst>
                                          <p:attrName>ppt_x</p:attrName>
                                        </p:attrNameLst>
                                      </p:cBhvr>
                                      <p:tavLst>
                                        <p:tav tm="0">
                                          <p:val>
                                            <p:strVal val="#ppt_x"/>
                                          </p:val>
                                        </p:tav>
                                        <p:tav tm="100000">
                                          <p:val>
                                            <p:strVal val="#ppt_x"/>
                                          </p:val>
                                        </p:tav>
                                      </p:tavLst>
                                    </p:anim>
                                    <p:anim calcmode="lin" valueType="num">
                                      <p:cBhvr additive="base">
                                        <p:cTn id="8" dur="500" fill="hold"/>
                                        <p:tgtEl>
                                          <p:spTgt spid="10445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4456"/>
                                        </p:tgtEl>
                                        <p:attrNameLst>
                                          <p:attrName>style.visibility</p:attrName>
                                        </p:attrNameLst>
                                      </p:cBhvr>
                                      <p:to>
                                        <p:strVal val="visible"/>
                                      </p:to>
                                    </p:set>
                                    <p:anim calcmode="lin" valueType="num">
                                      <p:cBhvr additive="base">
                                        <p:cTn id="11" dur="500" fill="hold"/>
                                        <p:tgtEl>
                                          <p:spTgt spid="104456"/>
                                        </p:tgtEl>
                                        <p:attrNameLst>
                                          <p:attrName>ppt_x</p:attrName>
                                        </p:attrNameLst>
                                      </p:cBhvr>
                                      <p:tavLst>
                                        <p:tav tm="0">
                                          <p:val>
                                            <p:strVal val="#ppt_x"/>
                                          </p:val>
                                        </p:tav>
                                        <p:tav tm="100000">
                                          <p:val>
                                            <p:strVal val="#ppt_x"/>
                                          </p:val>
                                        </p:tav>
                                      </p:tavLst>
                                    </p:anim>
                                    <p:anim calcmode="lin" valueType="num">
                                      <p:cBhvr additive="base">
                                        <p:cTn id="12" dur="500" fill="hold"/>
                                        <p:tgtEl>
                                          <p:spTgt spid="10445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104452"/>
                                        </p:tgtEl>
                                        <p:attrNameLst>
                                          <p:attrName>style.visibility</p:attrName>
                                        </p:attrNameLst>
                                      </p:cBhvr>
                                      <p:to>
                                        <p:strVal val="visible"/>
                                      </p:to>
                                    </p:set>
                                    <p:animEffect transition="in" filter="fade">
                                      <p:cBhvr>
                                        <p:cTn id="17" dur="1000"/>
                                        <p:tgtEl>
                                          <p:spTgt spid="104452"/>
                                        </p:tgtEl>
                                      </p:cBhvr>
                                    </p:animEffect>
                                    <p:anim calcmode="lin" valueType="num">
                                      <p:cBhvr>
                                        <p:cTn id="18" dur="1000" fill="hold"/>
                                        <p:tgtEl>
                                          <p:spTgt spid="104452"/>
                                        </p:tgtEl>
                                        <p:attrNameLst>
                                          <p:attrName>ppt_x</p:attrName>
                                        </p:attrNameLst>
                                      </p:cBhvr>
                                      <p:tavLst>
                                        <p:tav tm="0">
                                          <p:val>
                                            <p:strVal val="#ppt_x"/>
                                          </p:val>
                                        </p:tav>
                                        <p:tav tm="100000">
                                          <p:val>
                                            <p:strVal val="#ppt_x"/>
                                          </p:val>
                                        </p:tav>
                                      </p:tavLst>
                                    </p:anim>
                                    <p:anim calcmode="lin" valueType="num">
                                      <p:cBhvr>
                                        <p:cTn id="19" dur="1000" fill="hold"/>
                                        <p:tgtEl>
                                          <p:spTgt spid="1044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3657600" y="914400"/>
            <a:ext cx="3352800" cy="7620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dirty="0">
                <a:solidFill>
                  <a:srgbClr val="FF0000"/>
                </a:solidFill>
                <a:ea typeface="华文新魏" pitchFamily="2" charset="-122"/>
              </a:rPr>
              <a:t>教学重难点</a:t>
            </a:r>
          </a:p>
        </p:txBody>
      </p:sp>
      <p:sp>
        <p:nvSpPr>
          <p:cNvPr id="112643" name="Rectangle 3"/>
          <p:cNvSpPr>
            <a:spLocks noChangeArrowheads="1"/>
          </p:cNvSpPr>
          <p:nvPr/>
        </p:nvSpPr>
        <p:spPr bwMode="auto">
          <a:xfrm>
            <a:off x="1143000" y="2203450"/>
            <a:ext cx="7543800" cy="320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20000"/>
              </a:spcBef>
            </a:pPr>
            <a:r>
              <a:rPr lang="zh-CN" altLang="en-US" sz="3200" dirty="0">
                <a:solidFill>
                  <a:srgbClr val="0000FF"/>
                </a:solidFill>
                <a:latin typeface="宋体" pitchFamily="2" charset="-122"/>
                <a:ea typeface="宋体" pitchFamily="2" charset="-122"/>
              </a:rPr>
              <a:t>　　</a:t>
            </a:r>
            <a:r>
              <a:rPr lang="en-US" altLang="zh-CN" sz="3200" dirty="0">
                <a:solidFill>
                  <a:srgbClr val="0000FF"/>
                </a:solidFill>
                <a:latin typeface="宋体" pitchFamily="2" charset="-122"/>
                <a:ea typeface="宋体" pitchFamily="2" charset="-122"/>
              </a:rPr>
              <a:t>1</a:t>
            </a:r>
            <a:r>
              <a:rPr lang="zh-CN" altLang="en-US" sz="3200" dirty="0">
                <a:solidFill>
                  <a:srgbClr val="0000FF"/>
                </a:solidFill>
                <a:latin typeface="宋体" pitchFamily="2" charset="-122"/>
                <a:ea typeface="宋体" pitchFamily="2" charset="-122"/>
              </a:rPr>
              <a:t>、把握本文语言简练、辞意隽永，以叙为主的特点。</a:t>
            </a:r>
          </a:p>
          <a:p>
            <a:pPr>
              <a:lnSpc>
                <a:spcPct val="120000"/>
              </a:lnSpc>
              <a:spcBef>
                <a:spcPct val="20000"/>
              </a:spcBef>
            </a:pPr>
            <a:r>
              <a:rPr lang="zh-CN" altLang="en-US" sz="3200" dirty="0">
                <a:solidFill>
                  <a:srgbClr val="0000FF"/>
                </a:solidFill>
                <a:latin typeface="宋体" pitchFamily="2" charset="-122"/>
                <a:ea typeface="宋体" pitchFamily="2" charset="-122"/>
              </a:rPr>
              <a:t>　　</a:t>
            </a:r>
            <a:r>
              <a:rPr lang="en-US" altLang="zh-CN" sz="3200" dirty="0">
                <a:solidFill>
                  <a:srgbClr val="0000FF"/>
                </a:solidFill>
                <a:latin typeface="宋体" pitchFamily="2" charset="-122"/>
                <a:ea typeface="宋体" pitchFamily="2" charset="-122"/>
              </a:rPr>
              <a:t>2</a:t>
            </a:r>
            <a:r>
              <a:rPr lang="zh-CN" altLang="en-US" sz="3200" dirty="0">
                <a:solidFill>
                  <a:srgbClr val="0000FF"/>
                </a:solidFill>
                <a:latin typeface="宋体" pitchFamily="2" charset="-122"/>
                <a:ea typeface="宋体" pitchFamily="2" charset="-122"/>
              </a:rPr>
              <a:t>、两种不同的咏雪佳句到底哪个更好。</a:t>
            </a:r>
          </a:p>
          <a:p>
            <a:pPr>
              <a:lnSpc>
                <a:spcPct val="120000"/>
              </a:lnSpc>
              <a:spcBef>
                <a:spcPct val="20000"/>
              </a:spcBef>
            </a:pPr>
            <a:r>
              <a:rPr lang="zh-CN" altLang="en-US" sz="3200" dirty="0">
                <a:solidFill>
                  <a:srgbClr val="0000FF"/>
                </a:solidFill>
                <a:latin typeface="宋体" pitchFamily="2" charset="-122"/>
                <a:ea typeface="宋体" pitchFamily="2" charset="-122"/>
              </a:rPr>
              <a:t>　　</a:t>
            </a:r>
            <a:r>
              <a:rPr lang="en-US" altLang="zh-CN" sz="3200" dirty="0">
                <a:solidFill>
                  <a:srgbClr val="0000FF"/>
                </a:solidFill>
                <a:latin typeface="宋体" pitchFamily="2" charset="-122"/>
                <a:ea typeface="宋体" pitchFamily="2" charset="-122"/>
              </a:rPr>
              <a:t>3</a:t>
            </a:r>
            <a:r>
              <a:rPr lang="zh-CN" altLang="en-US" sz="3200" dirty="0">
                <a:solidFill>
                  <a:srgbClr val="0000FF"/>
                </a:solidFill>
                <a:latin typeface="宋体" pitchFamily="2" charset="-122"/>
                <a:ea typeface="宋体" pitchFamily="2" charset="-122"/>
              </a:rPr>
              <a:t>、背诵课文。 </a:t>
            </a:r>
          </a:p>
        </p:txBody>
      </p:sp>
      <p:pic>
        <p:nvPicPr>
          <p:cNvPr id="112644" name="Picture 4" descr="8888 (75)"/>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2895600" y="990600"/>
            <a:ext cx="685800" cy="68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12644"/>
                                        </p:tgtEl>
                                        <p:attrNameLst>
                                          <p:attrName>style.visibility</p:attrName>
                                        </p:attrNameLst>
                                      </p:cBhvr>
                                      <p:to>
                                        <p:strVal val="visible"/>
                                      </p:to>
                                    </p:set>
                                    <p:anim calcmode="lin" valueType="num">
                                      <p:cBhvr>
                                        <p:cTn id="7" dur="500" fill="hold"/>
                                        <p:tgtEl>
                                          <p:spTgt spid="112644"/>
                                        </p:tgtEl>
                                        <p:attrNameLst>
                                          <p:attrName>ppt_w</p:attrName>
                                        </p:attrNameLst>
                                      </p:cBhvr>
                                      <p:tavLst>
                                        <p:tav tm="0">
                                          <p:val>
                                            <p:fltVal val="0"/>
                                          </p:val>
                                        </p:tav>
                                        <p:tav tm="100000">
                                          <p:val>
                                            <p:strVal val="#ppt_w"/>
                                          </p:val>
                                        </p:tav>
                                      </p:tavLst>
                                    </p:anim>
                                    <p:anim calcmode="lin" valueType="num">
                                      <p:cBhvr>
                                        <p:cTn id="8" dur="500" fill="hold"/>
                                        <p:tgtEl>
                                          <p:spTgt spid="112644"/>
                                        </p:tgtEl>
                                        <p:attrNameLst>
                                          <p:attrName>ppt_h</p:attrName>
                                        </p:attrNameLst>
                                      </p:cBhvr>
                                      <p:tavLst>
                                        <p:tav tm="0">
                                          <p:val>
                                            <p:fltVal val="0"/>
                                          </p:val>
                                        </p:tav>
                                        <p:tav tm="100000">
                                          <p:val>
                                            <p:strVal val="#ppt_h"/>
                                          </p:val>
                                        </p:tav>
                                      </p:tavLst>
                                    </p:anim>
                                    <p:anim calcmode="lin" valueType="num">
                                      <p:cBhvr>
                                        <p:cTn id="9" dur="500" fill="hold"/>
                                        <p:tgtEl>
                                          <p:spTgt spid="112644"/>
                                        </p:tgtEl>
                                        <p:attrNameLst>
                                          <p:attrName>style.rotation</p:attrName>
                                        </p:attrNameLst>
                                      </p:cBhvr>
                                      <p:tavLst>
                                        <p:tav tm="0">
                                          <p:val>
                                            <p:fltVal val="360"/>
                                          </p:val>
                                        </p:tav>
                                        <p:tav tm="100000">
                                          <p:val>
                                            <p:fltVal val="0"/>
                                          </p:val>
                                        </p:tav>
                                      </p:tavLst>
                                    </p:anim>
                                    <p:animEffect transition="in" filter="fade">
                                      <p:cBhvr>
                                        <p:cTn id="10" dur="500"/>
                                        <p:tgtEl>
                                          <p:spTgt spid="112644"/>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112642"/>
                                        </p:tgtEl>
                                        <p:attrNameLst>
                                          <p:attrName>style.visibility</p:attrName>
                                        </p:attrNameLst>
                                      </p:cBhvr>
                                      <p:to>
                                        <p:strVal val="visible"/>
                                      </p:to>
                                    </p:set>
                                    <p:anim calcmode="lin" valueType="num">
                                      <p:cBhvr>
                                        <p:cTn id="13" dur="500" fill="hold"/>
                                        <p:tgtEl>
                                          <p:spTgt spid="112642"/>
                                        </p:tgtEl>
                                        <p:attrNameLst>
                                          <p:attrName>ppt_w</p:attrName>
                                        </p:attrNameLst>
                                      </p:cBhvr>
                                      <p:tavLst>
                                        <p:tav tm="0">
                                          <p:val>
                                            <p:fltVal val="0"/>
                                          </p:val>
                                        </p:tav>
                                        <p:tav tm="100000">
                                          <p:val>
                                            <p:strVal val="#ppt_w"/>
                                          </p:val>
                                        </p:tav>
                                      </p:tavLst>
                                    </p:anim>
                                    <p:anim calcmode="lin" valueType="num">
                                      <p:cBhvr>
                                        <p:cTn id="14" dur="500" fill="hold"/>
                                        <p:tgtEl>
                                          <p:spTgt spid="112642"/>
                                        </p:tgtEl>
                                        <p:attrNameLst>
                                          <p:attrName>ppt_h</p:attrName>
                                        </p:attrNameLst>
                                      </p:cBhvr>
                                      <p:tavLst>
                                        <p:tav tm="0">
                                          <p:val>
                                            <p:fltVal val="0"/>
                                          </p:val>
                                        </p:tav>
                                        <p:tav tm="100000">
                                          <p:val>
                                            <p:strVal val="#ppt_h"/>
                                          </p:val>
                                        </p:tav>
                                      </p:tavLst>
                                    </p:anim>
                                    <p:anim calcmode="lin" valueType="num">
                                      <p:cBhvr>
                                        <p:cTn id="15" dur="500" fill="hold"/>
                                        <p:tgtEl>
                                          <p:spTgt spid="112642"/>
                                        </p:tgtEl>
                                        <p:attrNameLst>
                                          <p:attrName>style.rotation</p:attrName>
                                        </p:attrNameLst>
                                      </p:cBhvr>
                                      <p:tavLst>
                                        <p:tav tm="0">
                                          <p:val>
                                            <p:fltVal val="360"/>
                                          </p:val>
                                        </p:tav>
                                        <p:tav tm="100000">
                                          <p:val>
                                            <p:fltVal val="0"/>
                                          </p:val>
                                        </p:tav>
                                      </p:tavLst>
                                    </p:anim>
                                    <p:animEffect transition="in" filter="fade">
                                      <p:cBhvr>
                                        <p:cTn id="16" dur="500"/>
                                        <p:tgtEl>
                                          <p:spTgt spid="11264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112643"/>
                                        </p:tgtEl>
                                        <p:attrNameLst>
                                          <p:attrName>style.visibility</p:attrName>
                                        </p:attrNameLst>
                                      </p:cBhvr>
                                      <p:to>
                                        <p:strVal val="visible"/>
                                      </p:to>
                                    </p:set>
                                    <p:anim calcmode="lin" valueType="num">
                                      <p:cBhvr>
                                        <p:cTn id="21" dur="1000" fill="hold"/>
                                        <p:tgtEl>
                                          <p:spTgt spid="112643"/>
                                        </p:tgtEl>
                                        <p:attrNameLst>
                                          <p:attrName>ppt_w</p:attrName>
                                        </p:attrNameLst>
                                      </p:cBhvr>
                                      <p:tavLst>
                                        <p:tav tm="0">
                                          <p:val>
                                            <p:fltVal val="0"/>
                                          </p:val>
                                        </p:tav>
                                        <p:tav tm="100000">
                                          <p:val>
                                            <p:strVal val="#ppt_w"/>
                                          </p:val>
                                        </p:tav>
                                      </p:tavLst>
                                    </p:anim>
                                    <p:anim calcmode="lin" valueType="num">
                                      <p:cBhvr>
                                        <p:cTn id="22" dur="1000" fill="hold"/>
                                        <p:tgtEl>
                                          <p:spTgt spid="112643"/>
                                        </p:tgtEl>
                                        <p:attrNameLst>
                                          <p:attrName>ppt_h</p:attrName>
                                        </p:attrNameLst>
                                      </p:cBhvr>
                                      <p:tavLst>
                                        <p:tav tm="0">
                                          <p:val>
                                            <p:fltVal val="0"/>
                                          </p:val>
                                        </p:tav>
                                        <p:tav tm="100000">
                                          <p:val>
                                            <p:strVal val="#ppt_h"/>
                                          </p:val>
                                        </p:tav>
                                      </p:tavLst>
                                    </p:anim>
                                    <p:anim calcmode="lin" valueType="num">
                                      <p:cBhvr>
                                        <p:cTn id="23" dur="1000" fill="hold"/>
                                        <p:tgtEl>
                                          <p:spTgt spid="112643"/>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1264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2" grpId="0" animBg="1"/>
      <p:bldP spid="11264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ChangeArrowheads="1"/>
          </p:cNvSpPr>
          <p:nvPr/>
        </p:nvSpPr>
        <p:spPr bwMode="auto">
          <a:xfrm>
            <a:off x="1219200" y="2209800"/>
            <a:ext cx="6934200" cy="2428875"/>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a:solidFill>
                  <a:srgbClr val="CC00CC"/>
                </a:solidFill>
                <a:latin typeface="Times New Roman" pitchFamily="18" charset="0"/>
              </a:rPr>
              <a:t>　　王戎七岁，尝与诸小儿游，看道边李树多子折枝，诸小儿竞走取之，唯戎不动。人问之，答曰：“树在道边而多子，此必苦李。”取之信然。  </a:t>
            </a:r>
          </a:p>
        </p:txBody>
      </p:sp>
      <p:sp>
        <p:nvSpPr>
          <p:cNvPr id="80901" name="Rectangle 5"/>
          <p:cNvSpPr>
            <a:spLocks noChangeArrowheads="1"/>
          </p:cNvSpPr>
          <p:nvPr/>
        </p:nvSpPr>
        <p:spPr bwMode="auto">
          <a:xfrm>
            <a:off x="3581400" y="990600"/>
            <a:ext cx="2209800" cy="641350"/>
          </a:xfrm>
          <a:prstGeom prst="rect">
            <a:avLst/>
          </a:prstGeom>
          <a:solidFill>
            <a:srgbClr val="00FFFF"/>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sz="3600" b="0">
                <a:solidFill>
                  <a:srgbClr val="3333FF"/>
                </a:solidFill>
              </a:rPr>
              <a:t> </a:t>
            </a:r>
            <a:r>
              <a:rPr lang="zh-CN" altLang="en-US" sz="3600"/>
              <a:t>王戎评李</a:t>
            </a:r>
            <a:r>
              <a:rPr lang="zh-CN" altLang="en-US" sz="3600">
                <a:solidFill>
                  <a:srgbClr val="3333FF"/>
                </a:solidFill>
              </a:rPr>
              <a:t> </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80901"/>
                                        </p:tgtEl>
                                        <p:attrNameLst>
                                          <p:attrName>style.visibility</p:attrName>
                                        </p:attrNameLst>
                                      </p:cBhvr>
                                      <p:to>
                                        <p:strVal val="visible"/>
                                      </p:to>
                                    </p:set>
                                    <p:anim calcmode="lin" valueType="num">
                                      <p:cBhvr>
                                        <p:cTn id="7" dur="1000" fill="hold"/>
                                        <p:tgtEl>
                                          <p:spTgt spid="80901"/>
                                        </p:tgtEl>
                                        <p:attrNameLst>
                                          <p:attrName>ppt_w</p:attrName>
                                        </p:attrNameLst>
                                      </p:cBhvr>
                                      <p:tavLst>
                                        <p:tav tm="0">
                                          <p:val>
                                            <p:strVal val="#ppt_w+.3"/>
                                          </p:val>
                                        </p:tav>
                                        <p:tav tm="100000">
                                          <p:val>
                                            <p:strVal val="#ppt_w"/>
                                          </p:val>
                                        </p:tav>
                                      </p:tavLst>
                                    </p:anim>
                                    <p:anim calcmode="lin" valueType="num">
                                      <p:cBhvr>
                                        <p:cTn id="8" dur="1000" fill="hold"/>
                                        <p:tgtEl>
                                          <p:spTgt spid="80901"/>
                                        </p:tgtEl>
                                        <p:attrNameLst>
                                          <p:attrName>ppt_h</p:attrName>
                                        </p:attrNameLst>
                                      </p:cBhvr>
                                      <p:tavLst>
                                        <p:tav tm="0">
                                          <p:val>
                                            <p:strVal val="#ppt_h"/>
                                          </p:val>
                                        </p:tav>
                                        <p:tav tm="100000">
                                          <p:val>
                                            <p:strVal val="#ppt_h"/>
                                          </p:val>
                                        </p:tav>
                                      </p:tavLst>
                                    </p:anim>
                                    <p:animEffect transition="in" filter="fade">
                                      <p:cBhvr>
                                        <p:cTn id="9" dur="1000"/>
                                        <p:tgtEl>
                                          <p:spTgt spid="80901"/>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4" presetClass="entr" presetSubtype="0" accel="100000" fill="hold" grpId="0" nodeType="clickEffect">
                                  <p:stCondLst>
                                    <p:cond delay="0"/>
                                  </p:stCondLst>
                                  <p:childTnLst>
                                    <p:set>
                                      <p:cBhvr>
                                        <p:cTn id="13" dur="1" fill="hold">
                                          <p:stCondLst>
                                            <p:cond delay="0"/>
                                          </p:stCondLst>
                                        </p:cTn>
                                        <p:tgtEl>
                                          <p:spTgt spid="80900"/>
                                        </p:tgtEl>
                                        <p:attrNameLst>
                                          <p:attrName>style.visibility</p:attrName>
                                        </p:attrNameLst>
                                      </p:cBhvr>
                                      <p:to>
                                        <p:strVal val="visible"/>
                                      </p:to>
                                    </p:set>
                                    <p:anim calcmode="lin" valueType="num">
                                      <p:cBhvr>
                                        <p:cTn id="14" dur="500" fill="hold"/>
                                        <p:tgtEl>
                                          <p:spTgt spid="80900"/>
                                        </p:tgtEl>
                                        <p:attrNameLst>
                                          <p:attrName>ppt_w</p:attrName>
                                        </p:attrNameLst>
                                      </p:cBhvr>
                                      <p:tavLst>
                                        <p:tav tm="0">
                                          <p:val>
                                            <p:strVal val="#ppt_w*0.05"/>
                                          </p:val>
                                        </p:tav>
                                        <p:tav tm="100000">
                                          <p:val>
                                            <p:strVal val="#ppt_w"/>
                                          </p:val>
                                        </p:tav>
                                      </p:tavLst>
                                    </p:anim>
                                    <p:anim calcmode="lin" valueType="num">
                                      <p:cBhvr>
                                        <p:cTn id="15" dur="500" fill="hold"/>
                                        <p:tgtEl>
                                          <p:spTgt spid="80900"/>
                                        </p:tgtEl>
                                        <p:attrNameLst>
                                          <p:attrName>ppt_h</p:attrName>
                                        </p:attrNameLst>
                                      </p:cBhvr>
                                      <p:tavLst>
                                        <p:tav tm="0">
                                          <p:val>
                                            <p:strVal val="#ppt_h"/>
                                          </p:val>
                                        </p:tav>
                                        <p:tav tm="100000">
                                          <p:val>
                                            <p:strVal val="#ppt_h"/>
                                          </p:val>
                                        </p:tav>
                                      </p:tavLst>
                                    </p:anim>
                                    <p:anim calcmode="lin" valueType="num">
                                      <p:cBhvr>
                                        <p:cTn id="16" dur="500" fill="hold"/>
                                        <p:tgtEl>
                                          <p:spTgt spid="80900"/>
                                        </p:tgtEl>
                                        <p:attrNameLst>
                                          <p:attrName>ppt_x</p:attrName>
                                        </p:attrNameLst>
                                      </p:cBhvr>
                                      <p:tavLst>
                                        <p:tav tm="0">
                                          <p:val>
                                            <p:strVal val="#ppt_x-.2"/>
                                          </p:val>
                                        </p:tav>
                                        <p:tav tm="100000">
                                          <p:val>
                                            <p:strVal val="#ppt_x"/>
                                          </p:val>
                                        </p:tav>
                                      </p:tavLst>
                                    </p:anim>
                                    <p:anim calcmode="lin" valueType="num">
                                      <p:cBhvr>
                                        <p:cTn id="17" dur="500" fill="hold"/>
                                        <p:tgtEl>
                                          <p:spTgt spid="80900"/>
                                        </p:tgtEl>
                                        <p:attrNameLst>
                                          <p:attrName>ppt_y</p:attrName>
                                        </p:attrNameLst>
                                      </p:cBhvr>
                                      <p:tavLst>
                                        <p:tav tm="0">
                                          <p:val>
                                            <p:strVal val="#ppt_y"/>
                                          </p:val>
                                        </p:tav>
                                        <p:tav tm="100000">
                                          <p:val>
                                            <p:strVal val="#ppt_y"/>
                                          </p:val>
                                        </p:tav>
                                      </p:tavLst>
                                    </p:anim>
                                    <p:animEffect transition="in" filter="fade">
                                      <p:cBhvr>
                                        <p:cTn id="18" dur="500"/>
                                        <p:tgtEl>
                                          <p:spTgt spid="809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animBg="1"/>
      <p:bldP spid="8090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962400" y="685800"/>
            <a:ext cx="1676400" cy="7620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dirty="0">
                <a:solidFill>
                  <a:srgbClr val="FF0000"/>
                </a:solidFill>
                <a:ea typeface="华文新魏" pitchFamily="2" charset="-122"/>
              </a:rPr>
              <a:t>讨论</a:t>
            </a:r>
          </a:p>
        </p:txBody>
      </p:sp>
      <p:sp>
        <p:nvSpPr>
          <p:cNvPr id="20484" name="Rectangle 4"/>
          <p:cNvSpPr>
            <a:spLocks noChangeArrowheads="1"/>
          </p:cNvSpPr>
          <p:nvPr/>
        </p:nvSpPr>
        <p:spPr bwMode="auto">
          <a:xfrm>
            <a:off x="1371600" y="2066925"/>
            <a:ext cx="6858000"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dirty="0">
                <a:solidFill>
                  <a:srgbClr val="0000FF"/>
                </a:solidFill>
                <a:latin typeface="Times New Roman" pitchFamily="18" charset="0"/>
                <a:ea typeface="宋体" pitchFamily="2" charset="-122"/>
              </a:rPr>
              <a:t>　　</a:t>
            </a:r>
            <a:r>
              <a:rPr lang="en-US" altLang="zh-CN" sz="3200" dirty="0">
                <a:solidFill>
                  <a:srgbClr val="0000FF"/>
                </a:solidFill>
                <a:latin typeface="Times New Roman" pitchFamily="18" charset="0"/>
                <a:ea typeface="宋体" pitchFamily="2" charset="-122"/>
              </a:rPr>
              <a:t>1</a:t>
            </a:r>
            <a:r>
              <a:rPr lang="zh-CN" altLang="en-US" sz="3200" dirty="0">
                <a:solidFill>
                  <a:srgbClr val="0000FF"/>
                </a:solidFill>
                <a:latin typeface="Times New Roman" pitchFamily="18" charset="0"/>
                <a:ea typeface="宋体" pitchFamily="2" charset="-122"/>
              </a:rPr>
              <a:t>、</a:t>
            </a:r>
            <a:r>
              <a:rPr lang="en-US" altLang="zh-CN" sz="3200" dirty="0">
                <a:solidFill>
                  <a:srgbClr val="0000FF"/>
                </a:solidFill>
                <a:latin typeface="Times New Roman" pitchFamily="18" charset="0"/>
                <a:ea typeface="宋体" pitchFamily="2" charset="-122"/>
              </a:rPr>
              <a:t>《</a:t>
            </a:r>
            <a:r>
              <a:rPr lang="zh-CN" altLang="en-US" sz="3200" dirty="0">
                <a:solidFill>
                  <a:srgbClr val="0000FF"/>
                </a:solidFill>
                <a:latin typeface="Times New Roman" pitchFamily="18" charset="0"/>
                <a:ea typeface="宋体" pitchFamily="2" charset="-122"/>
              </a:rPr>
              <a:t>咏雪</a:t>
            </a:r>
            <a:r>
              <a:rPr lang="en-US" altLang="zh-CN" sz="3200" dirty="0">
                <a:solidFill>
                  <a:srgbClr val="0000FF"/>
                </a:solidFill>
                <a:latin typeface="Times New Roman" pitchFamily="18" charset="0"/>
                <a:ea typeface="宋体" pitchFamily="2" charset="-122"/>
              </a:rPr>
              <a:t>》</a:t>
            </a:r>
            <a:r>
              <a:rPr lang="zh-CN" altLang="en-US" sz="3200" dirty="0">
                <a:solidFill>
                  <a:srgbClr val="0000FF"/>
                </a:solidFill>
                <a:latin typeface="Times New Roman" pitchFamily="18" charset="0"/>
                <a:ea typeface="宋体" pitchFamily="2" charset="-122"/>
              </a:rPr>
              <a:t>中你喜欢文中的哪一个人物，为什么？</a:t>
            </a:r>
          </a:p>
        </p:txBody>
      </p:sp>
      <p:sp>
        <p:nvSpPr>
          <p:cNvPr id="20485" name="Rectangle 5"/>
          <p:cNvSpPr>
            <a:spLocks noChangeArrowheads="1"/>
          </p:cNvSpPr>
          <p:nvPr/>
        </p:nvSpPr>
        <p:spPr bwMode="auto">
          <a:xfrm>
            <a:off x="1371600" y="3590925"/>
            <a:ext cx="6858000"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dirty="0">
                <a:solidFill>
                  <a:srgbClr val="0000FF"/>
                </a:solidFill>
                <a:latin typeface="Times New Roman" pitchFamily="18" charset="0"/>
                <a:ea typeface="宋体" pitchFamily="2" charset="-122"/>
              </a:rPr>
              <a:t>　　</a:t>
            </a:r>
            <a:r>
              <a:rPr lang="en-US" altLang="zh-CN" sz="3200" dirty="0">
                <a:solidFill>
                  <a:srgbClr val="0000FF"/>
                </a:solidFill>
                <a:latin typeface="Times New Roman" pitchFamily="18" charset="0"/>
                <a:ea typeface="宋体" pitchFamily="2" charset="-122"/>
              </a:rPr>
              <a:t>2</a:t>
            </a:r>
            <a:r>
              <a:rPr lang="zh-CN" altLang="en-US" sz="3200" dirty="0">
                <a:solidFill>
                  <a:srgbClr val="0000FF"/>
                </a:solidFill>
                <a:latin typeface="Times New Roman" pitchFamily="18" charset="0"/>
                <a:ea typeface="宋体" pitchFamily="2" charset="-122"/>
              </a:rPr>
              <a:t>、面对他人的无礼，如果是你该如何处理？</a:t>
            </a:r>
          </a:p>
        </p:txBody>
      </p:sp>
      <p:pic>
        <p:nvPicPr>
          <p:cNvPr id="20486" name="Picture 6" descr="一上"/>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3086100" y="762000"/>
            <a:ext cx="876300" cy="560388"/>
          </a:xfrm>
          <a:prstGeom prst="rect">
            <a:avLst/>
          </a:prstGeom>
          <a:noFill/>
          <a:extLst>
            <a:ext uri="{909E8E84-426E-40DD-AFC4-6F175D3DCCD1}">
              <a14:hiddenFill xmlns:a14="http://schemas.microsoft.com/office/drawing/2010/main">
                <a:solidFill>
                  <a:srgbClr val="FFFFFF"/>
                </a:solidFill>
              </a14:hiddenFill>
            </a:ext>
          </a:extLst>
        </p:spPr>
      </p:pic>
      <p:pic>
        <p:nvPicPr>
          <p:cNvPr id="20487" name="Picture 7" descr="ee7b4e2392b945499922ed2e"/>
          <p:cNvPicPr>
            <a:picLocks noChangeAspect="1" noChangeArrowheads="1" noCrop="1"/>
          </p:cNvPicPr>
          <p:nvPr/>
        </p:nvPicPr>
        <p:blipFill>
          <a:blip r:embed="rId3">
            <a:extLst>
              <a:ext uri="{28A0092B-C50C-407E-A947-70E740481C1C}">
                <a14:useLocalDpi xmlns:a14="http://schemas.microsoft.com/office/drawing/2010/main"/>
              </a:ext>
            </a:extLst>
          </a:blip>
          <a:srcRect/>
          <a:stretch>
            <a:fillRect/>
          </a:stretch>
        </p:blipFill>
        <p:spPr bwMode="auto">
          <a:xfrm>
            <a:off x="2209800" y="4495800"/>
            <a:ext cx="5105400" cy="1905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barn(inHorizontal)">
                                      <p:cBhvr>
                                        <p:cTn id="7" dur="500"/>
                                        <p:tgtEl>
                                          <p:spTgt spid="20482"/>
                                        </p:tgtEl>
                                      </p:cBhvr>
                                    </p:animEffect>
                                  </p:childTnLst>
                                </p:cTn>
                              </p:par>
                              <p:par>
                                <p:cTn id="8" presetID="16" presetClass="entr" presetSubtype="26" fill="hold" nodeType="withEffect">
                                  <p:stCondLst>
                                    <p:cond delay="0"/>
                                  </p:stCondLst>
                                  <p:childTnLst>
                                    <p:set>
                                      <p:cBhvr>
                                        <p:cTn id="9" dur="1" fill="hold">
                                          <p:stCondLst>
                                            <p:cond delay="0"/>
                                          </p:stCondLst>
                                        </p:cTn>
                                        <p:tgtEl>
                                          <p:spTgt spid="20486"/>
                                        </p:tgtEl>
                                        <p:attrNameLst>
                                          <p:attrName>style.visibility</p:attrName>
                                        </p:attrNameLst>
                                      </p:cBhvr>
                                      <p:to>
                                        <p:strVal val="visible"/>
                                      </p:to>
                                    </p:set>
                                    <p:animEffect transition="in" filter="barn(inHorizontal)">
                                      <p:cBhvr>
                                        <p:cTn id="10" dur="500"/>
                                        <p:tgtEl>
                                          <p:spTgt spid="2048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20484"/>
                                        </p:tgtEl>
                                        <p:attrNameLst>
                                          <p:attrName>style.visibility</p:attrName>
                                        </p:attrNameLst>
                                      </p:cBhvr>
                                      <p:to>
                                        <p:strVal val="visible"/>
                                      </p:to>
                                    </p:set>
                                    <p:anim calcmode="lin" valueType="num">
                                      <p:cBhvr>
                                        <p:cTn id="15" dur="500" fill="hold"/>
                                        <p:tgtEl>
                                          <p:spTgt spid="2048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484"/>
                                        </p:tgtEl>
                                        <p:attrNameLst>
                                          <p:attrName>ppt_y</p:attrName>
                                        </p:attrNameLst>
                                      </p:cBhvr>
                                      <p:tavLst>
                                        <p:tav tm="0">
                                          <p:val>
                                            <p:strVal val="#ppt_y"/>
                                          </p:val>
                                        </p:tav>
                                        <p:tav tm="100000">
                                          <p:val>
                                            <p:strVal val="#ppt_y"/>
                                          </p:val>
                                        </p:tav>
                                      </p:tavLst>
                                    </p:anim>
                                    <p:anim calcmode="lin" valueType="num">
                                      <p:cBhvr>
                                        <p:cTn id="17" dur="500" fill="hold"/>
                                        <p:tgtEl>
                                          <p:spTgt spid="2048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48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484"/>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20485"/>
                                        </p:tgtEl>
                                        <p:attrNameLst>
                                          <p:attrName>style.visibility</p:attrName>
                                        </p:attrNameLst>
                                      </p:cBhvr>
                                      <p:to>
                                        <p:strVal val="visible"/>
                                      </p:to>
                                    </p:set>
                                    <p:anim calcmode="lin" valueType="num">
                                      <p:cBhvr>
                                        <p:cTn id="24" dur="500" fill="hold"/>
                                        <p:tgtEl>
                                          <p:spTgt spid="2048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0485"/>
                                        </p:tgtEl>
                                        <p:attrNameLst>
                                          <p:attrName>ppt_y</p:attrName>
                                        </p:attrNameLst>
                                      </p:cBhvr>
                                      <p:tavLst>
                                        <p:tav tm="0">
                                          <p:val>
                                            <p:strVal val="#ppt_y"/>
                                          </p:val>
                                        </p:tav>
                                        <p:tav tm="100000">
                                          <p:val>
                                            <p:strVal val="#ppt_y"/>
                                          </p:val>
                                        </p:tav>
                                      </p:tavLst>
                                    </p:anim>
                                    <p:anim calcmode="lin" valueType="num">
                                      <p:cBhvr>
                                        <p:cTn id="26" dur="500" fill="hold"/>
                                        <p:tgtEl>
                                          <p:spTgt spid="2048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048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0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P spid="20484" grpId="0"/>
      <p:bldP spid="2048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505200" y="685800"/>
            <a:ext cx="2590800" cy="8382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dirty="0">
                <a:solidFill>
                  <a:srgbClr val="FF0000"/>
                </a:solidFill>
                <a:ea typeface="华文新魏" pitchFamily="2" charset="-122"/>
              </a:rPr>
              <a:t>课堂小结</a:t>
            </a:r>
          </a:p>
        </p:txBody>
      </p:sp>
      <p:sp>
        <p:nvSpPr>
          <p:cNvPr id="21508" name="Rectangle 4"/>
          <p:cNvSpPr>
            <a:spLocks noChangeArrowheads="1"/>
          </p:cNvSpPr>
          <p:nvPr/>
        </p:nvSpPr>
        <p:spPr bwMode="auto">
          <a:xfrm>
            <a:off x="609600" y="3032125"/>
            <a:ext cx="16764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sz="3600">
                <a:solidFill>
                  <a:srgbClr val="3333FF"/>
                </a:solidFill>
              </a:rPr>
              <a:t> </a:t>
            </a:r>
            <a:r>
              <a:rPr lang="zh-CN" altLang="en-US" sz="3600">
                <a:solidFill>
                  <a:srgbClr val="3333FF"/>
                </a:solidFill>
              </a:rPr>
              <a:t>与孩子有关</a:t>
            </a:r>
          </a:p>
        </p:txBody>
      </p:sp>
      <p:sp>
        <p:nvSpPr>
          <p:cNvPr id="21509" name="AutoShape 5"/>
          <p:cNvSpPr>
            <a:spLocks/>
          </p:cNvSpPr>
          <p:nvPr/>
        </p:nvSpPr>
        <p:spPr bwMode="auto">
          <a:xfrm>
            <a:off x="2286000" y="2574925"/>
            <a:ext cx="533400" cy="2209800"/>
          </a:xfrm>
          <a:prstGeom prst="leftBrace">
            <a:avLst>
              <a:gd name="adj1" fmla="val 34524"/>
              <a:gd name="adj2" fmla="val 50000"/>
            </a:avLst>
          </a:prstGeom>
          <a:noFill/>
          <a:ln w="38100">
            <a:solidFill>
              <a:srgbClr val="3333C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511" name="Rectangle 7"/>
          <p:cNvSpPr>
            <a:spLocks noChangeArrowheads="1"/>
          </p:cNvSpPr>
          <p:nvPr/>
        </p:nvSpPr>
        <p:spPr bwMode="auto">
          <a:xfrm>
            <a:off x="2895600" y="2270125"/>
            <a:ext cx="5181600" cy="1260475"/>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3200" dirty="0">
                <a:solidFill>
                  <a:srgbClr val="CC00CC"/>
                </a:solidFill>
                <a:latin typeface="Times New Roman" pitchFamily="18" charset="0"/>
              </a:rPr>
              <a:t>《</a:t>
            </a:r>
            <a:r>
              <a:rPr lang="zh-CN" altLang="en-US" sz="3200" dirty="0">
                <a:solidFill>
                  <a:srgbClr val="CC00CC"/>
                </a:solidFill>
                <a:latin typeface="Times New Roman" pitchFamily="18" charset="0"/>
              </a:rPr>
              <a:t>咏雪</a:t>
            </a:r>
            <a:r>
              <a:rPr lang="en-US" altLang="zh-CN" sz="3200" dirty="0">
                <a:solidFill>
                  <a:srgbClr val="CC00CC"/>
                </a:solidFill>
                <a:latin typeface="Times New Roman" pitchFamily="18" charset="0"/>
              </a:rPr>
              <a:t>》</a:t>
            </a:r>
            <a:r>
              <a:rPr lang="zh-CN" altLang="en-US" sz="3200" dirty="0">
                <a:solidFill>
                  <a:srgbClr val="CC00CC"/>
                </a:solidFill>
                <a:latin typeface="Times New Roman" pitchFamily="18" charset="0"/>
              </a:rPr>
              <a:t>描写了人物群像，侧重表现了谢道韫的文采。</a:t>
            </a:r>
          </a:p>
        </p:txBody>
      </p:sp>
      <p:sp>
        <p:nvSpPr>
          <p:cNvPr id="21512" name="Rectangle 8"/>
          <p:cNvSpPr>
            <a:spLocks noChangeArrowheads="1"/>
          </p:cNvSpPr>
          <p:nvPr/>
        </p:nvSpPr>
        <p:spPr bwMode="auto">
          <a:xfrm>
            <a:off x="2895600" y="3997325"/>
            <a:ext cx="5638800" cy="1260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dirty="0">
                <a:solidFill>
                  <a:srgbClr val="CC00CC"/>
                </a:solidFill>
                <a:latin typeface="Times New Roman" pitchFamily="18" charset="0"/>
              </a:rPr>
              <a:t>主要描写了元方，侧重表现了元方的懂礼识仪，聪明刚正。</a:t>
            </a:r>
          </a:p>
        </p:txBody>
      </p:sp>
      <p:pic>
        <p:nvPicPr>
          <p:cNvPr id="21513" name="Picture 9" descr="主产"/>
          <p:cNvPicPr>
            <a:picLocks noChangeAspect="1" noChangeArrowheads="1" noCrop="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67000" y="609600"/>
            <a:ext cx="990600" cy="7921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500" fill="hold"/>
                                        <p:tgtEl>
                                          <p:spTgt spid="21506"/>
                                        </p:tgtEl>
                                        <p:attrNameLst>
                                          <p:attrName>ppt_w</p:attrName>
                                        </p:attrNameLst>
                                      </p:cBhvr>
                                      <p:tavLst>
                                        <p:tav tm="0">
                                          <p:val>
                                            <p:fltVal val="0"/>
                                          </p:val>
                                        </p:tav>
                                        <p:tav tm="100000">
                                          <p:val>
                                            <p:strVal val="#ppt_w"/>
                                          </p:val>
                                        </p:tav>
                                      </p:tavLst>
                                    </p:anim>
                                    <p:anim calcmode="lin" valueType="num">
                                      <p:cBhvr>
                                        <p:cTn id="8" dur="500" fill="hold"/>
                                        <p:tgtEl>
                                          <p:spTgt spid="21506"/>
                                        </p:tgtEl>
                                        <p:attrNameLst>
                                          <p:attrName>ppt_h</p:attrName>
                                        </p:attrNameLst>
                                      </p:cBhvr>
                                      <p:tavLst>
                                        <p:tav tm="0">
                                          <p:val>
                                            <p:fltVal val="0"/>
                                          </p:val>
                                        </p:tav>
                                        <p:tav tm="100000">
                                          <p:val>
                                            <p:strVal val="#ppt_h"/>
                                          </p:val>
                                        </p:tav>
                                      </p:tavLst>
                                    </p:anim>
                                    <p:anim calcmode="lin" valueType="num">
                                      <p:cBhvr>
                                        <p:cTn id="9" dur="500" fill="hold"/>
                                        <p:tgtEl>
                                          <p:spTgt spid="21506"/>
                                        </p:tgtEl>
                                        <p:attrNameLst>
                                          <p:attrName>style.rotation</p:attrName>
                                        </p:attrNameLst>
                                      </p:cBhvr>
                                      <p:tavLst>
                                        <p:tav tm="0">
                                          <p:val>
                                            <p:fltVal val="360"/>
                                          </p:val>
                                        </p:tav>
                                        <p:tav tm="100000">
                                          <p:val>
                                            <p:fltVal val="0"/>
                                          </p:val>
                                        </p:tav>
                                      </p:tavLst>
                                    </p:anim>
                                    <p:animEffect transition="in" filter="fade">
                                      <p:cBhvr>
                                        <p:cTn id="10" dur="500"/>
                                        <p:tgtEl>
                                          <p:spTgt spid="21506"/>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1513"/>
                                        </p:tgtEl>
                                        <p:attrNameLst>
                                          <p:attrName>style.visibility</p:attrName>
                                        </p:attrNameLst>
                                      </p:cBhvr>
                                      <p:to>
                                        <p:strVal val="visible"/>
                                      </p:to>
                                    </p:set>
                                    <p:anim calcmode="lin" valueType="num">
                                      <p:cBhvr>
                                        <p:cTn id="13" dur="500" fill="hold"/>
                                        <p:tgtEl>
                                          <p:spTgt spid="21513"/>
                                        </p:tgtEl>
                                        <p:attrNameLst>
                                          <p:attrName>ppt_w</p:attrName>
                                        </p:attrNameLst>
                                      </p:cBhvr>
                                      <p:tavLst>
                                        <p:tav tm="0">
                                          <p:val>
                                            <p:fltVal val="0"/>
                                          </p:val>
                                        </p:tav>
                                        <p:tav tm="100000">
                                          <p:val>
                                            <p:strVal val="#ppt_w"/>
                                          </p:val>
                                        </p:tav>
                                      </p:tavLst>
                                    </p:anim>
                                    <p:anim calcmode="lin" valueType="num">
                                      <p:cBhvr>
                                        <p:cTn id="14" dur="500" fill="hold"/>
                                        <p:tgtEl>
                                          <p:spTgt spid="21513"/>
                                        </p:tgtEl>
                                        <p:attrNameLst>
                                          <p:attrName>ppt_h</p:attrName>
                                        </p:attrNameLst>
                                      </p:cBhvr>
                                      <p:tavLst>
                                        <p:tav tm="0">
                                          <p:val>
                                            <p:fltVal val="0"/>
                                          </p:val>
                                        </p:tav>
                                        <p:tav tm="100000">
                                          <p:val>
                                            <p:strVal val="#ppt_h"/>
                                          </p:val>
                                        </p:tav>
                                      </p:tavLst>
                                    </p:anim>
                                    <p:anim calcmode="lin" valueType="num">
                                      <p:cBhvr>
                                        <p:cTn id="15" dur="500" fill="hold"/>
                                        <p:tgtEl>
                                          <p:spTgt spid="21513"/>
                                        </p:tgtEl>
                                        <p:attrNameLst>
                                          <p:attrName>style.rotation</p:attrName>
                                        </p:attrNameLst>
                                      </p:cBhvr>
                                      <p:tavLst>
                                        <p:tav tm="0">
                                          <p:val>
                                            <p:fltVal val="360"/>
                                          </p:val>
                                        </p:tav>
                                        <p:tav tm="100000">
                                          <p:val>
                                            <p:fltVal val="0"/>
                                          </p:val>
                                        </p:tav>
                                      </p:tavLst>
                                    </p:anim>
                                    <p:animEffect transition="in" filter="fade">
                                      <p:cBhvr>
                                        <p:cTn id="16" dur="500"/>
                                        <p:tgtEl>
                                          <p:spTgt spid="2151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21508"/>
                                        </p:tgtEl>
                                        <p:attrNameLst>
                                          <p:attrName>style.visibility</p:attrName>
                                        </p:attrNameLst>
                                      </p:cBhvr>
                                      <p:to>
                                        <p:strVal val="visible"/>
                                      </p:to>
                                    </p:set>
                                    <p:animEffect transition="in" filter="fade">
                                      <p:cBhvr>
                                        <p:cTn id="21" dur="1000"/>
                                        <p:tgtEl>
                                          <p:spTgt spid="21508"/>
                                        </p:tgtEl>
                                      </p:cBhvr>
                                    </p:animEffect>
                                    <p:anim calcmode="lin" valueType="num">
                                      <p:cBhvr>
                                        <p:cTn id="22" dur="1000" fill="hold"/>
                                        <p:tgtEl>
                                          <p:spTgt spid="21508"/>
                                        </p:tgtEl>
                                        <p:attrNameLst>
                                          <p:attrName>ppt_x</p:attrName>
                                        </p:attrNameLst>
                                      </p:cBhvr>
                                      <p:tavLst>
                                        <p:tav tm="0">
                                          <p:val>
                                            <p:strVal val="#ppt_x"/>
                                          </p:val>
                                        </p:tav>
                                        <p:tav tm="100000">
                                          <p:val>
                                            <p:strVal val="#ppt_x"/>
                                          </p:val>
                                        </p:tav>
                                      </p:tavLst>
                                    </p:anim>
                                    <p:anim calcmode="lin" valueType="num">
                                      <p:cBhvr>
                                        <p:cTn id="23" dur="900" decel="100000" fill="hold"/>
                                        <p:tgtEl>
                                          <p:spTgt spid="21508"/>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1508"/>
                                        </p:tgtEl>
                                        <p:attrNameLst>
                                          <p:attrName>ppt_y</p:attrName>
                                        </p:attrNameLst>
                                      </p:cBhvr>
                                      <p:tavLst>
                                        <p:tav tm="0">
                                          <p:val>
                                            <p:strVal val="#ppt_y-.03"/>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30" presetClass="entr" presetSubtype="0" fill="hold" grpId="0" nodeType="clickEffect">
                                  <p:stCondLst>
                                    <p:cond delay="0"/>
                                  </p:stCondLst>
                                  <p:childTnLst>
                                    <p:set>
                                      <p:cBhvr>
                                        <p:cTn id="28" dur="1" fill="hold">
                                          <p:stCondLst>
                                            <p:cond delay="0"/>
                                          </p:stCondLst>
                                        </p:cTn>
                                        <p:tgtEl>
                                          <p:spTgt spid="21509"/>
                                        </p:tgtEl>
                                        <p:attrNameLst>
                                          <p:attrName>style.visibility</p:attrName>
                                        </p:attrNameLst>
                                      </p:cBhvr>
                                      <p:to>
                                        <p:strVal val="visible"/>
                                      </p:to>
                                    </p:set>
                                    <p:animEffect transition="in" filter="fade">
                                      <p:cBhvr>
                                        <p:cTn id="29" dur="800" decel="100000"/>
                                        <p:tgtEl>
                                          <p:spTgt spid="21509"/>
                                        </p:tgtEl>
                                      </p:cBhvr>
                                    </p:animEffect>
                                    <p:anim calcmode="lin" valueType="num">
                                      <p:cBhvr>
                                        <p:cTn id="30" dur="800" decel="100000" fill="hold"/>
                                        <p:tgtEl>
                                          <p:spTgt spid="21509"/>
                                        </p:tgtEl>
                                        <p:attrNameLst>
                                          <p:attrName>style.rotation</p:attrName>
                                        </p:attrNameLst>
                                      </p:cBhvr>
                                      <p:tavLst>
                                        <p:tav tm="0">
                                          <p:val>
                                            <p:fltVal val="-90"/>
                                          </p:val>
                                        </p:tav>
                                        <p:tav tm="100000">
                                          <p:val>
                                            <p:fltVal val="0"/>
                                          </p:val>
                                        </p:tav>
                                      </p:tavLst>
                                    </p:anim>
                                    <p:anim calcmode="lin" valueType="num">
                                      <p:cBhvr>
                                        <p:cTn id="31" dur="800" decel="100000" fill="hold"/>
                                        <p:tgtEl>
                                          <p:spTgt spid="21509"/>
                                        </p:tgtEl>
                                        <p:attrNameLst>
                                          <p:attrName>ppt_x</p:attrName>
                                        </p:attrNameLst>
                                      </p:cBhvr>
                                      <p:tavLst>
                                        <p:tav tm="0">
                                          <p:val>
                                            <p:strVal val="#ppt_x+0.4"/>
                                          </p:val>
                                        </p:tav>
                                        <p:tav tm="100000">
                                          <p:val>
                                            <p:strVal val="#ppt_x-0.05"/>
                                          </p:val>
                                        </p:tav>
                                      </p:tavLst>
                                    </p:anim>
                                    <p:anim calcmode="lin" valueType="num">
                                      <p:cBhvr>
                                        <p:cTn id="32" dur="800" decel="100000" fill="hold"/>
                                        <p:tgtEl>
                                          <p:spTgt spid="21509"/>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21509"/>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21509"/>
                                        </p:tgtEl>
                                        <p:attrNameLst>
                                          <p:attrName>ppt_y</p:attrName>
                                        </p:attrNameLst>
                                      </p:cBhvr>
                                      <p:tavLst>
                                        <p:tav tm="0">
                                          <p:val>
                                            <p:strVal val="#ppt_y+0.1"/>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21511"/>
                                        </p:tgtEl>
                                        <p:attrNameLst>
                                          <p:attrName>style.visibility</p:attrName>
                                        </p:attrNameLst>
                                      </p:cBhvr>
                                      <p:to>
                                        <p:strVal val="visible"/>
                                      </p:to>
                                    </p:set>
                                    <p:anim calcmode="lin" valueType="num">
                                      <p:cBhvr>
                                        <p:cTn id="39" dur="1000" fill="hold"/>
                                        <p:tgtEl>
                                          <p:spTgt spid="21511"/>
                                        </p:tgtEl>
                                        <p:attrNameLst>
                                          <p:attrName>ppt_w</p:attrName>
                                        </p:attrNameLst>
                                      </p:cBhvr>
                                      <p:tavLst>
                                        <p:tav tm="0">
                                          <p:val>
                                            <p:fltVal val="0"/>
                                          </p:val>
                                        </p:tav>
                                        <p:tav tm="100000">
                                          <p:val>
                                            <p:strVal val="#ppt_w"/>
                                          </p:val>
                                        </p:tav>
                                      </p:tavLst>
                                    </p:anim>
                                    <p:anim calcmode="lin" valueType="num">
                                      <p:cBhvr>
                                        <p:cTn id="40" dur="1000" fill="hold"/>
                                        <p:tgtEl>
                                          <p:spTgt spid="21511"/>
                                        </p:tgtEl>
                                        <p:attrNameLst>
                                          <p:attrName>ppt_h</p:attrName>
                                        </p:attrNameLst>
                                      </p:cBhvr>
                                      <p:tavLst>
                                        <p:tav tm="0">
                                          <p:val>
                                            <p:fltVal val="0"/>
                                          </p:val>
                                        </p:tav>
                                        <p:tav tm="100000">
                                          <p:val>
                                            <p:strVal val="#ppt_h"/>
                                          </p:val>
                                        </p:tav>
                                      </p:tavLst>
                                    </p:anim>
                                    <p:anim calcmode="lin" valueType="num">
                                      <p:cBhvr>
                                        <p:cTn id="41" dur="1000" fill="hold"/>
                                        <p:tgtEl>
                                          <p:spTgt spid="21511"/>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21511"/>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grpId="0" nodeType="withEffect">
                                  <p:stCondLst>
                                    <p:cond delay="0"/>
                                  </p:stCondLst>
                                  <p:childTnLst>
                                    <p:set>
                                      <p:cBhvr>
                                        <p:cTn id="44" dur="1" fill="hold">
                                          <p:stCondLst>
                                            <p:cond delay="0"/>
                                          </p:stCondLst>
                                        </p:cTn>
                                        <p:tgtEl>
                                          <p:spTgt spid="21512"/>
                                        </p:tgtEl>
                                        <p:attrNameLst>
                                          <p:attrName>style.visibility</p:attrName>
                                        </p:attrNameLst>
                                      </p:cBhvr>
                                      <p:to>
                                        <p:strVal val="visible"/>
                                      </p:to>
                                    </p:set>
                                    <p:anim calcmode="lin" valueType="num">
                                      <p:cBhvr>
                                        <p:cTn id="45" dur="1000" fill="hold"/>
                                        <p:tgtEl>
                                          <p:spTgt spid="21512"/>
                                        </p:tgtEl>
                                        <p:attrNameLst>
                                          <p:attrName>ppt_w</p:attrName>
                                        </p:attrNameLst>
                                      </p:cBhvr>
                                      <p:tavLst>
                                        <p:tav tm="0">
                                          <p:val>
                                            <p:fltVal val="0"/>
                                          </p:val>
                                        </p:tav>
                                        <p:tav tm="100000">
                                          <p:val>
                                            <p:strVal val="#ppt_w"/>
                                          </p:val>
                                        </p:tav>
                                      </p:tavLst>
                                    </p:anim>
                                    <p:anim calcmode="lin" valueType="num">
                                      <p:cBhvr>
                                        <p:cTn id="46" dur="1000" fill="hold"/>
                                        <p:tgtEl>
                                          <p:spTgt spid="21512"/>
                                        </p:tgtEl>
                                        <p:attrNameLst>
                                          <p:attrName>ppt_h</p:attrName>
                                        </p:attrNameLst>
                                      </p:cBhvr>
                                      <p:tavLst>
                                        <p:tav tm="0">
                                          <p:val>
                                            <p:fltVal val="0"/>
                                          </p:val>
                                        </p:tav>
                                        <p:tav tm="100000">
                                          <p:val>
                                            <p:strVal val="#ppt_h"/>
                                          </p:val>
                                        </p:tav>
                                      </p:tavLst>
                                    </p:anim>
                                    <p:anim calcmode="lin" valueType="num">
                                      <p:cBhvr>
                                        <p:cTn id="47" dur="1000" fill="hold"/>
                                        <p:tgtEl>
                                          <p:spTgt spid="21512"/>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215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P spid="21508" grpId="0"/>
      <p:bldP spid="21509" grpId="0" animBg="1"/>
      <p:bldP spid="21511" grpId="0" animBg="1"/>
      <p:bldP spid="2151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352800" y="457200"/>
            <a:ext cx="2819400" cy="8382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a:solidFill>
                  <a:srgbClr val="FF0000"/>
                </a:solidFill>
                <a:ea typeface="华文新魏" pitchFamily="2" charset="-122"/>
              </a:rPr>
              <a:t>课堂练习</a:t>
            </a:r>
          </a:p>
        </p:txBody>
      </p:sp>
      <p:sp>
        <p:nvSpPr>
          <p:cNvPr id="22532" name="Rectangle 4"/>
          <p:cNvSpPr>
            <a:spLocks noChangeArrowheads="1"/>
          </p:cNvSpPr>
          <p:nvPr/>
        </p:nvSpPr>
        <p:spPr bwMode="auto">
          <a:xfrm>
            <a:off x="1371600" y="2132013"/>
            <a:ext cx="6019800" cy="1844675"/>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dirty="0">
                <a:solidFill>
                  <a:srgbClr val="CC00CC"/>
                </a:solidFill>
                <a:latin typeface="Times New Roman" pitchFamily="18" charset="0"/>
              </a:rPr>
              <a:t>（</a:t>
            </a:r>
            <a:r>
              <a:rPr lang="en-US" altLang="zh-CN" sz="3200" dirty="0">
                <a:solidFill>
                  <a:srgbClr val="CC00CC"/>
                </a:solidFill>
                <a:latin typeface="Times New Roman" pitchFamily="18" charset="0"/>
              </a:rPr>
              <a:t>1</a:t>
            </a:r>
            <a:r>
              <a:rPr lang="zh-CN" altLang="en-US" sz="3200" dirty="0">
                <a:solidFill>
                  <a:srgbClr val="CC00CC"/>
                </a:solidFill>
                <a:latin typeface="Times New Roman" pitchFamily="18" charset="0"/>
              </a:rPr>
              <a:t>）待君久不至，已去。</a:t>
            </a:r>
          </a:p>
          <a:p>
            <a:pPr>
              <a:lnSpc>
                <a:spcPct val="120000"/>
              </a:lnSpc>
            </a:pPr>
            <a:r>
              <a:rPr lang="zh-CN" altLang="en-US" sz="3200" dirty="0">
                <a:solidFill>
                  <a:srgbClr val="CC00CC"/>
                </a:solidFill>
                <a:latin typeface="Times New Roman" pitchFamily="18" charset="0"/>
              </a:rPr>
              <a:t>（</a:t>
            </a:r>
            <a:r>
              <a:rPr lang="en-US" altLang="zh-CN" sz="3200" dirty="0">
                <a:solidFill>
                  <a:srgbClr val="CC00CC"/>
                </a:solidFill>
                <a:latin typeface="Times New Roman" pitchFamily="18" charset="0"/>
              </a:rPr>
              <a:t>2</a:t>
            </a:r>
            <a:r>
              <a:rPr lang="zh-CN" altLang="en-US" sz="3200" dirty="0">
                <a:solidFill>
                  <a:srgbClr val="CC00CC"/>
                </a:solidFill>
                <a:latin typeface="Times New Roman" pitchFamily="18" charset="0"/>
              </a:rPr>
              <a:t>）撒盐空中差可拟。</a:t>
            </a:r>
          </a:p>
          <a:p>
            <a:pPr>
              <a:lnSpc>
                <a:spcPct val="120000"/>
              </a:lnSpc>
            </a:pPr>
            <a:r>
              <a:rPr lang="zh-CN" altLang="en-US" sz="3200" dirty="0">
                <a:solidFill>
                  <a:srgbClr val="CC00CC"/>
                </a:solidFill>
                <a:latin typeface="Times New Roman" pitchFamily="18" charset="0"/>
              </a:rPr>
              <a:t>（</a:t>
            </a:r>
            <a:r>
              <a:rPr lang="en-US" altLang="zh-CN" sz="3200" dirty="0">
                <a:solidFill>
                  <a:srgbClr val="CC00CC"/>
                </a:solidFill>
                <a:latin typeface="Times New Roman" pitchFamily="18" charset="0"/>
              </a:rPr>
              <a:t>3</a:t>
            </a:r>
            <a:r>
              <a:rPr lang="zh-CN" altLang="en-US" sz="3200" dirty="0">
                <a:solidFill>
                  <a:srgbClr val="CC00CC"/>
                </a:solidFill>
                <a:latin typeface="Times New Roman" pitchFamily="18" charset="0"/>
              </a:rPr>
              <a:t>）未若柳絮因风起。</a:t>
            </a:r>
          </a:p>
        </p:txBody>
      </p:sp>
      <p:sp>
        <p:nvSpPr>
          <p:cNvPr id="22533" name="Rectangle 5"/>
          <p:cNvSpPr>
            <a:spLocks noChangeArrowheads="1"/>
          </p:cNvSpPr>
          <p:nvPr/>
        </p:nvSpPr>
        <p:spPr bwMode="auto">
          <a:xfrm>
            <a:off x="1676400" y="1447800"/>
            <a:ext cx="42672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3200" dirty="0">
                <a:solidFill>
                  <a:srgbClr val="0000FF"/>
                </a:solidFill>
                <a:latin typeface="Times New Roman" pitchFamily="18" charset="0"/>
                <a:ea typeface="宋体" pitchFamily="2" charset="-122"/>
              </a:rPr>
              <a:t>1</a:t>
            </a:r>
            <a:r>
              <a:rPr lang="zh-CN" altLang="en-US" sz="3200" dirty="0">
                <a:solidFill>
                  <a:srgbClr val="0000FF"/>
                </a:solidFill>
                <a:latin typeface="Times New Roman" pitchFamily="18" charset="0"/>
                <a:ea typeface="宋体" pitchFamily="2" charset="-122"/>
              </a:rPr>
              <a:t>、翻译句子。</a:t>
            </a:r>
          </a:p>
        </p:txBody>
      </p:sp>
      <p:sp>
        <p:nvSpPr>
          <p:cNvPr id="22534" name="Rectangle 6"/>
          <p:cNvSpPr>
            <a:spLocks noChangeArrowheads="1"/>
          </p:cNvSpPr>
          <p:nvPr/>
        </p:nvSpPr>
        <p:spPr bwMode="auto">
          <a:xfrm>
            <a:off x="1371600" y="4094163"/>
            <a:ext cx="6615113" cy="163036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lang="zh-CN" altLang="en-US">
                <a:solidFill>
                  <a:srgbClr val="FF0000"/>
                </a:solidFill>
                <a:latin typeface="宋体" pitchFamily="2" charset="-122"/>
                <a:ea typeface="宋体" pitchFamily="2" charset="-122"/>
              </a:rPr>
              <a:t>（</a:t>
            </a:r>
            <a:r>
              <a:rPr lang="en-US" altLang="zh-CN">
                <a:solidFill>
                  <a:srgbClr val="FF0000"/>
                </a:solidFill>
                <a:latin typeface="宋体" pitchFamily="2" charset="-122"/>
                <a:ea typeface="宋体" pitchFamily="2" charset="-122"/>
              </a:rPr>
              <a:t>1</a:t>
            </a:r>
            <a:r>
              <a:rPr lang="zh-CN" altLang="en-US">
                <a:solidFill>
                  <a:srgbClr val="FF0000"/>
                </a:solidFill>
                <a:latin typeface="宋体" pitchFamily="2" charset="-122"/>
                <a:ea typeface="宋体" pitchFamily="2" charset="-122"/>
              </a:rPr>
              <a:t>）等了您很久您都没来</a:t>
            </a:r>
            <a:r>
              <a:rPr lang="en-US" altLang="zh-CN">
                <a:solidFill>
                  <a:srgbClr val="FF0000"/>
                </a:solidFill>
                <a:latin typeface="宋体" pitchFamily="2" charset="-122"/>
                <a:ea typeface="宋体" pitchFamily="2" charset="-122"/>
              </a:rPr>
              <a:t>,</a:t>
            </a:r>
            <a:r>
              <a:rPr lang="zh-CN" altLang="en-US">
                <a:solidFill>
                  <a:srgbClr val="FF0000"/>
                </a:solidFill>
                <a:latin typeface="宋体" pitchFamily="2" charset="-122"/>
                <a:ea typeface="宋体" pitchFamily="2" charset="-122"/>
              </a:rPr>
              <a:t>他便离开了。</a:t>
            </a:r>
          </a:p>
          <a:p>
            <a:pPr>
              <a:lnSpc>
                <a:spcPct val="120000"/>
              </a:lnSpc>
            </a:pPr>
            <a:r>
              <a:rPr lang="zh-CN" altLang="en-US">
                <a:solidFill>
                  <a:srgbClr val="FF0000"/>
                </a:solidFill>
                <a:latin typeface="宋体" pitchFamily="2" charset="-122"/>
                <a:ea typeface="宋体" pitchFamily="2" charset="-122"/>
              </a:rPr>
              <a:t>（</a:t>
            </a:r>
            <a:r>
              <a:rPr lang="en-US" altLang="zh-CN">
                <a:solidFill>
                  <a:srgbClr val="FF0000"/>
                </a:solidFill>
                <a:latin typeface="宋体" pitchFamily="2" charset="-122"/>
                <a:ea typeface="宋体" pitchFamily="2" charset="-122"/>
              </a:rPr>
              <a:t>2</a:t>
            </a:r>
            <a:r>
              <a:rPr lang="zh-CN" altLang="en-US">
                <a:solidFill>
                  <a:srgbClr val="FF0000"/>
                </a:solidFill>
                <a:latin typeface="宋体" pitchFamily="2" charset="-122"/>
                <a:ea typeface="宋体" pitchFamily="2" charset="-122"/>
              </a:rPr>
              <a:t>）跟把盐撒在空中差不多。</a:t>
            </a:r>
          </a:p>
          <a:p>
            <a:pPr>
              <a:lnSpc>
                <a:spcPct val="120000"/>
              </a:lnSpc>
            </a:pPr>
            <a:r>
              <a:rPr lang="zh-CN" altLang="en-US">
                <a:solidFill>
                  <a:srgbClr val="FF0000"/>
                </a:solidFill>
                <a:latin typeface="宋体" pitchFamily="2" charset="-122"/>
                <a:ea typeface="宋体" pitchFamily="2" charset="-122"/>
              </a:rPr>
              <a:t>（</a:t>
            </a:r>
            <a:r>
              <a:rPr lang="en-US" altLang="zh-CN">
                <a:solidFill>
                  <a:srgbClr val="FF0000"/>
                </a:solidFill>
                <a:latin typeface="宋体" pitchFamily="2" charset="-122"/>
                <a:ea typeface="宋体" pitchFamily="2" charset="-122"/>
              </a:rPr>
              <a:t>3</a:t>
            </a:r>
            <a:r>
              <a:rPr lang="zh-CN" altLang="en-US">
                <a:solidFill>
                  <a:srgbClr val="FF0000"/>
                </a:solidFill>
                <a:latin typeface="宋体" pitchFamily="2" charset="-122"/>
                <a:ea typeface="宋体" pitchFamily="2" charset="-122"/>
              </a:rPr>
              <a:t>）不如比作风把柳絮吹得漫天飞舞。</a:t>
            </a:r>
            <a:endParaRPr lang="zh-CN" altLang="en-US">
              <a:latin typeface="宋体" pitchFamily="2" charset="-122"/>
              <a:ea typeface="宋体" pitchFamily="2" charset="-122"/>
            </a:endParaRPr>
          </a:p>
        </p:txBody>
      </p:sp>
      <p:pic>
        <p:nvPicPr>
          <p:cNvPr id="22535" name="Picture 7" descr="主"/>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2590800" y="342900"/>
            <a:ext cx="2190750" cy="952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wedge">
                                      <p:cBhvr>
                                        <p:cTn id="7" dur="2000"/>
                                        <p:tgtEl>
                                          <p:spTgt spid="225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wedge">
                                      <p:cBhvr>
                                        <p:cTn id="12" dur="2000"/>
                                        <p:tgtEl>
                                          <p:spTgt spid="2253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2534"/>
                                        </p:tgtEl>
                                        <p:attrNameLst>
                                          <p:attrName>style.visibility</p:attrName>
                                        </p:attrNameLst>
                                      </p:cBhvr>
                                      <p:to>
                                        <p:strVal val="visible"/>
                                      </p:to>
                                    </p:set>
                                    <p:animEffect transition="in" filter="wedge">
                                      <p:cBhvr>
                                        <p:cTn id="17" dur="2000"/>
                                        <p:tgtEl>
                                          <p:spTgt spid="22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nimBg="1"/>
      <p:bldP spid="22533" grpId="0"/>
      <p:bldP spid="2253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Rectangle 4"/>
          <p:cNvSpPr>
            <a:spLocks noChangeArrowheads="1"/>
          </p:cNvSpPr>
          <p:nvPr/>
        </p:nvSpPr>
        <p:spPr bwMode="auto">
          <a:xfrm>
            <a:off x="1828800" y="1143000"/>
            <a:ext cx="53340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3200">
                <a:solidFill>
                  <a:srgbClr val="0000FF"/>
                </a:solidFill>
                <a:latin typeface="Times New Roman" pitchFamily="18" charset="0"/>
                <a:ea typeface="宋体" pitchFamily="2" charset="-122"/>
              </a:rPr>
              <a:t>2</a:t>
            </a:r>
            <a:r>
              <a:rPr lang="zh-CN" altLang="en-US" sz="3200">
                <a:solidFill>
                  <a:srgbClr val="0000FF"/>
                </a:solidFill>
                <a:latin typeface="Times New Roman" pitchFamily="18" charset="0"/>
                <a:ea typeface="宋体" pitchFamily="2" charset="-122"/>
              </a:rPr>
              <a:t>、补上句中省略的人物：</a:t>
            </a:r>
          </a:p>
        </p:txBody>
      </p:sp>
      <p:sp>
        <p:nvSpPr>
          <p:cNvPr id="84997" name="Rectangle 5"/>
          <p:cNvSpPr>
            <a:spLocks noChangeArrowheads="1"/>
          </p:cNvSpPr>
          <p:nvPr/>
        </p:nvSpPr>
        <p:spPr bwMode="auto">
          <a:xfrm>
            <a:off x="990600" y="2057400"/>
            <a:ext cx="7620000" cy="3597275"/>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a:solidFill>
                  <a:srgbClr val="CC00CC"/>
                </a:solidFill>
                <a:latin typeface="Times New Roman" pitchFamily="18" charset="0"/>
              </a:rPr>
              <a:t>　　陈太丘与友期行，期日中</a:t>
            </a:r>
            <a:r>
              <a:rPr lang="en-US" altLang="zh-CN" sz="3200">
                <a:solidFill>
                  <a:srgbClr val="CC00CC"/>
                </a:solidFill>
                <a:latin typeface="Times New Roman" pitchFamily="18" charset="0"/>
              </a:rPr>
              <a:t>,</a:t>
            </a:r>
            <a:r>
              <a:rPr lang="zh-CN" altLang="en-US" sz="3200">
                <a:solidFill>
                  <a:srgbClr val="CC00CC"/>
                </a:solidFill>
                <a:latin typeface="Times New Roman" pitchFamily="18" charset="0"/>
              </a:rPr>
              <a:t>（      ）过中不至，太丘舍（      ）去，（          ）去后（ 　    ）乃至。元方时年七岁，门外戏。</a:t>
            </a:r>
          </a:p>
          <a:p>
            <a:pPr>
              <a:lnSpc>
                <a:spcPct val="120000"/>
              </a:lnSpc>
            </a:pPr>
            <a:r>
              <a:rPr lang="zh-CN" altLang="en-US" sz="3200">
                <a:solidFill>
                  <a:srgbClr val="CC00CC"/>
                </a:solidFill>
                <a:latin typeface="Times New Roman" pitchFamily="18" charset="0"/>
              </a:rPr>
              <a:t>　　客问元方：“尊君在不？”（    　  ）答曰</a:t>
            </a:r>
            <a:r>
              <a:rPr lang="en-US" altLang="zh-CN" sz="3200">
                <a:solidFill>
                  <a:srgbClr val="CC00CC"/>
                </a:solidFill>
                <a:latin typeface="Times New Roman" pitchFamily="18" charset="0"/>
              </a:rPr>
              <a:t>:“</a:t>
            </a:r>
            <a:r>
              <a:rPr lang="zh-CN" altLang="en-US" sz="3200">
                <a:solidFill>
                  <a:srgbClr val="CC00CC"/>
                </a:solidFill>
                <a:latin typeface="Times New Roman" pitchFamily="18" charset="0"/>
              </a:rPr>
              <a:t>（   　      ）待君久不至，已去。”</a:t>
            </a:r>
          </a:p>
        </p:txBody>
      </p:sp>
      <p:sp>
        <p:nvSpPr>
          <p:cNvPr id="84998" name="Text Box 6"/>
          <p:cNvSpPr txBox="1">
            <a:spLocks noChangeArrowheads="1"/>
          </p:cNvSpPr>
          <p:nvPr/>
        </p:nvSpPr>
        <p:spPr bwMode="auto">
          <a:xfrm>
            <a:off x="6705600" y="2057400"/>
            <a:ext cx="11303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olidFill>
                  <a:srgbClr val="FF0000"/>
                </a:solidFill>
                <a:ea typeface="宋体" pitchFamily="2" charset="-122"/>
              </a:rPr>
              <a:t>友人</a:t>
            </a:r>
          </a:p>
        </p:txBody>
      </p:sp>
      <p:sp>
        <p:nvSpPr>
          <p:cNvPr id="84999" name="Text Box 7"/>
          <p:cNvSpPr txBox="1">
            <a:spLocks noChangeArrowheads="1"/>
          </p:cNvSpPr>
          <p:nvPr/>
        </p:nvSpPr>
        <p:spPr bwMode="auto">
          <a:xfrm>
            <a:off x="4191000" y="2697163"/>
            <a:ext cx="11303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olidFill>
                  <a:srgbClr val="FF0000"/>
                </a:solidFill>
                <a:ea typeface="宋体" pitchFamily="2" charset="-122"/>
              </a:rPr>
              <a:t>友人</a:t>
            </a:r>
          </a:p>
        </p:txBody>
      </p:sp>
      <p:sp>
        <p:nvSpPr>
          <p:cNvPr id="85000" name="Text Box 8"/>
          <p:cNvSpPr txBox="1">
            <a:spLocks noChangeArrowheads="1"/>
          </p:cNvSpPr>
          <p:nvPr/>
        </p:nvSpPr>
        <p:spPr bwMode="auto">
          <a:xfrm>
            <a:off x="6629400" y="2667000"/>
            <a:ext cx="1346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olidFill>
                  <a:srgbClr val="FF0000"/>
                </a:solidFill>
                <a:ea typeface="宋体" pitchFamily="2" charset="-122"/>
              </a:rPr>
              <a:t>太丘</a:t>
            </a:r>
          </a:p>
        </p:txBody>
      </p:sp>
      <p:sp>
        <p:nvSpPr>
          <p:cNvPr id="85001" name="Text Box 9"/>
          <p:cNvSpPr txBox="1">
            <a:spLocks noChangeArrowheads="1"/>
          </p:cNvSpPr>
          <p:nvPr/>
        </p:nvSpPr>
        <p:spPr bwMode="auto">
          <a:xfrm>
            <a:off x="1841500" y="3276600"/>
            <a:ext cx="11303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olidFill>
                  <a:srgbClr val="FF0000"/>
                </a:solidFill>
                <a:ea typeface="宋体" pitchFamily="2" charset="-122"/>
              </a:rPr>
              <a:t>友人</a:t>
            </a:r>
          </a:p>
        </p:txBody>
      </p:sp>
      <p:sp>
        <p:nvSpPr>
          <p:cNvPr id="85002" name="Text Box 10"/>
          <p:cNvSpPr txBox="1">
            <a:spLocks noChangeArrowheads="1"/>
          </p:cNvSpPr>
          <p:nvPr/>
        </p:nvSpPr>
        <p:spPr bwMode="auto">
          <a:xfrm>
            <a:off x="6937375" y="4419600"/>
            <a:ext cx="13684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olidFill>
                  <a:srgbClr val="FF0000"/>
                </a:solidFill>
                <a:ea typeface="宋体" pitchFamily="2" charset="-122"/>
              </a:rPr>
              <a:t>元方</a:t>
            </a:r>
          </a:p>
        </p:txBody>
      </p:sp>
      <p:sp>
        <p:nvSpPr>
          <p:cNvPr id="85003" name="Text Box 11"/>
          <p:cNvSpPr txBox="1">
            <a:spLocks noChangeArrowheads="1"/>
          </p:cNvSpPr>
          <p:nvPr/>
        </p:nvSpPr>
        <p:spPr bwMode="auto">
          <a:xfrm>
            <a:off x="2530475" y="4983163"/>
            <a:ext cx="15843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olidFill>
                  <a:srgbClr val="FF0000"/>
                </a:solidFill>
                <a:ea typeface="宋体" pitchFamily="2" charset="-122"/>
              </a:rPr>
              <a:t>我父亲</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4996"/>
                                        </p:tgtEl>
                                        <p:attrNameLst>
                                          <p:attrName>style.visibility</p:attrName>
                                        </p:attrNameLst>
                                      </p:cBhvr>
                                      <p:to>
                                        <p:strVal val="visible"/>
                                      </p:to>
                                    </p:set>
                                    <p:anim calcmode="lin" valueType="num">
                                      <p:cBhvr>
                                        <p:cTn id="7" dur="500" fill="hold"/>
                                        <p:tgtEl>
                                          <p:spTgt spid="8499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4996"/>
                                        </p:tgtEl>
                                        <p:attrNameLst>
                                          <p:attrName>ppt_y</p:attrName>
                                        </p:attrNameLst>
                                      </p:cBhvr>
                                      <p:tavLst>
                                        <p:tav tm="0">
                                          <p:val>
                                            <p:strVal val="#ppt_y"/>
                                          </p:val>
                                        </p:tav>
                                        <p:tav tm="100000">
                                          <p:val>
                                            <p:strVal val="#ppt_y"/>
                                          </p:val>
                                        </p:tav>
                                      </p:tavLst>
                                    </p:anim>
                                    <p:anim calcmode="lin" valueType="num">
                                      <p:cBhvr>
                                        <p:cTn id="9" dur="500" fill="hold"/>
                                        <p:tgtEl>
                                          <p:spTgt spid="8499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499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499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84998"/>
                                        </p:tgtEl>
                                        <p:attrNameLst>
                                          <p:attrName>style.visibility</p:attrName>
                                        </p:attrNameLst>
                                      </p:cBhvr>
                                      <p:to>
                                        <p:strVal val="visible"/>
                                      </p:to>
                                    </p:set>
                                    <p:anim calcmode="lin" valueType="num">
                                      <p:cBhvr additive="base">
                                        <p:cTn id="16" dur="500" fill="hold"/>
                                        <p:tgtEl>
                                          <p:spTgt spid="84998"/>
                                        </p:tgtEl>
                                        <p:attrNameLst>
                                          <p:attrName>ppt_x</p:attrName>
                                        </p:attrNameLst>
                                      </p:cBhvr>
                                      <p:tavLst>
                                        <p:tav tm="0">
                                          <p:val>
                                            <p:strVal val="#ppt_x"/>
                                          </p:val>
                                        </p:tav>
                                        <p:tav tm="100000">
                                          <p:val>
                                            <p:strVal val="#ppt_x"/>
                                          </p:val>
                                        </p:tav>
                                      </p:tavLst>
                                    </p:anim>
                                    <p:anim calcmode="lin" valueType="num">
                                      <p:cBhvr additive="base">
                                        <p:cTn id="17" dur="500" fill="hold"/>
                                        <p:tgtEl>
                                          <p:spTgt spid="84998"/>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4999"/>
                                        </p:tgtEl>
                                        <p:attrNameLst>
                                          <p:attrName>style.visibility</p:attrName>
                                        </p:attrNameLst>
                                      </p:cBhvr>
                                      <p:to>
                                        <p:strVal val="visible"/>
                                      </p:to>
                                    </p:set>
                                    <p:anim calcmode="lin" valueType="num">
                                      <p:cBhvr additive="base">
                                        <p:cTn id="22" dur="500" fill="hold"/>
                                        <p:tgtEl>
                                          <p:spTgt spid="84999"/>
                                        </p:tgtEl>
                                        <p:attrNameLst>
                                          <p:attrName>ppt_x</p:attrName>
                                        </p:attrNameLst>
                                      </p:cBhvr>
                                      <p:tavLst>
                                        <p:tav tm="0">
                                          <p:val>
                                            <p:strVal val="#ppt_x"/>
                                          </p:val>
                                        </p:tav>
                                        <p:tav tm="100000">
                                          <p:val>
                                            <p:strVal val="#ppt_x"/>
                                          </p:val>
                                        </p:tav>
                                      </p:tavLst>
                                    </p:anim>
                                    <p:anim calcmode="lin" valueType="num">
                                      <p:cBhvr additive="base">
                                        <p:cTn id="23" dur="500" fill="hold"/>
                                        <p:tgtEl>
                                          <p:spTgt spid="84999"/>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85000"/>
                                        </p:tgtEl>
                                        <p:attrNameLst>
                                          <p:attrName>style.visibility</p:attrName>
                                        </p:attrNameLst>
                                      </p:cBhvr>
                                      <p:to>
                                        <p:strVal val="visible"/>
                                      </p:to>
                                    </p:set>
                                    <p:anim calcmode="lin" valueType="num">
                                      <p:cBhvr additive="base">
                                        <p:cTn id="28" dur="500" fill="hold"/>
                                        <p:tgtEl>
                                          <p:spTgt spid="85000"/>
                                        </p:tgtEl>
                                        <p:attrNameLst>
                                          <p:attrName>ppt_x</p:attrName>
                                        </p:attrNameLst>
                                      </p:cBhvr>
                                      <p:tavLst>
                                        <p:tav tm="0">
                                          <p:val>
                                            <p:strVal val="#ppt_x"/>
                                          </p:val>
                                        </p:tav>
                                        <p:tav tm="100000">
                                          <p:val>
                                            <p:strVal val="#ppt_x"/>
                                          </p:val>
                                        </p:tav>
                                      </p:tavLst>
                                    </p:anim>
                                    <p:anim calcmode="lin" valueType="num">
                                      <p:cBhvr additive="base">
                                        <p:cTn id="29" dur="500" fill="hold"/>
                                        <p:tgtEl>
                                          <p:spTgt spid="85000"/>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85001"/>
                                        </p:tgtEl>
                                        <p:attrNameLst>
                                          <p:attrName>style.visibility</p:attrName>
                                        </p:attrNameLst>
                                      </p:cBhvr>
                                      <p:to>
                                        <p:strVal val="visible"/>
                                      </p:to>
                                    </p:set>
                                    <p:anim calcmode="lin" valueType="num">
                                      <p:cBhvr additive="base">
                                        <p:cTn id="34" dur="500" fill="hold"/>
                                        <p:tgtEl>
                                          <p:spTgt spid="85001"/>
                                        </p:tgtEl>
                                        <p:attrNameLst>
                                          <p:attrName>ppt_x</p:attrName>
                                        </p:attrNameLst>
                                      </p:cBhvr>
                                      <p:tavLst>
                                        <p:tav tm="0">
                                          <p:val>
                                            <p:strVal val="#ppt_x"/>
                                          </p:val>
                                        </p:tav>
                                        <p:tav tm="100000">
                                          <p:val>
                                            <p:strVal val="#ppt_x"/>
                                          </p:val>
                                        </p:tav>
                                      </p:tavLst>
                                    </p:anim>
                                    <p:anim calcmode="lin" valueType="num">
                                      <p:cBhvr additive="base">
                                        <p:cTn id="35" dur="500" fill="hold"/>
                                        <p:tgtEl>
                                          <p:spTgt spid="85001"/>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85002"/>
                                        </p:tgtEl>
                                        <p:attrNameLst>
                                          <p:attrName>style.visibility</p:attrName>
                                        </p:attrNameLst>
                                      </p:cBhvr>
                                      <p:to>
                                        <p:strVal val="visible"/>
                                      </p:to>
                                    </p:set>
                                    <p:anim calcmode="lin" valueType="num">
                                      <p:cBhvr additive="base">
                                        <p:cTn id="40" dur="500" fill="hold"/>
                                        <p:tgtEl>
                                          <p:spTgt spid="85002"/>
                                        </p:tgtEl>
                                        <p:attrNameLst>
                                          <p:attrName>ppt_x</p:attrName>
                                        </p:attrNameLst>
                                      </p:cBhvr>
                                      <p:tavLst>
                                        <p:tav tm="0">
                                          <p:val>
                                            <p:strVal val="#ppt_x"/>
                                          </p:val>
                                        </p:tav>
                                        <p:tav tm="100000">
                                          <p:val>
                                            <p:strVal val="#ppt_x"/>
                                          </p:val>
                                        </p:tav>
                                      </p:tavLst>
                                    </p:anim>
                                    <p:anim calcmode="lin" valueType="num">
                                      <p:cBhvr additive="base">
                                        <p:cTn id="41" dur="500" fill="hold"/>
                                        <p:tgtEl>
                                          <p:spTgt spid="85002"/>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85003"/>
                                        </p:tgtEl>
                                        <p:attrNameLst>
                                          <p:attrName>style.visibility</p:attrName>
                                        </p:attrNameLst>
                                      </p:cBhvr>
                                      <p:to>
                                        <p:strVal val="visible"/>
                                      </p:to>
                                    </p:set>
                                    <p:anim calcmode="lin" valueType="num">
                                      <p:cBhvr additive="base">
                                        <p:cTn id="46" dur="500" fill="hold"/>
                                        <p:tgtEl>
                                          <p:spTgt spid="85003"/>
                                        </p:tgtEl>
                                        <p:attrNameLst>
                                          <p:attrName>ppt_x</p:attrName>
                                        </p:attrNameLst>
                                      </p:cBhvr>
                                      <p:tavLst>
                                        <p:tav tm="0">
                                          <p:val>
                                            <p:strVal val="#ppt_x"/>
                                          </p:val>
                                        </p:tav>
                                        <p:tav tm="100000">
                                          <p:val>
                                            <p:strVal val="#ppt_x"/>
                                          </p:val>
                                        </p:tav>
                                      </p:tavLst>
                                    </p:anim>
                                    <p:anim calcmode="lin" valueType="num">
                                      <p:cBhvr additive="base">
                                        <p:cTn id="47" dur="500" fill="hold"/>
                                        <p:tgtEl>
                                          <p:spTgt spid="85003"/>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84997"/>
                                        </p:tgtEl>
                                        <p:attrNameLst>
                                          <p:attrName>style.visibility</p:attrName>
                                        </p:attrNameLst>
                                      </p:cBhvr>
                                      <p:to>
                                        <p:strVal val="visible"/>
                                      </p:to>
                                    </p:set>
                                    <p:animEffect transition="in" filter="circle(in)">
                                      <p:cBhvr>
                                        <p:cTn id="52" dur="1000"/>
                                        <p:tgtEl>
                                          <p:spTgt spid="849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6" grpId="0"/>
      <p:bldP spid="84997" grpId="0" animBg="1"/>
      <p:bldP spid="84998" grpId="0"/>
      <p:bldP spid="84999" grpId="0"/>
      <p:bldP spid="85000" grpId="0"/>
      <p:bldP spid="85001" grpId="0"/>
      <p:bldP spid="85002" grpId="0"/>
      <p:bldP spid="8500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276600" y="609600"/>
            <a:ext cx="2895600" cy="7620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a:solidFill>
                  <a:srgbClr val="FF0000"/>
                </a:solidFill>
                <a:ea typeface="华文新魏" pitchFamily="2" charset="-122"/>
              </a:rPr>
              <a:t>拓展阅读</a:t>
            </a:r>
          </a:p>
        </p:txBody>
      </p:sp>
      <p:sp>
        <p:nvSpPr>
          <p:cNvPr id="23556" name="Rectangle 4"/>
          <p:cNvSpPr>
            <a:spLocks noChangeArrowheads="1"/>
          </p:cNvSpPr>
          <p:nvPr/>
        </p:nvSpPr>
        <p:spPr bwMode="auto">
          <a:xfrm>
            <a:off x="3352800" y="1752600"/>
            <a:ext cx="2895600" cy="579438"/>
          </a:xfrm>
          <a:prstGeom prst="rect">
            <a:avLst/>
          </a:prstGeom>
          <a:solidFill>
            <a:srgbClr val="00FFFF"/>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3600"/>
              <a:t>王冕僧寺夜读 </a:t>
            </a:r>
          </a:p>
        </p:txBody>
      </p:sp>
      <p:sp>
        <p:nvSpPr>
          <p:cNvPr id="23557" name="Rectangle 5"/>
          <p:cNvSpPr>
            <a:spLocks noChangeArrowheads="1"/>
          </p:cNvSpPr>
          <p:nvPr/>
        </p:nvSpPr>
        <p:spPr bwMode="auto">
          <a:xfrm>
            <a:off x="1219200" y="2743200"/>
            <a:ext cx="6781800" cy="2428875"/>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3200">
                <a:solidFill>
                  <a:srgbClr val="CC00CC"/>
                </a:solidFill>
                <a:latin typeface="Times New Roman" pitchFamily="18" charset="0"/>
              </a:rPr>
              <a:t>        </a:t>
            </a:r>
            <a:r>
              <a:rPr lang="zh-CN" altLang="en-US" sz="3200">
                <a:solidFill>
                  <a:srgbClr val="CC00CC"/>
                </a:solidFill>
                <a:latin typeface="Times New Roman" pitchFamily="18" charset="0"/>
              </a:rPr>
              <a:t>王冕者，诸暨人。七八岁时，父命牧牛陇上，窃入学舍，听诸生诵书；听已，辄默记。暮归，忘其牛，父怒挞之。 </a:t>
            </a:r>
          </a:p>
        </p:txBody>
      </p:sp>
      <p:pic>
        <p:nvPicPr>
          <p:cNvPr id="23560" name="Picture 8" descr="图片1458948"/>
          <p:cNvPicPr>
            <a:picLocks noChangeAspect="1" noChangeArrowheads="1" noCrop="1"/>
          </p:cNvPicPr>
          <p:nvPr/>
        </p:nvPicPr>
        <p:blipFill>
          <a:blip r:embed="rId2">
            <a:lum contrast="6000"/>
            <a:extLst>
              <a:ext uri="{28A0092B-C50C-407E-A947-70E740481C1C}">
                <a14:useLocalDpi xmlns:a14="http://schemas.microsoft.com/office/drawing/2010/main"/>
              </a:ext>
            </a:extLst>
          </a:blip>
          <a:srcRect/>
          <a:stretch>
            <a:fillRect/>
          </a:stretch>
        </p:blipFill>
        <p:spPr bwMode="auto">
          <a:xfrm>
            <a:off x="2522538" y="609600"/>
            <a:ext cx="611187" cy="68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from="(-#ppt_w/2)" to="(#ppt_x)" calcmode="lin" valueType="num">
                                      <p:cBhvr>
                                        <p:cTn id="7" dur="600" fill="hold">
                                          <p:stCondLst>
                                            <p:cond delay="0"/>
                                          </p:stCondLst>
                                        </p:cTn>
                                        <p:tgtEl>
                                          <p:spTgt spid="23554"/>
                                        </p:tgtEl>
                                        <p:attrNameLst>
                                          <p:attrName>ppt_x</p:attrName>
                                        </p:attrNameLst>
                                      </p:cBhvr>
                                    </p:anim>
                                    <p:anim from="0" to="-1.0" calcmode="lin" valueType="num">
                                      <p:cBhvr>
                                        <p:cTn id="8" dur="200" decel="50000" autoRev="1" fill="hold">
                                          <p:stCondLst>
                                            <p:cond delay="600"/>
                                          </p:stCondLst>
                                        </p:cTn>
                                        <p:tgtEl>
                                          <p:spTgt spid="23554"/>
                                        </p:tgtEl>
                                        <p:attrNameLst>
                                          <p:attrName>xshear</p:attrName>
                                        </p:attrNameLst>
                                      </p:cBhvr>
                                    </p:anim>
                                    <p:animScale>
                                      <p:cBhvr>
                                        <p:cTn id="9" dur="200" decel="100000" autoRev="1" fill="hold">
                                          <p:stCondLst>
                                            <p:cond delay="600"/>
                                          </p:stCondLst>
                                        </p:cTn>
                                        <p:tgtEl>
                                          <p:spTgt spid="23554"/>
                                        </p:tgtEl>
                                      </p:cBhvr>
                                      <p:from x="100000" y="100000"/>
                                      <p:to x="80000" y="100000"/>
                                    </p:animScale>
                                    <p:anim by="(#ppt_h/3+#ppt_w*0.1)" calcmode="lin" valueType="num">
                                      <p:cBhvr additive="sum">
                                        <p:cTn id="10" dur="200" decel="100000" autoRev="1" fill="hold">
                                          <p:stCondLst>
                                            <p:cond delay="600"/>
                                          </p:stCondLst>
                                        </p:cTn>
                                        <p:tgtEl>
                                          <p:spTgt spid="23554"/>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23560"/>
                                        </p:tgtEl>
                                        <p:attrNameLst>
                                          <p:attrName>style.visibility</p:attrName>
                                        </p:attrNameLst>
                                      </p:cBhvr>
                                      <p:to>
                                        <p:strVal val="visible"/>
                                      </p:to>
                                    </p:set>
                                    <p:anim from="(-#ppt_w/2)" to="(#ppt_x)" calcmode="lin" valueType="num">
                                      <p:cBhvr>
                                        <p:cTn id="13" dur="600" fill="hold">
                                          <p:stCondLst>
                                            <p:cond delay="0"/>
                                          </p:stCondLst>
                                        </p:cTn>
                                        <p:tgtEl>
                                          <p:spTgt spid="23560"/>
                                        </p:tgtEl>
                                        <p:attrNameLst>
                                          <p:attrName>ppt_x</p:attrName>
                                        </p:attrNameLst>
                                      </p:cBhvr>
                                    </p:anim>
                                    <p:anim from="0" to="-1.0" calcmode="lin" valueType="num">
                                      <p:cBhvr>
                                        <p:cTn id="14" dur="200" decel="50000" autoRev="1" fill="hold">
                                          <p:stCondLst>
                                            <p:cond delay="600"/>
                                          </p:stCondLst>
                                        </p:cTn>
                                        <p:tgtEl>
                                          <p:spTgt spid="23560"/>
                                        </p:tgtEl>
                                        <p:attrNameLst>
                                          <p:attrName>xshear</p:attrName>
                                        </p:attrNameLst>
                                      </p:cBhvr>
                                    </p:anim>
                                    <p:animScale>
                                      <p:cBhvr>
                                        <p:cTn id="15" dur="200" decel="100000" autoRev="1" fill="hold">
                                          <p:stCondLst>
                                            <p:cond delay="600"/>
                                          </p:stCondLst>
                                        </p:cTn>
                                        <p:tgtEl>
                                          <p:spTgt spid="23560"/>
                                        </p:tgtEl>
                                      </p:cBhvr>
                                      <p:from x="100000" y="100000"/>
                                      <p:to x="80000" y="100000"/>
                                    </p:animScale>
                                    <p:anim by="(#ppt_h/3+#ppt_w*0.1)" calcmode="lin" valueType="num">
                                      <p:cBhvr additive="sum">
                                        <p:cTn id="16" dur="200" decel="100000" autoRev="1" fill="hold">
                                          <p:stCondLst>
                                            <p:cond delay="600"/>
                                          </p:stCondLst>
                                        </p:cTn>
                                        <p:tgtEl>
                                          <p:spTgt spid="23560"/>
                                        </p:tgtEl>
                                        <p:attrNameLst>
                                          <p:attrName>ppt_x</p:attrName>
                                        </p:attrNameLst>
                                      </p:cBhvr>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3556"/>
                                        </p:tgtEl>
                                        <p:attrNameLst>
                                          <p:attrName>style.visibility</p:attrName>
                                        </p:attrNameLst>
                                      </p:cBhvr>
                                      <p:to>
                                        <p:strVal val="visible"/>
                                      </p:to>
                                    </p:set>
                                    <p:anim to="" calcmode="lin" valueType="num">
                                      <p:cBhvr>
                                        <p:cTn id="21" dur="1" fill="hold"/>
                                        <p:tgtEl>
                                          <p:spTgt spid="23556"/>
                                        </p:tgtEl>
                                        <p:attrNameLst>
                                          <p:attrName/>
                                        </p:attrNameLst>
                                      </p:cBhvr>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35" presetClass="entr" presetSubtype="0" fill="hold" grpId="0" nodeType="clickEffect">
                                  <p:stCondLst>
                                    <p:cond delay="0"/>
                                  </p:stCondLst>
                                  <p:childTnLst>
                                    <p:set>
                                      <p:cBhvr>
                                        <p:cTn id="25" dur="1" fill="hold">
                                          <p:stCondLst>
                                            <p:cond delay="0"/>
                                          </p:stCondLst>
                                        </p:cTn>
                                        <p:tgtEl>
                                          <p:spTgt spid="23557"/>
                                        </p:tgtEl>
                                        <p:attrNameLst>
                                          <p:attrName>style.visibility</p:attrName>
                                        </p:attrNameLst>
                                      </p:cBhvr>
                                      <p:to>
                                        <p:strVal val="visible"/>
                                      </p:to>
                                    </p:set>
                                    <p:animEffect transition="in" filter="fade">
                                      <p:cBhvr>
                                        <p:cTn id="26" dur="1000"/>
                                        <p:tgtEl>
                                          <p:spTgt spid="23557"/>
                                        </p:tgtEl>
                                      </p:cBhvr>
                                    </p:animEffect>
                                    <p:anim calcmode="lin" valueType="num">
                                      <p:cBhvr>
                                        <p:cTn id="27" dur="1000" fill="hold"/>
                                        <p:tgtEl>
                                          <p:spTgt spid="23557"/>
                                        </p:tgtEl>
                                        <p:attrNameLst>
                                          <p:attrName>style.rotation</p:attrName>
                                        </p:attrNameLst>
                                      </p:cBhvr>
                                      <p:tavLst>
                                        <p:tav tm="0">
                                          <p:val>
                                            <p:fltVal val="720"/>
                                          </p:val>
                                        </p:tav>
                                        <p:tav tm="100000">
                                          <p:val>
                                            <p:fltVal val="0"/>
                                          </p:val>
                                        </p:tav>
                                      </p:tavLst>
                                    </p:anim>
                                    <p:anim calcmode="lin" valueType="num">
                                      <p:cBhvr>
                                        <p:cTn id="28" dur="1000" fill="hold"/>
                                        <p:tgtEl>
                                          <p:spTgt spid="23557"/>
                                        </p:tgtEl>
                                        <p:attrNameLst>
                                          <p:attrName>ppt_h</p:attrName>
                                        </p:attrNameLst>
                                      </p:cBhvr>
                                      <p:tavLst>
                                        <p:tav tm="0">
                                          <p:val>
                                            <p:fltVal val="0"/>
                                          </p:val>
                                        </p:tav>
                                        <p:tav tm="100000">
                                          <p:val>
                                            <p:strVal val="#ppt_h"/>
                                          </p:val>
                                        </p:tav>
                                      </p:tavLst>
                                    </p:anim>
                                    <p:anim calcmode="lin" valueType="num">
                                      <p:cBhvr>
                                        <p:cTn id="29" dur="1000" fill="hold"/>
                                        <p:tgtEl>
                                          <p:spTgt spid="2355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P spid="23556" grpId="0" animBg="1"/>
      <p:bldP spid="2355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4"/>
          <p:cNvSpPr>
            <a:spLocks noChangeArrowheads="1"/>
          </p:cNvSpPr>
          <p:nvPr/>
        </p:nvSpPr>
        <p:spPr bwMode="auto">
          <a:xfrm>
            <a:off x="914400" y="1447800"/>
            <a:ext cx="7315200" cy="3013075"/>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3200">
                <a:solidFill>
                  <a:srgbClr val="CC00CC"/>
                </a:solidFill>
                <a:latin typeface="Times New Roman" pitchFamily="18" charset="0"/>
              </a:rPr>
              <a:t>       </a:t>
            </a:r>
            <a:r>
              <a:rPr lang="zh-CN" altLang="en-US" sz="3200">
                <a:solidFill>
                  <a:srgbClr val="CC00CC"/>
                </a:solidFill>
                <a:latin typeface="Times New Roman" pitchFamily="18" charset="0"/>
              </a:rPr>
              <a:t>母曰：“儿痴如此，曷不听其所为？”冕因去，依僧寺而居。夜潜出，坐佛膝上，执策映长明灯读之，琅琅达旦。佛像多为土偶，狞恶可怖；冕小儿，恬若不见。 </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86020"/>
                                        </p:tgtEl>
                                        <p:attrNameLst>
                                          <p:attrName>style.visibility</p:attrName>
                                        </p:attrNameLst>
                                      </p:cBhvr>
                                      <p:to>
                                        <p:strVal val="visible"/>
                                      </p:to>
                                    </p:set>
                                    <p:animEffect transition="in" filter="barn(inHorizontal)">
                                      <p:cBhvr>
                                        <p:cTn id="7" dur="500"/>
                                        <p:tgtEl>
                                          <p:spTgt spid="86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81" name="Picture 5" descr="2006417117183877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81200" y="457200"/>
            <a:ext cx="5410200" cy="5016500"/>
          </a:xfrm>
          <a:prstGeom prst="rect">
            <a:avLst/>
          </a:prstGeom>
          <a:noFill/>
          <a:extLst>
            <a:ext uri="{909E8E84-426E-40DD-AFC4-6F175D3DCCD1}">
              <a14:hiddenFill xmlns:a14="http://schemas.microsoft.com/office/drawing/2010/main">
                <a:solidFill>
                  <a:srgbClr val="FFFFFF"/>
                </a:solidFill>
              </a14:hiddenFill>
            </a:ext>
          </a:extLst>
        </p:spPr>
      </p:pic>
      <p:sp>
        <p:nvSpPr>
          <p:cNvPr id="101382" name="Rectangle 6"/>
          <p:cNvSpPr>
            <a:spLocks noChangeArrowheads="1"/>
          </p:cNvSpPr>
          <p:nvPr/>
        </p:nvSpPr>
        <p:spPr bwMode="auto">
          <a:xfrm>
            <a:off x="3810000" y="5562600"/>
            <a:ext cx="1914525" cy="676275"/>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lnSpc>
                <a:spcPct val="120000"/>
              </a:lnSpc>
            </a:pPr>
            <a:r>
              <a:rPr lang="zh-CN" altLang="en-US" sz="3200">
                <a:solidFill>
                  <a:srgbClr val="FF0000"/>
                </a:solidFill>
                <a:latin typeface="Times New Roman" pitchFamily="18" charset="0"/>
                <a:ea typeface="宋体" pitchFamily="2" charset="-122"/>
              </a:rPr>
              <a:t>秉烛夜读 </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101381"/>
                                        </p:tgtEl>
                                        <p:attrNameLst>
                                          <p:attrName>style.visibility</p:attrName>
                                        </p:attrNameLst>
                                      </p:cBhvr>
                                      <p:to>
                                        <p:strVal val="visible"/>
                                      </p:to>
                                    </p:set>
                                    <p:animEffect transition="in" filter="circle(in)">
                                      <p:cBhvr>
                                        <p:cTn id="7" dur="1000"/>
                                        <p:tgtEl>
                                          <p:spTgt spid="1013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4" presetClass="entr" presetSubtype="0" fill="hold" grpId="0" nodeType="clickEffect">
                                  <p:stCondLst>
                                    <p:cond delay="0"/>
                                  </p:stCondLst>
                                  <p:childTnLst>
                                    <p:set>
                                      <p:cBhvr>
                                        <p:cTn id="11" dur="1" fill="hold">
                                          <p:stCondLst>
                                            <p:cond delay="0"/>
                                          </p:stCondLst>
                                        </p:cTn>
                                        <p:tgtEl>
                                          <p:spTgt spid="101382"/>
                                        </p:tgtEl>
                                        <p:attrNameLst>
                                          <p:attrName>style.visibility</p:attrName>
                                        </p:attrNameLst>
                                      </p:cBhvr>
                                      <p:to>
                                        <p:strVal val="visible"/>
                                      </p:to>
                                    </p:set>
                                    <p:anim from="(-#ppt_w/2)" to="(#ppt_x)" calcmode="lin" valueType="num">
                                      <p:cBhvr>
                                        <p:cTn id="12" dur="600" fill="hold">
                                          <p:stCondLst>
                                            <p:cond delay="0"/>
                                          </p:stCondLst>
                                        </p:cTn>
                                        <p:tgtEl>
                                          <p:spTgt spid="101382"/>
                                        </p:tgtEl>
                                        <p:attrNameLst>
                                          <p:attrName>ppt_x</p:attrName>
                                        </p:attrNameLst>
                                      </p:cBhvr>
                                    </p:anim>
                                    <p:anim from="0" to="-1.0" calcmode="lin" valueType="num">
                                      <p:cBhvr>
                                        <p:cTn id="13" dur="200" decel="50000" autoRev="1" fill="hold">
                                          <p:stCondLst>
                                            <p:cond delay="600"/>
                                          </p:stCondLst>
                                        </p:cTn>
                                        <p:tgtEl>
                                          <p:spTgt spid="101382"/>
                                        </p:tgtEl>
                                        <p:attrNameLst>
                                          <p:attrName>xshear</p:attrName>
                                        </p:attrNameLst>
                                      </p:cBhvr>
                                    </p:anim>
                                    <p:animScale>
                                      <p:cBhvr>
                                        <p:cTn id="14" dur="200" decel="100000" autoRev="1" fill="hold">
                                          <p:stCondLst>
                                            <p:cond delay="600"/>
                                          </p:stCondLst>
                                        </p:cTn>
                                        <p:tgtEl>
                                          <p:spTgt spid="101382"/>
                                        </p:tgtEl>
                                      </p:cBhvr>
                                      <p:from x="100000" y="100000"/>
                                      <p:to x="80000" y="100000"/>
                                    </p:animScale>
                                    <p:anim by="(#ppt_h/3+#ppt_w*0.1)" calcmode="lin" valueType="num">
                                      <p:cBhvr additive="sum">
                                        <p:cTn id="15" dur="200" decel="100000" autoRev="1" fill="hold">
                                          <p:stCondLst>
                                            <p:cond delay="600"/>
                                          </p:stCondLst>
                                        </p:cTn>
                                        <p:tgtEl>
                                          <p:spTgt spid="10138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429000" y="533400"/>
            <a:ext cx="3886200" cy="8382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dirty="0">
                <a:solidFill>
                  <a:srgbClr val="FF0000"/>
                </a:solidFill>
                <a:ea typeface="华文新魏" pitchFamily="2" charset="-122"/>
              </a:rPr>
              <a:t>研讨与练习答案</a:t>
            </a:r>
          </a:p>
        </p:txBody>
      </p:sp>
      <p:sp>
        <p:nvSpPr>
          <p:cNvPr id="24579" name="Text Box 3"/>
          <p:cNvSpPr txBox="1">
            <a:spLocks noChangeArrowheads="1"/>
          </p:cNvSpPr>
          <p:nvPr/>
        </p:nvSpPr>
        <p:spPr bwMode="auto">
          <a:xfrm>
            <a:off x="1295400" y="1981200"/>
            <a:ext cx="6781800"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dirty="0">
                <a:solidFill>
                  <a:srgbClr val="0000FF"/>
                </a:solidFill>
                <a:latin typeface="Times New Roman" pitchFamily="18" charset="0"/>
                <a:ea typeface="宋体" pitchFamily="2" charset="-122"/>
              </a:rPr>
              <a:t>　　一、</a:t>
            </a:r>
            <a:r>
              <a:rPr lang="en-US" altLang="zh-CN" sz="3200" dirty="0">
                <a:solidFill>
                  <a:srgbClr val="0000FF"/>
                </a:solidFill>
                <a:latin typeface="Times New Roman" pitchFamily="18" charset="0"/>
                <a:ea typeface="宋体" pitchFamily="2" charset="-122"/>
              </a:rPr>
              <a:t>1</a:t>
            </a:r>
            <a:r>
              <a:rPr lang="zh-CN" altLang="en-US" sz="3200" dirty="0">
                <a:solidFill>
                  <a:srgbClr val="0000FF"/>
                </a:solidFill>
                <a:latin typeface="Times New Roman" pitchFamily="18" charset="0"/>
                <a:ea typeface="宋体" pitchFamily="2" charset="-122"/>
              </a:rPr>
              <a:t>、第一问是开放性的，说“家庭气氛”也不限于列出的那些词语，能从整体上感知此刻的家庭气氛更好。答案可从“融洽”“欢快”“轻松”中任择一两个。</a:t>
            </a:r>
          </a:p>
        </p:txBody>
      </p:sp>
      <p:pic>
        <p:nvPicPr>
          <p:cNvPr id="24580" name="Picture 4" descr="图片122"/>
          <p:cNvPicPr>
            <a:picLocks noChangeAspect="1" noChangeArrowheads="1" noCrop="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36813" y="352425"/>
            <a:ext cx="992187" cy="10191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arn(inHorizontal)">
                                      <p:cBhvr>
                                        <p:cTn id="7" dur="500"/>
                                        <p:tgtEl>
                                          <p:spTgt spid="24578"/>
                                        </p:tgtEl>
                                      </p:cBhvr>
                                    </p:animEffect>
                                  </p:childTnLst>
                                </p:cTn>
                              </p:par>
                              <p:par>
                                <p:cTn id="8" presetID="16" presetClass="entr" presetSubtype="26" fill="hold" nodeType="withEffect">
                                  <p:stCondLst>
                                    <p:cond delay="0"/>
                                  </p:stCondLst>
                                  <p:childTnLst>
                                    <p:set>
                                      <p:cBhvr>
                                        <p:cTn id="9" dur="1" fill="hold">
                                          <p:stCondLst>
                                            <p:cond delay="0"/>
                                          </p:stCondLst>
                                        </p:cTn>
                                        <p:tgtEl>
                                          <p:spTgt spid="24580"/>
                                        </p:tgtEl>
                                        <p:attrNameLst>
                                          <p:attrName>style.visibility</p:attrName>
                                        </p:attrNameLst>
                                      </p:cBhvr>
                                      <p:to>
                                        <p:strVal val="visible"/>
                                      </p:to>
                                    </p:set>
                                    <p:animEffect transition="in" filter="barn(inHorizontal)">
                                      <p:cBhvr>
                                        <p:cTn id="10" dur="500"/>
                                        <p:tgtEl>
                                          <p:spTgt spid="2458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24579"/>
                                        </p:tgtEl>
                                        <p:attrNameLst>
                                          <p:attrName>style.visibility</p:attrName>
                                        </p:attrNameLst>
                                      </p:cBhvr>
                                      <p:to>
                                        <p:strVal val="visible"/>
                                      </p:to>
                                    </p:set>
                                    <p:anim calcmode="lin" valueType="num">
                                      <p:cBhvr>
                                        <p:cTn id="15" dur="500" fill="hold"/>
                                        <p:tgtEl>
                                          <p:spTgt spid="24579"/>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24579"/>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24579"/>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245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2457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Text Box 4"/>
          <p:cNvSpPr txBox="1">
            <a:spLocks noChangeArrowheads="1"/>
          </p:cNvSpPr>
          <p:nvPr/>
        </p:nvSpPr>
        <p:spPr bwMode="auto">
          <a:xfrm>
            <a:off x="914400" y="1371600"/>
            <a:ext cx="7543800" cy="396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3200">
                <a:solidFill>
                  <a:srgbClr val="0000FF"/>
                </a:solidFill>
                <a:latin typeface="Times New Roman" pitchFamily="18" charset="0"/>
                <a:ea typeface="宋体" pitchFamily="2" charset="-122"/>
              </a:rPr>
              <a:t>        </a:t>
            </a:r>
            <a:r>
              <a:rPr lang="zh-CN" altLang="en-US" sz="3200">
                <a:solidFill>
                  <a:srgbClr val="0000FF"/>
                </a:solidFill>
                <a:latin typeface="Times New Roman" pitchFamily="18" charset="0"/>
                <a:ea typeface="宋体" pitchFamily="2" charset="-122"/>
              </a:rPr>
              <a:t>第二问：文中“儿女”犹言子侄辈，指家里的年轻一代人。今之“儿女”则专指子女。</a:t>
            </a:r>
          </a:p>
          <a:p>
            <a:pPr>
              <a:lnSpc>
                <a:spcPct val="120000"/>
              </a:lnSpc>
            </a:pPr>
            <a:r>
              <a:rPr lang="zh-CN" altLang="en-US" sz="3200">
                <a:solidFill>
                  <a:srgbClr val="0000FF"/>
                </a:solidFill>
                <a:latin typeface="Times New Roman" pitchFamily="18" charset="0"/>
                <a:ea typeface="宋体" pitchFamily="2" charset="-122"/>
              </a:rPr>
              <a:t>        </a:t>
            </a:r>
            <a:r>
              <a:rPr lang="zh-CN" altLang="en-US">
                <a:solidFill>
                  <a:srgbClr val="990033"/>
                </a:solidFill>
                <a:latin typeface="Times New Roman" pitchFamily="18" charset="0"/>
                <a:ea typeface="宋体" pitchFamily="2" charset="-122"/>
              </a:rPr>
              <a:t>按：“儿女”在古诗文中亦有专指子女的用法，如杜甫“遥怜小儿女，不解忆长安”（</a:t>
            </a:r>
            <a:r>
              <a:rPr lang="en-US" altLang="zh-CN">
                <a:solidFill>
                  <a:srgbClr val="990033"/>
                </a:solidFill>
                <a:latin typeface="Times New Roman" pitchFamily="18" charset="0"/>
                <a:ea typeface="宋体" pitchFamily="2" charset="-122"/>
              </a:rPr>
              <a:t>《</a:t>
            </a:r>
            <a:r>
              <a:rPr lang="zh-CN" altLang="en-US">
                <a:solidFill>
                  <a:srgbClr val="990033"/>
                </a:solidFill>
                <a:latin typeface="Times New Roman" pitchFamily="18" charset="0"/>
                <a:ea typeface="宋体" pitchFamily="2" charset="-122"/>
              </a:rPr>
              <a:t>月夜</a:t>
            </a:r>
            <a:r>
              <a:rPr lang="en-US" altLang="zh-CN">
                <a:solidFill>
                  <a:srgbClr val="990033"/>
                </a:solidFill>
                <a:latin typeface="Times New Roman" pitchFamily="18" charset="0"/>
                <a:ea typeface="宋体" pitchFamily="2" charset="-122"/>
              </a:rPr>
              <a:t>》</a:t>
            </a:r>
            <a:r>
              <a:rPr lang="zh-CN" altLang="en-US">
                <a:solidFill>
                  <a:srgbClr val="990033"/>
                </a:solidFill>
                <a:latin typeface="Times New Roman" pitchFamily="18" charset="0"/>
                <a:ea typeface="宋体" pitchFamily="2" charset="-122"/>
              </a:rPr>
              <a:t>）“昔别君未婚，儿女忽成行”（</a:t>
            </a:r>
            <a:r>
              <a:rPr lang="en-US" altLang="zh-CN">
                <a:solidFill>
                  <a:srgbClr val="990033"/>
                </a:solidFill>
                <a:latin typeface="Times New Roman" pitchFamily="18" charset="0"/>
                <a:ea typeface="宋体" pitchFamily="2" charset="-122"/>
              </a:rPr>
              <a:t>《</a:t>
            </a:r>
            <a:r>
              <a:rPr lang="zh-CN" altLang="en-US">
                <a:solidFill>
                  <a:srgbClr val="990033"/>
                </a:solidFill>
                <a:latin typeface="Times New Roman" pitchFamily="18" charset="0"/>
                <a:ea typeface="宋体" pitchFamily="2" charset="-122"/>
              </a:rPr>
              <a:t>赠卫八处士</a:t>
            </a:r>
            <a:r>
              <a:rPr lang="en-US" altLang="zh-CN">
                <a:solidFill>
                  <a:srgbClr val="990033"/>
                </a:solidFill>
                <a:latin typeface="Times New Roman" pitchFamily="18" charset="0"/>
                <a:ea typeface="宋体" pitchFamily="2" charset="-122"/>
              </a:rPr>
              <a:t>》</a:t>
            </a:r>
            <a:r>
              <a:rPr lang="zh-CN" altLang="en-US">
                <a:solidFill>
                  <a:srgbClr val="990033"/>
                </a:solidFill>
                <a:latin typeface="Times New Roman" pitchFamily="18" charset="0"/>
                <a:ea typeface="宋体" pitchFamily="2" charset="-122"/>
              </a:rPr>
              <a:t>）诸句中，“儿女”皆指子女。</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7044"/>
                                        </p:tgtEl>
                                        <p:attrNameLst>
                                          <p:attrName>style.visibility</p:attrName>
                                        </p:attrNameLst>
                                      </p:cBhvr>
                                      <p:to>
                                        <p:strVal val="visible"/>
                                      </p:to>
                                    </p:set>
                                    <p:animEffect transition="in" filter="randombar(horizontal)">
                                      <p:cBhvr>
                                        <p:cTn id="7" dur="500"/>
                                        <p:tgtEl>
                                          <p:spTgt spid="870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657600" y="609600"/>
            <a:ext cx="2743200" cy="7620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dirty="0">
                <a:solidFill>
                  <a:srgbClr val="FF0000"/>
                </a:solidFill>
                <a:ea typeface="华文新魏" pitchFamily="2" charset="-122"/>
              </a:rPr>
              <a:t>作者介绍</a:t>
            </a:r>
          </a:p>
        </p:txBody>
      </p:sp>
      <p:sp>
        <p:nvSpPr>
          <p:cNvPr id="8195" name="Rectangle 3"/>
          <p:cNvSpPr>
            <a:spLocks noGrp="1" noChangeArrowheads="1"/>
          </p:cNvSpPr>
          <p:nvPr>
            <p:ph idx="1"/>
          </p:nvPr>
        </p:nvSpPr>
        <p:spPr>
          <a:xfrm>
            <a:off x="838200" y="1828800"/>
            <a:ext cx="4267200" cy="4648200"/>
          </a:xfrm>
        </p:spPr>
        <p:txBody>
          <a:bodyPr/>
          <a:lstStyle/>
          <a:p>
            <a:pPr>
              <a:buFontTx/>
              <a:buNone/>
            </a:pPr>
            <a:r>
              <a:rPr lang="en-US" altLang="zh-CN" b="1" dirty="0">
                <a:latin typeface="楷体_GB2312" pitchFamily="49" charset="-122"/>
                <a:ea typeface="楷体_GB2312" pitchFamily="49" charset="-122"/>
              </a:rPr>
              <a:t>      </a:t>
            </a:r>
            <a:r>
              <a:rPr lang="zh-CN" altLang="en-US" b="1" dirty="0">
                <a:solidFill>
                  <a:srgbClr val="FF3300"/>
                </a:solidFill>
                <a:latin typeface="楷体_GB2312" pitchFamily="49" charset="-122"/>
                <a:ea typeface="楷体_GB2312" pitchFamily="49" charset="-122"/>
              </a:rPr>
              <a:t>刘义庆（</a:t>
            </a:r>
            <a:r>
              <a:rPr lang="en-US" altLang="zh-CN" b="1" dirty="0">
                <a:solidFill>
                  <a:srgbClr val="FF3300"/>
                </a:solidFill>
                <a:latin typeface="楷体_GB2312" pitchFamily="49" charset="-122"/>
                <a:ea typeface="楷体_GB2312" pitchFamily="49" charset="-122"/>
              </a:rPr>
              <a:t>403</a:t>
            </a:r>
            <a:r>
              <a:rPr lang="en-US" altLang="zh-CN" b="1" dirty="0">
                <a:solidFill>
                  <a:srgbClr val="FF3300"/>
                </a:solidFill>
                <a:latin typeface="Arial"/>
                <a:ea typeface="楷体_GB2312" pitchFamily="49" charset="-122"/>
              </a:rPr>
              <a:t>—</a:t>
            </a:r>
            <a:r>
              <a:rPr lang="en-US" altLang="zh-CN" b="1" dirty="0">
                <a:solidFill>
                  <a:srgbClr val="FF3300"/>
                </a:solidFill>
                <a:latin typeface="楷体_GB2312" pitchFamily="49" charset="-122"/>
                <a:ea typeface="楷体_GB2312" pitchFamily="49" charset="-122"/>
              </a:rPr>
              <a:t>444</a:t>
            </a:r>
            <a:r>
              <a:rPr lang="zh-CN" altLang="en-US" b="1" dirty="0">
                <a:solidFill>
                  <a:srgbClr val="FF3300"/>
                </a:solidFill>
                <a:latin typeface="楷体_GB2312" pitchFamily="49" charset="-122"/>
                <a:ea typeface="楷体_GB2312" pitchFamily="49" charset="-122"/>
              </a:rPr>
              <a:t>），字季伯，彭城（今江苏徐州）人，南朝刘宋时期的文学家。刘义庆自幼才华出众，爱好文学。除</a:t>
            </a:r>
            <a:r>
              <a:rPr lang="en-US" altLang="zh-CN" b="1" dirty="0">
                <a:solidFill>
                  <a:srgbClr val="FF3300"/>
                </a:solidFill>
                <a:latin typeface="楷体_GB2312" pitchFamily="49" charset="-122"/>
                <a:ea typeface="楷体_GB2312" pitchFamily="49" charset="-122"/>
              </a:rPr>
              <a:t>《</a:t>
            </a:r>
            <a:r>
              <a:rPr lang="zh-CN" altLang="en-US" b="1" dirty="0">
                <a:solidFill>
                  <a:srgbClr val="FF3300"/>
                </a:solidFill>
                <a:latin typeface="楷体_GB2312" pitchFamily="49" charset="-122"/>
                <a:ea typeface="楷体_GB2312" pitchFamily="49" charset="-122"/>
              </a:rPr>
              <a:t>世说新语</a:t>
            </a:r>
            <a:r>
              <a:rPr lang="en-US" altLang="zh-CN" b="1" dirty="0">
                <a:solidFill>
                  <a:srgbClr val="FF3300"/>
                </a:solidFill>
                <a:latin typeface="楷体_GB2312" pitchFamily="49" charset="-122"/>
                <a:ea typeface="楷体_GB2312" pitchFamily="49" charset="-122"/>
              </a:rPr>
              <a:t>》</a:t>
            </a:r>
            <a:r>
              <a:rPr lang="zh-CN" altLang="en-US" b="1" dirty="0">
                <a:solidFill>
                  <a:srgbClr val="FF3300"/>
                </a:solidFill>
                <a:latin typeface="楷体_GB2312" pitchFamily="49" charset="-122"/>
                <a:ea typeface="楷体_GB2312" pitchFamily="49" charset="-122"/>
              </a:rPr>
              <a:t>外，还著有志怪小说</a:t>
            </a:r>
            <a:r>
              <a:rPr lang="en-US" altLang="zh-CN" b="1" dirty="0">
                <a:solidFill>
                  <a:srgbClr val="FF3300"/>
                </a:solidFill>
                <a:latin typeface="楷体_GB2312" pitchFamily="49" charset="-122"/>
                <a:ea typeface="楷体_GB2312" pitchFamily="49" charset="-122"/>
              </a:rPr>
              <a:t>《</a:t>
            </a:r>
            <a:r>
              <a:rPr lang="zh-CN" altLang="en-US" b="1" dirty="0">
                <a:solidFill>
                  <a:srgbClr val="FF3300"/>
                </a:solidFill>
                <a:latin typeface="楷体_GB2312" pitchFamily="49" charset="-122"/>
                <a:ea typeface="楷体_GB2312" pitchFamily="49" charset="-122"/>
              </a:rPr>
              <a:t>幽明录</a:t>
            </a:r>
            <a:r>
              <a:rPr lang="en-US" altLang="zh-CN" b="1" dirty="0">
                <a:solidFill>
                  <a:srgbClr val="FF3300"/>
                </a:solidFill>
                <a:latin typeface="楷体_GB2312" pitchFamily="49" charset="-122"/>
                <a:ea typeface="楷体_GB2312" pitchFamily="49" charset="-122"/>
              </a:rPr>
              <a:t>》</a:t>
            </a:r>
            <a:r>
              <a:rPr lang="zh-CN" altLang="en-US" b="1" dirty="0">
                <a:solidFill>
                  <a:srgbClr val="FF3300"/>
                </a:solidFill>
                <a:latin typeface="楷体_GB2312" pitchFamily="49" charset="-122"/>
                <a:ea typeface="楷体_GB2312" pitchFamily="49" charset="-122"/>
              </a:rPr>
              <a:t>。 </a:t>
            </a:r>
          </a:p>
        </p:txBody>
      </p:sp>
      <p:pic>
        <p:nvPicPr>
          <p:cNvPr id="8197" name="Picture 5" descr="808a27db377a1775d0164ebf"/>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257800" y="2133600"/>
            <a:ext cx="2874963" cy="35052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28"/>
          <p:cNvPicPr>
            <a:picLocks noChangeAspect="1" noChangeArrowheads="1" noCrop="1"/>
          </p:cNvPicPr>
          <p:nvPr/>
        </p:nvPicPr>
        <p:blipFill>
          <a:blip r:embed="rId3" cstate="email">
            <a:extLst>
              <a:ext uri="{28A0092B-C50C-407E-A947-70E740481C1C}">
                <a14:useLocalDpi xmlns:a14="http://schemas.microsoft.com/office/drawing/2010/main"/>
              </a:ext>
            </a:extLst>
          </a:blip>
          <a:srcRect/>
          <a:stretch>
            <a:fillRect/>
          </a:stretch>
        </p:blipFill>
        <p:spPr bwMode="auto">
          <a:xfrm>
            <a:off x="2743200" y="533400"/>
            <a:ext cx="854075" cy="1066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nodeType="clickEffect">
                                  <p:stCondLst>
                                    <p:cond delay="0"/>
                                  </p:stCondLst>
                                  <p:childTnLst>
                                    <p:set>
                                      <p:cBhvr>
                                        <p:cTn id="6" dur="1" fill="hold">
                                          <p:stCondLst>
                                            <p:cond delay="0"/>
                                          </p:stCondLst>
                                        </p:cTn>
                                        <p:tgtEl>
                                          <p:spTgt spid="8198"/>
                                        </p:tgtEl>
                                        <p:attrNameLst>
                                          <p:attrName>style.visibility</p:attrName>
                                        </p:attrNameLst>
                                      </p:cBhvr>
                                      <p:to>
                                        <p:strVal val="visible"/>
                                      </p:to>
                                    </p:set>
                                    <p:animEffect transition="in" filter="fade">
                                      <p:cBhvr>
                                        <p:cTn id="7" dur="800" decel="100000"/>
                                        <p:tgtEl>
                                          <p:spTgt spid="8198"/>
                                        </p:tgtEl>
                                      </p:cBhvr>
                                    </p:animEffect>
                                    <p:anim calcmode="lin" valueType="num">
                                      <p:cBhvr>
                                        <p:cTn id="8" dur="800" decel="100000" fill="hold"/>
                                        <p:tgtEl>
                                          <p:spTgt spid="8198"/>
                                        </p:tgtEl>
                                        <p:attrNameLst>
                                          <p:attrName>style.rotation</p:attrName>
                                        </p:attrNameLst>
                                      </p:cBhvr>
                                      <p:tavLst>
                                        <p:tav tm="0">
                                          <p:val>
                                            <p:fltVal val="-90"/>
                                          </p:val>
                                        </p:tav>
                                        <p:tav tm="100000">
                                          <p:val>
                                            <p:fltVal val="0"/>
                                          </p:val>
                                        </p:tav>
                                      </p:tavLst>
                                    </p:anim>
                                    <p:anim calcmode="lin" valueType="num">
                                      <p:cBhvr>
                                        <p:cTn id="9" dur="800" decel="100000" fill="hold"/>
                                        <p:tgtEl>
                                          <p:spTgt spid="8198"/>
                                        </p:tgtEl>
                                        <p:attrNameLst>
                                          <p:attrName>ppt_x</p:attrName>
                                        </p:attrNameLst>
                                      </p:cBhvr>
                                      <p:tavLst>
                                        <p:tav tm="0">
                                          <p:val>
                                            <p:strVal val="#ppt_x+0.4"/>
                                          </p:val>
                                        </p:tav>
                                        <p:tav tm="100000">
                                          <p:val>
                                            <p:strVal val="#ppt_x-0.05"/>
                                          </p:val>
                                        </p:tav>
                                      </p:tavLst>
                                    </p:anim>
                                    <p:anim calcmode="lin" valueType="num">
                                      <p:cBhvr>
                                        <p:cTn id="10" dur="800" decel="100000" fill="hold"/>
                                        <p:tgtEl>
                                          <p:spTgt spid="819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19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198"/>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8194"/>
                                        </p:tgtEl>
                                        <p:attrNameLst>
                                          <p:attrName>style.visibility</p:attrName>
                                        </p:attrNameLst>
                                      </p:cBhvr>
                                      <p:to>
                                        <p:strVal val="visible"/>
                                      </p:to>
                                    </p:set>
                                    <p:animEffect transition="in" filter="fade">
                                      <p:cBhvr>
                                        <p:cTn id="15" dur="800" decel="100000"/>
                                        <p:tgtEl>
                                          <p:spTgt spid="8194"/>
                                        </p:tgtEl>
                                      </p:cBhvr>
                                    </p:animEffect>
                                    <p:anim calcmode="lin" valueType="num">
                                      <p:cBhvr>
                                        <p:cTn id="16" dur="800" decel="100000" fill="hold"/>
                                        <p:tgtEl>
                                          <p:spTgt spid="8194"/>
                                        </p:tgtEl>
                                        <p:attrNameLst>
                                          <p:attrName>style.rotation</p:attrName>
                                        </p:attrNameLst>
                                      </p:cBhvr>
                                      <p:tavLst>
                                        <p:tav tm="0">
                                          <p:val>
                                            <p:fltVal val="-90"/>
                                          </p:val>
                                        </p:tav>
                                        <p:tav tm="100000">
                                          <p:val>
                                            <p:fltVal val="0"/>
                                          </p:val>
                                        </p:tav>
                                      </p:tavLst>
                                    </p:anim>
                                    <p:anim calcmode="lin" valueType="num">
                                      <p:cBhvr>
                                        <p:cTn id="17" dur="800" decel="100000" fill="hold"/>
                                        <p:tgtEl>
                                          <p:spTgt spid="8194"/>
                                        </p:tgtEl>
                                        <p:attrNameLst>
                                          <p:attrName>ppt_x</p:attrName>
                                        </p:attrNameLst>
                                      </p:cBhvr>
                                      <p:tavLst>
                                        <p:tav tm="0">
                                          <p:val>
                                            <p:strVal val="#ppt_x+0.4"/>
                                          </p:val>
                                        </p:tav>
                                        <p:tav tm="100000">
                                          <p:val>
                                            <p:strVal val="#ppt_x-0.05"/>
                                          </p:val>
                                        </p:tav>
                                      </p:tavLst>
                                    </p:anim>
                                    <p:anim calcmode="lin" valueType="num">
                                      <p:cBhvr>
                                        <p:cTn id="18" dur="800" decel="100000" fill="hold"/>
                                        <p:tgtEl>
                                          <p:spTgt spid="8194"/>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8194"/>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8194"/>
                                        </p:tgtEl>
                                        <p:attrNameLst>
                                          <p:attrName>ppt_y</p:attrName>
                                        </p:attrNameLst>
                                      </p:cBhvr>
                                      <p:tavLst>
                                        <p:tav tm="0">
                                          <p:val>
                                            <p:strVal val="#ppt_y+0.1"/>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9" presetClass="entr" presetSubtype="0" accel="100000" fill="hold" grpId="0" nodeType="clickEffect">
                                  <p:stCondLst>
                                    <p:cond delay="0"/>
                                  </p:stCondLst>
                                  <p:childTnLst>
                                    <p:set>
                                      <p:cBhvr>
                                        <p:cTn id="24" dur="1" fill="hold">
                                          <p:stCondLst>
                                            <p:cond delay="0"/>
                                          </p:stCondLst>
                                        </p:cTn>
                                        <p:tgtEl>
                                          <p:spTgt spid="8195">
                                            <p:txEl>
                                              <p:pRg st="0" end="0"/>
                                            </p:txEl>
                                          </p:spTgt>
                                        </p:tgtEl>
                                        <p:attrNameLst>
                                          <p:attrName>style.visibility</p:attrName>
                                        </p:attrNameLst>
                                      </p:cBhvr>
                                      <p:to>
                                        <p:strVal val="visible"/>
                                      </p:to>
                                    </p:set>
                                    <p:anim calcmode="lin" valueType="num">
                                      <p:cBhvr>
                                        <p:cTn id="25" dur="500" fill="hold"/>
                                        <p:tgtEl>
                                          <p:spTgt spid="8195">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8195">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8195">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819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39" presetClass="entr" presetSubtype="0" accel="100000" fill="hold" nodeType="clickEffect">
                                  <p:stCondLst>
                                    <p:cond delay="0"/>
                                  </p:stCondLst>
                                  <p:childTnLst>
                                    <p:set>
                                      <p:cBhvr>
                                        <p:cTn id="32" dur="1" fill="hold">
                                          <p:stCondLst>
                                            <p:cond delay="0"/>
                                          </p:stCondLst>
                                        </p:cTn>
                                        <p:tgtEl>
                                          <p:spTgt spid="8197"/>
                                        </p:tgtEl>
                                        <p:attrNameLst>
                                          <p:attrName>style.visibility</p:attrName>
                                        </p:attrNameLst>
                                      </p:cBhvr>
                                      <p:to>
                                        <p:strVal val="visible"/>
                                      </p:to>
                                    </p:set>
                                    <p:anim calcmode="lin" valueType="num">
                                      <p:cBhvr>
                                        <p:cTn id="33" dur="500" fill="hold"/>
                                        <p:tgtEl>
                                          <p:spTgt spid="8197"/>
                                        </p:tgtEl>
                                        <p:attrNameLst>
                                          <p:attrName>ppt_h</p:attrName>
                                        </p:attrNameLst>
                                      </p:cBhvr>
                                      <p:tavLst>
                                        <p:tav tm="0">
                                          <p:val>
                                            <p:strVal val="#ppt_h/20"/>
                                          </p:val>
                                        </p:tav>
                                        <p:tav tm="50000">
                                          <p:val>
                                            <p:strVal val="#ppt_h/20"/>
                                          </p:val>
                                        </p:tav>
                                        <p:tav tm="100000">
                                          <p:val>
                                            <p:strVal val="#ppt_h"/>
                                          </p:val>
                                        </p:tav>
                                      </p:tavLst>
                                    </p:anim>
                                    <p:anim calcmode="lin" valueType="num">
                                      <p:cBhvr>
                                        <p:cTn id="34" dur="500" fill="hold"/>
                                        <p:tgtEl>
                                          <p:spTgt spid="8197"/>
                                        </p:tgtEl>
                                        <p:attrNameLst>
                                          <p:attrName>ppt_w</p:attrName>
                                        </p:attrNameLst>
                                      </p:cBhvr>
                                      <p:tavLst>
                                        <p:tav tm="0">
                                          <p:val>
                                            <p:strVal val="#ppt_w+.3"/>
                                          </p:val>
                                        </p:tav>
                                        <p:tav tm="50000">
                                          <p:val>
                                            <p:strVal val="#ppt_w+.3"/>
                                          </p:val>
                                        </p:tav>
                                        <p:tav tm="100000">
                                          <p:val>
                                            <p:strVal val="#ppt_w"/>
                                          </p:val>
                                        </p:tav>
                                      </p:tavLst>
                                    </p:anim>
                                    <p:anim calcmode="lin" valueType="num">
                                      <p:cBhvr>
                                        <p:cTn id="35" dur="500" fill="hold"/>
                                        <p:tgtEl>
                                          <p:spTgt spid="8197"/>
                                        </p:tgtEl>
                                        <p:attrNameLst>
                                          <p:attrName>ppt_x</p:attrName>
                                        </p:attrNameLst>
                                      </p:cBhvr>
                                      <p:tavLst>
                                        <p:tav tm="0">
                                          <p:val>
                                            <p:strVal val="#ppt_x-.3"/>
                                          </p:val>
                                        </p:tav>
                                        <p:tav tm="50000">
                                          <p:val>
                                            <p:strVal val="#ppt_x"/>
                                          </p:val>
                                        </p:tav>
                                        <p:tav tm="100000">
                                          <p:val>
                                            <p:strVal val="#ppt_x"/>
                                          </p:val>
                                        </p:tav>
                                      </p:tavLst>
                                    </p:anim>
                                    <p:anim calcmode="lin" valueType="num">
                                      <p:cBhvr>
                                        <p:cTn id="36" dur="500" fill="hold"/>
                                        <p:tgtEl>
                                          <p:spTgt spid="81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P spid="8195"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Text Box 4"/>
          <p:cNvSpPr txBox="1">
            <a:spLocks noChangeArrowheads="1"/>
          </p:cNvSpPr>
          <p:nvPr/>
        </p:nvSpPr>
        <p:spPr bwMode="auto">
          <a:xfrm>
            <a:off x="990600" y="685800"/>
            <a:ext cx="7772400" cy="534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dirty="0">
                <a:solidFill>
                  <a:srgbClr val="0000FF"/>
                </a:solidFill>
                <a:latin typeface="Times New Roman" pitchFamily="18" charset="0"/>
                <a:ea typeface="宋体" pitchFamily="2" charset="-122"/>
              </a:rPr>
              <a:t>　　二、</a:t>
            </a:r>
            <a:r>
              <a:rPr lang="en-US" altLang="zh-CN" sz="3200" dirty="0">
                <a:solidFill>
                  <a:srgbClr val="0000FF"/>
                </a:solidFill>
                <a:latin typeface="Times New Roman" pitchFamily="18" charset="0"/>
                <a:ea typeface="宋体" pitchFamily="2" charset="-122"/>
              </a:rPr>
              <a:t>1</a:t>
            </a:r>
            <a:r>
              <a:rPr lang="zh-CN" altLang="en-US" sz="3200" dirty="0">
                <a:solidFill>
                  <a:srgbClr val="0000FF"/>
                </a:solidFill>
                <a:latin typeface="Times New Roman" pitchFamily="18" charset="0"/>
                <a:ea typeface="宋体" pitchFamily="2" charset="-122"/>
              </a:rPr>
              <a:t>、“俄”，又常与“而”“顷”诸字连用，皆片刻义。“欣然”，高兴地。然，语助，无义；或作“</a:t>
            </a:r>
            <a:r>
              <a:rPr lang="en-US" altLang="zh-CN" sz="3200" dirty="0">
                <a:solidFill>
                  <a:srgbClr val="0000FF"/>
                </a:solidFill>
                <a:latin typeface="Times New Roman" pitchFamily="18" charset="0"/>
                <a:ea typeface="宋体" pitchFamily="2" charset="-122"/>
              </a:rPr>
              <a:t>……</a:t>
            </a:r>
            <a:r>
              <a:rPr lang="zh-CN" altLang="en-US" sz="3200" dirty="0">
                <a:solidFill>
                  <a:srgbClr val="0000FF"/>
                </a:solidFill>
                <a:latin typeface="Times New Roman" pitchFamily="18" charset="0"/>
                <a:ea typeface="宋体" pitchFamily="2" charset="-122"/>
              </a:rPr>
              <a:t>的样子”</a:t>
            </a:r>
          </a:p>
          <a:p>
            <a:pPr>
              <a:lnSpc>
                <a:spcPct val="120000"/>
              </a:lnSpc>
            </a:pPr>
            <a:r>
              <a:rPr lang="zh-CN" altLang="en-US" sz="3200" dirty="0">
                <a:solidFill>
                  <a:srgbClr val="0000FF"/>
                </a:solidFill>
                <a:latin typeface="Times New Roman" pitchFamily="18" charset="0"/>
                <a:ea typeface="宋体" pitchFamily="2" charset="-122"/>
              </a:rPr>
              <a:t>　　</a:t>
            </a:r>
            <a:r>
              <a:rPr lang="en-US" altLang="zh-CN" sz="3200" dirty="0">
                <a:solidFill>
                  <a:srgbClr val="0000FF"/>
                </a:solidFill>
                <a:latin typeface="Times New Roman" pitchFamily="18" charset="0"/>
                <a:ea typeface="宋体" pitchFamily="2" charset="-122"/>
              </a:rPr>
              <a:t>2</a:t>
            </a:r>
            <a:r>
              <a:rPr lang="zh-CN" altLang="en-US" sz="3200" dirty="0">
                <a:solidFill>
                  <a:srgbClr val="0000FF"/>
                </a:solidFill>
                <a:latin typeface="Times New Roman" pitchFamily="18" charset="0"/>
                <a:ea typeface="宋体" pitchFamily="2" charset="-122"/>
              </a:rPr>
              <a:t>、“拟”，比，比拟。这是古义。唐以后才有准备、打算义，如“比拟好心来送喜”</a:t>
            </a:r>
            <a:r>
              <a:rPr lang="en-US" altLang="zh-CN" sz="3200" dirty="0">
                <a:solidFill>
                  <a:srgbClr val="0000FF"/>
                </a:solidFill>
                <a:latin typeface="Times New Roman" pitchFamily="18" charset="0"/>
                <a:ea typeface="宋体" pitchFamily="2" charset="-122"/>
              </a:rPr>
              <a:t>《</a:t>
            </a:r>
            <a:r>
              <a:rPr lang="zh-CN" altLang="en-US" sz="3200" dirty="0">
                <a:solidFill>
                  <a:srgbClr val="0000FF"/>
                </a:solidFill>
                <a:latin typeface="Times New Roman" pitchFamily="18" charset="0"/>
                <a:ea typeface="宋体" pitchFamily="2" charset="-122"/>
              </a:rPr>
              <a:t>唐代民歌</a:t>
            </a:r>
            <a:r>
              <a:rPr lang="en-US" altLang="zh-CN" sz="3200" dirty="0">
                <a:solidFill>
                  <a:srgbClr val="0000FF"/>
                </a:solidFill>
                <a:latin typeface="Times New Roman" pitchFamily="18" charset="0"/>
                <a:ea typeface="宋体" pitchFamily="2" charset="-122"/>
              </a:rPr>
              <a:t>》</a:t>
            </a:r>
            <a:r>
              <a:rPr lang="zh-CN" altLang="en-US" sz="3200" dirty="0">
                <a:solidFill>
                  <a:srgbClr val="0000FF"/>
                </a:solidFill>
                <a:latin typeface="Times New Roman" pitchFamily="18" charset="0"/>
                <a:ea typeface="宋体" pitchFamily="2" charset="-122"/>
              </a:rPr>
              <a:t>，“比拟泛轻舟”（宋李清照词</a:t>
            </a:r>
            <a:r>
              <a:rPr lang="en-US" altLang="zh-CN" sz="3200" dirty="0">
                <a:solidFill>
                  <a:srgbClr val="0000FF"/>
                </a:solidFill>
                <a:latin typeface="Times New Roman" pitchFamily="18" charset="0"/>
                <a:ea typeface="宋体" pitchFamily="2" charset="-122"/>
              </a:rPr>
              <a:t>《</a:t>
            </a:r>
            <a:r>
              <a:rPr lang="zh-CN" altLang="en-US" sz="3200" dirty="0">
                <a:solidFill>
                  <a:srgbClr val="0000FF"/>
                </a:solidFill>
                <a:latin typeface="Times New Roman" pitchFamily="18" charset="0"/>
                <a:ea typeface="宋体" pitchFamily="2" charset="-122"/>
              </a:rPr>
              <a:t>武陵春</a:t>
            </a:r>
            <a:r>
              <a:rPr lang="en-US" altLang="zh-CN" sz="3200" dirty="0">
                <a:solidFill>
                  <a:srgbClr val="0000FF"/>
                </a:solidFill>
                <a:latin typeface="Times New Roman" pitchFamily="18" charset="0"/>
                <a:ea typeface="宋体" pitchFamily="2" charset="-122"/>
              </a:rPr>
              <a:t>》</a:t>
            </a:r>
            <a:r>
              <a:rPr lang="zh-CN" altLang="en-US" sz="3200" dirty="0">
                <a:solidFill>
                  <a:srgbClr val="0000FF"/>
                </a:solidFill>
                <a:latin typeface="Times New Roman" pitchFamily="18" charset="0"/>
                <a:ea typeface="宋体" pitchFamily="2" charset="-122"/>
              </a:rPr>
              <a:t>）</a:t>
            </a:r>
          </a:p>
          <a:p>
            <a:pPr>
              <a:lnSpc>
                <a:spcPct val="120000"/>
              </a:lnSpc>
            </a:pPr>
            <a:r>
              <a:rPr lang="zh-CN" altLang="en-US" sz="3200" dirty="0">
                <a:solidFill>
                  <a:srgbClr val="0000FF"/>
                </a:solidFill>
                <a:latin typeface="Times New Roman" pitchFamily="18" charset="0"/>
                <a:ea typeface="宋体" pitchFamily="2" charset="-122"/>
              </a:rPr>
              <a:t>　　</a:t>
            </a:r>
            <a:r>
              <a:rPr lang="en-US" altLang="zh-CN" sz="3200" dirty="0">
                <a:solidFill>
                  <a:srgbClr val="0000FF"/>
                </a:solidFill>
                <a:latin typeface="Times New Roman" pitchFamily="18" charset="0"/>
                <a:ea typeface="宋体" pitchFamily="2" charset="-122"/>
              </a:rPr>
              <a:t>3</a:t>
            </a:r>
            <a:r>
              <a:rPr lang="zh-CN" altLang="en-US" sz="3200" dirty="0">
                <a:solidFill>
                  <a:srgbClr val="0000FF"/>
                </a:solidFill>
                <a:latin typeface="Times New Roman" pitchFamily="18" charset="0"/>
                <a:ea typeface="宋体" pitchFamily="2" charset="-122"/>
              </a:rPr>
              <a:t>、“未若”，比不上。</a:t>
            </a:r>
          </a:p>
          <a:p>
            <a:pPr>
              <a:lnSpc>
                <a:spcPct val="120000"/>
              </a:lnSpc>
            </a:pPr>
            <a:r>
              <a:rPr lang="zh-CN" altLang="en-US" sz="3200" dirty="0">
                <a:solidFill>
                  <a:srgbClr val="0000FF"/>
                </a:solidFill>
                <a:latin typeface="Times New Roman" pitchFamily="18" charset="0"/>
                <a:ea typeface="宋体" pitchFamily="2" charset="-122"/>
              </a:rPr>
              <a:t>　　</a:t>
            </a:r>
            <a:r>
              <a:rPr lang="en-US" altLang="zh-CN" sz="3200" dirty="0">
                <a:solidFill>
                  <a:srgbClr val="0000FF"/>
                </a:solidFill>
                <a:latin typeface="Times New Roman" pitchFamily="18" charset="0"/>
                <a:ea typeface="宋体" pitchFamily="2" charset="-122"/>
              </a:rPr>
              <a:t>4</a:t>
            </a:r>
            <a:r>
              <a:rPr lang="zh-CN" altLang="en-US" sz="3200" dirty="0">
                <a:solidFill>
                  <a:srgbClr val="0000FF"/>
                </a:solidFill>
                <a:latin typeface="Times New Roman" pitchFamily="18" charset="0"/>
                <a:ea typeface="宋体" pitchFamily="2" charset="-122"/>
              </a:rPr>
              <a:t>、“乃”，这里是“才”的意思。</a:t>
            </a: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88068"/>
                                        </p:tgtEl>
                                        <p:attrNameLst>
                                          <p:attrName>style.visibility</p:attrName>
                                        </p:attrNameLst>
                                      </p:cBhvr>
                                      <p:to>
                                        <p:strVal val="visible"/>
                                      </p:to>
                                    </p:set>
                                    <p:animEffect transition="in" filter="fade">
                                      <p:cBhvr>
                                        <p:cTn id="7" dur="800" decel="100000"/>
                                        <p:tgtEl>
                                          <p:spTgt spid="88068"/>
                                        </p:tgtEl>
                                      </p:cBhvr>
                                    </p:animEffect>
                                    <p:anim calcmode="lin" valueType="num">
                                      <p:cBhvr>
                                        <p:cTn id="8" dur="800" decel="100000" fill="hold"/>
                                        <p:tgtEl>
                                          <p:spTgt spid="88068"/>
                                        </p:tgtEl>
                                        <p:attrNameLst>
                                          <p:attrName>style.rotation</p:attrName>
                                        </p:attrNameLst>
                                      </p:cBhvr>
                                      <p:tavLst>
                                        <p:tav tm="0">
                                          <p:val>
                                            <p:fltVal val="-90"/>
                                          </p:val>
                                        </p:tav>
                                        <p:tav tm="100000">
                                          <p:val>
                                            <p:fltVal val="0"/>
                                          </p:val>
                                        </p:tav>
                                      </p:tavLst>
                                    </p:anim>
                                    <p:anim calcmode="lin" valueType="num">
                                      <p:cBhvr>
                                        <p:cTn id="9" dur="800" decel="100000" fill="hold"/>
                                        <p:tgtEl>
                                          <p:spTgt spid="88068"/>
                                        </p:tgtEl>
                                        <p:attrNameLst>
                                          <p:attrName>ppt_x</p:attrName>
                                        </p:attrNameLst>
                                      </p:cBhvr>
                                      <p:tavLst>
                                        <p:tav tm="0">
                                          <p:val>
                                            <p:strVal val="#ppt_x+0.4"/>
                                          </p:val>
                                        </p:tav>
                                        <p:tav tm="100000">
                                          <p:val>
                                            <p:strVal val="#ppt_x-0.05"/>
                                          </p:val>
                                        </p:tav>
                                      </p:tavLst>
                                    </p:anim>
                                    <p:anim calcmode="lin" valueType="num">
                                      <p:cBhvr>
                                        <p:cTn id="10" dur="800" decel="100000" fill="hold"/>
                                        <p:tgtEl>
                                          <p:spTgt spid="8806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806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806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Text Box 4"/>
          <p:cNvSpPr txBox="1">
            <a:spLocks noChangeArrowheads="1"/>
          </p:cNvSpPr>
          <p:nvPr/>
        </p:nvSpPr>
        <p:spPr bwMode="auto">
          <a:xfrm>
            <a:off x="1143000" y="1905000"/>
            <a:ext cx="7239000"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dirty="0">
                <a:solidFill>
                  <a:srgbClr val="0000FF"/>
                </a:solidFill>
                <a:latin typeface="Times New Roman" pitchFamily="18" charset="0"/>
                <a:ea typeface="宋体" pitchFamily="2" charset="-122"/>
              </a:rPr>
              <a:t>　　三、提示：设题目的是诱发学生评价诗句的兴趣，评价质量的好坏是次要的，有争论更好。 </a:t>
            </a:r>
          </a:p>
        </p:txBody>
      </p:sp>
      <p:pic>
        <p:nvPicPr>
          <p:cNvPr id="89093" name="Picture 5" descr="ee7b4e2392b945499922ed2e"/>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1828800" y="152400"/>
            <a:ext cx="59436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89094" name="Picture 6" descr="话"/>
          <p:cNvPicPr>
            <a:picLocks noChangeAspect="1" noChangeArrowheads="1"/>
          </p:cNvPicPr>
          <p:nvPr/>
        </p:nvPicPr>
        <p:blipFill>
          <a:blip r:embed="rId3" cstate="email">
            <a:extLst>
              <a:ext uri="{28A0092B-C50C-407E-A947-70E740481C1C}">
                <a14:useLocalDpi xmlns:a14="http://schemas.microsoft.com/office/drawing/2010/main"/>
              </a:ext>
            </a:extLst>
          </a:blip>
          <a:srcRect b="19354"/>
          <a:stretch>
            <a:fillRect/>
          </a:stretch>
        </p:blipFill>
        <p:spPr bwMode="auto">
          <a:xfrm>
            <a:off x="1219200" y="3770127"/>
            <a:ext cx="6858000" cy="24020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89093"/>
                                        </p:tgtEl>
                                        <p:attrNameLst>
                                          <p:attrName>style.visibility</p:attrName>
                                        </p:attrNameLst>
                                      </p:cBhvr>
                                      <p:to>
                                        <p:strVal val="visible"/>
                                      </p:to>
                                    </p:set>
                                    <p:anim calcmode="lin" valueType="num">
                                      <p:cBhvr>
                                        <p:cTn id="7" dur="500" fill="hold"/>
                                        <p:tgtEl>
                                          <p:spTgt spid="89093"/>
                                        </p:tgtEl>
                                        <p:attrNameLst>
                                          <p:attrName>ppt_w</p:attrName>
                                        </p:attrNameLst>
                                      </p:cBhvr>
                                      <p:tavLst>
                                        <p:tav tm="0">
                                          <p:val>
                                            <p:strVal val="#ppt_w*0.05"/>
                                          </p:val>
                                        </p:tav>
                                        <p:tav tm="100000">
                                          <p:val>
                                            <p:strVal val="#ppt_w"/>
                                          </p:val>
                                        </p:tav>
                                      </p:tavLst>
                                    </p:anim>
                                    <p:anim calcmode="lin" valueType="num">
                                      <p:cBhvr>
                                        <p:cTn id="8" dur="500" fill="hold"/>
                                        <p:tgtEl>
                                          <p:spTgt spid="89093"/>
                                        </p:tgtEl>
                                        <p:attrNameLst>
                                          <p:attrName>ppt_h</p:attrName>
                                        </p:attrNameLst>
                                      </p:cBhvr>
                                      <p:tavLst>
                                        <p:tav tm="0">
                                          <p:val>
                                            <p:strVal val="#ppt_h"/>
                                          </p:val>
                                        </p:tav>
                                        <p:tav tm="100000">
                                          <p:val>
                                            <p:strVal val="#ppt_h"/>
                                          </p:val>
                                        </p:tav>
                                      </p:tavLst>
                                    </p:anim>
                                    <p:anim calcmode="lin" valueType="num">
                                      <p:cBhvr>
                                        <p:cTn id="9" dur="500" fill="hold"/>
                                        <p:tgtEl>
                                          <p:spTgt spid="89093"/>
                                        </p:tgtEl>
                                        <p:attrNameLst>
                                          <p:attrName>ppt_x</p:attrName>
                                        </p:attrNameLst>
                                      </p:cBhvr>
                                      <p:tavLst>
                                        <p:tav tm="0">
                                          <p:val>
                                            <p:strVal val="#ppt_x-.2"/>
                                          </p:val>
                                        </p:tav>
                                        <p:tav tm="100000">
                                          <p:val>
                                            <p:strVal val="#ppt_x"/>
                                          </p:val>
                                        </p:tav>
                                      </p:tavLst>
                                    </p:anim>
                                    <p:anim calcmode="lin" valueType="num">
                                      <p:cBhvr>
                                        <p:cTn id="10" dur="500" fill="hold"/>
                                        <p:tgtEl>
                                          <p:spTgt spid="89093"/>
                                        </p:tgtEl>
                                        <p:attrNameLst>
                                          <p:attrName>ppt_y</p:attrName>
                                        </p:attrNameLst>
                                      </p:cBhvr>
                                      <p:tavLst>
                                        <p:tav tm="0">
                                          <p:val>
                                            <p:strVal val="#ppt_y"/>
                                          </p:val>
                                        </p:tav>
                                        <p:tav tm="100000">
                                          <p:val>
                                            <p:strVal val="#ppt_y"/>
                                          </p:val>
                                        </p:tav>
                                      </p:tavLst>
                                    </p:anim>
                                    <p:animEffect transition="in" filter="fade">
                                      <p:cBhvr>
                                        <p:cTn id="11" dur="500"/>
                                        <p:tgtEl>
                                          <p:spTgt spid="8909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89092"/>
                                        </p:tgtEl>
                                        <p:attrNameLst>
                                          <p:attrName>style.visibility</p:attrName>
                                        </p:attrNameLst>
                                      </p:cBhvr>
                                      <p:to>
                                        <p:strVal val="visible"/>
                                      </p:to>
                                    </p:set>
                                    <p:animEffect transition="in" filter="circle(in)">
                                      <p:cBhvr>
                                        <p:cTn id="16" dur="1000"/>
                                        <p:tgtEl>
                                          <p:spTgt spid="8909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16" fill="hold" nodeType="clickEffect">
                                  <p:stCondLst>
                                    <p:cond delay="0"/>
                                  </p:stCondLst>
                                  <p:childTnLst>
                                    <p:set>
                                      <p:cBhvr>
                                        <p:cTn id="20" dur="1" fill="hold">
                                          <p:stCondLst>
                                            <p:cond delay="0"/>
                                          </p:stCondLst>
                                        </p:cTn>
                                        <p:tgtEl>
                                          <p:spTgt spid="89094"/>
                                        </p:tgtEl>
                                        <p:attrNameLst>
                                          <p:attrName>style.visibility</p:attrName>
                                        </p:attrNameLst>
                                      </p:cBhvr>
                                      <p:to>
                                        <p:strVal val="visible"/>
                                      </p:to>
                                    </p:set>
                                    <p:animEffect transition="in" filter="box(in)">
                                      <p:cBhvr>
                                        <p:cTn id="21" dur="500"/>
                                        <p:tgtEl>
                                          <p:spTgt spid="890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657600" y="457200"/>
            <a:ext cx="2971800" cy="8382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a:solidFill>
                  <a:srgbClr val="FF0000"/>
                </a:solidFill>
                <a:ea typeface="华文新魏" pitchFamily="2" charset="-122"/>
              </a:rPr>
              <a:t>代表作品</a:t>
            </a:r>
          </a:p>
        </p:txBody>
      </p:sp>
      <p:sp>
        <p:nvSpPr>
          <p:cNvPr id="9219" name="Rectangle 3"/>
          <p:cNvSpPr>
            <a:spLocks noGrp="1" noChangeArrowheads="1"/>
          </p:cNvSpPr>
          <p:nvPr>
            <p:ph idx="1"/>
          </p:nvPr>
        </p:nvSpPr>
        <p:spPr>
          <a:xfrm>
            <a:off x="762000" y="1447800"/>
            <a:ext cx="8001000" cy="4983163"/>
          </a:xfrm>
          <a:solidFill>
            <a:schemeClr val="bg1"/>
          </a:solidFill>
        </p:spPr>
        <p:txBody>
          <a:bodyPr/>
          <a:lstStyle/>
          <a:p>
            <a:pPr>
              <a:lnSpc>
                <a:spcPct val="120000"/>
              </a:lnSpc>
              <a:spcBef>
                <a:spcPct val="0"/>
              </a:spcBef>
              <a:buFontTx/>
              <a:buNone/>
            </a:pPr>
            <a:r>
              <a:rPr lang="zh-CN" altLang="en-US" sz="3000" b="1" dirty="0">
                <a:solidFill>
                  <a:srgbClr val="FF3300"/>
                </a:solidFill>
                <a:latin typeface="楷体_GB2312" pitchFamily="49" charset="-122"/>
                <a:ea typeface="楷体_GB2312" pitchFamily="49" charset="-122"/>
              </a:rPr>
              <a:t>　　　</a:t>
            </a:r>
            <a:r>
              <a:rPr lang="en-US" altLang="zh-CN" sz="3000" b="1" dirty="0">
                <a:solidFill>
                  <a:srgbClr val="FF3300"/>
                </a:solidFill>
                <a:latin typeface="楷体_GB2312" pitchFamily="49" charset="-122"/>
                <a:ea typeface="楷体_GB2312" pitchFamily="49" charset="-122"/>
              </a:rPr>
              <a:t>《</a:t>
            </a:r>
            <a:r>
              <a:rPr lang="zh-CN" altLang="en-US" sz="3000" b="1" dirty="0">
                <a:solidFill>
                  <a:srgbClr val="FF3300"/>
                </a:solidFill>
                <a:latin typeface="楷体_GB2312" pitchFamily="49" charset="-122"/>
                <a:ea typeface="楷体_GB2312" pitchFamily="49" charset="-122"/>
              </a:rPr>
              <a:t>世说新语</a:t>
            </a:r>
            <a:r>
              <a:rPr lang="en-US" altLang="zh-CN" sz="3000" b="1" dirty="0">
                <a:solidFill>
                  <a:srgbClr val="FF3300"/>
                </a:solidFill>
                <a:latin typeface="楷体_GB2312" pitchFamily="49" charset="-122"/>
                <a:ea typeface="楷体_GB2312" pitchFamily="49" charset="-122"/>
              </a:rPr>
              <a:t>》</a:t>
            </a:r>
            <a:r>
              <a:rPr lang="zh-CN" altLang="en-US" sz="3000" b="1" dirty="0">
                <a:solidFill>
                  <a:srgbClr val="FF3300"/>
                </a:solidFill>
                <a:latin typeface="楷体_GB2312" pitchFamily="49" charset="-122"/>
                <a:ea typeface="楷体_GB2312" pitchFamily="49" charset="-122"/>
              </a:rPr>
              <a:t>是一部笔记小说集，是六朝志人小说的代表作。此书记载了自汉魏至东晋士族阶层言谈、轶事，反映了当时士大夫们的思想、生活和清谈放诞的风气。其语言简练，文字生动鲜活，自问世以来，便受到文人的喜爱和重视，戏剧、小说如关汉卿的杂剧</a:t>
            </a:r>
            <a:r>
              <a:rPr lang="en-US" altLang="zh-CN" sz="3000" b="1" dirty="0">
                <a:solidFill>
                  <a:srgbClr val="FF3300"/>
                </a:solidFill>
                <a:latin typeface="楷体_GB2312" pitchFamily="49" charset="-122"/>
                <a:ea typeface="楷体_GB2312" pitchFamily="49" charset="-122"/>
              </a:rPr>
              <a:t>《</a:t>
            </a:r>
            <a:r>
              <a:rPr lang="zh-CN" altLang="en-US" sz="3000" b="1" dirty="0">
                <a:solidFill>
                  <a:srgbClr val="FF3300"/>
                </a:solidFill>
                <a:latin typeface="楷体_GB2312" pitchFamily="49" charset="-122"/>
                <a:ea typeface="楷体_GB2312" pitchFamily="49" charset="-122"/>
              </a:rPr>
              <a:t>玉镜台</a:t>
            </a:r>
            <a:r>
              <a:rPr lang="en-US" altLang="zh-CN" sz="3000" b="1" dirty="0">
                <a:solidFill>
                  <a:srgbClr val="FF3300"/>
                </a:solidFill>
                <a:latin typeface="楷体_GB2312" pitchFamily="49" charset="-122"/>
                <a:ea typeface="楷体_GB2312" pitchFamily="49" charset="-122"/>
              </a:rPr>
              <a:t>》</a:t>
            </a:r>
            <a:r>
              <a:rPr lang="zh-CN" altLang="en-US" sz="3000" b="1" dirty="0">
                <a:solidFill>
                  <a:srgbClr val="FF3300"/>
                </a:solidFill>
                <a:latin typeface="楷体_GB2312" pitchFamily="49" charset="-122"/>
                <a:ea typeface="楷体_GB2312" pitchFamily="49" charset="-122"/>
              </a:rPr>
              <a:t>、罗贯中的</a:t>
            </a:r>
            <a:r>
              <a:rPr lang="en-US" altLang="zh-CN" sz="3000" b="1" dirty="0">
                <a:solidFill>
                  <a:srgbClr val="FF3300"/>
                </a:solidFill>
                <a:latin typeface="楷体_GB2312" pitchFamily="49" charset="-122"/>
                <a:ea typeface="楷体_GB2312" pitchFamily="49" charset="-122"/>
              </a:rPr>
              <a:t>《</a:t>
            </a:r>
            <a:r>
              <a:rPr lang="zh-CN" altLang="en-US" sz="3000" b="1" dirty="0">
                <a:solidFill>
                  <a:srgbClr val="FF3300"/>
                </a:solidFill>
                <a:latin typeface="楷体_GB2312" pitchFamily="49" charset="-122"/>
                <a:ea typeface="楷体_GB2312" pitchFamily="49" charset="-122"/>
              </a:rPr>
              <a:t>三国演义</a:t>
            </a:r>
            <a:r>
              <a:rPr lang="en-US" altLang="zh-CN" sz="3000" b="1" dirty="0">
                <a:solidFill>
                  <a:srgbClr val="FF3300"/>
                </a:solidFill>
                <a:latin typeface="楷体_GB2312" pitchFamily="49" charset="-122"/>
                <a:ea typeface="楷体_GB2312" pitchFamily="49" charset="-122"/>
              </a:rPr>
              <a:t>》</a:t>
            </a:r>
            <a:r>
              <a:rPr lang="zh-CN" altLang="en-US" sz="3000" b="1" dirty="0">
                <a:solidFill>
                  <a:srgbClr val="FF3300"/>
                </a:solidFill>
                <a:latin typeface="楷体_GB2312" pitchFamily="49" charset="-122"/>
                <a:ea typeface="楷体_GB2312" pitchFamily="49" charset="-122"/>
              </a:rPr>
              <a:t>等也常常从中寻找素材。</a:t>
            </a:r>
          </a:p>
        </p:txBody>
      </p:sp>
      <p:pic>
        <p:nvPicPr>
          <p:cNvPr id="9220" name="Picture 4" descr="40"/>
          <p:cNvPicPr>
            <a:picLocks noChangeAspect="1" noChangeArrowheads="1" noCrop="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14600" y="381000"/>
            <a:ext cx="990600" cy="990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fade">
                                      <p:cBhvr>
                                        <p:cTn id="7" dur="800" decel="100000"/>
                                        <p:tgtEl>
                                          <p:spTgt spid="9220"/>
                                        </p:tgtEl>
                                      </p:cBhvr>
                                    </p:animEffect>
                                    <p:anim calcmode="lin" valueType="num">
                                      <p:cBhvr>
                                        <p:cTn id="8" dur="800" decel="100000" fill="hold"/>
                                        <p:tgtEl>
                                          <p:spTgt spid="9220"/>
                                        </p:tgtEl>
                                        <p:attrNameLst>
                                          <p:attrName>style.rotation</p:attrName>
                                        </p:attrNameLst>
                                      </p:cBhvr>
                                      <p:tavLst>
                                        <p:tav tm="0">
                                          <p:val>
                                            <p:fltVal val="-90"/>
                                          </p:val>
                                        </p:tav>
                                        <p:tav tm="100000">
                                          <p:val>
                                            <p:fltVal val="0"/>
                                          </p:val>
                                        </p:tav>
                                      </p:tavLst>
                                    </p:anim>
                                    <p:anim calcmode="lin" valueType="num">
                                      <p:cBhvr>
                                        <p:cTn id="9" dur="800" decel="100000" fill="hold"/>
                                        <p:tgtEl>
                                          <p:spTgt spid="9220"/>
                                        </p:tgtEl>
                                        <p:attrNameLst>
                                          <p:attrName>ppt_x</p:attrName>
                                        </p:attrNameLst>
                                      </p:cBhvr>
                                      <p:tavLst>
                                        <p:tav tm="0">
                                          <p:val>
                                            <p:strVal val="#ppt_x+0.4"/>
                                          </p:val>
                                        </p:tav>
                                        <p:tav tm="100000">
                                          <p:val>
                                            <p:strVal val="#ppt_x-0.05"/>
                                          </p:val>
                                        </p:tav>
                                      </p:tavLst>
                                    </p:anim>
                                    <p:anim calcmode="lin" valueType="num">
                                      <p:cBhvr>
                                        <p:cTn id="10" dur="800" decel="100000" fill="hold"/>
                                        <p:tgtEl>
                                          <p:spTgt spid="922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22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220"/>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9218"/>
                                        </p:tgtEl>
                                        <p:attrNameLst>
                                          <p:attrName>style.visibility</p:attrName>
                                        </p:attrNameLst>
                                      </p:cBhvr>
                                      <p:to>
                                        <p:strVal val="visible"/>
                                      </p:to>
                                    </p:set>
                                    <p:animEffect transition="in" filter="fade">
                                      <p:cBhvr>
                                        <p:cTn id="15" dur="800" decel="100000"/>
                                        <p:tgtEl>
                                          <p:spTgt spid="9218"/>
                                        </p:tgtEl>
                                      </p:cBhvr>
                                    </p:animEffect>
                                    <p:anim calcmode="lin" valueType="num">
                                      <p:cBhvr>
                                        <p:cTn id="16" dur="800" decel="100000" fill="hold"/>
                                        <p:tgtEl>
                                          <p:spTgt spid="9218"/>
                                        </p:tgtEl>
                                        <p:attrNameLst>
                                          <p:attrName>style.rotation</p:attrName>
                                        </p:attrNameLst>
                                      </p:cBhvr>
                                      <p:tavLst>
                                        <p:tav tm="0">
                                          <p:val>
                                            <p:fltVal val="-90"/>
                                          </p:val>
                                        </p:tav>
                                        <p:tav tm="100000">
                                          <p:val>
                                            <p:fltVal val="0"/>
                                          </p:val>
                                        </p:tav>
                                      </p:tavLst>
                                    </p:anim>
                                    <p:anim calcmode="lin" valueType="num">
                                      <p:cBhvr>
                                        <p:cTn id="17" dur="800" decel="100000" fill="hold"/>
                                        <p:tgtEl>
                                          <p:spTgt spid="9218"/>
                                        </p:tgtEl>
                                        <p:attrNameLst>
                                          <p:attrName>ppt_x</p:attrName>
                                        </p:attrNameLst>
                                      </p:cBhvr>
                                      <p:tavLst>
                                        <p:tav tm="0">
                                          <p:val>
                                            <p:strVal val="#ppt_x+0.4"/>
                                          </p:val>
                                        </p:tav>
                                        <p:tav tm="100000">
                                          <p:val>
                                            <p:strVal val="#ppt_x-0.05"/>
                                          </p:val>
                                        </p:tav>
                                      </p:tavLst>
                                    </p:anim>
                                    <p:anim calcmode="lin" valueType="num">
                                      <p:cBhvr>
                                        <p:cTn id="18" dur="800" decel="100000" fill="hold"/>
                                        <p:tgtEl>
                                          <p:spTgt spid="921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921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9218"/>
                                        </p:tgtEl>
                                        <p:attrNameLst>
                                          <p:attrName>ppt_y</p:attrName>
                                        </p:attrNameLst>
                                      </p:cBhvr>
                                      <p:tavLst>
                                        <p:tav tm="0">
                                          <p:val>
                                            <p:strVal val="#ppt_y+0.1"/>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49" presetClass="entr" presetSubtype="0" decel="100000" fill="hold" grpId="0" nodeType="clickEffect">
                                  <p:stCondLst>
                                    <p:cond delay="0"/>
                                  </p:stCondLst>
                                  <p:childTnLst>
                                    <p:set>
                                      <p:cBhvr>
                                        <p:cTn id="24" dur="1" fill="hold">
                                          <p:stCondLst>
                                            <p:cond delay="0"/>
                                          </p:stCondLst>
                                        </p:cTn>
                                        <p:tgtEl>
                                          <p:spTgt spid="9219">
                                            <p:bg/>
                                          </p:spTgt>
                                        </p:tgtEl>
                                        <p:attrNameLst>
                                          <p:attrName>style.visibility</p:attrName>
                                        </p:attrNameLst>
                                      </p:cBhvr>
                                      <p:to>
                                        <p:strVal val="visible"/>
                                      </p:to>
                                    </p:set>
                                    <p:anim calcmode="lin" valueType="num">
                                      <p:cBhvr>
                                        <p:cTn id="25" dur="500" fill="hold"/>
                                        <p:tgtEl>
                                          <p:spTgt spid="9219">
                                            <p:bg/>
                                          </p:spTgt>
                                        </p:tgtEl>
                                        <p:attrNameLst>
                                          <p:attrName>ppt_w</p:attrName>
                                        </p:attrNameLst>
                                      </p:cBhvr>
                                      <p:tavLst>
                                        <p:tav tm="0">
                                          <p:val>
                                            <p:fltVal val="0"/>
                                          </p:val>
                                        </p:tav>
                                        <p:tav tm="100000">
                                          <p:val>
                                            <p:strVal val="#ppt_w"/>
                                          </p:val>
                                        </p:tav>
                                      </p:tavLst>
                                    </p:anim>
                                    <p:anim calcmode="lin" valueType="num">
                                      <p:cBhvr>
                                        <p:cTn id="26" dur="500" fill="hold"/>
                                        <p:tgtEl>
                                          <p:spTgt spid="9219">
                                            <p:bg/>
                                          </p:spTgt>
                                        </p:tgtEl>
                                        <p:attrNameLst>
                                          <p:attrName>ppt_h</p:attrName>
                                        </p:attrNameLst>
                                      </p:cBhvr>
                                      <p:tavLst>
                                        <p:tav tm="0">
                                          <p:val>
                                            <p:fltVal val="0"/>
                                          </p:val>
                                        </p:tav>
                                        <p:tav tm="100000">
                                          <p:val>
                                            <p:strVal val="#ppt_h"/>
                                          </p:val>
                                        </p:tav>
                                      </p:tavLst>
                                    </p:anim>
                                    <p:anim calcmode="lin" valueType="num">
                                      <p:cBhvr>
                                        <p:cTn id="27" dur="500" fill="hold"/>
                                        <p:tgtEl>
                                          <p:spTgt spid="9219">
                                            <p:bg/>
                                          </p:spTgt>
                                        </p:tgtEl>
                                        <p:attrNameLst>
                                          <p:attrName>style.rotation</p:attrName>
                                        </p:attrNameLst>
                                      </p:cBhvr>
                                      <p:tavLst>
                                        <p:tav tm="0">
                                          <p:val>
                                            <p:fltVal val="360"/>
                                          </p:val>
                                        </p:tav>
                                        <p:tav tm="100000">
                                          <p:val>
                                            <p:fltVal val="0"/>
                                          </p:val>
                                        </p:tav>
                                      </p:tavLst>
                                    </p:anim>
                                    <p:animEffect transition="in" filter="fade">
                                      <p:cBhvr>
                                        <p:cTn id="28" dur="500"/>
                                        <p:tgtEl>
                                          <p:spTgt spid="9219">
                                            <p:bg/>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49" presetClass="entr" presetSubtype="0" decel="100000" fill="hold" grpId="0" nodeType="clickEffect">
                                  <p:stCondLst>
                                    <p:cond delay="0"/>
                                  </p:stCondLst>
                                  <p:childTnLst>
                                    <p:set>
                                      <p:cBhvr>
                                        <p:cTn id="32" dur="1" fill="hold">
                                          <p:stCondLst>
                                            <p:cond delay="0"/>
                                          </p:stCondLst>
                                        </p:cTn>
                                        <p:tgtEl>
                                          <p:spTgt spid="9219">
                                            <p:txEl>
                                              <p:pRg st="0" end="0"/>
                                            </p:txEl>
                                          </p:spTgt>
                                        </p:tgtEl>
                                        <p:attrNameLst>
                                          <p:attrName>style.visibility</p:attrName>
                                        </p:attrNameLst>
                                      </p:cBhvr>
                                      <p:to>
                                        <p:strVal val="visible"/>
                                      </p:to>
                                    </p:set>
                                    <p:anim calcmode="lin" valueType="num">
                                      <p:cBhvr>
                                        <p:cTn id="33" dur="500" fill="hold"/>
                                        <p:tgtEl>
                                          <p:spTgt spid="9219">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9219">
                                            <p:txEl>
                                              <p:pRg st="0" end="0"/>
                                            </p:txEl>
                                          </p:spTgt>
                                        </p:tgtEl>
                                        <p:attrNameLst>
                                          <p:attrName>ppt_h</p:attrName>
                                        </p:attrNameLst>
                                      </p:cBhvr>
                                      <p:tavLst>
                                        <p:tav tm="0">
                                          <p:val>
                                            <p:fltVal val="0"/>
                                          </p:val>
                                        </p:tav>
                                        <p:tav tm="100000">
                                          <p:val>
                                            <p:strVal val="#ppt_h"/>
                                          </p:val>
                                        </p:tav>
                                      </p:tavLst>
                                    </p:anim>
                                    <p:anim calcmode="lin" valueType="num">
                                      <p:cBhvr>
                                        <p:cTn id="35" dur="500" fill="hold"/>
                                        <p:tgtEl>
                                          <p:spTgt spid="9219">
                                            <p:txEl>
                                              <p:pRg st="0" end="0"/>
                                            </p:txEl>
                                          </p:spTgt>
                                        </p:tgtEl>
                                        <p:attrNameLst>
                                          <p:attrName>style.rotation</p:attrName>
                                        </p:attrNameLst>
                                      </p:cBhvr>
                                      <p:tavLst>
                                        <p:tav tm="0">
                                          <p:val>
                                            <p:fltVal val="360"/>
                                          </p:val>
                                        </p:tav>
                                        <p:tav tm="100000">
                                          <p:val>
                                            <p:fltVal val="0"/>
                                          </p:val>
                                        </p:tav>
                                      </p:tavLst>
                                    </p:anim>
                                    <p:animEffect transition="in" filter="fade">
                                      <p:cBhvr>
                                        <p:cTn id="36" dur="500"/>
                                        <p:tgtEl>
                                          <p:spTgt spid="92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9219"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13" name="Picture 13" descr="507039_l"/>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96200" y="3657600"/>
            <a:ext cx="1181100" cy="1752600"/>
          </a:xfrm>
          <a:prstGeom prst="rect">
            <a:avLst/>
          </a:prstGeom>
          <a:noFill/>
          <a:extLst>
            <a:ext uri="{909E8E84-426E-40DD-AFC4-6F175D3DCCD1}">
              <a14:hiddenFill xmlns:a14="http://schemas.microsoft.com/office/drawing/2010/main">
                <a:solidFill>
                  <a:srgbClr val="FFFFFF"/>
                </a:solidFill>
              </a14:hiddenFill>
            </a:ext>
          </a:extLst>
        </p:spPr>
      </p:pic>
      <p:pic>
        <p:nvPicPr>
          <p:cNvPr id="25612" name="Picture 12" descr="20084812354850"/>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934200" y="3505200"/>
            <a:ext cx="1143000" cy="1704975"/>
          </a:xfrm>
          <a:prstGeom prst="rect">
            <a:avLst/>
          </a:prstGeom>
          <a:noFill/>
          <a:extLst>
            <a:ext uri="{909E8E84-426E-40DD-AFC4-6F175D3DCCD1}">
              <a14:hiddenFill xmlns:a14="http://schemas.microsoft.com/office/drawing/2010/main">
                <a:solidFill>
                  <a:srgbClr val="FFFFFF"/>
                </a:solidFill>
              </a14:hiddenFill>
            </a:ext>
          </a:extLst>
        </p:spPr>
      </p:pic>
      <p:sp>
        <p:nvSpPr>
          <p:cNvPr id="25606" name="Text Box 6"/>
          <p:cNvSpPr txBox="1">
            <a:spLocks noChangeArrowheads="1"/>
          </p:cNvSpPr>
          <p:nvPr/>
        </p:nvSpPr>
        <p:spPr bwMode="auto">
          <a:xfrm>
            <a:off x="1143000" y="838200"/>
            <a:ext cx="2514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olidFill>
                  <a:srgbClr val="FF0066"/>
                </a:solidFill>
                <a:latin typeface="楷体_GB2312" pitchFamily="49" charset="-122"/>
              </a:rPr>
              <a:t>志人小说：</a:t>
            </a:r>
          </a:p>
        </p:txBody>
      </p:sp>
      <p:sp>
        <p:nvSpPr>
          <p:cNvPr id="25607" name="Text Box 7"/>
          <p:cNvSpPr txBox="1">
            <a:spLocks noChangeArrowheads="1"/>
          </p:cNvSpPr>
          <p:nvPr/>
        </p:nvSpPr>
        <p:spPr bwMode="auto">
          <a:xfrm>
            <a:off x="3733800" y="4191000"/>
            <a:ext cx="2286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olidFill>
                  <a:srgbClr val="FF0066"/>
                </a:solidFill>
                <a:latin typeface="楷体_GB2312" pitchFamily="49" charset="-122"/>
              </a:rPr>
              <a:t>志怪小说：</a:t>
            </a:r>
          </a:p>
        </p:txBody>
      </p:sp>
      <p:sp>
        <p:nvSpPr>
          <p:cNvPr id="25608" name="Rectangle 8"/>
          <p:cNvSpPr>
            <a:spLocks noChangeArrowheads="1"/>
          </p:cNvSpPr>
          <p:nvPr/>
        </p:nvSpPr>
        <p:spPr bwMode="auto">
          <a:xfrm>
            <a:off x="685800" y="4800600"/>
            <a:ext cx="5715000" cy="155416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200">
                <a:solidFill>
                  <a:schemeClr val="accent2"/>
                </a:solidFill>
                <a:latin typeface="楷体_GB2312" pitchFamily="49" charset="-122"/>
              </a:rPr>
              <a:t>志怪，就是记录怪异，主要指魏晋时代产生的一种以记述神仙鬼怪为内容的小说 。</a:t>
            </a:r>
          </a:p>
        </p:txBody>
      </p:sp>
      <p:sp>
        <p:nvSpPr>
          <p:cNvPr id="25609" name="Rectangle 9"/>
          <p:cNvSpPr>
            <a:spLocks noChangeArrowheads="1"/>
          </p:cNvSpPr>
          <p:nvPr/>
        </p:nvSpPr>
        <p:spPr bwMode="auto">
          <a:xfrm>
            <a:off x="3124200" y="914400"/>
            <a:ext cx="6019800" cy="20415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200">
                <a:solidFill>
                  <a:schemeClr val="accent2"/>
                </a:solidFill>
                <a:latin typeface="楷体_GB2312" pitchFamily="49" charset="-122"/>
              </a:rPr>
              <a:t>志人小说，是指魏晋六朝流行的专记人物言行和记载历史人物的传闻轶事的一种杂录体小说，又称清谈小说、轶事小说。</a:t>
            </a:r>
            <a:r>
              <a:rPr lang="zh-CN" altLang="en-US" sz="3200">
                <a:solidFill>
                  <a:srgbClr val="CC00FF"/>
                </a:solidFill>
                <a:latin typeface="楷体_GB2312" pitchFamily="49" charset="-122"/>
              </a:rPr>
              <a:t> </a:t>
            </a:r>
          </a:p>
        </p:txBody>
      </p:sp>
      <p:pic>
        <p:nvPicPr>
          <p:cNvPr id="25610" name="Picture 10" descr="志人小说"/>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85800" y="1447800"/>
            <a:ext cx="2362200" cy="1676400"/>
          </a:xfrm>
          <a:prstGeom prst="rect">
            <a:avLst/>
          </a:prstGeom>
          <a:noFill/>
          <a:extLst>
            <a:ext uri="{909E8E84-426E-40DD-AFC4-6F175D3DCCD1}">
              <a14:hiddenFill xmlns:a14="http://schemas.microsoft.com/office/drawing/2010/main">
                <a:solidFill>
                  <a:srgbClr val="FFFFFF"/>
                </a:solidFill>
              </a14:hiddenFill>
            </a:ext>
          </a:extLst>
        </p:spPr>
      </p:pic>
      <p:pic>
        <p:nvPicPr>
          <p:cNvPr id="25611" name="Picture 11" descr="怪"/>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172200" y="3276600"/>
            <a:ext cx="1108075" cy="16240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childTnLst>
                                    <p:set>
                                      <p:cBhvr>
                                        <p:cTn id="6" dur="1" fill="hold">
                                          <p:stCondLst>
                                            <p:cond delay="0"/>
                                          </p:stCondLst>
                                        </p:cTn>
                                        <p:tgtEl>
                                          <p:spTgt spid="25610"/>
                                        </p:tgtEl>
                                        <p:attrNameLst>
                                          <p:attrName>style.visibility</p:attrName>
                                        </p:attrNameLst>
                                      </p:cBhvr>
                                      <p:to>
                                        <p:strVal val="visible"/>
                                      </p:to>
                                    </p:set>
                                    <p:animEffect transition="in" filter="fade">
                                      <p:cBhvr>
                                        <p:cTn id="7" dur="1000"/>
                                        <p:tgtEl>
                                          <p:spTgt spid="25610"/>
                                        </p:tgtEl>
                                      </p:cBhvr>
                                    </p:animEffect>
                                    <p:anim calcmode="lin" valueType="num">
                                      <p:cBhvr>
                                        <p:cTn id="8" dur="1000" fill="hold"/>
                                        <p:tgtEl>
                                          <p:spTgt spid="25610"/>
                                        </p:tgtEl>
                                        <p:attrNameLst>
                                          <p:attrName>ppt_x</p:attrName>
                                        </p:attrNameLst>
                                      </p:cBhvr>
                                      <p:tavLst>
                                        <p:tav tm="0">
                                          <p:val>
                                            <p:strVal val="#ppt_x"/>
                                          </p:val>
                                        </p:tav>
                                        <p:tav tm="100000">
                                          <p:val>
                                            <p:strVal val="#ppt_x"/>
                                          </p:val>
                                        </p:tav>
                                      </p:tavLst>
                                    </p:anim>
                                    <p:anim calcmode="lin" valueType="num">
                                      <p:cBhvr>
                                        <p:cTn id="9" dur="900" decel="100000" fill="hold"/>
                                        <p:tgtEl>
                                          <p:spTgt spid="256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5610"/>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47" presetClass="entr" presetSubtype="0" fill="hold" grpId="0" nodeType="clickEffect">
                                  <p:stCondLst>
                                    <p:cond delay="0"/>
                                  </p:stCondLst>
                                  <p:childTnLst>
                                    <p:set>
                                      <p:cBhvr>
                                        <p:cTn id="14" dur="1" fill="hold">
                                          <p:stCondLst>
                                            <p:cond delay="0"/>
                                          </p:stCondLst>
                                        </p:cTn>
                                        <p:tgtEl>
                                          <p:spTgt spid="25606"/>
                                        </p:tgtEl>
                                        <p:attrNameLst>
                                          <p:attrName>style.visibility</p:attrName>
                                        </p:attrNameLst>
                                      </p:cBhvr>
                                      <p:to>
                                        <p:strVal val="visible"/>
                                      </p:to>
                                    </p:set>
                                    <p:animEffect transition="in" filter="fade">
                                      <p:cBhvr>
                                        <p:cTn id="15" dur="1000"/>
                                        <p:tgtEl>
                                          <p:spTgt spid="25606"/>
                                        </p:tgtEl>
                                      </p:cBhvr>
                                    </p:animEffect>
                                    <p:anim calcmode="lin" valueType="num">
                                      <p:cBhvr>
                                        <p:cTn id="16" dur="1000" fill="hold"/>
                                        <p:tgtEl>
                                          <p:spTgt spid="25606"/>
                                        </p:tgtEl>
                                        <p:attrNameLst>
                                          <p:attrName>ppt_x</p:attrName>
                                        </p:attrNameLst>
                                      </p:cBhvr>
                                      <p:tavLst>
                                        <p:tav tm="0">
                                          <p:val>
                                            <p:strVal val="#ppt_x"/>
                                          </p:val>
                                        </p:tav>
                                        <p:tav tm="100000">
                                          <p:val>
                                            <p:strVal val="#ppt_x"/>
                                          </p:val>
                                        </p:tav>
                                      </p:tavLst>
                                    </p:anim>
                                    <p:anim calcmode="lin" valueType="num">
                                      <p:cBhvr>
                                        <p:cTn id="17" dur="1000" fill="hold"/>
                                        <p:tgtEl>
                                          <p:spTgt spid="25606"/>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25609"/>
                                        </p:tgtEl>
                                        <p:attrNameLst>
                                          <p:attrName>style.visibility</p:attrName>
                                        </p:attrNameLst>
                                      </p:cBhvr>
                                      <p:to>
                                        <p:strVal val="visible"/>
                                      </p:to>
                                    </p:set>
                                    <p:animEffect transition="in" filter="fade">
                                      <p:cBhvr>
                                        <p:cTn id="20" dur="1000"/>
                                        <p:tgtEl>
                                          <p:spTgt spid="25609"/>
                                        </p:tgtEl>
                                      </p:cBhvr>
                                    </p:animEffect>
                                    <p:anim calcmode="lin" valueType="num">
                                      <p:cBhvr>
                                        <p:cTn id="21" dur="1000" fill="hold"/>
                                        <p:tgtEl>
                                          <p:spTgt spid="25609"/>
                                        </p:tgtEl>
                                        <p:attrNameLst>
                                          <p:attrName>ppt_x</p:attrName>
                                        </p:attrNameLst>
                                      </p:cBhvr>
                                      <p:tavLst>
                                        <p:tav tm="0">
                                          <p:val>
                                            <p:strVal val="#ppt_x"/>
                                          </p:val>
                                        </p:tav>
                                        <p:tav tm="100000">
                                          <p:val>
                                            <p:strVal val="#ppt_x"/>
                                          </p:val>
                                        </p:tav>
                                      </p:tavLst>
                                    </p:anim>
                                    <p:anim calcmode="lin" valueType="num">
                                      <p:cBhvr>
                                        <p:cTn id="22" dur="1000" fill="hold"/>
                                        <p:tgtEl>
                                          <p:spTgt spid="25609"/>
                                        </p:tgtEl>
                                        <p:attrNameLst>
                                          <p:attrName>ppt_y</p:attrName>
                                        </p:attrNameLst>
                                      </p:cBhvr>
                                      <p:tavLst>
                                        <p:tav tm="0">
                                          <p:val>
                                            <p:strVal val="#ppt_y-.1"/>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52" presetClass="entr" presetSubtype="0" fill="hold" nodeType="clickEffect">
                                  <p:stCondLst>
                                    <p:cond delay="0"/>
                                  </p:stCondLst>
                                  <p:childTnLst>
                                    <p:set>
                                      <p:cBhvr>
                                        <p:cTn id="26" dur="1" fill="hold">
                                          <p:stCondLst>
                                            <p:cond delay="0"/>
                                          </p:stCondLst>
                                        </p:cTn>
                                        <p:tgtEl>
                                          <p:spTgt spid="25611"/>
                                        </p:tgtEl>
                                        <p:attrNameLst>
                                          <p:attrName>style.visibility</p:attrName>
                                        </p:attrNameLst>
                                      </p:cBhvr>
                                      <p:to>
                                        <p:strVal val="visible"/>
                                      </p:to>
                                    </p:set>
                                    <p:animScale>
                                      <p:cBhvr>
                                        <p:cTn id="27" dur="1000" decel="50000" fill="hold">
                                          <p:stCondLst>
                                            <p:cond delay="0"/>
                                          </p:stCondLst>
                                        </p:cTn>
                                        <p:tgtEl>
                                          <p:spTgt spid="256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5611"/>
                                        </p:tgtEl>
                                        <p:attrNameLst>
                                          <p:attrName>ppt_x</p:attrName>
                                          <p:attrName>ppt_y</p:attrName>
                                        </p:attrNameLst>
                                      </p:cBhvr>
                                    </p:animMotion>
                                    <p:animEffect transition="in" filter="fade">
                                      <p:cBhvr>
                                        <p:cTn id="29" dur="1000"/>
                                        <p:tgtEl>
                                          <p:spTgt spid="25611"/>
                                        </p:tgtEl>
                                      </p:cBhvr>
                                    </p:animEffect>
                                  </p:childTnLst>
                                </p:cTn>
                              </p:par>
                              <p:par>
                                <p:cTn id="30" presetID="52" presetClass="entr" presetSubtype="0" fill="hold" nodeType="withEffect">
                                  <p:stCondLst>
                                    <p:cond delay="0"/>
                                  </p:stCondLst>
                                  <p:childTnLst>
                                    <p:set>
                                      <p:cBhvr>
                                        <p:cTn id="31" dur="1" fill="hold">
                                          <p:stCondLst>
                                            <p:cond delay="0"/>
                                          </p:stCondLst>
                                        </p:cTn>
                                        <p:tgtEl>
                                          <p:spTgt spid="25612"/>
                                        </p:tgtEl>
                                        <p:attrNameLst>
                                          <p:attrName>style.visibility</p:attrName>
                                        </p:attrNameLst>
                                      </p:cBhvr>
                                      <p:to>
                                        <p:strVal val="visible"/>
                                      </p:to>
                                    </p:set>
                                    <p:animScale>
                                      <p:cBhvr>
                                        <p:cTn id="32" dur="1000" decel="50000" fill="hold">
                                          <p:stCondLst>
                                            <p:cond delay="0"/>
                                          </p:stCondLst>
                                        </p:cTn>
                                        <p:tgtEl>
                                          <p:spTgt spid="256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5612"/>
                                        </p:tgtEl>
                                        <p:attrNameLst>
                                          <p:attrName>ppt_x</p:attrName>
                                          <p:attrName>ppt_y</p:attrName>
                                        </p:attrNameLst>
                                      </p:cBhvr>
                                    </p:animMotion>
                                    <p:animEffect transition="in" filter="fade">
                                      <p:cBhvr>
                                        <p:cTn id="34" dur="1000"/>
                                        <p:tgtEl>
                                          <p:spTgt spid="25612"/>
                                        </p:tgtEl>
                                      </p:cBhvr>
                                    </p:animEffect>
                                  </p:childTnLst>
                                </p:cTn>
                              </p:par>
                              <p:par>
                                <p:cTn id="35" presetID="52" presetClass="entr" presetSubtype="0" fill="hold" nodeType="withEffect">
                                  <p:stCondLst>
                                    <p:cond delay="0"/>
                                  </p:stCondLst>
                                  <p:childTnLst>
                                    <p:set>
                                      <p:cBhvr>
                                        <p:cTn id="36" dur="1" fill="hold">
                                          <p:stCondLst>
                                            <p:cond delay="0"/>
                                          </p:stCondLst>
                                        </p:cTn>
                                        <p:tgtEl>
                                          <p:spTgt spid="25613"/>
                                        </p:tgtEl>
                                        <p:attrNameLst>
                                          <p:attrName>style.visibility</p:attrName>
                                        </p:attrNameLst>
                                      </p:cBhvr>
                                      <p:to>
                                        <p:strVal val="visible"/>
                                      </p:to>
                                    </p:set>
                                    <p:animScale>
                                      <p:cBhvr>
                                        <p:cTn id="37" dur="1000" decel="50000" fill="hold">
                                          <p:stCondLst>
                                            <p:cond delay="0"/>
                                          </p:stCondLst>
                                        </p:cTn>
                                        <p:tgtEl>
                                          <p:spTgt spid="256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5613"/>
                                        </p:tgtEl>
                                        <p:attrNameLst>
                                          <p:attrName>ppt_x</p:attrName>
                                          <p:attrName>ppt_y</p:attrName>
                                        </p:attrNameLst>
                                      </p:cBhvr>
                                    </p:animMotion>
                                    <p:animEffect transition="in" filter="fade">
                                      <p:cBhvr>
                                        <p:cTn id="39" dur="1000"/>
                                        <p:tgtEl>
                                          <p:spTgt spid="25613"/>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25607"/>
                                        </p:tgtEl>
                                        <p:attrNameLst>
                                          <p:attrName>style.visibility</p:attrName>
                                        </p:attrNameLst>
                                      </p:cBhvr>
                                      <p:to>
                                        <p:strVal val="visible"/>
                                      </p:to>
                                    </p:set>
                                    <p:animEffect transition="in" filter="dissolve">
                                      <p:cBhvr>
                                        <p:cTn id="44" dur="500"/>
                                        <p:tgtEl>
                                          <p:spTgt spid="25607"/>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25608"/>
                                        </p:tgtEl>
                                        <p:attrNameLst>
                                          <p:attrName>style.visibility</p:attrName>
                                        </p:attrNameLst>
                                      </p:cBhvr>
                                      <p:to>
                                        <p:strVal val="visible"/>
                                      </p:to>
                                    </p:set>
                                    <p:animEffect transition="in" filter="dissolve">
                                      <p:cBhvr>
                                        <p:cTn id="49" dur="500"/>
                                        <p:tgtEl>
                                          <p:spTgt spid="25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p:bldP spid="25607" grpId="0"/>
      <p:bldP spid="25608" grpId="0" animBg="1"/>
      <p:bldP spid="2560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4"/>
          <p:cNvSpPr>
            <a:spLocks noGrp="1" noChangeArrowheads="1"/>
          </p:cNvSpPr>
          <p:nvPr>
            <p:ph type="title"/>
          </p:nvPr>
        </p:nvSpPr>
        <p:spPr>
          <a:xfrm>
            <a:off x="2787558" y="762000"/>
            <a:ext cx="2743200" cy="762000"/>
          </a:xfrm>
          <a:solidFill>
            <a:srgbClr val="FFFF99"/>
          </a:solidFill>
          <a:ln/>
          <a:extLst>
            <a:ext uri="{91240B29-F687-4F45-9708-019B960494DF}">
              <a14:hiddenLine xmlns:a14="http://schemas.microsoft.com/office/drawing/2010/main" w="38100" cap="flat" cmpd="sng" algn="ctr">
                <a:solidFill>
                  <a:srgbClr val="0000FF"/>
                </a:solidFill>
                <a:prstDash val="solid"/>
                <a:miter lim="800000"/>
                <a:headEnd/>
                <a:tailEnd/>
              </a14:hiddenLine>
            </a:ext>
            <a:ext uri="{AF507438-7753-43E0-B8FC-AC1667EBCBE1}">
              <a14:hiddenEffects xmlns:a14="http://schemas.microsoft.com/office/drawing/2010/main">
                <a:effectLst>
                  <a:outerShdw dist="17961" dir="13500000" algn="ctr" rotWithShape="0">
                    <a:srgbClr val="FFFF99">
                      <a:gamma/>
                      <a:shade val="60000"/>
                      <a:invGamma/>
                    </a:srgbClr>
                  </a:outerShdw>
                </a:effectLst>
              </a14:hiddenEffects>
            </a:ext>
          </a:extLst>
        </p:spPr>
        <p:txBody>
          <a:bodyPr wrap="none"/>
          <a:lstStyle/>
          <a:p>
            <a:r>
              <a:rPr lang="zh-CN" altLang="en-US" b="1" dirty="0">
                <a:solidFill>
                  <a:srgbClr val="FF0000"/>
                </a:solidFill>
                <a:ea typeface="华文新魏" pitchFamily="2" charset="-122"/>
              </a:rPr>
              <a:t>作品介绍</a:t>
            </a:r>
          </a:p>
        </p:txBody>
      </p:sp>
      <p:sp>
        <p:nvSpPr>
          <p:cNvPr id="27653" name="Rectangle 5"/>
          <p:cNvSpPr>
            <a:spLocks noChangeArrowheads="1"/>
          </p:cNvSpPr>
          <p:nvPr/>
        </p:nvSpPr>
        <p:spPr bwMode="auto">
          <a:xfrm>
            <a:off x="685800" y="1887538"/>
            <a:ext cx="7696200" cy="2913062"/>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110000"/>
              </a:lnSpc>
            </a:pPr>
            <a:r>
              <a:rPr lang="en-US" altLang="zh-CN" sz="3000" dirty="0">
                <a:solidFill>
                  <a:srgbClr val="FF3300"/>
                </a:solidFill>
                <a:latin typeface="楷体_GB2312" pitchFamily="49" charset="-122"/>
              </a:rPr>
              <a:t>     《</a:t>
            </a:r>
            <a:r>
              <a:rPr lang="zh-CN" altLang="en-US" sz="3000" dirty="0">
                <a:solidFill>
                  <a:srgbClr val="FF3300"/>
                </a:solidFill>
                <a:latin typeface="楷体_GB2312" pitchFamily="49" charset="-122"/>
              </a:rPr>
              <a:t>世说新语</a:t>
            </a:r>
            <a:r>
              <a:rPr lang="en-US" altLang="zh-CN" sz="3000" dirty="0">
                <a:solidFill>
                  <a:srgbClr val="FF3300"/>
                </a:solidFill>
                <a:latin typeface="楷体_GB2312" pitchFamily="49" charset="-122"/>
              </a:rPr>
              <a:t>》</a:t>
            </a:r>
            <a:r>
              <a:rPr lang="zh-CN" altLang="en-US" sz="3000" dirty="0">
                <a:solidFill>
                  <a:srgbClr val="FF3300"/>
                </a:solidFill>
                <a:latin typeface="楷体_GB2312" pitchFamily="49" charset="-122"/>
              </a:rPr>
              <a:t>原为</a:t>
            </a:r>
            <a:r>
              <a:rPr lang="en-US" altLang="zh-CN" sz="3000" dirty="0">
                <a:solidFill>
                  <a:srgbClr val="FF3300"/>
                </a:solidFill>
                <a:latin typeface="楷体_GB2312" pitchFamily="49" charset="-122"/>
              </a:rPr>
              <a:t>8</a:t>
            </a:r>
            <a:r>
              <a:rPr lang="zh-CN" altLang="en-US" sz="3000" dirty="0">
                <a:solidFill>
                  <a:srgbClr val="FF3300"/>
                </a:solidFill>
                <a:latin typeface="楷体_GB2312" pitchFamily="49" charset="-122"/>
              </a:rPr>
              <a:t>卷，今本作</a:t>
            </a:r>
            <a:r>
              <a:rPr lang="en-US" altLang="zh-CN" sz="3000" dirty="0">
                <a:solidFill>
                  <a:srgbClr val="FF3300"/>
                </a:solidFill>
                <a:latin typeface="楷体_GB2312" pitchFamily="49" charset="-122"/>
              </a:rPr>
              <a:t>3</a:t>
            </a:r>
            <a:r>
              <a:rPr lang="zh-CN" altLang="en-US" sz="3000" dirty="0">
                <a:solidFill>
                  <a:srgbClr val="FF3300"/>
                </a:solidFill>
                <a:latin typeface="楷体_GB2312" pitchFamily="49" charset="-122"/>
              </a:rPr>
              <a:t>卷，分德行、言语、政事、文学、方正、雅量、识鉴、赏誉等</a:t>
            </a:r>
            <a:r>
              <a:rPr lang="en-US" altLang="zh-CN" sz="3000" dirty="0">
                <a:solidFill>
                  <a:srgbClr val="FF3300"/>
                </a:solidFill>
                <a:latin typeface="楷体_GB2312" pitchFamily="49" charset="-122"/>
              </a:rPr>
              <a:t>36</a:t>
            </a:r>
            <a:r>
              <a:rPr lang="zh-CN" altLang="en-US" sz="3000" dirty="0">
                <a:solidFill>
                  <a:srgbClr val="FF3300"/>
                </a:solidFill>
                <a:latin typeface="楷体_GB2312" pitchFamily="49" charset="-122"/>
              </a:rPr>
              <a:t>门，主要记晋代士大夫的言谈、行事，较多地反映了当时士族的思想、生活和清谈放诞的风气。 </a:t>
            </a:r>
          </a:p>
        </p:txBody>
      </p:sp>
      <p:sp>
        <p:nvSpPr>
          <p:cNvPr id="27654" name="Rectangle 6"/>
          <p:cNvSpPr>
            <a:spLocks noChangeArrowheads="1"/>
          </p:cNvSpPr>
          <p:nvPr/>
        </p:nvSpPr>
        <p:spPr bwMode="auto">
          <a:xfrm>
            <a:off x="685800" y="4648200"/>
            <a:ext cx="7620000" cy="121920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110000"/>
              </a:lnSpc>
            </a:pPr>
            <a:r>
              <a:rPr lang="en-US" altLang="zh-CN" sz="3000" dirty="0">
                <a:solidFill>
                  <a:srgbClr val="FF3300"/>
                </a:solidFill>
                <a:latin typeface="楷体_GB2312" pitchFamily="49" charset="-122"/>
              </a:rPr>
              <a:t>      </a:t>
            </a:r>
            <a:r>
              <a:rPr lang="zh-CN" altLang="en-US" sz="3000" dirty="0">
                <a:solidFill>
                  <a:srgbClr val="FF3300"/>
                </a:solidFill>
                <a:latin typeface="楷体_GB2312" pitchFamily="49" charset="-122"/>
              </a:rPr>
              <a:t>鲁迅曾指出：</a:t>
            </a:r>
            <a:r>
              <a:rPr lang="zh-CN" altLang="en-US" sz="3000" dirty="0">
                <a:solidFill>
                  <a:srgbClr val="FF3300"/>
                </a:solidFill>
                <a:latin typeface="宋体"/>
              </a:rPr>
              <a:t>“</a:t>
            </a:r>
            <a:r>
              <a:rPr lang="en-US" altLang="zh-CN" sz="3000" dirty="0">
                <a:solidFill>
                  <a:srgbClr val="FF3300"/>
                </a:solidFill>
                <a:latin typeface="楷体_GB2312" pitchFamily="49" charset="-122"/>
              </a:rPr>
              <a:t>《</a:t>
            </a:r>
            <a:r>
              <a:rPr lang="zh-CN" altLang="en-US" sz="3000" dirty="0">
                <a:solidFill>
                  <a:srgbClr val="FF3300"/>
                </a:solidFill>
                <a:latin typeface="楷体_GB2312" pitchFamily="49" charset="-122"/>
              </a:rPr>
              <a:t>世说</a:t>
            </a:r>
            <a:r>
              <a:rPr lang="en-US" altLang="zh-CN" sz="3000" dirty="0">
                <a:solidFill>
                  <a:srgbClr val="FF3300"/>
                </a:solidFill>
                <a:latin typeface="楷体_GB2312" pitchFamily="49" charset="-122"/>
              </a:rPr>
              <a:t>》</a:t>
            </a:r>
            <a:r>
              <a:rPr lang="zh-CN" altLang="en-US" sz="3000" dirty="0">
                <a:solidFill>
                  <a:srgbClr val="FF3300"/>
                </a:solidFill>
                <a:latin typeface="楷体_GB2312" pitchFamily="49" charset="-122"/>
              </a:rPr>
              <a:t>这部书，差不多就可看做一部名士（底）的教科书。</a:t>
            </a:r>
            <a:r>
              <a:rPr lang="zh-CN" altLang="en-US" sz="3000" dirty="0">
                <a:solidFill>
                  <a:srgbClr val="FF3300"/>
                </a:solidFill>
                <a:latin typeface="宋体"/>
              </a:rPr>
              <a:t>”</a:t>
            </a:r>
            <a:r>
              <a:rPr lang="zh-CN" altLang="en-US" sz="3000" dirty="0">
                <a:solidFill>
                  <a:srgbClr val="FF3300"/>
                </a:solidFill>
                <a:latin typeface="楷体_GB2312" pitchFamily="49" charset="-122"/>
              </a:rPr>
              <a:t> </a:t>
            </a:r>
          </a:p>
        </p:txBody>
      </p:sp>
      <p:pic>
        <p:nvPicPr>
          <p:cNvPr id="27657" name="Picture 9" descr="038bl5"/>
          <p:cNvPicPr>
            <a:picLocks noChangeAspect="1" noChangeArrowheads="1" noCrop="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33600" y="762000"/>
            <a:ext cx="663575" cy="800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27657"/>
                                        </p:tgtEl>
                                        <p:attrNameLst>
                                          <p:attrName>style.visibility</p:attrName>
                                        </p:attrNameLst>
                                      </p:cBhvr>
                                      <p:to>
                                        <p:strVal val="visible"/>
                                      </p:to>
                                    </p:set>
                                    <p:animEffect transition="in" filter="barn(inHorizontal)">
                                      <p:cBhvr>
                                        <p:cTn id="7" dur="500"/>
                                        <p:tgtEl>
                                          <p:spTgt spid="27657"/>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27652"/>
                                        </p:tgtEl>
                                        <p:attrNameLst>
                                          <p:attrName>style.visibility</p:attrName>
                                        </p:attrNameLst>
                                      </p:cBhvr>
                                      <p:to>
                                        <p:strVal val="visible"/>
                                      </p:to>
                                    </p:set>
                                    <p:animEffect transition="in" filter="barn(inHorizontal)">
                                      <p:cBhvr>
                                        <p:cTn id="10" dur="500"/>
                                        <p:tgtEl>
                                          <p:spTgt spid="2765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5" presetClass="entr" presetSubtype="0" fill="hold" grpId="0" nodeType="clickEffect">
                                  <p:stCondLst>
                                    <p:cond delay="0"/>
                                  </p:stCondLst>
                                  <p:iterate type="lt">
                                    <p:tmPct val="10000"/>
                                  </p:iterate>
                                  <p:childTnLst>
                                    <p:set>
                                      <p:cBhvr>
                                        <p:cTn id="14" dur="1" fill="hold">
                                          <p:stCondLst>
                                            <p:cond delay="0"/>
                                          </p:stCondLst>
                                        </p:cTn>
                                        <p:tgtEl>
                                          <p:spTgt spid="27653"/>
                                        </p:tgtEl>
                                        <p:attrNameLst>
                                          <p:attrName>style.visibility</p:attrName>
                                        </p:attrNameLst>
                                      </p:cBhvr>
                                      <p:to>
                                        <p:strVal val="visible"/>
                                      </p:to>
                                    </p:set>
                                    <p:animEffect transition="in" filter="fade">
                                      <p:cBhvr>
                                        <p:cTn id="15" dur="2000"/>
                                        <p:tgtEl>
                                          <p:spTgt spid="27653"/>
                                        </p:tgtEl>
                                      </p:cBhvr>
                                    </p:animEffect>
                                    <p:anim calcmode="lin" valueType="num">
                                      <p:cBhvr>
                                        <p:cTn id="16" dur="2000" fill="hold"/>
                                        <p:tgtEl>
                                          <p:spTgt spid="27653"/>
                                        </p:tgtEl>
                                        <p:attrNameLst>
                                          <p:attrName>ppt_w</p:attrName>
                                        </p:attrNameLst>
                                      </p:cBhvr>
                                      <p:tavLst>
                                        <p:tav tm="0" fmla="#ppt_w*sin(2.5*pi*$)">
                                          <p:val>
                                            <p:fltVal val="0"/>
                                          </p:val>
                                        </p:tav>
                                        <p:tav tm="100000">
                                          <p:val>
                                            <p:fltVal val="1"/>
                                          </p:val>
                                        </p:tav>
                                      </p:tavLst>
                                    </p:anim>
                                    <p:anim calcmode="lin" valueType="num">
                                      <p:cBhvr>
                                        <p:cTn id="17" dur="2000" fill="hold"/>
                                        <p:tgtEl>
                                          <p:spTgt spid="27653"/>
                                        </p:tgtEl>
                                        <p:attrNameLst>
                                          <p:attrName>ppt_h</p:attrName>
                                        </p:attrNameLst>
                                      </p:cBhvr>
                                      <p:tavLst>
                                        <p:tav tm="0">
                                          <p:val>
                                            <p:strVal val="#ppt_h"/>
                                          </p:val>
                                        </p:tav>
                                        <p:tav tm="100000">
                                          <p:val>
                                            <p:strVal val="#ppt_h"/>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15" presetClass="entr" presetSubtype="0" fill="hold" grpId="0" nodeType="clickEffect">
                                  <p:stCondLst>
                                    <p:cond delay="0"/>
                                  </p:stCondLst>
                                  <p:childTnLst>
                                    <p:set>
                                      <p:cBhvr>
                                        <p:cTn id="21" dur="1" fill="hold">
                                          <p:stCondLst>
                                            <p:cond delay="0"/>
                                          </p:stCondLst>
                                        </p:cTn>
                                        <p:tgtEl>
                                          <p:spTgt spid="27654"/>
                                        </p:tgtEl>
                                        <p:attrNameLst>
                                          <p:attrName>style.visibility</p:attrName>
                                        </p:attrNameLst>
                                      </p:cBhvr>
                                      <p:to>
                                        <p:strVal val="visible"/>
                                      </p:to>
                                    </p:set>
                                    <p:anim calcmode="lin" valueType="num">
                                      <p:cBhvr>
                                        <p:cTn id="22" dur="1000" fill="hold"/>
                                        <p:tgtEl>
                                          <p:spTgt spid="27654"/>
                                        </p:tgtEl>
                                        <p:attrNameLst>
                                          <p:attrName>ppt_w</p:attrName>
                                        </p:attrNameLst>
                                      </p:cBhvr>
                                      <p:tavLst>
                                        <p:tav tm="0">
                                          <p:val>
                                            <p:fltVal val="0"/>
                                          </p:val>
                                        </p:tav>
                                        <p:tav tm="100000">
                                          <p:val>
                                            <p:strVal val="#ppt_w"/>
                                          </p:val>
                                        </p:tav>
                                      </p:tavLst>
                                    </p:anim>
                                    <p:anim calcmode="lin" valueType="num">
                                      <p:cBhvr>
                                        <p:cTn id="23" dur="1000" fill="hold"/>
                                        <p:tgtEl>
                                          <p:spTgt spid="27654"/>
                                        </p:tgtEl>
                                        <p:attrNameLst>
                                          <p:attrName>ppt_h</p:attrName>
                                        </p:attrNameLst>
                                      </p:cBhvr>
                                      <p:tavLst>
                                        <p:tav tm="0">
                                          <p:val>
                                            <p:fltVal val="0"/>
                                          </p:val>
                                        </p:tav>
                                        <p:tav tm="100000">
                                          <p:val>
                                            <p:strVal val="#ppt_h"/>
                                          </p:val>
                                        </p:tav>
                                      </p:tavLst>
                                    </p:anim>
                                    <p:anim calcmode="lin" valueType="num">
                                      <p:cBhvr>
                                        <p:cTn id="24" dur="1000" fill="hold"/>
                                        <p:tgtEl>
                                          <p:spTgt spid="27654"/>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2765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animBg="1"/>
      <p:bldP spid="27653" grpId="0" animBg="1"/>
      <p:bldP spid="27654"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814</TotalTime>
  <Words>1773</Words>
  <Application>Microsoft Office PowerPoint</Application>
  <PresentationFormat>全屏显示(4:3)</PresentationFormat>
  <Paragraphs>253</Paragraphs>
  <Slides>61</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61</vt:i4>
      </vt:variant>
    </vt:vector>
  </HeadingPairs>
  <TitlesOfParts>
    <vt:vector size="76" baseType="lpstr">
      <vt:lpstr>黑体</vt:lpstr>
      <vt:lpstr>华文行楷</vt:lpstr>
      <vt:lpstr>华文新魏</vt:lpstr>
      <vt:lpstr>华文中宋</vt:lpstr>
      <vt:lpstr>楷体_GB2312</vt:lpstr>
      <vt:lpstr>宋体</vt:lpstr>
      <vt:lpstr>微软雅黑</vt:lpstr>
      <vt:lpstr>新宋体</vt:lpstr>
      <vt:lpstr>Arial</vt:lpstr>
      <vt:lpstr>Franklin Gothic Book</vt:lpstr>
      <vt:lpstr>Franklin Gothic Medium</vt:lpstr>
      <vt:lpstr>Times New Roman</vt:lpstr>
      <vt:lpstr>Wingdings</vt:lpstr>
      <vt:lpstr>Wingdings 2</vt:lpstr>
      <vt:lpstr>暗香扑面</vt:lpstr>
      <vt:lpstr>PowerPoint 演示文稿</vt:lpstr>
      <vt:lpstr>导入新课</vt:lpstr>
      <vt:lpstr>PowerPoint 演示文稿</vt:lpstr>
      <vt:lpstr>学习目标</vt:lpstr>
      <vt:lpstr>教学重难点</vt:lpstr>
      <vt:lpstr>作者介绍</vt:lpstr>
      <vt:lpstr>代表作品</vt:lpstr>
      <vt:lpstr>PowerPoint 演示文稿</vt:lpstr>
      <vt:lpstr>作品介绍</vt:lpstr>
      <vt:lpstr>PowerPoint 演示文稿</vt:lpstr>
      <vt:lpstr>读准字音</vt:lpstr>
      <vt:lpstr>词语解释</vt:lpstr>
      <vt:lpstr>PowerPoint 演示文稿</vt:lpstr>
      <vt:lpstr>整体感知</vt:lpstr>
      <vt:lpstr>课文讲解</vt:lpstr>
      <vt:lpstr>PowerPoint 演示文稿</vt:lpstr>
      <vt:lpstr>PowerPoint 演示文稿</vt:lpstr>
      <vt:lpstr>PowerPoint 演示文稿</vt:lpstr>
      <vt:lpstr>PowerPoint 演示文稿</vt:lpstr>
      <vt:lpstr>PowerPoint 演示文稿</vt:lpstr>
      <vt:lpstr>PowerPoint 演示文稿</vt:lpstr>
      <vt:lpstr>疑难解析</vt:lpstr>
      <vt:lpstr>品味语言</vt:lpstr>
      <vt:lpstr>PowerPoint 演示文稿</vt:lpstr>
      <vt:lpstr>PowerPoint 演示文稿</vt:lpstr>
      <vt:lpstr>PowerPoint 演示文稿</vt:lpstr>
      <vt:lpstr>读准字音</vt:lpstr>
      <vt:lpstr>词语解释</vt:lpstr>
      <vt:lpstr>PowerPoint 演示文稿</vt:lpstr>
      <vt:lpstr>PowerPoint 演示文稿</vt:lpstr>
      <vt:lpstr>整体感知</vt:lpstr>
      <vt:lpstr>课文讲解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疑难解析</vt:lpstr>
      <vt:lpstr>PowerPoint 演示文稿</vt:lpstr>
      <vt:lpstr>品味语言</vt:lpstr>
      <vt:lpstr>能力拓展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讨论</vt:lpstr>
      <vt:lpstr>课堂小结</vt:lpstr>
      <vt:lpstr>课堂练习</vt:lpstr>
      <vt:lpstr>PowerPoint 演示文稿</vt:lpstr>
      <vt:lpstr>拓展阅读</vt:lpstr>
      <vt:lpstr>PowerPoint 演示文稿</vt:lpstr>
      <vt:lpstr>PowerPoint 演示文稿</vt:lpstr>
      <vt:lpstr>研讨与练习答案</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treamgoa</cp:lastModifiedBy>
  <cp:revision>231</cp:revision>
  <cp:lastPrinted>1601-01-01T00:00:00Z</cp:lastPrinted>
  <dcterms:created xsi:type="dcterms:W3CDTF">1601-01-01T00:00:00Z</dcterms:created>
  <dcterms:modified xsi:type="dcterms:W3CDTF">2016-08-20T11:15:27Z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