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8" r:id="rId3"/>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49" r:id="rId18"/>
    <p:sldId id="269" r:id="rId19"/>
    <p:sldId id="309" r:id="rId20"/>
    <p:sldId id="310" r:id="rId21"/>
    <p:sldId id="311" r:id="rId22"/>
    <p:sldId id="312" r:id="rId23"/>
    <p:sldId id="314" r:id="rId24"/>
    <p:sldId id="313" r:id="rId25"/>
    <p:sldId id="316" r:id="rId26"/>
    <p:sldId id="317" r:id="rId27"/>
    <p:sldId id="319" r:id="rId28"/>
    <p:sldId id="315" r:id="rId29"/>
    <p:sldId id="318" r:id="rId30"/>
    <p:sldId id="322" r:id="rId31"/>
    <p:sldId id="321" r:id="rId32"/>
    <p:sldId id="323" r:id="rId33"/>
    <p:sldId id="324" r:id="rId34"/>
    <p:sldId id="327" r:id="rId35"/>
    <p:sldId id="326" r:id="rId36"/>
    <p:sldId id="325" r:id="rId37"/>
    <p:sldId id="320" r:id="rId38"/>
    <p:sldId id="330" r:id="rId39"/>
    <p:sldId id="329" r:id="rId40"/>
    <p:sldId id="328" r:id="rId41"/>
    <p:sldId id="333" r:id="rId42"/>
    <p:sldId id="334" r:id="rId43"/>
    <p:sldId id="335" r:id="rId44"/>
    <p:sldId id="336"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5" autoAdjust="0"/>
    <p:restoredTop sz="94660"/>
  </p:normalViewPr>
  <p:slideViewPr>
    <p:cSldViewPr>
      <p:cViewPr varScale="1">
        <p:scale>
          <a:sx n="85" d="100"/>
          <a:sy n="85" d="100"/>
        </p:scale>
        <p:origin x="-100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C31254-40F0-4E9E-9BA3-298C0336443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025C3A-CC91-4681-AD3C-B2D6E5D9F8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28BA251E-3C96-4FB5-89D6-43C051EDAB8A}"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28BA251E-3C96-4FB5-89D6-43C051EDAB8A}"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025C3A-CC91-4681-AD3C-B2D6E5D9F8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E5D5C48-9EBC-48E0-8FF3-5D6FCAEEDD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D6D594-3008-4EAA-AF37-A02F4603AB3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5D5C48-9EBC-48E0-8FF3-5D6FCAEEDD0B}"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D6D594-3008-4EAA-AF37-A02F4603AB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jpe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image" Target="../media/image31.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34.jpeg"/><Relationship Id="rId2" Type="http://schemas.openxmlformats.org/officeDocument/2006/relationships/image" Target="../media/image12.jpe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jpeg"/><Relationship Id="rId1" Type="http://schemas.openxmlformats.org/officeDocument/2006/relationships/image" Target="../media/image50.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p:cNvSpPr>
            <a:spLocks noGrp="1"/>
          </p:cNvSpPr>
          <p:nvPr>
            <p:ph type="dt" sz="quarter" idx="10"/>
          </p:nvPr>
        </p:nvSpPr>
        <p:spPr/>
        <p:txBody>
          <a:bodyPr/>
          <a:lstStyle/>
          <a:p>
            <a:pPr>
              <a:defRPr/>
            </a:pPr>
            <a:fld id="{3F4BB3CE-8624-4837-BF3B-53A8039B81D3}" type="datetime1">
              <a:rPr lang="zh-CN" altLang="en-US" sz="2000"/>
            </a:fld>
            <a:endParaRPr lang="zh-CN" altLang="en-US" sz="2000" dirty="0"/>
          </a:p>
        </p:txBody>
      </p:sp>
      <p:sp>
        <p:nvSpPr>
          <p:cNvPr id="5" name="灯片编号占位符 4"/>
          <p:cNvSpPr>
            <a:spLocks noGrp="1"/>
          </p:cNvSpPr>
          <p:nvPr>
            <p:ph type="sldNum" sz="quarter" idx="12"/>
          </p:nvPr>
        </p:nvSpPr>
        <p:spPr/>
        <p:txBody>
          <a:bodyPr/>
          <a:lstStyle/>
          <a:p>
            <a:pPr>
              <a:defRPr/>
            </a:pPr>
            <a:fld id="{81B980D3-FC13-4D10-941D-B390E875D415}" type="slidenum">
              <a:rPr lang="zh-CN" altLang="en-US"/>
            </a:fld>
            <a:endParaRPr lang="zh-CN" altLang="en-US"/>
          </a:p>
        </p:txBody>
      </p:sp>
      <p:sp>
        <p:nvSpPr>
          <p:cNvPr id="8" name="TextBox 7"/>
          <p:cNvSpPr txBox="1"/>
          <p:nvPr/>
        </p:nvSpPr>
        <p:spPr>
          <a:xfrm>
            <a:off x="1259632" y="620688"/>
            <a:ext cx="6336704" cy="2923877"/>
          </a:xfrm>
          <a:prstGeom prst="rect">
            <a:avLst/>
          </a:prstGeom>
          <a:noFill/>
        </p:spPr>
        <p:txBody>
          <a:bodyPr wrap="square" rtlCol="0">
            <a:spAutoFit/>
          </a:bodyPr>
          <a:lstStyle/>
          <a:p>
            <a:pPr algn="ctr">
              <a:spcBef>
                <a:spcPts val="1200"/>
              </a:spcBef>
            </a:pPr>
            <a:r>
              <a:rPr lang="en-US" altLang="zh-CN" sz="5400" b="1" dirty="0" smtClean="0">
                <a:solidFill>
                  <a:srgbClr val="FF0000"/>
                </a:solidFill>
                <a:latin typeface="华文彩云" panose="02010800040101010101" pitchFamily="2" charset="-122"/>
                <a:ea typeface="华文彩云" panose="02010800040101010101" pitchFamily="2" charset="-122"/>
              </a:rPr>
              <a:t>2017</a:t>
            </a:r>
            <a:r>
              <a:rPr lang="zh-CN" altLang="en-US" sz="5400" b="1" dirty="0" smtClean="0">
                <a:solidFill>
                  <a:srgbClr val="FF0000"/>
                </a:solidFill>
                <a:latin typeface="华文彩云" panose="02010800040101010101" pitchFamily="2" charset="-122"/>
                <a:ea typeface="华文彩云" panose="02010800040101010101" pitchFamily="2" charset="-122"/>
              </a:rPr>
              <a:t>年世界政坛</a:t>
            </a:r>
            <a:endParaRPr lang="en-US" altLang="zh-CN" sz="5400" b="1" dirty="0" smtClean="0">
              <a:solidFill>
                <a:srgbClr val="FF0000"/>
              </a:solidFill>
              <a:latin typeface="华文彩云" panose="02010800040101010101" pitchFamily="2" charset="-122"/>
              <a:ea typeface="华文彩云" panose="02010800040101010101" pitchFamily="2" charset="-122"/>
            </a:endParaRPr>
          </a:p>
          <a:p>
            <a:pPr algn="ctr">
              <a:spcBef>
                <a:spcPts val="1200"/>
              </a:spcBef>
            </a:pPr>
            <a:endParaRPr lang="en-US" altLang="zh-CN" sz="1200" b="1" dirty="0" smtClean="0">
              <a:solidFill>
                <a:srgbClr val="FF0000"/>
              </a:solidFill>
              <a:latin typeface="华文彩云" panose="02010800040101010101" pitchFamily="2" charset="-122"/>
              <a:ea typeface="华文彩云" panose="02010800040101010101" pitchFamily="2" charset="-122"/>
            </a:endParaRPr>
          </a:p>
          <a:p>
            <a:pPr algn="ctr"/>
            <a:r>
              <a:rPr lang="zh-CN" altLang="en-US" sz="5400" dirty="0" smtClean="0">
                <a:solidFill>
                  <a:srgbClr val="FF0000"/>
                </a:solidFill>
                <a:latin typeface="华文琥珀" panose="02010800040101010101" pitchFamily="2" charset="-122"/>
                <a:ea typeface="华文琥珀" panose="02010800040101010101" pitchFamily="2" charset="-122"/>
              </a:rPr>
              <a:t>风云人物</a:t>
            </a:r>
            <a:endParaRPr lang="en-US" altLang="zh-CN" sz="5400" dirty="0" smtClean="0">
              <a:solidFill>
                <a:srgbClr val="FF0000"/>
              </a:solidFill>
              <a:latin typeface="华文琥珀" panose="02010800040101010101" pitchFamily="2" charset="-122"/>
              <a:ea typeface="华文琥珀" panose="02010800040101010101" pitchFamily="2" charset="-122"/>
            </a:endParaRPr>
          </a:p>
          <a:p>
            <a:pPr algn="ctr"/>
            <a:r>
              <a:rPr lang="zh-CN" altLang="en-US" sz="5400" dirty="0" smtClean="0">
                <a:solidFill>
                  <a:srgbClr val="FF0000"/>
                </a:solidFill>
                <a:latin typeface="华文琥珀" panose="02010800040101010101" pitchFamily="2" charset="-122"/>
                <a:ea typeface="华文琥珀" panose="02010800040101010101" pitchFamily="2" charset="-122"/>
              </a:rPr>
              <a:t>暨重大国际新闻</a:t>
            </a:r>
            <a:endParaRPr lang="zh-CN" altLang="en-US" sz="5400" dirty="0">
              <a:solidFill>
                <a:srgbClr val="FF0000"/>
              </a:solidFill>
              <a:latin typeface="华文琥珀" panose="02010800040101010101" pitchFamily="2" charset="-122"/>
              <a:ea typeface="华文琥珀" panose="02010800040101010101" pitchFamily="2" charset="-122"/>
            </a:endParaRPr>
          </a:p>
        </p:txBody>
      </p:sp>
      <p:sp>
        <p:nvSpPr>
          <p:cNvPr id="9" name="TextBox 8"/>
          <p:cNvSpPr txBox="1"/>
          <p:nvPr/>
        </p:nvSpPr>
        <p:spPr>
          <a:xfrm>
            <a:off x="1943708" y="3717032"/>
            <a:ext cx="4968552" cy="1384995"/>
          </a:xfrm>
          <a:prstGeom prst="rect">
            <a:avLst/>
          </a:prstGeom>
          <a:noFill/>
        </p:spPr>
        <p:txBody>
          <a:bodyPr wrap="square" rtlCol="0">
            <a:spAutoFit/>
          </a:bodyPr>
          <a:lstStyle/>
          <a:p>
            <a:r>
              <a:rPr lang="zh-CN" altLang="en-US" sz="2800" dirty="0" smtClean="0">
                <a:solidFill>
                  <a:srgbClr val="0000FF"/>
                </a:solidFill>
                <a:latin typeface="华文琥珀" panose="02010800040101010101" pitchFamily="2" charset="-122"/>
                <a:ea typeface="华文琥珀" panose="02010800040101010101" pitchFamily="2" charset="-122"/>
              </a:rPr>
              <a:t>背景图片</a:t>
            </a:r>
            <a:r>
              <a:rPr lang="en-US" altLang="zh-CN" sz="2800" dirty="0" smtClean="0">
                <a:solidFill>
                  <a:srgbClr val="0000FF"/>
                </a:solidFill>
                <a:latin typeface="华文琥珀" panose="02010800040101010101" pitchFamily="2" charset="-122"/>
                <a:ea typeface="华文琥珀" panose="02010800040101010101" pitchFamily="2" charset="-122"/>
              </a:rPr>
              <a:t>:</a:t>
            </a:r>
            <a:r>
              <a:rPr lang="zh-CN" altLang="en-US" sz="2800" dirty="0" smtClean="0">
                <a:solidFill>
                  <a:srgbClr val="0000FF"/>
                </a:solidFill>
                <a:latin typeface="华文琥珀" panose="02010800040101010101" pitchFamily="2" charset="-122"/>
                <a:ea typeface="华文琥珀" panose="02010800040101010101" pitchFamily="2" charset="-122"/>
              </a:rPr>
              <a:t>网络</a:t>
            </a:r>
            <a:endParaRPr lang="en-US" altLang="zh-CN" sz="2800" dirty="0" smtClean="0">
              <a:solidFill>
                <a:srgbClr val="0000FF"/>
              </a:solidFill>
              <a:latin typeface="华文琥珀" panose="02010800040101010101" pitchFamily="2" charset="-122"/>
              <a:ea typeface="华文琥珀" panose="02010800040101010101" pitchFamily="2" charset="-122"/>
            </a:endParaRPr>
          </a:p>
          <a:p>
            <a:r>
              <a:rPr lang="zh-CN" altLang="en-US" sz="2800" dirty="0" smtClean="0">
                <a:solidFill>
                  <a:srgbClr val="0000FF"/>
                </a:solidFill>
                <a:latin typeface="华文琥珀" panose="02010800040101010101" pitchFamily="2" charset="-122"/>
                <a:ea typeface="华文琥珀" panose="02010800040101010101" pitchFamily="2" charset="-122"/>
              </a:rPr>
              <a:t>时事资料</a:t>
            </a:r>
            <a:r>
              <a:rPr lang="en-US" altLang="zh-CN" sz="2800" dirty="0" smtClean="0">
                <a:solidFill>
                  <a:srgbClr val="0000FF"/>
                </a:solidFill>
                <a:latin typeface="华文琥珀" panose="02010800040101010101" pitchFamily="2" charset="-122"/>
                <a:ea typeface="华文琥珀" panose="02010800040101010101" pitchFamily="2" charset="-122"/>
              </a:rPr>
              <a:t>:</a:t>
            </a:r>
            <a:r>
              <a:rPr lang="zh-CN" altLang="en-US" sz="2800" dirty="0" smtClean="0">
                <a:solidFill>
                  <a:srgbClr val="0000FF"/>
                </a:solidFill>
                <a:latin typeface="华文琥珀" panose="02010800040101010101" pitchFamily="2" charset="-122"/>
                <a:ea typeface="华文琥珀" panose="02010800040101010101" pitchFamily="2" charset="-122"/>
              </a:rPr>
              <a:t>新华社  人民网</a:t>
            </a:r>
            <a:endParaRPr lang="en-US" altLang="zh-CN" sz="2800" dirty="0" smtClean="0">
              <a:solidFill>
                <a:srgbClr val="0000FF"/>
              </a:solidFill>
              <a:latin typeface="华文琥珀" panose="02010800040101010101" pitchFamily="2" charset="-122"/>
              <a:ea typeface="华文琥珀" panose="02010800040101010101" pitchFamily="2" charset="-122"/>
            </a:endParaRPr>
          </a:p>
          <a:p>
            <a:r>
              <a:rPr lang="zh-CN" altLang="en-US" sz="2800" dirty="0" smtClean="0">
                <a:solidFill>
                  <a:srgbClr val="0000FF"/>
                </a:solidFill>
                <a:latin typeface="华文琥珀" panose="02010800040101010101" pitchFamily="2" charset="-122"/>
                <a:ea typeface="华文琥珀" panose="02010800040101010101" pitchFamily="2" charset="-122"/>
              </a:rPr>
              <a:t>人物评价</a:t>
            </a:r>
            <a:r>
              <a:rPr lang="en-US" altLang="zh-CN" sz="2800" dirty="0" smtClean="0">
                <a:solidFill>
                  <a:srgbClr val="0000FF"/>
                </a:solidFill>
                <a:latin typeface="华文琥珀" panose="02010800040101010101" pitchFamily="2" charset="-122"/>
                <a:ea typeface="华文琥珀" panose="02010800040101010101" pitchFamily="2" charset="-122"/>
              </a:rPr>
              <a:t>:</a:t>
            </a:r>
            <a:r>
              <a:rPr lang="zh-CN" altLang="en-US" sz="2800" dirty="0" smtClean="0">
                <a:solidFill>
                  <a:srgbClr val="0000FF"/>
                </a:solidFill>
                <a:latin typeface="华文琥珀" panose="02010800040101010101" pitchFamily="2" charset="-122"/>
                <a:ea typeface="华文琥珀" panose="02010800040101010101" pitchFamily="2" charset="-122"/>
              </a:rPr>
              <a:t>原创</a:t>
            </a:r>
            <a:endParaRPr lang="zh-CN" altLang="en-US" sz="2800" dirty="0">
              <a:solidFill>
                <a:srgbClr val="0000FF"/>
              </a:solidFill>
              <a:latin typeface="华文琥珀" panose="02010800040101010101" pitchFamily="2" charset="-122"/>
              <a:ea typeface="华文琥珀" panose="0201080004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en-US" altLang="zh-CN" sz="4000" b="1" spc="-300" dirty="0" smtClean="0">
                <a:solidFill>
                  <a:srgbClr val="0000FF"/>
                </a:solidFill>
                <a:latin typeface="华文琥珀" panose="02010800040101010101" pitchFamily="2" charset="-122"/>
                <a:ea typeface="华文琥珀"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亚太搅屎棍奖</a:t>
            </a:r>
            <a:r>
              <a:rPr lang="en-US" altLang="zh-CN" sz="4000" b="1" spc="-300" dirty="0" smtClean="0">
                <a:solidFill>
                  <a:srgbClr val="0000FF"/>
                </a:solidFill>
                <a:latin typeface="华文琥珀" panose="02010800040101010101" pitchFamily="2" charset="-122"/>
                <a:ea typeface="华文琥珀" panose="02010800040101010101" pitchFamily="2" charset="-122"/>
              </a:rPr>
              <a:t>”</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日本</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pic>
        <p:nvPicPr>
          <p:cNvPr id="7170" name="Picture 2" descr="H:\时事 照片\安倍晋三.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536" y="1700808"/>
            <a:ext cx="4286250" cy="33051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076056" y="1700808"/>
            <a:ext cx="3384376" cy="3539430"/>
          </a:xfrm>
          <a:prstGeom prst="rect">
            <a:avLst/>
          </a:prstGeom>
          <a:noFill/>
        </p:spPr>
        <p:txBody>
          <a:bodyPr wrap="square" rtlCol="0">
            <a:spAutoFit/>
          </a:bodyPr>
          <a:lstStyle/>
          <a:p>
            <a:r>
              <a:rPr lang="zh-CN" altLang="en-US" sz="3200" b="1" dirty="0" smtClean="0">
                <a:solidFill>
                  <a:srgbClr val="FF0000"/>
                </a:solidFill>
                <a:latin typeface="黑体" panose="02010609060101010101" pitchFamily="2" charset="-122"/>
                <a:ea typeface="黑体" panose="02010609060101010101" pitchFamily="2" charset="-122"/>
              </a:rPr>
              <a:t>　　不管什么事情，凡是跟中国有关的，总少不了日本。不是来捧场帮忙的，“我要做一根搅屎棍！”</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年度最佳</a:t>
            </a:r>
            <a:r>
              <a:rPr lang="zh-CN" altLang="en-US" sz="4000" b="1" spc="-300" dirty="0" smtClean="0">
                <a:solidFill>
                  <a:srgbClr val="0000FF"/>
                </a:solidFill>
                <a:latin typeface="华文琥珀" panose="02010800040101010101" pitchFamily="2" charset="-122"/>
                <a:ea typeface="华文琥珀" panose="02010800040101010101" pitchFamily="2" charset="-122"/>
              </a:rPr>
              <a:t>龙套奖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澳大利亚</a:t>
            </a:r>
            <a:endParaRPr lang="zh-CN" altLang="en-US" sz="4000" spc="-300" dirty="0">
              <a:solidFill>
                <a:srgbClr val="0000FF"/>
              </a:solidFill>
              <a:latin typeface="华文琥珀" panose="02010800040101010101" pitchFamily="2" charset="-122"/>
              <a:ea typeface="华文琥珀" panose="02010800040101010101" pitchFamily="2" charset="-122"/>
            </a:endParaRPr>
          </a:p>
        </p:txBody>
      </p:sp>
      <p:sp>
        <p:nvSpPr>
          <p:cNvPr id="9" name="TextBox 8"/>
          <p:cNvSpPr txBox="1"/>
          <p:nvPr/>
        </p:nvSpPr>
        <p:spPr>
          <a:xfrm>
            <a:off x="5292080" y="1988840"/>
            <a:ext cx="3096344" cy="2554545"/>
          </a:xfrm>
          <a:prstGeom prst="rect">
            <a:avLst/>
          </a:prstGeom>
          <a:noFill/>
        </p:spPr>
        <p:txBody>
          <a:bodyPr wrap="square" rtlCol="0">
            <a:spAutoFit/>
          </a:bodyPr>
          <a:lstStyle/>
          <a:p>
            <a:r>
              <a:rPr lang="zh-CN" altLang="en-US" sz="3200" b="1" dirty="0" smtClean="0">
                <a:solidFill>
                  <a:srgbClr val="FF0000"/>
                </a:solidFill>
                <a:latin typeface="黑体" panose="02010609060101010101" pitchFamily="2" charset="-122"/>
                <a:ea typeface="黑体" panose="02010609060101010101" pitchFamily="2" charset="-122"/>
              </a:rPr>
              <a:t>　　独踞澳洲，难耐寂寞，揣摩村长心思，胡乱寻找目标，摇旗鼓噪。</a:t>
            </a:r>
            <a:endParaRPr lang="zh-CN" altLang="en-US" sz="3200" b="1" dirty="0">
              <a:solidFill>
                <a:srgbClr val="FF0000"/>
              </a:solidFill>
              <a:latin typeface="黑体" panose="02010609060101010101" pitchFamily="2" charset="-122"/>
              <a:ea typeface="黑体" panose="02010609060101010101" pitchFamily="2" charset="-122"/>
            </a:endParaRPr>
          </a:p>
        </p:txBody>
      </p:sp>
      <p:pic>
        <p:nvPicPr>
          <p:cNvPr id="2050" name="Picture 2" descr="H:\时事 照片\澳大利亚.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53366" y="1750107"/>
            <a:ext cx="4178674" cy="2765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zh-CN" altLang="en-US" sz="4000" b="1" spc="-300" dirty="0">
                <a:solidFill>
                  <a:srgbClr val="FF0000"/>
                </a:solidFill>
                <a:latin typeface="华文彩云" panose="02010800040101010101" pitchFamily="2" charset="-122"/>
                <a:ea typeface="华文彩云" panose="02010800040101010101" pitchFamily="2" charset="-122"/>
              </a:rPr>
              <a:t> </a:t>
            </a:r>
            <a:r>
              <a:rPr lang="zh-CN" altLang="en-US" sz="4000" b="1" spc="-300" dirty="0" smtClean="0">
                <a:solidFill>
                  <a:srgbClr val="FF0000"/>
                </a:solidFill>
                <a:latin typeface="华文彩云" panose="02010800040101010101" pitchFamily="2" charset="-122"/>
                <a:ea typeface="华文彩云" panose="02010800040101010101" pitchFamily="2" charset="-122"/>
              </a:rPr>
              <a:t> </a:t>
            </a:r>
            <a:r>
              <a:rPr lang="zh-CN" altLang="en-US" sz="4000" b="1" spc="-300" dirty="0" smtClean="0">
                <a:solidFill>
                  <a:srgbClr val="0000FF"/>
                </a:solidFill>
                <a:latin typeface="华文琥珀" panose="02010800040101010101" pitchFamily="2" charset="-122"/>
                <a:ea typeface="华文琥珀" panose="02010800040101010101" pitchFamily="2" charset="-122"/>
              </a:rPr>
              <a:t>铁血冷面奖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彩云" panose="02010800040101010101" pitchFamily="2" charset="-122"/>
                <a:ea typeface="华文彩云" panose="02010800040101010101" pitchFamily="2" charset="-122"/>
              </a:rPr>
              <a:t>杜特尔特</a:t>
            </a:r>
            <a:endParaRPr lang="zh-CN" altLang="en-US" sz="4000" b="1" spc="-300" dirty="0">
              <a:solidFill>
                <a:srgbClr val="0000FF"/>
              </a:solidFill>
              <a:latin typeface="华文彩云" panose="02010800040101010101" pitchFamily="2" charset="-122"/>
              <a:ea typeface="华文彩云" panose="02010800040101010101" pitchFamily="2" charset="-122"/>
            </a:endParaRPr>
          </a:p>
        </p:txBody>
      </p:sp>
      <p:sp>
        <p:nvSpPr>
          <p:cNvPr id="9" name="TextBox 8"/>
          <p:cNvSpPr txBox="1"/>
          <p:nvPr/>
        </p:nvSpPr>
        <p:spPr>
          <a:xfrm>
            <a:off x="5652120" y="2060848"/>
            <a:ext cx="3240360" cy="3416320"/>
          </a:xfrm>
          <a:prstGeom prst="rect">
            <a:avLst/>
          </a:prstGeom>
          <a:noFill/>
        </p:spPr>
        <p:txBody>
          <a:bodyPr wrap="square" rtlCol="0">
            <a:spAutoFit/>
          </a:bodyPr>
          <a:lstStyle/>
          <a:p>
            <a:r>
              <a:rPr lang="zh-CN" altLang="en-US" sz="3600" b="1" dirty="0" smtClean="0">
                <a:solidFill>
                  <a:srgbClr val="FF0000"/>
                </a:solidFill>
                <a:latin typeface="黑体" panose="02010609060101010101" pitchFamily="2" charset="-122"/>
                <a:ea typeface="黑体" panose="02010609060101010101" pitchFamily="2" charset="-122"/>
              </a:rPr>
              <a:t>　　特立独行，冷静务实。改善中菲关系，铁腕禁毒、平叛，横眉冷对西方的指责。</a:t>
            </a:r>
            <a:endParaRPr lang="zh-CN" altLang="en-US" sz="3600" b="1" dirty="0">
              <a:solidFill>
                <a:srgbClr val="FF0000"/>
              </a:solidFill>
              <a:latin typeface="黑体" panose="02010609060101010101" pitchFamily="2" charset="-122"/>
              <a:ea typeface="黑体" panose="02010609060101010101" pitchFamily="2" charset="-122"/>
            </a:endParaRPr>
          </a:p>
        </p:txBody>
      </p:sp>
      <p:pic>
        <p:nvPicPr>
          <p:cNvPr id="1026" name="Picture 2" descr="C:\Documents and Settings\Administrator\桌面\杜特尔特.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7544" y="2216433"/>
            <a:ext cx="4762500" cy="3105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zh-CN" altLang="en-US" sz="4000" b="1" spc="-300" dirty="0" smtClean="0">
                <a:solidFill>
                  <a:srgbClr val="0000FF"/>
                </a:solidFill>
                <a:latin typeface="华文琥珀" panose="02010800040101010101" pitchFamily="2" charset="-122"/>
                <a:ea typeface="华文琥珀" panose="02010800040101010101" pitchFamily="2" charset="-122"/>
              </a:rPr>
              <a:t>女主</a:t>
            </a:r>
            <a:r>
              <a:rPr lang="zh-CN" altLang="en-US" sz="4000" b="1" spc="-300" dirty="0">
                <a:solidFill>
                  <a:srgbClr val="0000FF"/>
                </a:solidFill>
                <a:latin typeface="华文琥珀" panose="02010800040101010101" pitchFamily="2" charset="-122"/>
                <a:ea typeface="华文琥珀" panose="02010800040101010101" pitchFamily="2" charset="-122"/>
              </a:rPr>
              <a:t>个人</a:t>
            </a:r>
            <a:r>
              <a:rPr lang="zh-CN" altLang="en-US" sz="4000" b="1" spc="-300" dirty="0" smtClean="0">
                <a:solidFill>
                  <a:srgbClr val="0000FF"/>
                </a:solidFill>
                <a:latin typeface="华文琥珀" panose="02010800040101010101" pitchFamily="2" charset="-122"/>
                <a:ea typeface="华文琥珀" panose="02010800040101010101" pitchFamily="2" charset="-122"/>
              </a:rPr>
              <a:t>悲情奖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彩云" panose="02010800040101010101" pitchFamily="2" charset="-122"/>
                <a:ea typeface="华文彩云" panose="02010800040101010101" pitchFamily="2" charset="-122"/>
              </a:rPr>
              <a:t>朴槿惠</a:t>
            </a:r>
            <a:endParaRPr lang="zh-CN" altLang="en-US" sz="4000" b="1" spc="-300" dirty="0">
              <a:solidFill>
                <a:srgbClr val="0000FF"/>
              </a:solidFill>
              <a:latin typeface="华文彩云" panose="02010800040101010101" pitchFamily="2" charset="-122"/>
              <a:ea typeface="华文彩云" panose="02010800040101010101" pitchFamily="2" charset="-122"/>
            </a:endParaRPr>
          </a:p>
        </p:txBody>
      </p:sp>
      <p:pic>
        <p:nvPicPr>
          <p:cNvPr id="2050" name="Picture 2" descr="H:\时事 照片\（）【朴槿惠遭弹劾被捕 韩国政坛掀起风暴】.jpg"/>
          <p:cNvPicPr>
            <a:picLocks noChangeAspect="1" noChangeArrowheads="1"/>
          </p:cNvPicPr>
          <p:nvPr/>
        </p:nvPicPr>
        <p:blipFill>
          <a:blip r:embed="rId1" cstate="print"/>
          <a:srcRect/>
          <a:stretch>
            <a:fillRect/>
          </a:stretch>
        </p:blipFill>
        <p:spPr bwMode="auto">
          <a:xfrm>
            <a:off x="395537" y="1988840"/>
            <a:ext cx="5149798" cy="3024336"/>
          </a:xfrm>
          <a:prstGeom prst="rect">
            <a:avLst/>
          </a:prstGeom>
          <a:noFill/>
        </p:spPr>
      </p:pic>
      <p:sp>
        <p:nvSpPr>
          <p:cNvPr id="9" name="TextBox 8"/>
          <p:cNvSpPr txBox="1"/>
          <p:nvPr/>
        </p:nvSpPr>
        <p:spPr>
          <a:xfrm>
            <a:off x="6012616" y="1792848"/>
            <a:ext cx="2591832" cy="3416320"/>
          </a:xfrm>
          <a:prstGeom prst="rect">
            <a:avLst/>
          </a:prstGeom>
          <a:noFill/>
        </p:spPr>
        <p:txBody>
          <a:bodyPr wrap="square" rtlCol="0">
            <a:spAutoFit/>
          </a:bodyPr>
          <a:lstStyle/>
          <a:p>
            <a:r>
              <a:rPr lang="zh-CN" altLang="en-US" sz="3600" b="1" dirty="0" smtClean="0">
                <a:solidFill>
                  <a:srgbClr val="FF0000"/>
                </a:solidFill>
                <a:latin typeface="黑体" panose="02010609060101010101" pitchFamily="2" charset="-122"/>
                <a:ea typeface="黑体" panose="02010609060101010101" pitchFamily="2" charset="-122"/>
              </a:rPr>
              <a:t>　　当年誓言</a:t>
            </a:r>
            <a:r>
              <a:rPr lang="en-US" altLang="zh-CN" sz="3600" b="1" dirty="0" smtClean="0">
                <a:solidFill>
                  <a:srgbClr val="FF0000"/>
                </a:solidFill>
                <a:latin typeface="黑体" panose="02010609060101010101" pitchFamily="2" charset="-122"/>
                <a:ea typeface="黑体" panose="02010609060101010101" pitchFamily="2" charset="-122"/>
              </a:rPr>
              <a:t>“</a:t>
            </a:r>
            <a:r>
              <a:rPr lang="zh-CN" altLang="en-US" sz="3600" b="1" dirty="0" smtClean="0">
                <a:solidFill>
                  <a:srgbClr val="FF0000"/>
                </a:solidFill>
                <a:latin typeface="黑体" panose="02010609060101010101" pitchFamily="2" charset="-122"/>
                <a:ea typeface="黑体" panose="02010609060101010101" pitchFamily="2" charset="-122"/>
              </a:rPr>
              <a:t>嫁给</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smtClean="0">
                <a:solidFill>
                  <a:srgbClr val="FF0000"/>
                </a:solidFill>
                <a:latin typeface="黑体" panose="02010609060101010101" pitchFamily="2" charset="-122"/>
                <a:ea typeface="黑体" panose="02010609060101010101" pitchFamily="2" charset="-122"/>
              </a:rPr>
              <a:t>国家，义无反顾；今岁锒铛入狱，令人叹息。</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zh-CN" altLang="en-US" sz="4000" b="1" spc="-300" dirty="0" smtClean="0">
                <a:solidFill>
                  <a:srgbClr val="0000FF"/>
                </a:solidFill>
                <a:latin typeface="华文琥珀" panose="02010800040101010101" pitchFamily="2" charset="-122"/>
                <a:ea typeface="华文琥珀" panose="02010800040101010101" pitchFamily="2" charset="-122"/>
              </a:rPr>
              <a:t>男主个人苦逼奖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彩云" panose="02010800040101010101" pitchFamily="2" charset="-122"/>
                <a:ea typeface="华文彩云" panose="02010800040101010101" pitchFamily="2" charset="-122"/>
              </a:rPr>
              <a:t>穆加贝</a:t>
            </a:r>
            <a:endParaRPr lang="zh-CN" altLang="en-US" sz="4000" spc="-300" dirty="0">
              <a:solidFill>
                <a:srgbClr val="0000FF"/>
              </a:solidFill>
              <a:latin typeface="华文彩云" panose="02010800040101010101" pitchFamily="2" charset="-122"/>
              <a:ea typeface="华文彩云" panose="02010800040101010101" pitchFamily="2" charset="-122"/>
            </a:endParaRPr>
          </a:p>
        </p:txBody>
      </p:sp>
      <p:pic>
        <p:nvPicPr>
          <p:cNvPr id="3074" name="Picture 2" descr="H:\时事 照片\穆加贝.jpg"/>
          <p:cNvPicPr>
            <a:picLocks noChangeAspect="1" noChangeArrowheads="1"/>
          </p:cNvPicPr>
          <p:nvPr/>
        </p:nvPicPr>
        <p:blipFill>
          <a:blip r:embed="rId1" cstate="print"/>
          <a:srcRect/>
          <a:stretch>
            <a:fillRect/>
          </a:stretch>
        </p:blipFill>
        <p:spPr bwMode="auto">
          <a:xfrm>
            <a:off x="467544" y="1916832"/>
            <a:ext cx="4169606" cy="2736304"/>
          </a:xfrm>
          <a:prstGeom prst="rect">
            <a:avLst/>
          </a:prstGeom>
          <a:noFill/>
        </p:spPr>
      </p:pic>
      <p:sp>
        <p:nvSpPr>
          <p:cNvPr id="9" name="TextBox 8"/>
          <p:cNvSpPr txBox="1"/>
          <p:nvPr/>
        </p:nvSpPr>
        <p:spPr>
          <a:xfrm>
            <a:off x="5292080" y="1988840"/>
            <a:ext cx="3096344" cy="2626553"/>
          </a:xfrm>
          <a:prstGeom prst="rect">
            <a:avLst/>
          </a:prstGeom>
          <a:noFill/>
        </p:spPr>
        <p:txBody>
          <a:bodyPr wrap="square" rtlCol="0">
            <a:spAutoFit/>
          </a:bodyPr>
          <a:lstStyle/>
          <a:p>
            <a:r>
              <a:rPr lang="zh-CN" altLang="en-US" sz="3200" b="1" dirty="0" smtClean="0">
                <a:solidFill>
                  <a:srgbClr val="FF0000"/>
                </a:solidFill>
                <a:latin typeface="黑体" panose="02010609060101010101" pitchFamily="2" charset="-122"/>
                <a:ea typeface="黑体" panose="02010609060101010101" pitchFamily="2" charset="-122"/>
              </a:rPr>
              <a:t>　　中国人民老朋友了。但不服老还是不行的，最终被手下赶下台，结果很悲摧。</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2018.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457" y="0"/>
            <a:ext cx="9149457" cy="63541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2018雪原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9379"/>
            <a:ext cx="9149457" cy="62373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3568" y="539799"/>
            <a:ext cx="7992888" cy="5632311"/>
          </a:xfrm>
          <a:prstGeom prst="rect">
            <a:avLst/>
          </a:prstGeom>
          <a:noFill/>
        </p:spPr>
        <p:txBody>
          <a:bodyPr wrap="square">
            <a:spAutoFit/>
          </a:bodyPr>
          <a:lstStyle/>
          <a:p>
            <a:pPr algn="just" fontAlgn="auto">
              <a:spcBef>
                <a:spcPts val="0"/>
              </a:spcBef>
              <a:spcAft>
                <a:spcPts val="0"/>
              </a:spcAft>
              <a:defRPr/>
            </a:pPr>
            <a:r>
              <a:rPr lang="zh-CN" altLang="en-US" sz="5400" dirty="0">
                <a:solidFill>
                  <a:srgbClr val="FF0000"/>
                </a:solidFill>
                <a:latin typeface="华文彩云" panose="02010800040101010101" pitchFamily="2" charset="-122"/>
                <a:ea typeface="华文彩云" panose="02010800040101010101" pitchFamily="2" charset="-122"/>
              </a:rPr>
              <a:t>　　</a:t>
            </a:r>
            <a:r>
              <a:rPr lang="en-US" altLang="zh-CN"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2018</a:t>
            </a:r>
            <a:r>
              <a:rPr lang="zh-CN" altLang="en-US"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年</a:t>
            </a:r>
            <a:r>
              <a:rPr lang="zh-CN" altLang="en-US" sz="60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初始</a:t>
            </a:r>
            <a:r>
              <a:rPr lang="zh-CN" altLang="en-US"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，一场瑞雪，覆盖了</a:t>
            </a:r>
            <a:r>
              <a:rPr lang="en-US" altLang="zh-CN"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2017</a:t>
            </a:r>
            <a:r>
              <a:rPr lang="zh-CN" altLang="en-US"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的所有幸福和苦难，</a:t>
            </a:r>
            <a:r>
              <a:rPr lang="zh-CN" altLang="en-US" sz="60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紧</a:t>
            </a:r>
            <a:r>
              <a:rPr lang="zh-CN" altLang="en-US" sz="6000" b="1" dirty="0" smtClean="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抓新春的尾巴，再看看</a:t>
            </a:r>
            <a:r>
              <a:rPr lang="zh-CN" altLang="en-US" sz="60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，这一年外面都发生了哪些事</a:t>
            </a:r>
            <a:r>
              <a:rPr lang="en-US" altLang="zh-CN" sz="60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a:t>
            </a:r>
            <a:endParaRPr lang="zh-CN" altLang="en-US" sz="6000" b="1" dirty="0">
              <a:solidFill>
                <a:srgbClr val="FF0000"/>
              </a:solidFill>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endParaRPr>
          </a:p>
        </p:txBody>
      </p:sp>
      <p:sp>
        <p:nvSpPr>
          <p:cNvPr id="3" name="日期占位符 2"/>
          <p:cNvSpPr>
            <a:spLocks noGrp="1"/>
          </p:cNvSpPr>
          <p:nvPr>
            <p:ph type="dt" sz="quarter" idx="10"/>
          </p:nvPr>
        </p:nvSpPr>
        <p:spPr/>
        <p:txBody>
          <a:bodyPr/>
          <a:lstStyle/>
          <a:p>
            <a:pPr>
              <a:defRPr/>
            </a:pPr>
            <a:fld id="{3F4BB3CE-8624-4837-BF3B-53A8039B81D3}" type="datetime1">
              <a:rPr lang="zh-CN" altLang="en-US" sz="2000"/>
            </a:fld>
            <a:endParaRPr lang="zh-CN" altLang="en-US" sz="2000" dirty="0"/>
          </a:p>
        </p:txBody>
      </p:sp>
      <p:sp>
        <p:nvSpPr>
          <p:cNvPr id="5" name="灯片编号占位符 4"/>
          <p:cNvSpPr>
            <a:spLocks noGrp="1"/>
          </p:cNvSpPr>
          <p:nvPr>
            <p:ph type="sldNum" sz="quarter" idx="12"/>
          </p:nvPr>
        </p:nvSpPr>
        <p:spPr/>
        <p:txBody>
          <a:bodyPr/>
          <a:lstStyle/>
          <a:p>
            <a:pPr>
              <a:defRPr/>
            </a:pPr>
            <a:fld id="{81B980D3-FC13-4D10-941D-B390E875D41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7544" y="5229200"/>
            <a:ext cx="835534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smtClean="0">
                <a:solidFill>
                  <a:srgbClr val="FF0000"/>
                </a:solidFill>
                <a:latin typeface="华文行楷" panose="02010800040101010101" pitchFamily="2" charset="-122"/>
                <a:ea typeface="华文行楷" panose="02010800040101010101" pitchFamily="2" charset="-122"/>
              </a:rPr>
              <a:t>１．中国</a:t>
            </a:r>
            <a:r>
              <a:rPr lang="zh-CN" altLang="en-US" sz="4000" b="1" dirty="0">
                <a:solidFill>
                  <a:srgbClr val="FF0000"/>
                </a:solidFill>
                <a:latin typeface="华文行楷" panose="02010800040101010101" pitchFamily="2" charset="-122"/>
                <a:ea typeface="华文行楷" panose="02010800040101010101" pitchFamily="2" charset="-122"/>
              </a:rPr>
              <a:t>理念成为国际</a:t>
            </a:r>
            <a:r>
              <a:rPr lang="zh-CN" altLang="en-US" sz="4000" b="1" dirty="0" smtClean="0">
                <a:solidFill>
                  <a:srgbClr val="FF0000"/>
                </a:solidFill>
                <a:latin typeface="华文行楷" panose="02010800040101010101" pitchFamily="2" charset="-122"/>
                <a:ea typeface="华文行楷" panose="02010800040101010101" pitchFamily="2" charset="-122"/>
              </a:rPr>
              <a:t>共识</a:t>
            </a:r>
            <a:endParaRPr lang="zh-CN" altLang="en-US" sz="4000" b="1" dirty="0" smtClean="0">
              <a:solidFill>
                <a:srgbClr val="FF0000"/>
              </a:solidFill>
              <a:latin typeface="华文行楷" panose="02010800040101010101" pitchFamily="2" charset="-122"/>
              <a:ea typeface="华文行楷" panose="02010800040101010101" pitchFamily="2" charset="-122"/>
            </a:endParaRPr>
          </a:p>
          <a:p>
            <a:pPr eaLnBrk="1" hangingPunct="1"/>
            <a:r>
              <a:rPr lang="zh-CN" altLang="en-US" sz="4000" b="1" dirty="0" smtClean="0">
                <a:solidFill>
                  <a:srgbClr val="FF0000"/>
                </a:solidFill>
                <a:latin typeface="华文行楷" panose="02010800040101010101" pitchFamily="2" charset="-122"/>
                <a:ea typeface="华文行楷" panose="02010800040101010101" pitchFamily="2" charset="-122"/>
              </a:rPr>
              <a:t>　　              中国方案化为国际行动</a:t>
            </a:r>
            <a:endParaRPr lang="zh-CN" altLang="en-US" sz="4000" b="1" dirty="0">
              <a:solidFill>
                <a:srgbClr val="FF0000"/>
              </a:solidFill>
              <a:latin typeface="华文行楷" panose="02010800040101010101" pitchFamily="2" charset="-122"/>
              <a:ea typeface="华文行楷" panose="02010800040101010101" pitchFamily="2" charset="-122"/>
            </a:endParaRPr>
          </a:p>
        </p:txBody>
      </p:sp>
      <p:sp>
        <p:nvSpPr>
          <p:cNvPr id="5" name="日期占位符 4"/>
          <p:cNvSpPr>
            <a:spLocks noGrp="1"/>
          </p:cNvSpPr>
          <p:nvPr>
            <p:ph type="dt" sz="quarter" idx="10"/>
          </p:nvPr>
        </p:nvSpPr>
        <p:spPr/>
        <p:txBody>
          <a:bodyPr/>
          <a:lstStyle/>
          <a:p>
            <a:pPr>
              <a:defRPr/>
            </a:pPr>
            <a:fld id="{A6D965D4-25A5-4673-B0A8-E4D5BFF3D646}" type="datetime1">
              <a:rPr lang="zh-CN" altLang="en-US" sz="2000"/>
            </a:fld>
            <a:endParaRPr lang="zh-CN" altLang="en-US" sz="2000" dirty="0"/>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fld>
            <a:endParaRPr lang="zh-CN" altLang="en-US"/>
          </a:p>
        </p:txBody>
      </p:sp>
      <p:pic>
        <p:nvPicPr>
          <p:cNvPr id="2050" name="Picture 2" descr="C:\Documents and Settings\Administrator\桌面\世界中国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92" y="476672"/>
            <a:ext cx="9140108" cy="450912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Documents and Settings\Administrator\桌面\世界中国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2" y="0"/>
            <a:ext cx="9140108" cy="510620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48302" y="260648"/>
            <a:ext cx="7851288" cy="3416320"/>
          </a:xfrm>
          <a:prstGeom prst="rect">
            <a:avLst/>
          </a:prstGeom>
          <a:noFill/>
        </p:spPr>
        <p:txBody>
          <a:bodyPr wrap="square" rtlCol="0">
            <a:spAutoFit/>
          </a:bodyPr>
          <a:lstStyle/>
          <a:p>
            <a:r>
              <a:rPr lang="zh-CN" altLang="en-US" sz="5400" b="1" dirty="0" smtClean="0">
                <a:solidFill>
                  <a:srgbClr val="0000FF"/>
                </a:solidFill>
                <a:latin typeface="华文新魏" panose="02010800040101010101" pitchFamily="2" charset="-122"/>
                <a:ea typeface="华文新魏" panose="02010800040101010101" pitchFamily="2" charset="-122"/>
              </a:rPr>
              <a:t>　　</a:t>
            </a:r>
            <a:r>
              <a:rPr lang="zh-CN" altLang="en-US" sz="5400" b="1" dirty="0" smtClean="0">
                <a:solidFill>
                  <a:schemeClr val="bg1"/>
                </a:solidFill>
                <a:latin typeface="华文新魏" panose="02010800040101010101" pitchFamily="2" charset="-122"/>
                <a:ea typeface="华文新魏" panose="02010800040101010101" pitchFamily="2" charset="-122"/>
              </a:rPr>
              <a:t>中国在</a:t>
            </a:r>
            <a:r>
              <a:rPr lang="zh-CN" altLang="en-US" sz="5400" b="1" dirty="0">
                <a:solidFill>
                  <a:schemeClr val="bg1"/>
                </a:solidFill>
                <a:latin typeface="华文新魏" panose="02010800040101010101" pitchFamily="2" charset="-122"/>
                <a:ea typeface="华文新魏" panose="02010800040101010101" pitchFamily="2" charset="-122"/>
              </a:rPr>
              <a:t>全球治理各个领域提出方案</a:t>
            </a:r>
            <a:r>
              <a:rPr lang="zh-CN" altLang="en-US" sz="5400" b="1" dirty="0" smtClean="0">
                <a:solidFill>
                  <a:schemeClr val="bg1"/>
                </a:solidFill>
                <a:latin typeface="华文新魏" panose="02010800040101010101" pitchFamily="2" charset="-122"/>
                <a:ea typeface="华文新魏" panose="02010800040101010101" pitchFamily="2" charset="-122"/>
              </a:rPr>
              <a:t>主张，国际</a:t>
            </a:r>
            <a:r>
              <a:rPr lang="zh-CN" altLang="en-US" sz="5400" b="1" dirty="0">
                <a:solidFill>
                  <a:schemeClr val="bg1"/>
                </a:solidFill>
                <a:latin typeface="华文新魏" panose="02010800040101010101" pitchFamily="2" charset="-122"/>
                <a:ea typeface="华文新魏" panose="02010800040101010101" pitchFamily="2" charset="-122"/>
              </a:rPr>
              <a:t>地位和影响得到历史性提升。</a:t>
            </a:r>
            <a:endParaRPr lang="zh-CN" altLang="en-US" sz="5400" b="1"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wipe(down)">
                                      <p:cBhvr>
                                        <p:cTn id="14" dur="500"/>
                                        <p:tgtEl>
                                          <p:spTgt spid="205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9" name="Picture 2" descr="H:\时事 照片\“人类命运共同体”写进联合国决议..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404664"/>
            <a:ext cx="9144001" cy="513892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25219" y="5805264"/>
            <a:ext cx="7560840" cy="646331"/>
          </a:xfrm>
          <a:prstGeom prst="rect">
            <a:avLst/>
          </a:prstGeom>
          <a:noFill/>
        </p:spPr>
        <p:txBody>
          <a:bodyPr wrap="square" rtlCol="0">
            <a:spAutoFit/>
          </a:bodyPr>
          <a:lstStyle/>
          <a:p>
            <a:r>
              <a:rPr lang="zh-CN" altLang="en-US" sz="3600" b="1" dirty="0">
                <a:solidFill>
                  <a:srgbClr val="0000FF"/>
                </a:solidFill>
                <a:latin typeface="黑体" panose="02010609060101010101" pitchFamily="2" charset="-122"/>
                <a:ea typeface="黑体" panose="02010609060101010101" pitchFamily="2" charset="-122"/>
              </a:rPr>
              <a:t>“人类命运共同体”写进联合国决议</a:t>
            </a:r>
            <a:endParaRPr lang="zh-CN" altLang="en-US" sz="36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8" name="Picture 3" descr="H:\时事 照片\1.“人类命运共同体”写进联合国决议.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5" y="0"/>
            <a:ext cx="4721671" cy="594928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721565" y="0"/>
            <a:ext cx="4288321" cy="6555641"/>
          </a:xfrm>
          <a:prstGeom prst="rect">
            <a:avLst/>
          </a:prstGeom>
          <a:noFill/>
        </p:spPr>
        <p:txBody>
          <a:bodyPr wrap="square" rtlCol="0">
            <a:spAutoFit/>
          </a:bodyPr>
          <a:lstStyle/>
          <a:p>
            <a:r>
              <a:rPr lang="en-US" altLang="zh-CN" sz="2800" b="1" dirty="0" smtClean="0">
                <a:solidFill>
                  <a:srgbClr val="0000FF"/>
                </a:solidFill>
                <a:latin typeface="黑体" panose="02010609060101010101" pitchFamily="2" charset="-122"/>
                <a:ea typeface="黑体" panose="02010609060101010101" pitchFamily="2" charset="-122"/>
              </a:rPr>
              <a:t>　　1</a:t>
            </a:r>
            <a:r>
              <a:rPr lang="zh-CN" altLang="en-US" sz="2800" b="1" dirty="0">
                <a:solidFill>
                  <a:srgbClr val="0000FF"/>
                </a:solidFill>
                <a:latin typeface="黑体" panose="02010609060101010101" pitchFamily="2" charset="-122"/>
                <a:ea typeface="黑体" panose="02010609060101010101" pitchFamily="2" charset="-122"/>
              </a:rPr>
              <a:t>月</a:t>
            </a:r>
            <a:r>
              <a:rPr lang="en-US" altLang="zh-CN" sz="2800" b="1" dirty="0">
                <a:solidFill>
                  <a:srgbClr val="0000FF"/>
                </a:solidFill>
                <a:latin typeface="黑体" panose="02010609060101010101" pitchFamily="2" charset="-122"/>
                <a:ea typeface="黑体" panose="02010609060101010101" pitchFamily="2" charset="-122"/>
              </a:rPr>
              <a:t>18</a:t>
            </a:r>
            <a:r>
              <a:rPr lang="zh-CN" altLang="en-US" sz="2800" b="1" dirty="0">
                <a:solidFill>
                  <a:srgbClr val="0000FF"/>
                </a:solidFill>
                <a:latin typeface="黑体" panose="02010609060101010101" pitchFamily="2" charset="-122"/>
                <a:ea typeface="黑体" panose="02010609060101010101" pitchFamily="2" charset="-122"/>
              </a:rPr>
              <a:t>日，习近平主席在联合国日内瓦总部发表题为</a:t>
            </a:r>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共同构建人类命运共同体</a:t>
            </a:r>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的主旨演讲，为解决全球性挑战提出中国方案，引起国际社会强烈共鸣。</a:t>
            </a:r>
            <a:r>
              <a:rPr lang="en-US" altLang="zh-CN" sz="2800" b="1" dirty="0">
                <a:solidFill>
                  <a:srgbClr val="0000FF"/>
                </a:solidFill>
                <a:latin typeface="黑体" panose="02010609060101010101" pitchFamily="2" charset="-122"/>
                <a:ea typeface="黑体" panose="02010609060101010101" pitchFamily="2" charset="-122"/>
              </a:rPr>
              <a:t>2</a:t>
            </a:r>
            <a:r>
              <a:rPr lang="zh-CN" altLang="en-US" sz="2800" b="1" dirty="0">
                <a:solidFill>
                  <a:srgbClr val="0000FF"/>
                </a:solidFill>
                <a:latin typeface="黑体" panose="02010609060101010101" pitchFamily="2" charset="-122"/>
                <a:ea typeface="黑体" panose="02010609060101010101" pitchFamily="2" charset="-122"/>
              </a:rPr>
              <a:t>月</a:t>
            </a:r>
            <a:r>
              <a:rPr lang="en-US" altLang="zh-CN" sz="2800" b="1" dirty="0">
                <a:solidFill>
                  <a:srgbClr val="0000FF"/>
                </a:solidFill>
                <a:latin typeface="黑体" panose="02010609060101010101" pitchFamily="2" charset="-122"/>
                <a:ea typeface="黑体" panose="02010609060101010101" pitchFamily="2" charset="-122"/>
              </a:rPr>
              <a:t>10</a:t>
            </a:r>
            <a:r>
              <a:rPr lang="zh-CN" altLang="en-US" sz="2800" b="1" dirty="0">
                <a:solidFill>
                  <a:srgbClr val="0000FF"/>
                </a:solidFill>
                <a:latin typeface="黑体" panose="02010609060101010101" pitchFamily="2" charset="-122"/>
                <a:ea typeface="黑体" panose="02010609060101010101" pitchFamily="2" charset="-122"/>
              </a:rPr>
              <a:t>日，“人类命运共同体”理念在联合国社会发展委员会会议上首次被写入联合国决议。此后，这一理念又被写入联合国安理会、人权理事会和联大第一委员会的多项决议，中国理念成为国际共识。</a:t>
            </a:r>
            <a:endParaRPr lang="zh-CN" altLang="en-US" sz="28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4098" name="Picture 2" descr="H:\时事 照片\一带一路.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170"/>
            <a:ext cx="9126693" cy="51530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71600" y="5517232"/>
            <a:ext cx="7388561" cy="707886"/>
          </a:xfrm>
          <a:prstGeom prst="rect">
            <a:avLst/>
          </a:prstGeom>
          <a:noFill/>
        </p:spPr>
        <p:txBody>
          <a:bodyPr wrap="none" rtlCol="0">
            <a:spAutoFit/>
          </a:bodyPr>
          <a:lstStyle/>
          <a:p>
            <a:r>
              <a:rPr lang="zh-CN" altLang="en-US" sz="4000" b="1" dirty="0" smtClean="0">
                <a:solidFill>
                  <a:srgbClr val="0000FF"/>
                </a:solidFill>
                <a:latin typeface="黑体" panose="02010609060101010101" pitchFamily="2" charset="-122"/>
                <a:ea typeface="黑体" panose="02010609060101010101" pitchFamily="2" charset="-122"/>
              </a:rPr>
              <a:t>“一带一路”国际合作深入推进</a:t>
            </a:r>
            <a:endParaRPr lang="zh-CN" altLang="en-US" sz="40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阳光沙滩.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57" y="2622"/>
            <a:ext cx="9176942" cy="7386818"/>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TextBox 1"/>
          <p:cNvSpPr txBox="1"/>
          <p:nvPr/>
        </p:nvSpPr>
        <p:spPr>
          <a:xfrm>
            <a:off x="1115616" y="1916832"/>
            <a:ext cx="7056784" cy="2862322"/>
          </a:xfrm>
          <a:prstGeom prst="rect">
            <a:avLst/>
          </a:prstGeom>
          <a:noFill/>
        </p:spPr>
        <p:txBody>
          <a:bodyPr wrap="square" rtlCol="0">
            <a:spAutoFit/>
          </a:bodyPr>
          <a:lstStyle/>
          <a:p>
            <a:r>
              <a:rPr lang="zh-CN" altLang="en-US" sz="3600" b="1" dirty="0" smtClean="0">
                <a:solidFill>
                  <a:srgbClr val="FF0000"/>
                </a:solidFill>
                <a:latin typeface="华文琥珀" panose="02010800040101010101" pitchFamily="2" charset="-122"/>
                <a:ea typeface="华文琥珀" panose="02010800040101010101" pitchFamily="2" charset="-122"/>
              </a:rPr>
              <a:t>　　世界是个大舞台，时间的巨轮把故事铸成胶片。已然走过的</a:t>
            </a:r>
            <a:r>
              <a:rPr lang="en-US" altLang="zh-CN" sz="3600" b="1" dirty="0" smtClean="0">
                <a:solidFill>
                  <a:srgbClr val="FF0000"/>
                </a:solidFill>
                <a:latin typeface="华文琥珀" panose="02010800040101010101" pitchFamily="2" charset="-122"/>
                <a:ea typeface="华文琥珀" panose="02010800040101010101" pitchFamily="2" charset="-122"/>
              </a:rPr>
              <a:t>2017</a:t>
            </a:r>
            <a:r>
              <a:rPr lang="zh-CN" altLang="en-US" sz="3600" b="1" dirty="0" smtClean="0">
                <a:solidFill>
                  <a:srgbClr val="FF0000"/>
                </a:solidFill>
                <a:latin typeface="华文琥珀" panose="02010800040101010101" pitchFamily="2" charset="-122"/>
                <a:ea typeface="华文琥珀" panose="02010800040101010101" pitchFamily="2" charset="-122"/>
              </a:rPr>
              <a:t>年，波诡云谲，又殊为精彩。回望刚刚落幕的一部部风云大片，有些角色让人难以忘怀</a:t>
            </a:r>
            <a:r>
              <a:rPr lang="en-US" altLang="zh-CN" sz="3600" b="1" dirty="0" smtClean="0">
                <a:solidFill>
                  <a:srgbClr val="FF0000"/>
                </a:solidFill>
                <a:latin typeface="华文琥珀" panose="02010800040101010101" pitchFamily="2" charset="-122"/>
                <a:ea typeface="华文琥珀" panose="02010800040101010101" pitchFamily="2" charset="-122"/>
              </a:rPr>
              <a:t>——</a:t>
            </a:r>
            <a:endParaRPr lang="zh-CN" altLang="en-US" sz="3600" b="1" dirty="0">
              <a:solidFill>
                <a:srgbClr val="FF0000"/>
              </a:solidFill>
              <a:latin typeface="华文琥珀" panose="02010800040101010101" pitchFamily="2" charset="-122"/>
              <a:ea typeface="华文琥珀"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ok\Desktop\999999999\g1华盛顿号.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2700"/>
            <a:ext cx="9185027"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TextBox 1"/>
          <p:cNvSpPr txBox="1"/>
          <p:nvPr/>
        </p:nvSpPr>
        <p:spPr>
          <a:xfrm>
            <a:off x="971600" y="260648"/>
            <a:ext cx="7560840" cy="1938992"/>
          </a:xfrm>
          <a:prstGeom prst="rect">
            <a:avLst/>
          </a:prstGeom>
          <a:noFill/>
        </p:spPr>
        <p:txBody>
          <a:bodyPr wrap="square" rtlCol="0">
            <a:spAutoFit/>
          </a:bodyPr>
          <a:lstStyle/>
          <a:p>
            <a:r>
              <a:rPr lang="zh-CN" altLang="en-US" sz="6000" b="1" spc="-300" dirty="0" smtClean="0">
                <a:solidFill>
                  <a:srgbClr val="FF0000"/>
                </a:solidFill>
                <a:latin typeface="方正舒体" panose="02010601030101010101" pitchFamily="2" charset="-122"/>
                <a:ea typeface="方正舒体" panose="02010601030101010101" pitchFamily="2" charset="-122"/>
              </a:rPr>
              <a:t>２</a:t>
            </a:r>
            <a:r>
              <a:rPr lang="en-US" altLang="zh-CN" sz="6000" b="1" spc="-300" dirty="0" smtClean="0">
                <a:solidFill>
                  <a:srgbClr val="FF0000"/>
                </a:solidFill>
                <a:latin typeface="方正舒体" panose="02010601030101010101" pitchFamily="2" charset="-122"/>
                <a:ea typeface="方正舒体" panose="02010601030101010101" pitchFamily="2" charset="-122"/>
              </a:rPr>
              <a:t>.“</a:t>
            </a:r>
            <a:r>
              <a:rPr lang="zh-CN" altLang="en-US" sz="6000" b="1" spc="-300" dirty="0" smtClean="0">
                <a:solidFill>
                  <a:srgbClr val="FF0000"/>
                </a:solidFill>
                <a:latin typeface="方正舒体" panose="02010601030101010101" pitchFamily="2" charset="-122"/>
                <a:ea typeface="方正舒体" panose="02010601030101010101" pitchFamily="2" charset="-122"/>
              </a:rPr>
              <a:t>美国优先</a:t>
            </a:r>
            <a:r>
              <a:rPr lang="en-US" altLang="zh-CN" sz="6000" b="1" spc="-300" dirty="0" smtClean="0">
                <a:solidFill>
                  <a:srgbClr val="FF0000"/>
                </a:solidFill>
                <a:latin typeface="方正舒体" panose="02010601030101010101" pitchFamily="2" charset="-122"/>
                <a:ea typeface="方正舒体" panose="02010601030101010101" pitchFamily="2" charset="-122"/>
              </a:rPr>
              <a:t>”</a:t>
            </a:r>
            <a:r>
              <a:rPr lang="zh-CN" altLang="en-US" sz="6000" b="1" spc="-300" dirty="0" smtClean="0">
                <a:solidFill>
                  <a:srgbClr val="FF0000"/>
                </a:solidFill>
                <a:latin typeface="方正舒体" panose="02010601030101010101" pitchFamily="2" charset="-122"/>
                <a:ea typeface="方正舒体" panose="02010601030101010101" pitchFamily="2" charset="-122"/>
              </a:rPr>
              <a:t>政策驱动单边主义</a:t>
            </a:r>
            <a:endParaRPr lang="zh-CN" altLang="en-US" sz="6000" b="1" spc="-300"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6146" name="Picture 2" descr="H:\时事 照片\美国退出《巴黎协定》.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0"/>
            <a:ext cx="9174475" cy="49411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545" y="5013176"/>
            <a:ext cx="9150545" cy="1384995"/>
          </a:xfrm>
          <a:prstGeom prst="rect">
            <a:avLst/>
          </a:prstGeom>
        </p:spPr>
        <p:txBody>
          <a:bodyPr wrap="square">
            <a:spAutoFit/>
          </a:bodyPr>
          <a:lstStyle/>
          <a:p>
            <a:r>
              <a:rPr lang="en-US" altLang="zh-CN" sz="2800" b="1" dirty="0" smtClean="0">
                <a:solidFill>
                  <a:srgbClr val="0000FF"/>
                </a:solidFill>
                <a:latin typeface="黑体" panose="02010609060101010101" pitchFamily="2" charset="-122"/>
                <a:ea typeface="黑体" panose="02010609060101010101" pitchFamily="2" charset="-122"/>
              </a:rPr>
              <a:t>　　1</a:t>
            </a:r>
            <a:r>
              <a:rPr lang="zh-CN" altLang="en-US" sz="2800" b="1" dirty="0">
                <a:solidFill>
                  <a:srgbClr val="0000FF"/>
                </a:solidFill>
                <a:latin typeface="黑体" panose="02010609060101010101" pitchFamily="2" charset="-122"/>
                <a:ea typeface="黑体" panose="02010609060101010101" pitchFamily="2" charset="-122"/>
              </a:rPr>
              <a:t>月</a:t>
            </a:r>
            <a:r>
              <a:rPr lang="en-US" altLang="zh-CN" sz="2800" b="1" dirty="0">
                <a:solidFill>
                  <a:srgbClr val="0000FF"/>
                </a:solidFill>
                <a:latin typeface="黑体" panose="02010609060101010101" pitchFamily="2" charset="-122"/>
                <a:ea typeface="黑体" panose="02010609060101010101" pitchFamily="2" charset="-122"/>
              </a:rPr>
              <a:t>23</a:t>
            </a:r>
            <a:r>
              <a:rPr lang="zh-CN" altLang="en-US" sz="2800" b="1" dirty="0">
                <a:solidFill>
                  <a:srgbClr val="0000FF"/>
                </a:solidFill>
                <a:latin typeface="黑体" panose="02010609060101010101" pitchFamily="2" charset="-122"/>
                <a:ea typeface="黑体" panose="02010609060101010101" pitchFamily="2" charset="-122"/>
              </a:rPr>
              <a:t>日，美国退出跨太平洋伙伴关系</a:t>
            </a:r>
            <a:r>
              <a:rPr lang="zh-CN" altLang="en-US" sz="2800" b="1" dirty="0" smtClean="0">
                <a:solidFill>
                  <a:srgbClr val="0000FF"/>
                </a:solidFill>
                <a:latin typeface="黑体" panose="02010609060101010101" pitchFamily="2" charset="-122"/>
                <a:ea typeface="黑体" panose="02010609060101010101" pitchFamily="2" charset="-122"/>
              </a:rPr>
              <a:t>协定；</a:t>
            </a:r>
            <a:r>
              <a:rPr lang="en-US" altLang="zh-CN" sz="2800" b="1" dirty="0">
                <a:solidFill>
                  <a:srgbClr val="0000FF"/>
                </a:solidFill>
                <a:latin typeface="黑体" panose="02010609060101010101" pitchFamily="2" charset="-122"/>
                <a:ea typeface="黑体" panose="02010609060101010101" pitchFamily="2" charset="-122"/>
              </a:rPr>
              <a:t>6</a:t>
            </a:r>
            <a:r>
              <a:rPr lang="zh-CN" altLang="en-US" sz="2800" b="1" dirty="0">
                <a:solidFill>
                  <a:srgbClr val="0000FF"/>
                </a:solidFill>
                <a:latin typeface="黑体" panose="02010609060101010101" pitchFamily="2" charset="-122"/>
                <a:ea typeface="黑体" panose="02010609060101010101" pitchFamily="2" charset="-122"/>
              </a:rPr>
              <a:t>月</a:t>
            </a:r>
            <a:r>
              <a:rPr lang="en-US" altLang="zh-CN" sz="2800" b="1" dirty="0">
                <a:solidFill>
                  <a:srgbClr val="0000FF"/>
                </a:solidFill>
                <a:latin typeface="黑体" panose="02010609060101010101" pitchFamily="2" charset="-122"/>
                <a:ea typeface="黑体" panose="02010609060101010101" pitchFamily="2" charset="-122"/>
              </a:rPr>
              <a:t>1</a:t>
            </a:r>
            <a:r>
              <a:rPr lang="zh-CN" altLang="en-US" sz="2800" b="1" dirty="0">
                <a:solidFill>
                  <a:srgbClr val="0000FF"/>
                </a:solidFill>
                <a:latin typeface="黑体" panose="02010609060101010101" pitchFamily="2" charset="-122"/>
                <a:ea typeface="黑体" panose="02010609060101010101" pitchFamily="2" charset="-122"/>
              </a:rPr>
              <a:t>日</a:t>
            </a:r>
            <a:r>
              <a:rPr lang="zh-CN" altLang="en-US" sz="2800" b="1" dirty="0" smtClean="0">
                <a:solidFill>
                  <a:srgbClr val="0000FF"/>
                </a:solidFill>
                <a:latin typeface="黑体" panose="02010609060101010101" pitchFamily="2" charset="-122"/>
                <a:ea typeface="黑体" panose="02010609060101010101" pitchFamily="2" charset="-122"/>
              </a:rPr>
              <a:t>，退出</a:t>
            </a:r>
            <a:r>
              <a:rPr lang="zh-CN" altLang="en-US" sz="2800" b="1" dirty="0">
                <a:solidFill>
                  <a:srgbClr val="0000FF"/>
                </a:solidFill>
                <a:latin typeface="黑体" panose="02010609060101010101" pitchFamily="2" charset="-122"/>
                <a:ea typeface="黑体" panose="02010609060101010101" pitchFamily="2" charset="-122"/>
              </a:rPr>
              <a:t>应对气候变化的</a:t>
            </a:r>
            <a:r>
              <a:rPr lang="en-US" altLang="zh-CN" sz="2800" b="1" dirty="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巴黎协定</a:t>
            </a:r>
            <a:r>
              <a:rPr lang="en-US" altLang="zh-CN" sz="2800" b="1" dirty="0" smtClean="0">
                <a:solidFill>
                  <a:srgbClr val="0000FF"/>
                </a:solidFill>
                <a:latin typeface="黑体" panose="02010609060101010101" pitchFamily="2" charset="-122"/>
                <a:ea typeface="黑体" panose="02010609060101010101" pitchFamily="2" charset="-122"/>
              </a:rPr>
              <a:t>》</a:t>
            </a:r>
            <a:r>
              <a:rPr lang="zh-CN" altLang="en-US" sz="2800" b="1" dirty="0" smtClean="0">
                <a:solidFill>
                  <a:srgbClr val="0000FF"/>
                </a:solidFill>
                <a:latin typeface="黑体" panose="02010609060101010101" pitchFamily="2" charset="-122"/>
                <a:ea typeface="黑体" panose="02010609060101010101" pitchFamily="2" charset="-122"/>
              </a:rPr>
              <a:t>；之后，又退出</a:t>
            </a:r>
            <a:r>
              <a:rPr lang="zh-CN" altLang="en-US" sz="2800" b="1" dirty="0">
                <a:solidFill>
                  <a:srgbClr val="0000FF"/>
                </a:solidFill>
                <a:latin typeface="黑体" panose="02010609060101010101" pitchFamily="2" charset="-122"/>
                <a:ea typeface="黑体" panose="02010609060101010101" pitchFamily="2" charset="-122"/>
              </a:rPr>
              <a:t>联合国教科文组织</a:t>
            </a:r>
            <a:r>
              <a:rPr lang="zh-CN" altLang="en-US" sz="2800" b="1" dirty="0" smtClean="0">
                <a:solidFill>
                  <a:srgbClr val="0000FF"/>
                </a:solidFill>
                <a:latin typeface="黑体" panose="02010609060101010101" pitchFamily="2" charset="-122"/>
                <a:ea typeface="黑体" panose="02010609060101010101" pitchFamily="2" charset="-122"/>
              </a:rPr>
              <a:t>以及</a:t>
            </a:r>
            <a:r>
              <a:rPr lang="en-US" altLang="zh-CN" sz="2800" b="1" dirty="0" smtClean="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移民问题全球契约</a:t>
            </a:r>
            <a:r>
              <a:rPr lang="en-US" altLang="zh-CN" sz="2800" b="1" dirty="0" smtClean="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修建美墨隔离墙。</a:t>
            </a:r>
            <a:endParaRPr lang="zh-CN" altLang="en-US" sz="28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a:xfrm>
            <a:off x="395536" y="6473601"/>
            <a:ext cx="2133600" cy="365125"/>
          </a:xfrm>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pic>
        <p:nvPicPr>
          <p:cNvPr id="5122" name="Picture 2" descr="H:\时事 照片\特朗普“美国优先”的经济政策带有明显的保护主义、单边主义和实用主义的特征,将迟滞全球化进程。国际经济秩序将受冲击.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45" y="0"/>
            <a:ext cx="9140216" cy="472514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6545" y="4724896"/>
            <a:ext cx="9140215" cy="2246769"/>
          </a:xfrm>
          <a:prstGeom prst="rect">
            <a:avLst/>
          </a:prstGeom>
        </p:spPr>
        <p:txBody>
          <a:bodyPr wrap="square">
            <a:spAutoFit/>
          </a:bodyPr>
          <a:lstStyle/>
          <a:p>
            <a:r>
              <a:rPr lang="zh-CN" altLang="en-US" sz="2800" b="1" dirty="0" smtClean="0">
                <a:solidFill>
                  <a:srgbClr val="0000FF"/>
                </a:solidFill>
                <a:latin typeface="黑体" panose="02010609060101010101" pitchFamily="2" charset="-122"/>
                <a:ea typeface="黑体" panose="02010609060101010101" pitchFamily="2" charset="-122"/>
              </a:rPr>
              <a:t>　　特朗普</a:t>
            </a:r>
            <a:r>
              <a:rPr lang="zh-CN" altLang="en-US" sz="2800" b="1" dirty="0">
                <a:solidFill>
                  <a:srgbClr val="0000FF"/>
                </a:solidFill>
                <a:latin typeface="黑体" panose="02010609060101010101" pitchFamily="2" charset="-122"/>
                <a:ea typeface="黑体" panose="02010609060101010101" pitchFamily="2" charset="-122"/>
              </a:rPr>
              <a:t>政府坚持奉行“美国优先”政策，折射出的单边主义倾向正在扩大其与国际社会在全球治理领域的分歧</a:t>
            </a:r>
            <a:r>
              <a:rPr lang="zh-CN" altLang="en-US" sz="2800" b="1" dirty="0" smtClean="0">
                <a:solidFill>
                  <a:srgbClr val="0000FF"/>
                </a:solidFill>
                <a:latin typeface="黑体" panose="02010609060101010101" pitchFamily="2" charset="-122"/>
                <a:ea typeface="黑体" panose="02010609060101010101" pitchFamily="2" charset="-122"/>
              </a:rPr>
              <a:t>。不仅</a:t>
            </a:r>
            <a:r>
              <a:rPr lang="zh-CN" altLang="en-US" sz="2800" b="1" dirty="0">
                <a:solidFill>
                  <a:srgbClr val="0000FF"/>
                </a:solidFill>
                <a:latin typeface="黑体" panose="02010609060101010101" pitchFamily="2" charset="-122"/>
                <a:ea typeface="黑体" panose="02010609060101010101" pitchFamily="2" charset="-122"/>
              </a:rPr>
              <a:t>意味着美国在逐步有选择地放弃国际责任，也给世界局势带来更多不确定性。</a:t>
            </a:r>
            <a:r>
              <a:rPr lang="zh-CN" altLang="en-US" sz="2800" b="1" dirty="0">
                <a:solidFill>
                  <a:srgbClr val="0070C0"/>
                </a:solidFill>
                <a:latin typeface="黑体" panose="02010609060101010101" pitchFamily="2" charset="-122"/>
                <a:ea typeface="黑体" panose="02010609060101010101" pitchFamily="2" charset="-122"/>
              </a:rPr>
              <a:t>美国“退群”行为损害国际多边合作体制，给全球治理带来新挑战。</a:t>
            </a:r>
            <a:endParaRPr lang="zh-CN" altLang="en-US" sz="2800" b="1" dirty="0">
              <a:solidFill>
                <a:srgbClr val="0070C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中东乱局.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11522"/>
            <a:ext cx="9144000" cy="6846478"/>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TextBox 1"/>
          <p:cNvSpPr txBox="1"/>
          <p:nvPr/>
        </p:nvSpPr>
        <p:spPr>
          <a:xfrm>
            <a:off x="1115616" y="1052736"/>
            <a:ext cx="7056784" cy="1015663"/>
          </a:xfrm>
          <a:prstGeom prst="rect">
            <a:avLst/>
          </a:prstGeom>
          <a:noFill/>
        </p:spPr>
        <p:txBody>
          <a:bodyPr wrap="square" rtlCol="0">
            <a:spAutoFit/>
          </a:bodyPr>
          <a:lstStyle/>
          <a:p>
            <a:r>
              <a:rPr lang="en-US" altLang="zh-CN" sz="5400" b="1" dirty="0" smtClean="0">
                <a:solidFill>
                  <a:srgbClr val="FF0000"/>
                </a:solidFill>
                <a:latin typeface="方正舒体" panose="02010601030101010101" pitchFamily="2" charset="-122"/>
                <a:ea typeface="方正舒体" panose="02010601030101010101" pitchFamily="2" charset="-122"/>
              </a:rPr>
              <a:t>3</a:t>
            </a:r>
            <a:r>
              <a:rPr lang="en-US" altLang="zh-CN" sz="6000" b="1" dirty="0" smtClean="0">
                <a:solidFill>
                  <a:srgbClr val="FF0000"/>
                </a:solidFill>
                <a:latin typeface="方正舒体" panose="02010601030101010101" pitchFamily="2" charset="-122"/>
                <a:ea typeface="方正舒体" panose="02010601030101010101" pitchFamily="2" charset="-122"/>
              </a:rPr>
              <a:t>.</a:t>
            </a:r>
            <a:r>
              <a:rPr lang="zh-CN" altLang="en-US" sz="6000" b="1" dirty="0" smtClean="0">
                <a:solidFill>
                  <a:srgbClr val="FF0000"/>
                </a:solidFill>
                <a:latin typeface="方正舒体" panose="02010601030101010101" pitchFamily="2" charset="-122"/>
                <a:ea typeface="方正舒体" panose="02010601030101010101" pitchFamily="2" charset="-122"/>
              </a:rPr>
              <a:t>中东</a:t>
            </a:r>
            <a:r>
              <a:rPr lang="zh-CN" altLang="en-US" sz="6000" b="1" dirty="0">
                <a:solidFill>
                  <a:srgbClr val="FF0000"/>
                </a:solidFill>
                <a:latin typeface="方正舒体" panose="02010601030101010101" pitchFamily="2" charset="-122"/>
                <a:ea typeface="方正舒体" panose="02010601030101010101" pitchFamily="2" charset="-122"/>
              </a:rPr>
              <a:t>乱局频添动荡</a:t>
            </a:r>
            <a:endParaRPr lang="zh-CN" altLang="en-US" sz="6000" b="1"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H:\时事 照片\卡塔尔断交风波.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0466"/>
            <a:ext cx="9144000" cy="5652655"/>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3074" name="Picture 2" descr="H:\时事 照片\卡塔尔断交风波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0466"/>
            <a:ext cx="9144000" cy="623731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816320" y="4293096"/>
            <a:ext cx="4824536" cy="1446550"/>
          </a:xfrm>
          <a:prstGeom prst="rect">
            <a:avLst/>
          </a:prstGeom>
        </p:spPr>
        <p:txBody>
          <a:bodyPr wrap="square">
            <a:spAutoFit/>
          </a:bodyPr>
          <a:lstStyle/>
          <a:p>
            <a:r>
              <a:rPr lang="en-US" altLang="zh-CN" sz="4400" b="1" dirty="0" smtClean="0">
                <a:solidFill>
                  <a:srgbClr val="0000FF"/>
                </a:solidFill>
                <a:latin typeface="黑体" panose="02010609060101010101" pitchFamily="2" charset="-122"/>
                <a:ea typeface="黑体" panose="02010609060101010101" pitchFamily="2" charset="-122"/>
              </a:rPr>
              <a:t>“</a:t>
            </a:r>
            <a:r>
              <a:rPr lang="zh-CN" altLang="en-US" sz="4400" b="1" dirty="0" smtClean="0">
                <a:solidFill>
                  <a:srgbClr val="0000FF"/>
                </a:solidFill>
                <a:latin typeface="黑体" panose="02010609060101010101" pitchFamily="2" charset="-122"/>
                <a:ea typeface="黑体" panose="02010609060101010101" pitchFamily="2" charset="-122"/>
              </a:rPr>
              <a:t>卡塔尔断交风波</a:t>
            </a:r>
            <a:r>
              <a:rPr lang="en-US" altLang="zh-CN" sz="4400" b="1" dirty="0" smtClean="0">
                <a:solidFill>
                  <a:srgbClr val="0000FF"/>
                </a:solidFill>
                <a:latin typeface="黑体" panose="02010609060101010101" pitchFamily="2" charset="-122"/>
                <a:ea typeface="黑体" panose="02010609060101010101" pitchFamily="2" charset="-122"/>
              </a:rPr>
              <a:t>”</a:t>
            </a:r>
            <a:r>
              <a:rPr lang="zh-CN" altLang="en-US" sz="4400" b="1" dirty="0" smtClean="0">
                <a:solidFill>
                  <a:srgbClr val="0000FF"/>
                </a:solidFill>
                <a:latin typeface="黑体" panose="02010609060101010101" pitchFamily="2" charset="-122"/>
                <a:ea typeface="黑体" panose="02010609060101010101" pitchFamily="2" charset="-122"/>
              </a:rPr>
              <a:t>加深</a:t>
            </a:r>
            <a:r>
              <a:rPr lang="zh-CN" altLang="en-US" sz="4400" b="1" dirty="0">
                <a:solidFill>
                  <a:srgbClr val="0000FF"/>
                </a:solidFill>
                <a:latin typeface="黑体" panose="02010609060101010101" pitchFamily="2" charset="-122"/>
                <a:ea typeface="黑体" panose="02010609060101010101" pitchFamily="2" charset="-122"/>
              </a:rPr>
              <a:t>中东裂痕</a:t>
            </a:r>
            <a:endParaRPr lang="zh-CN" altLang="en-US" sz="44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H:\时事 照片\“伊斯兰国”发布的领土远景图.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80906" cy="6093296"/>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dirty="0">
              <a:solidFill>
                <a:prstClr val="black">
                  <a:tint val="75000"/>
                </a:prstClr>
              </a:solidFill>
            </a:endParaRPr>
          </a:p>
        </p:txBody>
      </p:sp>
      <p:pic>
        <p:nvPicPr>
          <p:cNvPr id="4098" name="Picture 2" descr="H:\时事 照片\9.“伊斯兰国”中东溃败向外渗透.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66" y="0"/>
            <a:ext cx="9196371" cy="609329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927275" y="6137746"/>
            <a:ext cx="6647974" cy="646331"/>
          </a:xfrm>
          <a:prstGeom prst="rect">
            <a:avLst/>
          </a:prstGeom>
        </p:spPr>
        <p:txBody>
          <a:bodyPr wrap="none">
            <a:spAutoFit/>
          </a:bodyPr>
          <a:lstStyle/>
          <a:p>
            <a:r>
              <a:rPr lang="zh-CN" altLang="en-US" sz="3600" b="1" dirty="0">
                <a:solidFill>
                  <a:srgbClr val="0000FF"/>
                </a:solidFill>
                <a:latin typeface="黑体" panose="02010609060101010101" pitchFamily="2" charset="-122"/>
                <a:ea typeface="黑体" panose="02010609060101010101" pitchFamily="2" charset="-122"/>
              </a:rPr>
              <a:t>“伊斯兰国”中东溃败向外渗透</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4" name="TextBox 3"/>
          <p:cNvSpPr txBox="1"/>
          <p:nvPr/>
        </p:nvSpPr>
        <p:spPr>
          <a:xfrm>
            <a:off x="251331" y="44624"/>
            <a:ext cx="677108" cy="6093296"/>
          </a:xfrm>
          <a:prstGeom prst="rect">
            <a:avLst/>
          </a:prstGeom>
          <a:noFill/>
        </p:spPr>
        <p:txBody>
          <a:bodyPr vert="eaVert" wrap="square" rtlCol="0">
            <a:spAutoFit/>
          </a:bodyPr>
          <a:lstStyle/>
          <a:p>
            <a:pPr lvl="0"/>
            <a:r>
              <a:rPr lang="zh-CN" altLang="en-US" sz="3200" b="1" dirty="0">
                <a:solidFill>
                  <a:srgbClr val="FFFF00"/>
                </a:solidFill>
                <a:latin typeface="黑体" panose="02010609060101010101" pitchFamily="2" charset="-122"/>
                <a:ea typeface="黑体" panose="02010609060101010101" pitchFamily="2" charset="-122"/>
              </a:rPr>
              <a:t>“伊斯兰国”发布的领土远景图</a:t>
            </a:r>
            <a:endParaRPr lang="zh-CN" altLang="en-US" sz="3200" b="1" dirty="0">
              <a:solidFill>
                <a:srgbClr val="FFFF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additive="base">
                                        <p:cTn id="17" dur="500" fill="hold"/>
                                        <p:tgtEl>
                                          <p:spTgt spid="4098"/>
                                        </p:tgtEl>
                                        <p:attrNameLst>
                                          <p:attrName>ppt_x</p:attrName>
                                        </p:attrNameLst>
                                      </p:cBhvr>
                                      <p:tavLst>
                                        <p:tav tm="0">
                                          <p:val>
                                            <p:strVal val="#ppt_x"/>
                                          </p:val>
                                        </p:tav>
                                        <p:tav tm="100000">
                                          <p:val>
                                            <p:strVal val="#ppt_x"/>
                                          </p:val>
                                        </p:tav>
                                      </p:tavLst>
                                    </p:anim>
                                    <p:anim calcmode="lin" valueType="num">
                                      <p:cBhvr additive="base">
                                        <p:cTn id="1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026" name="Picture 2" descr="H:\时事 照片\宣布承认耶鲁撒冷地..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5471"/>
            <a:ext cx="9144001"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7504" y="5301208"/>
            <a:ext cx="8964488" cy="954107"/>
          </a:xfrm>
          <a:prstGeom prst="rect">
            <a:avLst/>
          </a:prstGeom>
        </p:spPr>
        <p:txBody>
          <a:bodyPr wrap="square">
            <a:spAutoFit/>
          </a:bodyPr>
          <a:lstStyle/>
          <a:p>
            <a:r>
              <a:rPr lang="zh-CN" altLang="en-US" sz="2800" b="1" dirty="0" smtClean="0">
                <a:solidFill>
                  <a:srgbClr val="0000FF"/>
                </a:solidFill>
                <a:latin typeface="黑体" panose="02010609060101010101" pitchFamily="2" charset="-122"/>
                <a:ea typeface="黑体" panose="02010609060101010101" pitchFamily="2" charset="-122"/>
              </a:rPr>
              <a:t>美国宣布</a:t>
            </a:r>
            <a:r>
              <a:rPr lang="zh-CN" altLang="en-US" sz="2800" b="1" dirty="0">
                <a:solidFill>
                  <a:srgbClr val="0000FF"/>
                </a:solidFill>
                <a:latin typeface="黑体" panose="02010609060101010101" pitchFamily="2" charset="-122"/>
                <a:ea typeface="黑体" panose="02010609060101010101" pitchFamily="2" charset="-122"/>
              </a:rPr>
              <a:t>承认</a:t>
            </a:r>
            <a:r>
              <a:rPr lang="zh-CN" altLang="en-US" sz="2800" b="1" dirty="0" smtClean="0">
                <a:solidFill>
                  <a:srgbClr val="0000FF"/>
                </a:solidFill>
                <a:latin typeface="黑体" panose="02010609060101010101" pitchFamily="2" charset="-122"/>
                <a:ea typeface="黑体" panose="02010609060101010101" pitchFamily="2" charset="-122"/>
              </a:rPr>
              <a:t>耶路撒冷为以色列首都</a:t>
            </a:r>
            <a:r>
              <a:rPr lang="en-US" altLang="zh-CN" sz="2800" b="1" dirty="0" smtClean="0">
                <a:solidFill>
                  <a:srgbClr val="0000FF"/>
                </a:solidFill>
                <a:latin typeface="黑体" panose="02010609060101010101" pitchFamily="2" charset="-122"/>
                <a:ea typeface="黑体" panose="02010609060101010101" pitchFamily="2" charset="-122"/>
              </a:rPr>
              <a:t>,</a:t>
            </a:r>
            <a:r>
              <a:rPr lang="zh-CN" altLang="en-US" sz="2800" b="1" dirty="0">
                <a:solidFill>
                  <a:srgbClr val="0000FF"/>
                </a:solidFill>
                <a:latin typeface="黑体" panose="02010609060101010101" pitchFamily="2" charset="-122"/>
                <a:ea typeface="黑体" panose="02010609060101010101" pitchFamily="2" charset="-122"/>
              </a:rPr>
              <a:t>触动中东“敏感神经”，引发抗议风波持续发酵。巴以和平进程更加脆弱。</a:t>
            </a:r>
            <a:endParaRPr lang="zh-CN" altLang="en-US" sz="28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时事 照片\朝核.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217" y="0"/>
            <a:ext cx="9195387"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3" name="矩形 2"/>
          <p:cNvSpPr/>
          <p:nvPr/>
        </p:nvSpPr>
        <p:spPr>
          <a:xfrm>
            <a:off x="3097" y="2630985"/>
            <a:ext cx="9215984" cy="923330"/>
          </a:xfrm>
          <a:prstGeom prst="rect">
            <a:avLst/>
          </a:prstGeom>
        </p:spPr>
        <p:txBody>
          <a:bodyPr wrap="none">
            <a:spAutoFit/>
          </a:bodyPr>
          <a:lstStyle/>
          <a:p>
            <a:r>
              <a:rPr lang="en-US" altLang="zh-CN" sz="5400" b="1" dirty="0" smtClean="0">
                <a:solidFill>
                  <a:srgbClr val="FF0000"/>
                </a:solidFill>
                <a:latin typeface="方正舒体" panose="02010601030101010101" pitchFamily="2" charset="-122"/>
                <a:ea typeface="方正舒体" panose="02010601030101010101" pitchFamily="2" charset="-122"/>
              </a:rPr>
              <a:t>4.</a:t>
            </a:r>
            <a:r>
              <a:rPr lang="zh-CN" altLang="en-US" sz="5400" b="1" dirty="0" smtClean="0">
                <a:solidFill>
                  <a:srgbClr val="FF0000"/>
                </a:solidFill>
                <a:latin typeface="方正舒体" panose="02010601030101010101" pitchFamily="2" charset="-122"/>
                <a:ea typeface="方正舒体" panose="02010601030101010101" pitchFamily="2" charset="-122"/>
              </a:rPr>
              <a:t>朝鲜</a:t>
            </a:r>
            <a:r>
              <a:rPr lang="zh-CN" altLang="en-US" sz="5400" b="1" dirty="0">
                <a:solidFill>
                  <a:srgbClr val="FF0000"/>
                </a:solidFill>
                <a:latin typeface="方正舒体" panose="02010601030101010101" pitchFamily="2" charset="-122"/>
                <a:ea typeface="方正舒体" panose="02010601030101010101" pitchFamily="2" charset="-122"/>
              </a:rPr>
              <a:t>核导</a:t>
            </a:r>
            <a:r>
              <a:rPr lang="zh-CN" altLang="en-US" sz="5400" b="1" dirty="0" smtClean="0">
                <a:solidFill>
                  <a:srgbClr val="FF0000"/>
                </a:solidFill>
                <a:latin typeface="方正舒体" panose="02010601030101010101" pitchFamily="2" charset="-122"/>
                <a:ea typeface="方正舒体" panose="02010601030101010101" pitchFamily="2" charset="-122"/>
              </a:rPr>
              <a:t>试验</a:t>
            </a:r>
            <a:r>
              <a:rPr lang="en-US" altLang="zh-CN" sz="5400" b="1" dirty="0" smtClean="0">
                <a:solidFill>
                  <a:srgbClr val="FF0000"/>
                </a:solidFill>
                <a:latin typeface="方正舒体" panose="02010601030101010101" pitchFamily="2" charset="-122"/>
                <a:ea typeface="方正舒体" panose="02010601030101010101" pitchFamily="2" charset="-122"/>
              </a:rPr>
              <a:t>,</a:t>
            </a:r>
            <a:r>
              <a:rPr lang="zh-CN" altLang="en-US" sz="5400" b="1" dirty="0" smtClean="0">
                <a:solidFill>
                  <a:srgbClr val="FF0000"/>
                </a:solidFill>
                <a:latin typeface="方正舒体" panose="02010601030101010101" pitchFamily="2" charset="-122"/>
                <a:ea typeface="方正舒体" panose="02010601030101010101" pitchFamily="2" charset="-122"/>
              </a:rPr>
              <a:t>半岛</a:t>
            </a:r>
            <a:r>
              <a:rPr lang="zh-CN" altLang="en-US" sz="5400" b="1" dirty="0">
                <a:solidFill>
                  <a:srgbClr val="FF0000"/>
                </a:solidFill>
                <a:latin typeface="方正舒体" panose="02010601030101010101" pitchFamily="2" charset="-122"/>
                <a:ea typeface="方正舒体" panose="02010601030101010101" pitchFamily="2" charset="-122"/>
              </a:rPr>
              <a:t>局势趋紧</a:t>
            </a:r>
            <a:endParaRPr lang="zh-CN" altLang="en-US" sz="5400" b="1"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6" name="页脚占位符 5"/>
          <p:cNvSpPr>
            <a:spLocks noGrp="1"/>
          </p:cNvSpPr>
          <p:nvPr>
            <p:ph type="ftr" sz="quarter" idx="11"/>
          </p:nvPr>
        </p:nvSpPr>
        <p:spPr>
          <a:xfrm>
            <a:off x="3124200" y="6356350"/>
            <a:ext cx="3895725" cy="365125"/>
          </a:xfrm>
        </p:spPr>
        <p:txBody>
          <a:bodyPr/>
          <a:lstStyle/>
          <a:p>
            <a:pPr>
              <a:defRPr/>
            </a:pPr>
            <a:r>
              <a:rPr lang="zh-CN" altLang="en-US" sz="2000" dirty="0">
                <a:solidFill>
                  <a:prstClr val="black">
                    <a:tint val="75000"/>
                  </a:prstClr>
                </a:solidFill>
              </a:rPr>
              <a:t>安徽省砀山中学蚂蚁语文工作室</a:t>
            </a:r>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6146" name="Picture 2" descr="H:\时事 照片\朝美.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900" y="-387424"/>
            <a:ext cx="9148502" cy="590465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89818" y="5229200"/>
            <a:ext cx="8737066" cy="1200329"/>
          </a:xfrm>
          <a:prstGeom prst="rect">
            <a:avLst/>
          </a:prstGeom>
        </p:spPr>
        <p:txBody>
          <a:bodyPr wrap="square">
            <a:spAutoFit/>
          </a:bodyPr>
          <a:lstStyle/>
          <a:p>
            <a:r>
              <a:rPr lang="zh-CN" altLang="en-US" sz="3600" b="1" smtClean="0">
                <a:solidFill>
                  <a:srgbClr val="0000FF"/>
                </a:solidFill>
                <a:latin typeface="黑体" panose="02010609060101010101" pitchFamily="2" charset="-122"/>
                <a:ea typeface="黑体" panose="02010609060101010101" pitchFamily="2" charset="-122"/>
              </a:rPr>
              <a:t>    一方面，朝鲜</a:t>
            </a:r>
            <a:r>
              <a:rPr lang="zh-CN" altLang="en-US" sz="3600" b="1" dirty="0" smtClean="0">
                <a:solidFill>
                  <a:srgbClr val="0000FF"/>
                </a:solidFill>
                <a:latin typeface="黑体" panose="02010609060101010101" pitchFamily="2" charset="-122"/>
                <a:ea typeface="黑体" panose="02010609060101010101" pitchFamily="2" charset="-122"/>
              </a:rPr>
              <a:t>继续</a:t>
            </a:r>
            <a:r>
              <a:rPr lang="zh-CN" altLang="en-US" sz="3600" b="1" dirty="0">
                <a:solidFill>
                  <a:srgbClr val="0000FF"/>
                </a:solidFill>
                <a:latin typeface="黑体" panose="02010609060101010101" pitchFamily="2" charset="-122"/>
                <a:ea typeface="黑体" panose="02010609060101010101" pitchFamily="2" charset="-122"/>
              </a:rPr>
              <a:t>进行核试验和导弹试射</a:t>
            </a:r>
            <a:r>
              <a:rPr lang="zh-CN" altLang="en-US" sz="3600" b="1" dirty="0" smtClean="0">
                <a:solidFill>
                  <a:srgbClr val="0000FF"/>
                </a:solidFill>
                <a:latin typeface="黑体" panose="02010609060101010101" pitchFamily="2" charset="-122"/>
                <a:ea typeface="黑体" panose="02010609060101010101" pitchFamily="2" charset="-122"/>
              </a:rPr>
              <a:t>。遭遇更</a:t>
            </a:r>
            <a:r>
              <a:rPr lang="zh-CN" altLang="en-US" sz="3600" b="1" dirty="0">
                <a:solidFill>
                  <a:srgbClr val="0000FF"/>
                </a:solidFill>
                <a:latin typeface="黑体" panose="02010609060101010101" pitchFamily="2" charset="-122"/>
                <a:ea typeface="黑体" panose="02010609060101010101" pitchFamily="2" charset="-122"/>
              </a:rPr>
              <a:t>严厉</a:t>
            </a:r>
            <a:r>
              <a:rPr lang="zh-CN" altLang="en-US" sz="3600" b="1" dirty="0" smtClean="0">
                <a:solidFill>
                  <a:srgbClr val="0000FF"/>
                </a:solidFill>
                <a:latin typeface="黑体" panose="02010609060101010101" pitchFamily="2" charset="-122"/>
                <a:ea typeface="黑体" panose="02010609060101010101" pitchFamily="2" charset="-122"/>
              </a:rPr>
              <a:t>制裁。</a:t>
            </a:r>
            <a:endParaRPr lang="zh-CN" altLang="en-US" sz="3600" b="1" dirty="0">
              <a:solidFill>
                <a:srgbClr val="0000FF"/>
              </a:solidFill>
              <a:latin typeface="黑体" panose="02010609060101010101" pitchFamily="2" charset="-122"/>
              <a:ea typeface="黑体" panose="02010609060101010101" pitchFamily="2" charset="-122"/>
            </a:endParaRPr>
          </a:p>
        </p:txBody>
      </p:sp>
      <p:pic>
        <p:nvPicPr>
          <p:cNvPr id="6147" name="Picture 3" descr="H:\时事 照片\金正恩特朗普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1400"/>
            <a:ext cx="9161059" cy="70294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755576" y="5044534"/>
            <a:ext cx="7776864" cy="1569660"/>
          </a:xfrm>
          <a:prstGeom prst="rect">
            <a:avLst/>
          </a:prstGeom>
        </p:spPr>
        <p:txBody>
          <a:bodyPr wrap="square">
            <a:spAutoFit/>
          </a:bodyPr>
          <a:lstStyle/>
          <a:p>
            <a:r>
              <a:rPr lang="zh-CN" altLang="en-US" sz="3200" b="1" dirty="0" smtClean="0">
                <a:solidFill>
                  <a:schemeClr val="bg1"/>
                </a:solidFill>
                <a:latin typeface="黑体" panose="02010609060101010101" pitchFamily="2" charset="-122"/>
                <a:ea typeface="黑体" panose="02010609060101010101" pitchFamily="2" charset="-122"/>
              </a:rPr>
              <a:t>    另一方面，美</a:t>
            </a:r>
            <a:r>
              <a:rPr lang="zh-CN" altLang="en-US" sz="3200" b="1" dirty="0">
                <a:solidFill>
                  <a:schemeClr val="bg1"/>
                </a:solidFill>
                <a:latin typeface="黑体" panose="02010609060101010101" pitchFamily="2" charset="-122"/>
                <a:ea typeface="黑体" panose="02010609060101010101" pitchFamily="2" charset="-122"/>
              </a:rPr>
              <a:t>韩军演动作频频，一再刺激高度敏感的朝鲜半岛局势</a:t>
            </a:r>
            <a:r>
              <a:rPr lang="zh-CN" altLang="en-US" sz="3200" b="1" dirty="0" smtClean="0">
                <a:solidFill>
                  <a:schemeClr val="bg1"/>
                </a:solidFill>
                <a:latin typeface="黑体" panose="02010609060101010101" pitchFamily="2" charset="-122"/>
                <a:ea typeface="黑体" panose="02010609060101010101" pitchFamily="2" charset="-122"/>
              </a:rPr>
              <a:t>。深陷恶性循环。</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 fill="hold"/>
                                        <p:tgtEl>
                                          <p:spTgt spid="6147"/>
                                        </p:tgtEl>
                                        <p:attrNameLst>
                                          <p:attrName>ppt_w</p:attrName>
                                        </p:attrNameLst>
                                      </p:cBhvr>
                                      <p:tavLst>
                                        <p:tav tm="0">
                                          <p:val>
                                            <p:fltVal val="0"/>
                                          </p:val>
                                        </p:tav>
                                        <p:tav tm="100000">
                                          <p:val>
                                            <p:strVal val="#ppt_w"/>
                                          </p:val>
                                        </p:tav>
                                      </p:tavLst>
                                    </p:anim>
                                    <p:anim calcmode="lin" valueType="num">
                                      <p:cBhvr>
                                        <p:cTn id="8" dur="500" fill="hold"/>
                                        <p:tgtEl>
                                          <p:spTgt spid="6147"/>
                                        </p:tgtEl>
                                        <p:attrNameLst>
                                          <p:attrName>ppt_h</p:attrName>
                                        </p:attrNameLst>
                                      </p:cBhvr>
                                      <p:tavLst>
                                        <p:tav tm="0">
                                          <p:val>
                                            <p:fltVal val="0"/>
                                          </p:val>
                                        </p:tav>
                                        <p:tav tm="100000">
                                          <p:val>
                                            <p:strVal val="#ppt_h"/>
                                          </p:val>
                                        </p:tav>
                                      </p:tavLst>
                                    </p:anim>
                                    <p:animEffect transition="in" filter="fade">
                                      <p:cBhvr>
                                        <p:cTn id="9"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时事 照片\韩国总统府青瓦台.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4308" y="0"/>
            <a:ext cx="9168307" cy="5103674"/>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H:\时事 照片\（）【朴槿惠遭弹劾被捕 韩国政坛掀起风暴】.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85" y="19686"/>
            <a:ext cx="9184569" cy="5103674"/>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TextBox 1"/>
          <p:cNvSpPr txBox="1"/>
          <p:nvPr/>
        </p:nvSpPr>
        <p:spPr>
          <a:xfrm>
            <a:off x="-12065" y="5103674"/>
            <a:ext cx="9144000" cy="1753235"/>
          </a:xfrm>
          <a:prstGeom prst="rect">
            <a:avLst/>
          </a:prstGeom>
          <a:noFill/>
        </p:spPr>
        <p:txBody>
          <a:bodyPr wrap="square" rtlCol="0">
            <a:spAutoFit/>
          </a:bodyPr>
          <a:lstStyle/>
          <a:p>
            <a:r>
              <a:rPr lang="zh-CN" altLang="en-US" sz="3600" b="1" dirty="0" smtClean="0">
                <a:solidFill>
                  <a:srgbClr val="0000FF"/>
                </a:solidFill>
                <a:latin typeface="黑体" panose="02010609060101010101" pitchFamily="2" charset="-122"/>
                <a:ea typeface="黑体" panose="02010609060101010101" pitchFamily="2" charset="-122"/>
              </a:rPr>
              <a:t>　　另外</a:t>
            </a:r>
            <a:r>
              <a:rPr lang="zh-CN" altLang="en-US" sz="3600" b="1" dirty="0">
                <a:solidFill>
                  <a:srgbClr val="0000FF"/>
                </a:solidFill>
                <a:latin typeface="黑体" panose="02010609060101010101" pitchFamily="2" charset="-122"/>
                <a:ea typeface="黑体" panose="02010609060101010101" pitchFamily="2" charset="-122"/>
              </a:rPr>
              <a:t>，韩国的家事也增加了看点：朴槿惠遭弹劾被捕 </a:t>
            </a:r>
            <a:r>
              <a:rPr lang="zh-CN" altLang="en-US" sz="3600" b="1" dirty="0" smtClean="0">
                <a:solidFill>
                  <a:srgbClr val="0000FF"/>
                </a:solidFill>
                <a:latin typeface="黑体" panose="02010609060101010101" pitchFamily="2" charset="-122"/>
                <a:ea typeface="黑体" panose="02010609060101010101" pitchFamily="2" charset="-122"/>
              </a:rPr>
              <a:t>，文在寅入主青瓦台，萨德入韩引来中俄冷眼。</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3" name="TextBox 2"/>
          <p:cNvSpPr txBox="1"/>
          <p:nvPr/>
        </p:nvSpPr>
        <p:spPr>
          <a:xfrm>
            <a:off x="8639002" y="1556792"/>
            <a:ext cx="492443" cy="2880320"/>
          </a:xfrm>
          <a:prstGeom prst="rect">
            <a:avLst/>
          </a:prstGeom>
          <a:noFill/>
        </p:spPr>
        <p:txBody>
          <a:bodyPr vert="eaVert" wrap="square" rtlCol="0">
            <a:spAutoFit/>
          </a:bodyPr>
          <a:lstStyle/>
          <a:p>
            <a:r>
              <a:rPr lang="zh-CN" altLang="en-US" sz="2000" b="1" dirty="0" smtClean="0">
                <a:solidFill>
                  <a:schemeClr val="bg1"/>
                </a:solidFill>
                <a:latin typeface="黑体" panose="02010609060101010101" pitchFamily="2" charset="-122"/>
                <a:ea typeface="黑体" panose="02010609060101010101" pitchFamily="2" charset="-122"/>
              </a:rPr>
              <a:t>韩国总统府</a:t>
            </a:r>
            <a:r>
              <a:rPr lang="en-US" altLang="zh-CN" sz="2000" b="1" dirty="0" smtClean="0">
                <a:solidFill>
                  <a:schemeClr val="bg1"/>
                </a:solidFill>
                <a:latin typeface="黑体" panose="02010609060101010101" pitchFamily="2" charset="-122"/>
                <a:ea typeface="黑体" panose="02010609060101010101" pitchFamily="2" charset="-122"/>
              </a:rPr>
              <a:t>——</a:t>
            </a:r>
            <a:r>
              <a:rPr lang="zh-CN" altLang="en-US" sz="2000" b="1" dirty="0" smtClean="0">
                <a:solidFill>
                  <a:schemeClr val="bg1"/>
                </a:solidFill>
                <a:latin typeface="黑体" panose="02010609060101010101" pitchFamily="2" charset="-122"/>
                <a:ea typeface="黑体" panose="02010609060101010101" pitchFamily="2" charset="-122"/>
              </a:rPr>
              <a:t>青瓦</a:t>
            </a:r>
            <a:r>
              <a:rPr lang="zh-CN" altLang="en-US" sz="2000" b="1" dirty="0">
                <a:solidFill>
                  <a:schemeClr val="bg1"/>
                </a:solidFill>
                <a:latin typeface="黑体" panose="02010609060101010101" pitchFamily="2" charset="-122"/>
                <a:ea typeface="黑体" panose="02010609060101010101" pitchFamily="2" charset="-122"/>
              </a:rPr>
              <a:t>台</a:t>
            </a:r>
            <a:endParaRPr lang="zh-CN" altLang="en-US" sz="2000" b="1" dirty="0">
              <a:solidFill>
                <a:schemeClr val="bg1"/>
              </a:solidFill>
              <a:latin typeface="黑体" panose="02010609060101010101" pitchFamily="2" charset="-122"/>
              <a:ea typeface="黑体" panose="02010609060101010101" pitchFamily="2" charset="-122"/>
            </a:endParaRPr>
          </a:p>
        </p:txBody>
      </p:sp>
      <p:pic>
        <p:nvPicPr>
          <p:cNvPr id="7174" name="Picture 6" descr="H:\时事 照片\文在寅 萨德.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 y="19685"/>
            <a:ext cx="9236710" cy="2631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additive="base">
                                        <p:cTn id="7" dur="500" fill="hold"/>
                                        <p:tgtEl>
                                          <p:spTgt spid="7173"/>
                                        </p:tgtEl>
                                        <p:attrNameLst>
                                          <p:attrName>ppt_x</p:attrName>
                                        </p:attrNameLst>
                                      </p:cBhvr>
                                      <p:tavLst>
                                        <p:tav tm="0">
                                          <p:val>
                                            <p:strVal val="#ppt_x"/>
                                          </p:val>
                                        </p:tav>
                                        <p:tav tm="100000">
                                          <p:val>
                                            <p:strVal val="#ppt_x"/>
                                          </p:val>
                                        </p:tav>
                                      </p:tavLst>
                                    </p:anim>
                                    <p:anim calcmode="lin" valueType="num">
                                      <p:cBhvr additive="base">
                                        <p:cTn id="8"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4"/>
                                        </p:tgtEl>
                                        <p:attrNameLst>
                                          <p:attrName>style.visibility</p:attrName>
                                        </p:attrNameLst>
                                      </p:cBhvr>
                                      <p:to>
                                        <p:strVal val="visible"/>
                                      </p:to>
                                    </p:set>
                                    <p:anim calcmode="lin" valueType="num">
                                      <p:cBhvr additive="base">
                                        <p:cTn id="13" dur="500" fill="hold"/>
                                        <p:tgtEl>
                                          <p:spTgt spid="7174"/>
                                        </p:tgtEl>
                                        <p:attrNameLst>
                                          <p:attrName>ppt_x</p:attrName>
                                        </p:attrNameLst>
                                      </p:cBhvr>
                                      <p:tavLst>
                                        <p:tav tm="0">
                                          <p:val>
                                            <p:strVal val="#ppt_x"/>
                                          </p:val>
                                        </p:tav>
                                        <p:tav tm="100000">
                                          <p:val>
                                            <p:strVal val="#ppt_x"/>
                                          </p:val>
                                        </p:tav>
                                      </p:tavLst>
                                    </p:anim>
                                    <p:anim calcmode="lin" valueType="num">
                                      <p:cBhvr additive="base">
                                        <p:cTn id="14"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026" name="Picture 2" descr="C:\Documents and Settings\Administrator\桌面\纽约的联合国总部.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0"/>
            <a:ext cx="9250213" cy="616530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013702" y="14371"/>
            <a:ext cx="2236510" cy="400110"/>
          </a:xfrm>
          <a:prstGeom prst="rect">
            <a:avLst/>
          </a:prstGeom>
        </p:spPr>
        <p:txBody>
          <a:bodyPr wrap="none">
            <a:spAutoFit/>
          </a:bodyPr>
          <a:lstStyle/>
          <a:p>
            <a:r>
              <a:rPr lang="zh-CN" altLang="en-US" sz="2000" dirty="0">
                <a:solidFill>
                  <a:prstClr val="white"/>
                </a:solidFill>
                <a:latin typeface="黑体" panose="02010609060101010101" pitchFamily="2" charset="-122"/>
                <a:ea typeface="黑体" panose="02010609060101010101" pitchFamily="2" charset="-122"/>
              </a:rPr>
              <a:t>纽约的联合国总部</a:t>
            </a:r>
            <a:endParaRPr lang="zh-CN" altLang="en-US" sz="2000" dirty="0">
              <a:solidFill>
                <a:prstClr val="white"/>
              </a:solidFill>
              <a:latin typeface="黑体" panose="02010609060101010101" pitchFamily="2" charset="-122"/>
              <a:ea typeface="黑体" panose="02010609060101010101" pitchFamily="2" charset="-122"/>
            </a:endParaRPr>
          </a:p>
        </p:txBody>
      </p:sp>
      <p:sp>
        <p:nvSpPr>
          <p:cNvPr id="3" name="TextBox 2"/>
          <p:cNvSpPr txBox="1"/>
          <p:nvPr/>
        </p:nvSpPr>
        <p:spPr>
          <a:xfrm>
            <a:off x="1509860" y="538432"/>
            <a:ext cx="7740352" cy="2554545"/>
          </a:xfrm>
          <a:prstGeom prst="rect">
            <a:avLst/>
          </a:prstGeom>
          <a:noFill/>
        </p:spPr>
        <p:txBody>
          <a:bodyPr wrap="square" rtlCol="0">
            <a:spAutoFit/>
          </a:bodyPr>
          <a:lstStyle/>
          <a:p>
            <a:r>
              <a:rPr lang="zh-CN" altLang="en-US" sz="4000" b="1" dirty="0" smtClean="0">
                <a:solidFill>
                  <a:srgbClr val="00B0F0"/>
                </a:solidFill>
                <a:latin typeface="黑体" panose="02010609060101010101" pitchFamily="2" charset="-122"/>
                <a:ea typeface="黑体" panose="02010609060101010101" pitchFamily="2" charset="-122"/>
              </a:rPr>
              <a:t>　　这是我们的村委会！是开会</a:t>
            </a:r>
            <a:r>
              <a:rPr lang="zh-CN" altLang="en-US" sz="4000" b="1" spc="-300" dirty="0" smtClean="0">
                <a:solidFill>
                  <a:srgbClr val="00B0F0"/>
                </a:solidFill>
                <a:latin typeface="黑体" panose="02010609060101010101" pitchFamily="2" charset="-122"/>
                <a:ea typeface="黑体" panose="02010609060101010101" pitchFamily="2" charset="-122"/>
              </a:rPr>
              <a:t>和吵架的地方，</a:t>
            </a:r>
            <a:r>
              <a:rPr lang="en-US" altLang="zh-CN" sz="4000" b="1" spc="-300" dirty="0" smtClean="0">
                <a:solidFill>
                  <a:srgbClr val="00B0F0"/>
                </a:solidFill>
                <a:latin typeface="黑体" panose="02010609060101010101" pitchFamily="2" charset="-122"/>
                <a:ea typeface="黑体" panose="02010609060101010101" pitchFamily="2" charset="-122"/>
              </a:rPr>
              <a:t>“《2017》</a:t>
            </a:r>
            <a:r>
              <a:rPr lang="zh-CN" altLang="en-US" sz="4000" b="1" spc="-300" dirty="0" smtClean="0">
                <a:solidFill>
                  <a:srgbClr val="00B0F0"/>
                </a:solidFill>
                <a:latin typeface="黑体" panose="02010609060101010101" pitchFamily="2" charset="-122"/>
                <a:ea typeface="黑体" panose="02010609060101010101" pitchFamily="2" charset="-122"/>
              </a:rPr>
              <a:t>剧组</a:t>
            </a:r>
            <a:r>
              <a:rPr lang="en-US" altLang="zh-CN" sz="4000" b="1" spc="-300" dirty="0" smtClean="0">
                <a:solidFill>
                  <a:srgbClr val="00B0F0"/>
                </a:solidFill>
                <a:latin typeface="黑体" panose="02010609060101010101" pitchFamily="2" charset="-122"/>
                <a:ea typeface="黑体" panose="02010609060101010101" pitchFamily="2" charset="-122"/>
              </a:rPr>
              <a:t>”</a:t>
            </a:r>
            <a:r>
              <a:rPr lang="zh-CN" altLang="en-US" sz="4000" b="1" dirty="0" smtClean="0">
                <a:solidFill>
                  <a:srgbClr val="00B0F0"/>
                </a:solidFill>
                <a:latin typeface="黑体" panose="02010609060101010101" pitchFamily="2" charset="-122"/>
                <a:ea typeface="黑体" panose="02010609060101010101" pitchFamily="2" charset="-122"/>
              </a:rPr>
              <a:t>里很多大腕的经纪人、代理人就在这儿碰头和扯淡。</a:t>
            </a:r>
            <a:endParaRPr lang="zh-CN" altLang="en-US" sz="4000" b="1" dirty="0">
              <a:solidFill>
                <a:srgbClr val="00B0F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时事 照片\美俄关系.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90" y="-1"/>
            <a:ext cx="9141255" cy="6090769"/>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矩形 1"/>
          <p:cNvSpPr/>
          <p:nvPr/>
        </p:nvSpPr>
        <p:spPr>
          <a:xfrm>
            <a:off x="-3614" y="5896570"/>
            <a:ext cx="9417963" cy="923330"/>
          </a:xfrm>
          <a:prstGeom prst="rect">
            <a:avLst/>
          </a:prstGeom>
        </p:spPr>
        <p:txBody>
          <a:bodyPr wrap="none">
            <a:spAutoFit/>
          </a:bodyPr>
          <a:lstStyle/>
          <a:p>
            <a:r>
              <a:rPr lang="zh-CN" altLang="en-US" sz="5400" b="1" dirty="0" smtClean="0">
                <a:solidFill>
                  <a:srgbClr val="FF0000"/>
                </a:solidFill>
                <a:latin typeface="方正舒体" panose="02010601030101010101" pitchFamily="2" charset="-122"/>
                <a:ea typeface="方正舒体" panose="02010601030101010101" pitchFamily="2" charset="-122"/>
              </a:rPr>
              <a:t>５</a:t>
            </a:r>
            <a:r>
              <a:rPr lang="en-US" altLang="zh-CN" sz="5400" b="1" dirty="0" smtClean="0">
                <a:solidFill>
                  <a:srgbClr val="FF0000"/>
                </a:solidFill>
                <a:latin typeface="方正舒体" panose="02010601030101010101" pitchFamily="2" charset="-122"/>
                <a:ea typeface="方正舒体" panose="02010601030101010101" pitchFamily="2" charset="-122"/>
              </a:rPr>
              <a:t>.</a:t>
            </a:r>
            <a:r>
              <a:rPr lang="zh-CN" altLang="en-US" sz="5400" b="1" dirty="0" smtClean="0">
                <a:solidFill>
                  <a:srgbClr val="FF0000"/>
                </a:solidFill>
                <a:latin typeface="方正舒体" panose="02010601030101010101" pitchFamily="2" charset="-122"/>
                <a:ea typeface="方正舒体" panose="02010601030101010101" pitchFamily="2" charset="-122"/>
              </a:rPr>
              <a:t>外</a:t>
            </a:r>
            <a:r>
              <a:rPr lang="zh-CN" altLang="en-US" sz="5400" b="1" dirty="0">
                <a:solidFill>
                  <a:srgbClr val="FF0000"/>
                </a:solidFill>
                <a:latin typeface="方正舒体" panose="02010601030101010101" pitchFamily="2" charset="-122"/>
                <a:ea typeface="方正舒体" panose="02010601030101010101" pitchFamily="2" charset="-122"/>
              </a:rPr>
              <a:t>交战凸显美俄关系融冰难</a:t>
            </a:r>
            <a:endParaRPr lang="zh-CN" altLang="en-US" sz="5400" b="1" dirty="0">
              <a:solidFill>
                <a:srgbClr val="FF0000"/>
              </a:solidFill>
              <a:latin typeface="方正舒体" panose="02010601030101010101" pitchFamily="2" charset="-122"/>
              <a:ea typeface="方正舒体" panose="02010601030101010101" pitchFamily="2" charset="-122"/>
            </a:endParaRPr>
          </a:p>
        </p:txBody>
      </p:sp>
      <p:sp>
        <p:nvSpPr>
          <p:cNvPr id="3" name="矩形 2"/>
          <p:cNvSpPr/>
          <p:nvPr/>
        </p:nvSpPr>
        <p:spPr>
          <a:xfrm>
            <a:off x="611559" y="836712"/>
            <a:ext cx="7910759" cy="1384995"/>
          </a:xfrm>
          <a:prstGeom prst="rect">
            <a:avLst/>
          </a:prstGeom>
        </p:spPr>
        <p:txBody>
          <a:bodyPr wrap="square">
            <a:spAutoFit/>
          </a:bodyPr>
          <a:lstStyle/>
          <a:p>
            <a:r>
              <a:rPr lang="zh-CN" altLang="en-US" sz="2800" b="1" dirty="0" smtClean="0">
                <a:solidFill>
                  <a:srgbClr val="C00000"/>
                </a:solidFill>
                <a:latin typeface="黑体" panose="02010609060101010101" pitchFamily="2" charset="-122"/>
                <a:ea typeface="黑体" panose="02010609060101010101" pitchFamily="2" charset="-122"/>
              </a:rPr>
              <a:t>    “外交战”“媒体战”和经济制裁。</a:t>
            </a:r>
            <a:r>
              <a:rPr lang="en-US" altLang="zh-CN" sz="2800" b="1" dirty="0">
                <a:solidFill>
                  <a:srgbClr val="C00000"/>
                </a:solidFill>
                <a:latin typeface="黑体" panose="02010609060101010101" pitchFamily="2" charset="-122"/>
                <a:ea typeface="黑体" panose="02010609060101010101" pitchFamily="2" charset="-122"/>
              </a:rPr>
              <a:t>2017</a:t>
            </a:r>
            <a:r>
              <a:rPr lang="zh-CN" altLang="en-US" sz="2800" b="1" dirty="0">
                <a:solidFill>
                  <a:srgbClr val="C00000"/>
                </a:solidFill>
                <a:latin typeface="黑体" panose="02010609060101010101" pitchFamily="2" charset="-122"/>
                <a:ea typeface="黑体" panose="02010609060101010101" pitchFamily="2" charset="-122"/>
              </a:rPr>
              <a:t>年，受“通俄门”等因素影响，美俄关系没有因特朗普当选回暖。</a:t>
            </a:r>
            <a:endParaRPr lang="zh-CN" altLang="en-US" sz="2800" b="1" dirty="0">
              <a:solidFill>
                <a:srgbClr val="C0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6" name="页脚占位符 5"/>
          <p:cNvSpPr>
            <a:spLocks noGrp="1"/>
          </p:cNvSpPr>
          <p:nvPr>
            <p:ph type="ftr" sz="quarter" idx="11"/>
          </p:nvPr>
        </p:nvSpPr>
        <p:spPr>
          <a:xfrm>
            <a:off x="3124200" y="6356350"/>
            <a:ext cx="3895725" cy="365125"/>
          </a:xfrm>
        </p:spPr>
        <p:txBody>
          <a:bodyPr/>
          <a:lstStyle/>
          <a:p>
            <a:pPr>
              <a:defRPr/>
            </a:pPr>
            <a:r>
              <a:rPr lang="zh-CN" altLang="en-US" sz="2000" dirty="0">
                <a:solidFill>
                  <a:prstClr val="black">
                    <a:tint val="75000"/>
                  </a:prstClr>
                </a:solidFill>
              </a:rPr>
              <a:t>安徽省砀山中学蚂蚁语文工作室</a:t>
            </a:r>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9218" name="Picture 2" descr="H:\时事 照片\俄罗斯核潜艇.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20902" y="3515638"/>
            <a:ext cx="5423098" cy="3362321"/>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H:\时事 照片\美国战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0" y="3490806"/>
            <a:ext cx="4286250" cy="336232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时事 照片\美俄关系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646"/>
            <a:ext cx="9144000" cy="351099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403648" y="1484784"/>
            <a:ext cx="6840760" cy="1569660"/>
          </a:xfrm>
          <a:prstGeom prst="rect">
            <a:avLst/>
          </a:prstGeom>
        </p:spPr>
        <p:txBody>
          <a:bodyPr wrap="square">
            <a:spAutoFit/>
          </a:bodyPr>
          <a:lstStyle/>
          <a:p>
            <a:r>
              <a:rPr lang="zh-CN" altLang="en-US" sz="3200" dirty="0" smtClean="0">
                <a:solidFill>
                  <a:schemeClr val="bg1"/>
                </a:solidFill>
                <a:latin typeface="黑体" panose="02010609060101010101" pitchFamily="2" charset="-122"/>
                <a:ea typeface="黑体" panose="02010609060101010101" pitchFamily="2" charset="-122"/>
              </a:rPr>
              <a:t>    继续</a:t>
            </a:r>
            <a:r>
              <a:rPr lang="zh-CN" altLang="en-US" sz="3200" b="1" dirty="0" smtClean="0">
                <a:solidFill>
                  <a:schemeClr val="bg1"/>
                </a:solidFill>
                <a:latin typeface="黑体" panose="02010609060101010101" pitchFamily="2" charset="-122"/>
                <a:ea typeface="黑体" panose="02010609060101010101" pitchFamily="2" charset="-122"/>
              </a:rPr>
              <a:t>围绕</a:t>
            </a:r>
            <a:r>
              <a:rPr lang="zh-CN" altLang="en-US" sz="3200" b="1" dirty="0">
                <a:solidFill>
                  <a:schemeClr val="bg1"/>
                </a:solidFill>
                <a:latin typeface="黑体" panose="02010609060101010101" pitchFamily="2" charset="-122"/>
                <a:ea typeface="黑体" panose="02010609060101010101" pitchFamily="2" charset="-122"/>
              </a:rPr>
              <a:t>乌克兰、叙利亚等国际热点问题展开激烈博弈。美俄战略冲突有增无减，两国关系坚冰难融。</a:t>
            </a:r>
            <a:endParaRPr lang="zh-CN" altLang="en-US" sz="3200" b="1" dirty="0">
              <a:solidFill>
                <a:schemeClr val="bg1"/>
              </a:solidFill>
              <a:latin typeface="黑体" panose="02010609060101010101" pitchFamily="2" charset="-122"/>
              <a:ea typeface="黑体" panose="02010609060101010101" pitchFamily="2" charset="-122"/>
            </a:endParaRPr>
          </a:p>
        </p:txBody>
      </p:sp>
      <p:sp>
        <p:nvSpPr>
          <p:cNvPr id="3" name="TextBox 2"/>
          <p:cNvSpPr txBox="1"/>
          <p:nvPr/>
        </p:nvSpPr>
        <p:spPr>
          <a:xfrm>
            <a:off x="13053" y="3515638"/>
            <a:ext cx="492443" cy="1400533"/>
          </a:xfrm>
          <a:prstGeom prst="rect">
            <a:avLst/>
          </a:prstGeom>
          <a:noFill/>
        </p:spPr>
        <p:txBody>
          <a:bodyPr vert="eaVert" wrap="square" rtlCol="0">
            <a:spAutoFit/>
          </a:bodyPr>
          <a:lstStyle/>
          <a:p>
            <a:r>
              <a:rPr lang="zh-CN" altLang="en-US" sz="2000" b="1" dirty="0" smtClean="0">
                <a:solidFill>
                  <a:schemeClr val="bg1"/>
                </a:solidFill>
                <a:latin typeface="黑体" panose="02010609060101010101" pitchFamily="2" charset="-122"/>
                <a:ea typeface="黑体" panose="02010609060101010101" pitchFamily="2" charset="-122"/>
              </a:rPr>
              <a:t>美</a:t>
            </a:r>
            <a:r>
              <a:rPr lang="en-US" altLang="zh-CN" sz="2000" b="1" dirty="0" smtClean="0">
                <a:solidFill>
                  <a:schemeClr val="bg1"/>
                </a:solidFill>
                <a:latin typeface="黑体" panose="02010609060101010101" pitchFamily="2" charset="-122"/>
                <a:ea typeface="黑体" panose="02010609060101010101" pitchFamily="2" charset="-122"/>
              </a:rPr>
              <a:t>F-22</a:t>
            </a:r>
            <a:r>
              <a:rPr lang="zh-CN" altLang="en-US" sz="2000" b="1" dirty="0" smtClean="0">
                <a:solidFill>
                  <a:schemeClr val="bg1"/>
                </a:solidFill>
                <a:latin typeface="黑体" panose="02010609060101010101" pitchFamily="2" charset="-122"/>
                <a:ea typeface="黑体" panose="02010609060101010101" pitchFamily="2" charset="-122"/>
              </a:rPr>
              <a:t>战机</a:t>
            </a:r>
            <a:endParaRPr lang="zh-CN" altLang="en-US" sz="2000" b="1" dirty="0">
              <a:solidFill>
                <a:schemeClr val="bg1"/>
              </a:solidFill>
              <a:latin typeface="黑体" panose="02010609060101010101" pitchFamily="2" charset="-122"/>
              <a:ea typeface="黑体" panose="02010609060101010101" pitchFamily="2" charset="-122"/>
            </a:endParaRPr>
          </a:p>
        </p:txBody>
      </p:sp>
      <p:sp>
        <p:nvSpPr>
          <p:cNvPr id="4" name="TextBox 3"/>
          <p:cNvSpPr txBox="1"/>
          <p:nvPr/>
        </p:nvSpPr>
        <p:spPr>
          <a:xfrm>
            <a:off x="8651557" y="3546717"/>
            <a:ext cx="492443" cy="1728192"/>
          </a:xfrm>
          <a:prstGeom prst="rect">
            <a:avLst/>
          </a:prstGeom>
          <a:noFill/>
        </p:spPr>
        <p:txBody>
          <a:bodyPr vert="eaVert" wrap="square" rtlCol="0">
            <a:spAutoFit/>
          </a:bodyPr>
          <a:lstStyle/>
          <a:p>
            <a:r>
              <a:rPr lang="zh-CN" altLang="en-US" sz="2000" b="1" dirty="0">
                <a:solidFill>
                  <a:schemeClr val="bg1"/>
                </a:solidFill>
                <a:latin typeface="黑体" panose="02010609060101010101" pitchFamily="2" charset="-122"/>
                <a:ea typeface="黑体" panose="02010609060101010101" pitchFamily="2" charset="-122"/>
              </a:rPr>
              <a:t>俄罗斯核潜艇</a:t>
            </a:r>
            <a:endParaRPr lang="zh-CN" altLang="en-US" sz="2000" b="1" dirty="0">
              <a:solidFill>
                <a:schemeClr val="bg1"/>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0242" name="Picture 2" descr="H:\时事 照片\民粹主义冲击欧洲政治版图1.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93" y="24572"/>
            <a:ext cx="9136061" cy="513261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13" y="5445224"/>
            <a:ext cx="9084538" cy="923330"/>
          </a:xfrm>
          <a:prstGeom prst="rect">
            <a:avLst/>
          </a:prstGeom>
        </p:spPr>
        <p:txBody>
          <a:bodyPr wrap="none">
            <a:spAutoFit/>
          </a:bodyPr>
          <a:lstStyle/>
          <a:p>
            <a:r>
              <a:rPr lang="en-US" altLang="zh-CN" sz="5400" b="1" dirty="0" smtClean="0">
                <a:solidFill>
                  <a:srgbClr val="FF0000"/>
                </a:solidFill>
                <a:latin typeface="方正舒体" panose="02010601030101010101" pitchFamily="2" charset="-122"/>
                <a:ea typeface="方正舒体" panose="02010601030101010101" pitchFamily="2" charset="-122"/>
              </a:rPr>
              <a:t>6.</a:t>
            </a:r>
            <a:r>
              <a:rPr lang="zh-CN" altLang="en-US" sz="5400" b="1" dirty="0" smtClean="0">
                <a:solidFill>
                  <a:srgbClr val="FF0000"/>
                </a:solidFill>
                <a:latin typeface="方正舒体" panose="02010601030101010101" pitchFamily="2" charset="-122"/>
                <a:ea typeface="方正舒体" panose="02010601030101010101" pitchFamily="2" charset="-122"/>
              </a:rPr>
              <a:t>民粹主义</a:t>
            </a:r>
            <a:r>
              <a:rPr lang="zh-CN" altLang="en-US" sz="5400" b="1" dirty="0">
                <a:solidFill>
                  <a:srgbClr val="FF0000"/>
                </a:solidFill>
                <a:latin typeface="方正舒体" panose="02010601030101010101" pitchFamily="2" charset="-122"/>
                <a:ea typeface="方正舒体" panose="02010601030101010101" pitchFamily="2" charset="-122"/>
              </a:rPr>
              <a:t>冲击欧洲政治版图</a:t>
            </a:r>
            <a:endParaRPr lang="zh-CN" altLang="en-US" sz="5400" b="1"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时事 照片\民粹主义冲击欧洲政治版图.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151926"/>
          </a:xfrm>
          <a:prstGeom prst="rect">
            <a:avLst/>
          </a:prstGeom>
          <a:noFill/>
          <a:extLst>
            <a:ext uri="{909E8E84-426E-40DD-AFC4-6F175D3DCCD1}">
              <a14:hiddenFill xmlns:a14="http://schemas.microsoft.com/office/drawing/2010/main">
                <a:solidFill>
                  <a:srgbClr val="FFFFFF"/>
                </a:solidFill>
              </a14:hiddenFill>
            </a:ext>
          </a:extLst>
        </p:spPr>
      </p:pic>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矩形 1"/>
          <p:cNvSpPr/>
          <p:nvPr/>
        </p:nvSpPr>
        <p:spPr>
          <a:xfrm>
            <a:off x="359532" y="4653136"/>
            <a:ext cx="8424936" cy="1569660"/>
          </a:xfrm>
          <a:prstGeom prst="rect">
            <a:avLst/>
          </a:prstGeom>
        </p:spPr>
        <p:txBody>
          <a:bodyPr wrap="square">
            <a:spAutoFit/>
          </a:bodyPr>
          <a:lstStyle/>
          <a:p>
            <a:r>
              <a:rPr lang="zh-CN" altLang="en-US" sz="3200" b="1" dirty="0" smtClean="0">
                <a:solidFill>
                  <a:schemeClr val="bg1"/>
                </a:solidFill>
                <a:latin typeface="黑体" panose="02010609060101010101" pitchFamily="2" charset="-122"/>
                <a:ea typeface="黑体" panose="02010609060101010101" pitchFamily="2" charset="-122"/>
              </a:rPr>
              <a:t>    在</a:t>
            </a:r>
            <a:r>
              <a:rPr lang="zh-CN" altLang="en-US" sz="3200" b="1" dirty="0">
                <a:solidFill>
                  <a:schemeClr val="bg1"/>
                </a:solidFill>
                <a:latin typeface="黑体" panose="02010609060101010101" pitchFamily="2" charset="-122"/>
                <a:ea typeface="黑体" panose="02010609060101010101" pitchFamily="2" charset="-122"/>
              </a:rPr>
              <a:t>难民危机和经济疲软背景下，社会分化加剧，政治极化现象日益明显，民众对主要传统政党信任不断“流失”。</a:t>
            </a:r>
            <a:endParaRPr lang="zh-CN" altLang="en-US" sz="3200" b="1" dirty="0">
              <a:solidFill>
                <a:schemeClr val="bg1"/>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2290" name="Picture 2" descr="H:\时事 照片\2017年1月下旬，欧洲多国民族主义政党在德国库布仑兹（Koblenz）召开大会，法国勒庞（中）、荷兰威尔德斯（前左二）和德国佩特勒（后右二）、奥地利Harald Vilimsky（后左一）及意大利Matteo Salvini（前左一）等相聚甚欢，欧洲右翼力量大有合流态势，为二战结束以来罕见.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56947" cy="60854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2947" y="3690610"/>
            <a:ext cx="9144000" cy="2246769"/>
          </a:xfrm>
          <a:prstGeom prst="rect">
            <a:avLst/>
          </a:prstGeom>
        </p:spPr>
        <p:txBody>
          <a:bodyPr wrap="square">
            <a:spAutoFit/>
          </a:bodyPr>
          <a:lstStyle/>
          <a:p>
            <a:r>
              <a:rPr lang="en-US" altLang="zh-CN" sz="2800" b="1" dirty="0" smtClean="0">
                <a:solidFill>
                  <a:srgbClr val="FF0000"/>
                </a:solidFill>
                <a:latin typeface="黑体" panose="02010609060101010101" pitchFamily="2" charset="-122"/>
                <a:ea typeface="黑体" panose="02010609060101010101" pitchFamily="2" charset="-122"/>
              </a:rPr>
              <a:t>    </a:t>
            </a:r>
            <a:r>
              <a:rPr lang="en-US" altLang="zh-CN" sz="2800" b="1" dirty="0" smtClean="0">
                <a:solidFill>
                  <a:schemeClr val="bg1"/>
                </a:solidFill>
                <a:latin typeface="黑体" panose="02010609060101010101" pitchFamily="2" charset="-122"/>
                <a:ea typeface="黑体" panose="02010609060101010101" pitchFamily="2" charset="-122"/>
              </a:rPr>
              <a:t>2017</a:t>
            </a:r>
            <a:r>
              <a:rPr lang="zh-CN" altLang="en-US" sz="2800" b="1" dirty="0">
                <a:solidFill>
                  <a:schemeClr val="bg1"/>
                </a:solidFill>
                <a:latin typeface="黑体" panose="02010609060101010101" pitchFamily="2" charset="-122"/>
                <a:ea typeface="黑体" panose="02010609060101010101" pitchFamily="2" charset="-122"/>
              </a:rPr>
              <a:t>年</a:t>
            </a:r>
            <a:r>
              <a:rPr lang="en-US" altLang="zh-CN" sz="2800" b="1" dirty="0">
                <a:solidFill>
                  <a:schemeClr val="bg1"/>
                </a:solidFill>
                <a:latin typeface="黑体" panose="02010609060101010101" pitchFamily="2" charset="-122"/>
                <a:ea typeface="黑体" panose="02010609060101010101" pitchFamily="2" charset="-122"/>
              </a:rPr>
              <a:t>1</a:t>
            </a:r>
            <a:r>
              <a:rPr lang="zh-CN" altLang="en-US" sz="2800" b="1" dirty="0">
                <a:solidFill>
                  <a:schemeClr val="bg1"/>
                </a:solidFill>
                <a:latin typeface="黑体" panose="02010609060101010101" pitchFamily="2" charset="-122"/>
                <a:ea typeface="黑体" panose="02010609060101010101" pitchFamily="2" charset="-122"/>
              </a:rPr>
              <a:t>月下旬，欧洲多国民族主义政党在德国</a:t>
            </a:r>
            <a:r>
              <a:rPr lang="zh-CN" altLang="en-US" sz="2800" b="1" dirty="0" smtClean="0">
                <a:solidFill>
                  <a:schemeClr val="bg1"/>
                </a:solidFill>
                <a:latin typeface="黑体" panose="02010609060101010101" pitchFamily="2" charset="-122"/>
                <a:ea typeface="黑体" panose="02010609060101010101" pitchFamily="2" charset="-122"/>
              </a:rPr>
              <a:t>库布仑兹召开</a:t>
            </a:r>
            <a:r>
              <a:rPr lang="zh-CN" altLang="en-US" sz="2800" b="1" dirty="0">
                <a:solidFill>
                  <a:schemeClr val="bg1"/>
                </a:solidFill>
                <a:latin typeface="黑体" panose="02010609060101010101" pitchFamily="2" charset="-122"/>
                <a:ea typeface="黑体" panose="02010609060101010101" pitchFamily="2" charset="-122"/>
              </a:rPr>
              <a:t>大会，</a:t>
            </a:r>
            <a:r>
              <a:rPr lang="zh-CN" altLang="en-US" sz="2800" b="1" dirty="0">
                <a:solidFill>
                  <a:srgbClr val="FFC000"/>
                </a:solidFill>
                <a:latin typeface="黑体" panose="02010609060101010101" pitchFamily="2" charset="-122"/>
                <a:ea typeface="黑体" panose="02010609060101010101" pitchFamily="2" charset="-122"/>
              </a:rPr>
              <a:t>法国</a:t>
            </a:r>
            <a:r>
              <a:rPr lang="zh-CN" altLang="en-US" sz="2800" b="1" dirty="0">
                <a:solidFill>
                  <a:srgbClr val="00B0F0"/>
                </a:solidFill>
                <a:latin typeface="黑体" panose="02010609060101010101" pitchFamily="2" charset="-122"/>
                <a:ea typeface="黑体" panose="02010609060101010101" pitchFamily="2" charset="-122"/>
              </a:rPr>
              <a:t>勒庞</a:t>
            </a:r>
            <a:r>
              <a:rPr lang="zh-CN" altLang="en-US" sz="2800" b="1" dirty="0">
                <a:solidFill>
                  <a:schemeClr val="bg1"/>
                </a:solidFill>
                <a:latin typeface="黑体" panose="02010609060101010101" pitchFamily="2" charset="-122"/>
                <a:ea typeface="黑体" panose="02010609060101010101" pitchFamily="2" charset="-122"/>
              </a:rPr>
              <a:t>（中）、</a:t>
            </a:r>
            <a:r>
              <a:rPr lang="zh-CN" altLang="en-US" sz="2800" b="1" dirty="0">
                <a:solidFill>
                  <a:srgbClr val="FFC000"/>
                </a:solidFill>
                <a:latin typeface="黑体" panose="02010609060101010101" pitchFamily="2" charset="-122"/>
                <a:ea typeface="黑体" panose="02010609060101010101" pitchFamily="2" charset="-122"/>
              </a:rPr>
              <a:t>荷兰</a:t>
            </a:r>
            <a:r>
              <a:rPr lang="zh-CN" altLang="en-US" sz="2800" b="1" dirty="0">
                <a:solidFill>
                  <a:srgbClr val="00B0F0"/>
                </a:solidFill>
                <a:latin typeface="黑体" panose="02010609060101010101" pitchFamily="2" charset="-122"/>
                <a:ea typeface="黑体" panose="02010609060101010101" pitchFamily="2" charset="-122"/>
              </a:rPr>
              <a:t>威尔德斯</a:t>
            </a:r>
            <a:r>
              <a:rPr lang="zh-CN" altLang="en-US" sz="2800" b="1" dirty="0">
                <a:solidFill>
                  <a:schemeClr val="bg1"/>
                </a:solidFill>
                <a:latin typeface="黑体" panose="02010609060101010101" pitchFamily="2" charset="-122"/>
                <a:ea typeface="黑体" panose="02010609060101010101" pitchFamily="2" charset="-122"/>
              </a:rPr>
              <a:t>（前左二）和</a:t>
            </a:r>
            <a:r>
              <a:rPr lang="zh-CN" altLang="en-US" sz="2800" b="1" dirty="0">
                <a:solidFill>
                  <a:srgbClr val="FFC000"/>
                </a:solidFill>
                <a:latin typeface="黑体" panose="02010609060101010101" pitchFamily="2" charset="-122"/>
                <a:ea typeface="黑体" panose="02010609060101010101" pitchFamily="2" charset="-122"/>
              </a:rPr>
              <a:t>德国</a:t>
            </a:r>
            <a:r>
              <a:rPr lang="zh-CN" altLang="en-US" sz="2800" b="1" dirty="0">
                <a:solidFill>
                  <a:srgbClr val="00B0F0"/>
                </a:solidFill>
                <a:latin typeface="黑体" panose="02010609060101010101" pitchFamily="2" charset="-122"/>
                <a:ea typeface="黑体" panose="02010609060101010101" pitchFamily="2" charset="-122"/>
              </a:rPr>
              <a:t>佩特勒</a:t>
            </a:r>
            <a:r>
              <a:rPr lang="zh-CN" altLang="en-US" sz="2800" b="1" dirty="0">
                <a:solidFill>
                  <a:schemeClr val="bg1"/>
                </a:solidFill>
                <a:latin typeface="黑体" panose="02010609060101010101" pitchFamily="2" charset="-122"/>
                <a:ea typeface="黑体" panose="02010609060101010101" pitchFamily="2" charset="-122"/>
              </a:rPr>
              <a:t>（后右二）、</a:t>
            </a:r>
            <a:r>
              <a:rPr lang="zh-CN" altLang="en-US" sz="2800" b="1" dirty="0">
                <a:solidFill>
                  <a:srgbClr val="FFC000"/>
                </a:solidFill>
                <a:latin typeface="黑体" panose="02010609060101010101" pitchFamily="2" charset="-122"/>
                <a:ea typeface="黑体" panose="02010609060101010101" pitchFamily="2" charset="-122"/>
              </a:rPr>
              <a:t>奥地利</a:t>
            </a:r>
            <a:r>
              <a:rPr lang="en-US" altLang="zh-CN" sz="2800" b="1" spc="-150" dirty="0" err="1">
                <a:solidFill>
                  <a:srgbClr val="00B0F0"/>
                </a:solidFill>
                <a:latin typeface="黑体" panose="02010609060101010101" pitchFamily="2" charset="-122"/>
                <a:ea typeface="黑体" panose="02010609060101010101" pitchFamily="2" charset="-122"/>
              </a:rPr>
              <a:t>Harald</a:t>
            </a:r>
            <a:r>
              <a:rPr lang="en-US" altLang="zh-CN" sz="2800" b="1" spc="-150" dirty="0">
                <a:solidFill>
                  <a:srgbClr val="00B0F0"/>
                </a:solidFill>
                <a:latin typeface="黑体" panose="02010609060101010101" pitchFamily="2" charset="-122"/>
                <a:ea typeface="黑体" panose="02010609060101010101" pitchFamily="2" charset="-122"/>
              </a:rPr>
              <a:t> </a:t>
            </a:r>
            <a:r>
              <a:rPr lang="en-US" altLang="zh-CN" sz="2800" b="1" spc="-150" dirty="0" err="1">
                <a:solidFill>
                  <a:srgbClr val="00B0F0"/>
                </a:solidFill>
                <a:latin typeface="黑体" panose="02010609060101010101" pitchFamily="2" charset="-122"/>
                <a:ea typeface="黑体" panose="02010609060101010101" pitchFamily="2" charset="-122"/>
              </a:rPr>
              <a:t>Vilimsky</a:t>
            </a:r>
            <a:r>
              <a:rPr lang="zh-CN" altLang="en-US" sz="2800" b="1" dirty="0">
                <a:solidFill>
                  <a:schemeClr val="bg1"/>
                </a:solidFill>
                <a:latin typeface="黑体" panose="02010609060101010101" pitchFamily="2" charset="-122"/>
                <a:ea typeface="黑体" panose="02010609060101010101" pitchFamily="2" charset="-122"/>
              </a:rPr>
              <a:t>（后左一）及</a:t>
            </a:r>
            <a:r>
              <a:rPr lang="zh-CN" altLang="en-US" sz="2800" b="1" dirty="0">
                <a:solidFill>
                  <a:srgbClr val="FFC000"/>
                </a:solidFill>
                <a:latin typeface="黑体" panose="02010609060101010101" pitchFamily="2" charset="-122"/>
                <a:ea typeface="黑体" panose="02010609060101010101" pitchFamily="2" charset="-122"/>
              </a:rPr>
              <a:t>意大利</a:t>
            </a:r>
            <a:r>
              <a:rPr lang="en-US" altLang="zh-CN" sz="2800" b="1" spc="-150" dirty="0" err="1">
                <a:solidFill>
                  <a:srgbClr val="00B0F0"/>
                </a:solidFill>
                <a:latin typeface="黑体" panose="02010609060101010101" pitchFamily="2" charset="-122"/>
                <a:ea typeface="黑体" panose="02010609060101010101" pitchFamily="2" charset="-122"/>
              </a:rPr>
              <a:t>Matteo</a:t>
            </a:r>
            <a:r>
              <a:rPr lang="en-US" altLang="zh-CN" sz="2800" b="1" spc="-150" dirty="0">
                <a:solidFill>
                  <a:srgbClr val="00B0F0"/>
                </a:solidFill>
                <a:latin typeface="黑体" panose="02010609060101010101" pitchFamily="2" charset="-122"/>
                <a:ea typeface="黑体" panose="02010609060101010101" pitchFamily="2" charset="-122"/>
              </a:rPr>
              <a:t> </a:t>
            </a:r>
            <a:r>
              <a:rPr lang="en-US" altLang="zh-CN" sz="2800" b="1" spc="-150" dirty="0" err="1">
                <a:solidFill>
                  <a:srgbClr val="00B0F0"/>
                </a:solidFill>
                <a:latin typeface="黑体" panose="02010609060101010101" pitchFamily="2" charset="-122"/>
                <a:ea typeface="黑体" panose="02010609060101010101" pitchFamily="2" charset="-122"/>
              </a:rPr>
              <a:t>Salvini</a:t>
            </a:r>
            <a:r>
              <a:rPr lang="zh-CN" altLang="en-US" sz="2800" b="1" dirty="0">
                <a:solidFill>
                  <a:schemeClr val="bg1"/>
                </a:solidFill>
                <a:latin typeface="黑体" panose="02010609060101010101" pitchFamily="2" charset="-122"/>
                <a:ea typeface="黑体" panose="02010609060101010101" pitchFamily="2" charset="-122"/>
              </a:rPr>
              <a:t>（前左一）等相聚甚欢，欧洲右翼力量大有合流态势，为二战结束以来</a:t>
            </a:r>
            <a:r>
              <a:rPr lang="zh-CN" altLang="en-US" sz="2800" b="1" dirty="0" smtClean="0">
                <a:solidFill>
                  <a:schemeClr val="bg1"/>
                </a:solidFill>
                <a:latin typeface="黑体" panose="02010609060101010101" pitchFamily="2" charset="-122"/>
                <a:ea typeface="黑体" panose="02010609060101010101" pitchFamily="2" charset="-122"/>
              </a:rPr>
              <a:t>罕见</a:t>
            </a:r>
            <a:r>
              <a:rPr lang="zh-CN" altLang="en-US" sz="2800" b="1" dirty="0">
                <a:solidFill>
                  <a:schemeClr val="bg1"/>
                </a:solidFill>
                <a:latin typeface="黑体" panose="02010609060101010101" pitchFamily="2" charset="-122"/>
                <a:ea typeface="黑体" panose="02010609060101010101" pitchFamily="2" charset="-122"/>
              </a:rPr>
              <a:t>。</a:t>
            </a:r>
            <a:endParaRPr lang="zh-CN" altLang="en-US" sz="2800" b="1" dirty="0">
              <a:solidFill>
                <a:schemeClr val="bg1"/>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3314" name="Picture 2" descr="H:\时事 照片\“脱欧”会谈.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5148064" cy="5373216"/>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H:\时事 照片\欧盟总部大楼.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1298" y="2725"/>
            <a:ext cx="3622702" cy="5370491"/>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时事 照片\脱欧谈判.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25"/>
            <a:ext cx="9144000" cy="619635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04683" y="5589240"/>
            <a:ext cx="8712968" cy="646331"/>
          </a:xfrm>
          <a:prstGeom prst="rect">
            <a:avLst/>
          </a:prstGeom>
        </p:spPr>
        <p:txBody>
          <a:bodyPr wrap="square">
            <a:spAutoFit/>
          </a:bodyPr>
          <a:lstStyle/>
          <a:p>
            <a:r>
              <a:rPr lang="zh-CN" altLang="en-US" sz="3600" b="1" spc="-300" dirty="0" smtClean="0">
                <a:solidFill>
                  <a:srgbClr val="FFC000"/>
                </a:solidFill>
                <a:latin typeface="黑体" panose="02010609060101010101" pitchFamily="2" charset="-122"/>
                <a:ea typeface="黑体" panose="02010609060101010101" pitchFamily="2" charset="-122"/>
              </a:rPr>
              <a:t>英国脱欧艰难推进，欧洲</a:t>
            </a:r>
            <a:r>
              <a:rPr lang="zh-CN" altLang="en-US" sz="3600" b="1" spc="-300" dirty="0">
                <a:solidFill>
                  <a:srgbClr val="FFC000"/>
                </a:solidFill>
                <a:latin typeface="黑体" panose="02010609060101010101" pitchFamily="2" charset="-122"/>
                <a:ea typeface="黑体" panose="02010609060101010101" pitchFamily="2" charset="-122"/>
              </a:rPr>
              <a:t>一体化面临</a:t>
            </a:r>
            <a:r>
              <a:rPr lang="zh-CN" altLang="en-US" sz="3600" b="1" spc="-300" dirty="0" smtClean="0">
                <a:solidFill>
                  <a:srgbClr val="FFC000"/>
                </a:solidFill>
                <a:latin typeface="黑体" panose="02010609060101010101" pitchFamily="2" charset="-122"/>
                <a:ea typeface="黑体" panose="02010609060101010101" pitchFamily="2" charset="-122"/>
              </a:rPr>
              <a:t>考验</a:t>
            </a:r>
            <a:r>
              <a:rPr lang="zh-CN" altLang="en-US" sz="3600" b="1" spc="-300" dirty="0" smtClean="0">
                <a:solidFill>
                  <a:srgbClr val="0000FF"/>
                </a:solidFill>
                <a:latin typeface="黑体" panose="02010609060101010101" pitchFamily="2" charset="-122"/>
                <a:ea typeface="黑体" panose="02010609060101010101" pitchFamily="2" charset="-122"/>
              </a:rPr>
              <a:t>。</a:t>
            </a:r>
            <a:endParaRPr lang="zh-CN" altLang="en-US" sz="3600" b="1" spc="-300"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ppt_x"/>
                                          </p:val>
                                        </p:tav>
                                        <p:tav tm="100000">
                                          <p:val>
                                            <p:strVal val="#ppt_x"/>
                                          </p:val>
                                        </p:tav>
                                      </p:tavLst>
                                    </p:anim>
                                    <p:anim calcmode="lin" valueType="num">
                                      <p:cBhvr additive="base">
                                        <p:cTn id="14"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4338" name="Picture 2" descr="H:\时事 照片\西班牙加泰罗尼亚公投.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0"/>
            <a:ext cx="9144001" cy="544522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259632" y="5589240"/>
            <a:ext cx="5724644" cy="646331"/>
          </a:xfrm>
          <a:prstGeom prst="rect">
            <a:avLst/>
          </a:prstGeom>
        </p:spPr>
        <p:txBody>
          <a:bodyPr wrap="none">
            <a:spAutoFit/>
          </a:bodyPr>
          <a:lstStyle/>
          <a:p>
            <a:r>
              <a:rPr lang="zh-CN" altLang="en-US" sz="3600" b="1" dirty="0">
                <a:solidFill>
                  <a:srgbClr val="0000FF"/>
                </a:solidFill>
                <a:latin typeface="黑体" panose="02010609060101010101" pitchFamily="2" charset="-122"/>
                <a:ea typeface="黑体" panose="02010609060101010101" pitchFamily="2" charset="-122"/>
              </a:rPr>
              <a:t>西班牙</a:t>
            </a:r>
            <a:r>
              <a:rPr lang="zh-CN" altLang="en-US" sz="3600" b="1" dirty="0" smtClean="0">
                <a:solidFill>
                  <a:srgbClr val="0000FF"/>
                </a:solidFill>
                <a:latin typeface="黑体" panose="02010609060101010101" pitchFamily="2" charset="-122"/>
                <a:ea typeface="黑体" panose="02010609060101010101" pitchFamily="2" charset="-122"/>
              </a:rPr>
              <a:t>加泰罗尼亚独立公</a:t>
            </a:r>
            <a:r>
              <a:rPr lang="zh-CN" altLang="en-US" sz="3600" b="1" dirty="0">
                <a:solidFill>
                  <a:srgbClr val="0000FF"/>
                </a:solidFill>
                <a:latin typeface="黑体" panose="02010609060101010101" pitchFamily="2" charset="-122"/>
                <a:ea typeface="黑体" panose="02010609060101010101" pitchFamily="2" charset="-122"/>
              </a:rPr>
              <a:t>投</a:t>
            </a:r>
            <a:endParaRPr lang="zh-CN" altLang="en-US" sz="36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6" name="页脚占位符 5"/>
          <p:cNvSpPr>
            <a:spLocks noGrp="1"/>
          </p:cNvSpPr>
          <p:nvPr>
            <p:ph type="ftr" sz="quarter" idx="11"/>
          </p:nvPr>
        </p:nvSpPr>
        <p:spPr>
          <a:xfrm>
            <a:off x="3124200" y="6356350"/>
            <a:ext cx="3895725" cy="365125"/>
          </a:xfrm>
        </p:spPr>
        <p:txBody>
          <a:bodyPr/>
          <a:lstStyle/>
          <a:p>
            <a:pPr>
              <a:defRPr/>
            </a:pPr>
            <a:r>
              <a:rPr lang="zh-CN" altLang="en-US" sz="2000" dirty="0">
                <a:solidFill>
                  <a:prstClr val="black">
                    <a:tint val="75000"/>
                  </a:prstClr>
                </a:solidFill>
              </a:rPr>
              <a:t>安徽省砀山中学蚂蚁语文工作室</a:t>
            </a:r>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5362" name="Picture 2" descr="H:\时事 照片\暴恐事件频发冲击西方社会.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690079"/>
            <a:ext cx="9144000" cy="616792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15008" y="-114568"/>
            <a:ext cx="8928992" cy="830997"/>
          </a:xfrm>
          <a:prstGeom prst="rect">
            <a:avLst/>
          </a:prstGeom>
          <a:noFill/>
        </p:spPr>
        <p:txBody>
          <a:bodyPr wrap="square" rtlCol="0">
            <a:spAutoFit/>
          </a:bodyPr>
          <a:lstStyle/>
          <a:p>
            <a:r>
              <a:rPr lang="en-US" altLang="zh-CN" sz="4800" b="1" dirty="0" smtClean="0">
                <a:solidFill>
                  <a:srgbClr val="FF0000"/>
                </a:solidFill>
                <a:latin typeface="方正舒体" panose="02010601030101010101" pitchFamily="2" charset="-122"/>
                <a:ea typeface="方正舒体" panose="02010601030101010101" pitchFamily="2" charset="-122"/>
              </a:rPr>
              <a:t>7.</a:t>
            </a:r>
            <a:r>
              <a:rPr lang="zh-CN" altLang="en-US" sz="4800" b="1" dirty="0">
                <a:solidFill>
                  <a:srgbClr val="FF0000"/>
                </a:solidFill>
                <a:latin typeface="方正舒体" panose="02010601030101010101" pitchFamily="2" charset="-122"/>
                <a:ea typeface="方正舒体" panose="02010601030101010101" pitchFamily="2" charset="-122"/>
              </a:rPr>
              <a:t>暴恐事件频发冲击西方社会</a:t>
            </a:r>
            <a:endParaRPr lang="zh-CN" altLang="en-US" sz="4800" b="1"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6386" name="Picture 2" descr="H:\时事 照片\（）全球经济现近十年最大范围增长提速.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52292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6103" y="5229200"/>
            <a:ext cx="9117898" cy="830997"/>
          </a:xfrm>
          <a:prstGeom prst="rect">
            <a:avLst/>
          </a:prstGeom>
        </p:spPr>
        <p:txBody>
          <a:bodyPr wrap="square">
            <a:spAutoFit/>
          </a:bodyPr>
          <a:lstStyle/>
          <a:p>
            <a:r>
              <a:rPr lang="en-US" altLang="zh-CN" sz="4800" b="1" spc="-150" dirty="0" smtClean="0">
                <a:solidFill>
                  <a:srgbClr val="FF0000"/>
                </a:solidFill>
                <a:latin typeface="方正舒体" panose="02010601030101010101" pitchFamily="2" charset="-122"/>
                <a:ea typeface="方正舒体" panose="02010601030101010101" pitchFamily="2" charset="-122"/>
              </a:rPr>
              <a:t>8.</a:t>
            </a:r>
            <a:r>
              <a:rPr lang="zh-CN" altLang="en-US" sz="4800" b="1" spc="-150" dirty="0" smtClean="0">
                <a:solidFill>
                  <a:srgbClr val="FF0000"/>
                </a:solidFill>
                <a:latin typeface="方正舒体" panose="02010601030101010101" pitchFamily="2" charset="-122"/>
                <a:ea typeface="方正舒体" panose="02010601030101010101" pitchFamily="2" charset="-122"/>
              </a:rPr>
              <a:t>世界经济复苏</a:t>
            </a:r>
            <a:r>
              <a:rPr lang="en-US" altLang="zh-CN" sz="4800" b="1" spc="-150" dirty="0" smtClean="0">
                <a:solidFill>
                  <a:srgbClr val="FF0000"/>
                </a:solidFill>
                <a:latin typeface="方正舒体" panose="02010601030101010101" pitchFamily="2" charset="-122"/>
                <a:ea typeface="方正舒体" panose="02010601030101010101" pitchFamily="2" charset="-122"/>
              </a:rPr>
              <a:t>,</a:t>
            </a:r>
            <a:r>
              <a:rPr lang="zh-CN" altLang="en-US" sz="4800" b="1" spc="-150" dirty="0">
                <a:solidFill>
                  <a:srgbClr val="FF0000"/>
                </a:solidFill>
                <a:latin typeface="方正舒体" panose="02010601030101010101" pitchFamily="2" charset="-122"/>
                <a:ea typeface="方正舒体" panose="02010601030101010101" pitchFamily="2" charset="-122"/>
              </a:rPr>
              <a:t>金融危机阴霾渐散</a:t>
            </a:r>
            <a:endParaRPr lang="zh-CN" altLang="en-US" sz="4800" b="1" spc="-150" dirty="0">
              <a:solidFill>
                <a:srgbClr val="FF0000"/>
              </a:solidFill>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7410" name="Picture 2" descr="C:\Documents and Settings\Administrator\桌面\世界经济同步复苏态势显著2.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28172" cy="62373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年度最佳</a:t>
            </a:r>
            <a:r>
              <a:rPr lang="zh-CN" altLang="en-US" sz="4000" b="1" spc="-300" dirty="0" smtClean="0">
                <a:solidFill>
                  <a:srgbClr val="0000FF"/>
                </a:solidFill>
                <a:latin typeface="华文琥珀" panose="02010800040101010101" pitchFamily="2" charset="-122"/>
                <a:ea typeface="华文琥珀" panose="02010800040101010101" pitchFamily="2" charset="-122"/>
              </a:rPr>
              <a:t>导演奖</a:t>
            </a:r>
            <a:r>
              <a:rPr lang="zh-CN" altLang="en-US" sz="4000" b="1" spc="-300" dirty="0" smtClean="0">
                <a:solidFill>
                  <a:srgbClr val="FF0000"/>
                </a:solidFill>
                <a:latin typeface="华文彩云" panose="02010800040101010101" pitchFamily="2" charset="-122"/>
                <a:ea typeface="华文彩云" panose="02010800040101010101" pitchFamily="2" charset="-122"/>
              </a:rPr>
              <a:t>和最佳</a:t>
            </a:r>
            <a:r>
              <a:rPr lang="zh-CN" altLang="en-US" sz="4000" b="1" spc="-300" dirty="0">
                <a:solidFill>
                  <a:srgbClr val="0000FF"/>
                </a:solidFill>
                <a:latin typeface="华文琥珀" panose="02010800040101010101" pitchFamily="2" charset="-122"/>
                <a:ea typeface="华文琥珀" panose="02010800040101010101" pitchFamily="2" charset="-122"/>
              </a:rPr>
              <a:t>男</a:t>
            </a:r>
            <a:r>
              <a:rPr lang="zh-CN" altLang="en-US" sz="4000" b="1" spc="-300" dirty="0" smtClean="0">
                <a:solidFill>
                  <a:srgbClr val="0000FF"/>
                </a:solidFill>
                <a:latin typeface="华文琥珀" panose="02010800040101010101" pitchFamily="2" charset="-122"/>
                <a:ea typeface="华文琥珀" panose="02010800040101010101" pitchFamily="2" charset="-122"/>
              </a:rPr>
              <a:t>主角奖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美国</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pic>
        <p:nvPicPr>
          <p:cNvPr id="4099" name="Picture 3" descr="C:\Documents and Settings\Administrator\桌面\驴象美国国旗.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1772816"/>
            <a:ext cx="4477697" cy="252028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860032" y="1340768"/>
            <a:ext cx="4032448" cy="2862322"/>
          </a:xfrm>
          <a:prstGeom prst="rect">
            <a:avLst/>
          </a:prstGeom>
          <a:noFill/>
        </p:spPr>
        <p:txBody>
          <a:bodyPr wrap="square" rtlCol="0">
            <a:spAutoFit/>
          </a:bodyPr>
          <a:lstStyle/>
          <a:p>
            <a:r>
              <a:rPr lang="zh-CN" altLang="en-US" sz="3600" b="1" spc="-300" dirty="0" smtClean="0">
                <a:solidFill>
                  <a:srgbClr val="FF0000"/>
                </a:solidFill>
                <a:latin typeface="黑体" panose="02010609060101010101" pitchFamily="2" charset="-122"/>
                <a:ea typeface="黑体" panose="02010609060101010101" pitchFamily="2" charset="-122"/>
              </a:rPr>
              <a:t>    想黑谁就黑谁，扮“世界警察”招人烦。老大手下“跟班”众多，幕后操纵驾轻就熟，从容自如。</a:t>
            </a:r>
            <a:endParaRPr lang="zh-CN" altLang="en-US" sz="3600" b="1" spc="-300" dirty="0">
              <a:solidFill>
                <a:srgbClr val="FF0000"/>
              </a:solidFill>
              <a:latin typeface="黑体" panose="02010609060101010101" pitchFamily="2" charset="-122"/>
              <a:ea typeface="黑体" panose="02010609060101010101" pitchFamily="2" charset="-122"/>
            </a:endParaRPr>
          </a:p>
        </p:txBody>
      </p:sp>
      <p:sp>
        <p:nvSpPr>
          <p:cNvPr id="10" name="TextBox 9"/>
          <p:cNvSpPr txBox="1"/>
          <p:nvPr/>
        </p:nvSpPr>
        <p:spPr>
          <a:xfrm>
            <a:off x="1331640" y="4581128"/>
            <a:ext cx="7056784" cy="1754326"/>
          </a:xfrm>
          <a:prstGeom prst="rect">
            <a:avLst/>
          </a:prstGeom>
          <a:noFill/>
        </p:spPr>
        <p:txBody>
          <a:bodyPr wrap="square" rtlCol="0">
            <a:spAutoFit/>
          </a:bodyPr>
          <a:lstStyle/>
          <a:p>
            <a:r>
              <a:rPr lang="zh-CN" altLang="en-US" dirty="0" smtClean="0">
                <a:solidFill>
                  <a:prstClr val="black"/>
                </a:solidFill>
              </a:rPr>
              <a:t>　　　　</a:t>
            </a:r>
            <a:r>
              <a:rPr lang="zh-CN" altLang="en-US" sz="3600" b="1" dirty="0" smtClean="0">
                <a:solidFill>
                  <a:srgbClr val="0000FF"/>
                </a:solidFill>
                <a:latin typeface="黑体" panose="02010609060101010101" pitchFamily="2" charset="-122"/>
                <a:ea typeface="黑体" panose="02010609060101010101" pitchFamily="2" charset="-122"/>
              </a:rPr>
              <a:t>以美利坚的实力，年逾七旬的特朗普依然是当今世界无可替代的“一哥”。</a:t>
            </a:r>
            <a:endParaRPr lang="zh-CN" altLang="en-US" sz="36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矩形 1"/>
          <p:cNvSpPr/>
          <p:nvPr/>
        </p:nvSpPr>
        <p:spPr>
          <a:xfrm>
            <a:off x="435058" y="5589240"/>
            <a:ext cx="8280920" cy="646331"/>
          </a:xfrm>
          <a:prstGeom prst="rect">
            <a:avLst/>
          </a:prstGeom>
        </p:spPr>
        <p:txBody>
          <a:bodyPr wrap="square">
            <a:spAutoFit/>
          </a:bodyPr>
          <a:lstStyle/>
          <a:p>
            <a:r>
              <a:rPr lang="zh-CN" altLang="en-US" sz="3600" b="1" dirty="0">
                <a:solidFill>
                  <a:srgbClr val="0000FF"/>
                </a:solidFill>
                <a:latin typeface="黑体" panose="02010609060101010101" pitchFamily="2" charset="-122"/>
                <a:ea typeface="黑体" panose="02010609060101010101" pitchFamily="2" charset="-122"/>
              </a:rPr>
              <a:t>金融危机阴霾渐</a:t>
            </a:r>
            <a:r>
              <a:rPr lang="zh-CN" altLang="en-US" sz="3600" b="1" dirty="0" smtClean="0">
                <a:solidFill>
                  <a:srgbClr val="0000FF"/>
                </a:solidFill>
                <a:latin typeface="黑体" panose="02010609060101010101" pitchFamily="2" charset="-122"/>
                <a:ea typeface="黑体" panose="02010609060101010101" pitchFamily="2" charset="-122"/>
              </a:rPr>
              <a:t>散</a:t>
            </a:r>
            <a:r>
              <a:rPr lang="en-US" altLang="zh-CN" sz="3600" b="1" dirty="0" smtClean="0">
                <a:solidFill>
                  <a:srgbClr val="0000FF"/>
                </a:solidFill>
                <a:latin typeface="黑体" panose="02010609060101010101" pitchFamily="2" charset="-122"/>
                <a:ea typeface="黑体" panose="02010609060101010101" pitchFamily="2" charset="-122"/>
              </a:rPr>
              <a:t>，</a:t>
            </a:r>
            <a:r>
              <a:rPr lang="zh-CN" altLang="en-US" sz="3600" b="1" dirty="0" smtClean="0">
                <a:solidFill>
                  <a:srgbClr val="0000FF"/>
                </a:solidFill>
                <a:latin typeface="黑体" panose="02010609060101010101" pitchFamily="2" charset="-122"/>
                <a:ea typeface="黑体" panose="02010609060101010101" pitchFamily="2" charset="-122"/>
              </a:rPr>
              <a:t>全球</a:t>
            </a:r>
            <a:r>
              <a:rPr lang="zh-CN" altLang="en-US" sz="3600" b="1" dirty="0">
                <a:solidFill>
                  <a:srgbClr val="0000FF"/>
                </a:solidFill>
                <a:latin typeface="黑体" panose="02010609060101010101" pitchFamily="2" charset="-122"/>
                <a:ea typeface="黑体" panose="02010609060101010101" pitchFamily="2" charset="-122"/>
              </a:rPr>
              <a:t>经济增长提速</a:t>
            </a:r>
            <a:endParaRPr lang="zh-CN" altLang="en-US" sz="3600" b="1" dirty="0">
              <a:solidFill>
                <a:srgbClr val="0000FF"/>
              </a:solidFill>
              <a:latin typeface="黑体" panose="02010609060101010101" pitchFamily="2" charset="-122"/>
              <a:ea typeface="黑体" panose="02010609060101010101" pitchFamily="2" charset="-122"/>
            </a:endParaRPr>
          </a:p>
        </p:txBody>
      </p:sp>
      <p:pic>
        <p:nvPicPr>
          <p:cNvPr id="18434" name="Picture 2" descr="H:\时事 照片\上海港     金融危机阴霾渐散.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51036" cy="530120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438979" y="2852936"/>
            <a:ext cx="553998" cy="2232248"/>
          </a:xfrm>
          <a:prstGeom prst="rect">
            <a:avLst/>
          </a:prstGeom>
          <a:noFill/>
        </p:spPr>
        <p:txBody>
          <a:bodyPr vert="eaVert" wrap="square" rtlCol="0">
            <a:spAutoFit/>
          </a:bodyPr>
          <a:lstStyle/>
          <a:p>
            <a:r>
              <a:rPr lang="zh-CN" altLang="en-US" sz="2400" b="1" dirty="0" smtClean="0">
                <a:solidFill>
                  <a:schemeClr val="bg1"/>
                </a:solidFill>
                <a:latin typeface="黑体" panose="02010609060101010101" pitchFamily="2" charset="-122"/>
                <a:ea typeface="黑体" panose="02010609060101010101" pitchFamily="2" charset="-122"/>
              </a:rPr>
              <a:t>上海洋山深水港</a:t>
            </a:r>
            <a:endParaRPr lang="zh-CN" altLang="en-US" sz="2400" b="1" dirty="0">
              <a:solidFill>
                <a:schemeClr val="bg1"/>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pic>
        <p:nvPicPr>
          <p:cNvPr id="19458" name="Picture 2" descr="C:\Documents and Settings\Administrator\桌面\十九大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1"/>
            <a:ext cx="9144001" cy="614476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91493" y="5477305"/>
            <a:ext cx="7308304" cy="768350"/>
          </a:xfrm>
          <a:prstGeom prst="rect">
            <a:avLst/>
          </a:prstGeom>
        </p:spPr>
        <p:txBody>
          <a:bodyPr wrap="square">
            <a:spAutoFit/>
          </a:bodyPr>
          <a:lstStyle/>
          <a:p>
            <a:r>
              <a:rPr lang="en-US" altLang="zh-CN" sz="4400" b="1" dirty="0" smtClean="0">
                <a:solidFill>
                  <a:srgbClr val="FF0000"/>
                </a:solidFill>
                <a:latin typeface="方正舒体" panose="02010601030101010101" pitchFamily="2" charset="-122"/>
                <a:ea typeface="方正舒体" panose="02010601030101010101" pitchFamily="2" charset="-122"/>
              </a:rPr>
              <a:t>9.</a:t>
            </a:r>
            <a:r>
              <a:rPr lang="zh-CN" altLang="en-US" sz="4400" b="1" dirty="0" smtClean="0">
                <a:solidFill>
                  <a:srgbClr val="FF0000"/>
                </a:solidFill>
                <a:latin typeface="方正舒体" panose="02010601030101010101" pitchFamily="2" charset="-122"/>
                <a:ea typeface="方正舒体" panose="02010601030101010101" pitchFamily="2" charset="-122"/>
              </a:rPr>
              <a:t>中共</a:t>
            </a:r>
            <a:r>
              <a:rPr lang="zh-CN" altLang="en-US" sz="4400" b="1" dirty="0">
                <a:solidFill>
                  <a:srgbClr val="FF0000"/>
                </a:solidFill>
                <a:latin typeface="方正舒体" panose="02010601030101010101" pitchFamily="2" charset="-122"/>
                <a:ea typeface="方正舒体" panose="02010601030101010101" pitchFamily="2" charset="-122"/>
              </a:rPr>
              <a:t>十九大 深刻影响世界</a:t>
            </a:r>
            <a:endParaRPr lang="zh-CN" altLang="en-US" sz="4400" b="1" dirty="0">
              <a:solidFill>
                <a:srgbClr val="FF0000"/>
              </a:solidFill>
              <a:latin typeface="方正舒体" panose="02010601030101010101" pitchFamily="2" charset="-122"/>
              <a:ea typeface="方正舒体" panose="02010601030101010101" pitchFamily="2" charset="-122"/>
            </a:endParaRPr>
          </a:p>
        </p:txBody>
      </p:sp>
      <p:pic>
        <p:nvPicPr>
          <p:cNvPr id="19459" name="Picture 3" descr="C:\Documents and Settings\Administrator\桌面\十九大.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14476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7468" y="3201809"/>
            <a:ext cx="8640960" cy="2862322"/>
          </a:xfrm>
          <a:prstGeom prst="rect">
            <a:avLst/>
          </a:prstGeom>
        </p:spPr>
        <p:txBody>
          <a:bodyPr wrap="square">
            <a:spAutoFit/>
          </a:bodyPr>
          <a:lstStyle/>
          <a:p>
            <a:pPr algn="ctr"/>
            <a:r>
              <a:rPr lang="zh-CN" altLang="en-US" sz="3600" dirty="0">
                <a:solidFill>
                  <a:schemeClr val="bg1"/>
                </a:solidFill>
                <a:latin typeface="华文琥珀" panose="02010800040101010101" pitchFamily="2" charset="-122"/>
                <a:ea typeface="华文琥珀" panose="02010800040101010101" pitchFamily="2" charset="-122"/>
              </a:rPr>
              <a:t>中共十九大胜利</a:t>
            </a:r>
            <a:r>
              <a:rPr lang="zh-CN" altLang="en-US" sz="3600" dirty="0" smtClean="0">
                <a:solidFill>
                  <a:schemeClr val="bg1"/>
                </a:solidFill>
                <a:latin typeface="华文琥珀" panose="02010800040101010101" pitchFamily="2" charset="-122"/>
                <a:ea typeface="华文琥珀" panose="02010800040101010101" pitchFamily="2" charset="-122"/>
              </a:rPr>
              <a:t>召开，</a:t>
            </a:r>
            <a:endParaRPr lang="en-US" altLang="zh-CN" sz="3600" dirty="0" smtClean="0">
              <a:solidFill>
                <a:schemeClr val="bg1"/>
              </a:solidFill>
              <a:latin typeface="华文琥珀" panose="02010800040101010101" pitchFamily="2" charset="-122"/>
              <a:ea typeface="华文琥珀" panose="02010800040101010101" pitchFamily="2" charset="-122"/>
            </a:endParaRPr>
          </a:p>
          <a:p>
            <a:pPr algn="ctr"/>
            <a:r>
              <a:rPr lang="zh-CN" altLang="en-US" sz="3600" dirty="0" smtClean="0">
                <a:solidFill>
                  <a:schemeClr val="bg1"/>
                </a:solidFill>
                <a:latin typeface="华文琥珀" panose="02010800040101010101" pitchFamily="2" charset="-122"/>
                <a:ea typeface="华文琥珀" panose="02010800040101010101" pitchFamily="2" charset="-122"/>
              </a:rPr>
              <a:t>为</a:t>
            </a:r>
            <a:r>
              <a:rPr lang="zh-CN" altLang="en-US" sz="3600" dirty="0">
                <a:solidFill>
                  <a:schemeClr val="bg1"/>
                </a:solidFill>
                <a:latin typeface="华文琥珀" panose="02010800040101010101" pitchFamily="2" charset="-122"/>
                <a:ea typeface="华文琥珀" panose="02010800040101010101" pitchFamily="2" charset="-122"/>
              </a:rPr>
              <a:t>人类贡献智慧</a:t>
            </a:r>
            <a:r>
              <a:rPr lang="zh-CN" altLang="en-US" sz="3600" dirty="0" smtClean="0">
                <a:solidFill>
                  <a:schemeClr val="bg1"/>
                </a:solidFill>
                <a:latin typeface="华文琥珀" panose="02010800040101010101" pitchFamily="2" charset="-122"/>
                <a:ea typeface="华文琥珀" panose="02010800040101010101" pitchFamily="2" charset="-122"/>
              </a:rPr>
              <a:t>方案。</a:t>
            </a:r>
            <a:endParaRPr lang="zh-CN" altLang="en-US" sz="3600" dirty="0">
              <a:solidFill>
                <a:schemeClr val="bg1"/>
              </a:solidFill>
              <a:latin typeface="华文琥珀" panose="02010800040101010101" pitchFamily="2" charset="-122"/>
              <a:ea typeface="华文琥珀" panose="02010800040101010101" pitchFamily="2" charset="-122"/>
            </a:endParaRPr>
          </a:p>
          <a:p>
            <a:r>
              <a:rPr lang="zh-CN" altLang="en-US" sz="3600" dirty="0" smtClean="0">
                <a:solidFill>
                  <a:schemeClr val="bg1"/>
                </a:solidFill>
              </a:rPr>
              <a:t>　　</a:t>
            </a:r>
            <a:endParaRPr lang="en-US" altLang="zh-CN" sz="3600" dirty="0" smtClean="0">
              <a:solidFill>
                <a:schemeClr val="bg1"/>
              </a:solidFill>
            </a:endParaRPr>
          </a:p>
          <a:p>
            <a:r>
              <a:rPr lang="zh-CN" altLang="en-US" sz="3600" b="1" spc="-150" dirty="0">
                <a:solidFill>
                  <a:schemeClr val="bg1"/>
                </a:solidFill>
                <a:latin typeface="黑体" panose="02010609060101010101" pitchFamily="2" charset="-122"/>
                <a:ea typeface="黑体" panose="02010609060101010101" pitchFamily="2" charset="-122"/>
              </a:rPr>
              <a:t>　</a:t>
            </a:r>
            <a:r>
              <a:rPr lang="zh-CN" altLang="en-US" sz="3600" b="1" spc="-150" dirty="0" smtClean="0">
                <a:solidFill>
                  <a:schemeClr val="bg1"/>
                </a:solidFill>
                <a:latin typeface="黑体" panose="02010609060101010101" pitchFamily="2" charset="-122"/>
                <a:ea typeface="黑体" panose="02010609060101010101" pitchFamily="2" charset="-122"/>
              </a:rPr>
              <a:t>　</a:t>
            </a:r>
            <a:r>
              <a:rPr lang="zh-CN" altLang="en-US" sz="3600" b="1" spc="-150" dirty="0" smtClean="0">
                <a:solidFill>
                  <a:srgbClr val="FFC000"/>
                </a:solidFill>
                <a:latin typeface="黑体" panose="02010609060101010101" pitchFamily="2" charset="-122"/>
                <a:ea typeface="黑体" panose="02010609060101010101" pitchFamily="2" charset="-122"/>
              </a:rPr>
              <a:t>拓展</a:t>
            </a:r>
            <a:r>
              <a:rPr lang="zh-CN" altLang="en-US" sz="3600" b="1" spc="-150" dirty="0">
                <a:solidFill>
                  <a:srgbClr val="FFC000"/>
                </a:solidFill>
                <a:latin typeface="黑体" panose="02010609060101010101" pitchFamily="2" charset="-122"/>
                <a:ea typeface="黑体" panose="02010609060101010101" pitchFamily="2" charset="-122"/>
              </a:rPr>
              <a:t>了发展中国家走向现代化的途径，为解决人类问题贡献了中国智慧和中国方案。</a:t>
            </a:r>
            <a:endParaRPr lang="zh-CN" altLang="en-US" sz="3600" b="1" spc="-150" dirty="0">
              <a:solidFill>
                <a:srgbClr val="FFC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1000" fill="hold"/>
                                        <p:tgtEl>
                                          <p:spTgt spid="19459"/>
                                        </p:tgtEl>
                                        <p:attrNameLst>
                                          <p:attrName>ppt_w</p:attrName>
                                        </p:attrNameLst>
                                      </p:cBhvr>
                                      <p:tavLst>
                                        <p:tav tm="0">
                                          <p:val>
                                            <p:fltVal val="0"/>
                                          </p:val>
                                        </p:tav>
                                        <p:tav tm="100000">
                                          <p:val>
                                            <p:strVal val="#ppt_w"/>
                                          </p:val>
                                        </p:tav>
                                      </p:tavLst>
                                    </p:anim>
                                    <p:anim calcmode="lin" valueType="num">
                                      <p:cBhvr>
                                        <p:cTn id="8" dur="1000" fill="hold"/>
                                        <p:tgtEl>
                                          <p:spTgt spid="19459"/>
                                        </p:tgtEl>
                                        <p:attrNameLst>
                                          <p:attrName>ppt_h</p:attrName>
                                        </p:attrNameLst>
                                      </p:cBhvr>
                                      <p:tavLst>
                                        <p:tav tm="0">
                                          <p:val>
                                            <p:fltVal val="0"/>
                                          </p:val>
                                        </p:tav>
                                        <p:tav tm="100000">
                                          <p:val>
                                            <p:strVal val="#ppt_h"/>
                                          </p:val>
                                        </p:tav>
                                      </p:tavLst>
                                    </p:anim>
                                    <p:anim calcmode="lin" valueType="num">
                                      <p:cBhvr>
                                        <p:cTn id="9" dur="1000" fill="hold"/>
                                        <p:tgtEl>
                                          <p:spTgt spid="19459"/>
                                        </p:tgtEl>
                                        <p:attrNameLst>
                                          <p:attrName>style.rotation</p:attrName>
                                        </p:attrNameLst>
                                      </p:cBhvr>
                                      <p:tavLst>
                                        <p:tav tm="0">
                                          <p:val>
                                            <p:fltVal val="90"/>
                                          </p:val>
                                        </p:tav>
                                        <p:tav tm="100000">
                                          <p:val>
                                            <p:fltVal val="0"/>
                                          </p:val>
                                        </p:tav>
                                      </p:tavLst>
                                    </p:anim>
                                    <p:animEffect transition="in" filter="fade">
                                      <p:cBhvr>
                                        <p:cTn id="10"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矩形 1"/>
          <p:cNvSpPr/>
          <p:nvPr/>
        </p:nvSpPr>
        <p:spPr>
          <a:xfrm>
            <a:off x="191613" y="5593020"/>
            <a:ext cx="8712006" cy="861774"/>
          </a:xfrm>
          <a:prstGeom prst="rect">
            <a:avLst/>
          </a:prstGeom>
        </p:spPr>
        <p:txBody>
          <a:bodyPr wrap="square">
            <a:spAutoFit/>
          </a:bodyPr>
          <a:lstStyle/>
          <a:p>
            <a:r>
              <a:rPr lang="en-US" altLang="zh-CN" sz="5000" b="1" dirty="0" smtClean="0">
                <a:solidFill>
                  <a:srgbClr val="FF0000"/>
                </a:solidFill>
                <a:latin typeface="方正舒体" panose="02010601030101010101" pitchFamily="2" charset="-122"/>
                <a:ea typeface="方正舒体" panose="02010601030101010101" pitchFamily="2" charset="-122"/>
              </a:rPr>
              <a:t>10.</a:t>
            </a:r>
            <a:r>
              <a:rPr lang="zh-CN" altLang="en-US" sz="5000" b="1" dirty="0" smtClean="0">
                <a:solidFill>
                  <a:srgbClr val="FF0000"/>
                </a:solidFill>
                <a:latin typeface="方正舒体" panose="02010601030101010101" pitchFamily="2" charset="-122"/>
                <a:ea typeface="方正舒体" panose="02010601030101010101" pitchFamily="2" charset="-122"/>
              </a:rPr>
              <a:t>暴</a:t>
            </a:r>
            <a:r>
              <a:rPr lang="zh-CN" altLang="en-US" sz="5000" b="1" dirty="0">
                <a:solidFill>
                  <a:srgbClr val="FF0000"/>
                </a:solidFill>
                <a:latin typeface="方正舒体" panose="02010601030101010101" pitchFamily="2" charset="-122"/>
                <a:ea typeface="方正舒体" panose="02010601030101010101" pitchFamily="2" charset="-122"/>
              </a:rPr>
              <a:t>恐事件频发冲击西方社会</a:t>
            </a:r>
            <a:endParaRPr lang="zh-CN" altLang="en-US" sz="5000" b="1" dirty="0">
              <a:solidFill>
                <a:srgbClr val="FF0000"/>
              </a:solidFill>
              <a:latin typeface="方正舒体" panose="02010601030101010101" pitchFamily="2" charset="-122"/>
              <a:ea typeface="方正舒体" panose="02010601030101010101" pitchFamily="2" charset="-122"/>
            </a:endParaRPr>
          </a:p>
        </p:txBody>
      </p:sp>
      <p:pic>
        <p:nvPicPr>
          <p:cNvPr id="20482" name="Picture 2" descr="C:\Documents and Settings\Administrator\桌面\拉斯维加斯露天音乐会枪击事件.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57" y="0"/>
            <a:ext cx="9144000" cy="559302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29484" y="116632"/>
            <a:ext cx="3797835" cy="400110"/>
          </a:xfrm>
          <a:prstGeom prst="rect">
            <a:avLst/>
          </a:prstGeom>
        </p:spPr>
        <p:txBody>
          <a:bodyPr wrap="none">
            <a:spAutoFit/>
          </a:bodyPr>
          <a:lstStyle/>
          <a:p>
            <a:r>
              <a:rPr lang="zh-CN" altLang="en-US" sz="2000" b="1" dirty="0">
                <a:solidFill>
                  <a:schemeClr val="bg1"/>
                </a:solidFill>
                <a:latin typeface="黑体" panose="02010609060101010101" pitchFamily="2" charset="-122"/>
                <a:ea typeface="黑体" panose="02010609060101010101" pitchFamily="2" charset="-122"/>
              </a:rPr>
              <a:t>拉斯维加斯露天音乐会枪击事件</a:t>
            </a:r>
            <a:endParaRPr lang="zh-CN" altLang="en-US" sz="2000" b="1" dirty="0">
              <a:solidFill>
                <a:schemeClr val="bg1"/>
              </a:solidFill>
              <a:latin typeface="黑体" panose="02010609060101010101" pitchFamily="2" charset="-122"/>
              <a:ea typeface="黑体" panose="02010609060101010101" pitchFamily="2" charset="-122"/>
            </a:endParaRPr>
          </a:p>
        </p:txBody>
      </p:sp>
      <p:pic>
        <p:nvPicPr>
          <p:cNvPr id="20486" name="Picture 6" descr="C:\Documents and Settings\Administrator\桌面\巴黎香榭丽舍大街枪击.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82" y="0"/>
            <a:ext cx="9166066" cy="556882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557" y="55233"/>
            <a:ext cx="2749471" cy="400110"/>
          </a:xfrm>
          <a:prstGeom prst="rect">
            <a:avLst/>
          </a:prstGeom>
        </p:spPr>
        <p:txBody>
          <a:bodyPr wrap="none">
            <a:spAutoFit/>
          </a:bodyPr>
          <a:lstStyle/>
          <a:p>
            <a:r>
              <a:rPr lang="zh-CN" altLang="en-US" sz="2000" dirty="0">
                <a:solidFill>
                  <a:schemeClr val="bg1"/>
                </a:solidFill>
                <a:latin typeface="黑体" panose="02010609060101010101" pitchFamily="2" charset="-122"/>
                <a:ea typeface="黑体" panose="02010609060101010101" pitchFamily="2" charset="-122"/>
              </a:rPr>
              <a:t>巴黎香榭丽舍大街枪击</a:t>
            </a:r>
            <a:endParaRPr lang="zh-CN" altLang="en-US" sz="2000" dirty="0">
              <a:solidFill>
                <a:schemeClr val="bg1"/>
              </a:solidFill>
              <a:latin typeface="黑体" panose="02010609060101010101" pitchFamily="2" charset="-122"/>
              <a:ea typeface="黑体" panose="02010609060101010101" pitchFamily="2" charset="-122"/>
            </a:endParaRPr>
          </a:p>
        </p:txBody>
      </p:sp>
      <p:pic>
        <p:nvPicPr>
          <p:cNvPr id="20487" name="Picture 7" descr="C:\Documents and Settings\Administrator\桌面\曼彻斯特体育场爆炸.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7" y="-49914"/>
            <a:ext cx="9189891" cy="564293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5518" y="-35300"/>
            <a:ext cx="3430747" cy="523220"/>
          </a:xfrm>
          <a:prstGeom prst="rect">
            <a:avLst/>
          </a:prstGeom>
        </p:spPr>
        <p:txBody>
          <a:bodyPr wrap="none">
            <a:spAutoFit/>
          </a:bodyPr>
          <a:lstStyle/>
          <a:p>
            <a:r>
              <a:rPr lang="zh-CN" altLang="en-US" sz="2800" b="1" dirty="0"/>
              <a:t>曼彻斯特体育场爆炸</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0486"/>
                                        </p:tgtEl>
                                        <p:attrNameLst>
                                          <p:attrName>style.visibility</p:attrName>
                                        </p:attrNameLst>
                                      </p:cBhvr>
                                      <p:to>
                                        <p:strVal val="visible"/>
                                      </p:to>
                                    </p:set>
                                    <p:anim calcmode="lin" valueType="num">
                                      <p:cBhvr additive="base">
                                        <p:cTn id="11" dur="500" fill="hold"/>
                                        <p:tgtEl>
                                          <p:spTgt spid="20486"/>
                                        </p:tgtEl>
                                        <p:attrNameLst>
                                          <p:attrName>ppt_x</p:attrName>
                                        </p:attrNameLst>
                                      </p:cBhvr>
                                      <p:tavLst>
                                        <p:tav tm="0">
                                          <p:val>
                                            <p:strVal val="#ppt_x"/>
                                          </p:val>
                                        </p:tav>
                                        <p:tav tm="100000">
                                          <p:val>
                                            <p:strVal val="#ppt_x"/>
                                          </p:val>
                                        </p:tav>
                                      </p:tavLst>
                                    </p:anim>
                                    <p:anim calcmode="lin" valueType="num">
                                      <p:cBhvr additive="base">
                                        <p:cTn id="12"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487"/>
                                        </p:tgtEl>
                                        <p:attrNameLst>
                                          <p:attrName>style.visibility</p:attrName>
                                        </p:attrNameLst>
                                      </p:cBhvr>
                                      <p:to>
                                        <p:strVal val="visible"/>
                                      </p:to>
                                    </p:set>
                                    <p:anim calcmode="lin" valueType="num">
                                      <p:cBhvr additive="base">
                                        <p:cTn id="23" dur="500" fill="hold"/>
                                        <p:tgtEl>
                                          <p:spTgt spid="20487"/>
                                        </p:tgtEl>
                                        <p:attrNameLst>
                                          <p:attrName>ppt_x</p:attrName>
                                        </p:attrNameLst>
                                      </p:cBhvr>
                                      <p:tavLst>
                                        <p:tav tm="0">
                                          <p:val>
                                            <p:strVal val="#ppt_x"/>
                                          </p:val>
                                        </p:tav>
                                        <p:tav tm="100000">
                                          <p:val>
                                            <p:strVal val="#ppt_x"/>
                                          </p:val>
                                        </p:tav>
                                      </p:tavLst>
                                    </p:anim>
                                    <p:anim calcmode="lin" valueType="num">
                                      <p:cBhvr additive="base">
                                        <p:cTn id="24"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2" name="TextBox 1"/>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年度</a:t>
            </a:r>
            <a:r>
              <a:rPr lang="zh-CN" altLang="en-US" sz="4000" b="1" spc="-300" dirty="0">
                <a:solidFill>
                  <a:srgbClr val="FF0000"/>
                </a:solidFill>
                <a:latin typeface="华文彩云" panose="02010800040101010101" pitchFamily="2" charset="-122"/>
                <a:ea typeface="华文彩云" panose="02010800040101010101" pitchFamily="2" charset="-122"/>
              </a:rPr>
              <a:t>最佳</a:t>
            </a:r>
            <a:r>
              <a:rPr lang="zh-CN" altLang="en-US" sz="4000" b="1" spc="-300" dirty="0" smtClean="0">
                <a:solidFill>
                  <a:srgbClr val="0000FF"/>
                </a:solidFill>
                <a:latin typeface="华文琥珀" panose="02010800040101010101" pitchFamily="2" charset="-122"/>
                <a:ea typeface="华文琥珀" panose="02010800040101010101" pitchFamily="2" charset="-122"/>
              </a:rPr>
              <a:t>制片奖</a:t>
            </a:r>
            <a:r>
              <a:rPr lang="zh-CN" altLang="en-US" sz="4000" b="1" spc="-300" dirty="0" smtClean="0">
                <a:solidFill>
                  <a:srgbClr val="FF0000"/>
                </a:solidFill>
                <a:latin typeface="华文彩云" panose="02010800040101010101" pitchFamily="2" charset="-122"/>
                <a:ea typeface="华文彩云" panose="02010800040101010101" pitchFamily="2" charset="-122"/>
              </a:rPr>
              <a:t>和最佳</a:t>
            </a:r>
            <a:r>
              <a:rPr lang="zh-CN" altLang="en-US" sz="4000" b="1" spc="-300" dirty="0" smtClean="0">
                <a:solidFill>
                  <a:srgbClr val="0000FF"/>
                </a:solidFill>
                <a:latin typeface="华文琥珀" panose="02010800040101010101" pitchFamily="2" charset="-122"/>
                <a:ea typeface="华文琥珀" panose="02010800040101010101" pitchFamily="2" charset="-122"/>
              </a:rPr>
              <a:t>编剧奖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FF0000"/>
                </a:solidFill>
                <a:latin typeface="华文琥珀" panose="02010800040101010101" pitchFamily="2" charset="-122"/>
                <a:ea typeface="华文琥珀" panose="02010800040101010101" pitchFamily="2" charset="-122"/>
              </a:rPr>
              <a:t>中国</a:t>
            </a:r>
            <a:endParaRPr lang="zh-CN" altLang="en-US" sz="4000" b="1" spc="-300" dirty="0">
              <a:solidFill>
                <a:srgbClr val="FF0000"/>
              </a:solidFill>
              <a:latin typeface="华文琥珀" panose="02010800040101010101" pitchFamily="2" charset="-122"/>
              <a:ea typeface="华文琥珀" panose="02010800040101010101" pitchFamily="2" charset="-122"/>
            </a:endParaRPr>
          </a:p>
        </p:txBody>
      </p:sp>
      <p:pic>
        <p:nvPicPr>
          <p:cNvPr id="3074" name="Picture 2" descr="C:\Documents and Settings\Administrator\桌面\中国熊猫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7544" y="1484784"/>
            <a:ext cx="3384376" cy="38884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211960" y="1412776"/>
            <a:ext cx="4392488" cy="4031873"/>
          </a:xfrm>
          <a:prstGeom prst="rect">
            <a:avLst/>
          </a:prstGeom>
          <a:noFill/>
        </p:spPr>
        <p:txBody>
          <a:bodyPr wrap="square" rtlCol="0">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　　中国凭借雄厚的经济力量，投资并积极推进“一带一路”的超级大片工程；以悲天悯人的情怀，提出“人类命运共同体”之理念。展望了世界明天的美好愿景。</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年度最佳</a:t>
            </a:r>
            <a:r>
              <a:rPr lang="zh-CN" altLang="en-US" sz="4000" b="1" spc="-300" dirty="0" smtClean="0">
                <a:solidFill>
                  <a:srgbClr val="0000FF"/>
                </a:solidFill>
                <a:latin typeface="华文琥珀" panose="02010800040101010101" pitchFamily="2" charset="-122"/>
                <a:ea typeface="华文琥珀" panose="02010800040101010101" pitchFamily="2" charset="-122"/>
              </a:rPr>
              <a:t>女主角奖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英国，德国？</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pic>
        <p:nvPicPr>
          <p:cNvPr id="5122" name="Picture 2" descr="H:\时事 照片\特蕾莎·梅和默克尔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1556792"/>
            <a:ext cx="4536504" cy="302906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004048" y="1268760"/>
            <a:ext cx="3888432" cy="3970318"/>
          </a:xfrm>
          <a:prstGeom prst="rect">
            <a:avLst/>
          </a:prstGeom>
          <a:noFill/>
        </p:spPr>
        <p:txBody>
          <a:bodyPr wrap="square" rtlCol="0">
            <a:spAutoFit/>
          </a:bodyPr>
          <a:lstStyle/>
          <a:p>
            <a:r>
              <a:rPr lang="zh-CN" altLang="en-US" sz="3600" b="1" dirty="0" smtClean="0">
                <a:solidFill>
                  <a:srgbClr val="FF0000"/>
                </a:solidFill>
                <a:latin typeface="黑体" panose="02010609060101010101" pitchFamily="2" charset="-122"/>
                <a:ea typeface="黑体" panose="02010609060101010101" pitchFamily="2" charset="-122"/>
              </a:rPr>
              <a:t>　　关于“脱欧”和“欧洲一体化”的撕逼，从</a:t>
            </a:r>
            <a:r>
              <a:rPr lang="en-US" altLang="zh-CN" sz="3600" b="1" dirty="0" smtClean="0">
                <a:solidFill>
                  <a:srgbClr val="FF0000"/>
                </a:solidFill>
                <a:latin typeface="黑体" panose="02010609060101010101" pitchFamily="2" charset="-122"/>
                <a:ea typeface="黑体" panose="02010609060101010101" pitchFamily="2" charset="-122"/>
              </a:rPr>
              <a:t>2016</a:t>
            </a:r>
            <a:r>
              <a:rPr lang="zh-CN" altLang="en-US" sz="3600" b="1" dirty="0" smtClean="0">
                <a:solidFill>
                  <a:srgbClr val="FF0000"/>
                </a:solidFill>
                <a:latin typeface="黑体" panose="02010609060101010101" pitchFamily="2" charset="-122"/>
                <a:ea typeface="黑体" panose="02010609060101010101" pitchFamily="2" charset="-122"/>
              </a:rPr>
              <a:t>持续到</a:t>
            </a:r>
            <a:r>
              <a:rPr lang="en-US" altLang="zh-CN" sz="3600" b="1" dirty="0" smtClean="0">
                <a:solidFill>
                  <a:srgbClr val="FF0000"/>
                </a:solidFill>
                <a:latin typeface="黑体" panose="02010609060101010101" pitchFamily="2" charset="-122"/>
                <a:ea typeface="黑体" panose="02010609060101010101" pitchFamily="2" charset="-122"/>
              </a:rPr>
              <a:t>2017</a:t>
            </a:r>
            <a:r>
              <a:rPr lang="zh-CN" altLang="en-US" sz="3600" b="1" dirty="0" smtClean="0">
                <a:solidFill>
                  <a:srgbClr val="FF0000"/>
                </a:solidFill>
                <a:latin typeface="黑体" panose="02010609060101010101" pitchFamily="2" charset="-122"/>
                <a:ea typeface="黑体" panose="02010609060101010101" pitchFamily="2" charset="-122"/>
              </a:rPr>
              <a:t>，英国和德国，抑或特蕾莎</a:t>
            </a:r>
            <a:r>
              <a:rPr lang="en-US" altLang="zh-CN" sz="3600" b="1" dirty="0" smtClean="0">
                <a:solidFill>
                  <a:srgbClr val="FF0000"/>
                </a:solidFill>
                <a:latin typeface="黑体" panose="02010609060101010101" pitchFamily="2" charset="-122"/>
                <a:ea typeface="黑体" panose="02010609060101010101" pitchFamily="2" charset="-122"/>
              </a:rPr>
              <a:t>·</a:t>
            </a:r>
            <a:r>
              <a:rPr lang="zh-CN" altLang="en-US" sz="3600" b="1" dirty="0" smtClean="0">
                <a:solidFill>
                  <a:srgbClr val="FF0000"/>
                </a:solidFill>
                <a:latin typeface="黑体" panose="02010609060101010101" pitchFamily="2" charset="-122"/>
                <a:ea typeface="黑体" panose="02010609060101010101" pitchFamily="2" charset="-122"/>
              </a:rPr>
              <a:t>梅和默克尔</a:t>
            </a:r>
            <a:r>
              <a:rPr lang="en-US" altLang="zh-CN" sz="3600" b="1" dirty="0" smtClean="0">
                <a:solidFill>
                  <a:srgbClr val="FF0000"/>
                </a:solidFill>
                <a:latin typeface="黑体" panose="02010609060101010101" pitchFamily="2" charset="-122"/>
                <a:ea typeface="黑体" panose="02010609060101010101" pitchFamily="2" charset="-122"/>
              </a:rPr>
              <a:t>,</a:t>
            </a:r>
            <a:r>
              <a:rPr lang="zh-CN" altLang="en-US" sz="3600" b="1" dirty="0" smtClean="0">
                <a:solidFill>
                  <a:srgbClr val="FF0000"/>
                </a:solidFill>
                <a:latin typeface="黑体" panose="02010609060101010101" pitchFamily="2" charset="-122"/>
                <a:ea typeface="黑体" panose="02010609060101010101" pitchFamily="2" charset="-122"/>
              </a:rPr>
              <a:t>赚足了世界的眼球。</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年度最佳</a:t>
            </a:r>
            <a:r>
              <a:rPr lang="zh-CN" altLang="en-US" sz="4000" b="1" spc="-300" dirty="0" smtClean="0">
                <a:solidFill>
                  <a:srgbClr val="0000FF"/>
                </a:solidFill>
                <a:latin typeface="华文琥珀" panose="02010800040101010101" pitchFamily="2" charset="-122"/>
                <a:ea typeface="华文琥珀" panose="02010800040101010101" pitchFamily="2" charset="-122"/>
              </a:rPr>
              <a:t>男配角奖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朝鲜</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pic>
        <p:nvPicPr>
          <p:cNvPr id="6146" name="Picture 2" descr="C:\Documents and Settings\Administrator\桌面\金正恩.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1520" y="1484784"/>
            <a:ext cx="4464497" cy="3087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148064" y="1412776"/>
            <a:ext cx="3312368" cy="3416320"/>
          </a:xfrm>
          <a:prstGeom prst="rect">
            <a:avLst/>
          </a:prstGeom>
          <a:noFill/>
        </p:spPr>
        <p:txBody>
          <a:bodyPr wrap="square" rtlCol="0">
            <a:spAutoFit/>
          </a:bodyPr>
          <a:lstStyle/>
          <a:p>
            <a:r>
              <a:rPr lang="zh-CN" altLang="en-US" sz="3600" b="1" dirty="0" smtClean="0">
                <a:solidFill>
                  <a:srgbClr val="FF0000"/>
                </a:solidFill>
                <a:latin typeface="黑体" panose="02010609060101010101" pitchFamily="2" charset="-122"/>
                <a:ea typeface="黑体" panose="02010609060101010101" pitchFamily="2" charset="-122"/>
              </a:rPr>
              <a:t>　　小弟性格倔强，经常动辄撒泼闹场。非常成功地连年吸引一群大哥焦灼的目光。</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10" name="TextBox 9"/>
          <p:cNvSpPr txBox="1"/>
          <p:nvPr/>
        </p:nvSpPr>
        <p:spPr>
          <a:xfrm>
            <a:off x="395536" y="5013176"/>
            <a:ext cx="8064896" cy="1200329"/>
          </a:xfrm>
          <a:prstGeom prst="rect">
            <a:avLst/>
          </a:prstGeom>
          <a:noFill/>
        </p:spPr>
        <p:txBody>
          <a:bodyPr wrap="square" rtlCol="0">
            <a:spAutoFit/>
          </a:bodyPr>
          <a:lstStyle/>
          <a:p>
            <a:r>
              <a:rPr lang="zh-CN" altLang="en-US" sz="3600" b="1" dirty="0" smtClean="0">
                <a:solidFill>
                  <a:srgbClr val="0000FF"/>
                </a:solidFill>
                <a:latin typeface="黑体" panose="02010609060101010101" pitchFamily="2" charset="-122"/>
                <a:ea typeface="黑体" panose="02010609060101010101" pitchFamily="2" charset="-122"/>
              </a:rPr>
              <a:t>　　村委会多次开会并做出决议，但最终都以无功收场。</a:t>
            </a:r>
            <a:endParaRPr lang="zh-CN" altLang="en-US" sz="3600" b="1" dirty="0">
              <a:solidFill>
                <a:srgbClr val="0000FF"/>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zh-CN" altLang="en-US" sz="4000" b="1" spc="-300" dirty="0" smtClean="0">
                <a:solidFill>
                  <a:srgbClr val="0000FF"/>
                </a:solidFill>
                <a:latin typeface="华文琥珀" panose="02010800040101010101" pitchFamily="2" charset="-122"/>
                <a:ea typeface="华文琥珀" panose="02010800040101010101" pitchFamily="2" charset="-122"/>
              </a:rPr>
              <a:t>钢骨硬汉奖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俄罗斯</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pic>
        <p:nvPicPr>
          <p:cNvPr id="8194" name="Picture 2" descr="H:\时事 照片\俄罗斯硬汉-----普京.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1520" y="1556792"/>
            <a:ext cx="4824536" cy="35026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64088" y="1124744"/>
            <a:ext cx="3096344" cy="4524315"/>
          </a:xfrm>
          <a:prstGeom prst="rect">
            <a:avLst/>
          </a:prstGeom>
          <a:noFill/>
        </p:spPr>
        <p:txBody>
          <a:bodyPr wrap="square" rtlCol="0">
            <a:spAutoFit/>
          </a:bodyPr>
          <a:lstStyle/>
          <a:p>
            <a:r>
              <a:rPr lang="zh-CN" altLang="en-US" sz="3600" b="1" dirty="0" smtClean="0">
                <a:solidFill>
                  <a:srgbClr val="FF0000"/>
                </a:solidFill>
                <a:latin typeface="黑体" panose="02010609060101010101" pitchFamily="2" charset="-122"/>
                <a:ea typeface="黑体" panose="02010609060101010101" pitchFamily="2" charset="-122"/>
              </a:rPr>
              <a:t>　　面对西方制裁、封锁、围堵，战斗民族凛然不屈。已经苦苦撑过了漫长的隆冬，相信春天不会远了。</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quarter" idx="10"/>
          </p:nvPr>
        </p:nvSpPr>
        <p:spPr/>
        <p:txBody>
          <a:bodyPr/>
          <a:lstStyle/>
          <a:p>
            <a:pPr>
              <a:defRPr/>
            </a:pPr>
            <a:fld id="{A6D965D4-25A5-4673-B0A8-E4D5BFF3D646}" type="datetime1">
              <a:rPr lang="zh-CN" altLang="en-US" sz="2000">
                <a:solidFill>
                  <a:prstClr val="black">
                    <a:tint val="75000"/>
                  </a:prstClr>
                </a:solidFill>
              </a:rPr>
            </a:fld>
            <a:endParaRPr lang="zh-CN" altLang="en-US" sz="2000" dirty="0">
              <a:solidFill>
                <a:prstClr val="black">
                  <a:tint val="75000"/>
                </a:prstClr>
              </a:solidFill>
            </a:endParaRPr>
          </a:p>
        </p:txBody>
      </p:sp>
      <p:sp>
        <p:nvSpPr>
          <p:cNvPr id="7" name="灯片编号占位符 6"/>
          <p:cNvSpPr>
            <a:spLocks noGrp="1"/>
          </p:cNvSpPr>
          <p:nvPr>
            <p:ph type="sldNum" sz="quarter" idx="12"/>
          </p:nvPr>
        </p:nvSpPr>
        <p:spPr/>
        <p:txBody>
          <a:bodyPr/>
          <a:lstStyle/>
          <a:p>
            <a:pPr>
              <a:defRPr/>
            </a:pPr>
            <a:fld id="{CFEDAFF5-CC1A-4172-9762-92A75CC47A93}" type="slidenum">
              <a:rPr lang="zh-CN" altLang="en-US">
                <a:solidFill>
                  <a:prstClr val="black">
                    <a:tint val="75000"/>
                  </a:prstClr>
                </a:solidFill>
              </a:rPr>
            </a:fld>
            <a:endParaRPr lang="zh-CN" altLang="en-US">
              <a:solidFill>
                <a:prstClr val="black">
                  <a:tint val="75000"/>
                </a:prstClr>
              </a:solidFill>
            </a:endParaRPr>
          </a:p>
        </p:txBody>
      </p:sp>
      <p:sp>
        <p:nvSpPr>
          <p:cNvPr id="8" name="TextBox 7"/>
          <p:cNvSpPr txBox="1"/>
          <p:nvPr/>
        </p:nvSpPr>
        <p:spPr>
          <a:xfrm>
            <a:off x="107504" y="260648"/>
            <a:ext cx="8928992" cy="707886"/>
          </a:xfrm>
          <a:prstGeom prst="rect">
            <a:avLst/>
          </a:prstGeom>
          <a:noFill/>
        </p:spPr>
        <p:txBody>
          <a:bodyPr wrap="square" rtlCol="0">
            <a:spAutoFit/>
          </a:bodyPr>
          <a:lstStyle/>
          <a:p>
            <a:r>
              <a:rPr lang="zh-CN" altLang="en-US" sz="4000" b="1" spc="-300" dirty="0" smtClean="0">
                <a:solidFill>
                  <a:srgbClr val="FF0000"/>
                </a:solidFill>
                <a:latin typeface="华文彩云" panose="02010800040101010101" pitchFamily="2" charset="-122"/>
                <a:ea typeface="华文彩云" panose="02010800040101010101" pitchFamily="2" charset="-122"/>
              </a:rPr>
              <a:t>特型演员  </a:t>
            </a:r>
            <a:r>
              <a:rPr lang="zh-CN" altLang="en-US" sz="4000" b="1" spc="-300" dirty="0" smtClean="0">
                <a:solidFill>
                  <a:srgbClr val="0000FF"/>
                </a:solidFill>
                <a:latin typeface="华文琥珀" panose="02010800040101010101" pitchFamily="2" charset="-122"/>
                <a:ea typeface="华文琥珀" panose="02010800040101010101" pitchFamily="2" charset="-122"/>
              </a:rPr>
              <a:t>忍辱负重奖</a:t>
            </a:r>
            <a:r>
              <a:rPr lang="en-US" altLang="zh-CN" sz="4000" b="1" spc="-300" dirty="0" smtClean="0">
                <a:solidFill>
                  <a:srgbClr val="FF0000"/>
                </a:solidFill>
                <a:latin typeface="华文彩云" panose="02010800040101010101" pitchFamily="2" charset="-122"/>
                <a:ea typeface="华文彩云" panose="02010800040101010101" pitchFamily="2" charset="-122"/>
              </a:rPr>
              <a:t>——</a:t>
            </a:r>
            <a:r>
              <a:rPr lang="zh-CN" altLang="en-US" sz="4000" b="1" spc="-300" dirty="0" smtClean="0">
                <a:solidFill>
                  <a:srgbClr val="0000FF"/>
                </a:solidFill>
                <a:latin typeface="华文琥珀" panose="02010800040101010101" pitchFamily="2" charset="-122"/>
                <a:ea typeface="华文琥珀" panose="02010800040101010101" pitchFamily="2" charset="-122"/>
              </a:rPr>
              <a:t>印度</a:t>
            </a:r>
            <a:endParaRPr lang="zh-CN" altLang="en-US" sz="4000" b="1" spc="-300" dirty="0">
              <a:solidFill>
                <a:srgbClr val="0000FF"/>
              </a:solidFill>
              <a:latin typeface="华文琥珀" panose="02010800040101010101" pitchFamily="2" charset="-122"/>
              <a:ea typeface="华文琥珀" panose="02010800040101010101" pitchFamily="2" charset="-122"/>
            </a:endParaRPr>
          </a:p>
        </p:txBody>
      </p:sp>
      <p:sp>
        <p:nvSpPr>
          <p:cNvPr id="9" name="TextBox 8"/>
          <p:cNvSpPr txBox="1"/>
          <p:nvPr/>
        </p:nvSpPr>
        <p:spPr>
          <a:xfrm>
            <a:off x="4932040" y="1412776"/>
            <a:ext cx="3456384" cy="3539430"/>
          </a:xfrm>
          <a:prstGeom prst="rect">
            <a:avLst/>
          </a:prstGeom>
          <a:noFill/>
        </p:spPr>
        <p:txBody>
          <a:bodyPr wrap="square" rtlCol="0">
            <a:spAutoFit/>
          </a:bodyPr>
          <a:lstStyle/>
          <a:p>
            <a:r>
              <a:rPr lang="zh-CN" altLang="en-US" sz="3200" b="1" dirty="0" smtClean="0">
                <a:solidFill>
                  <a:srgbClr val="FF0000"/>
                </a:solidFill>
                <a:latin typeface="黑体" panose="02010609060101010101" pitchFamily="2" charset="-122"/>
                <a:ea typeface="黑体" panose="02010609060101010101" pitchFamily="2" charset="-122"/>
              </a:rPr>
              <a:t>　　永远的阿三哥，雄心常在，自视甚高，虽然有心无力，但总是无事生非，偷偷磨刀。这位面善的老人，不易对付哦。</a:t>
            </a:r>
            <a:endParaRPr lang="zh-CN" altLang="en-US" sz="3200" b="1" dirty="0">
              <a:solidFill>
                <a:srgbClr val="FF0000"/>
              </a:solidFill>
              <a:latin typeface="黑体" panose="02010609060101010101" pitchFamily="2" charset="-122"/>
              <a:ea typeface="黑体" panose="02010609060101010101" pitchFamily="2" charset="-122"/>
            </a:endParaRPr>
          </a:p>
        </p:txBody>
      </p:sp>
      <p:pic>
        <p:nvPicPr>
          <p:cNvPr id="1026" name="Picture 2" descr="C:\Users\Administrator\Desktop\下载.jpg"/>
          <p:cNvPicPr>
            <a:picLocks noChangeAspect="1" noChangeArrowheads="1"/>
          </p:cNvPicPr>
          <p:nvPr/>
        </p:nvPicPr>
        <p:blipFill>
          <a:blip r:embed="rId1" cstate="print"/>
          <a:srcRect/>
          <a:stretch>
            <a:fillRect/>
          </a:stretch>
        </p:blipFill>
        <p:spPr bwMode="auto">
          <a:xfrm>
            <a:off x="539552" y="1556792"/>
            <a:ext cx="4032448" cy="3378199"/>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2369</Words>
  <Application>WPS 演示</Application>
  <PresentationFormat>全屏显示(4:3)</PresentationFormat>
  <Paragraphs>317</Paragraphs>
  <Slides>42</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42</vt:i4>
      </vt:variant>
    </vt:vector>
  </HeadingPairs>
  <TitlesOfParts>
    <vt:vector size="55" baseType="lpstr">
      <vt:lpstr>Arial</vt:lpstr>
      <vt:lpstr>宋体</vt:lpstr>
      <vt:lpstr>Wingdings</vt:lpstr>
      <vt:lpstr>华文彩云</vt:lpstr>
      <vt:lpstr>华文琥珀</vt:lpstr>
      <vt:lpstr>Calibri</vt:lpstr>
      <vt:lpstr>黑体</vt:lpstr>
      <vt:lpstr>微软雅黑</vt:lpstr>
      <vt:lpstr>Arial Unicode MS</vt:lpstr>
      <vt:lpstr>华文行楷</vt:lpstr>
      <vt:lpstr>华文新魏</vt:lpstr>
      <vt:lpstr>方正舒体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蚂蚂蚁须</dc:creator>
  <cp:lastModifiedBy>帝尊</cp:lastModifiedBy>
  <cp:revision>75</cp:revision>
  <dcterms:created xsi:type="dcterms:W3CDTF">2013-01-02T07:31:00Z</dcterms:created>
  <dcterms:modified xsi:type="dcterms:W3CDTF">2018-02-25T01:52:55Z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