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9" r:id="rId4"/>
    <p:sldId id="260" r:id="rId5"/>
    <p:sldId id="284" r:id="rId6"/>
    <p:sldId id="304" r:id="rId7"/>
    <p:sldId id="267" r:id="rId8"/>
    <p:sldId id="305" r:id="rId9"/>
    <p:sldId id="306" r:id="rId10"/>
    <p:sldId id="308" r:id="rId11"/>
    <p:sldId id="307" r:id="rId12"/>
    <p:sldId id="268" r:id="rId13"/>
    <p:sldId id="310" r:id="rId14"/>
    <p:sldId id="286" r:id="rId15"/>
    <p:sldId id="312" r:id="rId16"/>
    <p:sldId id="311" r:id="rId17"/>
    <p:sldId id="313" r:id="rId18"/>
    <p:sldId id="288" r:id="rId19"/>
    <p:sldId id="314" r:id="rId20"/>
    <p:sldId id="31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336"/>
      </p:cViewPr>
      <p:guideLst>
        <p:guide orient="horz" pos="2137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2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0B00D-4D64-47C4-8371-FA35CAC3DB3C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204B18-7EC3-4EA4-8CCE-EA0CA6B82F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9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96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441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8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238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64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426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681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403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538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190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90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94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31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521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046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80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84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103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0954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wheel spokes="1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Relationship Id="rId4" Type="http://schemas.openxmlformats.org/officeDocument/2006/relationships/tags" Target="../tags/tag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png" /><Relationship Id="rId4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椭圆 4"/>
          <p:cNvSpPr/>
          <p:nvPr/>
        </p:nvSpPr>
        <p:spPr>
          <a:xfrm>
            <a:off x="8308245" y="201705"/>
            <a:ext cx="6295710" cy="6295710"/>
          </a:xfrm>
          <a:prstGeom prst="ellipse">
            <a:avLst/>
          </a:prstGeom>
          <a:noFill/>
          <a:ln w="28575">
            <a:solidFill>
              <a:srgbClr val="083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4443"/>
          <a:stretch>
            <a:fillRect/>
          </a:stretch>
        </p:blipFill>
        <p:spPr>
          <a:xfrm>
            <a:off x="8633012" y="360584"/>
            <a:ext cx="3558988" cy="613683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772724" y="2135046"/>
            <a:ext cx="2429028" cy="242902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5992988">
            <a:off x="7880759" y="3420617"/>
            <a:ext cx="554437" cy="339436"/>
          </a:xfrm>
          <a:prstGeom prst="triangle">
            <a:avLst/>
          </a:prstGeom>
          <a:solidFill>
            <a:srgbClr val="4272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6775" y="1760855"/>
            <a:ext cx="55772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以诗解诗</a:t>
            </a:r>
            <a:r>
              <a:rPr lang="en-US" altLang="zh-CN" sz="4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4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曲径通幽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11020" y="3416935"/>
            <a:ext cx="6160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例说古诗鉴赏技巧题的解答思路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wheel spokes="1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163" y="1613406"/>
            <a:ext cx="5409658" cy="5409658"/>
          </a:xfrm>
          <a:prstGeom prst="rect">
            <a:avLst/>
          </a:prstGeom>
        </p:spPr>
      </p:pic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497840" y="314325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旧知回顾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540948" y="542105"/>
            <a:ext cx="8604448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9580" y="825500"/>
            <a:ext cx="79324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三、表现手法：</a:t>
            </a:r>
            <a:endParaRPr lang="zh-CN" altLang="en-US" sz="2800" b="1" smtClean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狭义的表现手法：</a:t>
            </a: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常见的有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对比、比兴、衬托、渲染烘托、想象、对写（悬想）、抑扬、借古讽今等。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广义的表现手法：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在实际做题中，当问到表现手法的时候，往往把表达方式中具体的</a:t>
            </a:r>
            <a:r>
              <a:rPr lang="zh-CN" altLang="en-US" sz="2800" b="1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抒情方式与描写方式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也纳入其中。</a:t>
            </a:r>
            <a:endParaRPr lang="en-US" altLang="zh-CN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2" b="12268"/>
          <a:stretch>
            <a:fillRect/>
          </a:stretch>
        </p:blipFill>
        <p:spPr>
          <a:xfrm flipH="1">
            <a:off x="-2" y="3057779"/>
            <a:ext cx="7340497" cy="380022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11231" y="158750"/>
            <a:ext cx="901065" cy="2171065"/>
            <a:chOff x="8830501" y="1346937"/>
            <a:chExt cx="443134" cy="1484495"/>
          </a:xfrm>
        </p:grpSpPr>
        <p:sp>
          <p:nvSpPr>
            <p:cNvPr id="8" name="任意多边形 34"/>
            <p:cNvSpPr/>
            <p:nvPr/>
          </p:nvSpPr>
          <p:spPr>
            <a:xfrm>
              <a:off x="8859794" y="1404931"/>
              <a:ext cx="384142" cy="142643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以诗解诗</a:t>
              </a:r>
            </a:p>
          </p:txBody>
        </p:sp>
        <p:sp>
          <p:nvSpPr>
            <p:cNvPr id="6" name="任意多边形 33"/>
            <p:cNvSpPr/>
            <p:nvPr/>
          </p:nvSpPr>
          <p:spPr>
            <a:xfrm rot="10800000">
              <a:off x="8830501" y="1346937"/>
              <a:ext cx="443134" cy="1484495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400685" y="288925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解题指导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97175" y="1690370"/>
            <a:ext cx="75907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en-US" altLang="zh-CN" sz="2800" b="0">
                <a:ea typeface="宋体" panose="02010600030101010101" pitchFamily="2" charset="-122"/>
              </a:rPr>
              <a:t>          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手法</a:t>
            </a:r>
            <a:r>
              <a:rPr lang="zh-CN" sz="3200" b="1">
                <a:ea typeface="宋体" panose="02010600030101010101" pitchFamily="2" charset="-122"/>
              </a:rPr>
              <a:t>技巧</a:t>
            </a:r>
            <a:r>
              <a:rPr lang="zh-CN" sz="3200" b="1">
                <a:solidFill>
                  <a:schemeClr val="accent1"/>
                </a:solidFill>
                <a:ea typeface="宋体" panose="02010600030101010101" pitchFamily="2" charset="-122"/>
              </a:rPr>
              <a:t>三类应</a:t>
            </a:r>
            <a:r>
              <a:rPr lang="zh-CN" sz="3200" b="1">
                <a:ea typeface="宋体" panose="02010600030101010101" pitchFamily="2" charset="-122"/>
              </a:rPr>
              <a:t>，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修辞</a:t>
            </a:r>
            <a:r>
              <a:rPr lang="zh-CN" sz="3200" b="1">
                <a:ea typeface="宋体" panose="02010600030101010101" pitchFamily="2" charset="-122"/>
              </a:rPr>
              <a:t>表达表现顶。</a:t>
            </a:r>
          </a:p>
          <a:p>
            <a:pPr indent="406400" algn="ctr">
              <a:lnSpc>
                <a:spcPct val="150000"/>
              </a:lnSpc>
            </a:pPr>
            <a:r>
              <a:rPr lang="en-US" altLang="zh-CN" sz="3200" b="1">
                <a:ea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chemeClr val="accent1"/>
                </a:solidFill>
                <a:ea typeface="宋体" panose="02010600030101010101" pitchFamily="2" charset="-122"/>
              </a:rPr>
              <a:t>炼字四比</a:t>
            </a:r>
            <a:r>
              <a:rPr lang="zh-CN" sz="3200" b="1">
                <a:ea typeface="宋体" panose="02010600030101010101" pitchFamily="2" charset="-122"/>
              </a:rPr>
              <a:t>夸借代，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表达方式</a:t>
            </a:r>
            <a:r>
              <a:rPr lang="zh-CN" sz="3200" b="1">
                <a:solidFill>
                  <a:schemeClr val="accent1"/>
                </a:solidFill>
                <a:ea typeface="宋体" panose="02010600030101010101" pitchFamily="2" charset="-122"/>
              </a:rPr>
              <a:t>描议情</a:t>
            </a:r>
            <a:r>
              <a:rPr lang="zh-CN" sz="3200" b="1">
                <a:ea typeface="宋体" panose="02010600030101010101" pitchFamily="2" charset="-122"/>
              </a:rPr>
              <a:t>。</a:t>
            </a:r>
          </a:p>
          <a:p>
            <a:pPr indent="406400" algn="ctr">
              <a:lnSpc>
                <a:spcPct val="150000"/>
              </a:lnSpc>
            </a:pPr>
            <a:r>
              <a:rPr lang="en-US" altLang="zh-CN" sz="3200" b="1">
                <a:ea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chemeClr val="accent2"/>
                </a:solidFill>
                <a:ea typeface="宋体" panose="02010600030101010101" pitchFamily="2" charset="-122"/>
              </a:rPr>
              <a:t>表现联想象典衬，动静虚实视听景。</a:t>
            </a:r>
          </a:p>
          <a:p>
            <a:pPr indent="406400" algn="ctr">
              <a:lnSpc>
                <a:spcPct val="150000"/>
              </a:lnSpc>
            </a:pPr>
            <a:r>
              <a:rPr lang="en-US" altLang="zh-CN" sz="3200" b="1">
                <a:ea typeface="宋体" panose="02010600030101010101" pitchFamily="2" charset="-122"/>
              </a:rPr>
              <a:t>         </a:t>
            </a:r>
            <a:r>
              <a:rPr lang="zh-CN" sz="3200" b="1">
                <a:solidFill>
                  <a:schemeClr val="accent1"/>
                </a:solidFill>
                <a:ea typeface="宋体" panose="02010600030101010101" pitchFamily="2" charset="-122"/>
              </a:rPr>
              <a:t>语行肖心细节人</a:t>
            </a:r>
            <a:r>
              <a:rPr lang="zh-CN" sz="3200" b="1">
                <a:ea typeface="宋体" panose="02010600030101010101" pitchFamily="2" charset="-122"/>
              </a:rPr>
              <a:t>，借景托物古伤今。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605270" y="982345"/>
            <a:ext cx="1550670" cy="906145"/>
          </a:xfrm>
          <a:prstGeom prst="wedgeRoundRectCallout">
            <a:avLst>
              <a:gd name="adj1" fmla="val -64619"/>
              <a:gd name="adj2" fmla="val 53083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C00000"/>
                </a:solidFill>
              </a:rPr>
              <a:t>  </a:t>
            </a:r>
            <a:r>
              <a:rPr lang="zh-CN" altLang="en-US" b="1">
                <a:solidFill>
                  <a:srgbClr val="C00000"/>
                </a:solidFill>
              </a:rPr>
              <a:t>修辞手法</a:t>
            </a:r>
          </a:p>
          <a:p>
            <a:pPr algn="ctr"/>
            <a:r>
              <a:rPr lang="zh-CN" altLang="en-US" b="1">
                <a:solidFill>
                  <a:srgbClr val="C00000"/>
                </a:solidFill>
              </a:rPr>
              <a:t> </a:t>
            </a:r>
            <a:r>
              <a:rPr lang="en-US" altLang="zh-CN" b="1">
                <a:solidFill>
                  <a:srgbClr val="C00000"/>
                </a:solidFill>
              </a:rPr>
              <a:t> </a:t>
            </a:r>
            <a:r>
              <a:rPr lang="zh-CN" altLang="en-US" b="1">
                <a:solidFill>
                  <a:srgbClr val="C00000"/>
                </a:solidFill>
              </a:rPr>
              <a:t>表达技巧</a:t>
            </a:r>
          </a:p>
          <a:p>
            <a:pPr algn="ctr"/>
            <a:r>
              <a:rPr lang="en-US" altLang="zh-CN" b="1">
                <a:solidFill>
                  <a:srgbClr val="C00000"/>
                </a:solidFill>
              </a:rPr>
              <a:t>  </a:t>
            </a:r>
            <a:r>
              <a:rPr lang="zh-CN" altLang="en-US" b="1">
                <a:solidFill>
                  <a:srgbClr val="C00000"/>
                </a:solidFill>
              </a:rPr>
              <a:t>表现手法</a:t>
            </a:r>
          </a:p>
        </p:txBody>
      </p:sp>
      <p:sp>
        <p:nvSpPr>
          <p:cNvPr id="22" name="圆角矩形标注 21"/>
          <p:cNvSpPr/>
          <p:nvPr/>
        </p:nvSpPr>
        <p:spPr>
          <a:xfrm rot="19020000">
            <a:off x="2063750" y="2417445"/>
            <a:ext cx="1907540" cy="906145"/>
          </a:xfrm>
          <a:prstGeom prst="wedgeRoundRectCallout">
            <a:avLst>
              <a:gd name="adj1" fmla="val 37755"/>
              <a:gd name="adj2" fmla="val 65136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C00000"/>
                </a:solidFill>
              </a:rPr>
              <a:t>  </a:t>
            </a:r>
            <a:r>
              <a:rPr lang="zh-CN" altLang="en-US" b="1">
                <a:solidFill>
                  <a:srgbClr val="C00000"/>
                </a:solidFill>
              </a:rPr>
              <a:t>动词、形容词、叠音词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3096895" y="918210"/>
            <a:ext cx="3172460" cy="772160"/>
          </a:xfrm>
          <a:prstGeom prst="wedgeRoundRectCallout">
            <a:avLst>
              <a:gd name="adj1" fmla="val 9527"/>
              <a:gd name="adj2" fmla="val 167845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C00000"/>
                </a:solidFill>
              </a:rPr>
              <a:t>  </a:t>
            </a:r>
            <a:r>
              <a:rPr lang="zh-CN" altLang="en-US" b="1">
                <a:solidFill>
                  <a:srgbClr val="C00000"/>
                </a:solidFill>
              </a:rPr>
              <a:t>比喻、比拟、对比、排比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10063480" y="2135505"/>
            <a:ext cx="2128520" cy="772160"/>
          </a:xfrm>
          <a:prstGeom prst="wedgeRoundRectCallout">
            <a:avLst>
              <a:gd name="adj1" fmla="val -79922"/>
              <a:gd name="adj2" fmla="val 21710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00000"/>
                </a:solidFill>
              </a:rPr>
              <a:t>描写、抒情、议论、</a:t>
            </a:r>
          </a:p>
        </p:txBody>
      </p:sp>
      <p:sp>
        <p:nvSpPr>
          <p:cNvPr id="26" name="圆角矩形标注 25"/>
          <p:cNvSpPr/>
          <p:nvPr/>
        </p:nvSpPr>
        <p:spPr>
          <a:xfrm>
            <a:off x="4483735" y="4736465"/>
            <a:ext cx="4458335" cy="906145"/>
          </a:xfrm>
          <a:prstGeom prst="wedgeRoundRectCallout">
            <a:avLst>
              <a:gd name="adj1" fmla="val -52129"/>
              <a:gd name="adj2" fmla="val -73966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rgbClr val="C00000"/>
                </a:solidFill>
              </a:rPr>
              <a:t> </a:t>
            </a:r>
            <a:r>
              <a:rPr b="1">
                <a:solidFill>
                  <a:srgbClr val="C00000"/>
                </a:solidFill>
              </a:rPr>
              <a:t>"语言、行动、肖像、心理"和"细节"描写，"人"即人物描写</a:t>
            </a:r>
          </a:p>
        </p:txBody>
      </p:sp>
      <p:sp>
        <p:nvSpPr>
          <p:cNvPr id="28" name="圆角矩形标注 27"/>
          <p:cNvSpPr/>
          <p:nvPr/>
        </p:nvSpPr>
        <p:spPr>
          <a:xfrm rot="3180000">
            <a:off x="9876155" y="3990340"/>
            <a:ext cx="2092960" cy="906145"/>
          </a:xfrm>
          <a:prstGeom prst="wedgeRoundRectCallou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C00000"/>
                </a:solidFill>
              </a:rPr>
              <a:t> </a:t>
            </a:r>
            <a:r>
              <a:rPr b="1">
                <a:solidFill>
                  <a:srgbClr val="C00000"/>
                </a:solidFill>
              </a:rPr>
              <a:t>借景抒情</a:t>
            </a:r>
          </a:p>
          <a:p>
            <a:pPr algn="ctr"/>
            <a:r>
              <a:rPr b="1">
                <a:solidFill>
                  <a:srgbClr val="C00000"/>
                </a:solidFill>
              </a:rPr>
              <a:t> 托物言情</a:t>
            </a:r>
          </a:p>
          <a:p>
            <a:pPr algn="ctr"/>
            <a:r>
              <a:rPr b="1">
                <a:solidFill>
                  <a:srgbClr val="C00000"/>
                </a:solidFill>
              </a:rPr>
              <a:t>借古伤（喻）今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0" grpId="0"/>
      <p:bldP spid="21" grpId="1"/>
      <p:bldP spid="22" grpId="0"/>
      <p:bldP spid="23" grpId="0"/>
      <p:bldP spid="24" grpId="0"/>
      <p:bldP spid="26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2" b="12268"/>
          <a:stretch>
            <a:fillRect/>
          </a:stretch>
        </p:blipFill>
        <p:spPr>
          <a:xfrm flipH="1">
            <a:off x="0" y="3057525"/>
            <a:ext cx="6621780" cy="38004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11231" y="158750"/>
            <a:ext cx="901065" cy="2171065"/>
            <a:chOff x="8830501" y="1346937"/>
            <a:chExt cx="443134" cy="1484495"/>
          </a:xfrm>
        </p:grpSpPr>
        <p:sp>
          <p:nvSpPr>
            <p:cNvPr id="8" name="任意多边形 34"/>
            <p:cNvSpPr/>
            <p:nvPr/>
          </p:nvSpPr>
          <p:spPr>
            <a:xfrm>
              <a:off x="8859794" y="1404931"/>
              <a:ext cx="384142" cy="142643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以诗解诗</a:t>
              </a:r>
            </a:p>
          </p:txBody>
        </p:sp>
        <p:sp>
          <p:nvSpPr>
            <p:cNvPr id="6" name="任意多边形 33"/>
            <p:cNvSpPr/>
            <p:nvPr/>
          </p:nvSpPr>
          <p:spPr>
            <a:xfrm rot="10800000">
              <a:off x="8830501" y="1346937"/>
              <a:ext cx="443134" cy="1484495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363855" y="8255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解题指导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00605" y="381000"/>
            <a:ext cx="75907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en-US" altLang="zh-CN" sz="2800" b="0">
                <a:ea typeface="宋体" panose="02010600030101010101" pitchFamily="2" charset="-122"/>
              </a:rPr>
              <a:t>          </a:t>
            </a:r>
            <a:r>
              <a:rPr lang="zh-CN" sz="2800" b="1">
                <a:ea typeface="宋体" panose="02010600030101010101" pitchFamily="2" charset="-122"/>
              </a:rPr>
              <a:t>手法技巧三类应，修辞表达表现顶。</a:t>
            </a:r>
          </a:p>
          <a:p>
            <a:pPr indent="406400" algn="ctr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     </a:t>
            </a:r>
            <a:r>
              <a:rPr lang="zh-CN" sz="2800" b="1">
                <a:ea typeface="宋体" panose="02010600030101010101" pitchFamily="2" charset="-122"/>
              </a:rPr>
              <a:t>炼字四比夸借代，表达方式描议情。</a:t>
            </a:r>
          </a:p>
          <a:p>
            <a:pPr indent="406400" algn="ctr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    </a:t>
            </a:r>
            <a:r>
              <a:rPr lang="zh-CN" sz="2800" b="1">
                <a:solidFill>
                  <a:schemeClr val="accent2"/>
                </a:solidFill>
                <a:ea typeface="宋体" panose="02010600030101010101" pitchFamily="2" charset="-122"/>
              </a:rPr>
              <a:t>表现联想象典衬，动静虚实视听景。</a:t>
            </a:r>
          </a:p>
          <a:p>
            <a:pPr indent="406400" algn="ctr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    </a:t>
            </a:r>
            <a:r>
              <a:rPr lang="zh-CN" sz="2800" b="1">
                <a:ea typeface="宋体" panose="02010600030101010101" pitchFamily="2" charset="-122"/>
              </a:rPr>
              <a:t>语行肖心细节人，借景托物古伤今。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5300" y="3343910"/>
            <a:ext cx="92684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en-US" altLang="zh-CN" sz="2000" b="0">
                <a:ea typeface="宋体" panose="02010600030101010101" pitchFamily="2" charset="-122"/>
              </a:rPr>
              <a:t>   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把最常用的又不和"修辞""表达方式"两类重合的做了筛选，提取为"表现联想象典衬"，</a:t>
            </a:r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"表现"即表现手法，"联"指"联想"，"想"指"想象"，"象"指"象征"，"典"指"用典"，"衬"指"衬托"。</a:t>
            </a:r>
          </a:p>
          <a:p>
            <a:pPr indent="40640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  <a:p>
            <a:pPr indent="40640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"动静虚实视听景"。本句是针对"表达方式"的景物描写而言的。描写分为景物描写、人物描写、场面描写和细节描写，而景物描写和人物描写是重中之重。</a:t>
            </a:r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"动静虚实视听景"就是动静结合、虚实结合、视觉听觉结合，"景"指的景物描写。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0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9069" y="751428"/>
            <a:ext cx="3431971" cy="6322052"/>
          </a:xfrm>
          <a:prstGeom prst="rect">
            <a:avLst/>
          </a:prstGeom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>
            <a:off x="1322070" y="1676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诊断性训练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603500" y="3705860"/>
            <a:ext cx="969835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问：这首词运用了哪些表现手法?试具体分析。</a:t>
            </a:r>
            <a:endParaRPr lang="zh-CN" sz="2800" b="1">
              <a:latin typeface="+mn-ea"/>
              <a:cs typeface="+mn-ea"/>
            </a:endParaRPr>
          </a:p>
          <a:p>
            <a:endParaRPr lang="zh-CN" altLang="en-US" sz="2800" b="1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3375" y="1251585"/>
            <a:ext cx="91586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                                                 </a:t>
            </a:r>
            <a:r>
              <a:rPr lang="en-US" altLang="zh-CN" sz="2800" b="1"/>
              <a:t> </a:t>
            </a:r>
            <a:r>
              <a:rPr lang="zh-CN" altLang="en-US" sz="2800" b="1"/>
              <a:t>采桑子</a:t>
            </a:r>
          </a:p>
          <a:p>
            <a:r>
              <a:rPr lang="zh-CN" altLang="en-US" sz="2800" b="1"/>
              <a:t>                    </a:t>
            </a:r>
            <a:r>
              <a:rPr lang="en-US" altLang="zh-CN" sz="2800" b="1"/>
              <a:t>                                                          </a:t>
            </a:r>
            <a:r>
              <a:rPr lang="zh-CN" altLang="en-US" sz="2800" b="1"/>
              <a:t>晏 殊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时光只解催人老，不信多情，长恨离亭，泪滴春衫酒易醒。       梧桐昨夜西风急，淡月胧明，好梦频惊，何处高楼雁一声？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0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9069" y="751428"/>
            <a:ext cx="3431971" cy="6322052"/>
          </a:xfrm>
          <a:prstGeom prst="rect">
            <a:avLst/>
          </a:prstGeom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>
            <a:off x="1322070" y="1676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诊断性训练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18995" y="2990850"/>
            <a:ext cx="969835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问：这首词运用了哪些表现手法?试具体分析。</a:t>
            </a:r>
            <a:endParaRPr lang="zh-CN" sz="2800" b="1">
              <a:latin typeface="+mn-ea"/>
              <a:cs typeface="+mn-ea"/>
            </a:endParaRPr>
          </a:p>
          <a:p>
            <a:endParaRPr lang="zh-CN" altLang="en-US" sz="2800" b="1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3375" y="863600"/>
            <a:ext cx="91586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                                                 </a:t>
            </a:r>
            <a:r>
              <a:rPr lang="en-US" altLang="zh-CN" sz="2800" b="1"/>
              <a:t> </a:t>
            </a:r>
            <a:r>
              <a:rPr lang="zh-CN" altLang="en-US" sz="2800" b="1"/>
              <a:t>采桑子</a:t>
            </a:r>
          </a:p>
          <a:p>
            <a:r>
              <a:rPr lang="zh-CN" altLang="en-US" sz="2800" b="1"/>
              <a:t>                    </a:t>
            </a:r>
            <a:r>
              <a:rPr lang="en-US" altLang="zh-CN" sz="2800" b="1"/>
              <a:t>                                                          </a:t>
            </a:r>
            <a:r>
              <a:rPr lang="zh-CN" altLang="en-US" sz="2800" b="1"/>
              <a:t>晏 殊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时光只解催人老，不信多情，长恨离亭，泪滴春衫酒易醒。       梧桐昨夜西风急，淡月胧明，好梦频惊，何处高楼雁一声？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9630" y="3811905"/>
            <a:ext cx="100723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sym typeface="+mn-ea"/>
              </a:rPr>
              <a:t>【解题思路】</a:t>
            </a:r>
            <a:endParaRPr lang="zh-CN" altLang="en-US" sz="2400" b="1">
              <a:solidFill>
                <a:schemeClr val="accent1"/>
              </a:solidFill>
            </a:endParaRPr>
          </a:p>
          <a:p>
            <a:r>
              <a:rPr lang="en-US" altLang="zh-CN" sz="2400" b="1">
                <a:solidFill>
                  <a:srgbClr val="C00000"/>
                </a:solidFill>
                <a:sym typeface="+mn-ea"/>
              </a:rPr>
              <a:t>       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用口诀"修辞表达表现顶"筛选一下，确定思路。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从"修辞"角度：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"炼字四比夸借代"，本词第一句就使用了比拟（拟人）的手法;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从"表达方式"的角度：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全词有诸多写景之笔，抒情方式为间接抒情，运用口诀"借景托物古伤今"，可得出借景抒情比较恰当;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从"表现手法"角度：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运用口诀"表现联想象典衬"，可得出词中的时光和雁归都是为了反衬人的多情与愁苦。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0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9069" y="751428"/>
            <a:ext cx="3431971" cy="6322052"/>
          </a:xfrm>
          <a:prstGeom prst="rect">
            <a:avLst/>
          </a:prstGeom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>
            <a:off x="1322070" y="1676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诊断性训练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18995" y="2990850"/>
            <a:ext cx="969835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问：这首词运用了哪些表现手法?试具体分析。</a:t>
            </a:r>
            <a:endParaRPr lang="zh-CN" sz="2800" b="1">
              <a:latin typeface="+mn-ea"/>
              <a:cs typeface="+mn-ea"/>
            </a:endParaRPr>
          </a:p>
          <a:p>
            <a:endParaRPr lang="zh-CN" altLang="en-US" sz="2800" b="1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3375" y="863600"/>
            <a:ext cx="91586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                                                 </a:t>
            </a:r>
            <a:r>
              <a:rPr lang="en-US" altLang="zh-CN" sz="2800" b="1"/>
              <a:t> </a:t>
            </a:r>
            <a:r>
              <a:rPr lang="zh-CN" altLang="en-US" sz="2800" b="1"/>
              <a:t>采桑子</a:t>
            </a:r>
          </a:p>
          <a:p>
            <a:r>
              <a:rPr lang="zh-CN" altLang="en-US" sz="2800" b="1"/>
              <a:t>                    </a:t>
            </a:r>
            <a:r>
              <a:rPr lang="en-US" altLang="zh-CN" sz="2800" b="1"/>
              <a:t>                                                          </a:t>
            </a:r>
            <a:r>
              <a:rPr lang="zh-CN" altLang="en-US" sz="2800" b="1"/>
              <a:t>晏 殊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时光只解催人老，不信多情，长恨离亭，泪滴春衫酒易醒。       梧桐昨夜西风急，淡月胧明，好梦频惊，何处高楼雁一声？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9630" y="3997325"/>
            <a:ext cx="100723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sym typeface="+mn-ea"/>
              </a:rPr>
              <a:t>【参考答案】</a:t>
            </a:r>
            <a:endParaRPr lang="zh-CN" altLang="en-US" sz="2400" b="1">
              <a:solidFill>
                <a:schemeClr val="accent1"/>
              </a:solidFill>
            </a:endParaRPr>
          </a:p>
          <a:p>
            <a:r>
              <a:rPr lang="en-US" altLang="zh-CN" sz="2400" b="1">
                <a:solidFill>
                  <a:srgbClr val="C00000"/>
                </a:solidFill>
                <a:sym typeface="+mn-ea"/>
              </a:rPr>
              <a:t>    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①拟人。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首句将时光拟人化，说时光催人老，表达了对时光易逝、人易老的伤感。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②借景抒情。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作者在词中借哀景抒发悲情，骤急的西风、惨白的淡月、高楼的雁叫都渲染了一种伤离别、苦相思的悲情。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③反衬。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以时光的"只解""不信"反衬人的敏感多情;以雁归反衬人未归。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0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9069" y="751428"/>
            <a:ext cx="3431971" cy="6322052"/>
          </a:xfrm>
          <a:prstGeom prst="rect">
            <a:avLst/>
          </a:prstGeom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>
            <a:off x="1322070" y="1676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问题反刍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202940" y="3373755"/>
            <a:ext cx="7376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问∶这首诗主要运用了哪些表现手法?试做简要分析。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7270" y="3931285"/>
            <a:ext cx="956246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en-US" altLang="zh-CN" sz="2800" b="0">
                <a:solidFill>
                  <a:schemeClr val="tx1"/>
                </a:solidFill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【学生作答】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对偶。第二联用对偶表现了战后的惨象，寄寓了作者的同情和伤感之情。（2）委婉含蓄但又淋漓尽现，刚柔相济，诚挚悲壮，将自己的亲身感受与前人的哀叹等交织在一起，抒发了自己深沉多思而复杂的内心感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3210" y="5755640"/>
            <a:ext cx="9562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en-US" altLang="zh-CN" sz="2800" b="0">
                <a:solidFill>
                  <a:schemeClr val="tx1"/>
                </a:solidFill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accent1"/>
                </a:solidFill>
                <a:ea typeface="宋体" panose="02010600030101010101" pitchFamily="2" charset="-122"/>
              </a:rPr>
              <a:t>你能试着修改完善这位学生的答案吗？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3255" y="-17780"/>
            <a:ext cx="62242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                     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金陵驿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文天祥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草合离宫转夕晖，孤云飘泊复何依?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山河风景元无异，城郭人民半已非。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满地芦花和我老，旧家燕子傍谁飞!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从今却别江南路，化作啼鹃带血归。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" name="TextBox 6"/>
          <p:cNvSpPr txBox="1"/>
          <p:nvPr/>
        </p:nvSpPr>
        <p:spPr>
          <a:xfrm>
            <a:off x="778476" y="1466003"/>
            <a:ext cx="2521476" cy="4921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【学生作答】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205740" y="2450465"/>
            <a:ext cx="4019550" cy="29546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indent="406400"/>
            <a:r>
              <a:rPr lang="zh-CN" sz="2400" b="1">
                <a:ea typeface="宋体" panose="02010600030101010101" pitchFamily="2" charset="-122"/>
                <a:sym typeface="+mn-ea"/>
              </a:rPr>
              <a:t>（1）对偶。第二联用对偶表现了战后的惨象，寄寓了作者的同情和伤感之情。</a:t>
            </a:r>
          </a:p>
          <a:p>
            <a:pPr indent="406400"/>
            <a:r>
              <a:rPr lang="zh-CN" sz="2400" b="1">
                <a:ea typeface="宋体" panose="02010600030101010101" pitchFamily="2" charset="-122"/>
                <a:sym typeface="+mn-ea"/>
              </a:rPr>
              <a:t>（2）委婉含蓄但又淋漓尽现，刚柔相济，诚挚悲壮，将自己的亲身感受与前人的哀叹等交织在一起，抒发了自己深沉多思而复杂的内心感受。</a:t>
            </a:r>
            <a:endParaRPr lang="zh-CN" altLang="zh-CN" sz="2400" b="1" kern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" name="TextBox 42"/>
          <p:cNvSpPr txBox="1"/>
          <p:nvPr/>
        </p:nvSpPr>
        <p:spPr>
          <a:xfrm>
            <a:off x="8625043" y="1958126"/>
            <a:ext cx="2521476" cy="4921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【修改后作答】</a:t>
            </a:r>
          </a:p>
        </p:txBody>
      </p:sp>
      <p:sp>
        <p:nvSpPr>
          <p:cNvPr id="38" name="TextBox 7"/>
          <p:cNvSpPr txBox="1"/>
          <p:nvPr/>
        </p:nvSpPr>
        <p:spPr>
          <a:xfrm>
            <a:off x="5984875" y="2789555"/>
            <a:ext cx="6207125" cy="40627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   </a:t>
            </a:r>
            <a:r>
              <a:rPr lang="zh-CN" sz="2400" b="1">
                <a:ea typeface="宋体" panose="02010600030101010101" pitchFamily="2" charset="-122"/>
              </a:rPr>
              <a:t>①对比（反衬）。颔联用依然如故的青山绿水对比（反衬）经战争摧残后城垣颓坏、人民离散死亡的人间惨景，表达了作者深沉的感慨。</a:t>
            </a:r>
          </a:p>
          <a:p>
            <a:pPr algn="l">
              <a:lnSpc>
                <a:spcPct val="10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   </a:t>
            </a:r>
            <a:r>
              <a:rPr lang="zh-CN" sz="2400" b="1">
                <a:ea typeface="宋体" panose="02010600030101010101" pitchFamily="2" charset="-122"/>
              </a:rPr>
              <a:t>②拟人。"满地芦花"和"我"一样苍老，巢已被毁，到哪里去安身呢?颈联用拟人化的传神描写，使诗人悲凉凄惨的形象更加饱满，也抒发了诗人忧时伤怀的深切感情。</a:t>
            </a:r>
          </a:p>
          <a:p>
            <a:pPr algn="l">
              <a:lnSpc>
                <a:spcPct val="10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  </a:t>
            </a:r>
            <a:r>
              <a:rPr lang="zh-CN" sz="2400" b="1">
                <a:ea typeface="宋体" panose="02010600030101010101" pitchFamily="2" charset="-122"/>
              </a:rPr>
              <a:t>③用典。特别是"杜鹃啼血"典故的运用表达了作者对祖国的一片赤诚，这是用鲜血和生命写出来的诗篇。</a:t>
            </a: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354" y="-291757"/>
            <a:ext cx="4888611" cy="3931931"/>
          </a:xfrm>
          <a:prstGeom prst="rect">
            <a:avLst/>
          </a:prstGeom>
        </p:spPr>
      </p:pic>
      <p:sp>
        <p:nvSpPr>
          <p:cNvPr id="2" name="文本框 22"/>
          <p:cNvSpPr txBox="1">
            <a:spLocks noChangeArrowheads="1"/>
          </p:cNvSpPr>
          <p:nvPr/>
        </p:nvSpPr>
        <p:spPr bwMode="auto">
          <a:xfrm>
            <a:off x="205740" y="21590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问题反刍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450850" y="20447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知识小结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029648" y="672279"/>
            <a:ext cx="8604448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4363" y="1469167"/>
            <a:ext cx="367240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表达技巧</a:t>
            </a: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6846" y="309956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修辞手法</a:t>
            </a:r>
          </a:p>
        </p:txBody>
      </p:sp>
      <p:sp>
        <p:nvSpPr>
          <p:cNvPr id="26" name="矩形 25"/>
          <p:cNvSpPr/>
          <p:nvPr/>
        </p:nvSpPr>
        <p:spPr>
          <a:xfrm>
            <a:off x="5119241" y="473035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4646930" y="1304290"/>
            <a:ext cx="360045" cy="3947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大括号 28"/>
          <p:cNvSpPr/>
          <p:nvPr/>
        </p:nvSpPr>
        <p:spPr>
          <a:xfrm flipH="1">
            <a:off x="6768465" y="826770"/>
            <a:ext cx="175895" cy="1625600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25850" y="266065"/>
            <a:ext cx="7912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你能试着将本堂课所学内容以直观的图表形式表现出来吗？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44995" y="775335"/>
            <a:ext cx="5172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描写∶</a:t>
            </a:r>
            <a:r>
              <a:rPr lang="zh-CN" altLang="en-US" b="1"/>
              <a:t>动静、虚实、声色、正侧、远近、俯仰……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44360" y="1455420"/>
            <a:ext cx="5172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议论∶</a:t>
            </a:r>
            <a:r>
              <a:rPr lang="zh-CN" altLang="en-US" b="1"/>
              <a:t>多用于揭示题旨、卒章显志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44995" y="2135505"/>
            <a:ext cx="5172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抒情∶</a:t>
            </a:r>
            <a:r>
              <a:rPr lang="zh-CN" altLang="en-US" b="1"/>
              <a:t>直接抒情（也叫"直抒胸臆"）、间接抒情（借景抒情、托物言志、借古伤今）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44665" y="4699952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06400"/>
            <a:r>
              <a:rPr lang="zh-CN" sz="1600" b="1">
                <a:ea typeface="宋体" panose="02010600030101010101" pitchFamily="2" charset="-122"/>
              </a:rPr>
              <a:t>以乐写哀、以动衬静、以虚写实、</a:t>
            </a:r>
          </a:p>
          <a:p>
            <a:pPr indent="406400"/>
            <a:r>
              <a:rPr lang="zh-CN" sz="1600" b="1">
                <a:ea typeface="宋体" panose="02010600030101010101" pitchFamily="2" charset="-122"/>
              </a:rPr>
              <a:t>对比衬托、象征用典、意象叠加、渲染烘托</a:t>
            </a:r>
            <a:r>
              <a:rPr lang="en-US" sz="1600" b="1">
                <a:latin typeface="仿宋" panose="02010609060101010101" charset="-122"/>
                <a:ea typeface="宋体" panose="02010600030101010101" pitchFamily="2" charset="-122"/>
              </a:rPr>
              <a:t>…. </a:t>
            </a:r>
            <a:endParaRPr lang="zh-CN" altLang="en-US" b="1"/>
          </a:p>
        </p:txBody>
      </p:sp>
      <p:sp>
        <p:nvSpPr>
          <p:cNvPr id="10" name="文本框 9"/>
          <p:cNvSpPr txBox="1"/>
          <p:nvPr/>
        </p:nvSpPr>
        <p:spPr>
          <a:xfrm>
            <a:off x="6768465" y="3137535"/>
            <a:ext cx="4704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zh-CN" sz="1600" b="1">
                <a:ea typeface="宋体" panose="02010600030101010101" pitchFamily="2" charset="-122"/>
              </a:rPr>
              <a:t>比喻、比拟、借代、排比、夸张、对偶、反问、设问、双关</a:t>
            </a:r>
            <a:r>
              <a:rPr lang="en-US" sz="1600" b="1">
                <a:latin typeface="仿宋" panose="02010609060101010101" charset="-122"/>
                <a:ea typeface="宋体" panose="02010600030101010101" pitchFamily="2" charset="-122"/>
              </a:rPr>
              <a:t>.……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86995" y="2263140"/>
            <a:ext cx="45847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en-US" altLang="zh-CN" sz="2000" b="1">
                <a:ea typeface="宋体" panose="02010600030101010101" pitchFamily="2" charset="-122"/>
                <a:sym typeface="+mn-ea"/>
              </a:rPr>
              <a:t>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手法技巧三类应，修辞表达表现顶。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algn="ctr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炼字四比夸借代，表达方式描议情。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algn="ctr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表现联想象典衬，动静虚实视听景。</a:t>
            </a:r>
            <a:endParaRPr lang="zh-CN" sz="2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algn="ctr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语行肖心细节人，借景托物古伤今。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3618" y="4525645"/>
            <a:ext cx="228409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以</a:t>
            </a:r>
            <a:r>
              <a:rPr lang="en-US" altLang="zh-CN" sz="7200" b="1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zh-CN" altLang="en-US" sz="7200" b="1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诗</a:t>
            </a:r>
          </a:p>
        </p:txBody>
      </p:sp>
      <p:sp>
        <p:nvSpPr>
          <p:cNvPr id="21" name="矩形 20"/>
          <p:cNvSpPr/>
          <p:nvPr/>
        </p:nvSpPr>
        <p:spPr>
          <a:xfrm>
            <a:off x="4049078" y="5524500"/>
            <a:ext cx="228409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解</a:t>
            </a:r>
            <a:r>
              <a:rPr lang="en-US" altLang="zh-CN" sz="7200" b="1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zh-CN" altLang="en-US" sz="7200" b="1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诗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24" grpId="0"/>
      <p:bldP spid="26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椭圆 4"/>
          <p:cNvSpPr/>
          <p:nvPr/>
        </p:nvSpPr>
        <p:spPr>
          <a:xfrm>
            <a:off x="8308245" y="201705"/>
            <a:ext cx="6295710" cy="6295710"/>
          </a:xfrm>
          <a:prstGeom prst="ellipse">
            <a:avLst/>
          </a:prstGeom>
          <a:noFill/>
          <a:ln w="28575">
            <a:solidFill>
              <a:srgbClr val="083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4443"/>
          <a:stretch>
            <a:fillRect/>
          </a:stretch>
        </p:blipFill>
        <p:spPr>
          <a:xfrm>
            <a:off x="8633012" y="360584"/>
            <a:ext cx="3558988" cy="613683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772724" y="2135046"/>
            <a:ext cx="2429028" cy="242902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5992988">
            <a:off x="7880759" y="3420617"/>
            <a:ext cx="554437" cy="339436"/>
          </a:xfrm>
          <a:prstGeom prst="triangle">
            <a:avLst/>
          </a:prstGeom>
          <a:solidFill>
            <a:srgbClr val="4272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03020" y="213487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以诗解诗</a:t>
            </a:r>
            <a:r>
              <a:rPr lang="en-US" altLang="zh-CN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曲径通幽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46655" y="3416935"/>
            <a:ext cx="5119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例说古诗鉴赏技巧题的解答思路 </a:t>
            </a:r>
          </a:p>
        </p:txBody>
      </p:sp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026900" y="12192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81380" y="2875915"/>
            <a:ext cx="10427335" cy="3322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技巧是历年高考考查诗歌散文鉴赏的重要内容之一，通过对近几年全国高考试题的分析，我们不难发现，在鉴赏的五个考点——形象、语言、表达技巧、思想内容、观点态度中，评价作者的观点态度考查得最少，表达技巧和思想内容涉及最多，特别是表达技巧题几乎是逢考必有。</a:t>
            </a:r>
          </a:p>
        </p:txBody>
      </p:sp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388620" y="110109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考情分析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5" t="44652" r="-3784"/>
          <a:stretch>
            <a:fillRect/>
          </a:stretch>
        </p:blipFill>
        <p:spPr>
          <a:xfrm>
            <a:off x="2994774" y="0"/>
            <a:ext cx="6199911" cy="3146961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9069" y="751428"/>
            <a:ext cx="3431971" cy="6322052"/>
          </a:xfrm>
          <a:prstGeom prst="rect">
            <a:avLst/>
          </a:prstGeom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>
            <a:off x="1322070" y="1676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问题呈现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27780" y="991870"/>
            <a:ext cx="75711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 algn="ctr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金陵驿</a:t>
            </a:r>
          </a:p>
          <a:p>
            <a:pPr indent="406400" algn="ctr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文天祥                                                                    </a:t>
            </a:r>
          </a:p>
          <a:p>
            <a:pPr indent="406400" algn="ctr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草合离宫转夕晖，孤云飘泊复何依?</a:t>
            </a:r>
          </a:p>
          <a:p>
            <a:pPr indent="406400" algn="ctr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山河风景元无异，城郭人民半已非。</a:t>
            </a:r>
          </a:p>
          <a:p>
            <a:pPr indent="406400" algn="ctr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满地芦花和我老，旧家燕子傍谁飞!</a:t>
            </a:r>
          </a:p>
          <a:p>
            <a:pPr indent="406400" algn="ctr">
              <a:lnSpc>
                <a:spcPct val="15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从今却别江南路，化作啼鹃带血归。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13355" y="5912485"/>
            <a:ext cx="7376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问∶这首诗主要运用了哪些表现手法?试做简要分析。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9069" y="751428"/>
            <a:ext cx="3431971" cy="6322052"/>
          </a:xfrm>
          <a:prstGeom prst="rect">
            <a:avLst/>
          </a:prstGeom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>
            <a:off x="1322070" y="1676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问题呈现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202940" y="3373755"/>
            <a:ext cx="7376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问∶这首诗主要运用了哪些表现手法?试做简要分析。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7270" y="3931285"/>
            <a:ext cx="956246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en-US" altLang="zh-CN" sz="2800" b="0">
                <a:solidFill>
                  <a:schemeClr val="tx1"/>
                </a:solidFill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【学生作答】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对偶。第二联用对偶表现了战后的惨象，寄寓了作者的同情和伤感之情。（2）委婉含蓄但又淋漓尽现，刚柔相济，诚挚悲壮，将自己的亲身感受与前人的哀叹等交织在一起，抒发了自己深沉多思而复杂的内心感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3840" y="5658485"/>
            <a:ext cx="956246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en-US" altLang="zh-CN" sz="2800" b="0">
                <a:solidFill>
                  <a:schemeClr val="tx1"/>
                </a:solidFill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【学生疑惑】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该分点的分点了，该结合诗句的也没架空，而且把三行横线写得满满的，结果4 分的题目1分也没得到，这是怎么回事呢?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53255" y="-17780"/>
            <a:ext cx="62242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                     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金陵驿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文天祥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草合离宫转夕晖，孤云飘泊复何依?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山河风景元无异，城郭人民半已非。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满地芦花和我老，旧家燕子傍谁飞!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从今却别江南路，化作啼鹃带血归。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2" b="12268"/>
          <a:stretch>
            <a:fillRect/>
          </a:stretch>
        </p:blipFill>
        <p:spPr>
          <a:xfrm flipH="1">
            <a:off x="-2" y="3057779"/>
            <a:ext cx="7340497" cy="380022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11231" y="158750"/>
            <a:ext cx="901065" cy="2171065"/>
            <a:chOff x="8830501" y="1346937"/>
            <a:chExt cx="443134" cy="1484495"/>
          </a:xfrm>
        </p:grpSpPr>
        <p:sp>
          <p:nvSpPr>
            <p:cNvPr id="8" name="任意多边形 34"/>
            <p:cNvSpPr/>
            <p:nvPr/>
          </p:nvSpPr>
          <p:spPr>
            <a:xfrm>
              <a:off x="8859794" y="1404931"/>
              <a:ext cx="384142" cy="142643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以诗解诗</a:t>
              </a:r>
            </a:p>
          </p:txBody>
        </p:sp>
        <p:sp>
          <p:nvSpPr>
            <p:cNvPr id="6" name="任意多边形 33"/>
            <p:cNvSpPr/>
            <p:nvPr/>
          </p:nvSpPr>
          <p:spPr>
            <a:xfrm rot="10800000">
              <a:off x="8830501" y="1346937"/>
              <a:ext cx="443134" cy="1484495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400685" y="288925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解题指导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04435" y="4696460"/>
            <a:ext cx="7105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你读懂了这首诗吗？请和大家分享你的理解。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08045" y="1172210"/>
            <a:ext cx="69018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 </a:t>
            </a:r>
            <a:r>
              <a:rPr lang="zh-CN" altLang="en-US" sz="3200" b="1"/>
              <a:t>手法技巧三类应，修辞表达表现顶。</a:t>
            </a:r>
          </a:p>
          <a:p>
            <a:pPr>
              <a:lnSpc>
                <a:spcPct val="150000"/>
              </a:lnSpc>
            </a:pPr>
            <a:r>
              <a:rPr lang="zh-CN" altLang="en-US" sz="3200" b="1"/>
              <a:t>    炼字四比夸借代，表达方式描议情。</a:t>
            </a:r>
          </a:p>
          <a:p>
            <a:pPr>
              <a:lnSpc>
                <a:spcPct val="150000"/>
              </a:lnSpc>
            </a:pPr>
            <a:r>
              <a:rPr lang="zh-CN" altLang="en-US" sz="3200" b="1"/>
              <a:t>    表现联想象典衬，动静虚实视听景。</a:t>
            </a:r>
          </a:p>
          <a:p>
            <a:pPr>
              <a:lnSpc>
                <a:spcPct val="150000"/>
              </a:lnSpc>
            </a:pPr>
            <a:r>
              <a:rPr lang="zh-CN" altLang="en-US" sz="3200" b="1"/>
              <a:t>    语行肖心细节人，借景托物古伤今。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208" y="2751961"/>
            <a:ext cx="5409658" cy="5409658"/>
          </a:xfrm>
          <a:prstGeom prst="rect">
            <a:avLst/>
          </a:prstGeom>
        </p:spPr>
      </p:pic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1406525" y="102489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旧知回顾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468558" y="218572"/>
            <a:ext cx="8604448" cy="5909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表达技巧（艺术手法）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60133" y="651287"/>
            <a:ext cx="3672408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表达方式</a:t>
            </a: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 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记叙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endParaRPr lang="en-US" altLang="zh-CN" sz="2800" b="1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议论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</a:t>
            </a: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>
                <a:solidFill>
                  <a:schemeClr val="tx1"/>
                </a:solidFill>
              </a:rPr>
              <a:t>                                      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</a:t>
            </a:r>
          </a:p>
        </p:txBody>
      </p:sp>
      <p:sp>
        <p:nvSpPr>
          <p:cNvPr id="24" name="矩形 23"/>
          <p:cNvSpPr/>
          <p:nvPr/>
        </p:nvSpPr>
        <p:spPr>
          <a:xfrm>
            <a:off x="6768336" y="291160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修辞手法</a:t>
            </a:r>
          </a:p>
        </p:txBody>
      </p:sp>
      <p:sp>
        <p:nvSpPr>
          <p:cNvPr id="26" name="矩形 25"/>
          <p:cNvSpPr/>
          <p:nvPr/>
        </p:nvSpPr>
        <p:spPr>
          <a:xfrm>
            <a:off x="6768336" y="389406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表现手法（常见）</a:t>
            </a:r>
          </a:p>
        </p:txBody>
      </p:sp>
      <p:sp>
        <p:nvSpPr>
          <p:cNvPr id="27" name="矩形 26"/>
          <p:cNvSpPr/>
          <p:nvPr/>
        </p:nvSpPr>
        <p:spPr>
          <a:xfrm>
            <a:off x="6768336" y="487639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构思技巧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6198369" y="1075844"/>
            <a:ext cx="360040" cy="42484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大括号 28"/>
          <p:cNvSpPr/>
          <p:nvPr/>
        </p:nvSpPr>
        <p:spPr>
          <a:xfrm>
            <a:off x="9759950" y="872490"/>
            <a:ext cx="78740" cy="1625600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双向箭头 29"/>
          <p:cNvSpPr/>
          <p:nvPr/>
        </p:nvSpPr>
        <p:spPr>
          <a:xfrm>
            <a:off x="9759781" y="1608604"/>
            <a:ext cx="1008112" cy="2808312"/>
          </a:xfrm>
          <a:prstGeom prst="leftUpArrow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241" grpId="0"/>
      <p:bldP spid="2" grpId="0"/>
      <p:bldP spid="24" grpId="0"/>
      <p:bldP spid="26" grpId="0"/>
      <p:bldP spid="27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573" y="2327781"/>
            <a:ext cx="5409658" cy="5409658"/>
          </a:xfrm>
          <a:prstGeom prst="rect">
            <a:avLst/>
          </a:prstGeom>
        </p:spPr>
      </p:pic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1301750" y="624840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旧知回顾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468558" y="542105"/>
            <a:ext cx="8604448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4795" y="1024890"/>
            <a:ext cx="782383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一、描写技巧（表达方式）：</a:t>
            </a:r>
            <a:endParaRPr lang="zh-CN" altLang="en-US" sz="2800" b="1" smtClean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常见的描写手法：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正侧结合、远近结合、高低结合、视听结合、动静结合、明暗结合、虚实结合、点面结合、抑扬结合、对比、烘托、渲染、细节、白描、联想、想象、通感等。</a:t>
            </a:r>
            <a:endParaRPr lang="zh-CN" altLang="en-US" sz="2800" b="1" i="1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描写角度：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触觉、视觉、听觉、嗅觉、味觉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描写方位：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远近高低、上下左右        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218" y="1940431"/>
            <a:ext cx="5409658" cy="5409658"/>
          </a:xfrm>
          <a:prstGeom prst="rect">
            <a:avLst/>
          </a:prstGeom>
        </p:spPr>
      </p:pic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497840" y="314325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旧知回顾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540948" y="542105"/>
            <a:ext cx="8604448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2340" y="314325"/>
            <a:ext cx="8464550" cy="7847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一、抒情技巧（表达方式）：</a:t>
            </a:r>
            <a:endParaRPr lang="zh-CN" altLang="en-US" sz="2800" b="1" smtClean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（一）直接抒情（直抒胸臆）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（二）间接抒情</a:t>
            </a:r>
            <a:endParaRPr lang="zh-CN" altLang="en-US" sz="2800" b="1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、借景抒情（借景抒情、融情于景、情景交融、触景生情、以乐景写哀情、以哀景写乐情、以乐景写乐情、以哀景抒哀情 ）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2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、借物抒情（托物言志、借物抒怀、借物喻人）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、借史抒情（借古抒情、借古讽今、咏史抒怀、 怀人伤己、借典抒情）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4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、借事抒情（借事抒情、叙事抒情）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163" y="1613406"/>
            <a:ext cx="5409658" cy="5409658"/>
          </a:xfrm>
          <a:prstGeom prst="rect">
            <a:avLst/>
          </a:prstGeom>
        </p:spPr>
      </p:pic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497840" y="314325"/>
            <a:ext cx="250571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pPr algn="ctr"/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全字库正楷体" panose="02010604000101010101" pitchFamily="2" charset="-122"/>
              </a:rPr>
              <a:t>旧知回顾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540948" y="542105"/>
            <a:ext cx="8604448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7010" y="314325"/>
            <a:ext cx="79324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二、修辞手法：</a:t>
            </a:r>
            <a:endParaRPr lang="zh-CN" altLang="en-US" sz="2800" b="1" smtClean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修辞手法是针对具体的句子而言的。诗歌中的修辞手法有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比喻、比拟、设问、反问、借代、夸张、对偶、双关、叠字叠词、起兴、通感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等。</a:t>
            </a:r>
            <a:endParaRPr lang="en-US" altLang="zh-CN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</a:p>
        </p:txBody>
      </p:sp>
      <p:sp>
        <p:nvSpPr>
          <p:cNvPr id="5" name="矩形 4"/>
          <p:cNvSpPr/>
          <p:nvPr/>
        </p:nvSpPr>
        <p:spPr>
          <a:xfrm>
            <a:off x="4750609" y="3152403"/>
            <a:ext cx="45720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  </a:t>
            </a:r>
            <a:endParaRPr lang="en-US" altLang="zh-CN" sz="24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比拟</a:t>
            </a:r>
            <a:endParaRPr lang="en-US" altLang="zh-CN" sz="24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b="1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设问</a:t>
            </a:r>
            <a:endParaRPr lang="en-US" altLang="zh-CN" sz="2400" b="1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反问</a:t>
            </a:r>
            <a:endParaRPr lang="en-US" altLang="zh-CN" sz="2400" b="1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借代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夸张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对偶</a:t>
            </a:r>
            <a:endParaRPr lang="en-US" altLang="zh-CN" sz="24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双关</a:t>
            </a:r>
            <a:endParaRPr lang="en-US" altLang="zh-CN" sz="2400" b="1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b="1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叠字</a:t>
            </a:r>
            <a:endParaRPr lang="en-US" altLang="zh-CN" sz="2400" b="1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叠词</a:t>
            </a:r>
            <a:endParaRPr lang="en-US" altLang="zh-CN" sz="2400" b="1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65061" y="4610710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accent5"/>
                </a:solidFill>
                <a:latin typeface="华文行楷" pitchFamily="2" charset="-122"/>
                <a:ea typeface="华文行楷" pitchFamily="2" charset="-122"/>
              </a:rPr>
              <a:t>你背下来了吗？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6101080" y="3392805"/>
            <a:ext cx="360045" cy="32937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38750" y="4136390"/>
            <a:ext cx="613410" cy="1805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修辞手法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/>
      <p:bldP spid="6" grpId="0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192.017322834646,&quot;width&quot;:7698.599999999999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IWEtU4JluQMdgQAABERAAAdAAAAdW5pdmVyc2FsL2NvbW1vbl9tZXNzYWdlcy5sbmetWN1u2zYUvi/QdyAEFNiALW0HtCiGxIEsMTYRmXIlOk72A4GRGJuoJGb6cZtd9Xp7it3sDQb0eYbe7C12SMlJ3B9ISgLYgEn5fOfwnO/8UPuH77IUbURRSpUfWM/3nllI5LFKZL46sBbs6PtXFiornic8Vbk4sHJlocPR40f7Kc9XNV8J+P34EUL7mShLWJYjvbpZI5kcWPNx5PizuU3PIs+f+NGYTKyRo7JLnl8hT63UL8U3P7x89e75i5ff7j9tJfsAhTPb83ahkEF68awHEGWB70WAhr2I4lNmjT5++PPjh/f//fXPMGF/wTxCsTVqfwyTngf4RKv+o6fqRRBgyqLQIy6OSBhRnxmveJhh1xqdqRqt+UagSqGNFG9RtRYQ00oWApWpTMyDWMFGXosuZa4/swmNAhyygDiM+NQahaoorr4zsLyu1qoAdSVKZMnPU5EYncAe8/yyECWo5hWwC8GnWkv4p8q4zPc6VQf2ktBJxHzfCyNM3e2ONcJ5gtyCazUDUQI7xAEAFLwUxR1kI8M3I47sNB2GMCWTqQdfpk2YytU6hW811I45hhjMRd4lBRzBAVAsDJd+4GqngSrE0SUvy7eqSHb4cTtQXcCEOj5Q0GG3wJnG2AJDjCXUkKIQcdUFNsNhaE9wNPZPgcjWiPpDJPxjyLnjIRJnOIQUwWGXDLVPyMTWhNcptuX/Nr9irumcXiEexyCn3beRqi5hR7sUssBkWrk3TE2IXy8gbMT2vpLGDSp416xWciPAjiIRRaciKDIOdjWLXi/IT9GRTTzsRkAr119GzBQ/rTHjVyhXFeLJhuexQOci5jVw/QqeJTIxz3Scjf7favk74lVbVZ60BYm6+PTJUHt2atgXzKpLsKmqRHZZdanWDmvNv4sVmtNfNaHP0e+mP3QwtQPiP0xkSpnVaVN17x2fa8uGxqjTiHt6qn+0HtqSsKmtYwIFayxVfwkM3VT3D2iAaX8pQo9A0bwp0VDDSX4xQCf1WwCq0F0xTsBVOyacgAsHyC/xOCQMBqSlOC9l1Tl2mGxsAvTl0MYw8aWiEjfJeC4uFEw4qeCbZvqALmQi3RnQW8PNTqtghHlgMgXAVUMegExlBvYnPTAXM7z1QFPgd06yVHWamORN5RtT5MG3dSY+H5suCpWZ3ZSXW/I2TebwPlY0hwsapfMB7f86/3rH51b63T1KIbYDZxo5NnWwHvl1rqY9hSAFtCs8FkaePdbikAsZr+I1NNMLVedJT6BmYHfxkQ1g7ZlDwYt4/e/7v3tifGJJs4va3R8HgUBi6yqIr8F+pqoS5a9dIMwe78qZRR+p9oKzlet532EEWPggdwjetJZMZbC1160XSN4GzWbMdqYzyIPQ0F7VBYxuQxBmdnAMtcxM4dZoxos3UAiZUukgFONqTcBqmPabO2ZdpTIXQ2Tv10r0gRmZR7brmls3JF8q4zdNz0zgRhG31+8Urt99wZypTaHOfoInElkNBDStaVuFINGb9U2abz7vVNer0ry82H96613G/1BLAwQUAAIACACFhLVOhvZqvDoDAACQDAAAJwAAAHVuaXZlcnNhbC9mbGFzaF9wdWJsaXNoaW5nX3NldHRpbmdzLnhtbNVX3W7aMBS+5yksT70saTu6diihqgpo1VpAhWnrVWViQ6w6dhY7UHrV6+0pdrM3mNTnmXqzt9hxDBTUrkt/kDYhRHx+vvN/Yvy9i1igEUs1VzLAm+UNjJgMFeVyGOAPveb6LkbaEEmJUJIFWCqM9molP8n6guuoy4wBUY0ARupqYgIcGZNUPW88Hpe5TlLLVSIzgK/LoYq9JGWaScNSLxFkAj9mkjCNpwgFAOAbKzlVq5VKCPkO6VjRTDDEKXguuQ2KiKYgOsKeE+uT8HyYqkzSAyVUitJhP8CvdvftZybjoOo8ZtLmRNeAaMmmSijl1gsiuvySoYjxYQTu7lQwGnNqogBvVSwKSHt3UXJsFzqxKAcKciDNFD5mhlBiiDs6e4ZdGD0jOBKdSBLzsAccZOMPcL139u600zg5Omy9P+u120e9w45zItfxlnF8b9mQDw6pLA3Z3I5PjCFhBH6DzoAIzXxvkTQTGyi55Jw9o74SkPtcC9oo7jPaIjFbqEb3nMsmSG5iNIBAxCTA+yknAiNuiODhXFlnfW24yaveXJREgAXtydBxF9+ad9kJI5JqtujWjKNtzsPaR5UJiiYqQ4KfM2QUgvizGJ4ihhaLgwapinMqtI9BWnCwOOJszOhentMp4J8MnYKJOANN6NVEMOMsfM74JeqzgUoBl5ERdDbQuXb45UcBJ0TrW1Ay83Gte3RYb5wdtuqNT2s2QEJHRIaPBIeCszgxK8EnEySVmelBOkKSaZYXhXKa84rEVn56GTSPM+HK/NLFWIBeYUlWY+UxhfmrB4XNRmSUD6IdrhwaRpBDSRwmMEJYF1xmrChgSCRSUkwQCWGtaTvWI64yDRQ3wA5aP91Dp4+4zE9DWG1gMaUsLQS5sbn1urL9Zmf3bbXs/bz6vv6g0nThdwSx5tzGP3hw5c/X/t1t6Ht2S9+/tE2a/Zs7++b6y8311a9vP4ok9+b6a3Hh00a3iFirXUSq/b6I1Il73XQWXjWFXID1NHTjBgtK8JgbRl+y2Z7QMM96y7tuW03DrDDm5wzJfxOyO80vjEs3RN+79wprOTGXPIZE2OU4v/fWtisbcOe8l1UqAdryv4ha6TdQSwMEFAACAAgAhYS1TkOF4We3AgAAUgoAACEAAAB1bml2ZXJzYWwvZmxhc2hfc2tpbl9zZXR0aW5ncy54bWyVVm1P2zAQ/r5fUXXfCXstk0IlKJ2ExAYaiO9Ock2sOnZkO2X99/M5NrHbpM16Qqrvnsd3vreSqi3lyw+zWZoLJuQzaE15qVDjdTNaXM+zVmvBL3LBNXB9wYWsCZsvP/60nzSxyHMssQM5lbMhOfRuFvYzheJ8fFugjBFyUTeE7x9EKS4ykm9LKVpenA2t2jcgGeVbg7z8sVitRx0wqvS9hjqKaX2FMo3SSFAKMKTva5SzLEYyYN7Tpf1M5PSuTr/+gLajimpLu/mEMkZrSAlxkq9uUMbx3NweV2WBcpqg4a820C+fUUahjOxBxpfffUUZZYimbf6nRxopSkxozDldxHcOE6Qw44dRXaKcJeCD0NHZKrj02LfeBSD3NZz7FMdVCvaEeT1YCFj0jMFSyxbSxJ86m6rE22OrzXzAckOYMoBQ1YOeTNBPpFX+mljX4/7AG+VFAHKKHvEqWFvDqos3AMb6Hr9a3dpVEcb3rgsClLBzyiDCXtkjf5u0HiEDZY98ZrSAR872R/BDS8fxJb4lrpins2+swIk5+nz5k7eipwccXBW4dgqPqUUBS4XhvNAasGppYnVdSMlRTCknO1oSTQX/hbhsbx+j0uTA4DptuK9STTWDoXazMZolHdbLnuNudNa4Hbsfhf5x3XmmzQ6/nhOtSV7V5kdJzWeOZ4bEJGaeDDNwSxo4yHu+EQHH+h4j1URuQb4Iwaa64UKDmnq96EZrDJ4mQQ7SZDjLqbtkKP28rTOQa1M1Cr5tYl2Hq2hZMfOnXym8QRETRowdU1fmOk7oe1cGCtcCQGRe+Z7tDp2lbpmmDHbgJz9Q2AePvSxVpkfH2u1GP8BGhw3nNJM60i2KvlNCXGwYILyauIYZnWVC12uSKfu0aPD9Du4nP9rKfplh74V7zJ5dK0UXG/txCo0S/5f8B1BLAwQUAAIACACFhLVO9XiUsQ0DAAChCwAAJgAAAHVuaXZlcnNhbC9odG1sX3B1Ymxpc2hpbmdfc2V0dGluZ3MueG1szVbfTloxGL/nKZouXspR56YjB4wRjEQnRFg2r0w5LZzGnvas7QHxyuvtKXazN1ji8yze7C329RQQomNHI8tCCPT78/v+f224d5UINGTacCWreLO8gRGTkaJcDqr4Q/dwfRcjY4mkRCjJqlgqjPZqpTDNeoKbuMOsBVGDAEaaSmqrOLY2rQTBaDQqc5Nqx1Uis4BvypFKglQzw6RlOkgFGcOPHafM4AlCAQD4JkpO1GqlEkKhR3qvaCYY4hQ8l9wFRcSRTQQOvFSPRJcDrTJJD5RQGulBr4pf7e67z1TGI9V5wqRLiakB0ZFthVDKnRNEdPg1QzHjgxi83dnGaMSpjat4a9uhgHTwECXH9pETh3KgIAXSTuATZgkllvijt2fZlTVTgifRsSQJj7rAQS78Kq53L47O242zk+bp8UW31TrpNtveiVwnWMQJg0VDITikMh2xmZ2QWEuiGPwGnT4RhoXBPGkq1ldywTl3Rj0lIPW5FkZ98FSMq3hfcyIw4pYIHs24lugBs4dcQAxOd7PclxbfA/p4o5how+YNTTnGZTGqfVSZoGisMiT4JUNWIYgoS+BfzNB8ulFfqySnCmIsMoJThoacjRjdy7M0AfyToXMwkWSgCc2XCma9hc8Zv0Y91lcacBkZQqsCnRuPX34ScEqMuQclUx/XOifNeuOieVpvfFpzARI6JDJ6IjiUkCWpXQk+GSOp7FQP0hGRzLC8KJTTnFcktvLzy2B4kglf5pcuxhz0CkuyGitPKcxfPShsNibDfBDdcOXQMIIcSuIxgRHBuHOZsaKAEZFISTFGJIJFZdxYD7nKDFD8AHto83wPvT7iMj8N4OYAi5oyXQhyY3Pr9fabtzu77yrl4OfN9/WlSpMV3hbEmfM7/GDpEp8t8ofbMAzc7nx8DVud/astfHf75e725te3H0XSdXf7tbjweaNTROy0VUSqdVxE6sxfIO25y6OQC7BwBn6AYOUInnDL6Eu2zzNaYPlN7BvkhVpghVEsbeT/Nwh/mj28Fl5aYfDoU7AE9MVnda30G1BLAwQUAAIACACFhLVOFSZkPZgBAAAcBgAAHwAAAHVuaXZlcnNhbC9odG1sX3NraW5fc2V0dGluZ3MuanONlMtuwjAQRfd8ReRuK0SftN2hQqVKLCqVXdWFE4YQ4diW7aSkiH9vxrxixyl4NvHNyR3PRONNL6oXSUj0Em3ss91/uHurAWpGFXDt6qxDz1EnmmVzmGU5sIwD8ZDy8OlR3p6IkDHh1jSuPtFWN/yIwDcLynQTlwELFdB0QCsD2k9AW4cS/zqV7avaVdRoc1wYI3g/EdwAN30uVE4tQ67e7GoW6MGiBHUGXdAEHNOhXV3kyfFhiNHkEpFLyqupSEU/pskqVaLg8678y0qCqn/4agcMnoevE8eOZdq8G8j9xJMnjG5SKtAa9nkfJxhBmNEYWMN3YNc/qGPcLsijy0xn5kCPbjCatKQptLr0NMJwMV57tbo5xGhzBtZmR9zdYjgEoxWoltX4HsMBhSzkBT9QKpFiR1pou+dHlAk6z3i6Tz3ACHJ4WLTt6t6pUHv8MXFGSHgjtAxMZN51cVww9SY4uNrLOg3NPAuJobwioMnQx+VRdE5j/GsE918RocbQZJnXt0N9M9ZtoGoFaiYEq4//fe6gfq7e9g9QSwMEFAACAAgAhYS1T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hYS1T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hYS1T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CFhLVO9tVKNrgMAACDIQAAFwAAAHVuaXZlcnNhbC91bml2ZXJzYWwucG5n7Zr7X5L3HsDxVHZXayszLyxzuZaTtCWaty6WEOW1vOSFPNjcUsBLyCFFW8fNyozUTTNS57LSTJk5JUHArU3WFCgVSIHMTFEQSBmQKHge6Jyd1+uc1+v8AefFD8/zvL7f9/fyuX2/38/reZ7LEWGh69dsXQMCgdbDYSFRINByOAi0DLvKGqjZRi2aAh5WOVGhB0GtXKdpoLA87cDxAyBQG2ntYsoKoLw6ExafAwLZPDZdVmxsYyrQbws85MCJvyUrJMdLUicc2GPzx+ZBBSDqlx4XHbPsQ2J32P10OjXz4fVIOzeryNivYbDM7dvs7OFbVqSELN9wGfPpwZ7qGlX9HGsXoX/PXnxsLE5YbS/fl/ksEMeN5jUpW+u5FF4T84eblbzgpXzNLBtMCVp887gDP0q0ByR6mYf6lCQD8w9MTtBhc7xCY7vzOqD6DfFkYKqHHJatGOnIPQRUXFDRZa5y2Bw/FtnhCJRBTiWy7fayrbcwHwKFnrbGoOwxg24UG/uXfzHaJlMz9hE3K+Cxqmw5cP8gZKNpKDu4iRy0AAuwAAuwAAuwAAuwAAuwAAuwAAuwAAuwAAuwgP8/4Jk/+6v9LhNEuZebaBHM9NLQznU1cN9/yc1Ute1/g1+qXZ9o5MJYCkM7IuuS1iYEzr+uaK4zzKThb41QRlgjvJFRZZb5xeRNkoI+LkOfPTb/GGz8QeiFRyeget8qmdQmL4SLVOUMDzL8MciHFMyW5KapTnSwOkYl41Ym2dTPQsHOMw3F+yZbF+ST1XyfYtnqDhW9v4vC2P6kD8ISK1/WtGrpeQFSzcLoUkFLAnUa6JFEfDtWDJUYdawlomamndfKePuqBNqS5qfqVnPxyIVgw3Q49AGZBemQdGNiRtvbJCyjhuIoKBXhDczaP/ZkX/ILEykH7iASwFIC51u93ZJDnSbDa8EKUKW5YpXN7NZz2p/XQn7M4ZwlY2bi+SjfP1ZvyAstpys8yuvN0kSuJAe//clWsLJWoj9uG/Cm5zj15OkmkfxCtzhPxZCTyKK2q/qRWKcmyvxj2+DFpI+a7LyY9hOhwfpnl79s7uWztyaISnGanMixekEpT9pWo0x7bZeTIWp1SZcUGjyEeoK43oNofUqi81zyG7EFga4lGQ4q5ib6FPLf1LJJMg7FbXbp21YIf4R3m86VYZ4F1rbf//vv++JaSLinw+g9zctmlKBOrtMN22NyZm5XMJfCVOZkNrZ/9PHVISl5W/3FOCJFpl6TMJ7n49r3vLXApbf68CbnyfYgJeBonx/XuRuu3sJdO79uXI0W8VEuwTzE4fKELOsRz7SSYbM0NQQxoyCgCMOMh07aybxw6pqvYNlHxh8WJd0+4pzKW0lzz9rxpCV6tIKjSvq1SP/IAZguqzL0q6sbdn7scxX9+1tCI6iNEAMz5Il02oa6snZuZJ2QN/2FqDTOezT3c0TtXq8hJ4l4j8knXs26N1PJ/i5HodIHjjmrNCO6CFW4a/mtQd/TCgFHBtWosXP+uNNB3JjTBIkOE1LOOR1Rh/36a+9OcC8xV1S3eVuY3sFP5UTH4EeMNaG6/MSDUN0Dx/YijDIe+tlqiRgEcrpHc5t4qjr0sImMF5T6fUObuUvOQbo+8StdJsBIMtQf4GJW9nYkf9DVQVNJFFfdJAb7slS8RNyO6d9I60qT3KioHDUo8QotfWrSGvTS11l/PNpf0g3gbfy6zcpJSTEsO2z8QkcCdOjD993R0V82vFj7fR5kTeXJqv7+lLMF4eU0YmJU9KTOrZqvHc/+1vsFpAHjqNubkRdejg7eLq1BCRUYvBth+k5VjIq5oJSBl96yqx/v/7cedxO478GOQqEgEFv6+7e7FPJfD8kna3EoG4WM36wQ02nostScYZyEcI4k7c697LZpf5h+8D7uZeCL3TnPA/52xkGDa43bzYRqGFu2NbiGEJEf/7X0+t7v4UQnrxSXaN0edvGa99Q3OBFe/oq01x45Q7yJoIVsuuuTwfBghv51RbhRl7GkmpMGL3VJtJ+aDfNF2EjVKZoIYZax65YmfbfcZJtHHoaqTWmSRaBFPR8VyEOefx/ObbLxZf8khftAcFt6z/iQw+jBNveYApwfwiEy9UHzbi8Bf9hxXDtfmhC630HEGaVv+FSm1T/6ZP+QjkFnAJFK421Izh2uQtdPdtOkqKalntYkupaVpj9rIOB3PGmmMGnJsVTsgi2TnAe4F86JXohCUI0N/xIu3zgvlV8YQtObMRgguvuiCpXUQU6wvNdjLMAUaqASeS3pTMilU501fpFVY/19CVgG3xqw+/Ck1n1eQylkXHsfVS0sLSSRasxB5aF53hu1kFkrG+WsB/XMNuqmppLdPe+IigG2M41YuLFseVyiLv9B+8HeqJTvRJ/5fjG8bhdgNYLouKiSo5h8N8zdyixrzmJHE6KMu/UorcsK5GujYuiSF7ZmwSUF/TQvxH3KASpYdMmt5xVNOu7r3+B5e3izlWx9kvQOt7XRN6pqJRoj4gSKxAWdaAc5/Z+yqTfe3hd910VO8KRPm4NVfIX1WXuTiAQwuGbvlBbl+E46pz7kkl6Ya9iNLIhC1MQ/Q8eaQz1F5C3Ag/1NPj5279VvhBdVDWRH0IXxp4ygxFNUMODXAZrh+RG34Vd/tw2KM0xCWfFLvedjqHwaZl1mu3Let3LQeAXRQmmHy8bjaIqjJhfsyUjo1StR90zuGT6Jt+bA36krkT++g1vwAhzRIiKhQ8qPrLi+z44wVV8cw9LzKTG8AHX/es/k7kf6J+EFD18c8fhyEMdjt93K3fEkQlR6JwH5nwL3e8oe3FTOkSu4Pu90DwDONEX6Lx++m6SJaS0pyNhenvEWOFViSAFzv+0rGsJSwucW1TwKtQmdfgyP7CkEppitQssC4TQNWeZNPoURTvioc9XsMJMmOTf1Jf6o6kNw4oNCLAb5Tg0Ky3j+v73mKDtWVre0KEVvmR7q3HuXDnnJAty4aJ8YRn99tzYdRdDwY0Vos30GqyGKpjPJUGNgUK5Zp6R+ZPua7RqVPg5BJZpX/Tiwc6cj/wwyzXM60bcU5k2Q1uAFVc8yvr4+KMaPEpuDjbOkZupoAZnev4vS/ZD54EoFv3qNRH0GLFG3DcW7ofx2fjOUk1F0Qf9IARk7l8Ojebk37YF2rrhUgYGYTdg6GeENkXSat02SXEjBEg35n0uCTJo1shNJDFHx4CW3ivOHBOdtyzmrolZiCxdEowKZmqMJD5j9RTbLBmNtf+5S41IuOOJ4VcRzPLa35yYHRNLRaF5bymL1y7YhdQu9rt4cCneNOS19F2m4jnPUKnPwgjUdw4k0hdmsnubFcCprtXkz2diazBjhskpEm+GYYuVsv0v+m580WJIUFHVPi3U5IUSrfXBbeaTCxXFy57jy6WErzFAgUvssEFx8ftnr2YLt7p9sipJ1DZfW4Uw6I6ZMm2duh0Nl7wBaZF7EBEWHcERYUizgBMp7nUZM2QmXsassda5nma3YLvgoPiLJh7owZlv4HMOuoZT8RdyYx5y5nRfElV0tvUJST0A7hlhyysiMPg1LN7nwQ7Nx6b47rw8NoM37RBYtfz574ebsdRoB4Ifusz7LEfRlWJelupY73fNck3lbOf+QpJx/9OfB9e74AUwRVlegn36lCh/g+AOyDYSCiUNcum1Z6kASJlpo/Kf6ntQuOi7yndXFV6Al9/2AUNIuA9KwGBX/GSM34BsMFzjOI1oTuwa4XZCy1KjC36l54wLW4gRk1DlCKCXL5aUJ8nAr3soX4kDaRz2lNGlfkIzWo/QjwOiJeZ8Hg0C+uQjmZoUpQbEZu04h6q65UV9Bv0M8n6Dex3bP9uovZO65eGvSuKBCGrRUFtq2p6udMT9Jhq6wwvwxWGf8kcicQU1HL8iY6dcwymoDkCNCBLGHzlG2826/sG0gp8eIzqF4t10QUGG8whmO+RW7v+qH9PjzM23sGHtIcgYKdq+zxUtCtFqKFa70nK3LkkiDhC7mBEqykfWjaOLGwtPAlMtIG6UzvNK4fmqjdv5n4uIsW67bMT8BKRw+UjY2L61DYqNFghtKpunTfdgJVpz/UJuhlS0unlmNC0YsZmeqYFGVeqAzdy6Bf8VFY3TDVR8gite5hQdqhvTeRafcrwM9M6H7fmkzMNliKopLvLWz3KlEiCwk4qYH7mjqrGv56I5Wx2VAM3HNf+fwl9YiC+bP0E15+cu4E+CuNxohkrrLRK4d1pStXQISX9G35g//3+t/++rk5rQKc+E+DfaJHBbVBx3NH8Ss+vMHg9HD5aeYBq2IH4sk8m1Mg75lNhojnV8v9Z3VgDcWXtSXzq6tMo0APxwW0nrw9MV/AFBLAwQUAAIACACFhLVOKwvAbUoAAABrAAAAGwAAAHVuaXZlcnNhbC91bml2ZXJzYWwucG5nLnhtbLOxr8jNUShLLSrOzM+zVTLUM1Cyt+PlsikoSi3LTC1XqACKGekZQICSQiUqtzwzpSQDKGRgbowQzEjNTM8osVWyMDCFC+oDzQQAUEsBAgAAFAACAAgAhYS1TgmW5Ax2BAAAEREAAB0AAAAAAAAAAQAAAAAAAAAAAHVuaXZlcnNhbC9jb21tb25fbWVzc2FnZXMubG5nUEsBAgAAFAACAAgAhYS1Tob2arw6AwAAkAwAACcAAAAAAAAAAQAAAAAAsQQAAHVuaXZlcnNhbC9mbGFzaF9wdWJsaXNoaW5nX3NldHRpbmdzLnhtbFBLAQIAABQAAgAIAIWEtU5DheFntwIAAFIKAAAhAAAAAAAAAAEAAAAAADAIAAB1bml2ZXJzYWwvZmxhc2hfc2tpbl9zZXR0aW5ncy54bWxQSwECAAAUAAIACACFhLVO9XiUsQ0DAAChCwAAJgAAAAAAAAABAAAAAAAmCwAAdW5pdmVyc2FsL2h0bWxfcHVibGlzaGluZ19zZXR0aW5ncy54bWxQSwECAAAUAAIACACFhLVOFSZkPZgBAAAcBgAAHwAAAAAAAAABAAAAAAB3DgAAdW5pdmVyc2FsL2h0bWxfc2tpbl9zZXR0aW5ncy5qc1BLAQIAABQAAgAIAIWEtU49PC/RwQAAAOUBAAAaAAAAAAAAAAEAAAAAAEwQAAB1bml2ZXJzYWwvaTE4bl9wcmVzZXRzLnhtbFBLAQIAABQAAgAIAIWEtU4M0rasbgAAAG4AAAAcAAAAAAAAAAEAAAAAAEURAAB1bml2ZXJzYWwvbG9jYWxfc2V0dGluZ3MueG1sUEsBAgAAFAACAAgARJRXRyO0Tvv7AgAAsAgAABQAAAAAAAAAAQAAAAAA7REAAHVuaXZlcnNhbC9wbGF5ZXIueG1sUEsBAgAAFAACAAgAhYS1TjXb2a1oAQAA8wIAACkAAAAAAAAAAQAAAAAAGhUAAHVuaXZlcnNhbC9za2luX2N1c3RvbWl6YXRpb25fc2V0dGluZ3MueG1sUEsBAgAAFAACAAgAhYS1TvbVSja4DAAAgyEAABcAAAAAAAAAAAAAAAAAyRYAAHVuaXZlcnNhbC91bml2ZXJzYWwucG5nUEsBAgAAFAACAAgAhYS1TisLwG1KAAAAawAAABsAAAAAAAAAAQAAAAAAtiMAAHVuaXZlcnNhbC91bml2ZXJzYWwucG5nLnhtbFBLBQYAAAAACwALAEkDAAA5JAAAAAA="/>
  <p:tag name="ISPRING_PRESENTATION_TITLE" val="1526909758690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4D225C7F-6DEC-4E1F-AF61-277C68573DFF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180</Paragraphs>
  <Slides>19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0">
      <vt:lpstr>Arial</vt:lpstr>
      <vt:lpstr>Calibri Light</vt:lpstr>
      <vt:lpstr>Calibri</vt:lpstr>
      <vt:lpstr>方正粗黑宋简体</vt:lpstr>
      <vt:lpstr>楷体</vt:lpstr>
      <vt:lpstr>全字库正楷体</vt:lpstr>
      <vt:lpstr>宋体</vt:lpstr>
      <vt:lpstr>黑体</vt:lpstr>
      <vt:lpstr>华文行楷</vt:lpstr>
      <vt:lpstr>仿宋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2021-12-01T20:53:35.848</cp:lastPrinted>
  <dcterms:created xsi:type="dcterms:W3CDTF">2021-12-01T20:53:35Z</dcterms:created>
  <dcterms:modified xsi:type="dcterms:W3CDTF">2021-12-01T12:53:37Z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