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tags/tag5.xml" ContentType="application/vnd.openxmlformats-officedocument.presentationml.tags+xml"/>
  <Override PartName="/ppt/theme/theme2.xml" ContentType="application/vnd.openxmlformats-officedocument.theme+xml"/>
  <Override PartName="/ppt/tags/tag79.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tags/tag66.xml" ContentType="application/vnd.openxmlformats-officedocument.presentationml.tags+xml"/>
  <Override PartName="/ppt/tags/tag75.xml" ContentType="application/vnd.openxmlformats-officedocument.presentationml.tags+xml"/>
  <Override PartName="/ppt/notesSlides/notesSlide15.xml" ContentType="application/vnd.openxmlformats-officedocument.presentationml.notesSlide+xml"/>
  <Override PartName="/ppt/tags/tag84.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notesSlides/notesSlide13.xml" ContentType="application/vnd.openxmlformats-officedocument.presentationml.notesSlide+xml"/>
  <Override PartName="/ppt/tags/tag82.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80.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14.xml" ContentType="application/vnd.openxmlformats-officedocument.presentationml.notesSlide+xml"/>
  <Override PartName="/ppt/tags/tag83.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274" r:id="rId2"/>
    <p:sldId id="284" r:id="rId3"/>
    <p:sldId id="285" r:id="rId4"/>
    <p:sldId id="286" r:id="rId5"/>
    <p:sldId id="288" r:id="rId6"/>
    <p:sldId id="296" r:id="rId7"/>
    <p:sldId id="292" r:id="rId8"/>
    <p:sldId id="291" r:id="rId9"/>
    <p:sldId id="277" r:id="rId10"/>
    <p:sldId id="317" r:id="rId11"/>
    <p:sldId id="283" r:id="rId12"/>
    <p:sldId id="272" r:id="rId13"/>
    <p:sldId id="270" r:id="rId14"/>
    <p:sldId id="316" r:id="rId15"/>
    <p:sldId id="264" r:id="rId16"/>
    <p:sldId id="282" r:id="rId17"/>
    <p:sldId id="281" r:id="rId18"/>
    <p:sldId id="276" r:id="rId19"/>
    <p:sldId id="307" r:id="rId20"/>
    <p:sldId id="305" r:id="rId21"/>
    <p:sldId id="298" r:id="rId22"/>
    <p:sldId id="299" r:id="rId23"/>
    <p:sldId id="300" r:id="rId24"/>
    <p:sldId id="303" r:id="rId25"/>
    <p:sldId id="302" r:id="rId26"/>
    <p:sldId id="275"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angli" initials="wli" lastIdx="1" clrIdx="0"/>
  <p:cmAuthor id="1" name="Sky123.Org" initials="S" lastIdx="11" clrIdx="0"/>
  <p:cmAuthor id="2" name="Administra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E0FA"/>
    <a:srgbClr val="DCDCDC"/>
    <a:srgbClr val="F0F0F0"/>
    <a:srgbClr val="E6E6E6"/>
    <a:srgbClr val="C8C8C8"/>
    <a:srgbClr val="FFFFFF"/>
    <a:srgbClr val="FAFAFA"/>
    <a:srgbClr val="BEBEB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4" d="100"/>
          <a:sy n="114" d="100"/>
        </p:scale>
        <p:origin x="-546" y="-96"/>
      </p:cViewPr>
      <p:guideLst>
        <p:guide orient="horz" pos="2160"/>
        <p:guide pos="3890"/>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pPr/>
              <a:t>2020/2/24 Monday</a:t>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pPr/>
              <a:t>‹#›</a:t>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pPr/>
              <a:t>2020/2/24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a:p>
        </p:txBody>
      </p:sp>
      <p:sp>
        <p:nvSpPr>
          <p:cNvPr id="4" name="灯片编号占位符 3"/>
          <p:cNvSpPr>
            <a:spLocks noGrp="1"/>
          </p:cNvSpPr>
          <p:nvPr>
            <p:ph type="sldNum" sz="quarter" idx="5"/>
          </p:nvPr>
        </p:nvSpPr>
        <p:spPr/>
        <p:txBody>
          <a:bodyPr/>
          <a:lstStyle/>
          <a:p>
            <a:pPr lvl="0" algn="r"/>
            <a:fld id="{9A0DB2DC-4C9A-4742-B13C-FB6460FD3503}" type="slidenum">
              <a:rPr lang="zh-CN" altLang="en-US" sz="1200" dirty="0"/>
              <a:pPr lvl="0" algn="r"/>
              <a:t>1</a:t>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16</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16</a:t>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17</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17</a:t>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18</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18</a:t>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19</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19</a:t>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20</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20</a:t>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21</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21</a:t>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23</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23</a:t>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24</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24</a:t>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25</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25</a:t>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a:p>
        </p:txBody>
      </p:sp>
      <p:sp>
        <p:nvSpPr>
          <p:cNvPr id="4" name="灯片编号占位符 3"/>
          <p:cNvSpPr>
            <a:spLocks noGrp="1"/>
          </p:cNvSpPr>
          <p:nvPr>
            <p:ph type="sldNum" sz="quarter" idx="5"/>
          </p:nvPr>
        </p:nvSpPr>
        <p:spPr/>
        <p:txBody>
          <a:bodyPr/>
          <a:lstStyle/>
          <a:p>
            <a:pPr lvl="0" algn="r"/>
            <a:fld id="{9A0DB2DC-4C9A-4742-B13C-FB6460FD3503}" type="slidenum">
              <a:rPr lang="zh-CN" altLang="en-US" sz="1200" dirty="0"/>
              <a:pPr lvl="0" algn="r"/>
              <a:t>26</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2</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2</a:t>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r>
              <a:rPr lang="zh-CN" altLang="en-US" b="1">
                <a:ln w="12700" cmpd="sng">
                  <a:solidFill>
                    <a:schemeClr val="accent4"/>
                  </a:solidFill>
                  <a:prstDash val="solid"/>
                </a:ln>
                <a:solidFill>
                  <a:srgbClr val="0FECEF"/>
                </a:solidFill>
                <a:effectLst/>
                <a:uFillTx/>
                <a:ea typeface="黑体" panose="02010609060101010101" pitchFamily="2"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2" charset="-122"/>
            </a:endParaRPr>
          </a:p>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3</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3</a:t>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10</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10</a:t>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11</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11</a:t>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12</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12</a:t>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13</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13</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14</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14</a:t>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幻灯片图像占位符 1"/>
          <p:cNvSpPr>
            <a:spLocks noGrp="1" noRot="1" noChangeAspect="1" noTextEdit="1"/>
          </p:cNvSpPr>
          <p:nvPr>
            <p:ph type="sldImg"/>
          </p:nvPr>
        </p:nvSpPr>
        <p:spPr>
          <a:xfrm>
            <a:off x="1371600" y="1143000"/>
            <a:ext cx="4114800" cy="3086100"/>
          </a:xfrm>
          <a:solidFill>
            <a:srgbClr val="FFFFFF"/>
          </a:solidFill>
        </p:spPr>
      </p:sp>
      <p:sp>
        <p:nvSpPr>
          <p:cNvPr id="329731" name="备注占位符 2"/>
          <p:cNvSpPr>
            <a:spLocks noGrp="1"/>
          </p:cNvSpPr>
          <p:nvPr>
            <p:ph type="body"/>
          </p:nvPr>
        </p:nvSpPr>
        <p:spPr>
          <a:xfrm>
            <a:off x="685800" y="4400550"/>
            <a:ext cx="5486400" cy="3600450"/>
          </a:xfrm>
        </p:spPr>
        <p:txBody>
          <a:bodyPr vert="horz" wrap="square" lIns="91440" tIns="45720" rIns="91440" bIns="45720" anchor="t"/>
          <a:lstStyle/>
          <a:p>
            <a:pPr lvl="0"/>
            <a:endParaRPr dirty="0"/>
          </a:p>
        </p:txBody>
      </p:sp>
      <p:sp>
        <p:nvSpPr>
          <p:cNvPr id="329732" name="灯片编号占位符 3"/>
          <p:cNvSpPr txBox="1">
            <a:spLocks noGrp="1"/>
          </p:cNvSpPr>
          <p:nvPr/>
        </p:nvSpPr>
        <p:spPr>
          <a:xfrm>
            <a:off x="3884613" y="8685213"/>
            <a:ext cx="2971800" cy="458787"/>
          </a:xfrm>
          <a:prstGeom prst="rect">
            <a:avLst/>
          </a:prstGeom>
          <a:noFill/>
          <a:ln w="9525">
            <a:noFill/>
          </a:ln>
        </p:spPr>
        <p:txBody>
          <a:bodyPr anchor="b"/>
          <a:lstStyle/>
          <a:p>
            <a:pPr lvl="0" algn="r" eaLnBrk="0" hangingPunct="0">
              <a:buNone/>
            </a:pPr>
            <a:fld id="{9A0DB2DC-4C9A-4742-B13C-FB6460FD3503}" type="slidenum">
              <a:rPr lang="zh-CN" altLang="en-US" sz="1200" dirty="0">
                <a:latin typeface="Calibri" panose="020F0502020204030204" pitchFamily="34" charset="0"/>
                <a:ea typeface="幼圆" pitchFamily="49" charset="-122"/>
              </a:rPr>
              <a:pPr lvl="0" algn="r" eaLnBrk="0" hangingPunct="0">
                <a:buNone/>
              </a:pPr>
              <a:t>15</a:t>
            </a:fld>
            <a:endParaRPr lang="zh-CN" altLang="en-US" sz="1200" dirty="0">
              <a:latin typeface="Calibri" panose="020F0502020204030204" pitchFamily="34" charset="0"/>
              <a:ea typeface="幼圆" pitchFamily="49" charset="-122"/>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pPr lvl="0" algn="r"/>
              <a:t>15</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1.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2020/2/24 Monday</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2020/2/24 Monday</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2020/2/24 Monday</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2020/2/24 Monday</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2020/2/24 Monday</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2020/2/24 Monday</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2020/2/24 Monday</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2020/2/24 Monday</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2020/2/24 Monday</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2020/2/24 Monday</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2020/2/24 Monday</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pPr/>
              <a:t>2020/2/24 Monday</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pPr/>
              <a:t>‹#›</a:t>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7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7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7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7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7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6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7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8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8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84.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rcRect r="170" b="9089"/>
          <a:stretch>
            <a:fillRect/>
          </a:stretch>
        </p:blipFill>
        <p:spPr>
          <a:xfrm>
            <a:off x="0" y="0"/>
            <a:ext cx="12261215" cy="6957060"/>
          </a:xfrm>
          <a:prstGeom prst="rect">
            <a:avLst/>
          </a:prstGeom>
        </p:spPr>
      </p:pic>
      <p:sp>
        <p:nvSpPr>
          <p:cNvPr id="3" name="文本框 2"/>
          <p:cNvSpPr txBox="1"/>
          <p:nvPr/>
        </p:nvSpPr>
        <p:spPr>
          <a:xfrm>
            <a:off x="5078730" y="2818130"/>
            <a:ext cx="2249805" cy="922020"/>
          </a:xfrm>
          <a:prstGeom prst="rect">
            <a:avLst/>
          </a:prstGeom>
          <a:noFill/>
        </p:spPr>
        <p:txBody>
          <a:bodyPr wrap="none" rtlCol="0">
            <a:spAutoFit/>
          </a:bodyPr>
          <a:lstStyle/>
          <a:p>
            <a:pPr fontAlgn="auto"/>
            <a:r>
              <a:rPr lang="zh-CN" altLang="en-US" sz="5400" b="1">
                <a:solidFill>
                  <a:srgbClr val="FF0000"/>
                </a:solidFill>
                <a:uFillTx/>
                <a:ea typeface="黑体" panose="02010609060101010101" pitchFamily="2" charset="-122"/>
              </a:rPr>
              <a:t>张养浩</a:t>
            </a:r>
          </a:p>
        </p:txBody>
      </p:sp>
      <p:sp>
        <p:nvSpPr>
          <p:cNvPr id="8" name="矩形 7"/>
          <p:cNvSpPr/>
          <p:nvPr/>
        </p:nvSpPr>
        <p:spPr>
          <a:xfrm>
            <a:off x="422910" y="528955"/>
            <a:ext cx="11048365" cy="1445260"/>
          </a:xfrm>
          <a:prstGeom prst="rect">
            <a:avLst/>
          </a:prstGeom>
          <a:noFill/>
          <a:ln>
            <a:noFill/>
          </a:ln>
        </p:spPr>
        <p:txBody>
          <a:bodyPr wrap="square" rtlCol="0" anchor="t">
            <a:spAutoFit/>
          </a:bodyPr>
          <a:lstStyle/>
          <a:p>
            <a:pPr algn="ctr"/>
            <a:r>
              <a:rPr lang="zh-CN" altLang="en-US" sz="8800" b="1">
                <a:ln w="25400">
                  <a:solidFill>
                    <a:srgbClr val="861E1D">
                      <a:alpha val="94000"/>
                    </a:srgbClr>
                  </a:solidFill>
                  <a:prstDash val="solid"/>
                </a:ln>
                <a:solidFill>
                  <a:srgbClr val="FFFF00"/>
                </a:solidFill>
                <a:effectLst>
                  <a:outerShdw blurRad="177800" dist="12700" dir="10200000" sx="102000" sy="102000" algn="bl" rotWithShape="0">
                    <a:srgbClr val="480F08"/>
                  </a:outerShdw>
                </a:effectLst>
                <a:uFillTx/>
                <a:ea typeface="黑体" panose="02010609060101010101" pitchFamily="2" charset="-122"/>
              </a:rPr>
              <a:t> 山坡羊·潼关怀古</a:t>
            </a: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2200910" y="1509713"/>
            <a:ext cx="8187055" cy="655320"/>
          </a:xfrm>
          <a:prstGeom prst="rect">
            <a:avLst/>
          </a:prstGeom>
          <a:noFill/>
          <a:ln w="9525">
            <a:noFill/>
          </a:ln>
        </p:spPr>
        <p:txBody>
          <a:bodyPr wrap="square" anchor="ctr">
            <a:spAutoFit/>
          </a:bodyPr>
          <a:lstStyle/>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请写出这首元曲的</a:t>
            </a:r>
            <a:r>
              <a:rPr lang="zh-CN" sz="3600" b="1" dirty="0">
                <a:solidFill>
                  <a:srgbClr val="0000FF"/>
                </a:solidFill>
                <a:latin typeface="黑体" panose="02010609060101010101" pitchFamily="2" charset="-122"/>
                <a:ea typeface="黑体" panose="02010609060101010101" pitchFamily="2" charset="-122"/>
              </a:rPr>
              <a:t>主旨句</a:t>
            </a:r>
            <a:r>
              <a:rPr sz="3600" b="1" dirty="0">
                <a:solidFill>
                  <a:srgbClr val="0000FF"/>
                </a:solidFill>
                <a:latin typeface="黑体" panose="02010609060101010101" pitchFamily="2" charset="-122"/>
                <a:ea typeface="黑体" panose="02010609060101010101" pitchFamily="2" charset="-122"/>
              </a:rPr>
              <a:t>。</a:t>
            </a:r>
          </a:p>
        </p:txBody>
      </p:sp>
      <p:sp>
        <p:nvSpPr>
          <p:cNvPr id="2" name="TextBox 8"/>
          <p:cNvSpPr txBox="1"/>
          <p:nvPr/>
        </p:nvSpPr>
        <p:spPr>
          <a:xfrm>
            <a:off x="2911475" y="2963228"/>
            <a:ext cx="8219440" cy="64516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兴，百姓苦；亡，百姓苦。 </a:t>
            </a:r>
          </a:p>
        </p:txBody>
      </p:sp>
      <p:sp>
        <p:nvSpPr>
          <p:cNvPr id="4" name="文本框 3"/>
          <p:cNvSpPr txBox="1"/>
          <p:nvPr/>
        </p:nvSpPr>
        <p:spPr>
          <a:xfrm>
            <a:off x="-14605" y="5715"/>
            <a:ext cx="2545080" cy="706755"/>
          </a:xfrm>
          <a:prstGeom prst="rect">
            <a:avLst/>
          </a:prstGeom>
          <a:noFill/>
          <a:ln w="9525">
            <a:noFill/>
          </a:ln>
        </p:spPr>
        <p:txBody>
          <a:bodyPr wrap="square">
            <a:spAutoFit/>
          </a:bodyPr>
          <a:lstStyle/>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2278380" y="1037273"/>
            <a:ext cx="8125460" cy="655320"/>
          </a:xfrm>
          <a:prstGeom prst="rect">
            <a:avLst/>
          </a:prstGeom>
          <a:noFill/>
          <a:ln w="9525">
            <a:noFill/>
          </a:ln>
        </p:spPr>
        <p:txBody>
          <a:bodyPr wrap="square" anchor="ctr">
            <a:spAutoFit/>
          </a:bodyPr>
          <a:lstStyle/>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根据表达方式划分层次。</a:t>
            </a:r>
          </a:p>
        </p:txBody>
      </p:sp>
      <p:sp>
        <p:nvSpPr>
          <p:cNvPr id="2" name="TextBox 8"/>
          <p:cNvSpPr txBox="1"/>
          <p:nvPr/>
        </p:nvSpPr>
        <p:spPr>
          <a:xfrm>
            <a:off x="1680845" y="1905635"/>
            <a:ext cx="8910320" cy="3969385"/>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第一层( 前三句 )</a:t>
            </a:r>
            <a:r>
              <a:rPr lang="zh-CN" sz="3600" b="1" dirty="0">
                <a:solidFill>
                  <a:srgbClr val="FF0000"/>
                </a:solidFill>
                <a:latin typeface="黑体" panose="02010609060101010101" pitchFamily="2" charset="-122"/>
                <a:ea typeface="黑体" panose="02010609060101010101" pitchFamily="2" charset="-122"/>
              </a:rPr>
              <a:t>：写景，描</a:t>
            </a:r>
            <a:r>
              <a:rPr sz="3600" b="1" dirty="0">
                <a:solidFill>
                  <a:srgbClr val="FF0000"/>
                </a:solidFill>
                <a:latin typeface="黑体" panose="02010609060101010101" pitchFamily="2" charset="-122"/>
                <a:ea typeface="黑体" panose="02010609060101010101" pitchFamily="2" charset="-122"/>
              </a:rPr>
              <a:t>写潼关雄伟险要的形势。</a:t>
            </a: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a:t>
            </a: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第二层(中间四句)</a:t>
            </a:r>
            <a:r>
              <a:rPr lang="zh-CN" sz="3600" b="1" dirty="0">
                <a:solidFill>
                  <a:srgbClr val="FF0000"/>
                </a:solidFill>
                <a:latin typeface="黑体" panose="02010609060101010101" pitchFamily="2" charset="-122"/>
                <a:ea typeface="黑体" panose="02010609060101010101" pitchFamily="2" charset="-122"/>
              </a:rPr>
              <a:t>：抒情，</a:t>
            </a:r>
            <a:r>
              <a:rPr sz="3600" b="1" dirty="0">
                <a:solidFill>
                  <a:srgbClr val="FF0000"/>
                </a:solidFill>
                <a:latin typeface="黑体" panose="02010609060101010101" pitchFamily="2" charset="-122"/>
                <a:ea typeface="黑体" panose="02010609060101010101" pitchFamily="2" charset="-122"/>
              </a:rPr>
              <a:t>写作者途经潼关时的所见所感。</a:t>
            </a:r>
          </a:p>
          <a:p>
            <a:pPr fontAlgn="auto" latinLnBrk="1">
              <a:lnSpc>
                <a:spcPct val="100000"/>
              </a:lnSpc>
              <a:buFont typeface="Arial" panose="020B0604020202020204" pitchFamily="34" charset="0"/>
              <a:buNone/>
            </a:pPr>
            <a:endParaRPr sz="3600" b="1" dirty="0">
              <a:solidFill>
                <a:srgbClr val="FF0000"/>
              </a:solidFill>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第三层( 后两句 )</a:t>
            </a:r>
            <a:r>
              <a:rPr lang="zh-CN" sz="3600" b="1" dirty="0">
                <a:solidFill>
                  <a:srgbClr val="FF0000"/>
                </a:solidFill>
                <a:latin typeface="黑体" panose="02010609060101010101" pitchFamily="2" charset="-122"/>
                <a:ea typeface="黑体" panose="02010609060101010101" pitchFamily="2" charset="-122"/>
              </a:rPr>
              <a:t>：议论，揭示</a:t>
            </a:r>
            <a:r>
              <a:rPr sz="3600" b="1" dirty="0">
                <a:solidFill>
                  <a:srgbClr val="FF0000"/>
                </a:solidFill>
                <a:latin typeface="黑体" panose="02010609060101010101" pitchFamily="2" charset="-122"/>
                <a:ea typeface="黑体" panose="02010609060101010101" pitchFamily="2" charset="-122"/>
              </a:rPr>
              <a:t>主旨。</a:t>
            </a:r>
          </a:p>
        </p:txBody>
      </p:sp>
      <p:sp>
        <p:nvSpPr>
          <p:cNvPr id="4" name="文本框 3"/>
          <p:cNvSpPr txBox="1"/>
          <p:nvPr/>
        </p:nvSpPr>
        <p:spPr>
          <a:xfrm>
            <a:off x="-14605" y="5715"/>
            <a:ext cx="2545080" cy="706755"/>
          </a:xfrm>
          <a:prstGeom prst="rect">
            <a:avLst/>
          </a:prstGeom>
          <a:noFill/>
          <a:ln w="9525">
            <a:noFill/>
          </a:ln>
        </p:spPr>
        <p:txBody>
          <a:bodyPr wrap="square">
            <a:spAutoFit/>
          </a:bodyPr>
          <a:lstStyle/>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整体把握</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00"/>
                                        <p:tgtEl>
                                          <p:spTgt spid="2">
                                            <p:txEl>
                                              <p:pRg st="2" end="2"/>
                                            </p:txEl>
                                          </p:spTgt>
                                        </p:tgtEl>
                                      </p:cBhvr>
                                    </p:animEffect>
                                    <p:anim calcmode="lin" valueType="num">
                                      <p:cBhvr>
                                        <p:cTn id="26"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nodeType="click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fade">
                                      <p:cBhvr>
                                        <p:cTn id="34" dur="100"/>
                                        <p:tgtEl>
                                          <p:spTgt spid="2">
                                            <p:txEl>
                                              <p:pRg st="4" end="4"/>
                                            </p:txEl>
                                          </p:spTgt>
                                        </p:tgtEl>
                                      </p:cBhvr>
                                    </p:animEffect>
                                    <p:anim calcmode="lin" valueType="num">
                                      <p:cBhvr>
                                        <p:cTn id="35" dur="4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6" dur="400" fill="hold"/>
                                        <p:tgtEl>
                                          <p:spTgt spid="2">
                                            <p:txEl>
                                              <p:pRg st="4" end="4"/>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2">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2">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1595120" y="923925"/>
            <a:ext cx="8937625" cy="1219835"/>
          </a:xfrm>
          <a:prstGeom prst="rect">
            <a:avLst/>
          </a:prstGeom>
          <a:noFill/>
          <a:ln w="9525">
            <a:noFill/>
          </a:ln>
        </p:spPr>
        <p:txBody>
          <a:bodyPr wrap="square" anchor="ctr">
            <a:spAutoFit/>
          </a:bodyPr>
          <a:lstStyle/>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“峰峦如聚，波涛如怒”运用了什么修辞手法？有什么作用？</a:t>
            </a:r>
          </a:p>
        </p:txBody>
      </p:sp>
      <p:sp>
        <p:nvSpPr>
          <p:cNvPr id="2" name="TextBox 8"/>
          <p:cNvSpPr txBox="1"/>
          <p:nvPr/>
        </p:nvSpPr>
        <p:spPr>
          <a:xfrm>
            <a:off x="2096135" y="2453005"/>
            <a:ext cx="8436610" cy="3969385"/>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对偶</a:t>
            </a:r>
            <a:r>
              <a:rPr lang="zh-CN" sz="3600" b="1" dirty="0">
                <a:solidFill>
                  <a:srgbClr val="FF0000"/>
                </a:solidFill>
                <a:latin typeface="黑体" panose="02010609060101010101" pitchFamily="2" charset="-122"/>
                <a:ea typeface="黑体" panose="02010609060101010101" pitchFamily="2" charset="-122"/>
              </a:rPr>
              <a:t>、拟人，</a:t>
            </a:r>
            <a:r>
              <a:rPr sz="3600" b="1" dirty="0">
                <a:solidFill>
                  <a:srgbClr val="FF0000"/>
                </a:solidFill>
                <a:latin typeface="黑体" panose="02010609060101010101" pitchFamily="2" charset="-122"/>
                <a:ea typeface="黑体" panose="02010609060101010101" pitchFamily="2" charset="-122"/>
              </a:rPr>
              <a:t>山聚、涛怒，采用拟人的修辞手法，将山河人格化。“聚”字，赋予群山以守卫潼关的生命和意志，从视觉上写出了潼关被群山包围的险要地势；“怒”字，</a:t>
            </a:r>
            <a:r>
              <a:rPr lang="zh-CN" sz="3600" b="1" dirty="0">
                <a:solidFill>
                  <a:srgbClr val="FF0000"/>
                </a:solidFill>
                <a:latin typeface="黑体" panose="02010609060101010101" pitchFamily="2" charset="-122"/>
                <a:ea typeface="黑体" panose="02010609060101010101" pitchFamily="2" charset="-122"/>
              </a:rPr>
              <a:t>从听觉上</a:t>
            </a:r>
            <a:r>
              <a:rPr sz="3600" b="1" dirty="0">
                <a:solidFill>
                  <a:srgbClr val="FF0000"/>
                </a:solidFill>
                <a:latin typeface="黑体" panose="02010609060101010101" pitchFamily="2" charset="-122"/>
                <a:ea typeface="黑体" panose="02010609060101010101" pitchFamily="2" charset="-122"/>
              </a:rPr>
              <a:t>写出了黄河水奔腾汹涌的气势，交代了潼关处于黄河边的险要地势。</a:t>
            </a:r>
          </a:p>
        </p:txBody>
      </p:sp>
      <p:sp>
        <p:nvSpPr>
          <p:cNvPr id="3" name="文本框 2"/>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2095500" y="1047433"/>
            <a:ext cx="9155430" cy="655320"/>
          </a:xfrm>
          <a:prstGeom prst="rect">
            <a:avLst/>
          </a:prstGeom>
          <a:noFill/>
          <a:ln w="9525">
            <a:noFill/>
          </a:ln>
        </p:spPr>
        <p:txBody>
          <a:bodyPr wrap="square" anchor="ctr">
            <a:spAutoFit/>
          </a:bodyPr>
          <a:lstStyle/>
          <a:p>
            <a:pPr marL="571500" indent="-571500" fontAlgn="auto" latinLnBrk="1">
              <a:lnSpc>
                <a:spcPts val="4400"/>
              </a:lnSpc>
              <a:buClr>
                <a:srgbClr val="0000FF"/>
              </a:buClr>
              <a:buFont typeface="Wingdings" panose="05000000000000000000" charset="0"/>
              <a:buChar char="u"/>
            </a:pPr>
            <a:r>
              <a:rPr 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望西都，意踌躇</a:t>
            </a:r>
            <a:r>
              <a:rPr lang="en-US" sz="3600" b="1" dirty="0">
                <a:solidFill>
                  <a:srgbClr val="0000FF"/>
                </a:solidFill>
                <a:latin typeface="黑体" panose="02010609060101010101" pitchFamily="2" charset="-122"/>
                <a:ea typeface="黑体" panose="02010609060101010101" pitchFamily="2" charset="-122"/>
              </a:rPr>
              <a:t>”</a:t>
            </a:r>
            <a:r>
              <a:rPr lang="zh-CN" sz="3600" b="1" dirty="0">
                <a:solidFill>
                  <a:srgbClr val="0000FF"/>
                </a:solidFill>
                <a:latin typeface="黑体" panose="02010609060101010101" pitchFamily="2" charset="-122"/>
                <a:ea typeface="黑体" panose="02010609060101010101" pitchFamily="2" charset="-122"/>
              </a:rPr>
              <a:t>该</a:t>
            </a:r>
            <a:r>
              <a:rPr sz="3600" b="1" dirty="0">
                <a:solidFill>
                  <a:srgbClr val="0000FF"/>
                </a:solidFill>
                <a:latin typeface="黑体" panose="02010609060101010101" pitchFamily="2" charset="-122"/>
                <a:ea typeface="黑体" panose="02010609060101010101" pitchFamily="2" charset="-122"/>
              </a:rPr>
              <a:t>如何理解？</a:t>
            </a:r>
          </a:p>
        </p:txBody>
      </p:sp>
      <p:sp>
        <p:nvSpPr>
          <p:cNvPr id="2" name="TextBox 8"/>
          <p:cNvSpPr txBox="1"/>
          <p:nvPr/>
        </p:nvSpPr>
        <p:spPr>
          <a:xfrm>
            <a:off x="1946910" y="2176145"/>
            <a:ext cx="8802370" cy="3969385"/>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踌躇本来是犹豫不决的意思，这里</a:t>
            </a:r>
            <a:r>
              <a:rPr lang="zh-CN" altLang="en-US" sz="3600" b="1" dirty="0">
                <a:solidFill>
                  <a:srgbClr val="FF0000"/>
                </a:solidFill>
                <a:latin typeface="黑体" panose="02010609060101010101" pitchFamily="2" charset="-122"/>
                <a:ea typeface="黑体" panose="02010609060101010101" pitchFamily="2" charset="-122"/>
              </a:rPr>
              <a:t>形容心潮起伏</a:t>
            </a:r>
            <a:r>
              <a:rPr lang="en-US" sz="3600" b="1" dirty="0">
                <a:solidFill>
                  <a:srgbClr val="FF0000"/>
                </a:solidFill>
                <a:latin typeface="黑体" panose="02010609060101010101" pitchFamily="2" charset="-122"/>
                <a:ea typeface="黑体" panose="02010609060101010101" pitchFamily="2" charset="-122"/>
              </a:rPr>
              <a:t>。</a:t>
            </a:r>
          </a:p>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长安不仅是秦汉都城，魏、晋、隋、唐都建都长安。作为六朝古都，当年是何等的繁华、昌盛。现在，昔日的奢华早已灰飞烟灭不复存，只剩下一片残垣断壁的衰败景象，怎能不令诗人心潮起伏呢</a:t>
            </a:r>
            <a:r>
              <a:rPr lang="zh-CN" sz="3600" b="1" dirty="0">
                <a:solidFill>
                  <a:srgbClr val="FF0000"/>
                </a:solidFill>
                <a:latin typeface="黑体" panose="02010609060101010101" pitchFamily="2" charset="-122"/>
                <a:ea typeface="黑体" panose="02010609060101010101" pitchFamily="2" charset="-122"/>
              </a:rPr>
              <a:t>？</a:t>
            </a:r>
          </a:p>
        </p:txBody>
      </p:sp>
      <p:sp>
        <p:nvSpPr>
          <p:cNvPr id="3" name="文本框 2"/>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2056765" y="1027430"/>
            <a:ext cx="8879205" cy="1219835"/>
          </a:xfrm>
          <a:prstGeom prst="rect">
            <a:avLst/>
          </a:prstGeom>
          <a:noFill/>
          <a:ln w="9525">
            <a:noFill/>
          </a:ln>
        </p:spPr>
        <p:txBody>
          <a:bodyPr wrap="square" anchor="ctr">
            <a:spAutoFit/>
          </a:bodyPr>
          <a:lstStyle/>
          <a:p>
            <a:pPr marL="571500" indent="-571500" fontAlgn="auto" latinLnBrk="1">
              <a:lnSpc>
                <a:spcPts val="4400"/>
              </a:lnSpc>
              <a:buClr>
                <a:srgbClr val="0000FF"/>
              </a:buClr>
              <a:buFont typeface="Wingdings" panose="05000000000000000000" charset="0"/>
              <a:buChar char="u"/>
            </a:pPr>
            <a:r>
              <a:rPr lang="zh-CN" sz="3600" b="1" dirty="0">
                <a:solidFill>
                  <a:srgbClr val="0000FF"/>
                </a:solidFill>
                <a:latin typeface="黑体" panose="02010609060101010101" pitchFamily="2" charset="-122"/>
                <a:ea typeface="黑体" panose="02010609060101010101" pitchFamily="2" charset="-122"/>
              </a:rPr>
              <a:t>怎样理解</a:t>
            </a:r>
            <a:r>
              <a:rPr sz="3600" b="1" dirty="0">
                <a:solidFill>
                  <a:srgbClr val="0000FF"/>
                </a:solidFill>
                <a:latin typeface="黑体" panose="02010609060101010101" pitchFamily="2" charset="-122"/>
                <a:ea typeface="黑体" panose="02010609060101010101" pitchFamily="2" charset="-122"/>
              </a:rPr>
              <a:t>“伤心秦汉经行处，宫阙万间都作了土”</a:t>
            </a:r>
            <a:r>
              <a:rPr lang="zh-CN" sz="3600" b="1" dirty="0">
                <a:solidFill>
                  <a:srgbClr val="0000FF"/>
                </a:solidFill>
                <a:latin typeface="黑体" panose="02010609060101010101" pitchFamily="2" charset="-122"/>
                <a:ea typeface="黑体" panose="02010609060101010101" pitchFamily="2" charset="-122"/>
              </a:rPr>
              <a:t>？</a:t>
            </a:r>
          </a:p>
        </p:txBody>
      </p:sp>
      <p:sp>
        <p:nvSpPr>
          <p:cNvPr id="2" name="TextBox 8"/>
          <p:cNvSpPr txBox="1"/>
          <p:nvPr/>
        </p:nvSpPr>
        <p:spPr>
          <a:xfrm>
            <a:off x="2125345" y="2462530"/>
            <a:ext cx="8810625" cy="341503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官阙万间都做了土”，概括了历代帝业盛衰兴亡的沧桑变化。秦汉的一宫一阙都凝聚了天下无数百姓的血和汗，像秦王朝的阿房宫，但它却随着秦王朝的灭亡而化为焦土。王朝的兴替固然令人伤感，但作者最伤心的却是百姓之苦。 </a:t>
            </a:r>
          </a:p>
        </p:txBody>
      </p:sp>
      <p:sp>
        <p:nvSpPr>
          <p:cNvPr id="3" name="文本框 2"/>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1921510" y="1372235"/>
            <a:ext cx="8127365" cy="1219835"/>
          </a:xfrm>
          <a:prstGeom prst="rect">
            <a:avLst/>
          </a:prstGeom>
          <a:noFill/>
          <a:ln w="9525">
            <a:noFill/>
          </a:ln>
        </p:spPr>
        <p:txBody>
          <a:bodyPr wrap="square" anchor="ctr">
            <a:spAutoFit/>
          </a:bodyPr>
          <a:lstStyle/>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“兴，百姓苦；亡，百姓苦”</a:t>
            </a:r>
            <a:r>
              <a:rPr lang="zh-CN" sz="3600" b="1" dirty="0">
                <a:solidFill>
                  <a:srgbClr val="0000FF"/>
                </a:solidFill>
                <a:latin typeface="黑体" panose="02010609060101010101" pitchFamily="2" charset="-122"/>
                <a:ea typeface="黑体" panose="02010609060101010101" pitchFamily="2" charset="-122"/>
              </a:rPr>
              <a:t>运用了什么修辞手法？</a:t>
            </a:r>
          </a:p>
        </p:txBody>
      </p:sp>
      <p:sp>
        <p:nvSpPr>
          <p:cNvPr id="2" name="TextBox 8"/>
          <p:cNvSpPr txBox="1"/>
          <p:nvPr/>
        </p:nvSpPr>
        <p:spPr>
          <a:xfrm>
            <a:off x="2851785" y="3106103"/>
            <a:ext cx="8584565" cy="64516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zh-CN" sz="3600" b="1" dirty="0">
                <a:solidFill>
                  <a:srgbClr val="FF0000"/>
                </a:solidFill>
                <a:latin typeface="黑体" panose="02010609060101010101" pitchFamily="2" charset="-122"/>
                <a:ea typeface="黑体" panose="02010609060101010101" pitchFamily="2" charset="-122"/>
              </a:rPr>
              <a:t>对偶。</a:t>
            </a:r>
          </a:p>
        </p:txBody>
      </p:sp>
      <p:sp>
        <p:nvSpPr>
          <p:cNvPr id="3" name="文本框 2"/>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1871980" y="560705"/>
            <a:ext cx="8759825" cy="1219835"/>
          </a:xfrm>
          <a:prstGeom prst="rect">
            <a:avLst/>
          </a:prstGeom>
          <a:noFill/>
          <a:ln w="9525">
            <a:noFill/>
          </a:ln>
        </p:spPr>
        <p:txBody>
          <a:bodyPr wrap="square" anchor="ctr">
            <a:spAutoFit/>
          </a:bodyPr>
          <a:lstStyle/>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从内容与主旨角度赏析</a:t>
            </a:r>
            <a:r>
              <a:rPr 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兴，百姓苦；亡，百姓苦</a:t>
            </a:r>
            <a:r>
              <a:rPr 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a:t>
            </a:r>
          </a:p>
        </p:txBody>
      </p:sp>
      <p:sp>
        <p:nvSpPr>
          <p:cNvPr id="2" name="TextBox 8"/>
          <p:cNvSpPr txBox="1"/>
          <p:nvPr/>
        </p:nvSpPr>
        <p:spPr>
          <a:xfrm>
            <a:off x="2023745" y="1780540"/>
            <a:ext cx="8367395" cy="507746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亡，百姓苦”的意思是王朝灭亡之际战乱频发，民不聊生；“兴，百姓苦”的原因是王朝之“兴”必大兴土木，搜刮民脂民膏，百姓不堪其苦。像秦王朝兴起时，筑长城，开驰道，造宫室，劳役繁重，百姓就受尽了苦。</a:t>
            </a: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“兴，百姓苦；亡，百姓苦”深刻而警策，揭示了一个历史规律：不论朝代“兴”“亡”，受苦的都是百姓。</a:t>
            </a:r>
          </a:p>
        </p:txBody>
      </p:sp>
      <p:sp>
        <p:nvSpPr>
          <p:cNvPr id="3" name="文本框 2"/>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1756410" y="1161415"/>
            <a:ext cx="8444865" cy="1219835"/>
          </a:xfrm>
          <a:prstGeom prst="rect">
            <a:avLst/>
          </a:prstGeom>
          <a:noFill/>
          <a:ln w="9525">
            <a:noFill/>
          </a:ln>
        </p:spPr>
        <p:txBody>
          <a:bodyPr wrap="square" anchor="ctr">
            <a:spAutoFit/>
          </a:bodyPr>
          <a:lstStyle/>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“兴，百姓苦；亡，百姓苦”在文中起到什么作用？</a:t>
            </a:r>
          </a:p>
        </p:txBody>
      </p:sp>
      <p:sp>
        <p:nvSpPr>
          <p:cNvPr id="2" name="TextBox 8"/>
          <p:cNvSpPr txBox="1"/>
          <p:nvPr/>
        </p:nvSpPr>
        <p:spPr>
          <a:xfrm>
            <a:off x="2219325" y="2977515"/>
            <a:ext cx="7981315" cy="1753235"/>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这句话在这首小令中是曲眼，</a:t>
            </a:r>
            <a:r>
              <a:rPr lang="zh-CN" sz="3600" b="1" dirty="0">
                <a:solidFill>
                  <a:srgbClr val="FF0000"/>
                </a:solidFill>
                <a:latin typeface="黑体" panose="02010609060101010101" pitchFamily="2" charset="-122"/>
                <a:ea typeface="黑体" panose="02010609060101010101" pitchFamily="2" charset="-122"/>
              </a:rPr>
              <a:t>表达对</a:t>
            </a:r>
            <a:r>
              <a:rPr sz="3600" b="1" dirty="0">
                <a:solidFill>
                  <a:srgbClr val="FF0000"/>
                </a:solidFill>
                <a:latin typeface="黑体" panose="02010609060101010101" pitchFamily="2" charset="-122"/>
                <a:ea typeface="黑体" panose="02010609060101010101" pitchFamily="2" charset="-122"/>
              </a:rPr>
              <a:t>百姓疾苦的深切同情与人文关怀，揭示</a:t>
            </a:r>
            <a:r>
              <a:rPr lang="zh-CN" sz="3600" b="1" dirty="0">
                <a:solidFill>
                  <a:srgbClr val="FF0000"/>
                </a:solidFill>
                <a:latin typeface="黑体" panose="02010609060101010101" pitchFamily="2" charset="-122"/>
                <a:ea typeface="黑体" panose="02010609060101010101" pitchFamily="2" charset="-122"/>
              </a:rPr>
              <a:t>了</a:t>
            </a:r>
            <a:r>
              <a:rPr sz="3600" b="1" dirty="0">
                <a:solidFill>
                  <a:srgbClr val="FF0000"/>
                </a:solidFill>
                <a:latin typeface="黑体" panose="02010609060101010101" pitchFamily="2" charset="-122"/>
                <a:ea typeface="黑体" panose="02010609060101010101" pitchFamily="2" charset="-122"/>
              </a:rPr>
              <a:t>全曲主旨</a:t>
            </a:r>
            <a:r>
              <a:rPr lang="zh-CN" sz="3600" b="1" dirty="0">
                <a:solidFill>
                  <a:srgbClr val="FF0000"/>
                </a:solidFill>
                <a:latin typeface="黑体" panose="02010609060101010101" pitchFamily="2" charset="-122"/>
                <a:ea typeface="黑体" panose="02010609060101010101" pitchFamily="2" charset="-122"/>
              </a:rPr>
              <a:t>。</a:t>
            </a:r>
          </a:p>
        </p:txBody>
      </p:sp>
      <p:sp>
        <p:nvSpPr>
          <p:cNvPr id="3" name="文本框 2"/>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2004060" y="1198880"/>
            <a:ext cx="9402445" cy="655320"/>
          </a:xfrm>
          <a:prstGeom prst="rect">
            <a:avLst/>
          </a:prstGeom>
          <a:noFill/>
          <a:ln w="9525">
            <a:noFill/>
          </a:ln>
        </p:spPr>
        <p:txBody>
          <a:bodyPr wrap="square" anchor="ctr">
            <a:spAutoFit/>
          </a:bodyPr>
          <a:lstStyle/>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这首散曲抒发了作者怎样的思想感情？</a:t>
            </a:r>
          </a:p>
        </p:txBody>
      </p:sp>
      <p:sp>
        <p:nvSpPr>
          <p:cNvPr id="2" name="TextBox 8"/>
          <p:cNvSpPr txBox="1"/>
          <p:nvPr/>
        </p:nvSpPr>
        <p:spPr>
          <a:xfrm>
            <a:off x="2247900" y="2650808"/>
            <a:ext cx="8298180" cy="1753235"/>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抒发了作者对祖国河山的热爱，对统治阶级残暴贪欲的痛恨和对劳动大众所受苦难的同情。</a:t>
            </a:r>
          </a:p>
        </p:txBody>
      </p:sp>
      <p:sp>
        <p:nvSpPr>
          <p:cNvPr id="3" name="文本框 2"/>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1651635" y="825500"/>
            <a:ext cx="8578850" cy="1219835"/>
          </a:xfrm>
          <a:prstGeom prst="rect">
            <a:avLst/>
          </a:prstGeom>
          <a:noFill/>
          <a:ln w="9525">
            <a:noFill/>
          </a:ln>
        </p:spPr>
        <p:txBody>
          <a:bodyPr wrap="square" anchor="ctr">
            <a:spAutoFit/>
          </a:bodyPr>
          <a:lstStyle/>
          <a:p>
            <a:pPr marL="571500" indent="-571500" fontAlgn="auto" latinLnBrk="1">
              <a:lnSpc>
                <a:spcPts val="4400"/>
              </a:lnSpc>
              <a:buClr>
                <a:srgbClr val="0000FF"/>
              </a:buClr>
              <a:buFont typeface="Wingdings" panose="05000000000000000000" charset="0"/>
              <a:buChar char="u"/>
            </a:pPr>
            <a:r>
              <a:rPr sz="3600" b="1" dirty="0">
                <a:solidFill>
                  <a:srgbClr val="0000FF"/>
                </a:solidFill>
                <a:latin typeface="黑体" panose="02010609060101010101" pitchFamily="2" charset="-122"/>
                <a:ea typeface="黑体" panose="02010609060101010101" pitchFamily="2" charset="-122"/>
              </a:rPr>
              <a:t>《山坡羊·潼关怀古》是怎样安排内容的？这样写有什么好处？</a:t>
            </a:r>
          </a:p>
        </p:txBody>
      </p:sp>
      <p:sp>
        <p:nvSpPr>
          <p:cNvPr id="2" name="TextBox 8"/>
          <p:cNvSpPr txBox="1"/>
          <p:nvPr/>
        </p:nvSpPr>
        <p:spPr>
          <a:xfrm>
            <a:off x="1843405" y="2334895"/>
            <a:ext cx="8583930" cy="4523105"/>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sz="3600" b="1" dirty="0">
                <a:solidFill>
                  <a:srgbClr val="FF0000"/>
                </a:solidFill>
                <a:latin typeface="黑体" panose="02010609060101010101" pitchFamily="2" charset="-122"/>
                <a:ea typeface="黑体" panose="02010609060101010101" pitchFamily="2" charset="-122"/>
              </a:rPr>
              <a:t>起笔在描写</a:t>
            </a:r>
            <a:r>
              <a:rPr lang="zh-CN" sz="3600" b="1" dirty="0">
                <a:solidFill>
                  <a:srgbClr val="FF0000"/>
                </a:solidFill>
                <a:latin typeface="黑体" panose="02010609060101010101" pitchFamily="2" charset="-122"/>
                <a:ea typeface="黑体" panose="02010609060101010101" pitchFamily="2" charset="-122"/>
              </a:rPr>
              <a:t>潼关险要</a:t>
            </a:r>
            <a:r>
              <a:rPr sz="3600" b="1" dirty="0">
                <a:solidFill>
                  <a:srgbClr val="FF0000"/>
                </a:solidFill>
                <a:latin typeface="黑体" panose="02010609060101010101" pitchFamily="2" charset="-122"/>
                <a:ea typeface="黑体" panose="02010609060101010101" pitchFamily="2" charset="-122"/>
              </a:rPr>
              <a:t>，落笔再</a:t>
            </a:r>
            <a:r>
              <a:rPr lang="zh-CN" sz="3600" b="1" dirty="0">
                <a:solidFill>
                  <a:srgbClr val="FF0000"/>
                </a:solidFill>
                <a:latin typeface="黑体" panose="02010609060101010101" pitchFamily="2" charset="-122"/>
                <a:ea typeface="黑体" panose="02010609060101010101" pitchFamily="2" charset="-122"/>
              </a:rPr>
              <a:t>抒怀古</a:t>
            </a:r>
            <a:r>
              <a:rPr sz="3600" b="1" dirty="0">
                <a:solidFill>
                  <a:srgbClr val="FF0000"/>
                </a:solidFill>
                <a:latin typeface="黑体" panose="02010609060101010101" pitchFamily="2" charset="-122"/>
                <a:ea typeface="黑体" panose="02010609060101010101" pitchFamily="2" charset="-122"/>
              </a:rPr>
              <a:t>感受，</a:t>
            </a:r>
            <a:r>
              <a:rPr lang="zh-CN" sz="3600" b="1" dirty="0">
                <a:solidFill>
                  <a:srgbClr val="FF0000"/>
                </a:solidFill>
                <a:latin typeface="黑体" panose="02010609060101010101" pitchFamily="2" charset="-122"/>
                <a:ea typeface="黑体" panose="02010609060101010101" pitchFamily="2" charset="-122"/>
              </a:rPr>
              <a:t>收笔在由</a:t>
            </a:r>
            <a:r>
              <a:rPr sz="3600" b="1" dirty="0">
                <a:solidFill>
                  <a:srgbClr val="FF0000"/>
                </a:solidFill>
                <a:latin typeface="黑体" panose="02010609060101010101" pitchFamily="2" charset="-122"/>
                <a:ea typeface="黑体" panose="02010609060101010101" pitchFamily="2" charset="-122"/>
              </a:rPr>
              <a:t>怀古引发的历史结论上。这是一种层层深入、</a:t>
            </a:r>
            <a:r>
              <a:rPr lang="zh-CN" sz="3600" b="1" dirty="0">
                <a:solidFill>
                  <a:srgbClr val="FF0000"/>
                </a:solidFill>
                <a:latin typeface="黑体" panose="02010609060101010101" pitchFamily="2" charset="-122"/>
                <a:ea typeface="黑体" panose="02010609060101010101" pitchFamily="2" charset="-122"/>
              </a:rPr>
              <a:t>篇末点题</a:t>
            </a:r>
            <a:r>
              <a:rPr sz="3600" b="1" dirty="0">
                <a:solidFill>
                  <a:srgbClr val="FF0000"/>
                </a:solidFill>
                <a:latin typeface="黑体" panose="02010609060101010101" pitchFamily="2" charset="-122"/>
                <a:ea typeface="黑体" panose="02010609060101010101" pitchFamily="2" charset="-122"/>
              </a:rPr>
              <a:t>的写法，这种写法的好处是</a:t>
            </a:r>
            <a:r>
              <a:rPr lang="zh-CN" sz="3600" b="1" dirty="0">
                <a:solidFill>
                  <a:srgbClr val="FF0000"/>
                </a:solidFill>
                <a:latin typeface="黑体" panose="02010609060101010101" pitchFamily="2" charset="-122"/>
                <a:ea typeface="黑体" panose="02010609060101010101" pitchFamily="2" charset="-122"/>
              </a:rPr>
              <a:t>它</a:t>
            </a:r>
            <a:r>
              <a:rPr sz="3600" b="1" dirty="0">
                <a:solidFill>
                  <a:srgbClr val="FF0000"/>
                </a:solidFill>
                <a:latin typeface="黑体" panose="02010609060101010101" pitchFamily="2" charset="-122"/>
                <a:ea typeface="黑体" panose="02010609060101010101" pitchFamily="2" charset="-122"/>
              </a:rPr>
              <a:t>的主题不是外加的、</a:t>
            </a:r>
            <a:r>
              <a:rPr lang="zh-CN" sz="3600" b="1" dirty="0">
                <a:solidFill>
                  <a:srgbClr val="FF0000"/>
                </a:solidFill>
                <a:latin typeface="黑体" panose="02010609060101010101" pitchFamily="2" charset="-122"/>
                <a:ea typeface="黑体" panose="02010609060101010101" pitchFamily="2" charset="-122"/>
              </a:rPr>
              <a:t>架空</a:t>
            </a:r>
            <a:r>
              <a:rPr sz="3600" b="1" dirty="0">
                <a:solidFill>
                  <a:srgbClr val="FF0000"/>
                </a:solidFill>
                <a:latin typeface="黑体" panose="02010609060101010101" pitchFamily="2" charset="-122"/>
                <a:ea typeface="黑体" panose="02010609060101010101" pitchFamily="2" charset="-122"/>
              </a:rPr>
              <a:t>的，而是从写景抒情中自然得出的，是真实可信的。前面的描写为后面的主题提供了坚持的基础，主题则是从前面的描写中得出的必然结论，可</a:t>
            </a:r>
            <a:r>
              <a:rPr lang="zh-CN" sz="3600" b="1" dirty="0">
                <a:solidFill>
                  <a:srgbClr val="FF0000"/>
                </a:solidFill>
                <a:latin typeface="黑体" panose="02010609060101010101" pitchFamily="2" charset="-122"/>
                <a:ea typeface="黑体" panose="02010609060101010101" pitchFamily="2" charset="-122"/>
              </a:rPr>
              <a:t>谓</a:t>
            </a:r>
            <a:r>
              <a:rPr sz="3600" b="1" dirty="0">
                <a:solidFill>
                  <a:srgbClr val="FF0000"/>
                </a:solidFill>
                <a:latin typeface="黑体" panose="02010609060101010101" pitchFamily="2" charset="-122"/>
                <a:ea typeface="黑体" panose="02010609060101010101" pitchFamily="2" charset="-122"/>
              </a:rPr>
              <a:t>水到渠成。</a:t>
            </a:r>
          </a:p>
        </p:txBody>
      </p:sp>
      <p:sp>
        <p:nvSpPr>
          <p:cNvPr id="3" name="文本框 2"/>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1559560" y="988695"/>
            <a:ext cx="9072880" cy="507746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    </a:t>
            </a:r>
            <a:r>
              <a:rPr lang="zh-CN" sz="3600" b="1" dirty="0">
                <a:solidFill>
                  <a:srgbClr val="0000FF"/>
                </a:solidFill>
                <a:uFillTx/>
                <a:latin typeface="黑体" panose="02010609060101010101" pitchFamily="2" charset="-122"/>
                <a:ea typeface="黑体" panose="02010609060101010101" pitchFamily="2" charset="-122"/>
              </a:rPr>
              <a:t>中国自古以来就不缺少为民请命的人，孟子</a:t>
            </a:r>
            <a:r>
              <a:rPr lang="en-US" altLang="zh-CN" sz="3600" b="1" dirty="0">
                <a:solidFill>
                  <a:srgbClr val="0000FF"/>
                </a:solidFill>
                <a:uFillTx/>
                <a:latin typeface="黑体" panose="02010609060101010101" pitchFamily="2" charset="-122"/>
                <a:ea typeface="黑体" panose="02010609060101010101" pitchFamily="2" charset="-122"/>
              </a:rPr>
              <a:t>“</a:t>
            </a:r>
            <a:r>
              <a:rPr lang="zh-CN" altLang="en-US" sz="3600" b="1" dirty="0">
                <a:solidFill>
                  <a:srgbClr val="0000FF"/>
                </a:solidFill>
                <a:uFillTx/>
                <a:latin typeface="黑体" panose="02010609060101010101" pitchFamily="2" charset="-122"/>
                <a:ea typeface="黑体" panose="02010609060101010101" pitchFamily="2" charset="-122"/>
              </a:rPr>
              <a:t>民为贵，社稷次之，君为轻</a:t>
            </a:r>
            <a:r>
              <a:rPr lang="en-US" altLang="zh-CN" sz="3600" b="1" dirty="0">
                <a:solidFill>
                  <a:srgbClr val="0000FF"/>
                </a:solidFill>
                <a:uFillTx/>
                <a:latin typeface="黑体" panose="02010609060101010101" pitchFamily="2" charset="-122"/>
                <a:ea typeface="黑体" panose="02010609060101010101" pitchFamily="2" charset="-122"/>
              </a:rPr>
              <a:t>”</a:t>
            </a:r>
            <a:r>
              <a:rPr lang="zh-CN" altLang="en-US" sz="3600" b="1" dirty="0">
                <a:solidFill>
                  <a:srgbClr val="0000FF"/>
                </a:solidFill>
                <a:uFillTx/>
                <a:latin typeface="黑体" panose="02010609060101010101" pitchFamily="2" charset="-122"/>
                <a:ea typeface="黑体" panose="02010609060101010101" pitchFamily="2" charset="-122"/>
              </a:rPr>
              <a:t>的思想与当代民主观念不谋而合，杜甫对</a:t>
            </a:r>
            <a:r>
              <a:rPr lang="en-US" alt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可怜身上衣正单，心忧炭贱愿天寒</a:t>
            </a:r>
            <a:r>
              <a:rPr lang="en-US" altLang="zh-CN" sz="3600" b="1" dirty="0">
                <a:solidFill>
                  <a:srgbClr val="0000FF"/>
                </a:solidFill>
                <a:uFillTx/>
                <a:latin typeface="黑体" panose="02010609060101010101" pitchFamily="2" charset="-122"/>
                <a:ea typeface="黑体" panose="02010609060101010101" pitchFamily="2" charset="-122"/>
              </a:rPr>
              <a:t>”</a:t>
            </a:r>
            <a:r>
              <a:rPr lang="zh-CN" altLang="en-US" sz="3600" b="1" dirty="0">
                <a:solidFill>
                  <a:srgbClr val="0000FF"/>
                </a:solidFill>
                <a:uFillTx/>
                <a:latin typeface="黑体" panose="02010609060101010101" pitchFamily="2" charset="-122"/>
                <a:ea typeface="黑体" panose="02010609060101010101" pitchFamily="2" charset="-122"/>
              </a:rPr>
              <a:t>的卖炭翁表达了深切的同情，白居易念念不忘</a:t>
            </a:r>
            <a:r>
              <a:rPr lang="en-US" altLang="zh-CN" sz="3600" b="1" dirty="0">
                <a:solidFill>
                  <a:srgbClr val="0000FF"/>
                </a:solidFill>
                <a:uFillTx/>
                <a:latin typeface="黑体" panose="02010609060101010101" pitchFamily="2" charset="-122"/>
                <a:ea typeface="黑体" panose="02010609060101010101" pitchFamily="2" charset="-122"/>
              </a:rPr>
              <a:t>“家田输税尽，拾此充饥肠”</a:t>
            </a:r>
            <a:r>
              <a:rPr lang="zh-CN" altLang="en-US" sz="3600" b="1" dirty="0">
                <a:solidFill>
                  <a:srgbClr val="0000FF"/>
                </a:solidFill>
                <a:uFillTx/>
                <a:latin typeface="黑体" panose="02010609060101010101" pitchFamily="2" charset="-122"/>
                <a:ea typeface="黑体" panose="02010609060101010101" pitchFamily="2" charset="-122"/>
              </a:rPr>
              <a:t>的农妇</a:t>
            </a:r>
            <a:r>
              <a:rPr lang="en-US" sz="3600" b="1" dirty="0">
                <a:solidFill>
                  <a:srgbClr val="0000FF"/>
                </a:solidFill>
                <a:uFillTx/>
                <a:latin typeface="黑体" panose="02010609060101010101" pitchFamily="2" charset="-122"/>
                <a:ea typeface="黑体" panose="02010609060101010101" pitchFamily="2" charset="-122"/>
              </a:rPr>
              <a:t>……</a:t>
            </a:r>
            <a:r>
              <a:rPr lang="zh-CN" altLang="en-US" sz="3600" b="1" dirty="0">
                <a:solidFill>
                  <a:srgbClr val="0000FF"/>
                </a:solidFill>
                <a:uFillTx/>
                <a:latin typeface="黑体" panose="02010609060101010101" pitchFamily="2" charset="-122"/>
                <a:ea typeface="黑体" panose="02010609060101010101" pitchFamily="2" charset="-122"/>
              </a:rPr>
              <a:t>还有爱民如子的张养浩，今天，我们就来学习他的一首</a:t>
            </a:r>
            <a:r>
              <a:rPr sz="3600" b="1" dirty="0">
                <a:solidFill>
                  <a:srgbClr val="0000FF"/>
                </a:solidFill>
                <a:uFillTx/>
                <a:latin typeface="黑体" panose="02010609060101010101" pitchFamily="2" charset="-122"/>
                <a:ea typeface="黑体" panose="02010609060101010101" pitchFamily="2" charset="-122"/>
              </a:rPr>
              <a:t>元曲——《山坡羊·潼关怀古》</a:t>
            </a:r>
            <a:r>
              <a:rPr lang="zh-CN" sz="3600" b="1" dirty="0">
                <a:solidFill>
                  <a:srgbClr val="0000FF"/>
                </a:solidFill>
                <a:uFillTx/>
                <a:latin typeface="黑体" panose="02010609060101010101" pitchFamily="2" charset="-122"/>
                <a:ea typeface="黑体" panose="02010609060101010101" pitchFamily="2" charset="-122"/>
              </a:rPr>
              <a:t>，体会他忧虑民生的情怀</a:t>
            </a:r>
            <a:r>
              <a:rPr sz="3600" b="1" dirty="0">
                <a:solidFill>
                  <a:srgbClr val="0000FF"/>
                </a:solidFill>
                <a:uFillTx/>
                <a:latin typeface="黑体" panose="02010609060101010101" pitchFamily="2" charset="-122"/>
                <a:ea typeface="黑体" panose="02010609060101010101" pitchFamily="2" charset="-122"/>
              </a:rPr>
              <a:t>。</a:t>
            </a:r>
          </a:p>
        </p:txBody>
      </p:sp>
      <p:sp>
        <p:nvSpPr>
          <p:cNvPr id="4" name="文本框 3"/>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导入新课</a:t>
            </a:r>
          </a:p>
        </p:txBody>
      </p:sp>
    </p:spTree>
    <p:custDataLst>
      <p:tags r:id="rId1"/>
    </p:custData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1812925" y="1167130"/>
            <a:ext cx="8732520" cy="507746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    </a:t>
            </a:r>
            <a:r>
              <a:rPr lang="zh-CN" sz="3600" b="1" dirty="0">
                <a:solidFill>
                  <a:srgbClr val="FF0000"/>
                </a:solidFill>
                <a:latin typeface="黑体" panose="02010609060101010101" pitchFamily="2" charset="-122"/>
                <a:ea typeface="黑体" panose="02010609060101010101" pitchFamily="2" charset="-122"/>
              </a:rPr>
              <a:t>吊古伤今</a:t>
            </a:r>
            <a:r>
              <a:rPr sz="3600" b="1" dirty="0">
                <a:solidFill>
                  <a:srgbClr val="FF0000"/>
                </a:solidFill>
                <a:latin typeface="黑体" panose="02010609060101010101" pitchFamily="2" charset="-122"/>
                <a:ea typeface="黑体" panose="02010609060101010101" pitchFamily="2" charset="-122"/>
              </a:rPr>
              <a:t>，层层深入，揭示主题。  </a:t>
            </a:r>
          </a:p>
          <a:p>
            <a:pPr fontAlgn="auto" latinLnBrk="1">
              <a:lnSpc>
                <a:spcPct val="100000"/>
              </a:lnSpc>
              <a:buFont typeface="Arial" panose="020B0604020202020204" pitchFamily="34" charset="0"/>
              <a:buNone/>
            </a:pPr>
            <a:r>
              <a:rPr sz="3600" b="1" dirty="0">
                <a:solidFill>
                  <a:srgbClr val="FF0000"/>
                </a:solidFill>
                <a:latin typeface="黑体" panose="02010609060101010101" pitchFamily="2" charset="-122"/>
                <a:ea typeface="黑体" panose="02010609060101010101" pitchFamily="2" charset="-122"/>
              </a:rPr>
              <a:t>    在</a:t>
            </a:r>
            <a:r>
              <a:rPr lang="zh-CN" sz="3600" b="1" dirty="0">
                <a:solidFill>
                  <a:srgbClr val="FF0000"/>
                </a:solidFill>
                <a:latin typeface="黑体" panose="02010609060101010101" pitchFamily="2" charset="-122"/>
                <a:ea typeface="黑体" panose="02010609060101010101" pitchFamily="2" charset="-122"/>
              </a:rPr>
              <a:t>叙议</a:t>
            </a:r>
            <a:r>
              <a:rPr sz="3600" b="1" dirty="0">
                <a:solidFill>
                  <a:srgbClr val="FF0000"/>
                </a:solidFill>
                <a:latin typeface="黑体" panose="02010609060101010101" pitchFamily="2" charset="-122"/>
                <a:ea typeface="黑体" panose="02010609060101010101" pitchFamily="2" charset="-122"/>
              </a:rPr>
              <a:t>中，</a:t>
            </a:r>
            <a:r>
              <a:rPr lang="zh-CN" sz="3600" b="1" dirty="0">
                <a:solidFill>
                  <a:srgbClr val="FF0000"/>
                </a:solidFill>
                <a:latin typeface="黑体" panose="02010609060101010101" pitchFamily="2" charset="-122"/>
                <a:ea typeface="黑体" panose="02010609060101010101" pitchFamily="2" charset="-122"/>
              </a:rPr>
              <a:t>先写潼关</a:t>
            </a:r>
            <a:r>
              <a:rPr sz="3600" b="1" dirty="0">
                <a:solidFill>
                  <a:srgbClr val="FF0000"/>
                </a:solidFill>
                <a:latin typeface="黑体" panose="02010609060101010101" pitchFamily="2" charset="-122"/>
                <a:ea typeface="黑体" panose="02010609060101010101" pitchFamily="2" charset="-122"/>
              </a:rPr>
              <a:t>地势险要，引出历代战祸，并通过</a:t>
            </a:r>
            <a:r>
              <a:rPr lang="en-US"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望</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和</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伤心</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引入自己的感慨；战祸之</a:t>
            </a:r>
            <a:r>
              <a:rPr lang="zh-CN" sz="3600" b="1" dirty="0">
                <a:solidFill>
                  <a:srgbClr val="FF0000"/>
                </a:solidFill>
                <a:latin typeface="黑体" panose="02010609060101010101" pitchFamily="2" charset="-122"/>
                <a:ea typeface="黑体" panose="02010609060101010101" pitchFamily="2" charset="-122"/>
              </a:rPr>
              <a:t>深</a:t>
            </a:r>
            <a:r>
              <a:rPr sz="3600" b="1" dirty="0">
                <a:solidFill>
                  <a:srgbClr val="FF0000"/>
                </a:solidFill>
                <a:latin typeface="黑体" panose="02010609060101010101" pitchFamily="2" charset="-122"/>
                <a:ea typeface="黑体" panose="02010609060101010101" pitchFamily="2" charset="-122"/>
              </a:rPr>
              <a:t>，灾难之大，</a:t>
            </a:r>
            <a:r>
              <a:rPr lang="zh-CN" sz="3600" b="1" dirty="0">
                <a:solidFill>
                  <a:srgbClr val="FF0000"/>
                </a:solidFill>
                <a:latin typeface="黑体" panose="02010609060101010101" pitchFamily="2" charset="-122"/>
                <a:ea typeface="黑体" panose="02010609060101010101" pitchFamily="2" charset="-122"/>
              </a:rPr>
              <a:t>令万间</a:t>
            </a:r>
            <a:r>
              <a:rPr sz="3600" b="1" dirty="0">
                <a:solidFill>
                  <a:srgbClr val="FF0000"/>
                </a:solidFill>
                <a:latin typeface="黑体" panose="02010609060101010101" pitchFamily="2" charset="-122"/>
                <a:ea typeface="黑体" panose="02010609060101010101" pitchFamily="2" charset="-122"/>
              </a:rPr>
              <a:t>宫殿</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都做了土</a:t>
            </a:r>
            <a:r>
              <a:rPr lang="en-US" sz="3600" b="1" dirty="0">
                <a:solidFill>
                  <a:srgbClr val="FF0000"/>
                </a:solidFill>
                <a:latin typeface="黑体" panose="02010609060101010101" pitchFamily="2" charset="-122"/>
                <a:ea typeface="黑体" panose="02010609060101010101" pitchFamily="2" charset="-122"/>
              </a:rPr>
              <a:t>”</a:t>
            </a:r>
            <a:r>
              <a:rPr sz="3600" b="1" dirty="0">
                <a:solidFill>
                  <a:srgbClr val="FF0000"/>
                </a:solidFill>
                <a:latin typeface="黑体" panose="02010609060101010101" pitchFamily="2" charset="-122"/>
                <a:ea typeface="黑体" panose="02010609060101010101" pitchFamily="2" charset="-122"/>
              </a:rPr>
              <a:t>。最后以警句的形式一针见血地揭示了历代王朝无论</a:t>
            </a:r>
            <a:r>
              <a:rPr lang="zh-CN" sz="3600" b="1" dirty="0">
                <a:solidFill>
                  <a:srgbClr val="FF0000"/>
                </a:solidFill>
                <a:latin typeface="黑体" panose="02010609060101010101" pitchFamily="2" charset="-122"/>
                <a:ea typeface="黑体" panose="02010609060101010101" pitchFamily="2" charset="-122"/>
              </a:rPr>
              <a:t>兴亡</a:t>
            </a:r>
            <a:r>
              <a:rPr sz="3600" b="1" dirty="0">
                <a:solidFill>
                  <a:srgbClr val="FF0000"/>
                </a:solidFill>
                <a:latin typeface="黑体" panose="02010609060101010101" pitchFamily="2" charset="-122"/>
                <a:ea typeface="黑体" panose="02010609060101010101" pitchFamily="2" charset="-122"/>
              </a:rPr>
              <a:t>，最终受苦受难的都是老百姓的残酷现实。鞭辟入里，</a:t>
            </a:r>
            <a:r>
              <a:rPr lang="zh-CN" sz="3600" b="1" dirty="0">
                <a:solidFill>
                  <a:srgbClr val="FF0000"/>
                </a:solidFill>
                <a:latin typeface="黑体" panose="02010609060101010101" pitchFamily="2" charset="-122"/>
                <a:ea typeface="黑体" panose="02010609060101010101" pitchFamily="2" charset="-122"/>
              </a:rPr>
              <a:t>精警异常</a:t>
            </a:r>
            <a:r>
              <a:rPr sz="3600" b="1" dirty="0">
                <a:solidFill>
                  <a:srgbClr val="FF0000"/>
                </a:solidFill>
                <a:latin typeface="黑体" panose="02010609060101010101" pitchFamily="2" charset="-122"/>
                <a:ea typeface="黑体" panose="02010609060101010101" pitchFamily="2" charset="-122"/>
              </a:rPr>
              <a:t>，闪烁着夺目的思想光辉。</a:t>
            </a:r>
          </a:p>
        </p:txBody>
      </p:sp>
      <p:sp>
        <p:nvSpPr>
          <p:cNvPr id="3" name="文本框 2"/>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写作特色</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1665605" y="1503680"/>
            <a:ext cx="9335135" cy="4041140"/>
          </a:xfrm>
          <a:prstGeom prst="rect">
            <a:avLst/>
          </a:prstGeom>
          <a:noFill/>
          <a:ln w="9525">
            <a:noFill/>
          </a:ln>
        </p:spPr>
        <p:txBody>
          <a:bodyPr wrap="square" anchor="ctr">
            <a:spAutoFit/>
          </a:bodyPr>
          <a:lstStyle/>
          <a:p>
            <a:pPr fontAlgn="auto" latinLnBrk="1">
              <a:lnSpc>
                <a:spcPts val="44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    </a:t>
            </a:r>
            <a:r>
              <a:rPr sz="3600" b="1" dirty="0">
                <a:solidFill>
                  <a:srgbClr val="0000FF"/>
                </a:solidFill>
                <a:uFillTx/>
                <a:latin typeface="黑体" panose="02010609060101010101" pitchFamily="2" charset="-122"/>
                <a:ea typeface="黑体" panose="02010609060101010101" pitchFamily="2" charset="-122"/>
              </a:rPr>
              <a:t>这首小令语言精练</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形象鲜明且富有人民性</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全曲景中藏情</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情中有景</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情景交融。作者借凭吊潼关古迹</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运用借古讽今的手法</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表现了在漫长的封建社会中</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无论怎样改朝换代</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人民依旧过着痛苦生活的残酷现实</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也表现了作者对人民疾苦的同情和对不顾人民安危的统治者的愤慨。</a:t>
            </a:r>
          </a:p>
        </p:txBody>
      </p:sp>
      <p:sp>
        <p:nvSpPr>
          <p:cNvPr id="4" name="文本框 3"/>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课堂小结</a:t>
            </a:r>
          </a:p>
        </p:txBody>
      </p:sp>
    </p:spTree>
    <p:custDataLst>
      <p:tags r:id="rId1"/>
    </p:custDataLst>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9" name="TextBox 8"/>
          <p:cNvSpPr txBox="1"/>
          <p:nvPr/>
        </p:nvSpPr>
        <p:spPr>
          <a:xfrm>
            <a:off x="2596515" y="906780"/>
            <a:ext cx="8099425" cy="5344160"/>
          </a:xfrm>
          <a:prstGeom prst="rect">
            <a:avLst/>
          </a:prstGeom>
          <a:noFill/>
          <a:ln w="9525">
            <a:noFill/>
          </a:ln>
        </p:spPr>
        <p:txBody>
          <a:bodyPr wrap="square" anchor="ctr">
            <a:spAutoFit/>
          </a:bodyPr>
          <a:lstStyle/>
          <a:p>
            <a:pPr fontAlgn="auto" latinLnBrk="1">
              <a:lnSpc>
                <a:spcPts val="512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山坡羊·潼关怀古</a:t>
            </a:r>
          </a:p>
          <a:p>
            <a:pPr fontAlgn="auto" latinLnBrk="1">
              <a:lnSpc>
                <a:spcPts val="5120"/>
              </a:lnSpc>
              <a:buFont typeface="Arial" panose="020B0604020202020204" pitchFamily="34" charset="0"/>
              <a:buNone/>
            </a:pPr>
            <a:endParaRPr sz="3600" b="1" dirty="0">
              <a:solidFill>
                <a:srgbClr val="0000FF"/>
              </a:solidFill>
              <a:latin typeface="黑体" panose="02010609060101010101" pitchFamily="2" charset="-122"/>
              <a:ea typeface="黑体" panose="02010609060101010101" pitchFamily="2" charset="-122"/>
            </a:endParaRPr>
          </a:p>
          <a:p>
            <a:pPr fontAlgn="auto" latinLnBrk="1">
              <a:lnSpc>
                <a:spcPts val="51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写景　    山：峰峦如聚(视觉)</a:t>
            </a:r>
          </a:p>
          <a:p>
            <a:pPr fontAlgn="auto" latinLnBrk="1">
              <a:lnSpc>
                <a:spcPts val="51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          水：波涛如怒(听觉)</a:t>
            </a:r>
          </a:p>
          <a:p>
            <a:pPr fontAlgn="auto" latinLnBrk="1">
              <a:lnSpc>
                <a:spcPts val="51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怀古抒情  望：西都</a:t>
            </a:r>
          </a:p>
          <a:p>
            <a:pPr fontAlgn="auto" latinLnBrk="1">
              <a:lnSpc>
                <a:spcPts val="51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          意：伤心秦汉—经行处</a:t>
            </a:r>
          </a:p>
          <a:p>
            <a:pPr fontAlgn="auto" latinLnBrk="1">
              <a:lnSpc>
                <a:spcPts val="51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             宫阙万间—做了土</a:t>
            </a:r>
          </a:p>
          <a:p>
            <a:pPr fontAlgn="auto" latinLnBrk="1">
              <a:lnSpc>
                <a:spcPts val="512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主旨议论  兴、亡 百姓苦</a:t>
            </a:r>
          </a:p>
        </p:txBody>
      </p:sp>
      <p:sp>
        <p:nvSpPr>
          <p:cNvPr id="2" name="文本框 1"/>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板书设计</a:t>
            </a:r>
          </a:p>
        </p:txBody>
      </p:sp>
    </p:spTree>
    <p:custDataLst>
      <p:tags r:id="rId1"/>
    </p:custDataLst>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1925955" y="722313"/>
            <a:ext cx="8802370" cy="655320"/>
          </a:xfrm>
          <a:prstGeom prst="rect">
            <a:avLst/>
          </a:prstGeom>
          <a:noFill/>
          <a:ln w="9525">
            <a:noFill/>
          </a:ln>
        </p:spPr>
        <p:txBody>
          <a:bodyPr wrap="square" anchor="ctr">
            <a:spAutoFit/>
          </a:bodyPr>
          <a:lstStyle/>
          <a:p>
            <a:pPr marL="571500" indent="-571500" fontAlgn="auto" latinLnBrk="1">
              <a:lnSpc>
                <a:spcPts val="4400"/>
              </a:lnSpc>
              <a:buClr>
                <a:srgbClr val="0000FF"/>
              </a:buClr>
              <a:buFont typeface="Wingdings" panose="05000000000000000000" charset="0"/>
              <a:buChar char="u"/>
            </a:pPr>
            <a:r>
              <a:rPr lang="zh-CN" sz="3600" b="1" dirty="0">
                <a:solidFill>
                  <a:srgbClr val="0000FF"/>
                </a:solidFill>
                <a:uFillTx/>
                <a:latin typeface="黑体" panose="02010609060101010101" pitchFamily="2" charset="-122"/>
                <a:ea typeface="黑体" panose="02010609060101010101" pitchFamily="2" charset="-122"/>
              </a:rPr>
              <a:t>你还知道哪些关心</a:t>
            </a:r>
            <a:r>
              <a:rPr sz="3600" b="1" dirty="0">
                <a:solidFill>
                  <a:srgbClr val="0000FF"/>
                </a:solidFill>
                <a:uFillTx/>
                <a:latin typeface="黑体" panose="02010609060101010101" pitchFamily="2" charset="-122"/>
                <a:ea typeface="黑体" panose="02010609060101010101" pitchFamily="2" charset="-122"/>
              </a:rPr>
              <a:t>百姓</a:t>
            </a:r>
            <a:r>
              <a:rPr lang="zh-CN" sz="3600" b="1" dirty="0">
                <a:solidFill>
                  <a:srgbClr val="0000FF"/>
                </a:solidFill>
                <a:uFillTx/>
                <a:latin typeface="黑体" panose="02010609060101010101" pitchFamily="2" charset="-122"/>
                <a:ea typeface="黑体" panose="02010609060101010101" pitchFamily="2" charset="-122"/>
              </a:rPr>
              <a:t>的诗句？</a:t>
            </a:r>
          </a:p>
        </p:txBody>
      </p:sp>
      <p:sp>
        <p:nvSpPr>
          <p:cNvPr id="2" name="TextBox 8"/>
          <p:cNvSpPr txBox="1"/>
          <p:nvPr/>
        </p:nvSpPr>
        <p:spPr>
          <a:xfrm>
            <a:off x="1522095" y="1849120"/>
            <a:ext cx="10014585" cy="4523105"/>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zh-CN" sz="3600" b="1" dirty="0">
                <a:solidFill>
                  <a:srgbClr val="FF0000"/>
                </a:solidFill>
                <a:uFillTx/>
                <a:latin typeface="黑体" panose="02010609060101010101" pitchFamily="2" charset="-122"/>
                <a:ea typeface="黑体" panose="02010609060101010101" pitchFamily="2" charset="-122"/>
              </a:rPr>
              <a:t>（</a:t>
            </a:r>
            <a:r>
              <a:rPr lang="en-US" altLang="zh-CN" sz="3600" b="1" dirty="0">
                <a:solidFill>
                  <a:srgbClr val="FF0000"/>
                </a:solidFill>
                <a:uFillTx/>
                <a:latin typeface="黑体" panose="02010609060101010101" pitchFamily="2" charset="-122"/>
                <a:ea typeface="黑体" panose="02010609060101010101" pitchFamily="2" charset="-122"/>
              </a:rPr>
              <a:t>1</a:t>
            </a:r>
            <a:r>
              <a:rPr lang="zh-CN" sz="3600" b="1" dirty="0">
                <a:solidFill>
                  <a:srgbClr val="FF0000"/>
                </a:solidFill>
                <a:uFillTx/>
                <a:latin typeface="黑体" panose="02010609060101010101" pitchFamily="2" charset="-122"/>
                <a:ea typeface="黑体" panose="02010609060101010101" pitchFamily="2" charset="-122"/>
              </a:rPr>
              <a:t>）长太息以掩涕兮，哀民生之多艰。（屈原）</a:t>
            </a:r>
          </a:p>
          <a:p>
            <a:pPr fontAlgn="auto" latinLnBrk="1">
              <a:lnSpc>
                <a:spcPct val="100000"/>
              </a:lnSpc>
              <a:buFont typeface="Arial" panose="020B0604020202020204" pitchFamily="34" charset="0"/>
              <a:buNone/>
            </a:pPr>
            <a:r>
              <a:rPr lang="zh-CN" sz="3600" b="1" dirty="0">
                <a:solidFill>
                  <a:srgbClr val="FF0000"/>
                </a:solidFill>
                <a:uFillTx/>
                <a:latin typeface="黑体" panose="02010609060101010101" pitchFamily="2" charset="-122"/>
                <a:ea typeface="黑体" panose="02010609060101010101" pitchFamily="2" charset="-122"/>
              </a:rPr>
              <a:t>（</a:t>
            </a:r>
            <a:r>
              <a:rPr lang="en-US" altLang="zh-CN" sz="3600" b="1" dirty="0">
                <a:solidFill>
                  <a:srgbClr val="FF0000"/>
                </a:solidFill>
                <a:uFillTx/>
                <a:latin typeface="黑体" panose="02010609060101010101" pitchFamily="2" charset="-122"/>
                <a:ea typeface="黑体" panose="02010609060101010101" pitchFamily="2" charset="-122"/>
              </a:rPr>
              <a:t>2</a:t>
            </a:r>
            <a:r>
              <a:rPr lang="zh-CN" sz="3600" b="1" dirty="0">
                <a:solidFill>
                  <a:srgbClr val="FF0000"/>
                </a:solidFill>
                <a:uFillTx/>
                <a:latin typeface="黑体" panose="02010609060101010101" pitchFamily="2" charset="-122"/>
                <a:ea typeface="黑体" panose="02010609060101010101" pitchFamily="2" charset="-122"/>
              </a:rPr>
              <a:t>）穷年忧黎元，叹息肠内热 。（杜甫）</a:t>
            </a:r>
          </a:p>
          <a:p>
            <a:pPr fontAlgn="auto" latinLnBrk="1">
              <a:lnSpc>
                <a:spcPct val="100000"/>
              </a:lnSpc>
              <a:buFont typeface="Arial" panose="020B0604020202020204" pitchFamily="34" charset="0"/>
              <a:buNone/>
            </a:pPr>
            <a:r>
              <a:rPr lang="zh-CN" sz="3600" b="1" dirty="0">
                <a:solidFill>
                  <a:srgbClr val="FF0000"/>
                </a:solidFill>
                <a:uFillTx/>
                <a:latin typeface="黑体" panose="02010609060101010101" pitchFamily="2" charset="-122"/>
                <a:ea typeface="黑体" panose="02010609060101010101" pitchFamily="2" charset="-122"/>
                <a:sym typeface="+mn-ea"/>
              </a:rPr>
              <a:t>（3）</a:t>
            </a:r>
            <a:r>
              <a:rPr sz="3600" b="1" dirty="0">
                <a:solidFill>
                  <a:srgbClr val="FF0000"/>
                </a:solidFill>
                <a:uFillTx/>
                <a:latin typeface="黑体" panose="02010609060101010101" pitchFamily="2" charset="-122"/>
                <a:ea typeface="黑体" panose="02010609060101010101" pitchFamily="2" charset="-122"/>
              </a:rPr>
              <a:t>昨日入城市</a:t>
            </a:r>
            <a:r>
              <a:rPr lang="zh-CN" sz="3600" b="1" dirty="0">
                <a:solidFill>
                  <a:srgbClr val="FF0000"/>
                </a:solidFill>
                <a:uFillTx/>
                <a:latin typeface="黑体" panose="02010609060101010101" pitchFamily="2" charset="-122"/>
                <a:ea typeface="黑体" panose="02010609060101010101" pitchFamily="2" charset="-122"/>
              </a:rPr>
              <a:t>，</a:t>
            </a:r>
            <a:r>
              <a:rPr sz="3600" b="1" dirty="0">
                <a:solidFill>
                  <a:srgbClr val="FF0000"/>
                </a:solidFill>
                <a:uFillTx/>
                <a:latin typeface="黑体" panose="02010609060101010101" pitchFamily="2" charset="-122"/>
                <a:ea typeface="黑体" panose="02010609060101010101" pitchFamily="2" charset="-122"/>
              </a:rPr>
              <a:t>归来泪满巾。遍身罗绮者</a:t>
            </a:r>
            <a:r>
              <a:rPr lang="zh-CN" sz="3600" b="1" dirty="0">
                <a:solidFill>
                  <a:srgbClr val="FF0000"/>
                </a:solidFill>
                <a:uFillTx/>
                <a:latin typeface="黑体" panose="02010609060101010101" pitchFamily="2" charset="-122"/>
                <a:ea typeface="黑体" panose="02010609060101010101" pitchFamily="2" charset="-122"/>
              </a:rPr>
              <a:t>，</a:t>
            </a:r>
            <a:r>
              <a:rPr sz="3600" b="1" dirty="0">
                <a:solidFill>
                  <a:srgbClr val="FF0000"/>
                </a:solidFill>
                <a:uFillTx/>
                <a:latin typeface="黑体" panose="02010609060101010101" pitchFamily="2" charset="-122"/>
                <a:ea typeface="黑体" panose="02010609060101010101" pitchFamily="2" charset="-122"/>
              </a:rPr>
              <a:t>不是养蚕人。                  </a:t>
            </a:r>
            <a:r>
              <a:rPr lang="zh-CN" sz="3600" b="1" dirty="0">
                <a:solidFill>
                  <a:srgbClr val="FF0000"/>
                </a:solidFill>
                <a:uFillTx/>
                <a:latin typeface="黑体" panose="02010609060101010101" pitchFamily="2" charset="-122"/>
                <a:ea typeface="黑体" panose="02010609060101010101" pitchFamily="2" charset="-122"/>
              </a:rPr>
              <a:t>（</a:t>
            </a:r>
            <a:r>
              <a:rPr sz="3600" b="1" dirty="0">
                <a:solidFill>
                  <a:srgbClr val="FF0000"/>
                </a:solidFill>
                <a:uFillTx/>
                <a:latin typeface="黑体" panose="02010609060101010101" pitchFamily="2" charset="-122"/>
                <a:ea typeface="黑体" panose="02010609060101010101" pitchFamily="2" charset="-122"/>
              </a:rPr>
              <a:t>张俞</a:t>
            </a:r>
            <a:r>
              <a:rPr lang="zh-CN" sz="3600" b="1" dirty="0">
                <a:solidFill>
                  <a:srgbClr val="FF0000"/>
                </a:solidFill>
                <a:uFillTx/>
                <a:latin typeface="黑体" panose="02010609060101010101" pitchFamily="2" charset="-122"/>
                <a:ea typeface="黑体" panose="02010609060101010101" pitchFamily="2" charset="-122"/>
              </a:rPr>
              <a:t>）</a:t>
            </a:r>
            <a:endParaRPr sz="3600" b="1" dirty="0">
              <a:solidFill>
                <a:srgbClr val="FF0000"/>
              </a:solidFill>
              <a:uFillTx/>
              <a:latin typeface="黑体" panose="02010609060101010101" pitchFamily="2" charset="-122"/>
              <a:ea typeface="黑体" panose="02010609060101010101" pitchFamily="2" charset="-122"/>
            </a:endParaRPr>
          </a:p>
          <a:p>
            <a:pPr fontAlgn="auto" latinLnBrk="1">
              <a:lnSpc>
                <a:spcPct val="100000"/>
              </a:lnSpc>
              <a:buFont typeface="Arial" panose="020B0604020202020204" pitchFamily="34" charset="0"/>
              <a:buNone/>
            </a:pPr>
            <a:r>
              <a:rPr lang="zh-CN" sz="3600" b="1" dirty="0">
                <a:solidFill>
                  <a:srgbClr val="FF0000"/>
                </a:solidFill>
                <a:uFillTx/>
                <a:latin typeface="黑体" panose="02010609060101010101" pitchFamily="2" charset="-122"/>
                <a:ea typeface="黑体" panose="02010609060101010101" pitchFamily="2" charset="-122"/>
                <a:sym typeface="+mn-ea"/>
              </a:rPr>
              <a:t>（</a:t>
            </a:r>
            <a:r>
              <a:rPr lang="en-US" altLang="zh-CN" sz="3600" b="1" dirty="0">
                <a:solidFill>
                  <a:srgbClr val="FF0000"/>
                </a:solidFill>
                <a:uFillTx/>
                <a:latin typeface="黑体" panose="02010609060101010101" pitchFamily="2" charset="-122"/>
                <a:ea typeface="黑体" panose="02010609060101010101" pitchFamily="2" charset="-122"/>
                <a:sym typeface="+mn-ea"/>
              </a:rPr>
              <a:t>4</a:t>
            </a:r>
            <a:r>
              <a:rPr lang="zh-CN" sz="3600" b="1" dirty="0">
                <a:solidFill>
                  <a:srgbClr val="FF0000"/>
                </a:solidFill>
                <a:uFillTx/>
                <a:latin typeface="黑体" panose="02010609060101010101" pitchFamily="2" charset="-122"/>
                <a:ea typeface="黑体" panose="02010609060101010101" pitchFamily="2" charset="-122"/>
                <a:sym typeface="+mn-ea"/>
              </a:rPr>
              <a:t>）</a:t>
            </a:r>
            <a:r>
              <a:rPr sz="3600" b="1" dirty="0">
                <a:solidFill>
                  <a:srgbClr val="FF0000"/>
                </a:solidFill>
                <a:uFillTx/>
                <a:latin typeface="黑体" panose="02010609060101010101" pitchFamily="2" charset="-122"/>
                <a:ea typeface="黑体" panose="02010609060101010101" pitchFamily="2" charset="-122"/>
              </a:rPr>
              <a:t>陶尽门前土，屋上无片瓦。十指不沾泥，鳞鳞居大厦。                  </a:t>
            </a:r>
            <a:r>
              <a:rPr lang="zh-CN" sz="3600" b="1" dirty="0">
                <a:solidFill>
                  <a:srgbClr val="FF0000"/>
                </a:solidFill>
                <a:uFillTx/>
                <a:latin typeface="黑体" panose="02010609060101010101" pitchFamily="2" charset="-122"/>
                <a:ea typeface="黑体" panose="02010609060101010101" pitchFamily="2" charset="-122"/>
              </a:rPr>
              <a:t>（</a:t>
            </a:r>
            <a:r>
              <a:rPr sz="3600" b="1" dirty="0">
                <a:solidFill>
                  <a:srgbClr val="FF0000"/>
                </a:solidFill>
                <a:uFillTx/>
                <a:latin typeface="黑体" panose="02010609060101010101" pitchFamily="2" charset="-122"/>
                <a:ea typeface="黑体" panose="02010609060101010101" pitchFamily="2" charset="-122"/>
                <a:sym typeface="+mn-ea"/>
              </a:rPr>
              <a:t>梅尧臣</a:t>
            </a:r>
            <a:r>
              <a:rPr lang="zh-CN" sz="3600" b="1" dirty="0">
                <a:solidFill>
                  <a:srgbClr val="FF0000"/>
                </a:solidFill>
                <a:uFillTx/>
                <a:latin typeface="黑体" panose="02010609060101010101" pitchFamily="2" charset="-122"/>
                <a:ea typeface="黑体" panose="02010609060101010101" pitchFamily="2" charset="-122"/>
                <a:sym typeface="+mn-ea"/>
              </a:rPr>
              <a:t>）</a:t>
            </a:r>
          </a:p>
          <a:p>
            <a:pPr fontAlgn="auto" latinLnBrk="1">
              <a:lnSpc>
                <a:spcPct val="100000"/>
              </a:lnSpc>
              <a:buFont typeface="Arial" panose="020B0604020202020204" pitchFamily="34" charset="0"/>
              <a:buNone/>
            </a:pPr>
            <a:r>
              <a:rPr lang="zh-CN" sz="3600" b="1" dirty="0">
                <a:solidFill>
                  <a:srgbClr val="FF0000"/>
                </a:solidFill>
                <a:uFillTx/>
                <a:latin typeface="黑体" panose="02010609060101010101" pitchFamily="2" charset="-122"/>
                <a:ea typeface="黑体" panose="02010609060101010101" pitchFamily="2" charset="-122"/>
                <a:sym typeface="+mn-ea"/>
              </a:rPr>
              <a:t>（</a:t>
            </a:r>
            <a:r>
              <a:rPr lang="en-US" altLang="zh-CN" sz="3600" b="1" dirty="0">
                <a:solidFill>
                  <a:srgbClr val="FF0000"/>
                </a:solidFill>
                <a:uFillTx/>
                <a:latin typeface="黑体" panose="02010609060101010101" pitchFamily="2" charset="-122"/>
                <a:ea typeface="黑体" panose="02010609060101010101" pitchFamily="2" charset="-122"/>
                <a:sym typeface="+mn-ea"/>
              </a:rPr>
              <a:t>5</a:t>
            </a:r>
            <a:r>
              <a:rPr lang="zh-CN" sz="3600" b="1" dirty="0">
                <a:solidFill>
                  <a:srgbClr val="FF0000"/>
                </a:solidFill>
                <a:uFillTx/>
                <a:latin typeface="黑体" panose="02010609060101010101" pitchFamily="2" charset="-122"/>
                <a:ea typeface="黑体" panose="02010609060101010101" pitchFamily="2" charset="-122"/>
                <a:sym typeface="+mn-ea"/>
              </a:rPr>
              <a:t>）</a:t>
            </a:r>
            <a:r>
              <a:rPr sz="3600" b="1" dirty="0">
                <a:solidFill>
                  <a:srgbClr val="FF0000"/>
                </a:solidFill>
                <a:uFillTx/>
                <a:latin typeface="黑体" panose="02010609060101010101" pitchFamily="2" charset="-122"/>
                <a:ea typeface="黑体" panose="02010609060101010101" pitchFamily="2" charset="-122"/>
              </a:rPr>
              <a:t>江上往来人，但爱鲈鱼美。君看一叶舟，出没风波里。                  </a:t>
            </a:r>
            <a:r>
              <a:rPr lang="zh-CN" sz="3600" b="1" dirty="0">
                <a:solidFill>
                  <a:srgbClr val="FF0000"/>
                </a:solidFill>
                <a:uFillTx/>
                <a:latin typeface="黑体" panose="02010609060101010101" pitchFamily="2" charset="-122"/>
                <a:ea typeface="黑体" panose="02010609060101010101" pitchFamily="2" charset="-122"/>
              </a:rPr>
              <a:t>（范仲淹）</a:t>
            </a:r>
          </a:p>
        </p:txBody>
      </p:sp>
      <p:sp>
        <p:nvSpPr>
          <p:cNvPr id="4" name="文本框 3"/>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拓展延伸</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1535430" y="1444625"/>
            <a:ext cx="9307195" cy="3969385"/>
          </a:xfrm>
          <a:prstGeom prst="rect">
            <a:avLst/>
          </a:prstGeom>
          <a:noFill/>
          <a:ln w="9525">
            <a:noFill/>
          </a:ln>
        </p:spPr>
        <p:txBody>
          <a:bodyPr wrap="square" anchor="ctr">
            <a:spAutoFit/>
          </a:bodyPr>
          <a:lstStyle/>
          <a:p>
            <a:pPr indent="0" fontAlgn="auto" latinLnBrk="1">
              <a:lnSpc>
                <a:spcPct val="100000"/>
              </a:lnSpc>
              <a:buClr>
                <a:srgbClr val="0000FF"/>
              </a:buClr>
              <a:buFont typeface="Wingdings" panose="05000000000000000000" charset="0"/>
              <a:buNone/>
            </a:pPr>
            <a:r>
              <a:rPr lang="en-US" sz="3600" b="1" dirty="0">
                <a:solidFill>
                  <a:srgbClr val="0000FF"/>
                </a:solidFill>
                <a:uFillTx/>
                <a:latin typeface="黑体" panose="02010609060101010101" pitchFamily="2" charset="-122"/>
                <a:ea typeface="黑体" panose="02010609060101010101" pitchFamily="2" charset="-122"/>
              </a:rPr>
              <a:t>1</a:t>
            </a:r>
            <a:r>
              <a:rPr lang="zh-CN" altLang="en-US" sz="3600" b="1" dirty="0">
                <a:solidFill>
                  <a:srgbClr val="0000FF"/>
                </a:solidFill>
                <a:uFillTx/>
                <a:latin typeface="黑体" panose="02010609060101010101" pitchFamily="2" charset="-122"/>
                <a:ea typeface="黑体" panose="02010609060101010101" pitchFamily="2" charset="-122"/>
              </a:rPr>
              <a:t>、用原文语句填空。</a:t>
            </a:r>
          </a:p>
          <a:p>
            <a:pPr indent="0" fontAlgn="auto" latinLnBrk="1">
              <a:lnSpc>
                <a:spcPct val="100000"/>
              </a:lnSpc>
              <a:buClr>
                <a:srgbClr val="0000FF"/>
              </a:buClr>
              <a:buFont typeface="Wingdings" panose="05000000000000000000" charset="0"/>
              <a:buNone/>
            </a:pPr>
            <a:r>
              <a:rPr lang="zh-CN" sz="3600" b="1" dirty="0">
                <a:solidFill>
                  <a:srgbClr val="0000FF"/>
                </a:solidFill>
                <a:uFillTx/>
                <a:latin typeface="黑体" panose="02010609060101010101" pitchFamily="2" charset="-122"/>
                <a:ea typeface="黑体" panose="02010609060101010101" pitchFamily="2" charset="-122"/>
              </a:rPr>
              <a:t>（</a:t>
            </a:r>
            <a:r>
              <a:rPr lang="en-US" altLang="zh-CN" sz="3600" b="1" dirty="0">
                <a:solidFill>
                  <a:srgbClr val="0000FF"/>
                </a:solidFill>
                <a:uFillTx/>
                <a:latin typeface="黑体" panose="02010609060101010101" pitchFamily="2" charset="-122"/>
                <a:ea typeface="黑体" panose="02010609060101010101" pitchFamily="2" charset="-122"/>
              </a:rPr>
              <a:t>1</a:t>
            </a:r>
            <a:r>
              <a:rPr lang="zh-CN" altLang="en-US"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《山坡羊·潼关怀古》中“山坡羊”是</a:t>
            </a:r>
            <a:r>
              <a:rPr sz="3600" b="1" dirty="0">
                <a:solidFill>
                  <a:srgbClr val="0000FF"/>
                </a:solidFill>
                <a:uFillTx/>
                <a:latin typeface="黑体" panose="02010609060101010101" pitchFamily="2" charset="-122"/>
                <a:ea typeface="黑体" panose="02010609060101010101" pitchFamily="2" charset="-122"/>
                <a:sym typeface="+mn-ea"/>
              </a:rPr>
              <a:t>________</a:t>
            </a:r>
            <a:r>
              <a:rPr sz="3600" b="1" dirty="0">
                <a:solidFill>
                  <a:srgbClr val="0000FF"/>
                </a:solidFill>
                <a:uFillTx/>
                <a:latin typeface="黑体" panose="02010609060101010101" pitchFamily="2" charset="-122"/>
                <a:ea typeface="黑体" panose="02010609060101010101" pitchFamily="2" charset="-122"/>
              </a:rPr>
              <a:t>，“潼关怀古”是</a:t>
            </a:r>
            <a:r>
              <a:rPr sz="3600" b="1" dirty="0">
                <a:solidFill>
                  <a:srgbClr val="0000FF"/>
                </a:solidFill>
                <a:uFillTx/>
                <a:latin typeface="黑体" panose="02010609060101010101" pitchFamily="2" charset="-122"/>
                <a:ea typeface="黑体" panose="02010609060101010101" pitchFamily="2" charset="-122"/>
                <a:sym typeface="+mn-ea"/>
              </a:rPr>
              <a:t>________</a:t>
            </a:r>
            <a:r>
              <a:rPr lang="zh-CN" sz="3600" b="1" dirty="0">
                <a:solidFill>
                  <a:srgbClr val="0000FF"/>
                </a:solidFill>
                <a:uFillTx/>
                <a:latin typeface="黑体" panose="02010609060101010101" pitchFamily="2" charset="-122"/>
                <a:ea typeface="黑体" panose="02010609060101010101" pitchFamily="2" charset="-122"/>
              </a:rPr>
              <a:t>。</a:t>
            </a:r>
          </a:p>
          <a:p>
            <a:pPr indent="0" fontAlgn="auto" latinLnBrk="1">
              <a:lnSpc>
                <a:spcPct val="100000"/>
              </a:lnSpc>
              <a:buClr>
                <a:srgbClr val="0000FF"/>
              </a:buClr>
              <a:buFont typeface="Wingdings" panose="05000000000000000000" charset="0"/>
              <a:buNone/>
            </a:pPr>
            <a:endParaRPr sz="3600" b="1" dirty="0">
              <a:solidFill>
                <a:srgbClr val="0000FF"/>
              </a:solidFill>
              <a:uFillTx/>
              <a:latin typeface="黑体" panose="02010609060101010101" pitchFamily="2" charset="-122"/>
              <a:ea typeface="黑体" panose="02010609060101010101" pitchFamily="2" charset="-122"/>
            </a:endParaRPr>
          </a:p>
          <a:p>
            <a:pPr indent="0" fontAlgn="auto" latinLnBrk="1">
              <a:lnSpc>
                <a:spcPct val="100000"/>
              </a:lnSpc>
              <a:buClr>
                <a:srgbClr val="0000FF"/>
              </a:buClr>
              <a:buFont typeface="Wingdings" panose="05000000000000000000" charset="0"/>
              <a:buNone/>
            </a:pPr>
            <a:r>
              <a:rPr lang="zh-CN" sz="3600" b="1" dirty="0">
                <a:solidFill>
                  <a:srgbClr val="0000FF"/>
                </a:solidFill>
                <a:uFillTx/>
                <a:latin typeface="黑体" panose="02010609060101010101" pitchFamily="2" charset="-122"/>
                <a:ea typeface="黑体" panose="02010609060101010101" pitchFamily="2" charset="-122"/>
              </a:rPr>
              <a:t>（</a:t>
            </a:r>
            <a:r>
              <a:rPr lang="en-US" altLang="zh-CN" sz="3600" b="1" dirty="0">
                <a:solidFill>
                  <a:srgbClr val="0000FF"/>
                </a:solidFill>
                <a:uFillTx/>
                <a:latin typeface="黑体" panose="02010609060101010101" pitchFamily="2" charset="-122"/>
                <a:ea typeface="黑体" panose="02010609060101010101" pitchFamily="2" charset="-122"/>
              </a:rPr>
              <a:t>2</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sym typeface="+mn-ea"/>
              </a:rPr>
              <a:t>《山坡羊·潼关怀古》</a:t>
            </a:r>
            <a:r>
              <a:rPr sz="3600" b="1" dirty="0">
                <a:solidFill>
                  <a:srgbClr val="0000FF"/>
                </a:solidFill>
                <a:uFillTx/>
                <a:latin typeface="黑体" panose="02010609060101010101" pitchFamily="2" charset="-122"/>
                <a:ea typeface="黑体" panose="02010609060101010101" pitchFamily="2" charset="-122"/>
              </a:rPr>
              <a:t>揭示了统治者剥削人民、压迫人民的本质的句子是：_________</a:t>
            </a:r>
            <a:r>
              <a:rPr sz="3600" b="1" dirty="0">
                <a:solidFill>
                  <a:srgbClr val="0000FF"/>
                </a:solidFill>
                <a:uFillTx/>
                <a:latin typeface="黑体" panose="02010609060101010101" pitchFamily="2" charset="-122"/>
                <a:ea typeface="黑体" panose="02010609060101010101" pitchFamily="2" charset="-122"/>
                <a:sym typeface="+mn-ea"/>
              </a:rPr>
              <a:t>________________</a:t>
            </a:r>
            <a:r>
              <a:rPr lang="zh-CN" sz="3600" b="1" dirty="0">
                <a:solidFill>
                  <a:srgbClr val="0000FF"/>
                </a:solidFill>
                <a:uFillTx/>
                <a:latin typeface="黑体" panose="02010609060101010101" pitchFamily="2" charset="-122"/>
                <a:ea typeface="黑体" panose="02010609060101010101" pitchFamily="2" charset="-122"/>
                <a:sym typeface="+mn-ea"/>
              </a:rPr>
              <a:t>。</a:t>
            </a:r>
          </a:p>
        </p:txBody>
      </p:sp>
      <p:sp>
        <p:nvSpPr>
          <p:cNvPr id="2" name="TextBox 8"/>
          <p:cNvSpPr txBox="1"/>
          <p:nvPr/>
        </p:nvSpPr>
        <p:spPr>
          <a:xfrm>
            <a:off x="1642745" y="4145915"/>
            <a:ext cx="9199880" cy="119888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FF0000"/>
                </a:solidFill>
                <a:uFillTx/>
                <a:latin typeface="黑体" panose="02010609060101010101" pitchFamily="2" charset="-122"/>
                <a:ea typeface="黑体" panose="02010609060101010101" pitchFamily="2" charset="-122"/>
              </a:rPr>
              <a:t>                                </a:t>
            </a:r>
            <a:r>
              <a:rPr sz="3600" b="1" dirty="0">
                <a:solidFill>
                  <a:srgbClr val="FF0000"/>
                </a:solidFill>
                <a:uFillTx/>
                <a:latin typeface="黑体" panose="02010609060101010101" pitchFamily="2" charset="-122"/>
                <a:ea typeface="黑体" panose="02010609060101010101" pitchFamily="2" charset="-122"/>
              </a:rPr>
              <a:t>兴，百姓苦；亡，百姓苦</a:t>
            </a:r>
          </a:p>
        </p:txBody>
      </p:sp>
      <p:sp>
        <p:nvSpPr>
          <p:cNvPr id="4" name="文本框 3"/>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课堂检测</a:t>
            </a:r>
          </a:p>
        </p:txBody>
      </p:sp>
      <p:sp>
        <p:nvSpPr>
          <p:cNvPr id="3" name="TextBox 8"/>
          <p:cNvSpPr txBox="1"/>
          <p:nvPr/>
        </p:nvSpPr>
        <p:spPr>
          <a:xfrm>
            <a:off x="1753235" y="2484120"/>
            <a:ext cx="2682875" cy="64516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sz="3600" b="1" dirty="0">
                <a:solidFill>
                  <a:srgbClr val="FF0000"/>
                </a:solidFill>
                <a:uFillTx/>
                <a:latin typeface="黑体" panose="02010609060101010101" pitchFamily="2" charset="-122"/>
                <a:ea typeface="黑体" panose="02010609060101010101" pitchFamily="2" charset="-122"/>
              </a:rPr>
              <a:t>曲牌名 </a:t>
            </a:r>
          </a:p>
        </p:txBody>
      </p:sp>
      <p:sp>
        <p:nvSpPr>
          <p:cNvPr id="5" name="TextBox 8"/>
          <p:cNvSpPr txBox="1"/>
          <p:nvPr/>
        </p:nvSpPr>
        <p:spPr>
          <a:xfrm>
            <a:off x="7279005" y="2484120"/>
            <a:ext cx="2682875" cy="64516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sz="3600" b="1" dirty="0">
                <a:solidFill>
                  <a:srgbClr val="FF0000"/>
                </a:solidFill>
                <a:uFillTx/>
                <a:latin typeface="黑体" panose="02010609060101010101" pitchFamily="2" charset="-122"/>
                <a:ea typeface="黑体" panose="02010609060101010101" pitchFamily="2" charset="-122"/>
              </a:rPr>
              <a:t> 曲题</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2">
                                            <p:txEl>
                                              <p:pRg st="0" end="0"/>
                                            </p:txEl>
                                          </p:spTgt>
                                        </p:tgtEl>
                                        <p:attrNameLst>
                                          <p:attrName>style.visibility</p:attrName>
                                        </p:attrNameLst>
                                      </p:cBhvr>
                                      <p:to>
                                        <p:strVal val="visible"/>
                                      </p:to>
                                    </p:set>
                                    <p:anim calcmode="lin" valueType="num">
                                      <p:cBhvr>
                                        <p:cTn id="23" dur="500" fill="hold"/>
                                        <p:tgtEl>
                                          <p:spTgt spid="2">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2">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2">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1043305" y="559753"/>
            <a:ext cx="10756265" cy="6297930"/>
          </a:xfrm>
          <a:prstGeom prst="rect">
            <a:avLst/>
          </a:prstGeom>
          <a:noFill/>
          <a:ln w="9525">
            <a:noFill/>
          </a:ln>
        </p:spPr>
        <p:txBody>
          <a:bodyPr wrap="square" anchor="ctr">
            <a:spAutoFit/>
          </a:bodyPr>
          <a:lstStyle/>
          <a:p>
            <a:pPr indent="0" fontAlgn="auto" latinLnBrk="1">
              <a:lnSpc>
                <a:spcPts val="44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2、选出赏读有误的一项（    ）</a:t>
            </a:r>
          </a:p>
          <a:p>
            <a:pPr indent="0" fontAlgn="auto" latinLnBrk="1">
              <a:lnSpc>
                <a:spcPts val="44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A.这首曲借凭吊潼关古迹，表现了一个历史主题</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在漫长的封建社会中</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无论怎样改朝换代,人民依旧过着痛苦的生活。</a:t>
            </a:r>
          </a:p>
          <a:p>
            <a:pPr indent="0" fontAlgn="auto" latinLnBrk="1">
              <a:lnSpc>
                <a:spcPts val="44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B.</a:t>
            </a:r>
            <a:r>
              <a:rPr 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峰峦如聚，波涛如怒，山河表里潼关路</a:t>
            </a:r>
            <a:r>
              <a:rPr 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，只从视觉角度写出潼关的险峻。</a:t>
            </a:r>
          </a:p>
          <a:p>
            <a:pPr indent="0" fontAlgn="auto" latinLnBrk="1">
              <a:lnSpc>
                <a:spcPts val="44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C.</a:t>
            </a:r>
            <a:r>
              <a:rPr 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伤心秦汉经行处，宫阙万间都做了土。</a:t>
            </a:r>
            <a:r>
              <a:rPr 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这两句看起来只是回顾历史，没有提到战争，然而历代改朝换代的战争的惨烈图景却跃然纸上。</a:t>
            </a:r>
          </a:p>
          <a:p>
            <a:pPr indent="0" fontAlgn="auto" latinLnBrk="1">
              <a:lnSpc>
                <a:spcPts val="4400"/>
              </a:lnSpc>
              <a:buClr>
                <a:srgbClr val="0000FF"/>
              </a:buClr>
              <a:buFont typeface="Wingdings" panose="05000000000000000000" charset="0"/>
              <a:buNone/>
            </a:pPr>
            <a:r>
              <a:rPr sz="3600" b="1" dirty="0">
                <a:solidFill>
                  <a:srgbClr val="0000FF"/>
                </a:solidFill>
                <a:latin typeface="黑体" panose="02010609060101010101" pitchFamily="2" charset="-122"/>
                <a:ea typeface="黑体" panose="02010609060101010101" pitchFamily="2" charset="-122"/>
              </a:rPr>
              <a:t>D.</a:t>
            </a:r>
            <a:r>
              <a:rPr 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兴，百姓苦；亡，百姓苦</a:t>
            </a:r>
            <a:r>
              <a:rPr lang="en-US"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此四句一语道破了封建社会朝代兴亡的本质，从深化了全曲的思想内容。</a:t>
            </a:r>
          </a:p>
        </p:txBody>
      </p:sp>
      <p:sp>
        <p:nvSpPr>
          <p:cNvPr id="2" name="TextBox 8"/>
          <p:cNvSpPr txBox="1"/>
          <p:nvPr/>
        </p:nvSpPr>
        <p:spPr>
          <a:xfrm>
            <a:off x="6646545" y="560070"/>
            <a:ext cx="1001395" cy="64516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FF0000"/>
                </a:solidFill>
                <a:latin typeface="黑体" panose="02010609060101010101" pitchFamily="2" charset="-122"/>
                <a:ea typeface="黑体" panose="02010609060101010101" pitchFamily="2" charset="-122"/>
              </a:rPr>
              <a:t>B</a:t>
            </a:r>
          </a:p>
        </p:txBody>
      </p:sp>
      <p:sp>
        <p:nvSpPr>
          <p:cNvPr id="3" name="文本框 2"/>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合作探究</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rcRect t="15728" r="-142"/>
          <a:stretch>
            <a:fillRect/>
          </a:stretch>
        </p:blipFill>
        <p:spPr>
          <a:xfrm>
            <a:off x="0" y="-13970"/>
            <a:ext cx="12261215" cy="6876415"/>
          </a:xfrm>
          <a:prstGeom prst="rect">
            <a:avLst/>
          </a:prstGeom>
        </p:spPr>
      </p:pic>
      <p:sp>
        <p:nvSpPr>
          <p:cNvPr id="38915" name="WordArt 3"/>
          <p:cNvSpPr/>
          <p:nvPr/>
        </p:nvSpPr>
        <p:spPr>
          <a:xfrm>
            <a:off x="2750820" y="1327785"/>
            <a:ext cx="6690360" cy="2474595"/>
          </a:xfrm>
          <a:prstGeom prst="rect">
            <a:avLst/>
          </a:prstGeom>
        </p:spPr>
        <p:txBody>
          <a:bodyPr wrap="none" fromWordArt="1">
            <a:prstTxWarp prst="textPlain">
              <a:avLst>
                <a:gd name="adj" fmla="val 50000"/>
              </a:avLst>
            </a:prstTxWarp>
            <a:normAutofit/>
          </a:bodyPr>
          <a:lstStyle/>
          <a:p>
            <a:pPr algn="ctr" fontAlgn="auto"/>
            <a:r>
              <a:rPr lang="zh-CN" altLang="en-US" sz="2700" b="1">
                <a:solidFill>
                  <a:srgbClr val="02E2FC"/>
                </a:solidFill>
                <a:effectLst>
                  <a:outerShdw dist="35921" dir="2699999" algn="ctr" rotWithShape="0">
                    <a:srgbClr val="C0C0C0"/>
                  </a:outerShdw>
                </a:effectLst>
                <a:uFillTx/>
                <a:latin typeface="宋体" panose="02010600030101010101" pitchFamily="2" charset="-122"/>
                <a:ea typeface="宋体" panose="02010600030101010101" pitchFamily="2" charset="-122"/>
              </a:rPr>
              <a:t>再 见</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p:cTn id="7" dur="5000" fill="hold"/>
                                        <p:tgtEl>
                                          <p:spTgt spid="38915"/>
                                        </p:tgtEl>
                                        <p:attrNameLst>
                                          <p:attrName>ppt_w</p:attrName>
                                        </p:attrNameLst>
                                      </p:cBhvr>
                                      <p:tavLst>
                                        <p:tav tm="0" fmla="#ppt_w*sin(2.5*pi*$)">
                                          <p:val>
                                            <p:fltVal val="0"/>
                                          </p:val>
                                        </p:tav>
                                        <p:tav tm="100000">
                                          <p:val>
                                            <p:fltVal val="1"/>
                                          </p:val>
                                        </p:tav>
                                      </p:tavLst>
                                    </p:anim>
                                    <p:anim calcmode="lin" valueType="num">
                                      <p:cBhvr>
                                        <p:cTn id="8" dur="5000" fill="hold"/>
                                        <p:tgtEl>
                                          <p:spTgt spid="389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8"/>
          <p:cNvSpPr txBox="1"/>
          <p:nvPr/>
        </p:nvSpPr>
        <p:spPr>
          <a:xfrm>
            <a:off x="2138680" y="1587500"/>
            <a:ext cx="9115425" cy="3181985"/>
          </a:xfrm>
          <a:prstGeom prst="rect">
            <a:avLst/>
          </a:prstGeom>
          <a:noFill/>
          <a:ln w="9525">
            <a:noFill/>
          </a:ln>
        </p:spPr>
        <p:txBody>
          <a:bodyPr wrap="square" anchor="ctr">
            <a:spAutoFit/>
          </a:bodyPr>
          <a:lstStyle/>
          <a:p>
            <a:pPr fontAlgn="auto" latinLnBrk="1">
              <a:lnSpc>
                <a:spcPts val="48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1</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初步掌握元曲的体裁常识</a:t>
            </a:r>
            <a:r>
              <a:rPr lang="zh-CN" sz="3600" b="1" dirty="0">
                <a:solidFill>
                  <a:srgbClr val="0000FF"/>
                </a:solidFill>
                <a:uFillTx/>
                <a:latin typeface="黑体" panose="02010609060101010101" pitchFamily="2" charset="-122"/>
                <a:ea typeface="黑体" panose="02010609060101010101" pitchFamily="2" charset="-122"/>
              </a:rPr>
              <a:t>。</a:t>
            </a:r>
            <a:endParaRPr sz="3600" b="1" dirty="0">
              <a:solidFill>
                <a:srgbClr val="0000FF"/>
              </a:solidFill>
              <a:uFillTx/>
              <a:latin typeface="黑体" panose="02010609060101010101" pitchFamily="2" charset="-122"/>
              <a:ea typeface="黑体" panose="02010609060101010101" pitchFamily="2" charset="-122"/>
            </a:endParaRPr>
          </a:p>
          <a:p>
            <a:pPr fontAlgn="auto" latinLnBrk="1">
              <a:lnSpc>
                <a:spcPts val="4820"/>
              </a:lnSpc>
              <a:buFont typeface="Arial" panose="020B0604020202020204" pitchFamily="34" charset="0"/>
              <a:buNone/>
            </a:pPr>
            <a:r>
              <a:rPr sz="3600" b="1" dirty="0">
                <a:solidFill>
                  <a:srgbClr val="0000FF"/>
                </a:solidFill>
                <a:uFillTx/>
                <a:latin typeface="黑体" panose="02010609060101010101" pitchFamily="2" charset="-122"/>
                <a:ea typeface="黑体" panose="02010609060101010101" pitchFamily="2" charset="-122"/>
              </a:rPr>
              <a:t>2</a:t>
            </a:r>
            <a:r>
              <a:rPr lang="zh-CN" sz="3600" b="1" dirty="0">
                <a:solidFill>
                  <a:srgbClr val="0000FF"/>
                </a:solidFill>
                <a:uFillTx/>
                <a:latin typeface="黑体" panose="02010609060101010101" pitchFamily="2" charset="-122"/>
                <a:ea typeface="黑体" panose="02010609060101010101" pitchFamily="2" charset="-122"/>
              </a:rPr>
              <a:t>、</a:t>
            </a:r>
            <a:r>
              <a:rPr sz="3600" b="1" dirty="0">
                <a:solidFill>
                  <a:srgbClr val="0000FF"/>
                </a:solidFill>
                <a:uFillTx/>
                <a:latin typeface="黑体" panose="02010609060101010101" pitchFamily="2" charset="-122"/>
                <a:ea typeface="黑体" panose="02010609060101010101" pitchFamily="2" charset="-122"/>
              </a:rPr>
              <a:t>理解诗歌的内容</a:t>
            </a:r>
            <a:r>
              <a:rPr lang="zh-CN" sz="3600" b="1" dirty="0">
                <a:solidFill>
                  <a:srgbClr val="0000FF"/>
                </a:solidFill>
                <a:uFillTx/>
                <a:latin typeface="黑体" panose="02010609060101010101" pitchFamily="2" charset="-122"/>
                <a:ea typeface="黑体" panose="02010609060101010101" pitchFamily="2" charset="-122"/>
              </a:rPr>
              <a:t>。</a:t>
            </a:r>
          </a:p>
          <a:p>
            <a:pPr fontAlgn="auto" latinLnBrk="1">
              <a:lnSpc>
                <a:spcPts val="482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3</a:t>
            </a:r>
            <a:r>
              <a:rPr lang="zh-CN" altLang="en-US" sz="3600" b="1" dirty="0">
                <a:solidFill>
                  <a:srgbClr val="0000FF"/>
                </a:solidFill>
                <a:uFillTx/>
                <a:latin typeface="黑体" panose="02010609060101010101" pitchFamily="2" charset="-122"/>
                <a:ea typeface="黑体" panose="02010609060101010101" pitchFamily="2" charset="-122"/>
              </a:rPr>
              <a:t>、</a:t>
            </a:r>
            <a:r>
              <a:rPr lang="zh-CN" sz="3600" b="1" dirty="0">
                <a:solidFill>
                  <a:srgbClr val="0000FF"/>
                </a:solidFill>
                <a:uFillTx/>
                <a:latin typeface="黑体" panose="02010609060101010101" pitchFamily="2" charset="-122"/>
                <a:ea typeface="黑体" panose="02010609060101010101" pitchFamily="2" charset="-122"/>
              </a:rPr>
              <a:t>品味元曲的艺术美。</a:t>
            </a:r>
          </a:p>
          <a:p>
            <a:pPr fontAlgn="auto" latinLnBrk="1">
              <a:lnSpc>
                <a:spcPts val="482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4</a:t>
            </a:r>
            <a:r>
              <a:rPr lang="zh-CN" altLang="en-US" sz="3600" b="1" dirty="0">
                <a:solidFill>
                  <a:srgbClr val="0000FF"/>
                </a:solidFill>
                <a:uFillTx/>
                <a:latin typeface="黑体" panose="02010609060101010101" pitchFamily="2" charset="-122"/>
                <a:ea typeface="黑体" panose="02010609060101010101" pitchFamily="2" charset="-122"/>
              </a:rPr>
              <a:t>、</a:t>
            </a:r>
            <a:r>
              <a:rPr lang="zh-CN" sz="3600" b="1" dirty="0">
                <a:solidFill>
                  <a:srgbClr val="0000FF"/>
                </a:solidFill>
                <a:uFillTx/>
                <a:latin typeface="黑体" panose="02010609060101010101" pitchFamily="2" charset="-122"/>
                <a:ea typeface="黑体" panose="02010609060101010101" pitchFamily="2" charset="-122"/>
              </a:rPr>
              <a:t>感受作者忧虑民生的情怀，树立远大理想。</a:t>
            </a:r>
          </a:p>
        </p:txBody>
      </p:sp>
      <p:sp>
        <p:nvSpPr>
          <p:cNvPr id="4" name="文本框 3"/>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学习目标</a:t>
            </a:r>
          </a:p>
        </p:txBody>
      </p:sp>
    </p:spTree>
    <p:custDataLst>
      <p:tags r:id="rId1"/>
    </p:custDataLst>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9" name="TextBox 8"/>
          <p:cNvSpPr txBox="1"/>
          <p:nvPr/>
        </p:nvSpPr>
        <p:spPr>
          <a:xfrm>
            <a:off x="3278505" y="806450"/>
            <a:ext cx="8843645" cy="563118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张养浩</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1270－1329</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，字希孟，号云庄，济南人，元朝散曲家。曾任监察御史，因批评时政为权贵所忌，被免官。后复官至礼部尚书，参议中书省事。辞职归隐，屡召不起。元文宗天历二年</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1329</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，关中大旱，出任陕西行台中丞，办理赈灾。《山坡羊·潼关怀古》即作于赴任途中。是年，积劳而死。著有《云庄休居自适小乐府》。《山坡羊》，曲牌名。《潼关怀古》 是曲的题目。</a:t>
            </a:r>
          </a:p>
        </p:txBody>
      </p:sp>
      <p:sp>
        <p:nvSpPr>
          <p:cNvPr id="4" name="文本框 3"/>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作者简介</a:t>
            </a:r>
          </a:p>
        </p:txBody>
      </p:sp>
      <p:pic>
        <p:nvPicPr>
          <p:cNvPr id="3" name="图片 2"/>
          <p:cNvPicPr>
            <a:picLocks noChangeAspect="1"/>
          </p:cNvPicPr>
          <p:nvPr/>
        </p:nvPicPr>
        <p:blipFill>
          <a:blip r:embed="rId3" cstate="print"/>
          <a:srcRect l="33768" t="27344" r="22845" b="5970"/>
          <a:stretch>
            <a:fillRect/>
          </a:stretch>
        </p:blipFill>
        <p:spPr>
          <a:xfrm>
            <a:off x="217170" y="987425"/>
            <a:ext cx="2876550" cy="5450205"/>
          </a:xfrm>
          <a:prstGeom prst="rect">
            <a:avLst/>
          </a:prstGeom>
        </p:spPr>
      </p:pic>
    </p:spTree>
    <p:custDataLst>
      <p:tags r:id="rId1"/>
    </p:custDataLst>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9" name="TextBox 8"/>
          <p:cNvSpPr txBox="1"/>
          <p:nvPr/>
        </p:nvSpPr>
        <p:spPr>
          <a:xfrm>
            <a:off x="1155700" y="921385"/>
            <a:ext cx="10246360" cy="563118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200" b="1" dirty="0">
                <a:solidFill>
                  <a:srgbClr val="0000FF"/>
                </a:solidFill>
                <a:latin typeface="黑体" panose="02010609060101010101" pitchFamily="2" charset="-122"/>
                <a:ea typeface="黑体" panose="02010609060101010101" pitchFamily="2" charset="-122"/>
              </a:rPr>
              <a:t>    </a:t>
            </a:r>
            <a:r>
              <a:rPr sz="3200" b="1" dirty="0">
                <a:solidFill>
                  <a:srgbClr val="0000FF"/>
                </a:solidFill>
                <a:latin typeface="黑体" panose="02010609060101010101" pitchFamily="2" charset="-122"/>
                <a:ea typeface="黑体" panose="02010609060101010101" pitchFamily="2" charset="-122"/>
              </a:rPr>
              <a:t> </a:t>
            </a:r>
            <a:r>
              <a:rPr lang="zh-CN" sz="3600" b="1" dirty="0">
                <a:solidFill>
                  <a:srgbClr val="0000FF"/>
                </a:solidFill>
                <a:latin typeface="黑体" panose="02010609060101010101" pitchFamily="2" charset="-122"/>
                <a:ea typeface="黑体" panose="02010609060101010101" pitchFamily="2" charset="-122"/>
              </a:rPr>
              <a:t>元曲是和唐诗、宋词并列的一种文学体裁</a:t>
            </a:r>
            <a:r>
              <a:rPr sz="3600" b="1" dirty="0">
                <a:solidFill>
                  <a:srgbClr val="0000FF"/>
                </a:solidFill>
                <a:latin typeface="黑体" panose="02010609060101010101" pitchFamily="2" charset="-122"/>
                <a:ea typeface="黑体" panose="02010609060101010101" pitchFamily="2" charset="-122"/>
              </a:rPr>
              <a:t>。</a:t>
            </a:r>
            <a:r>
              <a:rPr lang="zh-CN" sz="3600" b="1" dirty="0">
                <a:solidFill>
                  <a:srgbClr val="0000FF"/>
                </a:solidFill>
                <a:latin typeface="黑体" panose="02010609060101010101" pitchFamily="2" charset="-122"/>
                <a:ea typeface="黑体" panose="02010609060101010101" pitchFamily="2" charset="-122"/>
                <a:sym typeface="+mn-ea"/>
              </a:rPr>
              <a:t>元曲包括杂剧和散曲，两者</a:t>
            </a:r>
            <a:r>
              <a:rPr sz="3600" b="1" dirty="0">
                <a:solidFill>
                  <a:srgbClr val="0000FF"/>
                </a:solidFill>
                <a:latin typeface="黑体" panose="02010609060101010101" pitchFamily="2" charset="-122"/>
                <a:ea typeface="黑体" panose="02010609060101010101" pitchFamily="2" charset="-122"/>
                <a:sym typeface="+mn-ea"/>
              </a:rPr>
              <a:t>体裁</a:t>
            </a:r>
            <a:r>
              <a:rPr lang="zh-CN" sz="3600" b="1" dirty="0">
                <a:solidFill>
                  <a:srgbClr val="0000FF"/>
                </a:solidFill>
                <a:latin typeface="黑体" panose="02010609060101010101" pitchFamily="2" charset="-122"/>
                <a:ea typeface="黑体" panose="02010609060101010101" pitchFamily="2" charset="-122"/>
                <a:sym typeface="+mn-ea"/>
              </a:rPr>
              <a:t>不同</a:t>
            </a:r>
            <a:r>
              <a:rPr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杂剧是戏曲，代表作有《窦娥冤》、《倩女离魂》</a:t>
            </a:r>
            <a:r>
              <a:rPr lang="zh-CN" sz="3600" b="1" dirty="0">
                <a:solidFill>
                  <a:srgbClr val="0000FF"/>
                </a:solidFill>
                <a:latin typeface="黑体" panose="02010609060101010101" pitchFamily="2" charset="-122"/>
                <a:ea typeface="黑体" panose="02010609060101010101" pitchFamily="2" charset="-122"/>
              </a:rPr>
              <a:t>等。</a:t>
            </a:r>
            <a:r>
              <a:rPr sz="3600" b="1" dirty="0">
                <a:solidFill>
                  <a:srgbClr val="0000FF"/>
                </a:solidFill>
                <a:latin typeface="黑体" panose="02010609060101010101" pitchFamily="2" charset="-122"/>
                <a:ea typeface="黑体" panose="02010609060101010101" pitchFamily="2" charset="-122"/>
              </a:rPr>
              <a:t>散曲是诗歌，包括套曲和小令</a:t>
            </a:r>
            <a:r>
              <a:rPr lang="zh-CN" sz="3600" b="1" dirty="0">
                <a:solidFill>
                  <a:srgbClr val="0000FF"/>
                </a:solidFill>
                <a:latin typeface="黑体" panose="02010609060101010101" pitchFamily="2" charset="-122"/>
                <a:ea typeface="黑体" panose="02010609060101010101" pitchFamily="2" charset="-122"/>
              </a:rPr>
              <a:t>两种形式</a:t>
            </a:r>
            <a:r>
              <a:rPr sz="3600" b="1" dirty="0">
                <a:solidFill>
                  <a:srgbClr val="0000FF"/>
                </a:solidFill>
                <a:latin typeface="黑体" panose="02010609060101010101" pitchFamily="2" charset="-122"/>
                <a:ea typeface="黑体" panose="02010609060101010101" pitchFamily="2" charset="-122"/>
              </a:rPr>
              <a:t>。马致远的《天净沙·秋思》</a:t>
            </a:r>
            <a:r>
              <a:rPr lang="zh-CN" sz="3600" b="1" dirty="0">
                <a:solidFill>
                  <a:srgbClr val="0000FF"/>
                </a:solidFill>
                <a:latin typeface="黑体" panose="02010609060101010101" pitchFamily="2" charset="-122"/>
                <a:ea typeface="黑体" panose="02010609060101010101" pitchFamily="2" charset="-122"/>
              </a:rPr>
              <a:t>和张养浩</a:t>
            </a:r>
            <a:r>
              <a:rPr sz="3600" b="1" dirty="0">
                <a:solidFill>
                  <a:srgbClr val="0000FF"/>
                </a:solidFill>
                <a:latin typeface="黑体" panose="02010609060101010101" pitchFamily="2" charset="-122"/>
                <a:ea typeface="黑体" panose="02010609060101010101" pitchFamily="2" charset="-122"/>
              </a:rPr>
              <a:t>的《山坡羊·潼关怀古》都是小令。</a:t>
            </a:r>
          </a:p>
          <a:p>
            <a:pPr fontAlgn="auto" latinLnBrk="1">
              <a:lnSpc>
                <a:spcPct val="10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    元曲一出现就同其他艺术之花一样，立即显示出旺盛的生命力，它不仅是文人咏志抒怀得心应手的工具，而且为反映元代社会生活提供了人民群众喜闻乐见的崭新的艺术形式。</a:t>
            </a:r>
          </a:p>
        </p:txBody>
      </p:sp>
      <p:sp>
        <p:nvSpPr>
          <p:cNvPr id="4" name="文本框 3"/>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latin typeface="黑体" panose="02010609060101010101" pitchFamily="2" charset="-122"/>
                <a:ea typeface="黑体" panose="02010609060101010101" pitchFamily="2" charset="-122"/>
                <a:sym typeface="宋体" panose="02010600030101010101" pitchFamily="2" charset="-122"/>
              </a:rPr>
              <a:t>文体知识</a:t>
            </a:r>
          </a:p>
        </p:txBody>
      </p:sp>
    </p:spTree>
    <p:custDataLst>
      <p:tags r:id="rId1"/>
    </p:custData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9" name="TextBox 8"/>
          <p:cNvSpPr txBox="1"/>
          <p:nvPr/>
        </p:nvSpPr>
        <p:spPr>
          <a:xfrm>
            <a:off x="1727835" y="1721485"/>
            <a:ext cx="8893810" cy="3415030"/>
          </a:xfrm>
          <a:prstGeom prst="rect">
            <a:avLst/>
          </a:prstGeom>
          <a:noFill/>
          <a:ln w="9525">
            <a:noFill/>
          </a:ln>
        </p:spPr>
        <p:txBody>
          <a:bodyPr wrap="square" anchor="ctr">
            <a:spAutoFit/>
          </a:bodyPr>
          <a:lstStyle/>
          <a:p>
            <a:pPr fontAlgn="auto" latinLnBrk="1">
              <a:lnSpc>
                <a:spcPct val="100000"/>
              </a:lnSpc>
              <a:buFont typeface="Arial" panose="020B0604020202020204" pitchFamily="34" charset="0"/>
              <a:buNone/>
            </a:pPr>
            <a:r>
              <a:rPr lang="en-US" sz="3600" b="1" dirty="0">
                <a:solidFill>
                  <a:srgbClr val="0000FF"/>
                </a:solidFill>
                <a:uFillTx/>
                <a:latin typeface="黑体" panose="02010609060101010101" pitchFamily="2" charset="-122"/>
                <a:ea typeface="黑体" panose="02010609060101010101" pitchFamily="2" charset="-122"/>
              </a:rPr>
              <a:t>    </a:t>
            </a:r>
            <a:r>
              <a:rPr sz="3600" b="1" dirty="0">
                <a:solidFill>
                  <a:srgbClr val="0000FF"/>
                </a:solidFill>
                <a:uFillTx/>
                <a:latin typeface="黑体" panose="02010609060101010101" pitchFamily="2" charset="-122"/>
                <a:ea typeface="黑体" panose="02010609060101010101" pitchFamily="2" charset="-122"/>
              </a:rPr>
              <a:t>元文宗天历二年(1329年)，关中大旱，饥民相食，张养浩被征召任陕西行台中丞，这首小令是他在赴任途中写的。他凭吊古迹，用“山坡羊”的曲调共写了九首曲子。这组小令，总主题是吊古伤今，同情人民的苦难。</a:t>
            </a:r>
          </a:p>
        </p:txBody>
      </p:sp>
      <p:sp>
        <p:nvSpPr>
          <p:cNvPr id="4" name="文本框 3"/>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背景链接</a:t>
            </a:r>
          </a:p>
        </p:txBody>
      </p:sp>
    </p:spTree>
    <p:custDataLst>
      <p:tags r:id="rId1"/>
    </p:custDataLst>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9" name="TextBox 8"/>
          <p:cNvSpPr txBox="1"/>
          <p:nvPr/>
        </p:nvSpPr>
        <p:spPr>
          <a:xfrm>
            <a:off x="2303145" y="1997710"/>
            <a:ext cx="5211445" cy="2584450"/>
          </a:xfrm>
          <a:prstGeom prst="rect">
            <a:avLst/>
          </a:prstGeom>
          <a:noFill/>
          <a:ln w="9525">
            <a:noFill/>
          </a:ln>
        </p:spPr>
        <p:txBody>
          <a:bodyPr wrap="square" anchor="ctr">
            <a:spAutoFit/>
          </a:bodyPr>
          <a:lstStyle/>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峰</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峦</a:t>
            </a:r>
            <a:r>
              <a:rPr sz="3600" b="1" dirty="0">
                <a:solidFill>
                  <a:srgbClr val="0000FF"/>
                </a:solidFill>
                <a:latin typeface="黑体" panose="02010609060101010101" pitchFamily="2" charset="-122"/>
                <a:ea typeface="黑体" panose="02010609060101010101" pitchFamily="2" charset="-122"/>
              </a:rPr>
              <a:t>（luán</a:t>
            </a:r>
            <a:r>
              <a:rPr lang="zh-CN" sz="3600" b="1" dirty="0">
                <a:solidFill>
                  <a:srgbClr val="0000FF"/>
                </a:solidFill>
                <a:latin typeface="黑体" panose="02010609060101010101" pitchFamily="2" charset="-122"/>
                <a:ea typeface="黑体" panose="02010609060101010101" pitchFamily="2" charset="-122"/>
              </a:rPr>
              <a:t>）</a:t>
            </a:r>
            <a:r>
              <a:rPr sz="3600" b="1" dirty="0">
                <a:solidFill>
                  <a:srgbClr val="0000FF"/>
                </a:solidFill>
                <a:latin typeface="黑体" panose="02010609060101010101" pitchFamily="2" charset="-122"/>
                <a:ea typeface="黑体" panose="02010609060101010101" pitchFamily="2" charset="-122"/>
              </a:rPr>
              <a:t>       </a:t>
            </a: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踌躇（chòu chú</a:t>
            </a:r>
            <a:r>
              <a:rPr lang="zh-CN"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      </a:t>
            </a: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经</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行</a:t>
            </a:r>
            <a:r>
              <a:rPr sz="3600" b="1" dirty="0">
                <a:solidFill>
                  <a:srgbClr val="0000FF"/>
                </a:solidFill>
                <a:latin typeface="黑体" panose="02010609060101010101" pitchFamily="2" charset="-122"/>
                <a:ea typeface="黑体" panose="02010609060101010101" pitchFamily="2" charset="-122"/>
                <a:sym typeface="+mn-ea"/>
              </a:rPr>
              <a:t>处（</a:t>
            </a:r>
            <a:r>
              <a:rPr sz="3600" b="1" dirty="0">
                <a:solidFill>
                  <a:srgbClr val="0000FF"/>
                </a:solidFill>
                <a:latin typeface="黑体" panose="02010609060101010101" pitchFamily="2" charset="-122"/>
                <a:ea typeface="黑体" panose="02010609060101010101" pitchFamily="2" charset="-122"/>
              </a:rPr>
              <a:t>xíng</a:t>
            </a:r>
            <a:r>
              <a:rPr lang="zh-CN"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     </a:t>
            </a:r>
          </a:p>
        </p:txBody>
      </p:sp>
      <p:sp>
        <p:nvSpPr>
          <p:cNvPr id="4" name="文本框 3"/>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字音字形</a:t>
            </a:r>
          </a:p>
        </p:txBody>
      </p:sp>
      <p:sp>
        <p:nvSpPr>
          <p:cNvPr id="2" name="TextBox 8"/>
          <p:cNvSpPr txBox="1"/>
          <p:nvPr/>
        </p:nvSpPr>
        <p:spPr>
          <a:xfrm>
            <a:off x="6602730" y="1997710"/>
            <a:ext cx="4411980" cy="2584450"/>
          </a:xfrm>
          <a:prstGeom prst="rect">
            <a:avLst/>
          </a:prstGeom>
          <a:noFill/>
          <a:ln w="9525">
            <a:noFill/>
          </a:ln>
        </p:spPr>
        <p:txBody>
          <a:bodyPr wrap="square" anchor="ctr">
            <a:spAutoFit/>
          </a:bodyPr>
          <a:lstStyle/>
          <a:p>
            <a:pPr fontAlgn="auto" latinLnBrk="1">
              <a:lnSpc>
                <a:spcPct val="150000"/>
              </a:lnSpc>
              <a:buFont typeface="Arial" panose="020B0604020202020204" pitchFamily="34" charset="0"/>
              <a:buNone/>
            </a:pP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波</a:t>
            </a:r>
            <a:r>
              <a:rPr lang="zh-CN" sz="3600" b="1" dirty="0">
                <a:solidFill>
                  <a:srgbClr val="0000FF"/>
                </a:solidFill>
                <a:latin typeface="黑体" panose="02010609060101010101" pitchFamily="2" charset="-122"/>
                <a:ea typeface="黑体" panose="02010609060101010101" pitchFamily="2" charset="-122"/>
              </a:rPr>
              <a:t>涛</a:t>
            </a:r>
            <a:r>
              <a:rPr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bō</a:t>
            </a:r>
            <a:r>
              <a:rPr lang="zh-CN"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  </a:t>
            </a: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宫</a:t>
            </a:r>
            <a:r>
              <a:rPr sz="3600" b="1" u="heavy" dirty="0">
                <a:solidFill>
                  <a:srgbClr val="0000FF"/>
                </a:solidFill>
                <a:uFill>
                  <a:solidFill>
                    <a:srgbClr val="FF0000"/>
                  </a:solidFill>
                </a:uFill>
                <a:latin typeface="黑体" panose="02010609060101010101" pitchFamily="2" charset="-122"/>
                <a:ea typeface="黑体" panose="02010609060101010101" pitchFamily="2" charset="-122"/>
              </a:rPr>
              <a:t>阙</a:t>
            </a:r>
            <a:r>
              <a:rPr sz="3600" b="1" dirty="0">
                <a:solidFill>
                  <a:srgbClr val="0000FF"/>
                </a:solidFill>
                <a:latin typeface="黑体" panose="02010609060101010101" pitchFamily="2" charset="-122"/>
                <a:ea typeface="黑体" panose="02010609060101010101" pitchFamily="2" charset="-122"/>
              </a:rPr>
              <a:t>（què</a:t>
            </a:r>
            <a:r>
              <a:rPr lang="zh-CN" sz="3600" b="1" dirty="0">
                <a:solidFill>
                  <a:srgbClr val="0000FF"/>
                </a:solidFill>
                <a:latin typeface="黑体" panose="02010609060101010101" pitchFamily="2" charset="-122"/>
                <a:ea typeface="黑体" panose="02010609060101010101" pitchFamily="2" charset="-122"/>
                <a:sym typeface="+mn-ea"/>
              </a:rPr>
              <a:t>）</a:t>
            </a:r>
            <a:r>
              <a:rPr sz="3600" b="1" dirty="0">
                <a:solidFill>
                  <a:srgbClr val="0000FF"/>
                </a:solidFill>
                <a:latin typeface="黑体" panose="02010609060101010101" pitchFamily="2" charset="-122"/>
                <a:ea typeface="黑体" panose="02010609060101010101" pitchFamily="2" charset="-122"/>
              </a:rPr>
              <a:t>  </a:t>
            </a:r>
          </a:p>
          <a:p>
            <a:pPr fontAlgn="auto" latinLnBrk="1">
              <a:lnSpc>
                <a:spcPct val="150000"/>
              </a:lnSpc>
              <a:buFont typeface="Arial" panose="020B0604020202020204" pitchFamily="34" charset="0"/>
              <a:buNone/>
            </a:pPr>
            <a:r>
              <a:rPr sz="3600" b="1" dirty="0">
                <a:solidFill>
                  <a:srgbClr val="0000FF"/>
                </a:solidFill>
                <a:latin typeface="黑体" panose="02010609060101010101" pitchFamily="2" charset="-122"/>
                <a:ea typeface="黑体" panose="02010609060101010101" pitchFamily="2" charset="-122"/>
              </a:rPr>
              <a:t>兴（xīng</a:t>
            </a:r>
            <a:r>
              <a:rPr lang="zh-CN" sz="3600" b="1" dirty="0">
                <a:solidFill>
                  <a:srgbClr val="0000FF"/>
                </a:solidFill>
                <a:latin typeface="黑体" panose="02010609060101010101" pitchFamily="2" charset="-122"/>
                <a:ea typeface="黑体" panose="02010609060101010101" pitchFamily="2" charset="-122"/>
                <a:sym typeface="+mn-ea"/>
              </a:rPr>
              <a:t>）</a:t>
            </a:r>
            <a:endParaRPr sz="3600" b="1" dirty="0">
              <a:solidFill>
                <a:srgbClr val="0000FF"/>
              </a:solidFill>
              <a:latin typeface="黑体" panose="02010609060101010101" pitchFamily="2" charset="-122"/>
              <a:ea typeface="黑体" panose="02010609060101010101" pitchFamily="2" charset="-122"/>
            </a:endParaRPr>
          </a:p>
        </p:txBody>
      </p:sp>
    </p:spTree>
    <p:custDataLst>
      <p:tags r:id="rId1"/>
    </p:custData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9" name="TextBox 8"/>
          <p:cNvSpPr txBox="1"/>
          <p:nvPr/>
        </p:nvSpPr>
        <p:spPr>
          <a:xfrm>
            <a:off x="1591310" y="1054100"/>
            <a:ext cx="8613775" cy="4569460"/>
          </a:xfrm>
          <a:prstGeom prst="rect">
            <a:avLst/>
          </a:prstGeom>
          <a:noFill/>
          <a:ln w="9525">
            <a:noFill/>
          </a:ln>
        </p:spPr>
        <p:txBody>
          <a:bodyPr wrap="square" anchor="ctr">
            <a:spAutoFit/>
          </a:bodyPr>
          <a:lstStyle/>
          <a:p>
            <a:pPr fontAlgn="auto" latinLnBrk="1">
              <a:lnSpc>
                <a:spcPts val="582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山坡羊·潼关怀古 </a:t>
            </a:r>
          </a:p>
          <a:p>
            <a:pPr fontAlgn="auto" latinLnBrk="1">
              <a:lnSpc>
                <a:spcPts val="5820"/>
              </a:lnSpc>
              <a:buFont typeface="Arial" panose="020B0604020202020204" pitchFamily="34" charset="0"/>
              <a:buNone/>
            </a:pPr>
            <a:endParaRPr lang="en-US" sz="3600" b="1" dirty="0">
              <a:solidFill>
                <a:srgbClr val="0000FF"/>
              </a:solidFill>
              <a:latin typeface="黑体" panose="02010609060101010101" pitchFamily="2" charset="-122"/>
              <a:ea typeface="黑体" panose="02010609060101010101" pitchFamily="2" charset="-122"/>
            </a:endParaRPr>
          </a:p>
          <a:p>
            <a:pPr fontAlgn="auto" latinLnBrk="1">
              <a:lnSpc>
                <a:spcPts val="5820"/>
              </a:lnSpc>
              <a:buFont typeface="Arial" panose="020B0604020202020204" pitchFamily="34" charset="0"/>
              <a:buNone/>
            </a:pPr>
            <a:r>
              <a:rPr lang="en-US" sz="3600" b="1" dirty="0">
                <a:solidFill>
                  <a:srgbClr val="0000FF"/>
                </a:solidFill>
                <a:latin typeface="黑体" panose="02010609060101010101" pitchFamily="2" charset="-122"/>
                <a:ea typeface="黑体" panose="02010609060101010101" pitchFamily="2" charset="-122"/>
              </a:rPr>
              <a:t>    </a:t>
            </a:r>
            <a:r>
              <a:rPr sz="3600" b="1" dirty="0">
                <a:solidFill>
                  <a:srgbClr val="0000FF"/>
                </a:solidFill>
                <a:latin typeface="黑体" panose="02010609060101010101" pitchFamily="2" charset="-122"/>
                <a:ea typeface="黑体" panose="02010609060101010101" pitchFamily="2" charset="-122"/>
              </a:rPr>
              <a:t>峰峦/如聚，波涛/如怒，山河表里/潼关路。望/西都，意/踌躇。伤心秦汉/经行处，宫阙万间/都做了土。兴，百姓苦；亡，百姓苦。</a:t>
            </a:r>
          </a:p>
        </p:txBody>
      </p:sp>
      <p:sp>
        <p:nvSpPr>
          <p:cNvPr id="4" name="文本框 3"/>
          <p:cNvSpPr txBox="1"/>
          <p:nvPr/>
        </p:nvSpPr>
        <p:spPr>
          <a:xfrm>
            <a:off x="-14605" y="15875"/>
            <a:ext cx="2545080" cy="706755"/>
          </a:xfrm>
          <a:prstGeom prst="rect">
            <a:avLst/>
          </a:prstGeom>
          <a:noFill/>
          <a:ln w="9525">
            <a:noFill/>
          </a:ln>
        </p:spPr>
        <p:txBody>
          <a:bodyPr wrap="square">
            <a:spAutoFit/>
          </a:bodyPr>
          <a:lstStyle/>
          <a:p>
            <a:pPr algn="ctr"/>
            <a:r>
              <a:rPr lang="zh-CN" altLang="en-US" sz="4000" b="1" dirty="0">
                <a:solidFill>
                  <a:srgbClr val="7030A0"/>
                </a:solidFill>
                <a:uFillTx/>
                <a:latin typeface="黑体" panose="02010609060101010101" pitchFamily="2" charset="-122"/>
                <a:ea typeface="黑体" panose="02010609060101010101" pitchFamily="2" charset="-122"/>
                <a:sym typeface="宋体" panose="02010600030101010101" pitchFamily="2" charset="-122"/>
              </a:rPr>
              <a:t>朗读节奏</a:t>
            </a:r>
          </a:p>
        </p:txBody>
      </p:sp>
    </p:spTree>
    <p:custDataLst>
      <p:tags r:id="rId1"/>
    </p:custDataLst>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p:nvPr/>
        </p:nvSpPr>
        <p:spPr>
          <a:xfrm>
            <a:off x="689610" y="993140"/>
            <a:ext cx="11005185" cy="2925445"/>
          </a:xfrm>
          <a:prstGeom prst="rect">
            <a:avLst/>
          </a:prstGeom>
          <a:noFill/>
          <a:ln w="9525">
            <a:noFill/>
          </a:ln>
        </p:spPr>
        <p:txBody>
          <a:bodyPr wrap="square">
            <a:spAutoFit/>
          </a:bodyPr>
          <a:lstStyle/>
          <a:p>
            <a:pPr lvl="0" fontAlgn="auto" latinLnBrk="1">
              <a:lnSpc>
                <a:spcPts val="4420"/>
              </a:lnSpc>
            </a:pPr>
            <a:r>
              <a:rPr lang="en-US" altLang="zh-CN" sz="3600" b="1" dirty="0">
                <a:solidFill>
                  <a:srgbClr val="0000FF"/>
                </a:solidFill>
                <a:uFillTx/>
                <a:latin typeface="Arial" panose="020B0604020202020204" pitchFamily="34" charset="0"/>
                <a:ea typeface="黑体" panose="02010609060101010101" pitchFamily="2" charset="-122"/>
              </a:rPr>
              <a:t>       </a:t>
            </a:r>
            <a:r>
              <a:rPr lang="zh-CN" altLang="en-US" sz="3600" b="1" dirty="0">
                <a:solidFill>
                  <a:srgbClr val="0000FF"/>
                </a:solidFill>
                <a:uFillTx/>
                <a:latin typeface="Arial" panose="020B0604020202020204" pitchFamily="34" charset="0"/>
                <a:ea typeface="黑体" panose="02010609060101010101" pitchFamily="2" charset="-122"/>
              </a:rPr>
              <a:t>峰峦如</a:t>
            </a:r>
            <a:r>
              <a:rPr lang="zh-CN" altLang="en-US" sz="3600" b="1" u="heavy" dirty="0">
                <a:solidFill>
                  <a:srgbClr val="0000FF"/>
                </a:solidFill>
                <a:uFill>
                  <a:solidFill>
                    <a:srgbClr val="FF0000"/>
                  </a:solidFill>
                </a:uFill>
                <a:latin typeface="Arial" panose="020B0604020202020204" pitchFamily="34" charset="0"/>
                <a:ea typeface="黑体" panose="02010609060101010101" pitchFamily="2" charset="-122"/>
              </a:rPr>
              <a:t>聚</a:t>
            </a:r>
            <a:r>
              <a:rPr lang="zh-CN" altLang="en-US" sz="3600" b="1" dirty="0">
                <a:solidFill>
                  <a:srgbClr val="0000FF"/>
                </a:solidFill>
                <a:uFillTx/>
                <a:latin typeface="Arial" panose="020B0604020202020204" pitchFamily="34" charset="0"/>
                <a:ea typeface="黑体" panose="02010609060101010101" pitchFamily="2" charset="-122"/>
              </a:rPr>
              <a:t>，       波涛如</a:t>
            </a:r>
            <a:r>
              <a:rPr lang="zh-CN" altLang="en-US" sz="3600" b="1" u="heavy" dirty="0">
                <a:solidFill>
                  <a:srgbClr val="0000FF"/>
                </a:solidFill>
                <a:uFill>
                  <a:solidFill>
                    <a:srgbClr val="FF0000"/>
                  </a:solidFill>
                </a:uFill>
                <a:latin typeface="Arial" panose="020B0604020202020204" pitchFamily="34" charset="0"/>
                <a:ea typeface="黑体" panose="02010609060101010101" pitchFamily="2" charset="-122"/>
              </a:rPr>
              <a:t>怒</a:t>
            </a:r>
            <a:r>
              <a:rPr lang="zh-CN" altLang="en-US" sz="3600" b="1" dirty="0">
                <a:solidFill>
                  <a:srgbClr val="0000FF"/>
                </a:solidFill>
                <a:uFillTx/>
                <a:latin typeface="Arial" panose="020B0604020202020204" pitchFamily="34" charset="0"/>
                <a:ea typeface="黑体" panose="02010609060101010101" pitchFamily="2" charset="-122"/>
              </a:rPr>
              <a:t>，      山河</a:t>
            </a:r>
            <a:r>
              <a:rPr lang="zh-CN" altLang="en-US" sz="3600" b="1" u="heavy" dirty="0">
                <a:solidFill>
                  <a:srgbClr val="0000FF"/>
                </a:solidFill>
                <a:uFill>
                  <a:solidFill>
                    <a:srgbClr val="FF0000"/>
                  </a:solidFill>
                </a:uFill>
                <a:latin typeface="Arial" panose="020B0604020202020204" pitchFamily="34" charset="0"/>
                <a:ea typeface="黑体" panose="02010609060101010101" pitchFamily="2" charset="-122"/>
              </a:rPr>
              <a:t>表里</a:t>
            </a:r>
            <a:r>
              <a:rPr lang="zh-CN" altLang="en-US" sz="3600" b="1" dirty="0">
                <a:solidFill>
                  <a:srgbClr val="0000FF"/>
                </a:solidFill>
                <a:uFillTx/>
                <a:latin typeface="Arial" panose="020B0604020202020204" pitchFamily="34" charset="0"/>
                <a:ea typeface="黑体" panose="02010609060101010101" pitchFamily="2" charset="-122"/>
              </a:rPr>
              <a:t>潼关路。</a:t>
            </a:r>
          </a:p>
          <a:p>
            <a:pPr lvl="0" fontAlgn="auto" latinLnBrk="1">
              <a:lnSpc>
                <a:spcPts val="4420"/>
              </a:lnSpc>
            </a:pPr>
            <a:endParaRPr lang="zh-CN" altLang="en-US" sz="3600" b="1" dirty="0">
              <a:solidFill>
                <a:srgbClr val="0000FF"/>
              </a:solidFill>
              <a:uFillTx/>
              <a:latin typeface="Arial" panose="020B0604020202020204" pitchFamily="34" charset="0"/>
              <a:ea typeface="黑体" panose="02010609060101010101" pitchFamily="2" charset="-122"/>
            </a:endParaRPr>
          </a:p>
          <a:p>
            <a:pPr lvl="0" fontAlgn="auto" latinLnBrk="1">
              <a:lnSpc>
                <a:spcPts val="4420"/>
              </a:lnSpc>
            </a:pPr>
            <a:r>
              <a:rPr lang="zh-CN" altLang="en-US" sz="3600" b="1" dirty="0">
                <a:solidFill>
                  <a:srgbClr val="0000FF"/>
                </a:solidFill>
                <a:uFillTx/>
                <a:latin typeface="Arial" panose="020B0604020202020204" pitchFamily="34" charset="0"/>
                <a:ea typeface="黑体" panose="02010609060101010101" pitchFamily="2" charset="-122"/>
              </a:rPr>
              <a:t>望</a:t>
            </a:r>
            <a:r>
              <a:rPr lang="zh-CN" altLang="en-US" sz="3600" b="1" u="heavy" dirty="0">
                <a:solidFill>
                  <a:srgbClr val="0000FF"/>
                </a:solidFill>
                <a:uFill>
                  <a:solidFill>
                    <a:srgbClr val="FF0000"/>
                  </a:solidFill>
                </a:uFill>
                <a:latin typeface="Arial" panose="020B0604020202020204" pitchFamily="34" charset="0"/>
                <a:ea typeface="黑体" panose="02010609060101010101" pitchFamily="2" charset="-122"/>
              </a:rPr>
              <a:t>西都</a:t>
            </a:r>
            <a:r>
              <a:rPr lang="zh-CN" altLang="en-US" sz="3600" b="1" dirty="0">
                <a:solidFill>
                  <a:srgbClr val="0000FF"/>
                </a:solidFill>
                <a:uFillTx/>
                <a:latin typeface="Arial" panose="020B0604020202020204" pitchFamily="34" charset="0"/>
                <a:ea typeface="黑体" panose="02010609060101010101" pitchFamily="2" charset="-122"/>
              </a:rPr>
              <a:t>，意</a:t>
            </a:r>
            <a:r>
              <a:rPr lang="zh-CN" altLang="en-US" sz="3600" b="1" u="heavy" dirty="0">
                <a:solidFill>
                  <a:srgbClr val="0000FF"/>
                </a:solidFill>
                <a:uFill>
                  <a:solidFill>
                    <a:srgbClr val="FF0000"/>
                  </a:solidFill>
                </a:uFill>
                <a:latin typeface="Arial" panose="020B0604020202020204" pitchFamily="34" charset="0"/>
                <a:ea typeface="黑体" panose="02010609060101010101" pitchFamily="2" charset="-122"/>
              </a:rPr>
              <a:t>踌躇</a:t>
            </a:r>
            <a:r>
              <a:rPr lang="zh-CN" altLang="en-US" sz="3600" b="1" dirty="0">
                <a:solidFill>
                  <a:srgbClr val="0000FF"/>
                </a:solidFill>
                <a:uFillTx/>
                <a:latin typeface="Arial" panose="020B0604020202020204" pitchFamily="34" charset="0"/>
                <a:ea typeface="黑体" panose="02010609060101010101" pitchFamily="2" charset="-122"/>
              </a:rPr>
              <a:t>。伤心秦汉</a:t>
            </a:r>
            <a:r>
              <a:rPr lang="zh-CN" altLang="en-US" sz="3600" b="1" u="heavy" dirty="0">
                <a:solidFill>
                  <a:srgbClr val="0000FF"/>
                </a:solidFill>
                <a:uFill>
                  <a:solidFill>
                    <a:srgbClr val="FF0000"/>
                  </a:solidFill>
                </a:uFill>
                <a:latin typeface="Arial" panose="020B0604020202020204" pitchFamily="34" charset="0"/>
                <a:ea typeface="黑体" panose="02010609060101010101" pitchFamily="2" charset="-122"/>
              </a:rPr>
              <a:t>经行处</a:t>
            </a:r>
            <a:r>
              <a:rPr lang="zh-CN" altLang="en-US" sz="3600" b="1" dirty="0">
                <a:solidFill>
                  <a:srgbClr val="0000FF"/>
                </a:solidFill>
                <a:uFillTx/>
                <a:latin typeface="Arial" panose="020B0604020202020204" pitchFamily="34" charset="0"/>
                <a:ea typeface="黑体" panose="02010609060101010101" pitchFamily="2" charset="-122"/>
              </a:rPr>
              <a:t>，宫阙万间都做了</a:t>
            </a:r>
          </a:p>
          <a:p>
            <a:pPr lvl="0" fontAlgn="auto" latinLnBrk="1">
              <a:lnSpc>
                <a:spcPts val="4420"/>
              </a:lnSpc>
            </a:pPr>
            <a:endParaRPr lang="zh-CN" altLang="en-US" sz="3600" b="1" dirty="0">
              <a:solidFill>
                <a:srgbClr val="0000FF"/>
              </a:solidFill>
              <a:uFillTx/>
              <a:latin typeface="Arial" panose="020B0604020202020204" pitchFamily="34" charset="0"/>
              <a:ea typeface="黑体" panose="02010609060101010101" pitchFamily="2" charset="-122"/>
            </a:endParaRPr>
          </a:p>
          <a:p>
            <a:pPr lvl="0" fontAlgn="auto" latinLnBrk="1">
              <a:lnSpc>
                <a:spcPts val="4420"/>
              </a:lnSpc>
            </a:pPr>
            <a:r>
              <a:rPr lang="zh-CN" altLang="en-US" sz="3600" b="1" dirty="0">
                <a:solidFill>
                  <a:srgbClr val="0000FF"/>
                </a:solidFill>
                <a:uFillTx/>
                <a:latin typeface="Arial" panose="020B0604020202020204" pitchFamily="34" charset="0"/>
                <a:ea typeface="黑体" panose="02010609060101010101" pitchFamily="2" charset="-122"/>
              </a:rPr>
              <a:t>土。兴，百姓苦；亡，百姓苦。</a:t>
            </a:r>
          </a:p>
        </p:txBody>
      </p:sp>
      <p:sp>
        <p:nvSpPr>
          <p:cNvPr id="12292" name="Text Box 4"/>
          <p:cNvSpPr txBox="1"/>
          <p:nvPr/>
        </p:nvSpPr>
        <p:spPr>
          <a:xfrm>
            <a:off x="4908550" y="28575"/>
            <a:ext cx="2706370" cy="1076325"/>
          </a:xfrm>
          <a:prstGeom prst="rect">
            <a:avLst/>
          </a:prstGeom>
          <a:noFill/>
          <a:ln w="9525">
            <a:noFill/>
          </a:ln>
        </p:spPr>
        <p:txBody>
          <a:bodyPr wrap="square">
            <a:spAutoFit/>
          </a:bodyPr>
          <a:lstStyle/>
          <a:p>
            <a:pPr lvl="0" fontAlgn="base"/>
            <a:r>
              <a:rPr lang="zh-CN" sz="3200" b="1" dirty="0">
                <a:solidFill>
                  <a:srgbClr val="FF0000"/>
                </a:solidFill>
                <a:uFillTx/>
                <a:latin typeface="Arial" panose="020B0604020202020204" pitchFamily="34" charset="0"/>
                <a:ea typeface="黑体" panose="02010609060101010101" pitchFamily="2" charset="-122"/>
                <a:cs typeface="+mn-ea"/>
              </a:rPr>
              <a:t>比喻气势强盛，不可阻遏</a:t>
            </a:r>
          </a:p>
        </p:txBody>
      </p:sp>
      <p:sp>
        <p:nvSpPr>
          <p:cNvPr id="12306" name="Text Box 18"/>
          <p:cNvSpPr txBox="1"/>
          <p:nvPr/>
        </p:nvSpPr>
        <p:spPr>
          <a:xfrm>
            <a:off x="1548765" y="2751455"/>
            <a:ext cx="4865370" cy="521970"/>
          </a:xfrm>
          <a:prstGeom prst="rect">
            <a:avLst/>
          </a:prstGeom>
          <a:noFill/>
          <a:ln w="9525">
            <a:noFill/>
          </a:ln>
        </p:spPr>
        <p:txBody>
          <a:bodyPr wrap="square">
            <a:spAutoFit/>
          </a:bodyPr>
          <a:lstStyle/>
          <a:p>
            <a:pPr lvl="0" fontAlgn="base"/>
            <a:r>
              <a:rPr lang="zh-CN" altLang="en-US" sz="2800" b="1" dirty="0">
                <a:solidFill>
                  <a:srgbClr val="FF0000"/>
                </a:solidFill>
                <a:uFillTx/>
                <a:latin typeface="Arial" panose="020B0604020202020204" pitchFamily="34" charset="0"/>
                <a:ea typeface="黑体" panose="02010609060101010101" pitchFamily="2" charset="-122"/>
                <a:cs typeface="+mn-ea"/>
              </a:rPr>
              <a:t>迟疑不决，这里形容心潮起伏</a:t>
            </a:r>
          </a:p>
        </p:txBody>
      </p:sp>
      <p:sp>
        <p:nvSpPr>
          <p:cNvPr id="30723" name="文本占位符 30722"/>
          <p:cNvSpPr>
            <a:spLocks noGrp="1"/>
          </p:cNvSpPr>
          <p:nvPr/>
        </p:nvSpPr>
        <p:spPr>
          <a:xfrm>
            <a:off x="661035" y="3791585"/>
            <a:ext cx="11062335" cy="292862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latinLnBrk="1">
              <a:lnSpc>
                <a:spcPct val="100000"/>
              </a:lnSpc>
              <a:spcBef>
                <a:spcPts val="0"/>
              </a:spcBef>
              <a:buNone/>
            </a:pPr>
            <a:r>
              <a:rPr lang="zh-CN" altLang="en-US" b="1" dirty="0">
                <a:solidFill>
                  <a:srgbClr val="00B050"/>
                </a:solidFill>
                <a:uFillTx/>
                <a:ea typeface="黑体" panose="02010609060101010101" pitchFamily="2" charset="-122"/>
                <a:sym typeface="+mn-ea"/>
              </a:rPr>
              <a:t>译文：</a:t>
            </a:r>
            <a:r>
              <a:rPr lang="zh-CN" altLang="en-US" b="1" dirty="0">
                <a:solidFill>
                  <a:srgbClr val="FF0000"/>
                </a:solidFill>
                <a:uFillTx/>
                <a:ea typeface="黑体" panose="02010609060101010101" pitchFamily="2" charset="-122"/>
              </a:rPr>
              <a:t>群山延绵起伏，正如聚会在一起一样，关下波涛滚滚，像咆哮怒吼，在通往潼关的路上，关外有黄河，关内有华山，形势十分险要。远望西都长安，内心思绪起伏，一路上看到不少秦汉时代的遗迹，引起无限的伤感。那成千上万的宫殿，如今都化作了尘土。无论是哪个朝代的兴起，受苦的仍是百姓；无论是哪个王朝的灭亡，受苦的还是百姓。</a:t>
            </a:r>
          </a:p>
        </p:txBody>
      </p:sp>
      <p:sp>
        <p:nvSpPr>
          <p:cNvPr id="4" name="文本框 3"/>
          <p:cNvSpPr txBox="1"/>
          <p:nvPr/>
        </p:nvSpPr>
        <p:spPr>
          <a:xfrm>
            <a:off x="-4445" y="-20320"/>
            <a:ext cx="2225040" cy="706755"/>
          </a:xfrm>
          <a:prstGeom prst="rect">
            <a:avLst/>
          </a:prstGeom>
          <a:noFill/>
        </p:spPr>
        <p:txBody>
          <a:bodyPr wrap="none" rtlCol="0">
            <a:spAutoFit/>
          </a:bodyPr>
          <a:lstStyle/>
          <a:p>
            <a:pPr algn="l"/>
            <a:r>
              <a:rPr lang="zh-CN" altLang="en-US" sz="4000" b="1">
                <a:solidFill>
                  <a:srgbClr val="7030A0"/>
                </a:solidFill>
                <a:uFillTx/>
                <a:ea typeface="黑体" panose="02010609060101010101" pitchFamily="2" charset="-122"/>
              </a:rPr>
              <a:t>疏通文意</a:t>
            </a:r>
          </a:p>
        </p:txBody>
      </p:sp>
      <p:sp>
        <p:nvSpPr>
          <p:cNvPr id="2" name="Text Box 5"/>
          <p:cNvSpPr txBox="1"/>
          <p:nvPr/>
        </p:nvSpPr>
        <p:spPr>
          <a:xfrm>
            <a:off x="1026795" y="1645285"/>
            <a:ext cx="1751330" cy="583565"/>
          </a:xfrm>
          <a:prstGeom prst="rect">
            <a:avLst/>
          </a:prstGeom>
          <a:noFill/>
          <a:ln w="9525">
            <a:noFill/>
          </a:ln>
        </p:spPr>
        <p:txBody>
          <a:bodyPr wrap="square">
            <a:spAutoFit/>
          </a:bodyPr>
          <a:lstStyle/>
          <a:p>
            <a:pPr lvl="0" fontAlgn="base"/>
            <a:r>
              <a:rPr lang="zh-CN" altLang="en-US" sz="3200" b="1" dirty="0">
                <a:solidFill>
                  <a:srgbClr val="FF0000"/>
                </a:solidFill>
                <a:uFillTx/>
                <a:latin typeface="Arial" panose="020B0604020202020204" pitchFamily="34" charset="0"/>
                <a:ea typeface="黑体" panose="02010609060101010101" pitchFamily="2" charset="-122"/>
                <a:cs typeface="+mn-ea"/>
              </a:rPr>
              <a:t>指长安</a:t>
            </a:r>
          </a:p>
        </p:txBody>
      </p:sp>
      <p:sp>
        <p:nvSpPr>
          <p:cNvPr id="3" name="Text Box 18"/>
          <p:cNvSpPr txBox="1"/>
          <p:nvPr/>
        </p:nvSpPr>
        <p:spPr>
          <a:xfrm>
            <a:off x="8140065" y="28575"/>
            <a:ext cx="3087370" cy="1076325"/>
          </a:xfrm>
          <a:prstGeom prst="rect">
            <a:avLst/>
          </a:prstGeom>
          <a:noFill/>
          <a:ln w="9525">
            <a:noFill/>
          </a:ln>
        </p:spPr>
        <p:txBody>
          <a:bodyPr wrap="square">
            <a:spAutoFit/>
          </a:bodyPr>
          <a:lstStyle/>
          <a:p>
            <a:pPr lvl="0" fontAlgn="base"/>
            <a:r>
              <a:rPr lang="zh-CN" altLang="en-US" sz="3200" b="1" dirty="0">
                <a:solidFill>
                  <a:srgbClr val="FF0000"/>
                </a:solidFill>
                <a:uFillTx/>
                <a:latin typeface="Arial" panose="020B0604020202020204" pitchFamily="34" charset="0"/>
                <a:ea typeface="黑体" panose="02010609060101010101" pitchFamily="2" charset="-122"/>
                <a:cs typeface="+mn-ea"/>
              </a:rPr>
              <a:t>外有黄河，内有华山，是为表里</a:t>
            </a:r>
          </a:p>
        </p:txBody>
      </p:sp>
      <p:sp>
        <p:nvSpPr>
          <p:cNvPr id="11" name="Text Box 5"/>
          <p:cNvSpPr txBox="1"/>
          <p:nvPr/>
        </p:nvSpPr>
        <p:spPr>
          <a:xfrm>
            <a:off x="2220595" y="521335"/>
            <a:ext cx="2579370" cy="583565"/>
          </a:xfrm>
          <a:prstGeom prst="rect">
            <a:avLst/>
          </a:prstGeom>
          <a:noFill/>
          <a:ln w="9525">
            <a:noFill/>
          </a:ln>
        </p:spPr>
        <p:txBody>
          <a:bodyPr wrap="square">
            <a:spAutoFit/>
          </a:bodyPr>
          <a:lstStyle/>
          <a:p>
            <a:pPr lvl="0" fontAlgn="base"/>
            <a:r>
              <a:rPr lang="zh-CN" altLang="en-US" sz="3200" b="1" dirty="0">
                <a:solidFill>
                  <a:srgbClr val="FF0000"/>
                </a:solidFill>
                <a:uFillTx/>
                <a:latin typeface="Arial" panose="020B0604020202020204" pitchFamily="34" charset="0"/>
                <a:ea typeface="黑体" panose="02010609060101010101" pitchFamily="2" charset="-122"/>
                <a:cs typeface="+mn-ea"/>
              </a:rPr>
              <a:t>汇聚、聚集</a:t>
            </a:r>
          </a:p>
        </p:txBody>
      </p:sp>
      <p:sp>
        <p:nvSpPr>
          <p:cNvPr id="6" name="文本框 5"/>
          <p:cNvSpPr txBox="1"/>
          <p:nvPr/>
        </p:nvSpPr>
        <p:spPr>
          <a:xfrm>
            <a:off x="5847715" y="1645285"/>
            <a:ext cx="2224405" cy="583565"/>
          </a:xfrm>
          <a:prstGeom prst="rect">
            <a:avLst/>
          </a:prstGeom>
          <a:noFill/>
        </p:spPr>
        <p:txBody>
          <a:bodyPr wrap="none" rtlCol="0" anchor="t">
            <a:spAutoFit/>
          </a:bodyPr>
          <a:lstStyle/>
          <a:p>
            <a:r>
              <a:rPr lang="zh-CN" altLang="en-US" sz="3200" b="1" dirty="0">
                <a:solidFill>
                  <a:srgbClr val="FF0000"/>
                </a:solidFill>
                <a:uFillTx/>
                <a:ea typeface="黑体" panose="02010609060101010101" pitchFamily="2" charset="-122"/>
                <a:cs typeface="+mn-ea"/>
                <a:sym typeface="宋体" panose="02010600030101010101" pitchFamily="2" charset="-122"/>
              </a:rPr>
              <a:t>经过的地方</a:t>
            </a:r>
            <a:endParaRPr lang="zh-CN" altLang="en-US" sz="3200" b="1" dirty="0">
              <a:solidFill>
                <a:srgbClr val="FF0000"/>
              </a:solidFill>
              <a:uFillTx/>
              <a:ea typeface="黑体" panose="02010609060101010101" pitchFamily="2" charset="-122"/>
              <a:cs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To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slide(fromTop)">
                                      <p:cBhvr>
                                        <p:cTn id="12" dur="500"/>
                                        <p:tgtEl>
                                          <p:spTgt spid="1229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lide(fromTo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lide(fromTop)">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amond(in)">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2306"/>
                                        </p:tgtEl>
                                        <p:attrNameLst>
                                          <p:attrName>style.visibility</p:attrName>
                                        </p:attrNameLst>
                                      </p:cBhvr>
                                      <p:to>
                                        <p:strVal val="visible"/>
                                      </p:to>
                                    </p:set>
                                    <p:animEffect transition="in" filter="slide(fromTop)">
                                      <p:cBhvr>
                                        <p:cTn id="32" dur="500"/>
                                        <p:tgtEl>
                                          <p:spTgt spid="12306"/>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000" fill="hold">
                                          <p:stCondLst>
                                            <p:cond delay="0"/>
                                          </p:stCondLst>
                                        </p:cTn>
                                        <p:tgtEl>
                                          <p:spTgt spid="30723"/>
                                        </p:tgtEl>
                                        <p:attrNameLst>
                                          <p:attrName>style.visibility</p:attrName>
                                        </p:attrNameLst>
                                      </p:cBhvr>
                                      <p:to>
                                        <p:strVal val="visible"/>
                                      </p:to>
                                    </p:set>
                                    <p:animEffect transition="in" filter="fade">
                                      <p:cBhvr>
                                        <p:cTn id="37" dur="1000"/>
                                        <p:tgtEl>
                                          <p:spTgt spid="30723"/>
                                        </p:tgtEl>
                                      </p:cBhvr>
                                    </p:animEffect>
                                    <p:anim calcmode="lin" valueType="num">
                                      <p:cBhvr>
                                        <p:cTn id="38" dur="1000" fill="hold"/>
                                        <p:tgtEl>
                                          <p:spTgt spid="30723"/>
                                        </p:tgtEl>
                                        <p:attrNameLst>
                                          <p:attrName>ppt_x</p:attrName>
                                        </p:attrNameLst>
                                      </p:cBhvr>
                                      <p:tavLst>
                                        <p:tav tm="0">
                                          <p:val>
                                            <p:strVal val="#ppt_x"/>
                                          </p:val>
                                        </p:tav>
                                        <p:tav tm="100000">
                                          <p:val>
                                            <p:strVal val="#ppt_x"/>
                                          </p:val>
                                        </p:tav>
                                      </p:tavLst>
                                    </p:anim>
                                    <p:anim calcmode="lin" valueType="num">
                                      <p:cBhvr>
                                        <p:cTn id="39" dur="1000" fill="hold"/>
                                        <p:tgtEl>
                                          <p:spTgt spid="307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306" grpId="0"/>
      <p:bldP spid="30723" grpId="0"/>
      <p:bldP spid="2" grpId="0"/>
      <p:bldP spid="3" grpId="0"/>
      <p:bldP spid="11"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15"/>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15"/>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15"/>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15"/>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15"/>
</p:tagLst>
</file>

<file path=ppt/tags/tag69.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15"/>
</p:tagLst>
</file>

<file path=ppt/tags/tag82.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TEMPLATE_THUMBS_INDEX" val="1、4、5、9、12、18、23、25、26、27、29"/>
  <p:tag name="KSO_WM_TEMPLATE_CATEGORY" val="custom"/>
  <p:tag name="KSO_WM_TEMPLATE_INDEX" val="215"/>
  <p:tag name="KSO_WM_TAG_VERSION" val="1.0"/>
  <p:tag name="KSO_WM_SLIDE_ID" val="custom596_1"/>
  <p:tag name="KSO_WM_SLIDE_INDEX" val="1"/>
  <p:tag name="KSO_WM_SLIDE_ITEM_CNT" val="2"/>
  <p:tag name="KSO_WM_SLIDE_LAYOUT" val="a_b"/>
  <p:tag name="KSO_WM_SLIDE_LAYOUT_CNT" val="1_1"/>
  <p:tag name="KSO_WM_SLIDE_TYPE" val="title"/>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1521</Words>
  <Application>Microsoft Office PowerPoint</Application>
  <PresentationFormat>自定义</PresentationFormat>
  <Paragraphs>155</Paragraphs>
  <Slides>26</Slides>
  <Notes>19</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62</cp:revision>
  <dcterms:created xsi:type="dcterms:W3CDTF">2019-06-19T02:08:00Z</dcterms:created>
  <dcterms:modified xsi:type="dcterms:W3CDTF">2020-02-24T06:17:59Z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