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970" r:id="rId1"/>
  </p:sldMasterIdLst>
  <p:notesMasterIdLst>
    <p:notesMasterId r:id="rId32"/>
  </p:notesMasterIdLst>
  <p:sldIdLst>
    <p:sldId id="256" r:id="rId2"/>
    <p:sldId id="257" r:id="rId3"/>
    <p:sldId id="259" r:id="rId4"/>
    <p:sldId id="276" r:id="rId5"/>
    <p:sldId id="278" r:id="rId6"/>
    <p:sldId id="279" r:id="rId7"/>
    <p:sldId id="258" r:id="rId8"/>
    <p:sldId id="260" r:id="rId9"/>
    <p:sldId id="277" r:id="rId10"/>
    <p:sldId id="280" r:id="rId11"/>
    <p:sldId id="282" r:id="rId12"/>
    <p:sldId id="283" r:id="rId13"/>
    <p:sldId id="281" r:id="rId14"/>
    <p:sldId id="261" r:id="rId15"/>
    <p:sldId id="262" r:id="rId16"/>
    <p:sldId id="263" r:id="rId17"/>
    <p:sldId id="264" r:id="rId18"/>
    <p:sldId id="284" r:id="rId19"/>
    <p:sldId id="266" r:id="rId20"/>
    <p:sldId id="285" r:id="rId21"/>
    <p:sldId id="275" r:id="rId22"/>
    <p:sldId id="274" r:id="rId23"/>
    <p:sldId id="273" r:id="rId24"/>
    <p:sldId id="267" r:id="rId25"/>
    <p:sldId id="265" r:id="rId26"/>
    <p:sldId id="269" r:id="rId27"/>
    <p:sldId id="268" r:id="rId28"/>
    <p:sldId id="270" r:id="rId29"/>
    <p:sldId id="271" r:id="rId30"/>
    <p:sldId id="272"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93" autoAdjust="0"/>
    <p:restoredTop sz="94660"/>
  </p:normalViewPr>
  <p:slideViewPr>
    <p:cSldViewPr snapToGrid="0">
      <p:cViewPr varScale="1">
        <p:scale>
          <a:sx n="52" d="100"/>
          <a:sy n="52" d="100"/>
        </p:scale>
        <p:origin x="33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4F8275-7C88-46E8-8214-C774ECC49711}" type="datetimeFigureOut">
              <a:rPr lang="zh-CN" altLang="en-US" smtClean="0"/>
              <a:t>2016/10/11/Tue</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BE55AC-D396-44B8-9735-78483A58C18B}" type="slidenum">
              <a:rPr lang="zh-CN" altLang="en-US" smtClean="0"/>
              <a:t>‹#›</a:t>
            </a:fld>
            <a:endParaRPr lang="zh-CN" altLang="en-US"/>
          </a:p>
        </p:txBody>
      </p:sp>
    </p:spTree>
    <p:extLst>
      <p:ext uri="{BB962C8B-B14F-4D97-AF65-F5344CB8AC3E}">
        <p14:creationId xmlns:p14="http://schemas.microsoft.com/office/powerpoint/2010/main" val="18663460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BE55AC-D396-44B8-9735-78483A58C18B}" type="slidenum">
              <a:rPr lang="zh-CN" altLang="en-US" smtClean="0"/>
              <a:t>27</a:t>
            </a:fld>
            <a:endParaRPr lang="zh-CN" altLang="en-US"/>
          </a:p>
        </p:txBody>
      </p:sp>
    </p:spTree>
    <p:extLst>
      <p:ext uri="{BB962C8B-B14F-4D97-AF65-F5344CB8AC3E}">
        <p14:creationId xmlns:p14="http://schemas.microsoft.com/office/powerpoint/2010/main" val="17260536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6DFF08F-DC6B-4601-B491-B0F83F6DD2DA}" type="datetimeFigureOut">
              <a:rPr lang="en-US" smtClean="0"/>
              <a:t>10/11/2016</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23280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DFF08F-DC6B-4601-B491-B0F83F6DD2DA}" type="datetimeFigureOut">
              <a:rPr lang="en-US" smtClean="0"/>
              <a:t>10/11/2016</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172029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DFF08F-DC6B-4601-B491-B0F83F6DD2DA}" type="datetimeFigureOut">
              <a:rPr lang="en-US" smtClean="0"/>
              <a:t>10/11/2016</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246318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6DFF08F-DC6B-4601-B491-B0F83F6DD2DA}" type="datetimeFigureOut">
              <a:rPr lang="en-US" smtClean="0"/>
              <a:t>10/11/2016</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919320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6DFF08F-DC6B-4601-B491-B0F83F6DD2DA}" type="datetimeFigureOut">
              <a:rPr lang="en-US" smtClean="0"/>
              <a:t>10/11/2016</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77882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6DFF08F-DC6B-4601-B491-B0F83F6DD2DA}" type="datetimeFigureOut">
              <a:rPr lang="en-US" smtClean="0"/>
              <a:t>10/11/2016</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997797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6DFF08F-DC6B-4601-B491-B0F83F6DD2DA}" type="datetimeFigureOut">
              <a:rPr lang="en-US" smtClean="0"/>
              <a:t>10/11/2016</a:t>
            </a:fld>
            <a:endParaRPr lang="en-US" dirty="0"/>
          </a:p>
        </p:txBody>
      </p:sp>
      <p:sp>
        <p:nvSpPr>
          <p:cNvPr id="8" name="页脚占位符 7"/>
          <p:cNvSpPr>
            <a:spLocks noGrp="1"/>
          </p:cNvSpPr>
          <p:nvPr>
            <p:ph type="ftr" sz="quarter" idx="11"/>
          </p:nvPr>
        </p:nvSpPr>
        <p:spPr/>
        <p:txBody>
          <a:bodyPr/>
          <a:lstStyle/>
          <a:p>
            <a:endParaRPr lang="en-US" dirty="0"/>
          </a:p>
        </p:txBody>
      </p:sp>
      <p:sp>
        <p:nvSpPr>
          <p:cNvPr id="9" name="灯片编号占位符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7941822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6DFF08F-DC6B-4601-B491-B0F83F6DD2DA}" type="datetimeFigureOut">
              <a:rPr lang="en-US" smtClean="0"/>
              <a:t>10/11/2016</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1504950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DFF08F-DC6B-4601-B491-B0F83F6DD2DA}" type="datetimeFigureOut">
              <a:rPr lang="en-US" smtClean="0"/>
              <a:t>10/11/2016</a:t>
            </a:fld>
            <a:endParaRPr lang="en-US" dirty="0"/>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2305096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6DFF08F-DC6B-4601-B491-B0F83F6DD2DA}" type="datetimeFigureOut">
              <a:rPr lang="en-US" smtClean="0"/>
              <a:t>10/11/2016</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167539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6DFF08F-DC6B-4601-B491-B0F83F6DD2DA}" type="datetimeFigureOut">
              <a:rPr lang="en-US" smtClean="0"/>
              <a:t>10/11/2016</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42819685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DFF08F-DC6B-4601-B491-B0F83F6DD2DA}" type="datetimeFigureOut">
              <a:rPr lang="en-US" smtClean="0"/>
              <a:pPr/>
              <a:t>10/11/2016</a:t>
            </a:fld>
            <a:endParaRPr 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66653625"/>
      </p:ext>
    </p:extLst>
  </p:cSld>
  <p:clrMap bg1="lt1" tx1="dk1" bg2="lt2" tx2="dk2" accent1="accent1" accent2="accent2" accent3="accent3" accent4="accent4" accent5="accent5" accent6="accent6" hlink="hlink" folHlink="folHlink"/>
  <p:sldLayoutIdLst>
    <p:sldLayoutId id="2147483971" r:id="rId1"/>
    <p:sldLayoutId id="2147483972" r:id="rId2"/>
    <p:sldLayoutId id="2147483973" r:id="rId3"/>
    <p:sldLayoutId id="2147483974" r:id="rId4"/>
    <p:sldLayoutId id="2147483975" r:id="rId5"/>
    <p:sldLayoutId id="2147483976" r:id="rId6"/>
    <p:sldLayoutId id="2147483977" r:id="rId7"/>
    <p:sldLayoutId id="2147483978" r:id="rId8"/>
    <p:sldLayoutId id="2147483979" r:id="rId9"/>
    <p:sldLayoutId id="2147483980" r:id="rId10"/>
    <p:sldLayoutId id="21474839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iqiyi.com/v_19rrlunup8.html?vfm=f_191_360y"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jpeg"/><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奇妙的对联</a:t>
            </a:r>
            <a:r>
              <a:rPr lang="en-US" altLang="zh-CN" dirty="0" smtClean="0"/>
              <a:t>	</a:t>
            </a:r>
            <a:endParaRPr lang="zh-CN" altLang="en-US" dirty="0"/>
          </a:p>
        </p:txBody>
      </p:sp>
      <p:sp>
        <p:nvSpPr>
          <p:cNvPr id="3" name="副标题 2"/>
          <p:cNvSpPr>
            <a:spLocks noGrp="1"/>
          </p:cNvSpPr>
          <p:nvPr>
            <p:ph type="subTitle" idx="1"/>
          </p:nvPr>
        </p:nvSpPr>
        <p:spPr/>
        <p:txBody>
          <a:bodyPr/>
          <a:lstStyle/>
          <a:p>
            <a:r>
              <a:rPr lang="zh-CN" altLang="en-US" dirty="0" smtClean="0">
                <a:hlinkClick r:id="rId3"/>
              </a:rPr>
              <a:t>                                                      授课人    刘青清 </a:t>
            </a:r>
            <a:endParaRPr lang="zh-CN" altLang="en-US" dirty="0">
              <a:hlinkClick r:id="rId3"/>
            </a:endParaRPr>
          </a:p>
        </p:txBody>
      </p:sp>
    </p:spTree>
    <p:extLst>
      <p:ext uri="{BB962C8B-B14F-4D97-AF65-F5344CB8AC3E}">
        <p14:creationId xmlns:p14="http://schemas.microsoft.com/office/powerpoint/2010/main" val="8035831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187241"/>
            <a:ext cx="10515600" cy="1325563"/>
          </a:xfrm>
        </p:spPr>
        <p:txBody>
          <a:bodyPr>
            <a:normAutofit/>
          </a:bodyPr>
          <a:lstStyle/>
          <a:p>
            <a:r>
              <a:rPr lang="zh-CN" altLang="en-US" sz="3600" dirty="0" smtClean="0"/>
              <a:t>练习</a:t>
            </a:r>
            <a:r>
              <a:rPr lang="en-US" altLang="zh-CN" sz="2800" dirty="0" smtClean="0"/>
              <a:t/>
            </a:r>
            <a:br>
              <a:rPr lang="en-US" altLang="zh-CN" sz="2800" dirty="0" smtClean="0"/>
            </a:br>
            <a:r>
              <a:rPr lang="zh-CN" altLang="en-US" sz="2800" dirty="0" smtClean="0"/>
              <a:t>判断下面对联的上下联是否正确</a:t>
            </a:r>
            <a:endParaRPr lang="zh-CN" altLang="en-US" sz="2800" dirty="0"/>
          </a:p>
        </p:txBody>
      </p:sp>
      <p:sp>
        <p:nvSpPr>
          <p:cNvPr id="3" name="内容占位符 2"/>
          <p:cNvSpPr>
            <a:spLocks noGrp="1"/>
          </p:cNvSpPr>
          <p:nvPr>
            <p:ph idx="1"/>
          </p:nvPr>
        </p:nvSpPr>
        <p:spPr>
          <a:xfrm>
            <a:off x="838200" y="1512804"/>
            <a:ext cx="10515600" cy="4351338"/>
          </a:xfrm>
        </p:spPr>
        <p:txBody>
          <a:bodyPr>
            <a:normAutofit fontScale="92500" lnSpcReduction="10000"/>
          </a:bodyPr>
          <a:lstStyle/>
          <a:p>
            <a:r>
              <a:rPr lang="zh-CN" altLang="en-US" dirty="0" smtClean="0"/>
              <a:t>人勤地丰；风和日丽</a:t>
            </a:r>
            <a:endParaRPr lang="en-US" altLang="zh-CN" dirty="0" smtClean="0"/>
          </a:p>
          <a:p>
            <a:r>
              <a:rPr lang="zh-CN" altLang="en-US" dirty="0" smtClean="0"/>
              <a:t>千古英雄浪淘尽；天下名山僧占多</a:t>
            </a:r>
            <a:endParaRPr lang="en-US" altLang="zh-CN" dirty="0" smtClean="0"/>
          </a:p>
          <a:p>
            <a:r>
              <a:rPr lang="zh-CN" altLang="en-US" dirty="0" smtClean="0"/>
              <a:t>千里快哉风；一点浩然气</a:t>
            </a:r>
            <a:endParaRPr lang="en-US" altLang="zh-CN" dirty="0" smtClean="0"/>
          </a:p>
          <a:p>
            <a:r>
              <a:rPr lang="zh-CN" altLang="en-US" dirty="0" smtClean="0"/>
              <a:t>地静一尘不起；楼高四望皆通</a:t>
            </a:r>
            <a:endParaRPr lang="en-US" altLang="zh-CN" dirty="0" smtClean="0"/>
          </a:p>
          <a:p>
            <a:r>
              <a:rPr lang="zh-CN" altLang="en-US" dirty="0" smtClean="0"/>
              <a:t>拆东墙，补西墙，拆墙补墙墙补墙；挣大钱，花小钱，挣钱花钱钱生钱</a:t>
            </a:r>
            <a:endParaRPr lang="en-US" altLang="zh-CN" dirty="0" smtClean="0"/>
          </a:p>
          <a:p>
            <a:endParaRPr lang="en-US" altLang="zh-CN" dirty="0"/>
          </a:p>
          <a:p>
            <a:r>
              <a:rPr lang="zh-CN" altLang="en-US" dirty="0" smtClean="0"/>
              <a:t>正确匹配以下两副对联</a:t>
            </a:r>
            <a:endParaRPr lang="en-US" altLang="zh-CN" dirty="0" smtClean="0"/>
          </a:p>
          <a:p>
            <a:pPr marL="0" indent="0">
              <a:buNone/>
            </a:pPr>
            <a:r>
              <a:rPr lang="zh-CN" altLang="en-US" dirty="0" smtClean="0"/>
              <a:t>刘伶饮尽不留零            踏破磊桥三块石 </a:t>
            </a:r>
            <a:endParaRPr lang="en-US" altLang="zh-CN" dirty="0" smtClean="0"/>
          </a:p>
          <a:p>
            <a:pPr marL="0" indent="0">
              <a:buNone/>
            </a:pPr>
            <a:r>
              <a:rPr lang="zh-CN" altLang="en-US" dirty="0" smtClean="0"/>
              <a:t>分开出路两重山           贾岛醉来非假倒</a:t>
            </a:r>
            <a:endParaRPr lang="en-US" altLang="zh-CN" dirty="0" smtClean="0"/>
          </a:p>
          <a:p>
            <a:endParaRPr lang="zh-CN" altLang="en-US" dirty="0"/>
          </a:p>
        </p:txBody>
      </p:sp>
      <p:cxnSp>
        <p:nvCxnSpPr>
          <p:cNvPr id="5" name="直接连接符 4"/>
          <p:cNvCxnSpPr/>
          <p:nvPr/>
        </p:nvCxnSpPr>
        <p:spPr>
          <a:xfrm>
            <a:off x="3228392" y="5075853"/>
            <a:ext cx="933061" cy="578498"/>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209730" y="5075853"/>
            <a:ext cx="951723" cy="578499"/>
          </a:xfrm>
          <a:prstGeom prst="line">
            <a:avLst/>
          </a:prstGeom>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4743061" y="3862873"/>
            <a:ext cx="2705878" cy="461665"/>
          </a:xfrm>
          <a:prstGeom prst="rect">
            <a:avLst/>
          </a:prstGeom>
          <a:noFill/>
        </p:spPr>
        <p:txBody>
          <a:bodyPr wrap="square" rtlCol="0">
            <a:spAutoFit/>
          </a:bodyPr>
          <a:lstStyle/>
          <a:p>
            <a:r>
              <a:rPr lang="zh-CN" altLang="en-US" sz="2400" dirty="0" smtClean="0">
                <a:solidFill>
                  <a:srgbClr val="FF0000"/>
                </a:solidFill>
              </a:rPr>
              <a:t>对 错 对 错 对</a:t>
            </a:r>
            <a:endParaRPr lang="zh-CN" altLang="en-US" sz="2400" dirty="0">
              <a:solidFill>
                <a:srgbClr val="FF0000"/>
              </a:solidFill>
            </a:endParaRPr>
          </a:p>
        </p:txBody>
      </p:sp>
    </p:spTree>
    <p:extLst>
      <p:ext uri="{BB962C8B-B14F-4D97-AF65-F5344CB8AC3E}">
        <p14:creationId xmlns:p14="http://schemas.microsoft.com/office/powerpoint/2010/main" val="34723826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a:t>
            </a:r>
            <a:r>
              <a:rPr lang="zh-CN" altLang="en-US" dirty="0" smtClean="0"/>
              <a:t>主要分类</a:t>
            </a:r>
            <a:endParaRPr lang="zh-CN" altLang="en-US" dirty="0"/>
          </a:p>
        </p:txBody>
      </p:sp>
      <p:sp>
        <p:nvSpPr>
          <p:cNvPr id="3" name="内容占位符 2"/>
          <p:cNvSpPr>
            <a:spLocks noGrp="1"/>
          </p:cNvSpPr>
          <p:nvPr>
            <p:ph idx="1"/>
          </p:nvPr>
        </p:nvSpPr>
        <p:spPr>
          <a:xfrm>
            <a:off x="838200" y="1690687"/>
            <a:ext cx="10515600" cy="4486275"/>
          </a:xfrm>
        </p:spPr>
        <p:txBody>
          <a:bodyPr>
            <a:normAutofit lnSpcReduction="10000"/>
          </a:bodyPr>
          <a:lstStyle/>
          <a:p>
            <a:r>
              <a:rPr lang="zh-CN" altLang="en-US" dirty="0" smtClean="0"/>
              <a:t>按用途分：</a:t>
            </a:r>
            <a:endParaRPr lang="en-US" altLang="zh-CN" dirty="0" smtClean="0"/>
          </a:p>
          <a:p>
            <a:pPr marL="0" indent="0">
              <a:buNone/>
            </a:pPr>
            <a:r>
              <a:rPr lang="en-US" altLang="zh-CN" dirty="0"/>
              <a:t> </a:t>
            </a:r>
            <a:r>
              <a:rPr lang="zh-CN" altLang="en-US" dirty="0" smtClean="0"/>
              <a:t>春联：新年专用之联。</a:t>
            </a:r>
            <a:endParaRPr lang="en-US" altLang="zh-CN" dirty="0" smtClean="0"/>
          </a:p>
          <a:p>
            <a:pPr marL="0" indent="0">
              <a:buNone/>
            </a:pPr>
            <a:r>
              <a:rPr lang="en-US" altLang="zh-CN" dirty="0"/>
              <a:t> </a:t>
            </a:r>
            <a:r>
              <a:rPr lang="zh-CN" altLang="en-US" dirty="0" smtClean="0"/>
              <a:t>如：绿竹别其三分景；红梅正报万家春</a:t>
            </a:r>
            <a:endParaRPr lang="en-US" altLang="zh-CN" dirty="0" smtClean="0"/>
          </a:p>
          <a:p>
            <a:pPr marL="0" indent="0">
              <a:buNone/>
            </a:pPr>
            <a:r>
              <a:rPr lang="en-US" altLang="zh-CN" dirty="0"/>
              <a:t> </a:t>
            </a:r>
            <a:r>
              <a:rPr lang="zh-CN" altLang="en-US" dirty="0" smtClean="0"/>
              <a:t>贺联：寿诞、婚嫁、乔迁、生子、开业等喜庆时用。</a:t>
            </a:r>
            <a:endParaRPr lang="en-US" altLang="zh-CN" dirty="0" smtClean="0"/>
          </a:p>
          <a:p>
            <a:pPr marL="0" indent="0">
              <a:buNone/>
            </a:pPr>
            <a:r>
              <a:rPr lang="en-US" altLang="zh-CN" dirty="0"/>
              <a:t> </a:t>
            </a:r>
            <a:r>
              <a:rPr lang="zh-CN" altLang="en-US" dirty="0" smtClean="0"/>
              <a:t>如：一对红心向四化；两双纤手绘新图。 </a:t>
            </a:r>
            <a:endParaRPr lang="en-US" altLang="zh-CN" dirty="0" smtClean="0"/>
          </a:p>
          <a:p>
            <a:pPr marL="0" indent="0">
              <a:buNone/>
            </a:pPr>
            <a:r>
              <a:rPr lang="en-US" altLang="zh-CN" dirty="0"/>
              <a:t> </a:t>
            </a:r>
            <a:r>
              <a:rPr lang="en-US" altLang="zh-CN" dirty="0" smtClean="0"/>
              <a:t>        </a:t>
            </a:r>
            <a:r>
              <a:rPr lang="zh-CN" altLang="en-US" dirty="0" smtClean="0"/>
              <a:t>福如东海；寿比南山。</a:t>
            </a:r>
            <a:endParaRPr lang="en-US" altLang="zh-CN" dirty="0" smtClean="0"/>
          </a:p>
          <a:p>
            <a:pPr marL="0" indent="0">
              <a:buNone/>
            </a:pPr>
            <a:r>
              <a:rPr lang="zh-CN" altLang="en-US" dirty="0" smtClean="0"/>
              <a:t> 挽联：哀悼死者用。</a:t>
            </a:r>
            <a:endParaRPr lang="en-US" altLang="zh-CN" dirty="0" smtClean="0"/>
          </a:p>
          <a:p>
            <a:pPr marL="0" indent="0">
              <a:buNone/>
            </a:pPr>
            <a:r>
              <a:rPr lang="en-US" altLang="zh-CN" dirty="0"/>
              <a:t> </a:t>
            </a:r>
            <a:r>
              <a:rPr lang="zh-CN" altLang="en-US" dirty="0" smtClean="0"/>
              <a:t>如：著作有千秋，此去震惊世界；精神昭百世，再来造福人群。</a:t>
            </a:r>
            <a:endParaRPr lang="en-US" altLang="zh-CN" dirty="0" smtClean="0"/>
          </a:p>
          <a:p>
            <a:pPr marL="0" indent="0">
              <a:buNone/>
            </a:pPr>
            <a:r>
              <a:rPr lang="en-US" altLang="zh-CN" dirty="0"/>
              <a:t> </a:t>
            </a:r>
            <a:endParaRPr lang="zh-CN" altLang="en-US" dirty="0"/>
          </a:p>
        </p:txBody>
      </p:sp>
      <p:pic>
        <p:nvPicPr>
          <p:cNvPr id="4" name="图片 3"/>
          <p:cNvPicPr>
            <a:picLocks noChangeAspect="1"/>
          </p:cNvPicPr>
          <p:nvPr/>
        </p:nvPicPr>
        <p:blipFill>
          <a:blip r:embed="rId3"/>
          <a:stretch>
            <a:fillRect/>
          </a:stretch>
        </p:blipFill>
        <p:spPr>
          <a:xfrm>
            <a:off x="9261248" y="126611"/>
            <a:ext cx="2861586" cy="3880116"/>
          </a:xfrm>
          <a:prstGeom prst="rect">
            <a:avLst/>
          </a:prstGeom>
        </p:spPr>
      </p:pic>
    </p:spTree>
    <p:extLst>
      <p:ext uri="{BB962C8B-B14F-4D97-AF65-F5344CB8AC3E}">
        <p14:creationId xmlns:p14="http://schemas.microsoft.com/office/powerpoint/2010/main" val="19522208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621632" y="842211"/>
            <a:ext cx="10515600" cy="5077326"/>
          </a:xfrm>
        </p:spPr>
        <p:txBody>
          <a:bodyPr/>
          <a:lstStyle/>
          <a:p>
            <a:r>
              <a:rPr lang="zh-CN" altLang="en-US" dirty="0" smtClean="0"/>
              <a:t> 赠联：颂扬或劝勉他人用。如：风声雨声读书声，声声入耳；家事国事天下事，事事关心。</a:t>
            </a:r>
          </a:p>
          <a:p>
            <a:r>
              <a:rPr lang="zh-CN" altLang="en-US" dirty="0" smtClean="0"/>
              <a:t>自勉联</a:t>
            </a:r>
            <a:r>
              <a:rPr lang="en-US" altLang="zh-CN" dirty="0" smtClean="0"/>
              <a:t>:</a:t>
            </a:r>
            <a:r>
              <a:rPr lang="zh-CN" altLang="en-US" dirty="0" smtClean="0"/>
              <a:t>自我勉励之用。如：有关国家书常读；无益身心事莫为。</a:t>
            </a:r>
          </a:p>
          <a:p>
            <a:r>
              <a:rPr lang="zh-CN" altLang="en-US" dirty="0" smtClean="0"/>
              <a:t>行业联：不同行业贴于大门或店内之用。</a:t>
            </a:r>
            <a:endParaRPr lang="en-US" altLang="zh-CN" dirty="0" smtClean="0"/>
          </a:p>
          <a:p>
            <a:pPr marL="0" indent="0">
              <a:buNone/>
            </a:pPr>
            <a:r>
              <a:rPr lang="en-US" altLang="zh-CN" dirty="0"/>
              <a:t> </a:t>
            </a:r>
            <a:r>
              <a:rPr lang="en-US" altLang="zh-CN" dirty="0" smtClean="0"/>
              <a:t>  </a:t>
            </a:r>
            <a:r>
              <a:rPr lang="zh-CN" altLang="en-US" dirty="0" smtClean="0"/>
              <a:t>如：欲知千古事；须读五车书。（书店）虽是毫发生意；却是顶         上功夫。（理发店）欢迎春夏秋冬客；款待东西南北人。（旅店）</a:t>
            </a:r>
          </a:p>
          <a:p>
            <a:r>
              <a:rPr lang="zh-CN" altLang="en-US" dirty="0" smtClean="0"/>
              <a:t>言志联：表明志向之用。如：宁为赵氏鬼，不为他邦臣。</a:t>
            </a:r>
            <a:endParaRPr lang="en-US" altLang="zh-CN" dirty="0" smtClean="0"/>
          </a:p>
          <a:p>
            <a:pPr marL="0" indent="0">
              <a:buNone/>
            </a:pPr>
            <a:endParaRPr lang="en-US" altLang="zh-CN" dirty="0"/>
          </a:p>
          <a:p>
            <a:r>
              <a:rPr lang="zh-CN" altLang="en-US" dirty="0" smtClean="0"/>
              <a:t>按字数分：</a:t>
            </a:r>
            <a:endParaRPr lang="en-US" altLang="zh-CN" dirty="0" smtClean="0"/>
          </a:p>
          <a:p>
            <a:r>
              <a:rPr lang="zh-CN" altLang="en-US" dirty="0"/>
              <a:t>短</a:t>
            </a:r>
            <a:r>
              <a:rPr lang="zh-CN" altLang="en-US" dirty="0" smtClean="0"/>
              <a:t>联（十字以上）  中联（百字以内） 长联（百字以上）</a:t>
            </a:r>
          </a:p>
          <a:p>
            <a:endParaRPr lang="zh-CN" altLang="en-US" dirty="0" smtClean="0"/>
          </a:p>
          <a:p>
            <a:endParaRPr lang="zh-CN" altLang="en-US" dirty="0"/>
          </a:p>
        </p:txBody>
      </p:sp>
    </p:spTree>
    <p:extLst>
      <p:ext uri="{BB962C8B-B14F-4D97-AF65-F5344CB8AC3E}">
        <p14:creationId xmlns:p14="http://schemas.microsoft.com/office/powerpoint/2010/main" val="15181077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j-ea"/>
              </a:rPr>
              <a:t>书写与张贴</a:t>
            </a:r>
            <a:endParaRPr lang="zh-CN" altLang="en-US" dirty="0">
              <a:latin typeface="+mj-ea"/>
            </a:endParaRPr>
          </a:p>
        </p:txBody>
      </p:sp>
      <p:sp>
        <p:nvSpPr>
          <p:cNvPr id="3" name="内容占位符 2"/>
          <p:cNvSpPr>
            <a:spLocks noGrp="1"/>
          </p:cNvSpPr>
          <p:nvPr>
            <p:ph idx="1"/>
          </p:nvPr>
        </p:nvSpPr>
        <p:spPr/>
        <p:txBody>
          <a:bodyPr/>
          <a:lstStyle/>
          <a:p>
            <a:r>
              <a:rPr lang="zh-CN" altLang="en-US" dirty="0" smtClean="0"/>
              <a:t>书写</a:t>
            </a:r>
            <a:endParaRPr lang="en-US" altLang="zh-CN" dirty="0" smtClean="0"/>
          </a:p>
          <a:p>
            <a:pPr marL="0" indent="0">
              <a:buNone/>
            </a:pPr>
            <a:r>
              <a:rPr lang="en-US" altLang="zh-CN" dirty="0"/>
              <a:t> </a:t>
            </a:r>
            <a:r>
              <a:rPr lang="zh-CN" altLang="en-US" dirty="0"/>
              <a:t>上</a:t>
            </a:r>
            <a:r>
              <a:rPr lang="zh-CN" altLang="en-US" dirty="0" smtClean="0"/>
              <a:t>下联都是竖行书写，从上写</a:t>
            </a:r>
            <a:r>
              <a:rPr lang="zh-CN" altLang="en-US" dirty="0"/>
              <a:t>到</a:t>
            </a:r>
            <a:r>
              <a:rPr lang="zh-CN" altLang="en-US" dirty="0" smtClean="0"/>
              <a:t>下</a:t>
            </a:r>
            <a:r>
              <a:rPr lang="zh-CN" altLang="en-US" dirty="0"/>
              <a:t>；</a:t>
            </a:r>
            <a:endParaRPr lang="en-US" altLang="zh-CN" dirty="0" smtClean="0"/>
          </a:p>
          <a:p>
            <a:pPr marL="0" indent="0">
              <a:buNone/>
            </a:pPr>
            <a:r>
              <a:rPr lang="en-US" altLang="zh-CN" dirty="0"/>
              <a:t> </a:t>
            </a:r>
            <a:r>
              <a:rPr lang="zh-CN" altLang="en-US" dirty="0" smtClean="0"/>
              <a:t>中间不加标点符号；</a:t>
            </a:r>
            <a:endParaRPr lang="en-US" altLang="zh-CN" dirty="0" smtClean="0"/>
          </a:p>
          <a:p>
            <a:pPr marL="0" indent="0">
              <a:buNone/>
            </a:pPr>
            <a:r>
              <a:rPr lang="en-US" altLang="zh-CN" dirty="0" smtClean="0"/>
              <a:t> </a:t>
            </a:r>
            <a:r>
              <a:rPr lang="zh-CN" altLang="en-US" dirty="0" smtClean="0"/>
              <a:t>美观，必须字字对称，行款整齐。</a:t>
            </a:r>
            <a:endParaRPr lang="en-US" altLang="zh-CN" dirty="0" smtClean="0"/>
          </a:p>
          <a:p>
            <a:pPr marL="0" indent="0">
              <a:buNone/>
            </a:pPr>
            <a:endParaRPr lang="en-US" altLang="zh-CN" dirty="0"/>
          </a:p>
          <a:p>
            <a:pPr marL="0" indent="0">
              <a:buNone/>
            </a:pPr>
            <a:r>
              <a:rPr lang="zh-CN" altLang="en-US" dirty="0" smtClean="0"/>
              <a:t> 张贴</a:t>
            </a:r>
            <a:endParaRPr lang="en-US" altLang="zh-CN" dirty="0" smtClean="0"/>
          </a:p>
          <a:p>
            <a:pPr marL="0" indent="0">
              <a:buNone/>
            </a:pPr>
            <a:r>
              <a:rPr lang="zh-CN" altLang="en-US" dirty="0" smtClean="0"/>
              <a:t>上联在右边，下联在左边</a:t>
            </a:r>
            <a:r>
              <a:rPr lang="zh-CN" altLang="en-US" dirty="0"/>
              <a:t>；</a:t>
            </a:r>
            <a:endParaRPr lang="en-US" altLang="zh-CN" dirty="0" smtClean="0"/>
          </a:p>
          <a:p>
            <a:pPr marL="0" indent="0">
              <a:buNone/>
            </a:pPr>
            <a:r>
              <a:rPr lang="zh-CN" altLang="en-US" dirty="0" smtClean="0"/>
              <a:t>左右以面对欣赏者为分别。</a:t>
            </a:r>
            <a:endParaRPr lang="zh-CN" altLang="en-US" dirty="0"/>
          </a:p>
        </p:txBody>
      </p:sp>
      <p:pic>
        <p:nvPicPr>
          <p:cNvPr id="4" name="图片 3"/>
          <p:cNvPicPr>
            <a:picLocks noChangeAspect="1"/>
          </p:cNvPicPr>
          <p:nvPr/>
        </p:nvPicPr>
        <p:blipFill>
          <a:blip r:embed="rId3"/>
          <a:stretch>
            <a:fillRect/>
          </a:stretch>
        </p:blipFill>
        <p:spPr>
          <a:xfrm>
            <a:off x="8989454" y="2945056"/>
            <a:ext cx="3202546" cy="2287533"/>
          </a:xfrm>
          <a:prstGeom prst="rect">
            <a:avLst/>
          </a:prstGeom>
        </p:spPr>
      </p:pic>
      <p:pic>
        <p:nvPicPr>
          <p:cNvPr id="5" name="图片 4"/>
          <p:cNvPicPr>
            <a:picLocks noChangeAspect="1"/>
          </p:cNvPicPr>
          <p:nvPr/>
        </p:nvPicPr>
        <p:blipFill>
          <a:blip r:embed="rId4"/>
          <a:stretch>
            <a:fillRect/>
          </a:stretch>
        </p:blipFill>
        <p:spPr>
          <a:xfrm>
            <a:off x="8569347" y="154546"/>
            <a:ext cx="3622653" cy="2579931"/>
          </a:xfrm>
          <a:prstGeom prst="rect">
            <a:avLst/>
          </a:prstGeom>
        </p:spPr>
      </p:pic>
      <p:pic>
        <p:nvPicPr>
          <p:cNvPr id="6" name="图片 5"/>
          <p:cNvPicPr>
            <a:picLocks noChangeAspect="1"/>
          </p:cNvPicPr>
          <p:nvPr/>
        </p:nvPicPr>
        <p:blipFill>
          <a:blip r:embed="rId5"/>
          <a:stretch>
            <a:fillRect/>
          </a:stretch>
        </p:blipFill>
        <p:spPr>
          <a:xfrm>
            <a:off x="5051485" y="3876542"/>
            <a:ext cx="3752045" cy="2814034"/>
          </a:xfrm>
          <a:prstGeom prst="rect">
            <a:avLst/>
          </a:prstGeom>
        </p:spPr>
      </p:pic>
    </p:spTree>
    <p:extLst>
      <p:ext uri="{BB962C8B-B14F-4D97-AF65-F5344CB8AC3E}">
        <p14:creationId xmlns:p14="http://schemas.microsoft.com/office/powerpoint/2010/main" val="38162871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4"/>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四、对联欣赏</a:t>
            </a:r>
            <a:endParaRPr lang="zh-CN" altLang="en-US" dirty="0"/>
          </a:p>
        </p:txBody>
      </p:sp>
      <p:sp>
        <p:nvSpPr>
          <p:cNvPr id="3" name="内容占位符 2"/>
          <p:cNvSpPr>
            <a:spLocks noGrp="1"/>
          </p:cNvSpPr>
          <p:nvPr>
            <p:ph idx="1"/>
          </p:nvPr>
        </p:nvSpPr>
        <p:spPr/>
        <p:txBody>
          <a:bodyPr/>
          <a:lstStyle/>
          <a:p>
            <a:r>
              <a:rPr lang="zh-CN" altLang="en-US" dirty="0" smtClean="0"/>
              <a:t>李渔</a:t>
            </a:r>
            <a:r>
              <a:rPr lang="en-US" altLang="zh-CN" dirty="0" smtClean="0"/>
              <a:t>《</a:t>
            </a:r>
            <a:r>
              <a:rPr lang="zh-CN" altLang="en-US" dirty="0" smtClean="0"/>
              <a:t>笠翁对韵</a:t>
            </a:r>
            <a:r>
              <a:rPr lang="en-US" altLang="zh-CN" dirty="0" smtClean="0"/>
              <a:t>》</a:t>
            </a:r>
            <a:r>
              <a:rPr lang="zh-CN" altLang="en-US" dirty="0" smtClean="0"/>
              <a:t>吟诵欣赏</a:t>
            </a:r>
            <a:endParaRPr lang="en-US" altLang="zh-CN" dirty="0" smtClean="0"/>
          </a:p>
          <a:p>
            <a:pPr marL="0" indent="0">
              <a:buNone/>
            </a:pPr>
            <a:r>
              <a:rPr lang="en-US" altLang="zh-CN" dirty="0"/>
              <a:t> </a:t>
            </a:r>
            <a:r>
              <a:rPr lang="en-US" altLang="zh-CN" dirty="0" smtClean="0"/>
              <a:t> </a:t>
            </a:r>
            <a:r>
              <a:rPr lang="zh-CN" altLang="en-US" dirty="0" smtClean="0"/>
              <a:t>天对地，雨对风，大陆对长空，山花对海树，赤日对苍穹。雷隐隐，雾蒙蒙，日下对天中。风高秋雨白，雨霁晚霞红。牛女二星河左右，参商两曜斗西东。十月塞边瑟瑟寒霜惊戍旅，三冬江上漫漫朔雪冷渔翁。</a:t>
            </a:r>
            <a:endParaRPr lang="zh-CN" altLang="en-US" dirty="0"/>
          </a:p>
        </p:txBody>
      </p:sp>
      <p:pic>
        <p:nvPicPr>
          <p:cNvPr id="4" name="《笠翁对韵》一东 吟诵：朱思凝">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159347" y="4418428"/>
            <a:ext cx="609600" cy="609600"/>
          </a:xfrm>
          <a:prstGeom prst="rect">
            <a:avLst/>
          </a:prstGeom>
        </p:spPr>
      </p:pic>
      <p:pic>
        <p:nvPicPr>
          <p:cNvPr id="5" name="图片 4"/>
          <p:cNvPicPr>
            <a:picLocks noChangeAspect="1"/>
          </p:cNvPicPr>
          <p:nvPr/>
        </p:nvPicPr>
        <p:blipFill>
          <a:blip r:embed="rId6"/>
          <a:stretch>
            <a:fillRect/>
          </a:stretch>
        </p:blipFill>
        <p:spPr>
          <a:xfrm>
            <a:off x="7780606" y="3733821"/>
            <a:ext cx="4411394" cy="3124179"/>
          </a:xfrm>
          <a:prstGeom prst="rect">
            <a:avLst/>
          </a:prstGeom>
        </p:spPr>
      </p:pic>
    </p:spTree>
    <p:extLst>
      <p:ext uri="{BB962C8B-B14F-4D97-AF65-F5344CB8AC3E}">
        <p14:creationId xmlns:p14="http://schemas.microsoft.com/office/powerpoint/2010/main" val="51747327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880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753794" y="883088"/>
            <a:ext cx="10515600" cy="5617725"/>
          </a:xfrm>
        </p:spPr>
        <p:txBody>
          <a:bodyPr>
            <a:normAutofit/>
          </a:bodyPr>
          <a:lstStyle/>
          <a:p>
            <a:pPr marL="0" indent="0">
              <a:buNone/>
            </a:pPr>
            <a:r>
              <a:rPr lang="en-US" altLang="zh-CN" dirty="0"/>
              <a:t>1</a:t>
            </a:r>
            <a:r>
              <a:rPr lang="en-US" altLang="zh-CN" dirty="0" smtClean="0"/>
              <a:t>.</a:t>
            </a:r>
            <a:r>
              <a:rPr lang="zh-CN" altLang="en-US" dirty="0" smtClean="0"/>
              <a:t>书院学堂联</a:t>
            </a:r>
            <a:endParaRPr lang="en-US" altLang="zh-CN" dirty="0" smtClean="0"/>
          </a:p>
          <a:p>
            <a:pPr marL="0" indent="0">
              <a:buNone/>
            </a:pPr>
            <a:r>
              <a:rPr lang="en-US" altLang="zh-CN" dirty="0"/>
              <a:t> </a:t>
            </a:r>
            <a:r>
              <a:rPr lang="zh-CN" altLang="en-US" dirty="0" smtClean="0"/>
              <a:t>傍百年树；读万卷书</a:t>
            </a:r>
            <a:endParaRPr lang="en-US" altLang="zh-CN" dirty="0" smtClean="0"/>
          </a:p>
          <a:p>
            <a:pPr marL="0" indent="0">
              <a:buNone/>
            </a:pPr>
            <a:r>
              <a:rPr lang="en-US" altLang="zh-CN" dirty="0"/>
              <a:t> </a:t>
            </a:r>
            <a:r>
              <a:rPr lang="zh-CN" altLang="en-US" dirty="0" smtClean="0"/>
              <a:t>十年树木；百年树人</a:t>
            </a:r>
            <a:endParaRPr lang="en-US" altLang="zh-CN" dirty="0" smtClean="0"/>
          </a:p>
          <a:p>
            <a:pPr marL="0" indent="0">
              <a:buNone/>
            </a:pPr>
            <a:r>
              <a:rPr lang="zh-CN" altLang="en-US" dirty="0" smtClean="0"/>
              <a:t> 日月两轮天地眼；读书万卷圣贤心</a:t>
            </a:r>
            <a:endParaRPr lang="en-US" altLang="zh-CN" dirty="0" smtClean="0"/>
          </a:p>
          <a:p>
            <a:pPr marL="0" indent="0">
              <a:buNone/>
            </a:pPr>
            <a:r>
              <a:rPr lang="zh-CN" altLang="en-US" dirty="0" smtClean="0"/>
              <a:t>学者当以天下国家为己任；我辈拔尔抑塞磊落之奇才</a:t>
            </a:r>
            <a:r>
              <a:rPr lang="en-US" altLang="zh-CN" dirty="0" smtClean="0"/>
              <a:t> </a:t>
            </a:r>
          </a:p>
          <a:p>
            <a:pPr marL="0" indent="0" algn="r">
              <a:buNone/>
            </a:pPr>
            <a:r>
              <a:rPr lang="en-US" altLang="zh-CN" dirty="0" smtClean="0"/>
              <a:t>——</a:t>
            </a:r>
            <a:r>
              <a:rPr lang="zh-CN" altLang="en-US" dirty="0" smtClean="0"/>
              <a:t>张百熙题京师大学堂</a:t>
            </a:r>
            <a:endParaRPr lang="en-US" altLang="zh-CN" dirty="0" smtClean="0"/>
          </a:p>
          <a:p>
            <a:pPr marL="0" indent="0">
              <a:buNone/>
            </a:pPr>
            <a:r>
              <a:rPr lang="en-US" altLang="zh-CN" dirty="0" smtClean="0"/>
              <a:t>2.</a:t>
            </a:r>
            <a:r>
              <a:rPr lang="zh-CN" altLang="en-US" dirty="0" smtClean="0"/>
              <a:t>文学家相关名联</a:t>
            </a:r>
            <a:endParaRPr lang="en-US" altLang="zh-CN" dirty="0" smtClean="0"/>
          </a:p>
          <a:p>
            <a:pPr marL="0" indent="0">
              <a:buNone/>
            </a:pPr>
            <a:r>
              <a:rPr lang="zh-CN" altLang="en-US" dirty="0" smtClean="0"/>
              <a:t>一门父子三词客；千古文章四大家</a:t>
            </a:r>
            <a:endParaRPr lang="en-US" altLang="zh-CN" dirty="0" smtClean="0"/>
          </a:p>
          <a:p>
            <a:pPr marL="0" indent="0">
              <a:buNone/>
            </a:pPr>
            <a:r>
              <a:rPr lang="zh-CN" altLang="en-US" dirty="0" smtClean="0"/>
              <a:t> 豪气压群山，能使力士脱靴，贵妃捧砚； </a:t>
            </a:r>
          </a:p>
          <a:p>
            <a:pPr marL="0" indent="0">
              <a:buNone/>
            </a:pPr>
            <a:r>
              <a:rPr lang="zh-CN" altLang="en-US" dirty="0" smtClean="0"/>
              <a:t> 仙才媲众美，不让参军俊逸，开府清新。</a:t>
            </a:r>
            <a:endParaRPr lang="en-US" altLang="zh-CN" dirty="0" smtClean="0"/>
          </a:p>
          <a:p>
            <a:pPr marL="0" indent="0">
              <a:buNone/>
            </a:pPr>
            <a:r>
              <a:rPr lang="zh-CN" altLang="en-US" dirty="0" smtClean="0"/>
              <a:t>刚直不阿，留得正气凌霄汉；幽而发愤，著成信史照尘寰</a:t>
            </a:r>
            <a:endParaRPr lang="en-US" altLang="zh-CN" dirty="0" smtClean="0"/>
          </a:p>
          <a:p>
            <a:pPr marL="0" indent="0">
              <a:buNone/>
            </a:pPr>
            <a:endParaRPr lang="en-US" altLang="zh-CN" dirty="0" smtClean="0"/>
          </a:p>
          <a:p>
            <a:pPr marL="0" indent="0">
              <a:buNone/>
            </a:pPr>
            <a:endParaRPr lang="en-US" altLang="zh-CN" dirty="0" smtClean="0"/>
          </a:p>
          <a:p>
            <a:endParaRPr lang="zh-CN" altLang="en-US" dirty="0"/>
          </a:p>
        </p:txBody>
      </p:sp>
      <p:pic>
        <p:nvPicPr>
          <p:cNvPr id="2" name="图片 1"/>
          <p:cNvPicPr>
            <a:picLocks noChangeAspect="1"/>
          </p:cNvPicPr>
          <p:nvPr/>
        </p:nvPicPr>
        <p:blipFill>
          <a:blip r:embed="rId3"/>
          <a:stretch>
            <a:fillRect/>
          </a:stretch>
        </p:blipFill>
        <p:spPr>
          <a:xfrm>
            <a:off x="9185434" y="0"/>
            <a:ext cx="3006566" cy="3057525"/>
          </a:xfrm>
          <a:prstGeom prst="rect">
            <a:avLst/>
          </a:prstGeom>
        </p:spPr>
      </p:pic>
    </p:spTree>
    <p:extLst>
      <p:ext uri="{BB962C8B-B14F-4D97-AF65-F5344CB8AC3E}">
        <p14:creationId xmlns:p14="http://schemas.microsoft.com/office/powerpoint/2010/main" val="25615732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675249"/>
            <a:ext cx="10515600" cy="6035039"/>
          </a:xfrm>
        </p:spPr>
        <p:txBody>
          <a:bodyPr>
            <a:normAutofit/>
          </a:bodyPr>
          <a:lstStyle/>
          <a:p>
            <a:r>
              <a:rPr lang="en-US" altLang="zh-CN" dirty="0" smtClean="0"/>
              <a:t>3.</a:t>
            </a:r>
            <a:r>
              <a:rPr lang="zh-CN" altLang="en-US" dirty="0" smtClean="0"/>
              <a:t>历史人物相关名联</a:t>
            </a:r>
            <a:endParaRPr lang="en-US" altLang="zh-CN" dirty="0" smtClean="0"/>
          </a:p>
          <a:p>
            <a:pPr marL="0" indent="0">
              <a:buNone/>
            </a:pPr>
            <a:r>
              <a:rPr lang="en-US" altLang="zh-CN" dirty="0" smtClean="0"/>
              <a:t>  </a:t>
            </a:r>
            <a:r>
              <a:rPr lang="zh-CN" altLang="en-US" dirty="0" smtClean="0"/>
              <a:t>志见出师表；好为梁父吟</a:t>
            </a:r>
            <a:endParaRPr lang="en-US" altLang="zh-CN" dirty="0" smtClean="0"/>
          </a:p>
          <a:p>
            <a:pPr marL="0" indent="0">
              <a:buNone/>
            </a:pPr>
            <a:r>
              <a:rPr lang="zh-CN" altLang="en-US" dirty="0" smtClean="0"/>
              <a:t>  写鬼写妖高人一等</a:t>
            </a:r>
            <a:r>
              <a:rPr lang="zh-CN" altLang="en-US" dirty="0"/>
              <a:t>；</a:t>
            </a:r>
            <a:r>
              <a:rPr lang="zh-CN" altLang="en-US" dirty="0" smtClean="0"/>
              <a:t>刺贪刺虐入木三分</a:t>
            </a:r>
            <a:endParaRPr lang="en-US" altLang="zh-CN" dirty="0" smtClean="0"/>
          </a:p>
          <a:p>
            <a:pPr marL="0" indent="0">
              <a:buNone/>
            </a:pPr>
            <a:r>
              <a:rPr lang="en-US" altLang="zh-CN" dirty="0"/>
              <a:t> </a:t>
            </a:r>
            <a:r>
              <a:rPr lang="en-US" altLang="zh-CN" dirty="0" smtClean="0"/>
              <a:t> </a:t>
            </a:r>
            <a:r>
              <a:rPr lang="zh-CN" altLang="en-US" dirty="0" smtClean="0"/>
              <a:t>青山有幸埋忠骨；白铁无辜铸佞臣</a:t>
            </a:r>
            <a:endParaRPr lang="en-US" altLang="zh-CN" dirty="0" smtClean="0"/>
          </a:p>
          <a:p>
            <a:r>
              <a:rPr lang="en-US" altLang="zh-CN" dirty="0" smtClean="0"/>
              <a:t>4.</a:t>
            </a:r>
            <a:r>
              <a:rPr lang="zh-CN" altLang="en-US" dirty="0" smtClean="0"/>
              <a:t>名胜联</a:t>
            </a:r>
            <a:endParaRPr lang="en-US" altLang="zh-CN" dirty="0" smtClean="0"/>
          </a:p>
          <a:p>
            <a:pPr marL="0" indent="0">
              <a:buNone/>
            </a:pPr>
            <a:r>
              <a:rPr lang="en-US" altLang="zh-CN" dirty="0"/>
              <a:t> </a:t>
            </a:r>
            <a:r>
              <a:rPr lang="en-US" altLang="zh-CN" dirty="0" smtClean="0"/>
              <a:t> </a:t>
            </a:r>
            <a:r>
              <a:rPr lang="zh-CN" altLang="en-US" dirty="0" smtClean="0"/>
              <a:t>一楼何奇？杜少陵五言绝唱，范希文两字关情，滕子京百废俱兴，     吕纯阳三过必醉。诗耶？儒耶？吏耶？仙耶？前不见古人，使我怆然涕下； 诸君试看，洞庭湖南极潇湘，扬子江北通巫峡，巴陵山西来爽气，岳州城东道崖疆。潴者，流者，峙者，镇者，此中有真意，问谁领会得来。    </a:t>
            </a:r>
            <a:r>
              <a:rPr lang="en-US" altLang="zh-CN" dirty="0" smtClean="0"/>
              <a:t>——</a:t>
            </a:r>
            <a:r>
              <a:rPr lang="zh-CN" altLang="en-US" dirty="0" smtClean="0"/>
              <a:t>窦垿撰 岳阳市岳阳楼联</a:t>
            </a:r>
            <a:endParaRPr lang="en-US" altLang="zh-CN" dirty="0" smtClean="0"/>
          </a:p>
          <a:p>
            <a:pPr marL="0" indent="0">
              <a:buNone/>
            </a:pPr>
            <a:r>
              <a:rPr lang="zh-CN" altLang="en-US" dirty="0"/>
              <a:t>有亭翼</a:t>
            </a:r>
            <a:r>
              <a:rPr lang="zh-CN" altLang="en-US" dirty="0" smtClean="0"/>
              <a:t>然，占绿水十分之一；何时闲了，与明月对影而三。</a:t>
            </a:r>
            <a:endParaRPr lang="en-US" altLang="zh-CN" dirty="0" smtClean="0"/>
          </a:p>
          <a:p>
            <a:pPr marL="0" indent="0" algn="r">
              <a:buNone/>
            </a:pPr>
            <a:r>
              <a:rPr lang="en-US" altLang="zh-CN" dirty="0" smtClean="0"/>
              <a:t>——</a:t>
            </a:r>
            <a:r>
              <a:rPr lang="zh-CN" altLang="en-US" dirty="0" smtClean="0"/>
              <a:t>昆明翠湖海心亭</a:t>
            </a:r>
            <a:endParaRPr lang="zh-CN" altLang="en-US" dirty="0"/>
          </a:p>
        </p:txBody>
      </p:sp>
    </p:spTree>
    <p:extLst>
      <p:ext uri="{BB962C8B-B14F-4D97-AF65-F5344CB8AC3E}">
        <p14:creationId xmlns:p14="http://schemas.microsoft.com/office/powerpoint/2010/main" val="13952857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46037"/>
            <a:ext cx="10515600" cy="1325563"/>
          </a:xfrm>
        </p:spPr>
        <p:txBody>
          <a:bodyPr/>
          <a:lstStyle/>
          <a:p>
            <a:r>
              <a:rPr lang="zh-CN" altLang="en-US" dirty="0"/>
              <a:t>大观</a:t>
            </a:r>
            <a:r>
              <a:rPr lang="zh-CN" altLang="en-US" dirty="0" smtClean="0"/>
              <a:t>楼联</a:t>
            </a:r>
            <a:endParaRPr lang="zh-CN" altLang="en-US" dirty="0"/>
          </a:p>
        </p:txBody>
      </p:sp>
      <p:sp>
        <p:nvSpPr>
          <p:cNvPr id="3" name="内容占位符 2"/>
          <p:cNvSpPr>
            <a:spLocks noGrp="1"/>
          </p:cNvSpPr>
          <p:nvPr>
            <p:ph idx="1"/>
          </p:nvPr>
        </p:nvSpPr>
        <p:spPr>
          <a:xfrm>
            <a:off x="838200" y="1010653"/>
            <a:ext cx="10515600" cy="5847347"/>
          </a:xfrm>
        </p:spPr>
        <p:txBody>
          <a:bodyPr>
            <a:normAutofit/>
          </a:bodyPr>
          <a:lstStyle/>
          <a:p>
            <a:r>
              <a:rPr lang="zh-CN" altLang="en-US" dirty="0" smtClean="0"/>
              <a:t>上联：</a:t>
            </a:r>
            <a:endParaRPr lang="en-US" altLang="zh-CN" dirty="0" smtClean="0"/>
          </a:p>
          <a:p>
            <a:pPr marL="0" indent="0">
              <a:buNone/>
            </a:pPr>
            <a:r>
              <a:rPr lang="en-US" altLang="zh-CN" dirty="0"/>
              <a:t> </a:t>
            </a:r>
            <a:r>
              <a:rPr lang="en-US" altLang="zh-CN" dirty="0" smtClean="0"/>
              <a:t> </a:t>
            </a:r>
            <a:r>
              <a:rPr lang="zh-CN" altLang="en-US" dirty="0" smtClean="0"/>
              <a:t>五</a:t>
            </a:r>
            <a:r>
              <a:rPr lang="zh-CN" altLang="en-US" dirty="0"/>
              <a:t>百里滇池，奔来眼底，披襟岸</a:t>
            </a:r>
            <a:r>
              <a:rPr lang="zh-CN" altLang="en-US" dirty="0" smtClean="0"/>
              <a:t>帻（</a:t>
            </a:r>
            <a:r>
              <a:rPr lang="en-US" altLang="zh-CN" dirty="0" err="1" smtClean="0"/>
              <a:t>zé</a:t>
            </a:r>
            <a:r>
              <a:rPr lang="zh-CN" altLang="en-US" dirty="0" smtClean="0"/>
              <a:t>），</a:t>
            </a:r>
            <a:r>
              <a:rPr lang="zh-CN" altLang="en-US" dirty="0"/>
              <a:t>喜茫茫空阔无边</a:t>
            </a:r>
            <a:r>
              <a:rPr lang="zh-CN" altLang="en-US" dirty="0" smtClean="0"/>
              <a:t>！看</a:t>
            </a:r>
            <a:r>
              <a:rPr lang="zh-CN" altLang="en-US" dirty="0"/>
              <a:t>：东</a:t>
            </a:r>
            <a:r>
              <a:rPr lang="zh-CN" altLang="en-US" dirty="0" smtClean="0"/>
              <a:t>骧（</a:t>
            </a:r>
            <a:r>
              <a:rPr lang="en-US" altLang="zh-CN" dirty="0" err="1" smtClean="0"/>
              <a:t>xiāng</a:t>
            </a:r>
            <a:r>
              <a:rPr lang="zh-CN" altLang="en-US" dirty="0" smtClean="0"/>
              <a:t>）神</a:t>
            </a:r>
            <a:r>
              <a:rPr lang="zh-CN" altLang="en-US" dirty="0"/>
              <a:t>骏， 西</a:t>
            </a:r>
            <a:r>
              <a:rPr lang="zh-CN" altLang="en-US" dirty="0" smtClean="0"/>
              <a:t>翥</a:t>
            </a:r>
            <a:r>
              <a:rPr lang="zh-CN" altLang="en-US" dirty="0" smtClean="0"/>
              <a:t>（</a:t>
            </a:r>
            <a:r>
              <a:rPr lang="en-US" altLang="zh-CN" dirty="0" err="1" smtClean="0"/>
              <a:t>zhù</a:t>
            </a:r>
            <a:r>
              <a:rPr lang="zh-CN" altLang="en-US" dirty="0" smtClean="0"/>
              <a:t>）</a:t>
            </a:r>
            <a:r>
              <a:rPr lang="zh-CN" altLang="en-US" dirty="0" smtClean="0"/>
              <a:t>灵</a:t>
            </a:r>
            <a:r>
              <a:rPr lang="zh-CN" altLang="en-US" dirty="0"/>
              <a:t>仪，北走蜿蜓，南翔缟素</a:t>
            </a:r>
            <a:r>
              <a:rPr lang="zh-CN" altLang="en-US" dirty="0" smtClean="0"/>
              <a:t>，高人</a:t>
            </a:r>
            <a:r>
              <a:rPr lang="zh-CN" altLang="en-US" dirty="0"/>
              <a:t>韵士，何妨选胜</a:t>
            </a:r>
            <a:r>
              <a:rPr lang="zh-CN" altLang="en-US" dirty="0" smtClean="0"/>
              <a:t>登临，趁</a:t>
            </a:r>
            <a:r>
              <a:rPr lang="zh-CN" altLang="en-US" dirty="0"/>
              <a:t>蟹屿螺洲，梳裹就风</a:t>
            </a:r>
            <a:r>
              <a:rPr lang="zh-CN" altLang="en-US" dirty="0" smtClean="0"/>
              <a:t>鬟（</a:t>
            </a:r>
            <a:r>
              <a:rPr lang="en-US" altLang="zh-CN" dirty="0" err="1" smtClean="0"/>
              <a:t>huán</a:t>
            </a:r>
            <a:r>
              <a:rPr lang="zh-CN" altLang="en-US" dirty="0" smtClean="0"/>
              <a:t>）雾鬓</a:t>
            </a:r>
            <a:endParaRPr lang="en-US" altLang="zh-CN" dirty="0"/>
          </a:p>
          <a:p>
            <a:pPr marL="0" indent="0">
              <a:buNone/>
            </a:pPr>
            <a:r>
              <a:rPr lang="zh-CN" altLang="en-US" dirty="0" smtClean="0"/>
              <a:t>（</a:t>
            </a:r>
            <a:r>
              <a:rPr lang="en-US" altLang="zh-CN" dirty="0" err="1" smtClean="0"/>
              <a:t>bìn</a:t>
            </a:r>
            <a:r>
              <a:rPr lang="zh-CN" altLang="en-US" dirty="0" smtClean="0"/>
              <a:t>）</a:t>
            </a:r>
            <a:r>
              <a:rPr lang="zh-CN" altLang="en-US" dirty="0" smtClean="0"/>
              <a:t>，</a:t>
            </a:r>
            <a:r>
              <a:rPr lang="zh-CN" altLang="en-US" dirty="0"/>
              <a:t>更苹天苇地，点缀些翠羽丹霞，</a:t>
            </a:r>
          </a:p>
          <a:p>
            <a:pPr marL="0" indent="0">
              <a:buNone/>
            </a:pPr>
            <a:r>
              <a:rPr lang="zh-CN" altLang="en-US" dirty="0"/>
              <a:t>莫辜负，四围香稻，万顷晴沙，九夏芙蓉，三春杨柳。</a:t>
            </a:r>
          </a:p>
          <a:p>
            <a:r>
              <a:rPr lang="zh-CN" altLang="en-US" dirty="0" smtClean="0"/>
              <a:t>下联：</a:t>
            </a:r>
            <a:endParaRPr lang="en-US" altLang="zh-CN" dirty="0" smtClean="0"/>
          </a:p>
          <a:p>
            <a:pPr marL="0" indent="0">
              <a:buNone/>
            </a:pPr>
            <a:r>
              <a:rPr lang="en-US" altLang="zh-CN" dirty="0"/>
              <a:t> </a:t>
            </a:r>
            <a:r>
              <a:rPr lang="en-US" altLang="zh-CN" dirty="0" smtClean="0"/>
              <a:t> </a:t>
            </a:r>
            <a:r>
              <a:rPr lang="zh-CN" altLang="en-US" dirty="0" smtClean="0"/>
              <a:t>数千年</a:t>
            </a:r>
            <a:r>
              <a:rPr lang="zh-CN" altLang="en-US" dirty="0"/>
              <a:t>往事，注到心头，把酒凌虚，叹滚滚英雄谁在</a:t>
            </a:r>
            <a:r>
              <a:rPr lang="zh-CN" altLang="en-US" dirty="0" smtClean="0"/>
              <a:t>！想</a:t>
            </a:r>
            <a:r>
              <a:rPr lang="zh-CN" altLang="en-US" dirty="0"/>
              <a:t>：汉习楼船，唐标铁柱，宋挥玉斧，元跨革囊</a:t>
            </a:r>
            <a:r>
              <a:rPr lang="zh-CN" altLang="en-US" dirty="0" smtClean="0"/>
              <a:t>，伟</a:t>
            </a:r>
            <a:r>
              <a:rPr lang="zh-CN" altLang="en-US" dirty="0"/>
              <a:t>烈丰功，费尽移山心力，</a:t>
            </a:r>
          </a:p>
          <a:p>
            <a:pPr marL="0" indent="0">
              <a:buNone/>
            </a:pPr>
            <a:r>
              <a:rPr lang="zh-CN" altLang="en-US" dirty="0"/>
              <a:t>尽珠帘画栋，卷不及暮雨朝云，便断碣残碑，都付于苍烟落照</a:t>
            </a:r>
            <a:r>
              <a:rPr lang="zh-CN" altLang="en-US" dirty="0" smtClean="0"/>
              <a:t>，只</a:t>
            </a:r>
            <a:r>
              <a:rPr lang="zh-CN" altLang="en-US" dirty="0"/>
              <a:t>赢得，几杵疏钟，半江渔火，两行秋雁，一枕清霜。</a:t>
            </a:r>
          </a:p>
          <a:p>
            <a:pPr marL="0" indent="0" algn="r">
              <a:buNone/>
            </a:pPr>
            <a:r>
              <a:rPr lang="en-US" altLang="zh-CN" dirty="0" smtClean="0"/>
              <a:t>——</a:t>
            </a:r>
            <a:r>
              <a:rPr lang="zh-CN" altLang="en-US" dirty="0" smtClean="0"/>
              <a:t>昆明滇池大观楼</a:t>
            </a:r>
          </a:p>
        </p:txBody>
      </p:sp>
    </p:spTree>
    <p:extLst>
      <p:ext uri="{BB962C8B-B14F-4D97-AF65-F5344CB8AC3E}">
        <p14:creationId xmlns:p14="http://schemas.microsoft.com/office/powerpoint/2010/main" val="13755792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大观楼联</a:t>
            </a:r>
            <a:endParaRPr lang="zh-CN" altLang="en-US" dirty="0"/>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092" y="3179298"/>
            <a:ext cx="4536373" cy="2958723"/>
          </a:xfrm>
          <a:prstGeom prst="rect">
            <a:avLst/>
          </a:prstGeom>
        </p:spPr>
      </p:pic>
      <p:pic>
        <p:nvPicPr>
          <p:cNvPr id="7" name="图片 6"/>
          <p:cNvPicPr>
            <a:picLocks noChangeAspect="1"/>
          </p:cNvPicPr>
          <p:nvPr/>
        </p:nvPicPr>
        <p:blipFill>
          <a:blip r:embed="rId4"/>
          <a:stretch>
            <a:fillRect/>
          </a:stretch>
        </p:blipFill>
        <p:spPr>
          <a:xfrm>
            <a:off x="7963662" y="150505"/>
            <a:ext cx="4228338" cy="2834640"/>
          </a:xfrm>
          <a:prstGeom prst="rect">
            <a:avLst/>
          </a:prstGeom>
        </p:spPr>
      </p:pic>
      <p:pic>
        <p:nvPicPr>
          <p:cNvPr id="8" name="图片 7"/>
          <p:cNvPicPr>
            <a:picLocks noChangeAspect="1"/>
          </p:cNvPicPr>
          <p:nvPr/>
        </p:nvPicPr>
        <p:blipFill>
          <a:blip r:embed="rId5"/>
          <a:stretch>
            <a:fillRect/>
          </a:stretch>
        </p:blipFill>
        <p:spPr>
          <a:xfrm rot="20843611">
            <a:off x="4887058" y="1865775"/>
            <a:ext cx="3201865" cy="4269153"/>
          </a:xfrm>
          <a:prstGeom prst="rect">
            <a:avLst/>
          </a:prstGeom>
        </p:spPr>
      </p:pic>
      <p:pic>
        <p:nvPicPr>
          <p:cNvPr id="9" name="图片 8"/>
          <p:cNvPicPr>
            <a:picLocks noChangeAspect="1"/>
          </p:cNvPicPr>
          <p:nvPr/>
        </p:nvPicPr>
        <p:blipFill>
          <a:blip r:embed="rId6"/>
          <a:stretch>
            <a:fillRect/>
          </a:stretch>
        </p:blipFill>
        <p:spPr>
          <a:xfrm>
            <a:off x="8330961" y="3962221"/>
            <a:ext cx="3861039" cy="2895779"/>
          </a:xfrm>
          <a:prstGeom prst="rect">
            <a:avLst/>
          </a:prstGeom>
        </p:spPr>
      </p:pic>
    </p:spTree>
    <p:extLst>
      <p:ext uri="{BB962C8B-B14F-4D97-AF65-F5344CB8AC3E}">
        <p14:creationId xmlns:p14="http://schemas.microsoft.com/office/powerpoint/2010/main" val="21800918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72832"/>
          </a:xfrm>
        </p:spPr>
        <p:txBody>
          <a:bodyPr>
            <a:normAutofit/>
          </a:bodyPr>
          <a:lstStyle/>
          <a:p>
            <a:r>
              <a:rPr lang="zh-CN" altLang="en-US" sz="3600" dirty="0" smtClean="0"/>
              <a:t>黄鹤楼联  </a:t>
            </a:r>
            <a:r>
              <a:rPr lang="zh-CN" altLang="en-US" sz="2000" dirty="0" smtClean="0"/>
              <a:t>清 潘炳烈 </a:t>
            </a:r>
            <a:r>
              <a:rPr lang="en-US" altLang="zh-CN" sz="2000" dirty="0" smtClean="0"/>
              <a:t>350</a:t>
            </a:r>
            <a:r>
              <a:rPr lang="zh-CN" altLang="en-US" sz="2000" dirty="0" smtClean="0"/>
              <a:t>字</a:t>
            </a:r>
            <a:endParaRPr lang="zh-CN" altLang="en-US" sz="3600" dirty="0"/>
          </a:p>
        </p:txBody>
      </p:sp>
      <p:sp>
        <p:nvSpPr>
          <p:cNvPr id="3" name="内容占位符 2"/>
          <p:cNvSpPr>
            <a:spLocks noGrp="1"/>
          </p:cNvSpPr>
          <p:nvPr>
            <p:ph idx="1"/>
          </p:nvPr>
        </p:nvSpPr>
        <p:spPr>
          <a:xfrm>
            <a:off x="838200" y="1083212"/>
            <a:ext cx="10697308" cy="5774788"/>
          </a:xfrm>
        </p:spPr>
        <p:txBody>
          <a:bodyPr>
            <a:normAutofit fontScale="92500" lnSpcReduction="10000"/>
          </a:bodyPr>
          <a:lstStyle/>
          <a:p>
            <a:pPr marL="0" indent="0">
              <a:buNone/>
            </a:pPr>
            <a:r>
              <a:rPr lang="zh-CN" altLang="en-US" b="0" i="0" dirty="0" smtClean="0">
                <a:solidFill>
                  <a:srgbClr val="333333"/>
                </a:solidFill>
                <a:effectLst/>
                <a:latin typeface="arial" panose="020B0604020202020204" pitchFamily="34" charset="0"/>
              </a:rPr>
              <a:t>上联：</a:t>
            </a:r>
          </a:p>
          <a:p>
            <a:pPr marL="0" indent="0">
              <a:buNone/>
            </a:pPr>
            <a:r>
              <a:rPr lang="zh-CN" altLang="en-US" b="0" i="0" dirty="0" smtClean="0">
                <a:solidFill>
                  <a:srgbClr val="333333"/>
                </a:solidFill>
                <a:effectLst/>
                <a:latin typeface="arial" panose="020B0604020202020204" pitchFamily="34" charset="0"/>
              </a:rPr>
              <a:t>   跨蹬起层楼，既言费文韦曾来，施谓吕绍先到此，楚书失考，竟莫喻仿自何朝？试梯山遥穷郢塞，觉斯处者个台隍，只有弥衡作赋，崔颢作诗，千秋宛在。迨後游踪宦迹，选胜凭临，极东连皖豫，西控荆襄，南枕长岳，北通中息，茫茫宇宙，胡往非过客遽户。悬屋角檐牙，听几番铜乌铁马，涌浦帆挂楫，玩一回雪浪云涛，出数十百丈之颠，高陵翼轸，巍巍岳岳，梁栋重新，挽倒峡狂澜，赖诸公力回气运。神仙浑是幻，又奚必肩头剑佩，丛里酒钱，岭际笛声，空中鹤影。</a:t>
            </a:r>
          </a:p>
          <a:p>
            <a:r>
              <a:rPr lang="zh-CN" altLang="en-US" b="0" i="0" dirty="0" smtClean="0">
                <a:solidFill>
                  <a:srgbClr val="333333"/>
                </a:solidFill>
                <a:effectLst/>
                <a:latin typeface="arial" panose="020B0604020202020204" pitchFamily="34" charset="0"/>
              </a:rPr>
              <a:t>下联：</a:t>
            </a:r>
          </a:p>
          <a:p>
            <a:pPr marL="0" indent="0">
              <a:buNone/>
            </a:pPr>
            <a:r>
              <a:rPr lang="zh-CN" altLang="en-US" b="0" i="0" dirty="0" smtClean="0">
                <a:solidFill>
                  <a:srgbClr val="333333"/>
                </a:solidFill>
                <a:effectLst/>
                <a:latin typeface="arial" panose="020B0604020202020204" pitchFamily="34" charset="0"/>
              </a:rPr>
              <a:t>   蟠峰撑杰阁，都说辛氏炉伊始，哪指鲍明远弗传，晋史缺疑，究未闻见从谁乎？由战垒仰慕皇初，想当年许多人物，但云屈子离骚，熊遗泽，万古常昭。其余劫霸图王，称威俄顷，任成灭黄弦，庄严广驾，共精组练，灵 章华，落落豪雄，终归于苍烟夕照。惟方城汉水，犹记得周葛召棠，便大别晴川，亦依然尧天舜日，偕亿兆群伦以步，登耸云霄，荡荡平平，搀抢净扫，睹丰功伟烈，贺而今曲奏平。风月话无边，赏不尽郭外柳荫，亭前枣实，洲前草色，江上梅花。</a:t>
            </a:r>
          </a:p>
          <a:p>
            <a:endParaRPr lang="zh-CN" altLang="en-US" dirty="0"/>
          </a:p>
        </p:txBody>
      </p:sp>
    </p:spTree>
    <p:extLst>
      <p:ext uri="{BB962C8B-B14F-4D97-AF65-F5344CB8AC3E}">
        <p14:creationId xmlns:p14="http://schemas.microsoft.com/office/powerpoint/2010/main" val="23540731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033138" y="312361"/>
            <a:ext cx="10058400" cy="1450757"/>
          </a:xfrm>
        </p:spPr>
        <p:txBody>
          <a:bodyPr/>
          <a:lstStyle/>
          <a:p>
            <a:r>
              <a:rPr lang="zh-CN" altLang="en-US" dirty="0"/>
              <a:t>你眼中</a:t>
            </a:r>
            <a:r>
              <a:rPr lang="zh-CN" altLang="en-US" dirty="0" smtClean="0"/>
              <a:t>的对联？</a:t>
            </a:r>
            <a:endParaRPr lang="zh-CN" altLang="en-US" dirty="0"/>
          </a:p>
        </p:txBody>
      </p:sp>
      <p:pic>
        <p:nvPicPr>
          <p:cNvPr id="4" name="内容占位符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20709493">
            <a:off x="721217" y="2187271"/>
            <a:ext cx="2388249" cy="3220111"/>
          </a:xfr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14456" y="0"/>
            <a:ext cx="2777544" cy="6252296"/>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311302">
            <a:off x="6877059" y="968965"/>
            <a:ext cx="1797652" cy="4314364"/>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245256">
            <a:off x="4077069" y="1673371"/>
            <a:ext cx="1925827" cy="4668671"/>
          </a:xfrm>
          <a:prstGeom prst="rect">
            <a:avLst/>
          </a:prstGeom>
        </p:spPr>
      </p:pic>
    </p:spTree>
    <p:extLst>
      <p:ext uri="{BB962C8B-B14F-4D97-AF65-F5344CB8AC3E}">
        <p14:creationId xmlns:p14="http://schemas.microsoft.com/office/powerpoint/2010/main" val="256623096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3"/>
          <a:stretch>
            <a:fillRect/>
          </a:stretch>
        </p:blipFill>
        <p:spPr>
          <a:xfrm>
            <a:off x="7610622" y="449531"/>
            <a:ext cx="4581378" cy="3045791"/>
          </a:xfrm>
          <a:prstGeom prst="rect">
            <a:avLst/>
          </a:prstGeom>
        </p:spPr>
      </p:pic>
      <p:pic>
        <p:nvPicPr>
          <p:cNvPr id="7" name="图片 6"/>
          <p:cNvPicPr>
            <a:picLocks noChangeAspect="1"/>
          </p:cNvPicPr>
          <p:nvPr/>
        </p:nvPicPr>
        <p:blipFill>
          <a:blip r:embed="rId4"/>
          <a:stretch>
            <a:fillRect/>
          </a:stretch>
        </p:blipFill>
        <p:spPr>
          <a:xfrm>
            <a:off x="2954215" y="0"/>
            <a:ext cx="3768600" cy="2512400"/>
          </a:xfrm>
          <a:prstGeom prst="rect">
            <a:avLst/>
          </a:prstGeom>
        </p:spPr>
      </p:pic>
      <p:pic>
        <p:nvPicPr>
          <p:cNvPr id="4" name="内容占位符 3"/>
          <p:cNvPicPr>
            <a:picLocks noGrp="1" noChangeAspect="1"/>
          </p:cNvPicPr>
          <p:nvPr>
            <p:ph idx="1"/>
          </p:nvPr>
        </p:nvPicPr>
        <p:blipFill>
          <a:blip r:embed="rId5"/>
          <a:stretch>
            <a:fillRect/>
          </a:stretch>
        </p:blipFill>
        <p:spPr>
          <a:xfrm>
            <a:off x="6230446" y="4173623"/>
            <a:ext cx="5961554" cy="2684377"/>
          </a:xfrm>
          <a:prstGeom prst="rect">
            <a:avLst/>
          </a:prstGeom>
        </p:spPr>
      </p:pic>
      <p:pic>
        <p:nvPicPr>
          <p:cNvPr id="5" name="图片 4"/>
          <p:cNvPicPr>
            <a:picLocks noChangeAspect="1"/>
          </p:cNvPicPr>
          <p:nvPr/>
        </p:nvPicPr>
        <p:blipFill>
          <a:blip r:embed="rId6"/>
          <a:stretch>
            <a:fillRect/>
          </a:stretch>
        </p:blipFill>
        <p:spPr>
          <a:xfrm>
            <a:off x="0" y="2743200"/>
            <a:ext cx="5503545" cy="4114800"/>
          </a:xfrm>
          <a:prstGeom prst="rect">
            <a:avLst/>
          </a:prstGeom>
        </p:spPr>
      </p:pic>
    </p:spTree>
    <p:extLst>
      <p:ext uri="{BB962C8B-B14F-4D97-AF65-F5344CB8AC3E}">
        <p14:creationId xmlns:p14="http://schemas.microsoft.com/office/powerpoint/2010/main" val="8540621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140351" y="701040"/>
            <a:ext cx="9875520" cy="1356360"/>
          </a:xfrm>
        </p:spPr>
        <p:txBody>
          <a:bodyPr/>
          <a:lstStyle/>
          <a:p>
            <a:r>
              <a:rPr lang="zh-CN" altLang="en-US" dirty="0" smtClean="0"/>
              <a:t>趣味故事</a:t>
            </a:r>
            <a:endParaRPr lang="zh-CN" altLang="en-US" dirty="0"/>
          </a:p>
        </p:txBody>
      </p:sp>
      <p:sp>
        <p:nvSpPr>
          <p:cNvPr id="3" name="内容占位符 2"/>
          <p:cNvSpPr>
            <a:spLocks noGrp="1"/>
          </p:cNvSpPr>
          <p:nvPr>
            <p:ph idx="1"/>
          </p:nvPr>
        </p:nvSpPr>
        <p:spPr/>
        <p:txBody>
          <a:bodyPr>
            <a:normAutofit/>
          </a:bodyPr>
          <a:lstStyle/>
          <a:p>
            <a:r>
              <a:rPr lang="zh-CN" altLang="en-US" sz="2800" dirty="0" smtClean="0"/>
              <a:t>一年春节前夕，清代书画家郑板桥去郊外办事，路过一家门前，看见门上贴着一副对联：</a:t>
            </a:r>
            <a:r>
              <a:rPr lang="zh-CN" altLang="en-US" sz="2800" dirty="0" smtClean="0">
                <a:solidFill>
                  <a:schemeClr val="accent2"/>
                </a:solidFill>
              </a:rPr>
              <a:t>上联是：二三四五，下联是：六七八九，横批：南北。</a:t>
            </a:r>
            <a:endParaRPr lang="en-US" altLang="zh-CN" sz="2800" dirty="0" smtClean="0">
              <a:solidFill>
                <a:schemeClr val="accent2"/>
              </a:solidFill>
            </a:endParaRPr>
          </a:p>
          <a:p>
            <a:r>
              <a:rPr lang="zh-CN" altLang="en-US" sz="2800" dirty="0" smtClean="0"/>
              <a:t>郑板桥读后，急忙叫人从家里扛来一袋粮食，还拿着几件衣服和一块肉，走进那户人家，随从的人都不解。</a:t>
            </a:r>
            <a:endParaRPr lang="en-US" altLang="zh-CN" sz="2800" dirty="0" smtClean="0"/>
          </a:p>
          <a:p>
            <a:r>
              <a:rPr lang="zh-CN" altLang="en-US" sz="2800" dirty="0" smtClean="0"/>
              <a:t>思考：郑板桥问什么要这样做？</a:t>
            </a:r>
            <a:endParaRPr lang="en-US" altLang="zh-CN" sz="2800" dirty="0" smtClean="0"/>
          </a:p>
          <a:p>
            <a:endParaRPr lang="zh-CN" altLang="en-US" sz="2800" dirty="0">
              <a:solidFill>
                <a:schemeClr val="accent2"/>
              </a:solidFill>
            </a:endParaRPr>
          </a:p>
        </p:txBody>
      </p:sp>
      <p:pic>
        <p:nvPicPr>
          <p:cNvPr id="4" name="图片 3"/>
          <p:cNvPicPr>
            <a:picLocks noChangeAspect="1"/>
          </p:cNvPicPr>
          <p:nvPr/>
        </p:nvPicPr>
        <p:blipFill>
          <a:blip r:embed="rId3"/>
          <a:stretch>
            <a:fillRect/>
          </a:stretch>
        </p:blipFill>
        <p:spPr>
          <a:xfrm>
            <a:off x="9686192" y="3516923"/>
            <a:ext cx="2505808" cy="3341077"/>
          </a:xfrm>
          <a:prstGeom prst="rect">
            <a:avLst/>
          </a:prstGeom>
        </p:spPr>
      </p:pic>
      <p:sp>
        <p:nvSpPr>
          <p:cNvPr id="5" name="文本框 4"/>
          <p:cNvSpPr txBox="1"/>
          <p:nvPr/>
        </p:nvSpPr>
        <p:spPr>
          <a:xfrm>
            <a:off x="838200" y="4925851"/>
            <a:ext cx="4516016" cy="523220"/>
          </a:xfrm>
          <a:prstGeom prst="rect">
            <a:avLst/>
          </a:prstGeom>
          <a:noFill/>
        </p:spPr>
        <p:txBody>
          <a:bodyPr wrap="square" rtlCol="0">
            <a:spAutoFit/>
          </a:bodyPr>
          <a:lstStyle/>
          <a:p>
            <a:r>
              <a:rPr lang="zh-CN" altLang="en-US" sz="2800" dirty="0"/>
              <a:t>隐字联：缺衣少食无东西</a:t>
            </a:r>
          </a:p>
        </p:txBody>
      </p:sp>
    </p:spTree>
    <p:extLst>
      <p:ext uri="{BB962C8B-B14F-4D97-AF65-F5344CB8AC3E}">
        <p14:creationId xmlns:p14="http://schemas.microsoft.com/office/powerpoint/2010/main" val="270317567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1024128" y="393895"/>
            <a:ext cx="9720073" cy="5915465"/>
          </a:xfrm>
        </p:spPr>
        <p:txBody>
          <a:bodyPr>
            <a:noAutofit/>
          </a:bodyPr>
          <a:lstStyle/>
          <a:p>
            <a:r>
              <a:rPr lang="zh-CN" altLang="en-US" sz="2800" dirty="0"/>
              <a:t>一天，乾隆皇帝率众爱妃在御花园饮酒取乐，忽来雅兴，要公公找来纪晓岚对对联。</a:t>
            </a:r>
          </a:p>
          <a:p>
            <a:r>
              <a:rPr lang="zh-CN" altLang="en-US" sz="2800" dirty="0"/>
              <a:t>纪晓岚遵命前来，乾隆皇帝于是和他展开了一场前所未有的激战。</a:t>
            </a:r>
          </a:p>
          <a:p>
            <a:r>
              <a:rPr lang="zh-CN" altLang="en-US" sz="2800" dirty="0"/>
              <a:t>实录于下：</a:t>
            </a:r>
          </a:p>
          <a:p>
            <a:r>
              <a:rPr lang="zh-CN" altLang="en-US" sz="2800" dirty="0"/>
              <a:t>乾隆皇： 海棠；</a:t>
            </a:r>
          </a:p>
          <a:p>
            <a:r>
              <a:rPr lang="zh-CN" altLang="en-US" sz="2800" dirty="0"/>
              <a:t>纪晓岚： 山药。（即中药淮山的俗名称也）</a:t>
            </a:r>
          </a:p>
          <a:p>
            <a:r>
              <a:rPr lang="zh-CN" altLang="en-US" sz="2800" dirty="0"/>
              <a:t>乾隆皇： 嫩海棠；</a:t>
            </a:r>
          </a:p>
          <a:p>
            <a:r>
              <a:rPr lang="zh-CN" altLang="en-US" sz="2800" dirty="0"/>
              <a:t>纪晓岚： 老山药。</a:t>
            </a:r>
          </a:p>
          <a:p>
            <a:r>
              <a:rPr lang="zh-CN" altLang="en-US" sz="2800" dirty="0"/>
              <a:t>乾隆皇： 带露的嫩海棠；</a:t>
            </a:r>
          </a:p>
          <a:p>
            <a:r>
              <a:rPr lang="zh-CN" altLang="en-US" sz="2800" dirty="0"/>
              <a:t>纪晓岚： 连毛的老山药。</a:t>
            </a:r>
          </a:p>
          <a:p>
            <a:r>
              <a:rPr lang="zh-CN" altLang="en-US" sz="2800" dirty="0"/>
              <a:t>乾隆皇： 一枝带露的嫩海棠</a:t>
            </a:r>
            <a:r>
              <a:rPr lang="zh-CN" altLang="en-US" sz="2800" dirty="0" smtClean="0"/>
              <a:t>；</a:t>
            </a:r>
            <a:endParaRPr lang="zh-CN" altLang="en-US" sz="2800" dirty="0"/>
          </a:p>
        </p:txBody>
      </p:sp>
    </p:spTree>
    <p:extLst>
      <p:ext uri="{BB962C8B-B14F-4D97-AF65-F5344CB8AC3E}">
        <p14:creationId xmlns:p14="http://schemas.microsoft.com/office/powerpoint/2010/main" val="34338896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1024128" y="689317"/>
            <a:ext cx="9720073" cy="5620043"/>
          </a:xfrm>
          <a:blipFill>
            <a:blip r:embed="rId2"/>
            <a:tile tx="0" ty="0" sx="100000" sy="100000" flip="none" algn="tl"/>
          </a:blipFill>
        </p:spPr>
        <p:txBody>
          <a:bodyPr>
            <a:normAutofit/>
          </a:bodyPr>
          <a:lstStyle/>
          <a:p>
            <a:r>
              <a:rPr lang="zh-CN" altLang="en-US" sz="2800" dirty="0"/>
              <a:t>纪晓岚： 半截连毛的老山药。</a:t>
            </a:r>
          </a:p>
          <a:p>
            <a:r>
              <a:rPr lang="zh-CN" altLang="en-US" sz="2800" dirty="0"/>
              <a:t>乾隆皇： 斜插一枝带露的嫩海棠；</a:t>
            </a:r>
          </a:p>
          <a:p>
            <a:r>
              <a:rPr lang="zh-CN" altLang="en-US" sz="2800" dirty="0"/>
              <a:t>纪晓岚： 倒挂半截连毛的老山药。</a:t>
            </a:r>
          </a:p>
          <a:p>
            <a:r>
              <a:rPr lang="zh-CN" altLang="en-US" sz="2800" dirty="0"/>
              <a:t>乾隆皇： 头上斜插一枝带露的嫩海棠；</a:t>
            </a:r>
          </a:p>
          <a:p>
            <a:r>
              <a:rPr lang="zh-CN" altLang="en-US" sz="2800" dirty="0"/>
              <a:t>纪晓岚： 腰间倒挂半截连毛的老山药。</a:t>
            </a:r>
          </a:p>
          <a:p>
            <a:r>
              <a:rPr lang="zh-CN" altLang="en-US" sz="2800" dirty="0"/>
              <a:t>乾隆皇： 她头上斜插一枝带露的嫩海棠；</a:t>
            </a:r>
          </a:p>
          <a:p>
            <a:r>
              <a:rPr lang="zh-CN" altLang="en-US" sz="2800" dirty="0"/>
              <a:t>纪晓岚： 我腰间倒挂半截连毛的老山药。</a:t>
            </a:r>
          </a:p>
          <a:p>
            <a:r>
              <a:rPr lang="zh-CN" altLang="en-US" sz="2800" dirty="0"/>
              <a:t>乾隆皇： 我爱她头上斜插一枝带露的嫩海棠；</a:t>
            </a:r>
          </a:p>
          <a:p>
            <a:r>
              <a:rPr lang="zh-CN" altLang="en-US" sz="2800" dirty="0"/>
              <a:t>纪晓岚： 她怕我腰间倒挂半截连毛的老山药。</a:t>
            </a:r>
          </a:p>
          <a:p>
            <a:endParaRPr lang="zh-CN" altLang="en-US" sz="2800" dirty="0"/>
          </a:p>
        </p:txBody>
      </p:sp>
    </p:spTree>
    <p:extLst>
      <p:ext uri="{BB962C8B-B14F-4D97-AF65-F5344CB8AC3E}">
        <p14:creationId xmlns:p14="http://schemas.microsoft.com/office/powerpoint/2010/main" val="18595454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四、对联做法</a:t>
            </a:r>
            <a:endParaRPr lang="zh-CN" altLang="en-US" dirty="0"/>
          </a:p>
        </p:txBody>
      </p:sp>
      <p:sp>
        <p:nvSpPr>
          <p:cNvPr id="3" name="内容占位符 2"/>
          <p:cNvSpPr>
            <a:spLocks noGrp="1"/>
          </p:cNvSpPr>
          <p:nvPr>
            <p:ph idx="1"/>
          </p:nvPr>
        </p:nvSpPr>
        <p:spPr/>
        <p:txBody>
          <a:bodyPr/>
          <a:lstStyle/>
          <a:p>
            <a:r>
              <a:rPr lang="zh-CN" altLang="en-US" dirty="0" smtClean="0"/>
              <a:t>字数相同</a:t>
            </a:r>
            <a:endParaRPr lang="en-US" altLang="zh-CN" dirty="0" smtClean="0"/>
          </a:p>
          <a:p>
            <a:r>
              <a:rPr lang="zh-CN" altLang="en-US" dirty="0"/>
              <a:t>结构</a:t>
            </a:r>
            <a:r>
              <a:rPr lang="zh-CN" altLang="en-US" dirty="0" smtClean="0"/>
              <a:t>相对</a:t>
            </a:r>
            <a:endParaRPr lang="en-US" altLang="zh-CN" dirty="0" smtClean="0"/>
          </a:p>
          <a:p>
            <a:r>
              <a:rPr lang="zh-CN" altLang="en-US" dirty="0"/>
              <a:t>词性</a:t>
            </a:r>
            <a:r>
              <a:rPr lang="zh-CN" altLang="en-US" dirty="0" smtClean="0"/>
              <a:t>相对</a:t>
            </a:r>
            <a:endParaRPr lang="en-US" altLang="zh-CN" dirty="0" smtClean="0"/>
          </a:p>
          <a:p>
            <a:r>
              <a:rPr lang="zh-CN" altLang="en-US" dirty="0"/>
              <a:t>平仄</a:t>
            </a:r>
            <a:r>
              <a:rPr lang="zh-CN" altLang="en-US" dirty="0" smtClean="0"/>
              <a:t>相对</a:t>
            </a:r>
            <a:endParaRPr lang="en-US" altLang="zh-CN" dirty="0" smtClean="0"/>
          </a:p>
          <a:p>
            <a:r>
              <a:rPr lang="zh-CN" altLang="en-US" dirty="0"/>
              <a:t>虚实相对</a:t>
            </a:r>
            <a:endParaRPr lang="en-US" altLang="zh-CN" dirty="0" smtClean="0"/>
          </a:p>
          <a:p>
            <a:r>
              <a:rPr lang="zh-CN" altLang="en-US" dirty="0" smtClean="0"/>
              <a:t>内容相反或相近</a:t>
            </a:r>
            <a:endParaRPr lang="en-US" altLang="zh-CN" dirty="0" smtClean="0"/>
          </a:p>
          <a:p>
            <a:endParaRPr lang="zh-CN" altLang="en-US" dirty="0"/>
          </a:p>
        </p:txBody>
      </p:sp>
      <p:pic>
        <p:nvPicPr>
          <p:cNvPr id="4" name="图片 3"/>
          <p:cNvPicPr>
            <a:picLocks noChangeAspect="1"/>
          </p:cNvPicPr>
          <p:nvPr/>
        </p:nvPicPr>
        <p:blipFill>
          <a:blip r:embed="rId3"/>
          <a:stretch>
            <a:fillRect/>
          </a:stretch>
        </p:blipFill>
        <p:spPr>
          <a:xfrm>
            <a:off x="6359768" y="752621"/>
            <a:ext cx="5260145" cy="5260145"/>
          </a:xfrm>
          <a:prstGeom prst="rect">
            <a:avLst/>
          </a:prstGeom>
        </p:spPr>
      </p:pic>
    </p:spTree>
    <p:extLst>
      <p:ext uri="{BB962C8B-B14F-4D97-AF65-F5344CB8AC3E}">
        <p14:creationId xmlns:p14="http://schemas.microsoft.com/office/powerpoint/2010/main" val="8124317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638175" y="1519750"/>
            <a:ext cx="10515600" cy="5600188"/>
          </a:xfrm>
        </p:spPr>
        <p:txBody>
          <a:bodyPr>
            <a:normAutofit fontScale="92500" lnSpcReduction="10000"/>
          </a:bodyPr>
          <a:lstStyle/>
          <a:p>
            <a:r>
              <a:rPr lang="zh-CN" altLang="en-US" dirty="0" smtClean="0"/>
              <a:t>运用汉字特色，做到整齐美观。</a:t>
            </a:r>
          </a:p>
          <a:p>
            <a:r>
              <a:rPr lang="zh-CN" altLang="en-US" dirty="0" smtClean="0"/>
              <a:t>运用汉字的音调高低，使上联下联平仄相对，（阴平、阳平为平声，上、去、入三声为仄声）合辙顺口，富有音调美、音乐美。</a:t>
            </a:r>
          </a:p>
          <a:p>
            <a:r>
              <a:rPr lang="zh-CN" altLang="en-US" dirty="0" smtClean="0"/>
              <a:t>词性相对。即名词对名词，动词对动词，形容词对形容词，数词对数词，副词对副词。</a:t>
            </a:r>
          </a:p>
          <a:p>
            <a:r>
              <a:rPr lang="zh-CN" altLang="en-US" dirty="0" smtClean="0"/>
              <a:t>句子结构句型等上下联相同，长联上下联的句子不论多少句，都要上下对称，左右相对。</a:t>
            </a:r>
          </a:p>
          <a:p>
            <a:r>
              <a:rPr lang="zh-CN" altLang="en-US" dirty="0" smtClean="0"/>
              <a:t>用字造句，讲究鲜明恰当，高雅清新，概括性针对性要强。</a:t>
            </a:r>
          </a:p>
          <a:p>
            <a:r>
              <a:rPr lang="zh-CN" altLang="en-US" dirty="0" smtClean="0"/>
              <a:t>讲究艺术性，避免造出标语口号式的浅薄句子。</a:t>
            </a:r>
          </a:p>
          <a:p>
            <a:r>
              <a:rPr lang="zh-CN" altLang="en-US" dirty="0" smtClean="0"/>
              <a:t>符合中国的传统习惯，对联的写、读、贴都直行。</a:t>
            </a:r>
          </a:p>
          <a:p>
            <a:r>
              <a:rPr lang="zh-CN" altLang="en-US" dirty="0" smtClean="0"/>
              <a:t>同做文章一样，做对联除了好的主题思想和内容以外，还需要进行艺术构思和语法修辞，如运用比喻、引用、比拟、夸张、反复、联珠、藏字等修辞手法。</a:t>
            </a:r>
            <a:endParaRPr lang="zh-CN" altLang="en-US" dirty="0"/>
          </a:p>
        </p:txBody>
      </p:sp>
      <p:sp>
        <p:nvSpPr>
          <p:cNvPr id="2" name="文本框 1"/>
          <p:cNvSpPr txBox="1"/>
          <p:nvPr/>
        </p:nvSpPr>
        <p:spPr>
          <a:xfrm>
            <a:off x="5400675" y="614362"/>
            <a:ext cx="2871788" cy="646331"/>
          </a:xfrm>
          <a:prstGeom prst="rect">
            <a:avLst/>
          </a:prstGeom>
          <a:noFill/>
        </p:spPr>
        <p:txBody>
          <a:bodyPr wrap="square" rtlCol="0">
            <a:spAutoFit/>
          </a:bodyPr>
          <a:lstStyle/>
          <a:p>
            <a:r>
              <a:rPr lang="zh-CN" altLang="en-US" sz="3600" dirty="0" smtClean="0"/>
              <a:t>具体要求</a:t>
            </a:r>
            <a:endParaRPr lang="zh-CN" altLang="en-US" sz="3600" dirty="0"/>
          </a:p>
        </p:txBody>
      </p:sp>
    </p:spTree>
    <p:extLst>
      <p:ext uri="{BB962C8B-B14F-4D97-AF65-F5344CB8AC3E}">
        <p14:creationId xmlns:p14="http://schemas.microsoft.com/office/powerpoint/2010/main" val="33124188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900332"/>
            <a:ext cx="10515600" cy="5276631"/>
          </a:xfrm>
        </p:spPr>
        <p:txBody>
          <a:bodyPr/>
          <a:lstStyle/>
          <a:p>
            <a:r>
              <a:rPr lang="en-US" altLang="zh-CN" dirty="0" smtClean="0"/>
              <a:t>1.</a:t>
            </a:r>
            <a:r>
              <a:rPr lang="zh-CN" altLang="en-US" dirty="0" smtClean="0"/>
              <a:t>有一副嘲讽国民党政府统治下</a:t>
            </a:r>
            <a:r>
              <a:rPr lang="en-US" altLang="zh-CN" dirty="0" smtClean="0"/>
              <a:t>"</a:t>
            </a:r>
            <a:r>
              <a:rPr lang="zh-CN" altLang="en-US" dirty="0" smtClean="0"/>
              <a:t>民不聊生，鸡犬不宁</a:t>
            </a:r>
            <a:r>
              <a:rPr lang="en-US" altLang="zh-CN" dirty="0" smtClean="0"/>
              <a:t>"</a:t>
            </a:r>
            <a:r>
              <a:rPr lang="zh-CN" altLang="en-US" dirty="0" smtClean="0"/>
              <a:t>的对联，请为本联断句并加上几标点符号</a:t>
            </a:r>
            <a:r>
              <a:rPr lang="zh-CN" altLang="en-US" dirty="0" smtClean="0"/>
              <a:t>：</a:t>
            </a:r>
            <a:endParaRPr lang="en-US" altLang="zh-CN" dirty="0" smtClean="0"/>
          </a:p>
          <a:p>
            <a:r>
              <a:rPr lang="zh-CN" altLang="en-US" dirty="0" smtClean="0"/>
              <a:t>南北文武斗争时砍杀搜刮看干净</a:t>
            </a:r>
            <a:endParaRPr lang="en-US" altLang="zh-CN" dirty="0" smtClean="0"/>
          </a:p>
          <a:p>
            <a:r>
              <a:rPr lang="zh-CN" altLang="en-US" dirty="0" smtClean="0"/>
              <a:t>户家男女孤寡处惊慌哭啼真惨凄</a:t>
            </a:r>
            <a:endParaRPr lang="zh-CN" altLang="en-US" dirty="0" smtClean="0"/>
          </a:p>
          <a:p>
            <a:r>
              <a:rPr lang="zh-CN" altLang="en-US" dirty="0" smtClean="0"/>
              <a:t>　　　　著名学者顾炎武在</a:t>
            </a:r>
            <a:r>
              <a:rPr lang="en-US" altLang="zh-CN" dirty="0" smtClean="0"/>
              <a:t>《</a:t>
            </a:r>
            <a:r>
              <a:rPr lang="zh-CN" altLang="en-US" dirty="0" smtClean="0"/>
              <a:t>日知录</a:t>
            </a:r>
            <a:r>
              <a:rPr lang="en-US" altLang="zh-CN" dirty="0" smtClean="0"/>
              <a:t>》 </a:t>
            </a:r>
            <a:r>
              <a:rPr lang="zh-CN" altLang="en-US" dirty="0" smtClean="0"/>
              <a:t>中写道：</a:t>
            </a:r>
            <a:r>
              <a:rPr lang="en-US" altLang="zh-CN" dirty="0" smtClean="0"/>
              <a:t>"</a:t>
            </a:r>
            <a:r>
              <a:rPr lang="zh-CN" altLang="en-US" dirty="0" smtClean="0"/>
              <a:t>复而不厌，颐而不乱。</a:t>
            </a:r>
            <a:r>
              <a:rPr lang="en-US" altLang="zh-CN" dirty="0" smtClean="0"/>
              <a:t>"</a:t>
            </a:r>
            <a:r>
              <a:rPr lang="zh-CN" altLang="en-US" dirty="0" smtClean="0"/>
              <a:t>意思是说：使用叠字修辞，字词虽反复而不让人烦厌，意境幽深而章法不显零乱。如果将上联改为叠字联，不但淋漓尽致地揭露了国民党统治下的人民悲惨的生活，而且也反映出作者的愤恨之情。请你先将这副对联改为叠字联，然后再给它加上标点符号。</a:t>
            </a:r>
            <a:endParaRPr lang="zh-CN" altLang="en-US" dirty="0"/>
          </a:p>
        </p:txBody>
      </p:sp>
      <p:sp>
        <p:nvSpPr>
          <p:cNvPr id="4" name="文本框 3"/>
          <p:cNvSpPr txBox="1"/>
          <p:nvPr/>
        </p:nvSpPr>
        <p:spPr>
          <a:xfrm>
            <a:off x="2486025" y="4614863"/>
            <a:ext cx="5929828" cy="1815882"/>
          </a:xfrm>
          <a:prstGeom prst="rect">
            <a:avLst/>
          </a:prstGeom>
          <a:noFill/>
        </p:spPr>
        <p:txBody>
          <a:bodyPr wrap="none" rtlCol="0">
            <a:spAutoFit/>
          </a:bodyPr>
          <a:lstStyle/>
          <a:p>
            <a:endParaRPr lang="en-US" altLang="zh-CN" sz="2800" dirty="0" smtClean="0">
              <a:solidFill>
                <a:srgbClr val="FF0000"/>
              </a:solidFill>
            </a:endParaRPr>
          </a:p>
          <a:p>
            <a:r>
              <a:rPr lang="zh-CN" altLang="en-US" sz="2800" dirty="0" smtClean="0">
                <a:solidFill>
                  <a:srgbClr val="FF0000"/>
                </a:solidFill>
              </a:rPr>
              <a:t>南北</a:t>
            </a:r>
            <a:r>
              <a:rPr lang="zh-CN" altLang="en-US" sz="2800" dirty="0">
                <a:solidFill>
                  <a:srgbClr val="FF0000"/>
                </a:solidFill>
              </a:rPr>
              <a:t>文武争斗</a:t>
            </a:r>
            <a:r>
              <a:rPr lang="zh-CN" altLang="en-US" sz="2800" dirty="0" smtClean="0">
                <a:solidFill>
                  <a:srgbClr val="FF0000"/>
                </a:solidFill>
              </a:rPr>
              <a:t>时，砍杀</a:t>
            </a:r>
            <a:r>
              <a:rPr lang="zh-CN" altLang="en-US" sz="2800" dirty="0">
                <a:solidFill>
                  <a:srgbClr val="FF0000"/>
                </a:solidFill>
              </a:rPr>
              <a:t>搜刮看干净；</a:t>
            </a:r>
          </a:p>
          <a:p>
            <a:r>
              <a:rPr lang="zh-CN" altLang="en-US" sz="2800" dirty="0" smtClean="0">
                <a:solidFill>
                  <a:srgbClr val="FF0000"/>
                </a:solidFill>
              </a:rPr>
              <a:t>户</a:t>
            </a:r>
            <a:r>
              <a:rPr lang="zh-CN" altLang="en-US" sz="2800" dirty="0">
                <a:solidFill>
                  <a:srgbClr val="FF0000"/>
                </a:solidFill>
              </a:rPr>
              <a:t>家女男孤寡</a:t>
            </a:r>
            <a:r>
              <a:rPr lang="zh-CN" altLang="en-US" sz="2800" dirty="0" smtClean="0">
                <a:solidFill>
                  <a:srgbClr val="FF0000"/>
                </a:solidFill>
              </a:rPr>
              <a:t>处，惊慌</a:t>
            </a:r>
            <a:r>
              <a:rPr lang="zh-CN" altLang="en-US" sz="2800" dirty="0">
                <a:solidFill>
                  <a:srgbClr val="FF0000"/>
                </a:solidFill>
              </a:rPr>
              <a:t>哭啼真惨凄！</a:t>
            </a:r>
          </a:p>
          <a:p>
            <a:endParaRPr lang="zh-CN" altLang="en-US" sz="2800" dirty="0">
              <a:solidFill>
                <a:srgbClr val="FF0000"/>
              </a:solidFill>
            </a:endParaRPr>
          </a:p>
        </p:txBody>
      </p:sp>
    </p:spTree>
    <p:extLst>
      <p:ext uri="{BB962C8B-B14F-4D97-AF65-F5344CB8AC3E}">
        <p14:creationId xmlns:p14="http://schemas.microsoft.com/office/powerpoint/2010/main" val="410147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886265"/>
            <a:ext cx="10515600" cy="5290698"/>
          </a:xfrm>
        </p:spPr>
        <p:txBody>
          <a:bodyPr>
            <a:normAutofit/>
          </a:bodyPr>
          <a:lstStyle/>
          <a:p>
            <a:r>
              <a:rPr lang="en-US" altLang="zh-CN" dirty="0" smtClean="0"/>
              <a:t>2.</a:t>
            </a:r>
            <a:r>
              <a:rPr lang="zh-CN" altLang="en-US" dirty="0" smtClean="0"/>
              <a:t>画家坤峰先生的水墨画</a:t>
            </a:r>
            <a:r>
              <a:rPr lang="en-US" altLang="zh-CN" dirty="0" smtClean="0"/>
              <a:t>《 </a:t>
            </a:r>
            <a:r>
              <a:rPr lang="zh-CN" altLang="en-US" dirty="0" smtClean="0"/>
              <a:t>竹</a:t>
            </a:r>
            <a:r>
              <a:rPr lang="en-US" altLang="zh-CN" dirty="0" smtClean="0"/>
              <a:t>》 </a:t>
            </a:r>
            <a:r>
              <a:rPr lang="zh-CN" altLang="en-US" dirty="0" smtClean="0"/>
              <a:t>是画坊名品：三株竹，淡泊典雅，交错有致，挺拔向上；下有数枝竹枝和无数竹叶，或浓墨重抹，或轻描淡写，尚且似有微风摇曳，观之栩栩如生。作者名之日</a:t>
            </a:r>
            <a:r>
              <a:rPr lang="en-US" altLang="zh-CN" dirty="0" smtClean="0"/>
              <a:t>“</a:t>
            </a:r>
            <a:r>
              <a:rPr lang="zh-CN" altLang="en-US" dirty="0" smtClean="0"/>
              <a:t>清影翠叶</a:t>
            </a:r>
            <a:r>
              <a:rPr lang="en-US" altLang="zh-CN" dirty="0" smtClean="0"/>
              <a:t>”</a:t>
            </a:r>
            <a:r>
              <a:rPr lang="zh-CN" altLang="en-US" dirty="0" smtClean="0"/>
              <a:t>。当代书法家周慧珺为这幅画题写了一副对联。上联已残破，不得辨认，下联是：</a:t>
            </a:r>
            <a:r>
              <a:rPr lang="en-US" altLang="zh-CN" dirty="0" smtClean="0"/>
              <a:t>“</a:t>
            </a:r>
            <a:r>
              <a:rPr lang="zh-CN" altLang="en-US" dirty="0" smtClean="0"/>
              <a:t>朝曦夕照得清晖</a:t>
            </a:r>
            <a:r>
              <a:rPr lang="en-US" altLang="zh-CN" dirty="0" smtClean="0"/>
              <a:t>”</a:t>
            </a:r>
            <a:r>
              <a:rPr lang="zh-CN" altLang="en-US" dirty="0" smtClean="0"/>
              <a:t>。请根据画面和上联含义，在下列四句中选一恰当的上联（      ）</a:t>
            </a:r>
          </a:p>
          <a:p>
            <a:r>
              <a:rPr lang="zh-CN" altLang="en-US" dirty="0" smtClean="0"/>
              <a:t>　　</a:t>
            </a:r>
            <a:r>
              <a:rPr lang="en-US" altLang="zh-CN" dirty="0" smtClean="0"/>
              <a:t>A</a:t>
            </a:r>
            <a:r>
              <a:rPr lang="zh-CN" altLang="en-US" dirty="0" smtClean="0"/>
              <a:t>．秋山春雨闲吟处</a:t>
            </a:r>
          </a:p>
          <a:p>
            <a:r>
              <a:rPr lang="zh-CN" altLang="en-US" dirty="0" smtClean="0"/>
              <a:t>　　</a:t>
            </a:r>
            <a:r>
              <a:rPr lang="en-US" altLang="zh-CN" dirty="0" smtClean="0"/>
              <a:t>B</a:t>
            </a:r>
            <a:r>
              <a:rPr lang="zh-CN" altLang="en-US" dirty="0" smtClean="0"/>
              <a:t>．水流花谢两无情</a:t>
            </a:r>
          </a:p>
          <a:p>
            <a:r>
              <a:rPr lang="zh-CN" altLang="en-US" dirty="0" smtClean="0"/>
              <a:t>　　</a:t>
            </a:r>
            <a:r>
              <a:rPr lang="en-US" altLang="zh-CN" dirty="0" smtClean="0"/>
              <a:t>C</a:t>
            </a:r>
            <a:r>
              <a:rPr lang="zh-CN" altLang="en-US" dirty="0" smtClean="0"/>
              <a:t>．暮鼓朝钟自击撞</a:t>
            </a:r>
          </a:p>
          <a:p>
            <a:r>
              <a:rPr lang="zh-CN" altLang="en-US" dirty="0" smtClean="0"/>
              <a:t>　　</a:t>
            </a:r>
            <a:r>
              <a:rPr lang="en-US" altLang="zh-CN" dirty="0" smtClean="0"/>
              <a:t>D</a:t>
            </a:r>
            <a:r>
              <a:rPr lang="zh-CN" altLang="en-US" dirty="0" smtClean="0"/>
              <a:t>．轻风细雨见高洁</a:t>
            </a:r>
            <a:endParaRPr lang="zh-CN" altLang="en-US" dirty="0"/>
          </a:p>
        </p:txBody>
      </p:sp>
      <p:sp>
        <p:nvSpPr>
          <p:cNvPr id="2" name="文本框 1"/>
          <p:cNvSpPr txBox="1"/>
          <p:nvPr/>
        </p:nvSpPr>
        <p:spPr>
          <a:xfrm>
            <a:off x="7900988" y="2771776"/>
            <a:ext cx="437940" cy="584775"/>
          </a:xfrm>
          <a:prstGeom prst="rect">
            <a:avLst/>
          </a:prstGeom>
          <a:noFill/>
        </p:spPr>
        <p:txBody>
          <a:bodyPr wrap="none" rtlCol="0">
            <a:spAutoFit/>
          </a:bodyPr>
          <a:lstStyle/>
          <a:p>
            <a:r>
              <a:rPr lang="en-US" altLang="zh-CN" sz="3200" dirty="0" smtClean="0">
                <a:solidFill>
                  <a:srgbClr val="FF0000"/>
                </a:solidFill>
              </a:rPr>
              <a:t>D</a:t>
            </a:r>
            <a:endParaRPr lang="zh-CN" altLang="en-US" sz="3200" dirty="0">
              <a:solidFill>
                <a:srgbClr val="FF0000"/>
              </a:solidFill>
            </a:endParaRPr>
          </a:p>
        </p:txBody>
      </p:sp>
    </p:spTree>
    <p:extLst>
      <p:ext uri="{BB962C8B-B14F-4D97-AF65-F5344CB8AC3E}">
        <p14:creationId xmlns:p14="http://schemas.microsoft.com/office/powerpoint/2010/main" val="1843535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450166"/>
            <a:ext cx="10515600" cy="5726797"/>
          </a:xfrm>
        </p:spPr>
        <p:txBody>
          <a:bodyPr>
            <a:normAutofit fontScale="92500" lnSpcReduction="10000"/>
          </a:bodyPr>
          <a:lstStyle/>
          <a:p>
            <a:r>
              <a:rPr lang="en-US" altLang="zh-CN" dirty="0" smtClean="0"/>
              <a:t>3.</a:t>
            </a:r>
            <a:r>
              <a:rPr lang="zh-CN" altLang="en-US" dirty="0" smtClean="0"/>
              <a:t>阅读下联：</a:t>
            </a:r>
          </a:p>
          <a:p>
            <a:r>
              <a:rPr lang="zh-CN" altLang="en-US" dirty="0" smtClean="0"/>
              <a:t>　　后乐先忧，范希文庶几知道；</a:t>
            </a:r>
          </a:p>
          <a:p>
            <a:r>
              <a:rPr lang="zh-CN" altLang="en-US" dirty="0" smtClean="0"/>
              <a:t>　　昔闻今上，杜少陵可与言诗。</a:t>
            </a:r>
          </a:p>
          <a:p>
            <a:r>
              <a:rPr lang="zh-CN" altLang="en-US" dirty="0" smtClean="0"/>
              <a:t>　　湘灵瑟，吕仙杯，坐揽云涛人宛在；</a:t>
            </a:r>
          </a:p>
          <a:p>
            <a:r>
              <a:rPr lang="zh-CN" altLang="en-US" dirty="0" smtClean="0"/>
              <a:t>　　子美诗，希文笔．笑题雪壁我重来。</a:t>
            </a:r>
          </a:p>
          <a:p>
            <a:r>
              <a:rPr lang="zh-CN" altLang="en-US" dirty="0" smtClean="0"/>
              <a:t>　　对这两副对联，分析</a:t>
            </a:r>
            <a:r>
              <a:rPr lang="zh-CN" altLang="en-US" dirty="0" smtClean="0">
                <a:solidFill>
                  <a:srgbClr val="FF0000"/>
                </a:solidFill>
              </a:rPr>
              <a:t>不恰当</a:t>
            </a:r>
            <a:r>
              <a:rPr lang="zh-CN" altLang="en-US" dirty="0" smtClean="0"/>
              <a:t>的一项应是（   ）。</a:t>
            </a:r>
          </a:p>
          <a:p>
            <a:r>
              <a:rPr lang="zh-CN" altLang="en-US" dirty="0" smtClean="0"/>
              <a:t>　　</a:t>
            </a:r>
            <a:r>
              <a:rPr lang="en-US" altLang="zh-CN" dirty="0" smtClean="0"/>
              <a:t>A</a:t>
            </a:r>
            <a:r>
              <a:rPr lang="zh-CN" altLang="en-US" dirty="0" smtClean="0"/>
              <a:t>两副联都活用典故，有感而发，激励游人领悟范文、杜诗、神话和传说所蕴含的深刻含义。</a:t>
            </a:r>
          </a:p>
          <a:p>
            <a:r>
              <a:rPr lang="zh-CN" altLang="en-US" dirty="0" smtClean="0"/>
              <a:t>　　</a:t>
            </a:r>
            <a:r>
              <a:rPr lang="en-US" altLang="zh-CN" dirty="0" smtClean="0"/>
              <a:t>B</a:t>
            </a:r>
            <a:r>
              <a:rPr lang="zh-CN" altLang="en-US" dirty="0" smtClean="0"/>
              <a:t>两副对联都赞美了范仲淹文的忧国忧民的情怀和杜甫诗的宽阔宏伟的意境。</a:t>
            </a:r>
          </a:p>
          <a:p>
            <a:r>
              <a:rPr lang="zh-CN" altLang="en-US" dirty="0" smtClean="0"/>
              <a:t>　　</a:t>
            </a:r>
            <a:r>
              <a:rPr lang="en-US" altLang="zh-CN" dirty="0" smtClean="0"/>
              <a:t>C “</a:t>
            </a:r>
            <a:r>
              <a:rPr lang="zh-CN" altLang="en-US" dirty="0" smtClean="0"/>
              <a:t>昔闻今上</a:t>
            </a:r>
            <a:r>
              <a:rPr lang="en-US" altLang="zh-CN" dirty="0" smtClean="0"/>
              <a:t>"</a:t>
            </a:r>
            <a:r>
              <a:rPr lang="zh-CN" altLang="en-US" dirty="0" smtClean="0"/>
              <a:t>既是借代杜甫</a:t>
            </a:r>
            <a:r>
              <a:rPr lang="en-US" altLang="zh-CN" dirty="0" smtClean="0"/>
              <a:t>《</a:t>
            </a:r>
            <a:r>
              <a:rPr lang="zh-CN" altLang="en-US" dirty="0" smtClean="0"/>
              <a:t>登岳阳楼</a:t>
            </a:r>
            <a:r>
              <a:rPr lang="en-US" altLang="zh-CN" dirty="0" smtClean="0"/>
              <a:t>》 </a:t>
            </a:r>
            <a:r>
              <a:rPr lang="zh-CN" altLang="en-US" dirty="0" smtClean="0"/>
              <a:t>全诗，又是作者今日登上岳阳楼遂了往昔曾闻洞庭湖景美而想来一观的心愿之述。</a:t>
            </a:r>
          </a:p>
          <a:p>
            <a:r>
              <a:rPr lang="zh-CN" altLang="en-US" dirty="0" smtClean="0"/>
              <a:t>　　</a:t>
            </a:r>
            <a:r>
              <a:rPr lang="en-US" altLang="zh-CN" dirty="0" smtClean="0"/>
              <a:t>D</a:t>
            </a:r>
            <a:r>
              <a:rPr lang="zh-CN" altLang="en-US" dirty="0" smtClean="0"/>
              <a:t>第二联的下联，着一</a:t>
            </a:r>
            <a:r>
              <a:rPr lang="en-US" altLang="zh-CN" dirty="0" smtClean="0"/>
              <a:t>"</a:t>
            </a:r>
            <a:r>
              <a:rPr lang="zh-CN" altLang="en-US" dirty="0" smtClean="0"/>
              <a:t>笑</a:t>
            </a:r>
            <a:r>
              <a:rPr lang="en-US" altLang="zh-CN" dirty="0" smtClean="0"/>
              <a:t>"</a:t>
            </a:r>
            <a:r>
              <a:rPr lang="zh-CN" altLang="en-US" dirty="0" smtClean="0"/>
              <a:t>字，使豪情横溢，突出了</a:t>
            </a:r>
            <a:r>
              <a:rPr lang="en-US" altLang="zh-CN" dirty="0" smtClean="0"/>
              <a:t>"</a:t>
            </a:r>
            <a:r>
              <a:rPr lang="zh-CN" altLang="en-US" dirty="0" smtClean="0"/>
              <a:t>我重来</a:t>
            </a:r>
            <a:r>
              <a:rPr lang="en-US" altLang="zh-CN" dirty="0" smtClean="0"/>
              <a:t>"</a:t>
            </a:r>
            <a:r>
              <a:rPr lang="zh-CN" altLang="en-US" dirty="0" smtClean="0"/>
              <a:t>的继往开来的志气。</a:t>
            </a:r>
            <a:endParaRPr lang="zh-CN" altLang="en-US" dirty="0"/>
          </a:p>
        </p:txBody>
      </p:sp>
      <p:sp>
        <p:nvSpPr>
          <p:cNvPr id="4" name="文本框 3"/>
          <p:cNvSpPr txBox="1"/>
          <p:nvPr/>
        </p:nvSpPr>
        <p:spPr>
          <a:xfrm>
            <a:off x="7700963" y="2528888"/>
            <a:ext cx="407484" cy="584775"/>
          </a:xfrm>
          <a:prstGeom prst="rect">
            <a:avLst/>
          </a:prstGeom>
          <a:noFill/>
        </p:spPr>
        <p:txBody>
          <a:bodyPr wrap="none" rtlCol="0">
            <a:spAutoFit/>
          </a:bodyPr>
          <a:lstStyle/>
          <a:p>
            <a:r>
              <a:rPr lang="en-US" altLang="zh-CN" sz="3200" dirty="0" smtClean="0"/>
              <a:t>B</a:t>
            </a:r>
            <a:endParaRPr lang="zh-CN" altLang="en-US" sz="3200" dirty="0"/>
          </a:p>
        </p:txBody>
      </p:sp>
    </p:spTree>
    <p:extLst>
      <p:ext uri="{BB962C8B-B14F-4D97-AF65-F5344CB8AC3E}">
        <p14:creationId xmlns:p14="http://schemas.microsoft.com/office/powerpoint/2010/main" val="3283999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a:t>对联匹配</a:t>
            </a:r>
          </a:p>
        </p:txBody>
      </p:sp>
      <p:sp>
        <p:nvSpPr>
          <p:cNvPr id="3" name="内容占位符 2"/>
          <p:cNvSpPr>
            <a:spLocks noGrp="1"/>
          </p:cNvSpPr>
          <p:nvPr>
            <p:ph idx="1"/>
          </p:nvPr>
        </p:nvSpPr>
        <p:spPr/>
        <p:txBody>
          <a:bodyPr/>
          <a:lstStyle/>
          <a:p>
            <a:pPr>
              <a:lnSpc>
                <a:spcPct val="150000"/>
              </a:lnSpc>
            </a:pPr>
            <a:r>
              <a:rPr lang="zh-CN" altLang="en-US" dirty="0" smtClean="0"/>
              <a:t>人逢盛世情无限                 天</a:t>
            </a:r>
            <a:r>
              <a:rPr lang="zh-CN" altLang="en-US" dirty="0"/>
              <a:t>蓬值岁兆丰年</a:t>
            </a:r>
            <a:r>
              <a:rPr lang="zh-CN" altLang="en-US" dirty="0" smtClean="0"/>
              <a:t>　　　　</a:t>
            </a:r>
            <a:endParaRPr lang="en-US" altLang="zh-CN" dirty="0" smtClean="0"/>
          </a:p>
          <a:p>
            <a:pPr>
              <a:lnSpc>
                <a:spcPct val="150000"/>
              </a:lnSpc>
            </a:pPr>
            <a:r>
              <a:rPr lang="zh-CN" altLang="en-US" dirty="0" smtClean="0"/>
              <a:t>大圣除妖天佛路                 猪</a:t>
            </a:r>
            <a:r>
              <a:rPr lang="zh-CN" altLang="en-US" dirty="0"/>
              <a:t>拱华门岁有余</a:t>
            </a:r>
            <a:endParaRPr lang="en-US" altLang="zh-CN" dirty="0" smtClean="0"/>
          </a:p>
          <a:p>
            <a:pPr>
              <a:lnSpc>
                <a:spcPct val="150000"/>
              </a:lnSpc>
            </a:pPr>
            <a:r>
              <a:rPr lang="zh-CN" altLang="en-US" dirty="0"/>
              <a:t>墙头</a:t>
            </a:r>
            <a:r>
              <a:rPr lang="zh-CN" altLang="en-US" dirty="0" smtClean="0"/>
              <a:t>柳絮风</a:t>
            </a:r>
            <a:r>
              <a:rPr lang="zh-CN" altLang="en-US" dirty="0"/>
              <a:t>前</a:t>
            </a:r>
            <a:r>
              <a:rPr lang="zh-CN" altLang="en-US" dirty="0" smtClean="0"/>
              <a:t>舞                 玉立</a:t>
            </a:r>
            <a:r>
              <a:rPr lang="zh-CN" altLang="en-US" dirty="0"/>
              <a:t>亭亭独此君</a:t>
            </a:r>
            <a:endParaRPr lang="en-US" altLang="zh-CN" dirty="0" smtClean="0"/>
          </a:p>
          <a:p>
            <a:pPr>
              <a:lnSpc>
                <a:spcPct val="150000"/>
              </a:lnSpc>
            </a:pPr>
            <a:r>
              <a:rPr lang="zh-CN" altLang="en-US" dirty="0" smtClean="0"/>
              <a:t>严霜不改篱边菊                 傲雪常青山下松</a:t>
            </a:r>
            <a:endParaRPr lang="en-US" altLang="zh-CN" dirty="0" smtClean="0"/>
          </a:p>
          <a:p>
            <a:pPr>
              <a:lnSpc>
                <a:spcPct val="150000"/>
              </a:lnSpc>
            </a:pPr>
            <a:r>
              <a:rPr lang="zh-CN" altLang="en-US" dirty="0" smtClean="0"/>
              <a:t>风声飒飒皆天籁                 窗外</a:t>
            </a:r>
            <a:r>
              <a:rPr lang="zh-CN" altLang="en-US" dirty="0"/>
              <a:t>竹枝雪后低</a:t>
            </a:r>
          </a:p>
        </p:txBody>
      </p:sp>
      <p:cxnSp>
        <p:nvCxnSpPr>
          <p:cNvPr id="5" name="直接连接符 4"/>
          <p:cNvCxnSpPr/>
          <p:nvPr/>
        </p:nvCxnSpPr>
        <p:spPr>
          <a:xfrm>
            <a:off x="3629025" y="2185988"/>
            <a:ext cx="1471613" cy="928687"/>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729038" y="2171700"/>
            <a:ext cx="1243012" cy="9286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629025" y="3714750"/>
            <a:ext cx="1471613" cy="17287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614737" y="4536282"/>
            <a:ext cx="1471613" cy="42862"/>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629025" y="3714750"/>
            <a:ext cx="1343025" cy="172878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048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一、对联起源</a:t>
            </a:r>
            <a:endParaRPr lang="zh-CN" altLang="en-US" dirty="0"/>
          </a:p>
        </p:txBody>
      </p:sp>
      <p:sp>
        <p:nvSpPr>
          <p:cNvPr id="3" name="内容占位符 2"/>
          <p:cNvSpPr>
            <a:spLocks noGrp="1"/>
          </p:cNvSpPr>
          <p:nvPr>
            <p:ph idx="1"/>
          </p:nvPr>
        </p:nvSpPr>
        <p:spPr/>
        <p:txBody>
          <a:bodyPr>
            <a:normAutofit/>
          </a:bodyPr>
          <a:lstStyle/>
          <a:p>
            <a:r>
              <a:rPr lang="zh-CN" altLang="en-US" sz="2800" dirty="0" smtClean="0"/>
              <a:t>对联是一种独特的文学艺术形式，它始于五代，盛于明清，迄今已有一千多年历史。早在秦汉以前，我国民间过年就有悬挂桃符的习俗。</a:t>
            </a:r>
            <a:endParaRPr lang="en-US" altLang="zh-CN" sz="2800" dirty="0" smtClean="0"/>
          </a:p>
          <a:p>
            <a:r>
              <a:rPr lang="zh-CN" altLang="en-US" sz="2800" dirty="0" smtClean="0"/>
              <a:t>所谓</a:t>
            </a:r>
            <a:r>
              <a:rPr lang="zh-CN" altLang="en-US" sz="2800" dirty="0" smtClean="0">
                <a:solidFill>
                  <a:schemeClr val="accent2"/>
                </a:solidFill>
              </a:rPr>
              <a:t>桃符</a:t>
            </a:r>
            <a:r>
              <a:rPr lang="zh-CN" altLang="en-US" sz="2800" dirty="0" smtClean="0"/>
              <a:t>，即把传说中的降鬼大神“神荼”和“郁磊”的名字，分别书写在两块桃木板上，悬挂于左右门，以驱邪避鬼。</a:t>
            </a:r>
            <a:endParaRPr lang="en-US" altLang="zh-CN" sz="2800" dirty="0" smtClean="0"/>
          </a:p>
          <a:p>
            <a:r>
              <a:rPr lang="zh-CN" altLang="en-US" sz="2800" dirty="0" smtClean="0"/>
              <a:t>这种习俗一种持续了一千多年，到了五代，人们才开始把联语提于桃木板上。所以古代春联又称“桃符”。一直到了明代，人们才开始用红纸代替桃木板，出现了我们今天所见的春联。</a:t>
            </a:r>
            <a:endParaRPr lang="en-US" altLang="zh-CN" sz="2800" dirty="0" smtClean="0"/>
          </a:p>
          <a:p>
            <a:r>
              <a:rPr lang="zh-CN" altLang="en-US" sz="2800" dirty="0" smtClean="0"/>
              <a:t>千户万户瞳瞳日，总把新桃换旧符。</a:t>
            </a:r>
            <a:r>
              <a:rPr lang="en-US" altLang="zh-CN" sz="2800" dirty="0" smtClean="0"/>
              <a:t>——</a:t>
            </a:r>
            <a:r>
              <a:rPr lang="zh-CN" altLang="en-US" sz="2800" dirty="0" smtClean="0"/>
              <a:t>王安石</a:t>
            </a:r>
            <a:r>
              <a:rPr lang="en-US" altLang="zh-CN" sz="2800" dirty="0" smtClean="0"/>
              <a:t>《</a:t>
            </a:r>
            <a:r>
              <a:rPr lang="zh-CN" altLang="en-US" sz="2800" dirty="0" smtClean="0"/>
              <a:t>元日</a:t>
            </a:r>
            <a:r>
              <a:rPr lang="en-US" altLang="zh-CN" sz="2800" dirty="0" smtClean="0"/>
              <a:t>》</a:t>
            </a:r>
            <a:endParaRPr lang="zh-CN" altLang="en-US" sz="2800" dirty="0"/>
          </a:p>
        </p:txBody>
      </p:sp>
    </p:spTree>
    <p:extLst>
      <p:ext uri="{BB962C8B-B14F-4D97-AF65-F5344CB8AC3E}">
        <p14:creationId xmlns:p14="http://schemas.microsoft.com/office/powerpoint/2010/main" val="35827377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3600" dirty="0" smtClean="0"/>
              <a:t>根据已有上联对下联</a:t>
            </a:r>
            <a:endParaRPr lang="zh-CN" altLang="en-US" sz="3600" dirty="0"/>
          </a:p>
        </p:txBody>
      </p:sp>
      <p:sp>
        <p:nvSpPr>
          <p:cNvPr id="3" name="内容占位符 2"/>
          <p:cNvSpPr>
            <a:spLocks noGrp="1"/>
          </p:cNvSpPr>
          <p:nvPr>
            <p:ph idx="1"/>
          </p:nvPr>
        </p:nvSpPr>
        <p:spPr>
          <a:xfrm>
            <a:off x="838200" y="1690688"/>
            <a:ext cx="10515600" cy="4351338"/>
          </a:xfrm>
        </p:spPr>
        <p:txBody>
          <a:bodyPr/>
          <a:lstStyle/>
          <a:p>
            <a:pPr>
              <a:lnSpc>
                <a:spcPct val="200000"/>
              </a:lnSpc>
            </a:pPr>
            <a:r>
              <a:rPr lang="zh-CN" altLang="en-US" dirty="0" smtClean="0"/>
              <a:t>一元复始，</a:t>
            </a:r>
            <a:endParaRPr lang="en-US" altLang="zh-CN" dirty="0" smtClean="0"/>
          </a:p>
          <a:p>
            <a:pPr>
              <a:lnSpc>
                <a:spcPct val="200000"/>
              </a:lnSpc>
            </a:pPr>
            <a:r>
              <a:rPr lang="zh-CN" altLang="en-US" dirty="0" smtClean="0"/>
              <a:t>大笔如山立，</a:t>
            </a:r>
            <a:endParaRPr lang="en-US" altLang="zh-CN" dirty="0"/>
          </a:p>
          <a:p>
            <a:pPr>
              <a:lnSpc>
                <a:spcPct val="200000"/>
              </a:lnSpc>
            </a:pPr>
            <a:r>
              <a:rPr lang="zh-CN" altLang="en-US" dirty="0" smtClean="0"/>
              <a:t>情系山川诗浪漫，</a:t>
            </a:r>
            <a:r>
              <a:rPr lang="zh-CN" altLang="en-US" u="sng" dirty="0" smtClean="0"/>
              <a:t> </a:t>
            </a:r>
            <a:endParaRPr lang="en-US" altLang="zh-CN" u="sng" dirty="0" smtClean="0"/>
          </a:p>
          <a:p>
            <a:pPr>
              <a:lnSpc>
                <a:spcPct val="200000"/>
              </a:lnSpc>
            </a:pPr>
            <a:r>
              <a:rPr lang="zh-CN" altLang="en-US" dirty="0"/>
              <a:t>笔</a:t>
            </a:r>
            <a:r>
              <a:rPr lang="zh-CN" altLang="en-US" dirty="0" smtClean="0"/>
              <a:t>底波澜起，</a:t>
            </a:r>
            <a:endParaRPr lang="zh-CN" altLang="en-US" dirty="0"/>
          </a:p>
        </p:txBody>
      </p:sp>
      <p:cxnSp>
        <p:nvCxnSpPr>
          <p:cNvPr id="5" name="直接连接符 4"/>
          <p:cNvCxnSpPr/>
          <p:nvPr/>
        </p:nvCxnSpPr>
        <p:spPr>
          <a:xfrm>
            <a:off x="2926080" y="2425044"/>
            <a:ext cx="2757268" cy="28135"/>
          </a:xfrm>
          <a:prstGeom prst="line">
            <a:avLst/>
          </a:prstGeom>
        </p:spPr>
        <p:style>
          <a:lnRef idx="1">
            <a:schemeClr val="dk1"/>
          </a:lnRef>
          <a:fillRef idx="0">
            <a:schemeClr val="dk1"/>
          </a:fillRef>
          <a:effectRef idx="0">
            <a:schemeClr val="dk1"/>
          </a:effectRef>
          <a:fontRef idx="minor">
            <a:schemeClr val="tx1"/>
          </a:fontRef>
        </p:style>
      </p:cxnSp>
      <p:cxnSp>
        <p:nvCxnSpPr>
          <p:cNvPr id="6" name="直接连接符 5"/>
          <p:cNvCxnSpPr/>
          <p:nvPr/>
        </p:nvCxnSpPr>
        <p:spPr>
          <a:xfrm flipH="1" flipV="1">
            <a:off x="3843339" y="4378326"/>
            <a:ext cx="2728911" cy="56259"/>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a:off x="3143250" y="5286477"/>
            <a:ext cx="2540098" cy="58177"/>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a:off x="3310791" y="3385988"/>
            <a:ext cx="2586038" cy="29764"/>
          </a:xfrm>
          <a:prstGeom prst="line">
            <a:avLst/>
          </a:prstGeom>
        </p:spPr>
        <p:style>
          <a:lnRef idx="1">
            <a:schemeClr val="dk1"/>
          </a:lnRef>
          <a:fillRef idx="0">
            <a:schemeClr val="dk1"/>
          </a:fillRef>
          <a:effectRef idx="0">
            <a:schemeClr val="dk1"/>
          </a:effectRef>
          <a:fontRef idx="minor">
            <a:schemeClr val="tx1"/>
          </a:fontRef>
        </p:style>
      </p:cxnSp>
      <p:pic>
        <p:nvPicPr>
          <p:cNvPr id="17" name="图片 16"/>
          <p:cNvPicPr>
            <a:picLocks noChangeAspect="1"/>
          </p:cNvPicPr>
          <p:nvPr/>
        </p:nvPicPr>
        <p:blipFill>
          <a:blip r:embed="rId3"/>
          <a:stretch>
            <a:fillRect/>
          </a:stretch>
        </p:blipFill>
        <p:spPr>
          <a:xfrm>
            <a:off x="7029450" y="0"/>
            <a:ext cx="5162550" cy="3937718"/>
          </a:xfrm>
          <a:prstGeom prst="rect">
            <a:avLst/>
          </a:prstGeom>
        </p:spPr>
      </p:pic>
      <p:sp>
        <p:nvSpPr>
          <p:cNvPr id="18" name="文本框 17"/>
          <p:cNvSpPr txBox="1"/>
          <p:nvPr/>
        </p:nvSpPr>
        <p:spPr>
          <a:xfrm>
            <a:off x="3143250" y="1915891"/>
            <a:ext cx="1620957" cy="523220"/>
          </a:xfrm>
          <a:prstGeom prst="rect">
            <a:avLst/>
          </a:prstGeom>
          <a:noFill/>
        </p:spPr>
        <p:txBody>
          <a:bodyPr wrap="none" rtlCol="0">
            <a:spAutoFit/>
          </a:bodyPr>
          <a:lstStyle/>
          <a:p>
            <a:r>
              <a:rPr lang="zh-CN" altLang="en-US" sz="2800" dirty="0" smtClean="0"/>
              <a:t>万象更新</a:t>
            </a:r>
            <a:endParaRPr lang="zh-CN" altLang="en-US" sz="2800" dirty="0"/>
          </a:p>
        </p:txBody>
      </p:sp>
      <p:sp>
        <p:nvSpPr>
          <p:cNvPr id="19" name="文本框 18"/>
          <p:cNvSpPr txBox="1"/>
          <p:nvPr/>
        </p:nvSpPr>
        <p:spPr>
          <a:xfrm>
            <a:off x="3445399" y="2988801"/>
            <a:ext cx="2451430" cy="523220"/>
          </a:xfrm>
          <a:prstGeom prst="rect">
            <a:avLst/>
          </a:prstGeom>
          <a:noFill/>
        </p:spPr>
        <p:txBody>
          <a:bodyPr wrap="square" rtlCol="0">
            <a:spAutoFit/>
          </a:bodyPr>
          <a:lstStyle/>
          <a:p>
            <a:r>
              <a:rPr lang="zh-CN" altLang="en-US" sz="2800" dirty="0" smtClean="0"/>
              <a:t>豪言似海流</a:t>
            </a:r>
            <a:endParaRPr lang="zh-CN" altLang="en-US" sz="2800" dirty="0"/>
          </a:p>
        </p:txBody>
      </p:sp>
      <p:sp>
        <p:nvSpPr>
          <p:cNvPr id="20" name="文本框 19"/>
          <p:cNvSpPr txBox="1"/>
          <p:nvPr/>
        </p:nvSpPr>
        <p:spPr>
          <a:xfrm>
            <a:off x="3843339" y="3918161"/>
            <a:ext cx="3000375" cy="523220"/>
          </a:xfrm>
          <a:prstGeom prst="rect">
            <a:avLst/>
          </a:prstGeom>
          <a:noFill/>
        </p:spPr>
        <p:txBody>
          <a:bodyPr wrap="square" rtlCol="0">
            <a:spAutoFit/>
          </a:bodyPr>
          <a:lstStyle/>
          <a:p>
            <a:r>
              <a:rPr lang="zh-CN" altLang="en-US" sz="2800" dirty="0" smtClean="0"/>
              <a:t>弦弹风雨曲冷清</a:t>
            </a:r>
            <a:endParaRPr lang="zh-CN" altLang="en-US" sz="2800" dirty="0"/>
          </a:p>
        </p:txBody>
      </p:sp>
      <p:sp>
        <p:nvSpPr>
          <p:cNvPr id="21" name="文本框 20"/>
          <p:cNvSpPr txBox="1"/>
          <p:nvPr/>
        </p:nvSpPr>
        <p:spPr>
          <a:xfrm>
            <a:off x="3148182" y="4878172"/>
            <a:ext cx="2158951" cy="523220"/>
          </a:xfrm>
          <a:prstGeom prst="rect">
            <a:avLst/>
          </a:prstGeom>
          <a:noFill/>
        </p:spPr>
        <p:txBody>
          <a:bodyPr wrap="square" rtlCol="0">
            <a:spAutoFit/>
          </a:bodyPr>
          <a:lstStyle/>
          <a:p>
            <a:r>
              <a:rPr lang="zh-CN" altLang="en-US" sz="2800" dirty="0" smtClean="0"/>
              <a:t>眼中风雨生</a:t>
            </a:r>
            <a:endParaRPr lang="zh-CN" altLang="en-US" sz="2800" dirty="0"/>
          </a:p>
        </p:txBody>
      </p:sp>
    </p:spTree>
    <p:extLst>
      <p:ext uri="{BB962C8B-B14F-4D97-AF65-F5344CB8AC3E}">
        <p14:creationId xmlns:p14="http://schemas.microsoft.com/office/powerpoint/2010/main" val="1531282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8" grpId="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二、对联发展</a:t>
            </a:r>
            <a:endParaRPr lang="zh-CN" altLang="en-US" dirty="0"/>
          </a:p>
        </p:txBody>
      </p:sp>
      <p:sp>
        <p:nvSpPr>
          <p:cNvPr id="3" name="内容占位符 2"/>
          <p:cNvSpPr>
            <a:spLocks noGrp="1"/>
          </p:cNvSpPr>
          <p:nvPr>
            <p:ph idx="1"/>
          </p:nvPr>
        </p:nvSpPr>
        <p:spPr/>
        <p:txBody>
          <a:bodyPr>
            <a:normAutofit/>
          </a:bodyPr>
          <a:lstStyle/>
          <a:p>
            <a:r>
              <a:rPr lang="zh-CN" altLang="en-US" sz="2800" dirty="0"/>
              <a:t>据</a:t>
            </a:r>
            <a:r>
              <a:rPr lang="zh-CN" altLang="en-US" sz="2800" dirty="0" smtClean="0"/>
              <a:t>历史记载，后蜀之主孟昶在公元</a:t>
            </a:r>
            <a:r>
              <a:rPr lang="en-US" altLang="zh-CN" sz="2800" dirty="0" smtClean="0">
                <a:latin typeface="+mn-ea"/>
              </a:rPr>
              <a:t>964</a:t>
            </a:r>
            <a:r>
              <a:rPr lang="zh-CN" altLang="en-US" sz="2800" dirty="0" smtClean="0"/>
              <a:t>年除夕题于卧室门口上的对联“新年纳余庆，嘉节号长春”是我国第一副春联。</a:t>
            </a:r>
            <a:endParaRPr lang="en-US" altLang="zh-CN" sz="2800" dirty="0" smtClean="0"/>
          </a:p>
          <a:p>
            <a:r>
              <a:rPr lang="zh-CN" altLang="en-US" sz="2800" dirty="0" smtClean="0"/>
              <a:t>宋代以后，民间春节悬挂春联已经相当普遍了。</a:t>
            </a:r>
            <a:endParaRPr lang="en-US" altLang="zh-CN" sz="2800" dirty="0" smtClean="0"/>
          </a:p>
          <a:p>
            <a:r>
              <a:rPr lang="zh-CN" altLang="en-US" sz="2800" dirty="0" smtClean="0"/>
              <a:t>到了明代，明太祖朱元璋大力提倡，他命令官员和百姓家除夕前都必须书写一副对联</a:t>
            </a:r>
            <a:r>
              <a:rPr lang="zh-CN" altLang="en-US" sz="2800" dirty="0"/>
              <a:t>贴在门</a:t>
            </a:r>
            <a:r>
              <a:rPr lang="zh-CN" altLang="en-US" sz="2800" dirty="0" smtClean="0"/>
              <a:t>上，他亲自穿便装出巡，挨门挨户观赏取乐。当时的文人也把题联作对当做文雅的乐事，写春联便成为一时的社会风尚。</a:t>
            </a:r>
            <a:endParaRPr lang="en-US" altLang="zh-CN" sz="2800" dirty="0" smtClean="0"/>
          </a:p>
          <a:p>
            <a:r>
              <a:rPr lang="zh-CN" altLang="en-US" sz="2800" dirty="0" smtClean="0"/>
              <a:t>入清以后 ，乾隆、嘉庆、道光三朝，对联犹如盛唐的</a:t>
            </a:r>
            <a:r>
              <a:rPr lang="zh-CN" altLang="en-US" dirty="0"/>
              <a:t>律诗</a:t>
            </a:r>
            <a:r>
              <a:rPr lang="zh-CN" altLang="en-US" sz="2800" dirty="0" smtClean="0"/>
              <a:t>一样兴盛，出现了不少脍炙人口的名联佳对。后来对联传入越南、朝鲜、日本、新加坡等国，不少国家现在还保留着贴对联的风俗。</a:t>
            </a:r>
            <a:endParaRPr lang="zh-CN" altLang="en-US" sz="2800" dirty="0"/>
          </a:p>
        </p:txBody>
      </p:sp>
    </p:spTree>
    <p:extLst>
      <p:ext uri="{BB962C8B-B14F-4D97-AF65-F5344CB8AC3E}">
        <p14:creationId xmlns:p14="http://schemas.microsoft.com/office/powerpoint/2010/main" val="2505309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5" name="内容占位符 4"/>
          <p:cNvSpPr>
            <a:spLocks noGrp="1"/>
          </p:cNvSpPr>
          <p:nvPr>
            <p:ph idx="1"/>
          </p:nvPr>
        </p:nvSpPr>
        <p:spPr>
          <a:xfrm>
            <a:off x="869384" y="1090246"/>
            <a:ext cx="9343761" cy="3073791"/>
          </a:xfrm>
        </p:spPr>
        <p:txBody>
          <a:bodyPr>
            <a:noAutofit/>
          </a:bodyPr>
          <a:lstStyle/>
          <a:p>
            <a:r>
              <a:rPr lang="zh-CN" altLang="en-US" sz="2800" dirty="0" smtClean="0"/>
              <a:t>  乾隆五十年时</a:t>
            </a:r>
            <a:r>
              <a:rPr lang="zh-CN" altLang="en-US" sz="2800" dirty="0"/>
              <a:t>，在乾清宫设“千叟宴”，赴宴的多是老寿星。其中年纪最大的一位一百四十一周岁。乾隆以此为题出上联，宫中官员一时都对不上来，纪晓岚艺高一筹，对出了下联。联曰</a:t>
            </a:r>
            <a:r>
              <a:rPr lang="zh-CN" altLang="en-US" sz="2800" dirty="0" smtClean="0"/>
              <a:t>：</a:t>
            </a:r>
            <a:endParaRPr lang="zh-CN" altLang="en-US" sz="2800" dirty="0"/>
          </a:p>
          <a:p>
            <a:r>
              <a:rPr lang="zh-CN" altLang="en-US" sz="2800" dirty="0"/>
              <a:t>花甲重逢，外加三七岁月。（乾隆</a:t>
            </a:r>
            <a:r>
              <a:rPr lang="zh-CN" altLang="en-US" sz="2800" dirty="0" smtClean="0"/>
              <a:t>）</a:t>
            </a:r>
            <a:endParaRPr lang="zh-CN" altLang="en-US" sz="2800" dirty="0"/>
          </a:p>
          <a:p>
            <a:r>
              <a:rPr lang="zh-CN" altLang="en-US" sz="2800" dirty="0"/>
              <a:t>古稀双庆，更添一度春秋。（纪昀</a:t>
            </a:r>
            <a:r>
              <a:rPr lang="zh-CN" altLang="en-US" sz="2800" dirty="0" smtClean="0"/>
              <a:t>）</a:t>
            </a:r>
            <a:endParaRPr lang="zh-CN" altLang="en-US" sz="2800" dirty="0"/>
          </a:p>
          <a:p>
            <a:endParaRPr lang="zh-CN" altLang="en-US" sz="2800" dirty="0"/>
          </a:p>
        </p:txBody>
      </p:sp>
      <p:sp>
        <p:nvSpPr>
          <p:cNvPr id="6" name="文本框 5"/>
          <p:cNvSpPr txBox="1"/>
          <p:nvPr/>
        </p:nvSpPr>
        <p:spPr>
          <a:xfrm>
            <a:off x="960523" y="4164037"/>
            <a:ext cx="9161482" cy="1815882"/>
          </a:xfrm>
          <a:prstGeom prst="rect">
            <a:avLst/>
          </a:prstGeom>
          <a:noFill/>
        </p:spPr>
        <p:txBody>
          <a:bodyPr wrap="none" rtlCol="0">
            <a:spAutoFit/>
          </a:bodyPr>
          <a:lstStyle/>
          <a:p>
            <a:r>
              <a:rPr lang="zh-CN" altLang="en-US" sz="2800" dirty="0" smtClean="0">
                <a:solidFill>
                  <a:prstClr val="black"/>
                </a:solidFill>
              </a:rPr>
              <a:t>    花甲</a:t>
            </a:r>
            <a:r>
              <a:rPr lang="zh-CN" altLang="en-US" sz="2800" dirty="0">
                <a:solidFill>
                  <a:prstClr val="black"/>
                </a:solidFill>
              </a:rPr>
              <a:t>，六十岁。花甲重逢，即两个花甲，一百二十。</a:t>
            </a:r>
            <a:r>
              <a:rPr lang="zh-CN" altLang="en-US" sz="2800" dirty="0" smtClean="0">
                <a:solidFill>
                  <a:prstClr val="black"/>
                </a:solidFill>
              </a:rPr>
              <a:t>增</a:t>
            </a:r>
            <a:endParaRPr lang="en-US" altLang="zh-CN" sz="2800" dirty="0" smtClean="0">
              <a:solidFill>
                <a:prstClr val="black"/>
              </a:solidFill>
            </a:endParaRPr>
          </a:p>
          <a:p>
            <a:r>
              <a:rPr lang="zh-CN" altLang="en-US" sz="2800" dirty="0" smtClean="0">
                <a:solidFill>
                  <a:prstClr val="black"/>
                </a:solidFill>
              </a:rPr>
              <a:t>加</a:t>
            </a:r>
            <a:r>
              <a:rPr lang="zh-CN" altLang="en-US" sz="2800" dirty="0">
                <a:solidFill>
                  <a:prstClr val="black"/>
                </a:solidFill>
              </a:rPr>
              <a:t>三七岁月，三七二十一，即一百四十一。古稀，七十</a:t>
            </a:r>
            <a:r>
              <a:rPr lang="zh-CN" altLang="en-US" sz="2800" dirty="0" smtClean="0">
                <a:solidFill>
                  <a:prstClr val="black"/>
                </a:solidFill>
              </a:rPr>
              <a:t>岁</a:t>
            </a:r>
            <a:endParaRPr lang="en-US" altLang="zh-CN" sz="2800" dirty="0" smtClean="0">
              <a:solidFill>
                <a:prstClr val="black"/>
              </a:solidFill>
            </a:endParaRPr>
          </a:p>
          <a:p>
            <a:r>
              <a:rPr lang="zh-CN" altLang="en-US" sz="2800" dirty="0" smtClean="0">
                <a:solidFill>
                  <a:prstClr val="black"/>
                </a:solidFill>
              </a:rPr>
              <a:t>。</a:t>
            </a:r>
            <a:r>
              <a:rPr lang="zh-CN" altLang="en-US" sz="2800" dirty="0">
                <a:solidFill>
                  <a:prstClr val="black"/>
                </a:solidFill>
              </a:rPr>
              <a:t>双庆即庆两次古稀，一百四十。还多一度春秋，也是</a:t>
            </a:r>
            <a:r>
              <a:rPr lang="zh-CN" altLang="en-US" sz="2800" dirty="0" smtClean="0">
                <a:solidFill>
                  <a:prstClr val="black"/>
                </a:solidFill>
              </a:rPr>
              <a:t>一</a:t>
            </a:r>
            <a:endParaRPr lang="en-US" altLang="zh-CN" sz="2800" dirty="0" smtClean="0">
              <a:solidFill>
                <a:prstClr val="black"/>
              </a:solidFill>
            </a:endParaRPr>
          </a:p>
          <a:p>
            <a:r>
              <a:rPr lang="zh-CN" altLang="en-US" sz="2800" dirty="0" smtClean="0">
                <a:solidFill>
                  <a:prstClr val="black"/>
                </a:solidFill>
              </a:rPr>
              <a:t>百四十一</a:t>
            </a:r>
            <a:endParaRPr lang="zh-CN" altLang="en-US" dirty="0"/>
          </a:p>
        </p:txBody>
      </p:sp>
    </p:spTree>
    <p:extLst>
      <p:ext uri="{BB962C8B-B14F-4D97-AF65-F5344CB8AC3E}">
        <p14:creationId xmlns:p14="http://schemas.microsoft.com/office/powerpoint/2010/main" val="29016259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556419" y="1418253"/>
            <a:ext cx="9720719" cy="4889242"/>
          </a:xfrm>
        </p:spPr>
        <p:txBody>
          <a:bodyPr>
            <a:normAutofit fontScale="70000" lnSpcReduction="20000"/>
          </a:bodyPr>
          <a:lstStyle/>
          <a:p>
            <a:pPr>
              <a:lnSpc>
                <a:spcPct val="110000"/>
              </a:lnSpc>
            </a:pPr>
            <a:r>
              <a:rPr lang="zh-CN" altLang="en-US" sz="4000" dirty="0"/>
              <a:t>时值除夕，瑞雪初霁，梅花傲放，红装银裹。纪晓岚伴乾隆皇帝到户外赏景，不料乾隆皇帝叹道：</a:t>
            </a:r>
          </a:p>
          <a:p>
            <a:pPr>
              <a:lnSpc>
                <a:spcPct val="110000"/>
              </a:lnSpc>
            </a:pPr>
            <a:r>
              <a:rPr lang="zh-CN" altLang="en-US" sz="4000" dirty="0"/>
              <a:t>老叟扶持观梅花，唉！青春已过。</a:t>
            </a:r>
          </a:p>
          <a:p>
            <a:pPr>
              <a:lnSpc>
                <a:spcPct val="110000"/>
              </a:lnSpc>
            </a:pPr>
            <a:r>
              <a:rPr lang="zh-CN" altLang="en-US" sz="4000" dirty="0"/>
              <a:t>纪晓岚悟出这是一个上联，脱口而出对出下联：</a:t>
            </a:r>
          </a:p>
          <a:p>
            <a:pPr>
              <a:lnSpc>
                <a:spcPct val="110000"/>
              </a:lnSpc>
            </a:pPr>
            <a:r>
              <a:rPr lang="zh-CN" altLang="en-US" sz="4000" dirty="0"/>
              <a:t>幼童侧耳听鞭炮，哟！又是一年。</a:t>
            </a:r>
          </a:p>
          <a:p>
            <a:pPr>
              <a:lnSpc>
                <a:spcPct val="110000"/>
              </a:lnSpc>
            </a:pPr>
            <a:endParaRPr lang="zh-CN" altLang="en-US" sz="4000" dirty="0"/>
          </a:p>
          <a:p>
            <a:pPr>
              <a:lnSpc>
                <a:spcPct val="110000"/>
              </a:lnSpc>
            </a:pPr>
            <a:r>
              <a:rPr lang="zh-CN" altLang="en-US" sz="4000" dirty="0"/>
              <a:t>南通州，北通州，南北通州通南北。（乾隆出句）</a:t>
            </a:r>
          </a:p>
          <a:p>
            <a:pPr>
              <a:lnSpc>
                <a:spcPct val="110000"/>
              </a:lnSpc>
            </a:pPr>
            <a:r>
              <a:rPr lang="zh-CN" altLang="en-US" sz="4000" dirty="0"/>
              <a:t>  东当铺，西当铺，东西当铺当东西。（纪昀对句）</a:t>
            </a:r>
          </a:p>
          <a:p>
            <a:pPr>
              <a:lnSpc>
                <a:spcPct val="110000"/>
              </a:lnSpc>
            </a:pPr>
            <a:r>
              <a:rPr lang="zh-CN" altLang="en-US" sz="4000" dirty="0"/>
              <a:t>  注：南通州，现为江苏南通市。北通州，现称河北通县。</a:t>
            </a:r>
            <a:endParaRPr lang="en-US" altLang="zh-CN" sz="4000" dirty="0" smtClean="0"/>
          </a:p>
          <a:p>
            <a:endParaRPr lang="zh-CN" altLang="en-US" sz="4000" dirty="0"/>
          </a:p>
          <a:p>
            <a:endParaRPr lang="zh-CN" altLang="en-US" dirty="0"/>
          </a:p>
        </p:txBody>
      </p:sp>
      <p:pic>
        <p:nvPicPr>
          <p:cNvPr id="4" name="图片 3"/>
          <p:cNvPicPr>
            <a:picLocks noChangeAspect="1"/>
          </p:cNvPicPr>
          <p:nvPr/>
        </p:nvPicPr>
        <p:blipFill>
          <a:blip r:embed="rId3"/>
          <a:stretch>
            <a:fillRect/>
          </a:stretch>
        </p:blipFill>
        <p:spPr>
          <a:xfrm>
            <a:off x="8362277" y="1922757"/>
            <a:ext cx="3829723" cy="2573948"/>
          </a:xfrm>
          <a:prstGeom prst="rect">
            <a:avLst/>
          </a:prstGeom>
        </p:spPr>
      </p:pic>
    </p:spTree>
    <p:extLst>
      <p:ext uri="{BB962C8B-B14F-4D97-AF65-F5344CB8AC3E}">
        <p14:creationId xmlns:p14="http://schemas.microsoft.com/office/powerpoint/2010/main" val="40717973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三、对联常识</a:t>
            </a:r>
            <a:endParaRPr lang="zh-CN" altLang="en-US" dirty="0"/>
          </a:p>
        </p:txBody>
      </p:sp>
      <p:sp>
        <p:nvSpPr>
          <p:cNvPr id="3" name="内容占位符 2"/>
          <p:cNvSpPr>
            <a:spLocks noGrp="1"/>
          </p:cNvSpPr>
          <p:nvPr>
            <p:ph idx="1"/>
          </p:nvPr>
        </p:nvSpPr>
        <p:spPr/>
        <p:txBody>
          <a:bodyPr>
            <a:normAutofit/>
          </a:bodyPr>
          <a:lstStyle/>
          <a:p>
            <a:r>
              <a:rPr lang="zh-CN" altLang="en-US" sz="2800" dirty="0" smtClean="0"/>
              <a:t>对联，也叫楹联、楹贴、对子等，是写在纸、布或者刻在竹子、石头、柱子上的</a:t>
            </a:r>
            <a:r>
              <a:rPr lang="zh-CN" altLang="en-US" sz="2800" dirty="0" smtClean="0">
                <a:solidFill>
                  <a:srgbClr val="FF0000"/>
                </a:solidFill>
              </a:rPr>
              <a:t>对偶语句。</a:t>
            </a:r>
            <a:endParaRPr lang="en-US" altLang="zh-CN" sz="2800" dirty="0" smtClean="0">
              <a:solidFill>
                <a:srgbClr val="FF0000"/>
              </a:solidFill>
            </a:endParaRPr>
          </a:p>
          <a:p>
            <a:r>
              <a:rPr lang="zh-CN" altLang="en-US" sz="2800" dirty="0" smtClean="0"/>
              <a:t>楹，即建筑物</a:t>
            </a:r>
            <a:r>
              <a:rPr lang="zh-CN" altLang="en-US" dirty="0"/>
              <a:t>的</a:t>
            </a:r>
            <a:r>
              <a:rPr lang="zh-CN" altLang="en-US" sz="2800" dirty="0" smtClean="0"/>
              <a:t>柱子。题在两根对称的柱子上的文字就叫楹联。</a:t>
            </a:r>
            <a:endParaRPr lang="en-US" altLang="zh-CN" sz="2800" dirty="0" smtClean="0"/>
          </a:p>
          <a:p>
            <a:r>
              <a:rPr lang="zh-CN" altLang="en-US" sz="2800" dirty="0" smtClean="0"/>
              <a:t>对联是独立于诗词曲赋等之外的一种传统文学样式。对联对仗工整、</a:t>
            </a:r>
            <a:r>
              <a:rPr lang="zh-CN" altLang="en-US" sz="2800" dirty="0" smtClean="0">
                <a:solidFill>
                  <a:srgbClr val="FF0000"/>
                </a:solidFill>
              </a:rPr>
              <a:t>平仄协调</a:t>
            </a:r>
            <a:r>
              <a:rPr lang="zh-CN" altLang="en-US" sz="2800" dirty="0" smtClean="0"/>
              <a:t>，是一字一音的中华语言独特的艺术形式。</a:t>
            </a:r>
            <a:endParaRPr lang="en-US" altLang="zh-CN" sz="2800" dirty="0" smtClean="0"/>
          </a:p>
          <a:p>
            <a:r>
              <a:rPr lang="zh-CN" altLang="en-US" dirty="0" smtClean="0"/>
              <a:t>对联一般不需要押韵（律诗中部分需要），大致可分为诗对联。以及散文对联，严格来说大小词类相对。传统对联的形式相通、内容相连、声调协调、</a:t>
            </a:r>
            <a:r>
              <a:rPr lang="zh-CN" altLang="en-US" dirty="0" smtClean="0">
                <a:solidFill>
                  <a:srgbClr val="FF0000"/>
                </a:solidFill>
              </a:rPr>
              <a:t>对仗严谨</a:t>
            </a:r>
            <a:r>
              <a:rPr lang="zh-CN" altLang="en-US" dirty="0" smtClean="0"/>
              <a:t>。</a:t>
            </a:r>
            <a:endParaRPr lang="zh-CN" altLang="en-US" sz="2800" dirty="0"/>
          </a:p>
        </p:txBody>
      </p:sp>
    </p:spTree>
    <p:extLst>
      <p:ext uri="{BB962C8B-B14F-4D97-AF65-F5344CB8AC3E}">
        <p14:creationId xmlns:p14="http://schemas.microsoft.com/office/powerpoint/2010/main" val="2257124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a:t>
            </a:r>
            <a:r>
              <a:rPr lang="zh-CN" altLang="en-US" dirty="0" smtClean="0"/>
              <a:t>对仗</a:t>
            </a:r>
            <a:endParaRPr lang="zh-CN" altLang="en-US" dirty="0"/>
          </a:p>
        </p:txBody>
      </p:sp>
      <p:sp>
        <p:nvSpPr>
          <p:cNvPr id="3" name="内容占位符 2"/>
          <p:cNvSpPr>
            <a:spLocks noGrp="1"/>
          </p:cNvSpPr>
          <p:nvPr>
            <p:ph idx="1"/>
          </p:nvPr>
        </p:nvSpPr>
        <p:spPr/>
        <p:txBody>
          <a:bodyPr/>
          <a:lstStyle/>
          <a:p>
            <a:r>
              <a:rPr lang="zh-CN" altLang="en-US" sz="2800" dirty="0" smtClean="0"/>
              <a:t>对仗，是指词句对偶的一种形式。</a:t>
            </a:r>
            <a:endParaRPr lang="en-US" altLang="zh-CN" sz="2800" dirty="0" smtClean="0"/>
          </a:p>
          <a:p>
            <a:r>
              <a:rPr lang="zh-CN" altLang="en-US" dirty="0" smtClean="0"/>
              <a:t>对偶：汉语修辞的一种，用字数相等、句法相似的语句表现相反或相关的意思。</a:t>
            </a:r>
            <a:endParaRPr lang="en-US" altLang="zh-CN" sz="2800" dirty="0" smtClean="0"/>
          </a:p>
          <a:p>
            <a:r>
              <a:rPr lang="zh-CN" altLang="en-US" sz="2800" dirty="0" smtClean="0"/>
              <a:t>字数相同</a:t>
            </a:r>
            <a:endParaRPr lang="en-US" altLang="zh-CN" sz="2800" dirty="0" smtClean="0"/>
          </a:p>
          <a:p>
            <a:r>
              <a:rPr lang="zh-CN" altLang="en-US" sz="2800" dirty="0" smtClean="0"/>
              <a:t>结构相对</a:t>
            </a:r>
            <a:endParaRPr lang="en-US" altLang="zh-CN" sz="2800" dirty="0" smtClean="0"/>
          </a:p>
          <a:p>
            <a:r>
              <a:rPr lang="zh-CN" altLang="en-US" dirty="0"/>
              <a:t>平仄相对</a:t>
            </a:r>
            <a:endParaRPr lang="en-US" altLang="zh-CN" sz="2800" dirty="0" smtClean="0"/>
          </a:p>
          <a:p>
            <a:r>
              <a:rPr lang="zh-CN" altLang="en-US" sz="2800" dirty="0" smtClean="0"/>
              <a:t>意思相近或相反</a:t>
            </a:r>
            <a:endParaRPr lang="en-US" altLang="zh-CN" sz="2800" dirty="0" smtClean="0"/>
          </a:p>
          <a:p>
            <a:endParaRPr lang="zh-CN" altLang="en-US" dirty="0"/>
          </a:p>
        </p:txBody>
      </p:sp>
      <p:pic>
        <p:nvPicPr>
          <p:cNvPr id="4" name="图片 3"/>
          <p:cNvPicPr>
            <a:picLocks noChangeAspect="1"/>
          </p:cNvPicPr>
          <p:nvPr/>
        </p:nvPicPr>
        <p:blipFill>
          <a:blip r:embed="rId3"/>
          <a:stretch>
            <a:fillRect/>
          </a:stretch>
        </p:blipFill>
        <p:spPr>
          <a:xfrm>
            <a:off x="8328074" y="2994074"/>
            <a:ext cx="3863926" cy="3863926"/>
          </a:xfrm>
          <a:prstGeom prst="rect">
            <a:avLst/>
          </a:prstGeom>
        </p:spPr>
      </p:pic>
    </p:spTree>
    <p:extLst>
      <p:ext uri="{BB962C8B-B14F-4D97-AF65-F5344CB8AC3E}">
        <p14:creationId xmlns:p14="http://schemas.microsoft.com/office/powerpoint/2010/main" val="42449565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a:t>
            </a:r>
            <a:r>
              <a:rPr lang="zh-CN" altLang="en-US" dirty="0" smtClean="0"/>
              <a:t>平仄</a:t>
            </a:r>
            <a:endParaRPr lang="zh-CN" altLang="en-US" dirty="0"/>
          </a:p>
        </p:txBody>
      </p:sp>
      <p:sp>
        <p:nvSpPr>
          <p:cNvPr id="3" name="内容占位符 2"/>
          <p:cNvSpPr>
            <a:spLocks noGrp="1"/>
          </p:cNvSpPr>
          <p:nvPr>
            <p:ph idx="1"/>
          </p:nvPr>
        </p:nvSpPr>
        <p:spPr/>
        <p:txBody>
          <a:bodyPr>
            <a:normAutofit/>
          </a:bodyPr>
          <a:lstStyle/>
          <a:p>
            <a:pPr marL="0" indent="0">
              <a:buNone/>
            </a:pPr>
            <a:endParaRPr lang="en-US" altLang="zh-CN" b="1" dirty="0" smtClean="0"/>
          </a:p>
          <a:p>
            <a:pPr marL="0" indent="0">
              <a:buNone/>
            </a:pPr>
            <a:endParaRPr lang="en-US" altLang="zh-CN" b="1" dirty="0"/>
          </a:p>
          <a:p>
            <a:pPr marL="0" indent="0">
              <a:buNone/>
            </a:pPr>
            <a:endParaRPr lang="en-US" altLang="zh-CN" b="1" dirty="0" smtClean="0"/>
          </a:p>
          <a:p>
            <a:pPr marL="0" indent="0">
              <a:buNone/>
            </a:pPr>
            <a:endParaRPr lang="en-US" altLang="zh-CN" b="1" dirty="0" smtClean="0"/>
          </a:p>
          <a:p>
            <a:pPr marL="0" indent="0">
              <a:buNone/>
            </a:pPr>
            <a:endParaRPr lang="en-US" altLang="zh-CN" b="1" dirty="0" smtClean="0"/>
          </a:p>
          <a:p>
            <a:endParaRPr lang="en-US" altLang="zh-CN" dirty="0" smtClean="0"/>
          </a:p>
          <a:p>
            <a:r>
              <a:rPr lang="zh-CN" altLang="en-US" dirty="0"/>
              <a:t>仄起平收</a:t>
            </a:r>
            <a:r>
              <a:rPr lang="zh-CN" altLang="en-US" dirty="0" smtClean="0"/>
              <a:t>：平仄相异，能够达到声调的和谐。对联无论长短，上联最后一个字必须是仄声，下联最后一个字必须是平声，因为一般是仄声短促，平声舒缓。</a:t>
            </a:r>
            <a:endParaRPr lang="zh-CN" altLang="en-US" dirty="0"/>
          </a:p>
        </p:txBody>
      </p:sp>
      <p:sp>
        <p:nvSpPr>
          <p:cNvPr id="4" name="圆角矩形 3"/>
          <p:cNvSpPr/>
          <p:nvPr/>
        </p:nvSpPr>
        <p:spPr>
          <a:xfrm>
            <a:off x="838200" y="3244896"/>
            <a:ext cx="894348" cy="76321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3200" dirty="0"/>
              <a:t>平</a:t>
            </a:r>
          </a:p>
        </p:txBody>
      </p:sp>
      <p:cxnSp>
        <p:nvCxnSpPr>
          <p:cNvPr id="6" name="直接箭头连接符 5"/>
          <p:cNvCxnSpPr/>
          <p:nvPr/>
        </p:nvCxnSpPr>
        <p:spPr>
          <a:xfrm flipV="1">
            <a:off x="1752600" y="2654573"/>
            <a:ext cx="601579" cy="8181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a:off x="1732548" y="3724153"/>
            <a:ext cx="649705" cy="5775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462459" y="2464193"/>
            <a:ext cx="2326109" cy="523220"/>
          </a:xfrm>
          <a:prstGeom prst="rect">
            <a:avLst/>
          </a:prstGeom>
          <a:noFill/>
        </p:spPr>
        <p:txBody>
          <a:bodyPr wrap="square" rtlCol="0">
            <a:spAutoFit/>
          </a:bodyPr>
          <a:lstStyle/>
          <a:p>
            <a:r>
              <a:rPr lang="zh-CN" altLang="en-US" sz="2800" dirty="0" smtClean="0"/>
              <a:t>古汉语：平声</a:t>
            </a:r>
            <a:endParaRPr lang="zh-CN" altLang="en-US" sz="2800" dirty="0"/>
          </a:p>
        </p:txBody>
      </p:sp>
      <p:sp>
        <p:nvSpPr>
          <p:cNvPr id="10" name="文本框 9"/>
          <p:cNvSpPr txBox="1"/>
          <p:nvPr/>
        </p:nvSpPr>
        <p:spPr>
          <a:xfrm>
            <a:off x="2395677" y="4189773"/>
            <a:ext cx="3057247" cy="523220"/>
          </a:xfrm>
          <a:prstGeom prst="rect">
            <a:avLst/>
          </a:prstGeom>
          <a:noFill/>
        </p:spPr>
        <p:txBody>
          <a:bodyPr wrap="none" rtlCol="0">
            <a:spAutoFit/>
          </a:bodyPr>
          <a:lstStyle/>
          <a:p>
            <a:r>
              <a:rPr lang="zh-CN" altLang="en-US" sz="2800" dirty="0" smtClean="0"/>
              <a:t>现汉：阴平、阳平</a:t>
            </a:r>
            <a:endParaRPr lang="zh-CN" altLang="en-US" sz="2800" dirty="0"/>
          </a:p>
        </p:txBody>
      </p:sp>
      <p:sp>
        <p:nvSpPr>
          <p:cNvPr id="11" name="圆角矩形 10"/>
          <p:cNvSpPr/>
          <p:nvPr/>
        </p:nvSpPr>
        <p:spPr>
          <a:xfrm>
            <a:off x="6096000" y="3176337"/>
            <a:ext cx="9144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t>仄</a:t>
            </a:r>
            <a:endParaRPr lang="zh-CN" altLang="en-US" sz="3200" dirty="0"/>
          </a:p>
        </p:txBody>
      </p:sp>
      <p:cxnSp>
        <p:nvCxnSpPr>
          <p:cNvPr id="13" name="直接箭头连接符 12"/>
          <p:cNvCxnSpPr/>
          <p:nvPr/>
        </p:nvCxnSpPr>
        <p:spPr>
          <a:xfrm flipV="1">
            <a:off x="7010400" y="2610078"/>
            <a:ext cx="577516" cy="86264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7010400" y="3801979"/>
            <a:ext cx="808121" cy="5775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562979" y="2371823"/>
            <a:ext cx="4493538" cy="523220"/>
          </a:xfrm>
          <a:prstGeom prst="rect">
            <a:avLst/>
          </a:prstGeom>
          <a:noFill/>
        </p:spPr>
        <p:txBody>
          <a:bodyPr wrap="none" rtlCol="0">
            <a:spAutoFit/>
          </a:bodyPr>
          <a:lstStyle/>
          <a:p>
            <a:r>
              <a:rPr lang="zh-CN" altLang="en-US" sz="2800" dirty="0" smtClean="0"/>
              <a:t>古汉语：上声、去声、入声</a:t>
            </a:r>
            <a:endParaRPr lang="zh-CN" altLang="en-US" sz="2800" dirty="0"/>
          </a:p>
        </p:txBody>
      </p:sp>
      <p:sp>
        <p:nvSpPr>
          <p:cNvPr id="17" name="文本框 16"/>
          <p:cNvSpPr txBox="1"/>
          <p:nvPr/>
        </p:nvSpPr>
        <p:spPr>
          <a:xfrm>
            <a:off x="7987576" y="4189773"/>
            <a:ext cx="3316706" cy="523220"/>
          </a:xfrm>
          <a:prstGeom prst="rect">
            <a:avLst/>
          </a:prstGeom>
          <a:noFill/>
        </p:spPr>
        <p:txBody>
          <a:bodyPr wrap="square" rtlCol="0">
            <a:spAutoFit/>
          </a:bodyPr>
          <a:lstStyle/>
          <a:p>
            <a:r>
              <a:rPr lang="zh-CN" altLang="en-US" sz="2800" dirty="0" smtClean="0"/>
              <a:t>现汉：上声</a:t>
            </a:r>
            <a:r>
              <a:rPr lang="zh-CN" altLang="en-US" sz="2800" dirty="0"/>
              <a:t>、</a:t>
            </a:r>
            <a:r>
              <a:rPr lang="zh-CN" altLang="en-US" sz="2800" dirty="0" smtClean="0"/>
              <a:t>去声</a:t>
            </a:r>
            <a:endParaRPr lang="zh-CN" altLang="en-US" sz="2800" dirty="0"/>
          </a:p>
        </p:txBody>
      </p:sp>
    </p:spTree>
    <p:extLst>
      <p:ext uri="{BB962C8B-B14F-4D97-AF65-F5344CB8AC3E}">
        <p14:creationId xmlns:p14="http://schemas.microsoft.com/office/powerpoint/2010/main" val="8003244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897</TotalTime>
  <Words>2978</Words>
  <Application>Microsoft Office PowerPoint</Application>
  <PresentationFormat>宽屏</PresentationFormat>
  <Paragraphs>210</Paragraphs>
  <Slides>30</Slides>
  <Notes>1</Notes>
  <HiddenSlides>0</HiddenSlides>
  <MMClips>1</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30</vt:i4>
      </vt:variant>
    </vt:vector>
  </HeadingPairs>
  <TitlesOfParts>
    <vt:vector size="36" baseType="lpstr">
      <vt:lpstr>宋体</vt:lpstr>
      <vt:lpstr>Arial</vt:lpstr>
      <vt:lpstr>Arial</vt:lpstr>
      <vt:lpstr>Calibri</vt:lpstr>
      <vt:lpstr>Calibri Light</vt:lpstr>
      <vt:lpstr>Office 主题</vt:lpstr>
      <vt:lpstr>奇妙的对联 </vt:lpstr>
      <vt:lpstr>你眼中的对联？</vt:lpstr>
      <vt:lpstr>一、对联起源</vt:lpstr>
      <vt:lpstr>二、对联发展</vt:lpstr>
      <vt:lpstr>PowerPoint 演示文稿</vt:lpstr>
      <vt:lpstr>PowerPoint 演示文稿</vt:lpstr>
      <vt:lpstr>三、对联常识</vt:lpstr>
      <vt:lpstr>1.对仗</vt:lpstr>
      <vt:lpstr>2.平仄</vt:lpstr>
      <vt:lpstr>练习 判断下面对联的上下联是否正确</vt:lpstr>
      <vt:lpstr>3.主要分类</vt:lpstr>
      <vt:lpstr>PowerPoint 演示文稿</vt:lpstr>
      <vt:lpstr>书写与张贴</vt:lpstr>
      <vt:lpstr>四、对联欣赏</vt:lpstr>
      <vt:lpstr>PowerPoint 演示文稿</vt:lpstr>
      <vt:lpstr>PowerPoint 演示文稿</vt:lpstr>
      <vt:lpstr>大观楼联</vt:lpstr>
      <vt:lpstr>大观楼联</vt:lpstr>
      <vt:lpstr>黄鹤楼联  清 潘炳烈 350字</vt:lpstr>
      <vt:lpstr>PowerPoint 演示文稿</vt:lpstr>
      <vt:lpstr>趣味故事</vt:lpstr>
      <vt:lpstr>PowerPoint 演示文稿</vt:lpstr>
      <vt:lpstr>PowerPoint 演示文稿</vt:lpstr>
      <vt:lpstr>四、对联做法</vt:lpstr>
      <vt:lpstr>PowerPoint 演示文稿</vt:lpstr>
      <vt:lpstr>PowerPoint 演示文稿</vt:lpstr>
      <vt:lpstr>PowerPoint 演示文稿</vt:lpstr>
      <vt:lpstr>PowerPoint 演示文稿</vt:lpstr>
      <vt:lpstr>对联匹配</vt:lpstr>
      <vt:lpstr>根据已有上联对下联</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奇妙的对联 </dc:title>
  <dc:creator>admin</dc:creator>
  <cp:lastModifiedBy>admin</cp:lastModifiedBy>
  <cp:revision>58</cp:revision>
  <dcterms:created xsi:type="dcterms:W3CDTF">2016-10-10T07:19:51Z</dcterms:created>
  <dcterms:modified xsi:type="dcterms:W3CDTF">2016-10-11T15:29:50Z</dcterms:modified>
</cp:coreProperties>
</file>