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09" r:id="rId3"/>
    <p:sldId id="525" r:id="rId5"/>
    <p:sldId id="527" r:id="rId6"/>
    <p:sldId id="526" r:id="rId7"/>
    <p:sldId id="528" r:id="rId8"/>
    <p:sldId id="529" r:id="rId9"/>
    <p:sldId id="530" r:id="rId10"/>
    <p:sldId id="531" r:id="rId11"/>
    <p:sldId id="532" r:id="rId12"/>
    <p:sldId id="533" r:id="rId13"/>
    <p:sldId id="538" r:id="rId14"/>
    <p:sldId id="539" r:id="rId15"/>
    <p:sldId id="540" r:id="rId16"/>
    <p:sldId id="541" r:id="rId17"/>
    <p:sldId id="542" r:id="rId18"/>
    <p:sldId id="543" r:id="rId19"/>
    <p:sldId id="544" r:id="rId20"/>
    <p:sldId id="545" r:id="rId21"/>
    <p:sldId id="546" r:id="rId22"/>
    <p:sldId id="516" r:id="rId23"/>
    <p:sldId id="547" r:id="rId24"/>
    <p:sldId id="548" r:id="rId25"/>
    <p:sldId id="549" r:id="rId26"/>
    <p:sldId id="551" r:id="rId27"/>
    <p:sldId id="550" r:id="rId28"/>
    <p:sldId id="552" r:id="rId29"/>
    <p:sldId id="553" r:id="rId30"/>
    <p:sldId id="554" r:id="rId31"/>
    <p:sldId id="555" r:id="rId32"/>
    <p:sldId id="556" r:id="rId33"/>
    <p:sldId id="557" r:id="rId34"/>
    <p:sldId id="558" r:id="rId35"/>
    <p:sldId id="559" r:id="rId36"/>
    <p:sldId id="560" r:id="rId37"/>
    <p:sldId id="561" r:id="rId38"/>
    <p:sldId id="562" r:id="rId39"/>
    <p:sldId id="563" r:id="rId40"/>
    <p:sldId id="564" r:id="rId41"/>
    <p:sldId id="565" r:id="rId42"/>
    <p:sldId id="515"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C7C0B0"/>
    <a:srgbClr val="83ACA6"/>
    <a:srgbClr val="627875"/>
    <a:srgbClr val="495957"/>
    <a:srgbClr val="859B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3" d="100"/>
          <a:sy n="53" d="100"/>
        </p:scale>
        <p:origin x="108" y="11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A37093-5E27-4BCF-B70D-636163A42AD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C40E70-FB97-44C7-B22D-4A440E22683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TW" altLang="en-US" dirty="0"/>
          </a:p>
        </p:txBody>
      </p:sp>
      <p:sp>
        <p:nvSpPr>
          <p:cNvPr id="4" name="灯片编号占位符 3"/>
          <p:cNvSpPr>
            <a:spLocks noGrp="1"/>
          </p:cNvSpPr>
          <p:nvPr>
            <p:ph type="sldNum" sz="quarter" idx="5"/>
          </p:nvPr>
        </p:nvSpPr>
        <p:spPr/>
        <p:txBody>
          <a:bodyPr/>
          <a:lstStyle/>
          <a:p>
            <a:fld id="{3ACA24E2-AE19-0642-80C8-A82D5A0A12D4}" type="slidenum">
              <a:rPr kumimoji="1" lang="zh-TW" altLang="en-US" smtClean="0"/>
            </a:fld>
            <a:endParaRPr kumimoji="1"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C40E70-FB97-44C7-B22D-4A440E22683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Placeholder0"/>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Placeholder1"/>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Placeholder2"/>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Placeholder0"/>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Placeholder1"/>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AutoShape0"/>
          <p:cNvSpPr/>
          <p:nvPr userDrawn="1"/>
        </p:nvSpPr>
        <p:spPr>
          <a:xfrm>
            <a:off x="0" y="-54980"/>
            <a:ext cx="12192000" cy="6912980"/>
          </a:xfrm>
          <a:prstGeom prst="rect">
            <a:avLst/>
          </a:prstGeom>
          <a:solidFill>
            <a:srgbClr val="83A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
        <p:nvSpPr>
          <p:cNvPr id="2" name="AutoShape0"/>
          <p:cNvSpPr/>
          <p:nvPr userDrawn="1"/>
        </p:nvSpPr>
        <p:spPr>
          <a:xfrm>
            <a:off x="0" y="6534000"/>
            <a:ext cx="12192000" cy="324000"/>
          </a:xfrm>
          <a:prstGeom prst="rect">
            <a:avLst/>
          </a:prstGeom>
          <a:pattFill prst="wdUpDiag">
            <a:fgClr>
              <a:srgbClr val="081F49"/>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AutoShape1"/>
          <p:cNvSpPr/>
          <p:nvPr userDrawn="1"/>
        </p:nvSpPr>
        <p:spPr>
          <a:xfrm>
            <a:off x="0" y="6507869"/>
            <a:ext cx="12192000" cy="36000"/>
          </a:xfrm>
          <a:prstGeom prst="rect">
            <a:avLst/>
          </a:prstGeom>
          <a:gradFill flip="none" rotWithShape="1">
            <a:gsLst>
              <a:gs pos="0">
                <a:srgbClr val="208CA4"/>
              </a:gs>
              <a:gs pos="100000">
                <a:srgbClr val="195F8B"/>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AutoShape2"/>
          <p:cNvSpPr/>
          <p:nvPr userDrawn="1"/>
        </p:nvSpPr>
        <p:spPr>
          <a:xfrm>
            <a:off x="0" y="361590"/>
            <a:ext cx="180000" cy="432000"/>
          </a:xfrm>
          <a:prstGeom prst="rect">
            <a:avLst/>
          </a:prstGeom>
          <a:pattFill prst="wdUpDiag">
            <a:fgClr>
              <a:srgbClr val="081F49"/>
            </a:fgClr>
            <a:bgClr>
              <a:srgbClr val="03153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AutoShape3"/>
          <p:cNvSpPr/>
          <p:nvPr userDrawn="1"/>
        </p:nvSpPr>
        <p:spPr>
          <a:xfrm>
            <a:off x="174522" y="361590"/>
            <a:ext cx="36000" cy="432000"/>
          </a:xfrm>
          <a:prstGeom prst="rect">
            <a:avLst/>
          </a:prstGeom>
          <a:gradFill flip="none" rotWithShape="1">
            <a:gsLst>
              <a:gs pos="0">
                <a:srgbClr val="208CA4"/>
              </a:gs>
              <a:gs pos="100000">
                <a:srgbClr val="195F8B"/>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7" name="Group4"/>
          <p:cNvGrpSpPr/>
          <p:nvPr userDrawn="1"/>
        </p:nvGrpSpPr>
        <p:grpSpPr>
          <a:xfrm>
            <a:off x="11473329" y="330684"/>
            <a:ext cx="443309" cy="493813"/>
            <a:chOff x="11277791" y="161133"/>
            <a:chExt cx="433767" cy="483184"/>
          </a:xfrm>
        </p:grpSpPr>
        <p:sp>
          <p:nvSpPr>
            <p:cNvPr id="8" name="任意多边形 7"/>
            <p:cNvSpPr/>
            <p:nvPr/>
          </p:nvSpPr>
          <p:spPr>
            <a:xfrm>
              <a:off x="11306151" y="248609"/>
              <a:ext cx="69026" cy="205628"/>
            </a:xfrm>
            <a:custGeom>
              <a:avLst/>
              <a:gdLst>
                <a:gd name="connsiteX0" fmla="*/ 180000 w 360000"/>
                <a:gd name="connsiteY0" fmla="*/ 0 h 1072434"/>
                <a:gd name="connsiteX1" fmla="*/ 356343 w 360000"/>
                <a:gd name="connsiteY1" fmla="*/ 143724 h 1072434"/>
                <a:gd name="connsiteX2" fmla="*/ 358846 w 360000"/>
                <a:gd name="connsiteY2" fmla="*/ 168550 h 1072434"/>
                <a:gd name="connsiteX3" fmla="*/ 360000 w 360000"/>
                <a:gd name="connsiteY3" fmla="*/ 191410 h 1072434"/>
                <a:gd name="connsiteX4" fmla="*/ 360000 w 360000"/>
                <a:gd name="connsiteY4" fmla="*/ 191450 h 1072434"/>
                <a:gd name="connsiteX5" fmla="*/ 353496 w 360000"/>
                <a:gd name="connsiteY5" fmla="*/ 320258 h 1072434"/>
                <a:gd name="connsiteX6" fmla="*/ 72278 w 360000"/>
                <a:gd name="connsiteY6" fmla="*/ 992907 h 1072434"/>
                <a:gd name="connsiteX7" fmla="*/ 0 w 360000"/>
                <a:gd name="connsiteY7" fmla="*/ 1072434 h 1072434"/>
                <a:gd name="connsiteX8" fmla="*/ 0 w 360000"/>
                <a:gd name="connsiteY8" fmla="*/ 180000 h 1072434"/>
                <a:gd name="connsiteX9" fmla="*/ 180000 w 360000"/>
                <a:gd name="connsiteY9" fmla="*/ 0 h 107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000" h="1072434">
                  <a:moveTo>
                    <a:pt x="180000" y="0"/>
                  </a:moveTo>
                  <a:cubicBezTo>
                    <a:pt x="266985" y="0"/>
                    <a:pt x="339559" y="61701"/>
                    <a:pt x="356343" y="143724"/>
                  </a:cubicBezTo>
                  <a:lnTo>
                    <a:pt x="358846" y="168550"/>
                  </a:lnTo>
                  <a:lnTo>
                    <a:pt x="360000" y="191410"/>
                  </a:lnTo>
                  <a:lnTo>
                    <a:pt x="360000" y="191450"/>
                  </a:lnTo>
                  <a:lnTo>
                    <a:pt x="353496" y="320258"/>
                  </a:lnTo>
                  <a:cubicBezTo>
                    <a:pt x="327686" y="574403"/>
                    <a:pt x="226347" y="806220"/>
                    <a:pt x="72278" y="992907"/>
                  </a:cubicBezTo>
                  <a:lnTo>
                    <a:pt x="0" y="1072434"/>
                  </a:lnTo>
                  <a:lnTo>
                    <a:pt x="0" y="180000"/>
                  </a:lnTo>
                  <a:cubicBezTo>
                    <a:pt x="0" y="80589"/>
                    <a:pt x="80589" y="0"/>
                    <a:pt x="18000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1306151" y="315253"/>
              <a:ext cx="69026" cy="241588"/>
            </a:xfrm>
            <a:custGeom>
              <a:avLst/>
              <a:gdLst>
                <a:gd name="connsiteX0" fmla="*/ 360000 w 360000"/>
                <a:gd name="connsiteY0" fmla="*/ 0 h 1259979"/>
                <a:gd name="connsiteX1" fmla="*/ 360000 w 360000"/>
                <a:gd name="connsiteY1" fmla="*/ 1079979 h 1259979"/>
                <a:gd name="connsiteX2" fmla="*/ 180000 w 360000"/>
                <a:gd name="connsiteY2" fmla="*/ 1259979 h 1259979"/>
                <a:gd name="connsiteX3" fmla="*/ 0 w 360000"/>
                <a:gd name="connsiteY3" fmla="*/ 1079979 h 1259979"/>
                <a:gd name="connsiteX4" fmla="*/ 0 w 360000"/>
                <a:gd name="connsiteY4" fmla="*/ 880984 h 1259979"/>
                <a:gd name="connsiteX5" fmla="*/ 72278 w 360000"/>
                <a:gd name="connsiteY5" fmla="*/ 801457 h 1259979"/>
                <a:gd name="connsiteX6" fmla="*/ 353496 w 360000"/>
                <a:gd name="connsiteY6" fmla="*/ 128808 h 125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0" h="1259979">
                  <a:moveTo>
                    <a:pt x="360000" y="0"/>
                  </a:moveTo>
                  <a:lnTo>
                    <a:pt x="360000" y="1079979"/>
                  </a:lnTo>
                  <a:cubicBezTo>
                    <a:pt x="360000" y="1179390"/>
                    <a:pt x="279411" y="1259979"/>
                    <a:pt x="180000" y="1259979"/>
                  </a:cubicBezTo>
                  <a:cubicBezTo>
                    <a:pt x="80589" y="1259979"/>
                    <a:pt x="0" y="1179390"/>
                    <a:pt x="0" y="1079979"/>
                  </a:cubicBezTo>
                  <a:lnTo>
                    <a:pt x="0" y="880984"/>
                  </a:lnTo>
                  <a:lnTo>
                    <a:pt x="72278" y="801457"/>
                  </a:lnTo>
                  <a:cubicBezTo>
                    <a:pt x="226347" y="614770"/>
                    <a:pt x="327686" y="382953"/>
                    <a:pt x="353496" y="128808"/>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439218" y="161133"/>
              <a:ext cx="69026" cy="69026"/>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1469966" y="166047"/>
              <a:ext cx="238847" cy="414158"/>
            </a:xfrm>
            <a:custGeom>
              <a:avLst/>
              <a:gdLst>
                <a:gd name="connsiteX0" fmla="*/ 0 w 1245685"/>
                <a:gd name="connsiteY0" fmla="*/ 0 h 2160000"/>
                <a:gd name="connsiteX1" fmla="*/ 1234401 w 1245685"/>
                <a:gd name="connsiteY1" fmla="*/ 1006066 h 2160000"/>
                <a:gd name="connsiteX2" fmla="*/ 1245685 w 1245685"/>
                <a:gd name="connsiteY2" fmla="*/ 1080000 h 2160000"/>
                <a:gd name="connsiteX3" fmla="*/ 1234401 w 1245685"/>
                <a:gd name="connsiteY3" fmla="*/ 1153934 h 2160000"/>
                <a:gd name="connsiteX4" fmla="*/ 0 w 1245685"/>
                <a:gd name="connsiteY4" fmla="*/ 2160000 h 2160000"/>
                <a:gd name="connsiteX5" fmla="*/ 900000 w 1245685"/>
                <a:gd name="connsiteY5" fmla="*/ 1260000 h 2160000"/>
                <a:gd name="connsiteX6" fmla="*/ 895353 w 1245685"/>
                <a:gd name="connsiteY6" fmla="*/ 1167980 h 2160000"/>
                <a:gd name="connsiteX7" fmla="*/ 881926 w 1245685"/>
                <a:gd name="connsiteY7" fmla="*/ 1080000 h 2160000"/>
                <a:gd name="connsiteX8" fmla="*/ 895353 w 1245685"/>
                <a:gd name="connsiteY8" fmla="*/ 992020 h 2160000"/>
                <a:gd name="connsiteX9" fmla="*/ 900000 w 1245685"/>
                <a:gd name="connsiteY9" fmla="*/ 900000 h 2160000"/>
                <a:gd name="connsiteX10" fmla="*/ 0 w 1245685"/>
                <a:gd name="connsiteY10"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685" h="2160000">
                  <a:moveTo>
                    <a:pt x="0" y="0"/>
                  </a:moveTo>
                  <a:cubicBezTo>
                    <a:pt x="608894" y="0"/>
                    <a:pt x="1116911" y="431905"/>
                    <a:pt x="1234401" y="1006066"/>
                  </a:cubicBezTo>
                  <a:lnTo>
                    <a:pt x="1245685" y="1080000"/>
                  </a:lnTo>
                  <a:lnTo>
                    <a:pt x="1234401" y="1153934"/>
                  </a:lnTo>
                  <a:cubicBezTo>
                    <a:pt x="1116911" y="1728095"/>
                    <a:pt x="608894" y="2160000"/>
                    <a:pt x="0" y="2160000"/>
                  </a:cubicBezTo>
                  <a:cubicBezTo>
                    <a:pt x="497056" y="2160000"/>
                    <a:pt x="900000" y="1757056"/>
                    <a:pt x="900000" y="1260000"/>
                  </a:cubicBezTo>
                  <a:cubicBezTo>
                    <a:pt x="900000" y="1228934"/>
                    <a:pt x="898426" y="1198236"/>
                    <a:pt x="895353" y="1167980"/>
                  </a:cubicBezTo>
                  <a:lnTo>
                    <a:pt x="881926" y="1080000"/>
                  </a:lnTo>
                  <a:lnTo>
                    <a:pt x="895353" y="992020"/>
                  </a:lnTo>
                  <a:cubicBezTo>
                    <a:pt x="898426" y="961765"/>
                    <a:pt x="900000" y="931066"/>
                    <a:pt x="900000" y="900000"/>
                  </a:cubicBezTo>
                  <a:cubicBezTo>
                    <a:pt x="900000" y="402944"/>
                    <a:pt x="497056" y="0"/>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1469966" y="161133"/>
              <a:ext cx="172566" cy="207079"/>
            </a:xfrm>
            <a:custGeom>
              <a:avLst/>
              <a:gdLst>
                <a:gd name="connsiteX0" fmla="*/ 0 w 900000"/>
                <a:gd name="connsiteY0" fmla="*/ 0 h 1080000"/>
                <a:gd name="connsiteX1" fmla="*/ 900000 w 900000"/>
                <a:gd name="connsiteY1" fmla="*/ 900000 h 1080000"/>
                <a:gd name="connsiteX2" fmla="*/ 895353 w 900000"/>
                <a:gd name="connsiteY2" fmla="*/ 992020 h 1080000"/>
                <a:gd name="connsiteX3" fmla="*/ 881926 w 900000"/>
                <a:gd name="connsiteY3" fmla="*/ 1080000 h 1080000"/>
                <a:gd name="connsiteX4" fmla="*/ 881715 w 900000"/>
                <a:gd name="connsiteY4" fmla="*/ 1078619 h 1080000"/>
                <a:gd name="connsiteX5" fmla="*/ 0 w 900000"/>
                <a:gd name="connsiteY5" fmla="*/ 360000 h 1080000"/>
                <a:gd name="connsiteX6" fmla="*/ 0 w 900000"/>
                <a:gd name="connsiteY6"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000" h="1080000">
                  <a:moveTo>
                    <a:pt x="0" y="0"/>
                  </a:moveTo>
                  <a:cubicBezTo>
                    <a:pt x="497056" y="0"/>
                    <a:pt x="900000" y="402944"/>
                    <a:pt x="900000" y="900000"/>
                  </a:cubicBezTo>
                  <a:cubicBezTo>
                    <a:pt x="900000" y="931066"/>
                    <a:pt x="898426" y="961765"/>
                    <a:pt x="895353" y="992020"/>
                  </a:cubicBezTo>
                  <a:lnTo>
                    <a:pt x="881926" y="1080000"/>
                  </a:lnTo>
                  <a:lnTo>
                    <a:pt x="881715" y="1078619"/>
                  </a:lnTo>
                  <a:cubicBezTo>
                    <a:pt x="797794" y="668504"/>
                    <a:pt x="434924" y="360000"/>
                    <a:pt x="0" y="360000"/>
                  </a:cubicBez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1469966" y="368212"/>
              <a:ext cx="241592" cy="276105"/>
            </a:xfrm>
            <a:custGeom>
              <a:avLst/>
              <a:gdLst>
                <a:gd name="connsiteX0" fmla="*/ 1245685 w 1260000"/>
                <a:gd name="connsiteY0" fmla="*/ 0 h 1440000"/>
                <a:gd name="connsiteX1" fmla="*/ 1253495 w 1260000"/>
                <a:gd name="connsiteY1" fmla="*/ 51172 h 1440000"/>
                <a:gd name="connsiteX2" fmla="*/ 1260000 w 1260000"/>
                <a:gd name="connsiteY2" fmla="*/ 180000 h 1440000"/>
                <a:gd name="connsiteX3" fmla="*/ 0 w 1260000"/>
                <a:gd name="connsiteY3" fmla="*/ 1440000 h 1440000"/>
                <a:gd name="connsiteX4" fmla="*/ 0 w 1260000"/>
                <a:gd name="connsiteY4" fmla="*/ 1080000 h 1440000"/>
                <a:gd name="connsiteX5" fmla="*/ 1234401 w 1260000"/>
                <a:gd name="connsiteY5" fmla="*/ 73934 h 1440000"/>
                <a:gd name="connsiteX6" fmla="*/ 1245685 w 1260000"/>
                <a:gd name="connsiteY6" fmla="*/ 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0000" h="1440000">
                  <a:moveTo>
                    <a:pt x="1245685" y="0"/>
                  </a:moveTo>
                  <a:lnTo>
                    <a:pt x="1253495" y="51172"/>
                  </a:lnTo>
                  <a:cubicBezTo>
                    <a:pt x="1257797" y="93530"/>
                    <a:pt x="1260000" y="136508"/>
                    <a:pt x="1260000" y="180000"/>
                  </a:cubicBezTo>
                  <a:cubicBezTo>
                    <a:pt x="1260000" y="875879"/>
                    <a:pt x="695879" y="1440000"/>
                    <a:pt x="0" y="1440000"/>
                  </a:cubicBezTo>
                  <a:lnTo>
                    <a:pt x="0" y="1080000"/>
                  </a:lnTo>
                  <a:cubicBezTo>
                    <a:pt x="608894" y="1080000"/>
                    <a:pt x="1116911" y="648095"/>
                    <a:pt x="1234401" y="73934"/>
                  </a:cubicBezTo>
                  <a:lnTo>
                    <a:pt x="1245685"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1277791" y="575291"/>
              <a:ext cx="228536" cy="6902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06151" y="161133"/>
              <a:ext cx="69026" cy="6902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5"/>
          <p:cNvSpPr/>
          <p:nvPr userDrawn="1"/>
        </p:nvSpPr>
        <p:spPr>
          <a:xfrm>
            <a:off x="7748157" y="370601"/>
            <a:ext cx="3515426" cy="413978"/>
          </a:xfrm>
          <a:custGeom>
            <a:avLst/>
            <a:gdLst/>
            <a:ahLst/>
            <a:cxnLst/>
            <a:rect l="l" t="t" r="r" b="b"/>
            <a:pathLst>
              <a:path w="2425224" h="285597">
                <a:moveTo>
                  <a:pt x="1005158" y="75708"/>
                </a:moveTo>
                <a:cubicBezTo>
                  <a:pt x="1025040" y="75708"/>
                  <a:pt x="1041158" y="91826"/>
                  <a:pt x="1041158" y="111708"/>
                </a:cubicBezTo>
                <a:cubicBezTo>
                  <a:pt x="1041158" y="131590"/>
                  <a:pt x="1025040" y="147708"/>
                  <a:pt x="1005158" y="147708"/>
                </a:cubicBezTo>
                <a:cubicBezTo>
                  <a:pt x="985276" y="147708"/>
                  <a:pt x="969158" y="131590"/>
                  <a:pt x="969158" y="111708"/>
                </a:cubicBezTo>
                <a:cubicBezTo>
                  <a:pt x="969158" y="91826"/>
                  <a:pt x="985276" y="75708"/>
                  <a:pt x="1005158" y="75708"/>
                </a:cubicBezTo>
                <a:close/>
                <a:moveTo>
                  <a:pt x="2292331" y="66141"/>
                </a:moveTo>
                <a:lnTo>
                  <a:pt x="2348110" y="66141"/>
                </a:lnTo>
                <a:lnTo>
                  <a:pt x="2348110" y="145999"/>
                </a:lnTo>
                <a:cubicBezTo>
                  <a:pt x="2348110" y="154736"/>
                  <a:pt x="2351767" y="159105"/>
                  <a:pt x="2359082" y="159105"/>
                </a:cubicBezTo>
                <a:cubicBezTo>
                  <a:pt x="2365991" y="159105"/>
                  <a:pt x="2369446" y="154228"/>
                  <a:pt x="2369446" y="144475"/>
                </a:cubicBezTo>
                <a:lnTo>
                  <a:pt x="2369446" y="66141"/>
                </a:lnTo>
                <a:lnTo>
                  <a:pt x="2425224" y="66141"/>
                </a:lnTo>
                <a:lnTo>
                  <a:pt x="2425224" y="198729"/>
                </a:lnTo>
                <a:cubicBezTo>
                  <a:pt x="2425224" y="225552"/>
                  <a:pt x="2417096" y="246735"/>
                  <a:pt x="2400840" y="262280"/>
                </a:cubicBezTo>
                <a:cubicBezTo>
                  <a:pt x="2384584" y="277825"/>
                  <a:pt x="2365890" y="285597"/>
                  <a:pt x="2344757" y="285597"/>
                </a:cubicBezTo>
                <a:cubicBezTo>
                  <a:pt x="2334394" y="285597"/>
                  <a:pt x="2323929" y="283667"/>
                  <a:pt x="2313362" y="279806"/>
                </a:cubicBezTo>
                <a:lnTo>
                  <a:pt x="2313362" y="231343"/>
                </a:lnTo>
                <a:cubicBezTo>
                  <a:pt x="2320678" y="234391"/>
                  <a:pt x="2327485" y="235915"/>
                  <a:pt x="2333784" y="235915"/>
                </a:cubicBezTo>
                <a:cubicBezTo>
                  <a:pt x="2351056" y="235915"/>
                  <a:pt x="2362537" y="225755"/>
                  <a:pt x="2368226" y="205435"/>
                </a:cubicBezTo>
                <a:cubicBezTo>
                  <a:pt x="2358676" y="211124"/>
                  <a:pt x="2349024" y="213969"/>
                  <a:pt x="2339271" y="213969"/>
                </a:cubicBezTo>
                <a:cubicBezTo>
                  <a:pt x="2325859" y="213969"/>
                  <a:pt x="2314683" y="208940"/>
                  <a:pt x="2305742" y="198882"/>
                </a:cubicBezTo>
                <a:cubicBezTo>
                  <a:pt x="2296802" y="188823"/>
                  <a:pt x="2292331" y="175666"/>
                  <a:pt x="2292331" y="159410"/>
                </a:cubicBezTo>
                <a:close/>
                <a:moveTo>
                  <a:pt x="2103660" y="66141"/>
                </a:moveTo>
                <a:lnTo>
                  <a:pt x="2159439" y="66141"/>
                </a:lnTo>
                <a:lnTo>
                  <a:pt x="2159439" y="214579"/>
                </a:lnTo>
                <a:lnTo>
                  <a:pt x="2103660" y="214579"/>
                </a:lnTo>
                <a:close/>
                <a:moveTo>
                  <a:pt x="1963147" y="66141"/>
                </a:moveTo>
                <a:lnTo>
                  <a:pt x="2016183" y="66141"/>
                </a:lnTo>
                <a:lnTo>
                  <a:pt x="2032032" y="106375"/>
                </a:lnTo>
                <a:lnTo>
                  <a:pt x="2049101" y="66141"/>
                </a:lnTo>
                <a:lnTo>
                  <a:pt x="2100917" y="66141"/>
                </a:lnTo>
                <a:lnTo>
                  <a:pt x="2031727" y="220370"/>
                </a:lnTo>
                <a:close/>
                <a:moveTo>
                  <a:pt x="1903635" y="66141"/>
                </a:moveTo>
                <a:lnTo>
                  <a:pt x="1959414" y="66141"/>
                </a:lnTo>
                <a:lnTo>
                  <a:pt x="1959414" y="214579"/>
                </a:lnTo>
                <a:lnTo>
                  <a:pt x="1903635" y="214579"/>
                </a:lnTo>
                <a:close/>
                <a:moveTo>
                  <a:pt x="500558" y="66141"/>
                </a:moveTo>
                <a:lnTo>
                  <a:pt x="556337" y="66141"/>
                </a:lnTo>
                <a:lnTo>
                  <a:pt x="556337" y="214579"/>
                </a:lnTo>
                <a:lnTo>
                  <a:pt x="500558" y="214579"/>
                </a:lnTo>
                <a:close/>
                <a:moveTo>
                  <a:pt x="462458" y="66141"/>
                </a:moveTo>
                <a:lnTo>
                  <a:pt x="479527" y="66141"/>
                </a:lnTo>
                <a:lnTo>
                  <a:pt x="479527" y="124663"/>
                </a:lnTo>
                <a:cubicBezTo>
                  <a:pt x="470789" y="124663"/>
                  <a:pt x="465100" y="126187"/>
                  <a:pt x="462458" y="129235"/>
                </a:cubicBezTo>
                <a:cubicBezTo>
                  <a:pt x="459817" y="132283"/>
                  <a:pt x="458191" y="137464"/>
                  <a:pt x="457581" y="144780"/>
                </a:cubicBezTo>
                <a:cubicBezTo>
                  <a:pt x="453314" y="191312"/>
                  <a:pt x="427406" y="214579"/>
                  <a:pt x="379857" y="214579"/>
                </a:cubicBezTo>
                <a:lnTo>
                  <a:pt x="372237" y="214579"/>
                </a:lnTo>
                <a:lnTo>
                  <a:pt x="372237" y="155752"/>
                </a:lnTo>
                <a:cubicBezTo>
                  <a:pt x="382804" y="155752"/>
                  <a:pt x="390017" y="153873"/>
                  <a:pt x="393878" y="150114"/>
                </a:cubicBezTo>
                <a:cubicBezTo>
                  <a:pt x="397739" y="146354"/>
                  <a:pt x="399974" y="139801"/>
                  <a:pt x="400584" y="130454"/>
                </a:cubicBezTo>
                <a:cubicBezTo>
                  <a:pt x="401397" y="116433"/>
                  <a:pt x="402565" y="106730"/>
                  <a:pt x="404089" y="101346"/>
                </a:cubicBezTo>
                <a:cubicBezTo>
                  <a:pt x="405613" y="95961"/>
                  <a:pt x="409067" y="90373"/>
                  <a:pt x="414452" y="84582"/>
                </a:cubicBezTo>
                <a:cubicBezTo>
                  <a:pt x="419837" y="78790"/>
                  <a:pt x="426441" y="74269"/>
                  <a:pt x="434264" y="71018"/>
                </a:cubicBezTo>
                <a:cubicBezTo>
                  <a:pt x="442087" y="67767"/>
                  <a:pt x="451485" y="66141"/>
                  <a:pt x="462458" y="66141"/>
                </a:cubicBezTo>
                <a:close/>
                <a:moveTo>
                  <a:pt x="1687075" y="62788"/>
                </a:moveTo>
                <a:cubicBezTo>
                  <a:pt x="1711052" y="62788"/>
                  <a:pt x="1730001" y="69799"/>
                  <a:pt x="1743920" y="83820"/>
                </a:cubicBezTo>
                <a:cubicBezTo>
                  <a:pt x="1757839" y="97840"/>
                  <a:pt x="1764799" y="117043"/>
                  <a:pt x="1764799" y="141427"/>
                </a:cubicBezTo>
                <a:lnTo>
                  <a:pt x="1764799" y="214579"/>
                </a:lnTo>
                <a:lnTo>
                  <a:pt x="1709020" y="214579"/>
                </a:lnTo>
                <a:lnTo>
                  <a:pt x="1709020" y="145389"/>
                </a:lnTo>
                <a:cubicBezTo>
                  <a:pt x="1709020" y="137464"/>
                  <a:pt x="1707090" y="131216"/>
                  <a:pt x="1703229" y="126644"/>
                </a:cubicBezTo>
                <a:cubicBezTo>
                  <a:pt x="1699368" y="122072"/>
                  <a:pt x="1694288" y="119786"/>
                  <a:pt x="1687989" y="119786"/>
                </a:cubicBezTo>
                <a:cubicBezTo>
                  <a:pt x="1682096" y="119786"/>
                  <a:pt x="1677016" y="121970"/>
                  <a:pt x="1672749" y="126339"/>
                </a:cubicBezTo>
                <a:cubicBezTo>
                  <a:pt x="1668482" y="130708"/>
                  <a:pt x="1666348" y="135940"/>
                  <a:pt x="1666348" y="142036"/>
                </a:cubicBezTo>
                <a:cubicBezTo>
                  <a:pt x="1666348" y="148132"/>
                  <a:pt x="1668279" y="153162"/>
                  <a:pt x="1672140" y="157124"/>
                </a:cubicBezTo>
                <a:cubicBezTo>
                  <a:pt x="1676000" y="161086"/>
                  <a:pt x="1681080" y="163068"/>
                  <a:pt x="1687380" y="163068"/>
                </a:cubicBezTo>
                <a:cubicBezTo>
                  <a:pt x="1692053" y="163068"/>
                  <a:pt x="1696422" y="161848"/>
                  <a:pt x="1700486" y="159410"/>
                </a:cubicBezTo>
                <a:lnTo>
                  <a:pt x="1700486" y="216712"/>
                </a:lnTo>
                <a:cubicBezTo>
                  <a:pt x="1696422" y="217525"/>
                  <a:pt x="1692256" y="217932"/>
                  <a:pt x="1687989" y="217932"/>
                </a:cubicBezTo>
                <a:cubicBezTo>
                  <a:pt x="1665637" y="217932"/>
                  <a:pt x="1646994" y="210464"/>
                  <a:pt x="1632058" y="195529"/>
                </a:cubicBezTo>
                <a:cubicBezTo>
                  <a:pt x="1617123" y="180594"/>
                  <a:pt x="1609656" y="162153"/>
                  <a:pt x="1609656" y="140208"/>
                </a:cubicBezTo>
                <a:cubicBezTo>
                  <a:pt x="1609656" y="118872"/>
                  <a:pt x="1617225" y="100634"/>
                  <a:pt x="1632363" y="85496"/>
                </a:cubicBezTo>
                <a:cubicBezTo>
                  <a:pt x="1647501" y="70358"/>
                  <a:pt x="1665739" y="62788"/>
                  <a:pt x="1687075" y="62788"/>
                </a:cubicBezTo>
                <a:close/>
                <a:moveTo>
                  <a:pt x="1516844" y="62788"/>
                </a:moveTo>
                <a:cubicBezTo>
                  <a:pt x="1538180" y="62788"/>
                  <a:pt x="1556214" y="70053"/>
                  <a:pt x="1570946" y="84582"/>
                </a:cubicBezTo>
                <a:cubicBezTo>
                  <a:pt x="1585678" y="99110"/>
                  <a:pt x="1593044" y="117144"/>
                  <a:pt x="1593044" y="138684"/>
                </a:cubicBezTo>
                <a:cubicBezTo>
                  <a:pt x="1593044" y="139496"/>
                  <a:pt x="1592841" y="142951"/>
                  <a:pt x="1592434" y="149047"/>
                </a:cubicBezTo>
                <a:lnTo>
                  <a:pt x="1508005" y="149047"/>
                </a:lnTo>
                <a:cubicBezTo>
                  <a:pt x="1506582" y="144983"/>
                  <a:pt x="1505871" y="140919"/>
                  <a:pt x="1505871" y="136855"/>
                </a:cubicBezTo>
                <a:cubicBezTo>
                  <a:pt x="1505871" y="132384"/>
                  <a:pt x="1506786" y="127711"/>
                  <a:pt x="1508614" y="122834"/>
                </a:cubicBezTo>
                <a:lnTo>
                  <a:pt x="1536961" y="122834"/>
                </a:lnTo>
                <a:cubicBezTo>
                  <a:pt x="1535132" y="111658"/>
                  <a:pt x="1528934" y="106070"/>
                  <a:pt x="1518368" y="106070"/>
                </a:cubicBezTo>
                <a:cubicBezTo>
                  <a:pt x="1511662" y="106070"/>
                  <a:pt x="1506074" y="109016"/>
                  <a:pt x="1501604" y="114909"/>
                </a:cubicBezTo>
                <a:cubicBezTo>
                  <a:pt x="1497134" y="120802"/>
                  <a:pt x="1494898" y="128422"/>
                  <a:pt x="1494898" y="137769"/>
                </a:cubicBezTo>
                <a:cubicBezTo>
                  <a:pt x="1494898" y="147320"/>
                  <a:pt x="1497032" y="155194"/>
                  <a:pt x="1501299" y="161391"/>
                </a:cubicBezTo>
                <a:cubicBezTo>
                  <a:pt x="1505566" y="167589"/>
                  <a:pt x="1511053" y="170688"/>
                  <a:pt x="1517758" y="170688"/>
                </a:cubicBezTo>
                <a:cubicBezTo>
                  <a:pt x="1523448" y="170688"/>
                  <a:pt x="1528833" y="167843"/>
                  <a:pt x="1533913" y="162153"/>
                </a:cubicBezTo>
                <a:lnTo>
                  <a:pt x="1565612" y="200558"/>
                </a:lnTo>
                <a:cubicBezTo>
                  <a:pt x="1550982" y="212140"/>
                  <a:pt x="1534522" y="217932"/>
                  <a:pt x="1516234" y="217932"/>
                </a:cubicBezTo>
                <a:cubicBezTo>
                  <a:pt x="1494492" y="217932"/>
                  <a:pt x="1476052" y="210464"/>
                  <a:pt x="1460913" y="195529"/>
                </a:cubicBezTo>
                <a:cubicBezTo>
                  <a:pt x="1445775" y="180594"/>
                  <a:pt x="1438206" y="162153"/>
                  <a:pt x="1438206" y="140208"/>
                </a:cubicBezTo>
                <a:cubicBezTo>
                  <a:pt x="1438206" y="118465"/>
                  <a:pt x="1445724" y="100126"/>
                  <a:pt x="1460761" y="85191"/>
                </a:cubicBezTo>
                <a:cubicBezTo>
                  <a:pt x="1475798" y="70256"/>
                  <a:pt x="1494492" y="62788"/>
                  <a:pt x="1516844" y="62788"/>
                </a:cubicBezTo>
                <a:close/>
                <a:moveTo>
                  <a:pt x="1414888" y="62788"/>
                </a:moveTo>
                <a:cubicBezTo>
                  <a:pt x="1420578" y="62788"/>
                  <a:pt x="1426471" y="63398"/>
                  <a:pt x="1432567" y="64617"/>
                </a:cubicBezTo>
                <a:lnTo>
                  <a:pt x="1432567" y="124358"/>
                </a:lnTo>
                <a:cubicBezTo>
                  <a:pt x="1428503" y="121920"/>
                  <a:pt x="1424744" y="120700"/>
                  <a:pt x="1421289" y="120700"/>
                </a:cubicBezTo>
                <a:cubicBezTo>
                  <a:pt x="1416819" y="120700"/>
                  <a:pt x="1413314" y="122732"/>
                  <a:pt x="1410774" y="126796"/>
                </a:cubicBezTo>
                <a:cubicBezTo>
                  <a:pt x="1408234" y="130860"/>
                  <a:pt x="1406964" y="136652"/>
                  <a:pt x="1406964" y="144170"/>
                </a:cubicBezTo>
                <a:lnTo>
                  <a:pt x="1406964" y="214579"/>
                </a:lnTo>
                <a:lnTo>
                  <a:pt x="1351185" y="214579"/>
                </a:lnTo>
                <a:lnTo>
                  <a:pt x="1351185" y="133502"/>
                </a:lnTo>
                <a:cubicBezTo>
                  <a:pt x="1351185" y="111760"/>
                  <a:pt x="1356926" y="94538"/>
                  <a:pt x="1368406" y="81838"/>
                </a:cubicBezTo>
                <a:cubicBezTo>
                  <a:pt x="1379887" y="69138"/>
                  <a:pt x="1395381" y="62788"/>
                  <a:pt x="1414888" y="62788"/>
                </a:cubicBezTo>
                <a:close/>
                <a:moveTo>
                  <a:pt x="823875" y="62788"/>
                </a:moveTo>
                <a:cubicBezTo>
                  <a:pt x="844195" y="62788"/>
                  <a:pt x="860298" y="69240"/>
                  <a:pt x="872186" y="82143"/>
                </a:cubicBezTo>
                <a:cubicBezTo>
                  <a:pt x="884073" y="95046"/>
                  <a:pt x="890016" y="112979"/>
                  <a:pt x="890016" y="135940"/>
                </a:cubicBezTo>
                <a:lnTo>
                  <a:pt x="890016" y="214579"/>
                </a:lnTo>
                <a:lnTo>
                  <a:pt x="834543" y="214579"/>
                </a:lnTo>
                <a:lnTo>
                  <a:pt x="834543" y="130454"/>
                </a:lnTo>
                <a:cubicBezTo>
                  <a:pt x="834543" y="121920"/>
                  <a:pt x="830987" y="117652"/>
                  <a:pt x="823875" y="117652"/>
                </a:cubicBezTo>
                <a:cubicBezTo>
                  <a:pt x="816966" y="117652"/>
                  <a:pt x="813512" y="121920"/>
                  <a:pt x="813512" y="130454"/>
                </a:cubicBezTo>
                <a:lnTo>
                  <a:pt x="813512" y="214579"/>
                </a:lnTo>
                <a:lnTo>
                  <a:pt x="757733" y="214579"/>
                </a:lnTo>
                <a:lnTo>
                  <a:pt x="757733" y="131673"/>
                </a:lnTo>
                <a:cubicBezTo>
                  <a:pt x="757733" y="112369"/>
                  <a:pt x="764134" y="96062"/>
                  <a:pt x="776936" y="82753"/>
                </a:cubicBezTo>
                <a:cubicBezTo>
                  <a:pt x="789737" y="69443"/>
                  <a:pt x="805384" y="62788"/>
                  <a:pt x="823875" y="62788"/>
                </a:cubicBezTo>
                <a:close/>
                <a:moveTo>
                  <a:pt x="655778" y="62788"/>
                </a:moveTo>
                <a:cubicBezTo>
                  <a:pt x="679146" y="62788"/>
                  <a:pt x="697230" y="69850"/>
                  <a:pt x="710032" y="83972"/>
                </a:cubicBezTo>
                <a:cubicBezTo>
                  <a:pt x="722834" y="98094"/>
                  <a:pt x="729234" y="118465"/>
                  <a:pt x="729234" y="145084"/>
                </a:cubicBezTo>
                <a:lnTo>
                  <a:pt x="729234" y="193852"/>
                </a:lnTo>
                <a:cubicBezTo>
                  <a:pt x="729234" y="219659"/>
                  <a:pt x="721970" y="240944"/>
                  <a:pt x="707441" y="257708"/>
                </a:cubicBezTo>
                <a:cubicBezTo>
                  <a:pt x="692912" y="274472"/>
                  <a:pt x="674269" y="282854"/>
                  <a:pt x="651510" y="282854"/>
                </a:cubicBezTo>
                <a:cubicBezTo>
                  <a:pt x="641350" y="282854"/>
                  <a:pt x="630886" y="281127"/>
                  <a:pt x="620116" y="277672"/>
                </a:cubicBezTo>
                <a:lnTo>
                  <a:pt x="620116" y="227076"/>
                </a:lnTo>
                <a:cubicBezTo>
                  <a:pt x="628244" y="231140"/>
                  <a:pt x="635966" y="233172"/>
                  <a:pt x="643281" y="233172"/>
                </a:cubicBezTo>
                <a:cubicBezTo>
                  <a:pt x="652628" y="233172"/>
                  <a:pt x="660045" y="229819"/>
                  <a:pt x="665531" y="223113"/>
                </a:cubicBezTo>
                <a:cubicBezTo>
                  <a:pt x="671018" y="216408"/>
                  <a:pt x="673761" y="206959"/>
                  <a:pt x="673761" y="194767"/>
                </a:cubicBezTo>
                <a:lnTo>
                  <a:pt x="673761" y="138988"/>
                </a:lnTo>
                <a:cubicBezTo>
                  <a:pt x="673761" y="123342"/>
                  <a:pt x="667462" y="115519"/>
                  <a:pt x="654863" y="115519"/>
                </a:cubicBezTo>
                <a:cubicBezTo>
                  <a:pt x="649580" y="115519"/>
                  <a:pt x="644906" y="117500"/>
                  <a:pt x="640842" y="121462"/>
                </a:cubicBezTo>
                <a:cubicBezTo>
                  <a:pt x="636778" y="125425"/>
                  <a:pt x="634746" y="130251"/>
                  <a:pt x="634746" y="135940"/>
                </a:cubicBezTo>
                <a:cubicBezTo>
                  <a:pt x="634746" y="141630"/>
                  <a:pt x="636677" y="146354"/>
                  <a:pt x="640538" y="150114"/>
                </a:cubicBezTo>
                <a:cubicBezTo>
                  <a:pt x="644398" y="153873"/>
                  <a:pt x="649072" y="155752"/>
                  <a:pt x="654558" y="155752"/>
                </a:cubicBezTo>
                <a:cubicBezTo>
                  <a:pt x="658216" y="155752"/>
                  <a:pt x="661874" y="154838"/>
                  <a:pt x="665531" y="153009"/>
                </a:cubicBezTo>
                <a:lnTo>
                  <a:pt x="665531" y="204216"/>
                </a:lnTo>
                <a:cubicBezTo>
                  <a:pt x="657810" y="206857"/>
                  <a:pt x="650088" y="208178"/>
                  <a:pt x="642366" y="208178"/>
                </a:cubicBezTo>
                <a:cubicBezTo>
                  <a:pt x="624282" y="208178"/>
                  <a:pt x="609042" y="201523"/>
                  <a:pt x="596646" y="188214"/>
                </a:cubicBezTo>
                <a:cubicBezTo>
                  <a:pt x="584251" y="174904"/>
                  <a:pt x="578054" y="158292"/>
                  <a:pt x="578054" y="138379"/>
                </a:cubicBezTo>
                <a:cubicBezTo>
                  <a:pt x="578054" y="117449"/>
                  <a:pt x="585572" y="99618"/>
                  <a:pt x="600609" y="84886"/>
                </a:cubicBezTo>
                <a:cubicBezTo>
                  <a:pt x="615646" y="70154"/>
                  <a:pt x="634035" y="62788"/>
                  <a:pt x="655778" y="62788"/>
                </a:cubicBezTo>
                <a:close/>
                <a:moveTo>
                  <a:pt x="285217" y="62788"/>
                </a:moveTo>
                <a:cubicBezTo>
                  <a:pt x="306553" y="62788"/>
                  <a:pt x="324587" y="70053"/>
                  <a:pt x="339319" y="84582"/>
                </a:cubicBezTo>
                <a:cubicBezTo>
                  <a:pt x="354051" y="99110"/>
                  <a:pt x="361417" y="117144"/>
                  <a:pt x="361417" y="138684"/>
                </a:cubicBezTo>
                <a:cubicBezTo>
                  <a:pt x="361417" y="139496"/>
                  <a:pt x="361214" y="142951"/>
                  <a:pt x="360807" y="149047"/>
                </a:cubicBezTo>
                <a:lnTo>
                  <a:pt x="276378" y="149047"/>
                </a:lnTo>
                <a:cubicBezTo>
                  <a:pt x="274955" y="144983"/>
                  <a:pt x="274244" y="140919"/>
                  <a:pt x="274244" y="136855"/>
                </a:cubicBezTo>
                <a:cubicBezTo>
                  <a:pt x="274244" y="132384"/>
                  <a:pt x="275159" y="127711"/>
                  <a:pt x="276987" y="122834"/>
                </a:cubicBezTo>
                <a:lnTo>
                  <a:pt x="305334" y="122834"/>
                </a:lnTo>
                <a:cubicBezTo>
                  <a:pt x="303505" y="111658"/>
                  <a:pt x="297307" y="106070"/>
                  <a:pt x="286741" y="106070"/>
                </a:cubicBezTo>
                <a:cubicBezTo>
                  <a:pt x="280035" y="106070"/>
                  <a:pt x="274447" y="109016"/>
                  <a:pt x="269977" y="114909"/>
                </a:cubicBezTo>
                <a:cubicBezTo>
                  <a:pt x="265507" y="120802"/>
                  <a:pt x="263271" y="128422"/>
                  <a:pt x="263271" y="137769"/>
                </a:cubicBezTo>
                <a:cubicBezTo>
                  <a:pt x="263271" y="147320"/>
                  <a:pt x="265405" y="155194"/>
                  <a:pt x="269672" y="161391"/>
                </a:cubicBezTo>
                <a:cubicBezTo>
                  <a:pt x="273939" y="167589"/>
                  <a:pt x="279426" y="170688"/>
                  <a:pt x="286131" y="170688"/>
                </a:cubicBezTo>
                <a:cubicBezTo>
                  <a:pt x="291821" y="170688"/>
                  <a:pt x="297206" y="167843"/>
                  <a:pt x="302286" y="162153"/>
                </a:cubicBezTo>
                <a:lnTo>
                  <a:pt x="333985" y="200558"/>
                </a:lnTo>
                <a:cubicBezTo>
                  <a:pt x="319355" y="212140"/>
                  <a:pt x="302895" y="217932"/>
                  <a:pt x="284607" y="217932"/>
                </a:cubicBezTo>
                <a:cubicBezTo>
                  <a:pt x="262865" y="217932"/>
                  <a:pt x="244425" y="210464"/>
                  <a:pt x="229286" y="195529"/>
                </a:cubicBezTo>
                <a:cubicBezTo>
                  <a:pt x="214148" y="180594"/>
                  <a:pt x="206579" y="162153"/>
                  <a:pt x="206579" y="140208"/>
                </a:cubicBezTo>
                <a:cubicBezTo>
                  <a:pt x="206579" y="118465"/>
                  <a:pt x="214097" y="100126"/>
                  <a:pt x="229134" y="85191"/>
                </a:cubicBezTo>
                <a:cubicBezTo>
                  <a:pt x="244171" y="70256"/>
                  <a:pt x="262865" y="62788"/>
                  <a:pt x="285217" y="62788"/>
                </a:cubicBezTo>
                <a:close/>
                <a:moveTo>
                  <a:pt x="2183289" y="11277"/>
                </a:moveTo>
                <a:lnTo>
                  <a:pt x="2239067" y="11277"/>
                </a:lnTo>
                <a:lnTo>
                  <a:pt x="2239067" y="69494"/>
                </a:lnTo>
                <a:lnTo>
                  <a:pt x="2264061" y="69494"/>
                </a:lnTo>
                <a:lnTo>
                  <a:pt x="2264061" y="128320"/>
                </a:lnTo>
                <a:lnTo>
                  <a:pt x="2239067" y="128320"/>
                </a:lnTo>
                <a:cubicBezTo>
                  <a:pt x="2239067" y="140106"/>
                  <a:pt x="2240896" y="148234"/>
                  <a:pt x="2244554" y="152704"/>
                </a:cubicBezTo>
                <a:cubicBezTo>
                  <a:pt x="2248212" y="157175"/>
                  <a:pt x="2255019" y="159410"/>
                  <a:pt x="2264975" y="159410"/>
                </a:cubicBezTo>
                <a:lnTo>
                  <a:pt x="2264975" y="217932"/>
                </a:lnTo>
                <a:cubicBezTo>
                  <a:pt x="2239372" y="217932"/>
                  <a:pt x="2219357" y="210667"/>
                  <a:pt x="2204930" y="196138"/>
                </a:cubicBezTo>
                <a:cubicBezTo>
                  <a:pt x="2190503" y="181610"/>
                  <a:pt x="2183289" y="161036"/>
                  <a:pt x="2183289" y="134416"/>
                </a:cubicBezTo>
                <a:close/>
                <a:moveTo>
                  <a:pt x="1792764" y="11277"/>
                </a:moveTo>
                <a:lnTo>
                  <a:pt x="1848543" y="11277"/>
                </a:lnTo>
                <a:lnTo>
                  <a:pt x="1848543" y="69494"/>
                </a:lnTo>
                <a:lnTo>
                  <a:pt x="1873536" y="69494"/>
                </a:lnTo>
                <a:lnTo>
                  <a:pt x="1873536" y="128320"/>
                </a:lnTo>
                <a:lnTo>
                  <a:pt x="1848543" y="128320"/>
                </a:lnTo>
                <a:cubicBezTo>
                  <a:pt x="1848543" y="140106"/>
                  <a:pt x="1850371" y="148234"/>
                  <a:pt x="1854029" y="152704"/>
                </a:cubicBezTo>
                <a:cubicBezTo>
                  <a:pt x="1857687" y="157175"/>
                  <a:pt x="1864494" y="159410"/>
                  <a:pt x="1874451" y="159410"/>
                </a:cubicBezTo>
                <a:lnTo>
                  <a:pt x="1874451" y="217932"/>
                </a:lnTo>
                <a:cubicBezTo>
                  <a:pt x="1848847" y="217932"/>
                  <a:pt x="1828832" y="210667"/>
                  <a:pt x="1814405" y="196138"/>
                </a:cubicBezTo>
                <a:cubicBezTo>
                  <a:pt x="1799978" y="181610"/>
                  <a:pt x="1792764" y="161036"/>
                  <a:pt x="1792764" y="134416"/>
                </a:cubicBezTo>
                <a:close/>
                <a:moveTo>
                  <a:pt x="0" y="11277"/>
                </a:moveTo>
                <a:lnTo>
                  <a:pt x="78639" y="11277"/>
                </a:lnTo>
                <a:cubicBezTo>
                  <a:pt x="114605" y="11277"/>
                  <a:pt x="142952" y="20320"/>
                  <a:pt x="163678" y="38404"/>
                </a:cubicBezTo>
                <a:cubicBezTo>
                  <a:pt x="184404" y="56489"/>
                  <a:pt x="194768" y="80772"/>
                  <a:pt x="194768" y="111252"/>
                </a:cubicBezTo>
                <a:cubicBezTo>
                  <a:pt x="194768" y="141935"/>
                  <a:pt x="184811" y="166979"/>
                  <a:pt x="164897" y="186385"/>
                </a:cubicBezTo>
                <a:cubicBezTo>
                  <a:pt x="144984" y="205790"/>
                  <a:pt x="119380" y="215493"/>
                  <a:pt x="88088" y="215493"/>
                </a:cubicBezTo>
                <a:cubicBezTo>
                  <a:pt x="86868" y="215493"/>
                  <a:pt x="80874" y="215290"/>
                  <a:pt x="70104" y="214884"/>
                </a:cubicBezTo>
                <a:lnTo>
                  <a:pt x="70104" y="155143"/>
                </a:lnTo>
                <a:lnTo>
                  <a:pt x="79858" y="155143"/>
                </a:lnTo>
                <a:cubicBezTo>
                  <a:pt x="115215" y="155143"/>
                  <a:pt x="132893" y="140512"/>
                  <a:pt x="132893" y="111252"/>
                </a:cubicBezTo>
                <a:cubicBezTo>
                  <a:pt x="132893" y="83616"/>
                  <a:pt x="115520" y="69799"/>
                  <a:pt x="80772" y="69799"/>
                </a:cubicBezTo>
                <a:lnTo>
                  <a:pt x="60351" y="69799"/>
                </a:lnTo>
                <a:lnTo>
                  <a:pt x="60351" y="214579"/>
                </a:lnTo>
                <a:lnTo>
                  <a:pt x="0" y="214579"/>
                </a:lnTo>
                <a:close/>
                <a:moveTo>
                  <a:pt x="1222560" y="6400"/>
                </a:moveTo>
                <a:cubicBezTo>
                  <a:pt x="1248569" y="6400"/>
                  <a:pt x="1270921" y="14020"/>
                  <a:pt x="1289616" y="29260"/>
                </a:cubicBezTo>
                <a:cubicBezTo>
                  <a:pt x="1308310" y="44500"/>
                  <a:pt x="1320705" y="66446"/>
                  <a:pt x="1326801" y="95097"/>
                </a:cubicBezTo>
                <a:lnTo>
                  <a:pt x="1262184" y="99669"/>
                </a:lnTo>
                <a:cubicBezTo>
                  <a:pt x="1255072" y="77317"/>
                  <a:pt x="1241356" y="66141"/>
                  <a:pt x="1221036" y="66141"/>
                </a:cubicBezTo>
                <a:cubicBezTo>
                  <a:pt x="1208234" y="66141"/>
                  <a:pt x="1197617" y="70510"/>
                  <a:pt x="1189184" y="79248"/>
                </a:cubicBezTo>
                <a:cubicBezTo>
                  <a:pt x="1180751" y="87985"/>
                  <a:pt x="1176535" y="99263"/>
                  <a:pt x="1176535" y="113080"/>
                </a:cubicBezTo>
                <a:cubicBezTo>
                  <a:pt x="1176535" y="126288"/>
                  <a:pt x="1180650" y="137109"/>
                  <a:pt x="1188879" y="145542"/>
                </a:cubicBezTo>
                <a:cubicBezTo>
                  <a:pt x="1197109" y="153974"/>
                  <a:pt x="1207523" y="158191"/>
                  <a:pt x="1220121" y="158191"/>
                </a:cubicBezTo>
                <a:cubicBezTo>
                  <a:pt x="1246334" y="158191"/>
                  <a:pt x="1261066" y="143357"/>
                  <a:pt x="1264317" y="113690"/>
                </a:cubicBezTo>
                <a:lnTo>
                  <a:pt x="1327411" y="115519"/>
                </a:lnTo>
                <a:cubicBezTo>
                  <a:pt x="1322940" y="148640"/>
                  <a:pt x="1311460" y="173990"/>
                  <a:pt x="1292968" y="191566"/>
                </a:cubicBezTo>
                <a:cubicBezTo>
                  <a:pt x="1274477" y="209143"/>
                  <a:pt x="1250500" y="217932"/>
                  <a:pt x="1221036" y="217932"/>
                </a:cubicBezTo>
                <a:cubicBezTo>
                  <a:pt x="1190352" y="217932"/>
                  <a:pt x="1164902" y="207975"/>
                  <a:pt x="1144683" y="188061"/>
                </a:cubicBezTo>
                <a:cubicBezTo>
                  <a:pt x="1124465" y="168148"/>
                  <a:pt x="1114356" y="143154"/>
                  <a:pt x="1114356" y="113080"/>
                </a:cubicBezTo>
                <a:cubicBezTo>
                  <a:pt x="1114356" y="82804"/>
                  <a:pt x="1124719" y="57454"/>
                  <a:pt x="1145445" y="37033"/>
                </a:cubicBezTo>
                <a:cubicBezTo>
                  <a:pt x="1166172" y="16611"/>
                  <a:pt x="1191876" y="6400"/>
                  <a:pt x="1222560" y="6400"/>
                </a:cubicBezTo>
                <a:close/>
                <a:moveTo>
                  <a:pt x="2132006" y="0"/>
                </a:moveTo>
                <a:cubicBezTo>
                  <a:pt x="2139525" y="0"/>
                  <a:pt x="2145875" y="2590"/>
                  <a:pt x="2151056" y="7772"/>
                </a:cubicBezTo>
                <a:cubicBezTo>
                  <a:pt x="2156238" y="12954"/>
                  <a:pt x="2158829" y="19304"/>
                  <a:pt x="2158829" y="26822"/>
                </a:cubicBezTo>
                <a:cubicBezTo>
                  <a:pt x="2158829" y="34340"/>
                  <a:pt x="2156238" y="40690"/>
                  <a:pt x="2151056" y="45872"/>
                </a:cubicBezTo>
                <a:cubicBezTo>
                  <a:pt x="2145875" y="51054"/>
                  <a:pt x="2139525" y="53644"/>
                  <a:pt x="2132006" y="53644"/>
                </a:cubicBezTo>
                <a:cubicBezTo>
                  <a:pt x="2124488" y="53644"/>
                  <a:pt x="2118138" y="51054"/>
                  <a:pt x="2112956" y="45872"/>
                </a:cubicBezTo>
                <a:cubicBezTo>
                  <a:pt x="2107775" y="40690"/>
                  <a:pt x="2105184" y="34340"/>
                  <a:pt x="2105184" y="26822"/>
                </a:cubicBezTo>
                <a:cubicBezTo>
                  <a:pt x="2105184" y="19304"/>
                  <a:pt x="2107775" y="12954"/>
                  <a:pt x="2112956" y="7772"/>
                </a:cubicBezTo>
                <a:cubicBezTo>
                  <a:pt x="2118138" y="2590"/>
                  <a:pt x="2124488" y="0"/>
                  <a:pt x="2132006" y="0"/>
                </a:cubicBezTo>
                <a:close/>
                <a:moveTo>
                  <a:pt x="1931982" y="0"/>
                </a:moveTo>
                <a:cubicBezTo>
                  <a:pt x="1939500" y="0"/>
                  <a:pt x="1945850" y="2590"/>
                  <a:pt x="1951032" y="7772"/>
                </a:cubicBezTo>
                <a:cubicBezTo>
                  <a:pt x="1956213" y="12954"/>
                  <a:pt x="1958804" y="19304"/>
                  <a:pt x="1958804" y="26822"/>
                </a:cubicBezTo>
                <a:cubicBezTo>
                  <a:pt x="1958804" y="34340"/>
                  <a:pt x="1956213" y="40690"/>
                  <a:pt x="1951032" y="45872"/>
                </a:cubicBezTo>
                <a:cubicBezTo>
                  <a:pt x="1945850" y="51054"/>
                  <a:pt x="1939500" y="53644"/>
                  <a:pt x="1931982" y="53644"/>
                </a:cubicBezTo>
                <a:cubicBezTo>
                  <a:pt x="1924463" y="53644"/>
                  <a:pt x="1918113" y="51054"/>
                  <a:pt x="1912932" y="45872"/>
                </a:cubicBezTo>
                <a:cubicBezTo>
                  <a:pt x="1907750" y="40690"/>
                  <a:pt x="1905159" y="34340"/>
                  <a:pt x="1905159" y="26822"/>
                </a:cubicBezTo>
                <a:cubicBezTo>
                  <a:pt x="1905159" y="19304"/>
                  <a:pt x="1907750" y="12954"/>
                  <a:pt x="1912932" y="7772"/>
                </a:cubicBezTo>
                <a:cubicBezTo>
                  <a:pt x="1918113" y="2590"/>
                  <a:pt x="1924463" y="0"/>
                  <a:pt x="1931982" y="0"/>
                </a:cubicBezTo>
                <a:close/>
                <a:moveTo>
                  <a:pt x="528905" y="0"/>
                </a:moveTo>
                <a:cubicBezTo>
                  <a:pt x="536423" y="0"/>
                  <a:pt x="542773" y="2590"/>
                  <a:pt x="547955" y="7772"/>
                </a:cubicBezTo>
                <a:cubicBezTo>
                  <a:pt x="553136" y="12954"/>
                  <a:pt x="555727" y="19304"/>
                  <a:pt x="555727" y="26822"/>
                </a:cubicBezTo>
                <a:cubicBezTo>
                  <a:pt x="555727" y="34340"/>
                  <a:pt x="553136" y="40690"/>
                  <a:pt x="547955" y="45872"/>
                </a:cubicBezTo>
                <a:cubicBezTo>
                  <a:pt x="542773" y="51054"/>
                  <a:pt x="536423" y="53644"/>
                  <a:pt x="528905" y="53644"/>
                </a:cubicBezTo>
                <a:cubicBezTo>
                  <a:pt x="521386" y="53644"/>
                  <a:pt x="515036" y="51054"/>
                  <a:pt x="509855" y="45872"/>
                </a:cubicBezTo>
                <a:cubicBezTo>
                  <a:pt x="504673" y="40690"/>
                  <a:pt x="502082" y="34340"/>
                  <a:pt x="502082" y="26822"/>
                </a:cubicBezTo>
                <a:cubicBezTo>
                  <a:pt x="502082" y="19304"/>
                  <a:pt x="504673" y="12954"/>
                  <a:pt x="509855" y="7772"/>
                </a:cubicBezTo>
                <a:cubicBezTo>
                  <a:pt x="515036" y="2590"/>
                  <a:pt x="521386" y="0"/>
                  <a:pt x="528905" y="0"/>
                </a:cubicBezTo>
                <a:close/>
              </a:path>
            </a:pathLst>
          </a:custGeom>
          <a:solidFill>
            <a:schemeClr val="bg1">
              <a:lumMod val="50000"/>
              <a:alpha val="2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2400" dirty="0">
              <a:solidFill>
                <a:srgbClr val="0070C0"/>
              </a:solidFill>
              <a:latin typeface="华文琥珀" panose="02010800040101010101" pitchFamily="2" charset="-122"/>
              <a:ea typeface="华文琥珀" panose="02010800040101010101" pitchFamily="2" charset="-122"/>
            </a:endParaRPr>
          </a:p>
        </p:txBody>
      </p:sp>
      <p:sp>
        <p:nvSpPr>
          <p:cNvPr id="17" name="Placeholder6"/>
          <p:cNvSpPr>
            <a:spLocks noGrp="1"/>
          </p:cNvSpPr>
          <p:nvPr>
            <p:ph type="body" sz="quarter" idx="11" hasCustomPrompt="1"/>
          </p:nvPr>
        </p:nvSpPr>
        <p:spPr>
          <a:xfrm>
            <a:off x="307396" y="319579"/>
            <a:ext cx="6433669" cy="516023"/>
          </a:xfrm>
          <a:prstGeom prst="rect">
            <a:avLst/>
          </a:prstGeom>
        </p:spPr>
        <p:txBody>
          <a:bodyPr anchor="ctr"/>
          <a:lstStyle>
            <a:lvl1pPr marL="0" indent="0" algn="l">
              <a:buNone/>
              <a:defRPr sz="3200">
                <a:solidFill>
                  <a:srgbClr val="3D5070"/>
                </a:solidFill>
                <a:latin typeface="+mj-ea"/>
                <a:ea typeface="+mj-ea"/>
              </a:defRPr>
            </a:lvl1pPr>
          </a:lstStyle>
          <a:p>
            <a:pPr lvl="0"/>
            <a:r>
              <a:rPr lang="zh-CN" altLang="en-US" dirty="0"/>
              <a:t>请在此处添加标题</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advTm="136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Placeholder0"/>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Placeholder1"/>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Placeholder2"/>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5" name="Placeholder3"/>
          <p:cNvSpPr>
            <a:spLocks noGrp="1"/>
          </p:cNvSpPr>
          <p:nvPr>
            <p:ph type="ftr" sz="quarter" idx="11"/>
          </p:nvPr>
        </p:nvSpPr>
        <p:spPr/>
        <p:txBody>
          <a:bodyPr/>
          <a:lstStyle/>
          <a:p>
            <a:endParaRPr lang="zh-CN" altLang="en-US"/>
          </a:p>
        </p:txBody>
      </p:sp>
      <p:sp>
        <p:nvSpPr>
          <p:cNvPr id="6" name="Placeholder4"/>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Placeholder3"/>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6" name="Placeholder4"/>
          <p:cNvSpPr>
            <a:spLocks noGrp="1"/>
          </p:cNvSpPr>
          <p:nvPr>
            <p:ph type="ftr" sz="quarter" idx="11"/>
          </p:nvPr>
        </p:nvSpPr>
        <p:spPr/>
        <p:txBody>
          <a:bodyPr/>
          <a:lstStyle/>
          <a:p>
            <a:endParaRPr lang="zh-CN" altLang="en-US"/>
          </a:p>
        </p:txBody>
      </p:sp>
      <p:sp>
        <p:nvSpPr>
          <p:cNvPr id="7" name="Placeholder5"/>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Placeholder0"/>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Placeholder1"/>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Placeholder2"/>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Placeholder3"/>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Placeholder4"/>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Placeholder5"/>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8" name="Placeholder6"/>
          <p:cNvSpPr>
            <a:spLocks noGrp="1"/>
          </p:cNvSpPr>
          <p:nvPr>
            <p:ph type="ftr" sz="quarter" idx="11"/>
          </p:nvPr>
        </p:nvSpPr>
        <p:spPr/>
        <p:txBody>
          <a:bodyPr/>
          <a:lstStyle/>
          <a:p>
            <a:endParaRPr lang="zh-CN" altLang="en-US"/>
          </a:p>
        </p:txBody>
      </p:sp>
      <p:sp>
        <p:nvSpPr>
          <p:cNvPr id="9" name="Placeholder7"/>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Placeholder0"/>
          <p:cNvSpPr>
            <a:spLocks noGrp="1"/>
          </p:cNvSpPr>
          <p:nvPr>
            <p:ph type="title"/>
          </p:nvPr>
        </p:nvSpPr>
        <p:spPr/>
        <p:txBody>
          <a:bodyPr/>
          <a:lstStyle/>
          <a:p>
            <a:r>
              <a:rPr lang="zh-CN" altLang="en-US"/>
              <a:t>单击此处编辑母版标题样式</a:t>
            </a:r>
            <a:endParaRPr lang="zh-CN" altLang="en-US"/>
          </a:p>
        </p:txBody>
      </p:sp>
      <p:sp>
        <p:nvSpPr>
          <p:cNvPr id="3" name="Placeholder1"/>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4" name="Placeholder2"/>
          <p:cNvSpPr>
            <a:spLocks noGrp="1"/>
          </p:cNvSpPr>
          <p:nvPr>
            <p:ph type="ftr" sz="quarter" idx="11"/>
          </p:nvPr>
        </p:nvSpPr>
        <p:spPr/>
        <p:txBody>
          <a:bodyPr/>
          <a:lstStyle/>
          <a:p>
            <a:endParaRPr lang="zh-CN" altLang="en-US"/>
          </a:p>
        </p:txBody>
      </p:sp>
      <p:sp>
        <p:nvSpPr>
          <p:cNvPr id="5" name="Placeholder3"/>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Placeholder0"/>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3" name="Placeholder1"/>
          <p:cNvSpPr>
            <a:spLocks noGrp="1"/>
          </p:cNvSpPr>
          <p:nvPr>
            <p:ph type="ftr" sz="quarter" idx="11"/>
          </p:nvPr>
        </p:nvSpPr>
        <p:spPr/>
        <p:txBody>
          <a:bodyPr/>
          <a:lstStyle/>
          <a:p>
            <a:endParaRPr lang="zh-CN" altLang="en-US"/>
          </a:p>
        </p:txBody>
      </p:sp>
      <p:sp>
        <p:nvSpPr>
          <p:cNvPr id="4" name="Placeholder2"/>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Placeholder0"/>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Placeholder1"/>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Placeholder3"/>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6" name="Placeholder4"/>
          <p:cNvSpPr>
            <a:spLocks noGrp="1"/>
          </p:cNvSpPr>
          <p:nvPr>
            <p:ph type="ftr" sz="quarter" idx="11"/>
          </p:nvPr>
        </p:nvSpPr>
        <p:spPr/>
        <p:txBody>
          <a:bodyPr/>
          <a:lstStyle/>
          <a:p>
            <a:endParaRPr lang="zh-CN" altLang="en-US"/>
          </a:p>
        </p:txBody>
      </p:sp>
      <p:sp>
        <p:nvSpPr>
          <p:cNvPr id="7" name="Placeholder5"/>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Placeholder0"/>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Placeholder1"/>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Placeholder2"/>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Placeholder3"/>
          <p:cNvSpPr>
            <a:spLocks noGrp="1"/>
          </p:cNvSpPr>
          <p:nvPr>
            <p:ph type="dt" sz="half" idx="10"/>
          </p:nvPr>
        </p:nvSpPr>
        <p:spPr/>
        <p:txBody>
          <a:bodyPr/>
          <a:lstStyle/>
          <a:p>
            <a:fld id="{579C6572-D117-4EEC-94F5-802732B4F160}" type="datetimeFigureOut">
              <a:rPr lang="zh-CN" altLang="en-US" smtClean="0"/>
            </a:fld>
            <a:endParaRPr lang="zh-CN" altLang="en-US"/>
          </a:p>
        </p:txBody>
      </p:sp>
      <p:sp>
        <p:nvSpPr>
          <p:cNvPr id="6" name="Placeholder4"/>
          <p:cNvSpPr>
            <a:spLocks noGrp="1"/>
          </p:cNvSpPr>
          <p:nvPr>
            <p:ph type="ftr" sz="quarter" idx="11"/>
          </p:nvPr>
        </p:nvSpPr>
        <p:spPr/>
        <p:txBody>
          <a:bodyPr/>
          <a:lstStyle/>
          <a:p>
            <a:endParaRPr lang="zh-CN" altLang="en-US"/>
          </a:p>
        </p:txBody>
      </p:sp>
      <p:sp>
        <p:nvSpPr>
          <p:cNvPr id="7" name="Placeholder5"/>
          <p:cNvSpPr>
            <a:spLocks noGrp="1"/>
          </p:cNvSpPr>
          <p:nvPr>
            <p:ph type="sldNum" sz="quarter" idx="12"/>
          </p:nvPr>
        </p:nvSpPr>
        <p:spPr/>
        <p:txBody>
          <a:bodyPr/>
          <a:lstStyle/>
          <a:p>
            <a:fld id="{ADE69CB6-C49A-4E78-9B88-9EC98808445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ceholder0"/>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Placeholder1"/>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Placeholder2"/>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9C6572-D117-4EEC-94F5-802732B4F160}" type="datetimeFigureOut">
              <a:rPr lang="zh-CN" altLang="en-US" smtClean="0"/>
            </a:fld>
            <a:endParaRPr lang="zh-CN" altLang="en-US"/>
          </a:p>
        </p:txBody>
      </p:sp>
      <p:sp>
        <p:nvSpPr>
          <p:cNvPr id="5" name="Placeholder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Placeholder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E69CB6-C49A-4E78-9B88-9EC9880844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0"/>
          <p:cNvSpPr/>
          <p:nvPr/>
        </p:nvSpPr>
        <p:spPr>
          <a:xfrm>
            <a:off x="6342927" y="732098"/>
            <a:ext cx="5849073" cy="6125902"/>
          </a:xfrm>
          <a:custGeom>
            <a:avLst/>
            <a:gdLst>
              <a:gd name="connsiteX0" fmla="*/ 3728978 w 5849073"/>
              <a:gd name="connsiteY0" fmla="*/ 0 h 6125902"/>
              <a:gd name="connsiteX1" fmla="*/ 5813885 w 5849073"/>
              <a:gd name="connsiteY1" fmla="*/ 585620 h 6125902"/>
              <a:gd name="connsiteX2" fmla="*/ 5849073 w 5849073"/>
              <a:gd name="connsiteY2" fmla="*/ 609816 h 6125902"/>
              <a:gd name="connsiteX3" fmla="*/ 5849073 w 5849073"/>
              <a:gd name="connsiteY3" fmla="*/ 6125902 h 6125902"/>
              <a:gd name="connsiteX4" fmla="*/ 1431052 w 5849073"/>
              <a:gd name="connsiteY4" fmla="*/ 6125902 h 6125902"/>
              <a:gd name="connsiteX5" fmla="*/ 1357002 w 5849073"/>
              <a:gd name="connsiteY5" fmla="*/ 6074983 h 6125902"/>
              <a:gd name="connsiteX6" fmla="*/ 0 w 5849073"/>
              <a:gd name="connsiteY6" fmla="*/ 3429000 h 6125902"/>
              <a:gd name="connsiteX7" fmla="*/ 3728978 w 5849073"/>
              <a:gd name="connsiteY7" fmla="*/ 0 h 612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9073" h="6125902">
                <a:moveTo>
                  <a:pt x="3728978" y="0"/>
                </a:moveTo>
                <a:cubicBezTo>
                  <a:pt x="4501275" y="0"/>
                  <a:pt x="5218737" y="215890"/>
                  <a:pt x="5813885" y="585620"/>
                </a:cubicBezTo>
                <a:lnTo>
                  <a:pt x="5849073" y="609816"/>
                </a:lnTo>
                <a:lnTo>
                  <a:pt x="5849073" y="6125902"/>
                </a:lnTo>
                <a:lnTo>
                  <a:pt x="1431052" y="6125902"/>
                </a:lnTo>
                <a:lnTo>
                  <a:pt x="1357002" y="6074983"/>
                </a:lnTo>
                <a:cubicBezTo>
                  <a:pt x="528247" y="5446054"/>
                  <a:pt x="0" y="4494254"/>
                  <a:pt x="0" y="3429000"/>
                </a:cubicBezTo>
                <a:cubicBezTo>
                  <a:pt x="0" y="1535216"/>
                  <a:pt x="1669520" y="0"/>
                  <a:pt x="3728978" y="0"/>
                </a:cubicBezTo>
                <a:close/>
              </a:path>
            </a:pathLst>
          </a:custGeom>
          <a:solidFill>
            <a:srgbClr val="C7C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15" name="AutoShape0"/>
          <p:cNvSpPr/>
          <p:nvPr/>
        </p:nvSpPr>
        <p:spPr>
          <a:xfrm rot="16200000">
            <a:off x="2691765" y="-2114550"/>
            <a:ext cx="1835150" cy="6899910"/>
          </a:xfrm>
          <a:prstGeom prst="frame">
            <a:avLst>
              <a:gd name="adj1" fmla="val 296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Calibri" panose="020F0502020204030204" pitchFamily="34" charset="0"/>
              <a:ea typeface="汉仪全唐诗简" panose="00020600040101010101" pitchFamily="18" charset="-122"/>
              <a:sym typeface="Calibri" panose="020F0502020204030204" pitchFamily="34" charset="0"/>
            </a:endParaRPr>
          </a:p>
        </p:txBody>
      </p:sp>
      <p:pic>
        <p:nvPicPr>
          <p:cNvPr id="17" name="Picture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92711" y="-323352"/>
            <a:ext cx="4934861" cy="718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AutoShape3"/>
          <p:cNvSpPr>
            <a:spLocks noChangeArrowheads="1"/>
          </p:cNvSpPr>
          <p:nvPr/>
        </p:nvSpPr>
        <p:spPr bwMode="auto">
          <a:xfrm>
            <a:off x="371475" y="762000"/>
            <a:ext cx="6548755" cy="1322070"/>
          </a:xfrm>
          <a:prstGeom prst="rect">
            <a:avLst/>
          </a:prstGeom>
          <a:solidFill>
            <a:srgbClr val="83ACA6"/>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卜算子</a:t>
            </a:r>
            <a:r>
              <a:rPr lang="zh-CN" altLang="en-US" sz="4000" dirty="0">
                <a:solidFill>
                  <a:schemeClr val="bg1"/>
                </a:solidFill>
                <a:latin typeface="宋体" panose="02010600030101010101" pitchFamily="2" charset="-122"/>
                <a:cs typeface="阿里巴巴普惠体 R" panose="00020600040101010101" pitchFamily="18" charset="-122"/>
                <a:sym typeface="Calibri" panose="020F0502020204030204" pitchFamily="34" charset="0"/>
              </a:rPr>
              <a:t>·</a:t>
            </a:r>
            <a:r>
              <a:rPr lang="zh-CN" altLang="en-US" sz="40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黄州定慧院寓居作</a:t>
            </a:r>
            <a:endParaRPr lang="zh-CN" altLang="en-US" sz="40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endParaRPr>
          </a:p>
          <a:p>
            <a:pPr algn="ctr"/>
            <a:r>
              <a:rPr lang="zh-CN" altLang="en-US" sz="32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苏轼</a:t>
            </a:r>
            <a:r>
              <a:rPr lang="zh-CN" altLang="en-US" sz="40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  </a:t>
            </a:r>
            <a:endParaRPr lang="zh-CN" altLang="en-US" sz="40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endParaRPr>
          </a:p>
        </p:txBody>
      </p:sp>
      <p:pic>
        <p:nvPicPr>
          <p:cNvPr id="24" name="Pictur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962788" y="3887524"/>
            <a:ext cx="1693470" cy="210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学习活动二  抓字眼 明诗意</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6"/>
          <p:cNvSpPr txBox="1"/>
          <p:nvPr/>
        </p:nvSpPr>
        <p:spPr>
          <a:xfrm>
            <a:off x="854710" y="1245235"/>
            <a:ext cx="10345420" cy="4984750"/>
          </a:xfrm>
          <a:prstGeom prst="rect">
            <a:avLst/>
          </a:prstGeom>
          <a:noFill/>
        </p:spPr>
        <p:txBody>
          <a:bodyPr wrap="square" rtlCol="0" anchor="t">
            <a:spAutoFit/>
          </a:bodyPr>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卜算子•黄州定慧院寓居作</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苏轼</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缺月/挂/疏桐，漏断/人/初静。</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谁见/幽人/独/往来，缥缈/孤鸿/影。</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惊起/却/回头，有恨/无人/省。</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拣尽/寒枝/不肯/栖，寂寞/沙洲/冷。</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pattFill prst="pct30">
          <a:fgClr>
            <a:srgbClr val="859B99"/>
          </a:fgClr>
          <a:bgClr>
            <a:schemeClr val="bg1"/>
          </a:bgClr>
        </a:pattFill>
        <a:effectLst/>
      </p:bgPr>
    </p:bg>
    <p:spTree>
      <p:nvGrpSpPr>
        <p:cNvPr id="1" name=""/>
        <p:cNvGrpSpPr/>
        <p:nvPr/>
      </p:nvGrpSpPr>
      <p:grpSpPr>
        <a:xfrm>
          <a:off x="0" y="0"/>
          <a:ext cx="0" cy="0"/>
          <a:chOff x="0" y="0"/>
          <a:chExt cx="0" cy="0"/>
        </a:xfrm>
      </p:grpSpPr>
      <p:sp>
        <p:nvSpPr>
          <p:cNvPr id="6" name="文本框 5"/>
          <p:cNvSpPr txBox="1"/>
          <p:nvPr/>
        </p:nvSpPr>
        <p:spPr>
          <a:xfrm>
            <a:off x="2289175" y="97155"/>
            <a:ext cx="7061200" cy="583565"/>
          </a:xfrm>
          <a:prstGeom prst="rect">
            <a:avLst/>
          </a:prstGeom>
          <a:noFill/>
        </p:spPr>
        <p:txBody>
          <a:bodyPr wrap="square" rtlCol="0">
            <a:spAutoFit/>
          </a:bodyPr>
          <a:p>
            <a:r>
              <a:rPr lang="zh-CN" altLang="en-US" sz="3200" b="1">
                <a:solidFill>
                  <a:schemeClr val="tx1">
                    <a:lumMod val="95000"/>
                    <a:lumOff val="5000"/>
                  </a:schemeClr>
                </a:solidFill>
                <a:effectLst>
                  <a:outerShdw blurRad="38100" dist="38100" dir="2700000" algn="tl">
                    <a:srgbClr val="000000">
                      <a:alpha val="43137"/>
                    </a:srgbClr>
                  </a:outerShdw>
                </a:effectLst>
              </a:rPr>
              <a:t>说说这首词描绘了怎样的画面？</a:t>
            </a:r>
            <a:endParaRPr lang="zh-CN" altLang="en-US" sz="3200" b="1">
              <a:solidFill>
                <a:schemeClr val="tx1">
                  <a:lumMod val="95000"/>
                  <a:lumOff val="5000"/>
                </a:schemeClr>
              </a:solidFill>
              <a:effectLst>
                <a:outerShdw blurRad="38100" dist="38100" dir="2700000" algn="tl">
                  <a:srgbClr val="000000">
                    <a:alpha val="43137"/>
                  </a:srgbClr>
                </a:outerShdw>
              </a:effectLst>
            </a:endParaRPr>
          </a:p>
        </p:txBody>
      </p:sp>
      <p:sp>
        <p:nvSpPr>
          <p:cNvPr id="3" name="文本框 2"/>
          <p:cNvSpPr txBox="1"/>
          <p:nvPr/>
        </p:nvSpPr>
        <p:spPr>
          <a:xfrm>
            <a:off x="312420" y="697230"/>
            <a:ext cx="8980805" cy="521970"/>
          </a:xfrm>
          <a:prstGeom prst="rect">
            <a:avLst/>
          </a:prstGeom>
          <a:noFill/>
        </p:spPr>
        <p:txBody>
          <a:bodyPr wrap="square" rtlCol="0">
            <a:spAutoFit/>
          </a:bodyPr>
          <a:p>
            <a:r>
              <a:rPr lang="zh-CN" altLang="en-US" sz="2800" b="1">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缺月挂疏桐，漏断人初静。</a:t>
            </a:r>
            <a:endParaRPr lang="zh-CN" altLang="en-US" sz="2800" b="1">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6"/>
          <p:cNvSpPr txBox="1"/>
          <p:nvPr/>
        </p:nvSpPr>
        <p:spPr>
          <a:xfrm>
            <a:off x="299720" y="1183640"/>
            <a:ext cx="11222355" cy="521970"/>
          </a:xfrm>
          <a:prstGeom prst="rect">
            <a:avLst/>
          </a:prstGeom>
          <a:gradFill>
            <a:gsLst>
              <a:gs pos="0">
                <a:srgbClr val="F4EFBC"/>
              </a:gs>
              <a:gs pos="100000">
                <a:srgbClr val="EFE79B"/>
              </a:gs>
            </a:gsLst>
            <a:lin scaled="1"/>
          </a:gradFill>
        </p:spPr>
        <p:txBody>
          <a:bodyPr wrap="square" rtlCol="0">
            <a:spAutoFit/>
          </a:bodyPr>
          <a:p>
            <a:r>
              <a:rPr lang="zh-CN" altLang="en-US" sz="2800" b="1">
                <a:solidFill>
                  <a:schemeClr val="tx1">
                    <a:lumMod val="95000"/>
                    <a:lumOff val="5000"/>
                  </a:schemeClr>
                </a:solidFill>
                <a:effectLst>
                  <a:outerShdw blurRad="38100" dist="38100" dir="2700000" algn="tl">
                    <a:srgbClr val="000000">
                      <a:alpha val="43137"/>
                    </a:srgbClr>
                  </a:outerShdw>
                </a:effectLst>
              </a:rPr>
              <a:t>弯弯的勾月悬挂在疏落的梧桐树上；夜阑人静，漏壶的水早已滴光了。</a:t>
            </a:r>
            <a:endParaRPr lang="zh-CN" altLang="en-US" sz="2800" b="1">
              <a:solidFill>
                <a:schemeClr val="tx1">
                  <a:lumMod val="95000"/>
                  <a:lumOff val="5000"/>
                </a:schemeClr>
              </a:solidFill>
              <a:effectLst>
                <a:outerShdw blurRad="38100" dist="38100" dir="2700000" algn="tl">
                  <a:srgbClr val="000000">
                    <a:alpha val="43137"/>
                  </a:srgbClr>
                </a:outerShdw>
              </a:effectLst>
            </a:endParaRPr>
          </a:p>
        </p:txBody>
      </p:sp>
      <p:sp>
        <p:nvSpPr>
          <p:cNvPr id="8" name="文本框 7"/>
          <p:cNvSpPr txBox="1"/>
          <p:nvPr/>
        </p:nvSpPr>
        <p:spPr>
          <a:xfrm>
            <a:off x="370840" y="1760220"/>
            <a:ext cx="10078720" cy="521970"/>
          </a:xfrm>
          <a:prstGeom prst="rect">
            <a:avLst/>
          </a:prstGeom>
          <a:noFill/>
        </p:spPr>
        <p:txBody>
          <a:bodyPr wrap="square" rtlCol="0">
            <a:spAutoFit/>
          </a:bodyPr>
          <a:p>
            <a:r>
              <a:rPr lang="zh-CN" altLang="en-US" sz="2800" b="1">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谁见幽人独往来，缥缈孤鸿影。</a:t>
            </a:r>
            <a:endParaRPr lang="zh-CN" altLang="en-US" sz="2800" b="1">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10" name="文本框 9"/>
          <p:cNvSpPr txBox="1"/>
          <p:nvPr/>
        </p:nvSpPr>
        <p:spPr>
          <a:xfrm>
            <a:off x="276860" y="2245995"/>
            <a:ext cx="11176000" cy="521970"/>
          </a:xfrm>
          <a:prstGeom prst="rect">
            <a:avLst/>
          </a:prstGeom>
          <a:gradFill>
            <a:gsLst>
              <a:gs pos="0">
                <a:srgbClr val="F4EFBC"/>
              </a:gs>
              <a:gs pos="100000">
                <a:srgbClr val="EFE79B"/>
              </a:gs>
            </a:gsLst>
            <a:lin scaled="1"/>
          </a:gradFill>
        </p:spPr>
        <p:txBody>
          <a:bodyPr wrap="square" rtlCol="0">
            <a:spAutoFit/>
          </a:bodyPr>
          <a:p>
            <a:r>
              <a:rPr lang="zh-CN" altLang="en-US" sz="2800" b="1">
                <a:solidFill>
                  <a:schemeClr val="tx1">
                    <a:lumMod val="95000"/>
                    <a:lumOff val="5000"/>
                  </a:schemeClr>
                </a:solidFill>
                <a:effectLst>
                  <a:outerShdw blurRad="38100" dist="38100" dir="2700000" algn="tl">
                    <a:srgbClr val="000000">
                      <a:alpha val="43137"/>
                    </a:srgbClr>
                  </a:outerShdw>
                </a:effectLst>
              </a:rPr>
              <a:t>有谁见到幽人独自往来，仿佛天边孤雁般飘渺的身影。</a:t>
            </a:r>
            <a:endParaRPr lang="zh-CN" altLang="en-US" sz="2800" b="1">
              <a:solidFill>
                <a:schemeClr val="tx1">
                  <a:lumMod val="95000"/>
                  <a:lumOff val="5000"/>
                </a:schemeClr>
              </a:solidFill>
              <a:effectLst>
                <a:outerShdw blurRad="38100" dist="38100" dir="2700000" algn="tl">
                  <a:srgbClr val="000000">
                    <a:alpha val="43137"/>
                  </a:srgbClr>
                </a:outerShdw>
              </a:effectLst>
            </a:endParaRPr>
          </a:p>
        </p:txBody>
      </p:sp>
      <p:sp>
        <p:nvSpPr>
          <p:cNvPr id="14" name="文本框 13"/>
          <p:cNvSpPr txBox="1"/>
          <p:nvPr/>
        </p:nvSpPr>
        <p:spPr>
          <a:xfrm>
            <a:off x="288925" y="2916555"/>
            <a:ext cx="9303385" cy="521970"/>
          </a:xfrm>
          <a:prstGeom prst="rect">
            <a:avLst/>
          </a:prstGeom>
          <a:noFill/>
        </p:spPr>
        <p:txBody>
          <a:bodyPr wrap="square" rtlCol="0">
            <a:spAutoFit/>
          </a:bodyPr>
          <a:p>
            <a:r>
              <a:rPr lang="zh-CN" altLang="en-US" sz="28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惊起却回头，有恨无人省。</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15" name="文本框 14"/>
          <p:cNvSpPr txBox="1"/>
          <p:nvPr/>
        </p:nvSpPr>
        <p:spPr>
          <a:xfrm>
            <a:off x="287020" y="3378200"/>
            <a:ext cx="11234420" cy="953135"/>
          </a:xfrm>
          <a:prstGeom prst="rect">
            <a:avLst/>
          </a:prstGeom>
          <a:gradFill>
            <a:gsLst>
              <a:gs pos="0">
                <a:srgbClr val="F4EFBC"/>
              </a:gs>
              <a:gs pos="100000">
                <a:srgbClr val="EFE79B"/>
              </a:gs>
            </a:gsLst>
            <a:lin scaled="1"/>
          </a:gradFill>
        </p:spPr>
        <p:txBody>
          <a:bodyPr wrap="square" rtlCol="0">
            <a:spAutoFit/>
          </a:bodyPr>
          <a:p>
            <a:r>
              <a:rPr lang="zh-CN" altLang="en-US" sz="2800" b="1">
                <a:solidFill>
                  <a:schemeClr val="tx1">
                    <a:lumMod val="95000"/>
                    <a:lumOff val="5000"/>
                  </a:schemeClr>
                </a:solidFill>
                <a:effectLst>
                  <a:outerShdw blurRad="38100" dist="38100" dir="2700000" algn="tl">
                    <a:srgbClr val="000000">
                      <a:alpha val="43137"/>
                    </a:srgbClr>
                  </a:outerShdw>
                </a:effectLst>
              </a:rPr>
              <a:t>黑夜中的它突然受到惊吓，骤然飞起，并频频回头，却总是无人理解它内心的无限幽恨。</a:t>
            </a:r>
            <a:endParaRPr lang="zh-CN" altLang="en-US" sz="2800" b="1">
              <a:solidFill>
                <a:schemeClr val="tx1">
                  <a:lumMod val="95000"/>
                  <a:lumOff val="5000"/>
                </a:schemeClr>
              </a:solidFill>
              <a:effectLst>
                <a:outerShdw blurRad="38100" dist="38100" dir="2700000" algn="tl">
                  <a:srgbClr val="000000">
                    <a:alpha val="43137"/>
                  </a:srgbClr>
                </a:outerShdw>
              </a:effectLst>
            </a:endParaRPr>
          </a:p>
        </p:txBody>
      </p:sp>
      <p:sp>
        <p:nvSpPr>
          <p:cNvPr id="16" name="文本框 15"/>
          <p:cNvSpPr txBox="1"/>
          <p:nvPr/>
        </p:nvSpPr>
        <p:spPr>
          <a:xfrm>
            <a:off x="324485" y="4407535"/>
            <a:ext cx="7663815" cy="521970"/>
          </a:xfrm>
          <a:prstGeom prst="rect">
            <a:avLst/>
          </a:prstGeom>
          <a:noFill/>
        </p:spPr>
        <p:txBody>
          <a:bodyPr wrap="square" rtlCol="0">
            <a:spAutoFit/>
          </a:bodyPr>
          <a:p>
            <a:r>
              <a:rPr lang="zh-CN" altLang="en-US" sz="28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拣尽寒枝不肯栖，寂寞沙洲冷。</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17" name="文本框 16"/>
          <p:cNvSpPr txBox="1"/>
          <p:nvPr/>
        </p:nvSpPr>
        <p:spPr>
          <a:xfrm>
            <a:off x="276860" y="4949825"/>
            <a:ext cx="11325860" cy="953135"/>
          </a:xfrm>
          <a:prstGeom prst="rect">
            <a:avLst/>
          </a:prstGeom>
          <a:gradFill>
            <a:gsLst>
              <a:gs pos="0">
                <a:srgbClr val="F4EFBC"/>
              </a:gs>
              <a:gs pos="100000">
                <a:srgbClr val="EFE79B"/>
              </a:gs>
            </a:gsLst>
            <a:lin scaled="1"/>
          </a:gradFill>
        </p:spPr>
        <p:txBody>
          <a:bodyPr wrap="square" rtlCol="0">
            <a:spAutoFit/>
          </a:bodyPr>
          <a:p>
            <a:r>
              <a:rPr lang="zh-CN" altLang="en-US" sz="2800" b="1">
                <a:solidFill>
                  <a:schemeClr val="tx1">
                    <a:lumMod val="95000"/>
                    <a:lumOff val="5000"/>
                  </a:schemeClr>
                </a:solidFill>
                <a:effectLst>
                  <a:outerShdw blurRad="38100" dist="38100" dir="2700000" algn="tl">
                    <a:srgbClr val="000000">
                      <a:alpha val="43137"/>
                    </a:srgbClr>
                  </a:outerShdw>
                </a:effectLst>
              </a:rPr>
              <a:t>它不断于寒冷的树枝间逡巡，然而不肯栖息于任何一棵树上，最后只能寂寞地降落在清冷的沙洲上。 </a:t>
            </a:r>
            <a:endParaRPr lang="zh-CN" altLang="en-US" sz="2800" b="1">
              <a:solidFill>
                <a:schemeClr val="tx1">
                  <a:lumMod val="95000"/>
                  <a:lumOff val="5000"/>
                </a:schemeClr>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advTm="6000"/>
    </mc:Choice>
    <mc:Fallback>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7" grpId="0" bldLvl="0" animBg="1"/>
      <p:bldP spid="8" grpId="0"/>
      <p:bldP spid="10" grpId="0" bldLvl="0" animBg="1"/>
      <p:bldP spid="14" grpId="0"/>
      <p:bldP spid="15" grpId="0" bldLvl="0" animBg="1"/>
      <p:bldP spid="16" grpId="0"/>
      <p:bldP spid="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6"/>
          <p:cNvSpPr txBox="1"/>
          <p:nvPr/>
        </p:nvSpPr>
        <p:spPr>
          <a:xfrm>
            <a:off x="34290" y="2653665"/>
            <a:ext cx="12193270" cy="2122805"/>
          </a:xfrm>
          <a:prstGeom prst="rect">
            <a:avLst/>
          </a:prstGeom>
          <a:noFill/>
        </p:spPr>
        <p:txBody>
          <a:bodyPr wrap="square" rtlCol="0" anchor="t">
            <a:spAutoFit/>
          </a:bodyPr>
          <a:p>
            <a:pPr algn="l"/>
            <a:r>
              <a:rPr lang="en-US" altLang="zh-CN"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．这些意象分别有哪些特点？诗人分别用哪些词语来描绘它们？</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 name="文本框 2"/>
          <p:cNvSpPr txBox="1"/>
          <p:nvPr/>
        </p:nvSpPr>
        <p:spPr>
          <a:xfrm>
            <a:off x="161290" y="979805"/>
            <a:ext cx="11776075" cy="645160"/>
          </a:xfrm>
          <a:prstGeom prst="rect">
            <a:avLst/>
          </a:prstGeom>
          <a:noFill/>
        </p:spPr>
        <p:txBody>
          <a:bodyPr wrap="square" rtlCol="0">
            <a:spAutoFit/>
          </a:bodyPr>
          <a:p>
            <a:pPr algn="l"/>
            <a:r>
              <a:rPr lang="en-US" altLang="zh-CN"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a:t>
            </a:r>
            <a:r>
              <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．全词分为上下两阙，请找出作者运用了哪些意象？</a:t>
            </a:r>
            <a:endPar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02235" y="1750060"/>
            <a:ext cx="11778615" cy="768350"/>
          </a:xfrm>
          <a:prstGeom prst="rect">
            <a:avLst/>
          </a:prstGeom>
          <a:gradFill>
            <a:gsLst>
              <a:gs pos="0">
                <a:srgbClr val="F4EFBC"/>
              </a:gs>
              <a:gs pos="100000">
                <a:srgbClr val="EFE79B"/>
              </a:gs>
            </a:gsLst>
            <a:lin scaled="1"/>
          </a:gradFill>
        </p:spPr>
        <p:txBody>
          <a:bodyPr wrap="square" rtlCol="0" anchor="t">
            <a:spAutoFit/>
          </a:bodyPr>
          <a:p>
            <a:pPr algn="ct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缺月、疏桐、漏断、幽人、孤鸿、寒枝、沙洲</a:t>
            </a:r>
            <a:endParaRPr lang="zh-CN" altLang="en-US"/>
          </a:p>
        </p:txBody>
      </p:sp>
      <p:sp>
        <p:nvSpPr>
          <p:cNvPr id="6" name="文本框 5"/>
          <p:cNvSpPr txBox="1"/>
          <p:nvPr/>
        </p:nvSpPr>
        <p:spPr>
          <a:xfrm>
            <a:off x="201295" y="4340225"/>
            <a:ext cx="9317990" cy="2122805"/>
          </a:xfrm>
          <a:prstGeom prst="rect">
            <a:avLst/>
          </a:prstGeom>
          <a:gradFill>
            <a:gsLst>
              <a:gs pos="0">
                <a:srgbClr val="F4EFBC"/>
              </a:gs>
              <a:gs pos="100000">
                <a:srgbClr val="EFE79B"/>
              </a:gs>
            </a:gsLst>
            <a:lin scaled="1"/>
          </a:gradFill>
        </p:spPr>
        <p:txBody>
          <a:bodyPr wrap="square" rtlCol="0" anchor="t">
            <a:spAutoFit/>
          </a:bodyPr>
          <a:p>
            <a:pPr algn="l"/>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月——缺，桐——疏，漏——断，</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l"/>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人——幽，鸿——孤，</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l"/>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枝——寒，沙洲——冷</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P spid="5" grpId="0" animBg="1"/>
      <p:bldP spid="5" grpId="1" animBg="1"/>
      <p:bldP spid="6" grpId="0" animBg="1"/>
      <p:bldP spid="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224155" y="2479675"/>
            <a:ext cx="7096760" cy="3415030"/>
          </a:xfrm>
          <a:prstGeom prst="rect">
            <a:avLst/>
          </a:prstGeom>
          <a:gradFill>
            <a:gsLst>
              <a:gs pos="0">
                <a:srgbClr val="F4EFBC"/>
              </a:gs>
              <a:gs pos="100000">
                <a:srgbClr val="EFE79B"/>
              </a:gs>
            </a:gsLst>
            <a:lin scaled="1"/>
          </a:gradFill>
        </p:spPr>
        <p:txBody>
          <a:bodyPr wrap="square" rtlCol="0" anchor="t">
            <a:spAutoFit/>
          </a:bodyPr>
          <a:p>
            <a:pPr algn="l"/>
            <a:r>
              <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缺月表面写月亮的不圆，其实在人生层面比喻的写出了才华如明月的苏轼，此时正处于人生的低谷悲凉阶段，与家人悲离；还在社会环境层面暗示了那个封建社会的残缺黑暗，为全词奠定了悲凉的情感基调。</a:t>
            </a:r>
            <a:endPar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2" name="图片 1"/>
          <p:cNvPicPr>
            <a:picLocks noChangeAspect="1"/>
          </p:cNvPicPr>
          <p:nvPr/>
        </p:nvPicPr>
        <p:blipFill>
          <a:blip r:embed="rId1"/>
          <a:stretch>
            <a:fillRect/>
          </a:stretch>
        </p:blipFill>
        <p:spPr>
          <a:xfrm>
            <a:off x="7969250" y="2446020"/>
            <a:ext cx="3592830" cy="3201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224155" y="2479675"/>
            <a:ext cx="7096760" cy="3046095"/>
          </a:xfrm>
          <a:prstGeom prst="rect">
            <a:avLst/>
          </a:prstGeom>
          <a:gradFill>
            <a:gsLst>
              <a:gs pos="0">
                <a:srgbClr val="F4EFBC"/>
              </a:gs>
              <a:gs pos="100000">
                <a:srgbClr val="EFE79B"/>
              </a:gs>
            </a:gsLst>
            <a:lin scaled="1"/>
          </a:gradFill>
        </p:spPr>
        <p:txBody>
          <a:bodyPr wrap="square" rtlCol="0" anchor="t">
            <a:spAutoFit/>
          </a:bodyPr>
          <a:p>
            <a:pPr algn="l"/>
            <a:r>
              <a:rPr lang="zh-CN" altLang="en-US" sz="48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疏桐暗示良禽择木而栖的环境的荒凉，也暗示在封建社会里正直的人才难以得到重用。</a:t>
            </a:r>
            <a:endParaRPr lang="zh-CN" altLang="en-US" sz="48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2" name="图片 1"/>
          <p:cNvPicPr>
            <a:picLocks noChangeAspect="1"/>
          </p:cNvPicPr>
          <p:nvPr/>
        </p:nvPicPr>
        <p:blipFill>
          <a:blip r:embed="rId1"/>
          <a:stretch>
            <a:fillRect/>
          </a:stretch>
        </p:blipFill>
        <p:spPr>
          <a:xfrm>
            <a:off x="7969250" y="2446020"/>
            <a:ext cx="3592830" cy="3201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224155" y="2479675"/>
            <a:ext cx="7096760" cy="1198880"/>
          </a:xfrm>
          <a:prstGeom prst="rect">
            <a:avLst/>
          </a:prstGeom>
          <a:gradFill>
            <a:gsLst>
              <a:gs pos="0">
                <a:srgbClr val="F4EFBC"/>
              </a:gs>
              <a:gs pos="100000">
                <a:srgbClr val="EFE79B"/>
              </a:gs>
            </a:gsLst>
            <a:lin scaled="1"/>
          </a:gradFill>
        </p:spPr>
        <p:txBody>
          <a:bodyPr wrap="square" rtlCol="0" anchor="t">
            <a:spAutoFit/>
          </a:bodyPr>
          <a:p>
            <a:pPr algn="l"/>
            <a:r>
              <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漏断说明到了深夜，作者的心情才得以安静下来。</a:t>
            </a:r>
            <a:endPar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5" name="图片 4"/>
          <p:cNvPicPr>
            <a:picLocks noChangeAspect="1"/>
          </p:cNvPicPr>
          <p:nvPr/>
        </p:nvPicPr>
        <p:blipFill>
          <a:blip r:embed="rId1"/>
          <a:stretch>
            <a:fillRect/>
          </a:stretch>
        </p:blipFill>
        <p:spPr>
          <a:xfrm>
            <a:off x="8338185" y="1861820"/>
            <a:ext cx="3465830" cy="4162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3"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224155" y="2479675"/>
            <a:ext cx="7096760" cy="2306955"/>
          </a:xfrm>
          <a:prstGeom prst="rect">
            <a:avLst/>
          </a:prstGeom>
          <a:gradFill>
            <a:gsLst>
              <a:gs pos="0">
                <a:srgbClr val="F4EFBC"/>
              </a:gs>
              <a:gs pos="100000">
                <a:srgbClr val="EFE79B"/>
              </a:gs>
            </a:gsLst>
            <a:lin scaled="1"/>
          </a:gradFill>
        </p:spPr>
        <p:txBody>
          <a:bodyPr wrap="square" rtlCol="0" anchor="t">
            <a:spAutoFit/>
          </a:bodyPr>
          <a:p>
            <a:pPr algn="l"/>
            <a:r>
              <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幽人是苏轼自称为幽囚之人，联系背景，可知当时苏轼处境艰难，心情低落。</a:t>
            </a:r>
            <a:endPar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l"/>
            <a:endParaRPr lang="zh-CN" altLang="en-US"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5" name="图片 4"/>
          <p:cNvPicPr>
            <a:picLocks noChangeAspect="1"/>
          </p:cNvPicPr>
          <p:nvPr/>
        </p:nvPicPr>
        <p:blipFill>
          <a:blip r:embed="rId1"/>
          <a:stretch>
            <a:fillRect/>
          </a:stretch>
        </p:blipFill>
        <p:spPr>
          <a:xfrm>
            <a:off x="7872730" y="1732915"/>
            <a:ext cx="3977005" cy="4636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224155" y="2479675"/>
            <a:ext cx="7096760" cy="3476625"/>
          </a:xfrm>
          <a:prstGeom prst="rect">
            <a:avLst/>
          </a:prstGeom>
          <a:gradFill>
            <a:gsLst>
              <a:gs pos="0">
                <a:srgbClr val="F4EFBC"/>
              </a:gs>
              <a:gs pos="100000">
                <a:srgbClr val="EFE79B"/>
              </a:gs>
            </a:gsLst>
            <a:lin scaled="1"/>
          </a:gradFill>
        </p:spPr>
        <p:txBody>
          <a:bodyPr wrap="square" rtlCol="0" anchor="t">
            <a:spAutoFit/>
          </a:bodyPr>
          <a:p>
            <a:pPr algn="l"/>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孤鸿指孤单的鸿雁，鸿雁是候鸟，春秋迁徙。在古诗词里，文人常常取鸿雁春秋迁徙，一生漂泊无定，没有依靠，喻人生遭遇的凄凉悲苦。</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5" name="图片 4"/>
          <p:cNvPicPr>
            <a:picLocks noChangeAspect="1"/>
          </p:cNvPicPr>
          <p:nvPr/>
        </p:nvPicPr>
        <p:blipFill>
          <a:blip r:embed="rId1"/>
          <a:stretch>
            <a:fillRect/>
          </a:stretch>
        </p:blipFill>
        <p:spPr>
          <a:xfrm>
            <a:off x="9114155" y="1690370"/>
            <a:ext cx="2722245" cy="2310130"/>
          </a:xfrm>
          <a:prstGeom prst="rect">
            <a:avLst/>
          </a:prstGeom>
        </p:spPr>
      </p:pic>
      <p:pic>
        <p:nvPicPr>
          <p:cNvPr id="7" name="图片 6"/>
          <p:cNvPicPr>
            <a:picLocks noChangeAspect="1"/>
          </p:cNvPicPr>
          <p:nvPr/>
        </p:nvPicPr>
        <p:blipFill>
          <a:blip r:embed="rId2"/>
          <a:stretch>
            <a:fillRect/>
          </a:stretch>
        </p:blipFill>
        <p:spPr>
          <a:xfrm>
            <a:off x="9171305" y="4208780"/>
            <a:ext cx="2603500" cy="2393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720725" y="3046095"/>
            <a:ext cx="5190490" cy="2584450"/>
          </a:xfrm>
          <a:prstGeom prst="rect">
            <a:avLst/>
          </a:prstGeom>
          <a:gradFill>
            <a:gsLst>
              <a:gs pos="0">
                <a:srgbClr val="F4EFBC"/>
              </a:gs>
              <a:gs pos="100000">
                <a:srgbClr val="EFE79B"/>
              </a:gs>
            </a:gsLst>
            <a:lin scaled="1"/>
          </a:gradFill>
        </p:spPr>
        <p:txBody>
          <a:bodyPr wrap="square" rtlCol="0" anchor="t">
            <a:spAutoFit/>
          </a:bodyPr>
          <a:p>
            <a:pPr algn="l"/>
            <a:r>
              <a:rPr lang="zh-CN" altLang="en-US" sz="5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寒枝暗示苏轼当时的凄凉处境。</a:t>
            </a:r>
            <a:endParaRPr lang="zh-CN" altLang="en-US" sz="5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l"/>
            <a:endParaRPr lang="zh-CN" altLang="en-US" sz="5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5" name="图片 4"/>
          <p:cNvPicPr>
            <a:picLocks noChangeAspect="1"/>
          </p:cNvPicPr>
          <p:nvPr/>
        </p:nvPicPr>
        <p:blipFill>
          <a:blip r:embed="rId1"/>
          <a:stretch>
            <a:fillRect/>
          </a:stretch>
        </p:blipFill>
        <p:spPr>
          <a:xfrm>
            <a:off x="7230110" y="1985645"/>
            <a:ext cx="3566795" cy="44824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学习活动三  想意象 悟诗情</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79805"/>
            <a:ext cx="11776075" cy="1445260"/>
          </a:xfrm>
          <a:prstGeom prst="rect">
            <a:avLst/>
          </a:prstGeom>
          <a:noFill/>
        </p:spPr>
        <p:txBody>
          <a:bodyPr wrap="square" rtlCol="0">
            <a:spAutoFit/>
          </a:bodyPr>
          <a:p>
            <a:pPr algn="l"/>
            <a:r>
              <a:rPr 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a:t>
            </a:r>
            <a:r>
              <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．这些意象特点分别涉及哪些艺术手法？蕴含哪些思想感情？</a:t>
            </a:r>
            <a:endParaRPr lang="zh-CN" altLang="en-US"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6" name="文本框 5"/>
          <p:cNvSpPr txBox="1"/>
          <p:nvPr/>
        </p:nvSpPr>
        <p:spPr>
          <a:xfrm>
            <a:off x="570865" y="2456180"/>
            <a:ext cx="5455920" cy="4246245"/>
          </a:xfrm>
          <a:prstGeom prst="rect">
            <a:avLst/>
          </a:prstGeom>
          <a:gradFill>
            <a:gsLst>
              <a:gs pos="0">
                <a:srgbClr val="F4EFBC"/>
              </a:gs>
              <a:gs pos="100000">
                <a:srgbClr val="EFE79B"/>
              </a:gs>
            </a:gsLst>
            <a:lin scaled="1"/>
          </a:gradFill>
        </p:spPr>
        <p:txBody>
          <a:bodyPr wrap="square" rtlCol="0" anchor="t">
            <a:spAutoFit/>
          </a:bodyPr>
          <a:p>
            <a:pPr algn="l"/>
            <a:r>
              <a:rPr lang="zh-CN" altLang="en-US" sz="5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沙洲是江湖河流里和海滨、湖滨带出露水面的沙滩，在当时人烟稀少，荒凉清冷。</a:t>
            </a:r>
            <a:endParaRPr lang="zh-CN" altLang="en-US" sz="5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2" name="图片 1"/>
          <p:cNvPicPr>
            <a:picLocks noChangeAspect="1"/>
          </p:cNvPicPr>
          <p:nvPr/>
        </p:nvPicPr>
        <p:blipFill>
          <a:blip r:embed="rId1"/>
          <a:stretch>
            <a:fillRect/>
          </a:stretch>
        </p:blipFill>
        <p:spPr>
          <a:xfrm>
            <a:off x="6725285" y="2486660"/>
            <a:ext cx="4786630" cy="42525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bldLvl="0" animBg="1"/>
      <p:bldP spid="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000" y="1689735"/>
            <a:ext cx="11682095" cy="4246245"/>
          </a:xfrm>
          <a:prstGeom prst="rect">
            <a:avLst/>
          </a:prstGeom>
          <a:noFill/>
        </p:spPr>
        <p:txBody>
          <a:bodyPr wrap="square" rtlCol="0">
            <a:spAutoFit/>
          </a:bodyPr>
          <a:p>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1.我能准确、流畅、有感情的</a:t>
            </a:r>
            <a:r>
              <a:rPr lang="zh-CN" altLang="en-US" sz="5400" b="1">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朗读</a:t>
            </a:r>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并</a:t>
            </a:r>
            <a:r>
              <a:rPr lang="zh-CN" altLang="en-US" sz="5400" b="1">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背诵</a:t>
            </a:r>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诗歌。</a:t>
            </a:r>
            <a:endParaRPr lang="zh-CN" altLang="en-US" sz="5400" b="1">
              <a:latin typeface="楷体" panose="02010609060101010101" pitchFamily="49" charset="-122"/>
              <a:ea typeface="楷体" panose="02010609060101010101" pitchFamily="49" charset="-122"/>
              <a:cs typeface="楷体" panose="02010609060101010101" pitchFamily="49" charset="-122"/>
            </a:endParaRPr>
          </a:p>
          <a:p>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2.我能</a:t>
            </a:r>
            <a:r>
              <a:rPr lang="zh-CN" altLang="en-US" sz="5400" b="1">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品读</a:t>
            </a:r>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诗句，体会作者感情,提高</a:t>
            </a:r>
            <a:r>
              <a:rPr lang="zh-CN" altLang="en-US" sz="5400" b="1">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鉴赏</a:t>
            </a:r>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诗歌的能力。</a:t>
            </a:r>
            <a:endParaRPr lang="zh-CN" altLang="en-US" sz="5400" b="1">
              <a:latin typeface="楷体" panose="02010609060101010101" pitchFamily="49" charset="-122"/>
              <a:ea typeface="楷体" panose="02010609060101010101" pitchFamily="49" charset="-122"/>
              <a:cs typeface="楷体" panose="02010609060101010101" pitchFamily="49" charset="-122"/>
            </a:endParaRPr>
          </a:p>
          <a:p>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3.我能准确流畅完整地</a:t>
            </a:r>
            <a:r>
              <a:rPr lang="zh-CN" altLang="en-US" sz="5400" b="1">
                <a:solidFill>
                  <a:srgbClr val="FFFF00"/>
                </a:solidFill>
                <a:latin typeface="楷体" panose="02010609060101010101" pitchFamily="49" charset="-122"/>
                <a:ea typeface="楷体" panose="02010609060101010101" pitchFamily="49" charset="-122"/>
                <a:cs typeface="楷体" panose="02010609060101010101" pitchFamily="49" charset="-122"/>
                <a:sym typeface="+mn-ea"/>
              </a:rPr>
              <a:t>默写</a:t>
            </a:r>
            <a:r>
              <a:rPr lang="zh-CN" altLang="en-US" sz="54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a:p>
        </p:txBody>
      </p:sp>
      <p:sp>
        <p:nvSpPr>
          <p:cNvPr id="20" name="文本框 19"/>
          <p:cNvSpPr txBox="1"/>
          <p:nvPr/>
        </p:nvSpPr>
        <p:spPr>
          <a:xfrm>
            <a:off x="577215" y="377190"/>
            <a:ext cx="3258820" cy="768350"/>
          </a:xfrm>
          <a:prstGeom prst="rect">
            <a:avLst/>
          </a:prstGeom>
          <a:noFill/>
        </p:spPr>
        <p:txBody>
          <a:bodyPr wrap="square" rtlCol="0">
            <a:spAutoFit/>
          </a:bodyPr>
          <a:p>
            <a:r>
              <a:rPr lang="zh-CN" altLang="en-US" sz="4400" b="1"/>
              <a:t>学习目标</a:t>
            </a:r>
            <a:endParaRPr lang="zh-CN" altLang="en-US" sz="4400" b="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264795" y="250190"/>
            <a:ext cx="221424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48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小结</a:t>
            </a:r>
            <a:endParaRPr lang="zh-CN" altLang="en-US" sz="4800"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endParaRPr>
          </a:p>
        </p:txBody>
      </p:sp>
      <p:sp>
        <p:nvSpPr>
          <p:cNvPr id="5" name="AutoShape0"/>
          <p:cNvSpPr/>
          <p:nvPr/>
        </p:nvSpPr>
        <p:spPr>
          <a:xfrm>
            <a:off x="137160" y="1897380"/>
            <a:ext cx="12023090" cy="46024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293370" y="2359660"/>
            <a:ext cx="11643360" cy="4244975"/>
          </a:xfrm>
          <a:prstGeom prst="rect">
            <a:avLst/>
          </a:prstGeom>
          <a:noFill/>
        </p:spPr>
        <p:txBody>
          <a:bodyPr wrap="square" lIns="91238" tIns="45610" rIns="91238" bIns="45610" rtlCol="0">
            <a:spAutoFit/>
          </a:bodyPr>
          <a:lstStyle/>
          <a:p>
            <a:pPr algn="just">
              <a:lnSpc>
                <a:spcPct val="150000"/>
              </a:lnSpc>
            </a:pPr>
            <a:r>
              <a:rPr lang="en-US" altLang="zh-CN"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a:t>
            </a: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疏桐、幽人、孤鸿、寒枝、沙洲，每个意象都那么幽寒清冷，全词笼罩着浓郁的孤独与感伤的气氛，意境清幽绝尘，“孤鸿”的形象尤为鲜明突出。全词语语双关，托物寓怀，深刻地表达了词人初贬黄州期间的苦闷和孤高的复杂情怀。</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10916285" y="392430"/>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8740140" y="-17145"/>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9998316" y="253591"/>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67740"/>
            <a:ext cx="11776075" cy="2122805"/>
          </a:xfrm>
          <a:prstGeom prst="rect">
            <a:avLst/>
          </a:prstGeom>
          <a:noFill/>
        </p:spPr>
        <p:txBody>
          <a:bodyPr wrap="square" rtlCol="0">
            <a:spAutoFit/>
          </a:bodyPr>
          <a:p>
            <a:pPr algn="l"/>
            <a:r>
              <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1.前人认为“恨”字是全词关键。词里“恨”的内容是什么？你是否同意“关键”之说？为什么？</a:t>
            </a:r>
            <a:endPar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85420" y="3290570"/>
            <a:ext cx="11762740" cy="3046095"/>
          </a:xfrm>
          <a:prstGeom prst="rect">
            <a:avLst/>
          </a:prstGeom>
          <a:noFill/>
        </p:spPr>
        <p:txBody>
          <a:bodyPr wrap="square" rtlCol="0">
            <a:spAutoFit/>
          </a:bodyPr>
          <a:p>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FFFF00"/>
                </a:solidFill>
                <a:latin typeface="宋体" panose="02010600030101010101" pitchFamily="2" charset="-122"/>
                <a:ea typeface="宋体" panose="02010600030101010101" pitchFamily="2" charset="-122"/>
                <a:cs typeface="宋体" panose="02010600030101010101" pitchFamily="2" charset="-122"/>
              </a:rPr>
              <a:t>1</a:t>
            </a:r>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）恨的内容：小人当道，才美不得重用，无人理解的忧愤。封建社会文字狱对人才的摧残。</a:t>
            </a:r>
            <a:endPar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FFFF00"/>
                </a:solidFill>
                <a:latin typeface="宋体" panose="02010600030101010101" pitchFamily="2" charset="-122"/>
                <a:ea typeface="宋体" panose="02010600030101010101" pitchFamily="2" charset="-122"/>
                <a:cs typeface="宋体" panose="02010600030101010101" pitchFamily="2" charset="-122"/>
              </a:rPr>
              <a:t>2</a:t>
            </a:r>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）同意。本词上片描写“缺月”、“疏桐”、“漏断”、“人静”、“幽人”、“孤鸿”这些特定景物，正是由“恨”而生，由于含恨，所以必然产生“拣尽寒枝不肯栖，寂寞沙洲冷”的徘徊心境。</a:t>
            </a:r>
            <a:endPar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67740"/>
            <a:ext cx="11776075" cy="2122805"/>
          </a:xfrm>
          <a:prstGeom prst="rect">
            <a:avLst/>
          </a:prstGeom>
          <a:noFill/>
        </p:spPr>
        <p:txBody>
          <a:bodyPr wrap="square" rtlCol="0">
            <a:spAutoFit/>
          </a:bodyPr>
          <a:p>
            <a:pPr algn="l"/>
            <a:r>
              <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1.前人认为“恨”字是全词关键。词里“恨”的内容是什么？你是否同意“关键”之说？为什么？</a:t>
            </a:r>
            <a:endPar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85420" y="3290570"/>
            <a:ext cx="11762740" cy="3046095"/>
          </a:xfrm>
          <a:prstGeom prst="rect">
            <a:avLst/>
          </a:prstGeom>
          <a:noFill/>
        </p:spPr>
        <p:txBody>
          <a:bodyPr wrap="square" rtlCol="0">
            <a:spAutoFit/>
          </a:bodyPr>
          <a:p>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FFFF00"/>
                </a:solidFill>
                <a:latin typeface="宋体" panose="02010600030101010101" pitchFamily="2" charset="-122"/>
                <a:ea typeface="宋体" panose="02010600030101010101" pitchFamily="2" charset="-122"/>
                <a:cs typeface="宋体" panose="02010600030101010101" pitchFamily="2" charset="-122"/>
              </a:rPr>
              <a:t>1</a:t>
            </a:r>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）恨的内容：小人当道，才美不得重用，无人理解的忧愤。封建社会文字狱对人才的摧残。</a:t>
            </a:r>
            <a:endPar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FFFF00"/>
                </a:solidFill>
                <a:latin typeface="宋体" panose="02010600030101010101" pitchFamily="2" charset="-122"/>
                <a:ea typeface="宋体" panose="02010600030101010101" pitchFamily="2" charset="-122"/>
                <a:cs typeface="宋体" panose="02010600030101010101" pitchFamily="2" charset="-122"/>
              </a:rPr>
              <a:t>2</a:t>
            </a:r>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）同意。本词上片描写“缺月”、“疏桐”、“漏断”、“人静”、“幽人”、“孤鸿”这些特定景物，正是由“恨”而生，由于含恨，所以必然产生“拣尽寒枝不肯栖，寂寞沙洲冷”的徘徊心境。</a:t>
            </a:r>
            <a:endPar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67740"/>
            <a:ext cx="11776075" cy="2122805"/>
          </a:xfrm>
          <a:prstGeom prst="rect">
            <a:avLst/>
          </a:prstGeom>
          <a:noFill/>
        </p:spPr>
        <p:txBody>
          <a:bodyPr wrap="square" rtlCol="0">
            <a:spAutoFit/>
          </a:bodyPr>
          <a:p>
            <a:pPr algn="l"/>
            <a:r>
              <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1.前人认为“恨”字是全词关键。词里“恨”的内容是什么？你是否同意“关键”之说？为什么？</a:t>
            </a:r>
            <a:endPar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85420" y="3290570"/>
            <a:ext cx="11762740" cy="3046095"/>
          </a:xfrm>
          <a:prstGeom prst="rect">
            <a:avLst/>
          </a:prstGeom>
          <a:noFill/>
        </p:spPr>
        <p:txBody>
          <a:bodyPr wrap="square" rtlCol="0">
            <a:spAutoFit/>
          </a:bodyPr>
          <a:p>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FFFF00"/>
                </a:solidFill>
                <a:latin typeface="宋体" panose="02010600030101010101" pitchFamily="2" charset="-122"/>
                <a:ea typeface="宋体" panose="02010600030101010101" pitchFamily="2" charset="-122"/>
                <a:cs typeface="宋体" panose="02010600030101010101" pitchFamily="2" charset="-122"/>
              </a:rPr>
              <a:t>1</a:t>
            </a:r>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）恨的内容：小人当道，才美不得重用，无人理解的忧愤。封建社会文字狱对人才的摧残。</a:t>
            </a:r>
            <a:endPar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a:p>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rgbClr val="FFFF00"/>
                </a:solidFill>
                <a:latin typeface="宋体" panose="02010600030101010101" pitchFamily="2" charset="-122"/>
                <a:ea typeface="宋体" panose="02010600030101010101" pitchFamily="2" charset="-122"/>
                <a:cs typeface="宋体" panose="02010600030101010101" pitchFamily="2" charset="-122"/>
              </a:rPr>
              <a:t>2</a:t>
            </a:r>
            <a:r>
              <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rPr>
              <a:t>）同意。本词上片描写“缺月”、“疏桐”、“漏断”、“人静”、“幽人”、“孤鸿”这些特定景物，正是由“恨”而生，由于含恨，所以必然产生“拣尽寒枝不肯栖，寂寞沙洲冷”的徘徊心境。</a:t>
            </a:r>
            <a:endParaRPr lang="zh-CN" altLang="en-US"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67740"/>
            <a:ext cx="11776075" cy="2122805"/>
          </a:xfrm>
          <a:prstGeom prst="rect">
            <a:avLst/>
          </a:prstGeom>
          <a:noFill/>
        </p:spPr>
        <p:txBody>
          <a:bodyPr wrap="square" rtlCol="0">
            <a:spAutoFit/>
          </a:bodyPr>
          <a:p>
            <a:pPr algn="l"/>
            <a:r>
              <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2.“谁见幽人独往来？”表达怎样的意思？“缥缈孤鸿影”，缥缈，高远隐约的样子。孤鸿与幽人有何关系？</a:t>
            </a:r>
            <a:endPar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85420" y="3290570"/>
            <a:ext cx="11762740" cy="2306955"/>
          </a:xfrm>
          <a:prstGeom prst="rect">
            <a:avLst/>
          </a:prstGeom>
          <a:noFill/>
        </p:spPr>
        <p:txBody>
          <a:bodyPr wrap="square" rtlCol="0">
            <a:spAutoFit/>
          </a:bodyPr>
          <a:p>
            <a:r>
              <a:rPr sz="3600" b="1">
                <a:solidFill>
                  <a:srgbClr val="FFFF00"/>
                </a:solidFill>
                <a:latin typeface="宋体" panose="02010600030101010101" pitchFamily="2" charset="-122"/>
                <a:ea typeface="宋体" panose="02010600030101010101" pitchFamily="2" charset="-122"/>
                <a:cs typeface="宋体" panose="02010600030101010101" pitchFamily="2" charset="-122"/>
              </a:rPr>
              <a:t>（1）意思是说我这个幽居之人在这样凄冷孤寂的深夜独自徘徊，无人相伴，无人看见。突写一个“独”字。</a:t>
            </a:r>
            <a:endParaRPr sz="3600" b="1">
              <a:solidFill>
                <a:srgbClr val="FFFF00"/>
              </a:solidFill>
              <a:latin typeface="宋体" panose="02010600030101010101" pitchFamily="2" charset="-122"/>
              <a:ea typeface="宋体" panose="02010600030101010101" pitchFamily="2" charset="-122"/>
              <a:cs typeface="宋体" panose="02010600030101010101" pitchFamily="2" charset="-122"/>
            </a:endParaRPr>
          </a:p>
          <a:p>
            <a:r>
              <a:rPr sz="3600" b="1">
                <a:solidFill>
                  <a:srgbClr val="FFFF00"/>
                </a:solidFill>
                <a:latin typeface="宋体" panose="02010600030101010101" pitchFamily="2" charset="-122"/>
                <a:ea typeface="宋体" panose="02010600030101010101" pitchFamily="2" charset="-122"/>
                <a:cs typeface="宋体" panose="02010600030101010101" pitchFamily="2" charset="-122"/>
              </a:rPr>
              <a:t>（2）孤鸿是作者的自喻，本体是孤独的词人，喻体是高远隐约的孤鸿影，一独一孤，同病相怜。</a:t>
            </a:r>
            <a:endParaRPr sz="36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67740"/>
            <a:ext cx="11776075" cy="2122805"/>
          </a:xfrm>
          <a:prstGeom prst="rect">
            <a:avLst/>
          </a:prstGeom>
          <a:noFill/>
        </p:spPr>
        <p:txBody>
          <a:bodyPr wrap="square" rtlCol="0">
            <a:spAutoFit/>
          </a:bodyPr>
          <a:p>
            <a:pPr algn="l"/>
            <a:r>
              <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3.本词上片写鸿见人，下片言人见鸿。人似鸿，鸿似人；而托鸿以见人，实乃作者用意所在。试分析本词里匠心独运的象征手法。</a:t>
            </a:r>
            <a:endPar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85420" y="3290570"/>
            <a:ext cx="11762740" cy="3046095"/>
          </a:xfrm>
          <a:prstGeom prst="rect">
            <a:avLst/>
          </a:prstGeom>
          <a:noFill/>
        </p:spPr>
        <p:txBody>
          <a:bodyPr wrap="square" rtlCol="0">
            <a:spAutoFit/>
          </a:bodyPr>
          <a:p>
            <a:r>
              <a:rPr sz="3200" b="1">
                <a:solidFill>
                  <a:srgbClr val="FFFF00"/>
                </a:solidFill>
                <a:latin typeface="宋体" panose="02010600030101010101" pitchFamily="2" charset="-122"/>
                <a:ea typeface="宋体" panose="02010600030101010101" pitchFamily="2" charset="-122"/>
                <a:cs typeface="宋体" panose="02010600030101010101" pitchFamily="2" charset="-122"/>
              </a:rPr>
              <a:t>“谁见幽人独往来，缥缈孤鸿影”两句，先是点出一位独来独往、心事浩茫的“幽人”形象，随即轻灵飞动由“幽人”而孤鸿，使这两个意象产生对应和契合，让人联想到像缥缈孤鸿影的“幽人”那样孤高的心境。这两句词，既是实写，又通过人、鸟形象的对应、嫁接，极富象征意味和诗意之美地强化了“幽人”的超凡脱俗。</a:t>
            </a:r>
            <a:endParaRPr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61290" y="967740"/>
            <a:ext cx="11776075" cy="2122805"/>
          </a:xfrm>
          <a:prstGeom prst="rect">
            <a:avLst/>
          </a:prstGeom>
          <a:noFill/>
        </p:spPr>
        <p:txBody>
          <a:bodyPr wrap="square" rtlCol="0">
            <a:spAutoFit/>
          </a:bodyPr>
          <a:p>
            <a:pPr algn="l"/>
            <a:r>
              <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3.本词上片写鸿见人，下片言人见鸿。人似鸿，鸿似人；而托鸿以见人，实乃作者用意所在。试分析本词里匠心独运的象征手法。</a:t>
            </a:r>
            <a:endParaRPr sz="44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185420" y="3290570"/>
            <a:ext cx="11762740" cy="2553335"/>
          </a:xfrm>
          <a:prstGeom prst="rect">
            <a:avLst/>
          </a:prstGeom>
          <a:noFill/>
        </p:spPr>
        <p:txBody>
          <a:bodyPr wrap="square" rtlCol="0">
            <a:spAutoFit/>
          </a:bodyPr>
          <a:p>
            <a:r>
              <a:rPr sz="3200" b="1">
                <a:solidFill>
                  <a:srgbClr val="FFFF00"/>
                </a:solidFill>
                <a:latin typeface="宋体" panose="02010600030101010101" pitchFamily="2" charset="-122"/>
                <a:ea typeface="宋体" panose="02010600030101010101" pitchFamily="2" charset="-122"/>
                <a:cs typeface="宋体" panose="02010600030101010101" pitchFamily="2" charset="-122"/>
              </a:rPr>
              <a:t>下片承前而专写孤鸿。描写了被惊起后的孤鸿不断回头和拣尽寒枝不肯栖身的一系列动作。孤鸿的活动正是词人内心世界的真实写照。苏轼因乌台诗案几乎濒临死地,曾在狱中做了必死的打算,此时出狱,而惊惧犹存;异乡漂泊,奇志难伸,只令人黯然神伤,百感交集。</a:t>
            </a:r>
            <a:endParaRPr sz="32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74295"/>
            <a:ext cx="10212705" cy="1445260"/>
          </a:xfrm>
          <a:prstGeom prst="rect">
            <a:avLst/>
          </a:prstGeom>
          <a:noFill/>
        </p:spPr>
        <p:txBody>
          <a:bodyPr wrap="square" rtlCol="0">
            <a:spAutoFit/>
          </a:bodyPr>
          <a:p>
            <a:pPr algn="ctr"/>
            <a:r>
              <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95580" y="655320"/>
            <a:ext cx="11776075" cy="1753235"/>
          </a:xfrm>
          <a:prstGeom prst="rect">
            <a:avLst/>
          </a:prstGeom>
          <a:noFill/>
        </p:spPr>
        <p:txBody>
          <a:bodyPr wrap="square" rtlCol="0">
            <a:spAutoFit/>
          </a:bodyPr>
          <a:p>
            <a:pPr algn="l"/>
            <a:r>
              <a:rPr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3.本词上片写鸿见人，下片言人见鸿。人似鸿，鸿似人；而托鸿以见人，实乃作者用意所在。试分析本词里匠心独运的象征手法。</a:t>
            </a:r>
            <a:endParaRPr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48895" y="2551430"/>
            <a:ext cx="12257405" cy="3969385"/>
          </a:xfrm>
          <a:prstGeom prst="rect">
            <a:avLst/>
          </a:prstGeom>
          <a:noFill/>
        </p:spPr>
        <p:txBody>
          <a:bodyPr wrap="square" rtlCol="0">
            <a:spAutoFit/>
          </a:bodyPr>
          <a:p>
            <a:r>
              <a:rPr sz="2800" b="1">
                <a:solidFill>
                  <a:srgbClr val="FFFF00"/>
                </a:solidFill>
                <a:latin typeface="宋体" panose="02010600030101010101" pitchFamily="2" charset="-122"/>
                <a:ea typeface="宋体" panose="02010600030101010101" pitchFamily="2" charset="-122"/>
                <a:cs typeface="宋体" panose="02010600030101010101" pitchFamily="2" charset="-122"/>
              </a:rPr>
              <a:t>“有恨无人省”是词人对孤鸿的理解,更是孤鸿的回头牵动了自己内心的诸多隐痛忧思。“拣尽寒枝”是对孤鸿的行动的描写,更是对自己光辉峻洁人格的写照,并暗示出当时的凄凉处境。苏轼为人正直有操守,为官坚持自己的政治立场,故新旧两党虽均将之排斥为异己,苏轼却并不愿意放弃自己的立场。这正是“拣尽寒枝不肯栖”孤鸿：即使无枝可依,也仍然有自己的操守。曹操《短歌行》云“月明星稀,乌鹊南飞。绕树三匝,何枝可依？”苏轼此词化用曹操此意，虽然有乌鹊的凄凉境地，但更多的是面对逆境的自我选择，从而凸显人物内心寂寞中的孤傲孤寂中的奇志，使词人从自怜自叹中升华为另一种人格境界。</a:t>
            </a:r>
            <a:endParaRPr sz="28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74295"/>
            <a:ext cx="10212705" cy="1445260"/>
          </a:xfrm>
          <a:prstGeom prst="rect">
            <a:avLst/>
          </a:prstGeom>
          <a:noFill/>
        </p:spPr>
        <p:txBody>
          <a:bodyPr wrap="square" rtlCol="0">
            <a:spAutoFit/>
          </a:bodyPr>
          <a:p>
            <a:pPr algn="ctr"/>
            <a:r>
              <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95580" y="655320"/>
            <a:ext cx="11776075" cy="1753235"/>
          </a:xfrm>
          <a:prstGeom prst="rect">
            <a:avLst/>
          </a:prstGeom>
          <a:noFill/>
        </p:spPr>
        <p:txBody>
          <a:bodyPr wrap="square" rtlCol="0">
            <a:spAutoFit/>
          </a:bodyPr>
          <a:p>
            <a:pPr algn="l"/>
            <a:r>
              <a:rPr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3.本词上片写鸿见人，下片言人见鸿。人似鸿，鸿似人；而托鸿以见人，实乃作者用意所在。试分析本词里匠心独运的象征手法。</a:t>
            </a:r>
            <a:endParaRPr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48895" y="2551430"/>
            <a:ext cx="12257405" cy="3415030"/>
          </a:xfrm>
          <a:prstGeom prst="rect">
            <a:avLst/>
          </a:prstGeom>
          <a:noFill/>
        </p:spPr>
        <p:txBody>
          <a:bodyPr wrap="square" rtlCol="0">
            <a:spAutoFit/>
          </a:bodyPr>
          <a:p>
            <a:r>
              <a:rPr sz="3600" b="1">
                <a:solidFill>
                  <a:srgbClr val="FFFF00"/>
                </a:solidFill>
                <a:latin typeface="宋体" panose="02010600030101010101" pitchFamily="2" charset="-122"/>
                <a:ea typeface="宋体" panose="02010600030101010101" pitchFamily="2" charset="-122"/>
                <a:cs typeface="宋体" panose="02010600030101010101" pitchFamily="2" charset="-122"/>
              </a:rPr>
              <a:t>本词明写孤鸿,而暗喻自己,鸿人合一,这首词的境界,确如山谷道人－黄庭坚所说:“语意高妙,似非吃烟火食人语,非胸中有万卷书,笔下无一点尘俗气，孰能至此！”这种超凡脱俗的境界，得益于高妙的艺术技巧。作者“情动于中而形于言”,托物寓人；在对孤鸿和月夜环境背景的描写中，选景叙事均简约凝练，生动传神。</a:t>
            </a:r>
            <a:endParaRPr sz="36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74295"/>
            <a:ext cx="10212705" cy="1445260"/>
          </a:xfrm>
          <a:prstGeom prst="rect">
            <a:avLst/>
          </a:prstGeom>
          <a:noFill/>
        </p:spPr>
        <p:txBody>
          <a:bodyPr wrap="square" rtlCol="0">
            <a:spAutoFit/>
          </a:bodyPr>
          <a:p>
            <a:pPr algn="ctr"/>
            <a:r>
              <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学习活动四  析写法 品语言</a:t>
            </a: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195580" y="655320"/>
            <a:ext cx="11776075" cy="1753235"/>
          </a:xfrm>
          <a:prstGeom prst="rect">
            <a:avLst/>
          </a:prstGeom>
          <a:noFill/>
        </p:spPr>
        <p:txBody>
          <a:bodyPr wrap="square" rtlCol="0">
            <a:spAutoFit/>
          </a:bodyPr>
          <a:p>
            <a:pPr algn="l"/>
            <a:r>
              <a:rPr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3.本词上片写鸿见人，下片言人见鸿。人似鸿，鸿似人；而托鸿以见人，实乃作者用意所在。试分析本词里匠心独运的象征手法。</a:t>
            </a:r>
            <a:endParaRPr sz="3600" b="1" dirty="0">
              <a:solidFill>
                <a:schemeClr val="tx1">
                  <a:lumMod val="95000"/>
                  <a:lumOff val="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文本框 4"/>
          <p:cNvSpPr txBox="1"/>
          <p:nvPr/>
        </p:nvSpPr>
        <p:spPr>
          <a:xfrm>
            <a:off x="48895" y="2551430"/>
            <a:ext cx="12257405" cy="2861310"/>
          </a:xfrm>
          <a:prstGeom prst="rect">
            <a:avLst/>
          </a:prstGeom>
          <a:noFill/>
        </p:spPr>
        <p:txBody>
          <a:bodyPr wrap="square" rtlCol="0">
            <a:spAutoFit/>
          </a:bodyPr>
          <a:p>
            <a:r>
              <a:rPr sz="3600" b="1">
                <a:solidFill>
                  <a:srgbClr val="FFFF00"/>
                </a:solidFill>
                <a:latin typeface="宋体" panose="02010600030101010101" pitchFamily="2" charset="-122"/>
                <a:ea typeface="宋体" panose="02010600030101010101" pitchFamily="2" charset="-122"/>
                <a:cs typeface="宋体" panose="02010600030101010101" pitchFamily="2" charset="-122"/>
              </a:rPr>
              <a:t>写孤鸿遭遇不幸，心怀幽恨，惊恐不已，拣尽寒枝不肯栖息，只好落宿于寂寞荒冷的沙洲。这里，词人以象征手法，匠心独运地通过鸿的孤独缥缈、惊起回头、怀抱幽恨和选求宿处，表达了作者贬谪黄州时期的孤寂处境和高洁自许、不愿随波逐流的心境。</a:t>
            </a:r>
            <a:endParaRPr sz="3600" b="1">
              <a:solidFill>
                <a:srgbClr val="FFFF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34480" y="1470660"/>
            <a:ext cx="4574540" cy="5077460"/>
          </a:xfrm>
          <a:prstGeom prst="rect">
            <a:avLst/>
          </a:prstGeom>
          <a:noFill/>
        </p:spPr>
        <p:txBody>
          <a:bodyPr wrap="square" rtlCol="0">
            <a:spAutoFit/>
          </a:bodyPr>
          <a:p>
            <a:r>
              <a:rPr lang="zh-CN" altLang="en-US"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mn-ea"/>
              </a:rPr>
              <a:t>苏轼（1037－1101），北宋文学家、书画家、美食家。字子瞻，号东坡居士。汉族，四川眉州人。苏轼历北宋五朝，荣辱迭起一生，亦才情豪放一生。诗、文、词皆独步一时。</a:t>
            </a:r>
            <a:endParaRPr lang="zh-CN" altLang="en-US" sz="36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582420" y="247650"/>
            <a:ext cx="9427210" cy="922020"/>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学习活动一  知诗人 解诗题</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720725" y="1244600"/>
            <a:ext cx="4740910" cy="52832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小结 </a:t>
            </a:r>
            <a:r>
              <a:rPr lang="zh-CN" altLang="en-US"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1.结合下阙词句，说说幽人与孤鸿有哪些共同的处境、心理、志趣？</a:t>
            </a:r>
            <a:endParaRPr lang="zh-CN" altLang="en-US"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56515" y="1905"/>
            <a:ext cx="12023090" cy="62668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201295" y="903605"/>
            <a:ext cx="11805285" cy="4614545"/>
          </a:xfrm>
          <a:prstGeom prst="rect">
            <a:avLst/>
          </a:prstGeom>
          <a:noFill/>
        </p:spPr>
        <p:txBody>
          <a:bodyPr wrap="square" lIns="91238" tIns="45610" rIns="91238" bIns="45610" rtlCol="0">
            <a:spAutoFit/>
          </a:bodyPr>
          <a:lstStyle/>
          <a:p>
            <a:pPr algn="just">
              <a:lnSpc>
                <a:spcPct val="150000"/>
              </a:lnSpc>
            </a:pPr>
            <a:r>
              <a:rPr lang="en-US" altLang="zh-CN"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a:t>
            </a: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（1）处境：飘零失所，孤独凄冷。词人寓居定慧禅院，孤鸿“拣尽寒枝不肯栖，寂寞沙洲冷”，鸿无良木之可栖，只好栖于寂寞冷清的沙洲。</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（2）心理：“惊”“恨”，心怀幽恨，惊恐不已。乌台诗案，九死一生，牵连众多，如惊弓之鸟。此处孤鸿纯是作者写照，取其神似。</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（3）志趣：孤高、洁身自好、坚持操守，不肯同流合污。</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（4）飘零失所，惊魂未定，却仍择地而栖，不肯同流合污、坚持操守。寂寞、孤高、孤芳自赏、洁身自好</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10338435" y="612457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288905" y="555244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9385541" y="5870166"/>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7" grpId="0"/>
      <p:bldP spid="2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小结 </a:t>
            </a:r>
            <a:r>
              <a:rPr lang="en-US" altLang="zh-CN"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a:t>
            </a:r>
            <a:r>
              <a:rPr lang="zh-CN" altLang="en-US"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.写作手法</a:t>
            </a:r>
            <a:endParaRPr lang="zh-CN" altLang="en-US"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56515" y="1905"/>
            <a:ext cx="12023090" cy="62668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97790" y="487680"/>
            <a:ext cx="11908790" cy="5906770"/>
          </a:xfrm>
          <a:prstGeom prst="rect">
            <a:avLst/>
          </a:prstGeom>
          <a:noFill/>
        </p:spPr>
        <p:txBody>
          <a:bodyPr wrap="square" lIns="91238" tIns="45610" rIns="91238" bIns="45610" rtlCol="0">
            <a:spAutoFit/>
          </a:bodyPr>
          <a:lstStyle/>
          <a:p>
            <a:pPr algn="just">
              <a:lnSpc>
                <a:spcPct val="150000"/>
              </a:lnSpc>
            </a:pPr>
            <a:r>
              <a:rPr lang="en-US" altLang="zh-CN"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a:t>
            </a: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（1）以孤鸿为喻，托物言志</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作者把孤鸿失群与幽人失志联系起来，巧妙地表达了作者“幽约怨悱不能自言之情”，这正是苏轼贬居黄州时无所依托而又无可哀告的寂寞与伤感的心情与处境的真实写照。</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(2)借景抒情</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挂疏桐，漏断人初静”这两句用“缺月”、“疏桐”、“漏断”等意象写深秋夜深萧瑟、幽寂、凄冷、孤苦的情景，营造了一个夜深人静、月挂疏桐的孤寂氛围，为幽人、孤鸿的出场作铺垫，表达了作者孤独凄清的心情。</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10338435" y="612457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288905" y="555244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9385541" y="5870166"/>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edge">
                                      <p:cBhvr>
                                        <p:cTn id="12"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7" grpId="0"/>
      <p:bldP spid="2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74295"/>
            <a:ext cx="10212705" cy="1445260"/>
          </a:xfrm>
          <a:prstGeom prst="rect">
            <a:avLst/>
          </a:prstGeom>
          <a:noFill/>
        </p:spPr>
        <p:txBody>
          <a:bodyPr wrap="square" rtlCol="0">
            <a:spAutoFit/>
          </a:bodyPr>
          <a:p>
            <a:pPr algn="ctr"/>
            <a:r>
              <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学习活动五  诵诗文 背诗文</a:t>
            </a: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6"/>
          <p:cNvSpPr txBox="1"/>
          <p:nvPr/>
        </p:nvSpPr>
        <p:spPr>
          <a:xfrm>
            <a:off x="854710" y="1245235"/>
            <a:ext cx="10345420" cy="4984750"/>
          </a:xfrm>
          <a:prstGeom prst="rect">
            <a:avLst/>
          </a:prstGeom>
          <a:noFill/>
        </p:spPr>
        <p:txBody>
          <a:bodyPr wrap="square" rtlCol="0" anchor="t">
            <a:spAutoFit/>
          </a:bodyPr>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卜算子•黄州定慧院寓居作</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苏轼</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缺月/挂/疏桐，漏断/人/初静。</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谁见/幽人/独/往来，</a:t>
            </a:r>
            <a:r>
              <a:rPr lang="zh-CN" altLang="en-US" sz="44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缥缈</a:t>
            </a: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/孤鸿/影。</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惊起/却/回头，有恨/无人/</a:t>
            </a:r>
            <a:r>
              <a:rPr lang="zh-CN" altLang="en-US" sz="44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省</a:t>
            </a: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拣</a:t>
            </a: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尽/寒枝/不肯/</a:t>
            </a:r>
            <a:r>
              <a:rPr lang="zh-CN" altLang="en-US" sz="44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栖</a:t>
            </a: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，寂寞/沙洲/冷。</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74295"/>
            <a:ext cx="10212705" cy="1445260"/>
          </a:xfrm>
          <a:prstGeom prst="rect">
            <a:avLst/>
          </a:prstGeom>
          <a:noFill/>
        </p:spPr>
        <p:txBody>
          <a:bodyPr wrap="square" rtlCol="0">
            <a:spAutoFit/>
          </a:bodyPr>
          <a:p>
            <a:pPr algn="ctr"/>
            <a:r>
              <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学习活动五  诵诗文 背诗文</a:t>
            </a: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2" name="文本框 1"/>
          <p:cNvSpPr txBox="1"/>
          <p:nvPr/>
        </p:nvSpPr>
        <p:spPr>
          <a:xfrm>
            <a:off x="854710" y="1245235"/>
            <a:ext cx="10345420" cy="4984750"/>
          </a:xfrm>
          <a:prstGeom prst="rect">
            <a:avLst/>
          </a:prstGeom>
          <a:noFill/>
        </p:spPr>
        <p:txBody>
          <a:bodyPr wrap="square" rtlCol="0" anchor="t">
            <a:spAutoFit/>
          </a:bodyPr>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卜算子•黄州定慧院寓居作</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苏轼</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）挂疏桐，（   ）人初静。</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谁见（   ）独往来，缥缈（   ）影。</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惊起却（   ），（   ）无人省。</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拣尽（    ）不肯栖，寂寞（   ）冷。</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74295"/>
            <a:ext cx="10212705" cy="1445260"/>
          </a:xfrm>
          <a:prstGeom prst="rect">
            <a:avLst/>
          </a:prstGeom>
          <a:noFill/>
        </p:spPr>
        <p:txBody>
          <a:bodyPr wrap="square" rtlCol="0">
            <a:spAutoFit/>
          </a:bodyPr>
          <a:p>
            <a:pPr algn="ctr"/>
            <a:r>
              <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学习活动六  能拓展 会运用</a:t>
            </a: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a:endParaRPr lang="zh-CN" altLang="en-US" sz="4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6"/>
          <p:cNvSpPr txBox="1"/>
          <p:nvPr/>
        </p:nvSpPr>
        <p:spPr>
          <a:xfrm>
            <a:off x="46990" y="842010"/>
            <a:ext cx="12031345" cy="5908040"/>
          </a:xfrm>
          <a:prstGeom prst="rect">
            <a:avLst/>
          </a:prstGeom>
          <a:noFill/>
        </p:spPr>
        <p:txBody>
          <a:bodyPr wrap="square" rtlCol="0" anchor="t">
            <a:spAutoFit/>
          </a:bodyPr>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 </a:t>
            </a:r>
            <a:endPar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a:t>
            </a:r>
            <a:r>
              <a:rPr lang="zh-CN" altLang="en-US" sz="3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蒋冕</a:t>
            </a: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a:t>
            </a:r>
            <a:endPar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斜日坠荒山，云黑天垂暮。时见空中一雁来，冷入残芦去。</a:t>
            </a:r>
            <a:endPar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endPar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惊起却低飞，有意同谁语？啄尽枝头数点霜，还向空中举。</a:t>
            </a:r>
            <a:endPar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思考下面问题</a:t>
            </a:r>
            <a:endParaRPr lang="zh-CN"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56515" y="1905"/>
            <a:ext cx="12023090" cy="62668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97790" y="487680"/>
            <a:ext cx="11908790" cy="5260975"/>
          </a:xfrm>
          <a:prstGeom prst="rect">
            <a:avLst/>
          </a:prstGeom>
          <a:noFill/>
        </p:spPr>
        <p:txBody>
          <a:bodyPr wrap="square" lIns="91238" tIns="45610" rIns="91238" bIns="45610" rtlCol="0">
            <a:spAutoFit/>
          </a:bodyPr>
          <a:lstStyle/>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1.本词没有题目，请你拟一标题。</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2.下列关于本词的理解错误的一项是（ ）</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A“斜日坠荒山”中的“坠”是“落”的意思，但比“落”更体现出斜日落下的速度之快。</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B“冷入残芦去”中的“冷”既是天气冷，又是雁的心理“冷”。</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C “有意同谁语”运用反问的手法，突出雁的孤独。</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D “啄尽枝头数点霜”中的“霜”，重在表现孤雁饥饿难忍的程度。</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3.请分析，这两首词的最后一句，在主旨和表现手法上有何不同？</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10338435" y="612457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288905" y="555244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9385541" y="5870166"/>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点拨</a:t>
            </a:r>
            <a:endParaRPr lang="zh-CN"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56515" y="1905"/>
            <a:ext cx="12023090" cy="626681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97790" y="487680"/>
            <a:ext cx="11908790" cy="5906770"/>
          </a:xfrm>
          <a:prstGeom prst="rect">
            <a:avLst/>
          </a:prstGeom>
          <a:noFill/>
        </p:spPr>
        <p:txBody>
          <a:bodyPr wrap="square" lIns="91238" tIns="45610" rIns="91238" bIns="45610" rtlCol="0">
            <a:spAutoFit/>
          </a:bodyPr>
          <a:lstStyle/>
          <a:p>
            <a:pPr algn="just">
              <a:lnSpc>
                <a:spcPct val="150000"/>
              </a:lnSpc>
            </a:pPr>
            <a:r>
              <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1.孤雁/一雁</a:t>
            </a:r>
            <a:endPar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试题分析：拟标题，把握诗歌的表现手法是托物言志，结合诗歌的内容，理解内容围绕一只雁子言志，故题目为孤雁或一雁。</a:t>
            </a:r>
            <a:endPar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2.D </a:t>
            </a:r>
            <a:endPar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3.主旨不同：蒋词最后一句借孤雁食尽霜花后又振翅高飞，表现出自己的高洁的品质和顽强的意志。苏词最后一句则借孤鸿不栖寒枝和四周凄冷的环境，表现出自己高洁的品质和无尽的荒凉与寂寞。</a:t>
            </a:r>
            <a:endPar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手法不同：蒋词最后一句全部采用正面描写表现主旨。</a:t>
            </a:r>
            <a:endPar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just">
              <a:lnSpc>
                <a:spcPct val="150000"/>
              </a:lnSpc>
            </a:pPr>
            <a:r>
              <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苏词最后一句除采用正面描写外，还采用以景结情表现主旨。</a:t>
            </a:r>
            <a:endParaRPr lang="zh-CN" altLang="en-US" sz="2800" b="1" dirty="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10338435" y="612457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288905" y="555244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9385541" y="5870166"/>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积累下面诗词</a:t>
            </a:r>
            <a:endParaRPr lang="zh-CN"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67945" y="1905"/>
            <a:ext cx="12103735" cy="67976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97790" y="487680"/>
            <a:ext cx="10996295" cy="6184265"/>
          </a:xfrm>
          <a:prstGeom prst="rect">
            <a:avLst/>
          </a:prstGeom>
          <a:noFill/>
        </p:spPr>
        <p:txBody>
          <a:bodyPr wrap="square" lIns="91238" tIns="45610" rIns="91238" bIns="45610" rtlCol="0">
            <a:spAutoFit/>
          </a:bodyPr>
          <a:lstStyle/>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卜算子·我住长江头</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宋 李之仪</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我住长江头，君住长江尾。</a:t>
            </a:r>
            <a:endPar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日日思君不见君，共饮长江水。</a:t>
            </a:r>
            <a:endPar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 </a:t>
            </a:r>
            <a:endPar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此水几时休，此恨何时已。</a:t>
            </a:r>
            <a:endPar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只愿君心似我心，定不负相思意。</a:t>
            </a:r>
            <a:endPar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573405" y="615886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508615" y="7493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71361" y="5685381"/>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积累下面诗词</a:t>
            </a:r>
            <a:endParaRPr lang="zh-CN"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67945" y="1905"/>
            <a:ext cx="12103735" cy="67976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97790" y="487680"/>
            <a:ext cx="10996295" cy="5999480"/>
          </a:xfrm>
          <a:prstGeom prst="rect">
            <a:avLst/>
          </a:prstGeom>
          <a:noFill/>
        </p:spPr>
        <p:txBody>
          <a:bodyPr wrap="square" lIns="91238" tIns="45610" rIns="91238" bIns="45610" rtlCol="0">
            <a:spAutoFit/>
          </a:bodyPr>
          <a:lstStyle/>
          <a:p>
            <a:pPr algn="ctr">
              <a:lnSpc>
                <a:spcPct val="150000"/>
              </a:lnSpc>
            </a:pPr>
            <a:r>
              <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卜算子·风雨送人来</a:t>
            </a:r>
            <a:endParaRPr lang="zh-CN" altLang="en-US" sz="40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宋  游次公</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风雨送人来，风雨留人住。</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草草杯盘话别离，风雨催人去。</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泪眼不曾晴，眉黛愁还聚。</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明日相思莫上楼，楼上多风雨。</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573405" y="615886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508615" y="7493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71361" y="5685381"/>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0"/>
          <p:cNvSpPr txBox="1"/>
          <p:nvPr/>
        </p:nvSpPr>
        <p:spPr>
          <a:xfrm>
            <a:off x="115570" y="111125"/>
            <a:ext cx="12012295" cy="6661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dirty="0">
                <a:solidFill>
                  <a:schemeClr val="bg1"/>
                </a:solidFill>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积累下面诗词</a:t>
            </a:r>
            <a:endParaRPr lang="zh-CN"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5" name="AutoShape0"/>
          <p:cNvSpPr/>
          <p:nvPr/>
        </p:nvSpPr>
        <p:spPr>
          <a:xfrm>
            <a:off x="67945" y="1905"/>
            <a:ext cx="12103735" cy="67976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27" name="Text box2"/>
          <p:cNvSpPr txBox="1"/>
          <p:nvPr/>
        </p:nvSpPr>
        <p:spPr>
          <a:xfrm>
            <a:off x="97790" y="487680"/>
            <a:ext cx="11805285" cy="6322695"/>
          </a:xfrm>
          <a:prstGeom prst="rect">
            <a:avLst/>
          </a:prstGeom>
          <a:noFill/>
        </p:spPr>
        <p:txBody>
          <a:bodyPr wrap="square" lIns="91238" tIns="45610" rIns="91238" bIns="45610" rtlCol="0">
            <a:spAutoFit/>
          </a:bodyPr>
          <a:lstStyle/>
          <a:p>
            <a:pPr algn="ctr">
              <a:lnSpc>
                <a:spcPct val="150000"/>
              </a:lnSpc>
            </a:pPr>
            <a:r>
              <a:rPr lang="zh-CN" altLang="en-US" sz="5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卜算子·兰</a:t>
            </a:r>
            <a:endParaRPr lang="zh-CN" altLang="en-US" sz="54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宋 曹组</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松竹翠萝寒，迟日江山暮。</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幽径无人独自芳，此恨凭谁诉。</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似共梅花语。尚有寻芳侣。</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lnSpc>
                <a:spcPct val="150000"/>
              </a:lnSpc>
            </a:pPr>
            <a:r>
              <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着意闻时不肯香，香在无心处。</a:t>
            </a:r>
            <a:endParaRPr lang="zh-CN" altLang="en-US" sz="36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
        <p:nvSpPr>
          <p:cNvPr id="35" name="Freeform0"/>
          <p:cNvSpPr/>
          <p:nvPr/>
        </p:nvSpPr>
        <p:spPr bwMode="auto">
          <a:xfrm>
            <a:off x="573405" y="6158865"/>
            <a:ext cx="1212850" cy="478790"/>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6" name="Freeform1"/>
          <p:cNvSpPr/>
          <p:nvPr/>
        </p:nvSpPr>
        <p:spPr bwMode="auto">
          <a:xfrm>
            <a:off x="10508615" y="74930"/>
            <a:ext cx="1720215" cy="592455"/>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37" name="Freeform2"/>
          <p:cNvSpPr/>
          <p:nvPr/>
        </p:nvSpPr>
        <p:spPr bwMode="auto">
          <a:xfrm>
            <a:off x="71361" y="5685381"/>
            <a:ext cx="1223797" cy="466907"/>
          </a:xfrm>
          <a:custGeom>
            <a:avLst/>
            <a:gdLst>
              <a:gd name="T0" fmla="*/ 118 w 125"/>
              <a:gd name="T1" fmla="*/ 27 h 47"/>
              <a:gd name="T2" fmla="*/ 106 w 125"/>
              <a:gd name="T3" fmla="*/ 28 h 47"/>
              <a:gd name="T4" fmla="*/ 97 w 125"/>
              <a:gd name="T5" fmla="*/ 36 h 47"/>
              <a:gd name="T6" fmla="*/ 81 w 125"/>
              <a:gd name="T7" fmla="*/ 43 h 47"/>
              <a:gd name="T8" fmla="*/ 69 w 125"/>
              <a:gd name="T9" fmla="*/ 40 h 47"/>
              <a:gd name="T10" fmla="*/ 71 w 125"/>
              <a:gd name="T11" fmla="*/ 25 h 47"/>
              <a:gd name="T12" fmla="*/ 76 w 125"/>
              <a:gd name="T13" fmla="*/ 28 h 47"/>
              <a:gd name="T14" fmla="*/ 75 w 125"/>
              <a:gd name="T15" fmla="*/ 34 h 47"/>
              <a:gd name="T16" fmla="*/ 80 w 125"/>
              <a:gd name="T17" fmla="*/ 25 h 47"/>
              <a:gd name="T18" fmla="*/ 75 w 125"/>
              <a:gd name="T19" fmla="*/ 22 h 47"/>
              <a:gd name="T20" fmla="*/ 63 w 125"/>
              <a:gd name="T21" fmla="*/ 27 h 47"/>
              <a:gd name="T22" fmla="*/ 61 w 125"/>
              <a:gd name="T23" fmla="*/ 38 h 47"/>
              <a:gd name="T24" fmla="*/ 56 w 125"/>
              <a:gd name="T25" fmla="*/ 43 h 47"/>
              <a:gd name="T26" fmla="*/ 42 w 125"/>
              <a:gd name="T27" fmla="*/ 46 h 47"/>
              <a:gd name="T28" fmla="*/ 33 w 125"/>
              <a:gd name="T29" fmla="*/ 41 h 47"/>
              <a:gd name="T30" fmla="*/ 21 w 125"/>
              <a:gd name="T31" fmla="*/ 32 h 47"/>
              <a:gd name="T32" fmla="*/ 11 w 125"/>
              <a:gd name="T33" fmla="*/ 35 h 47"/>
              <a:gd name="T34" fmla="*/ 2 w 125"/>
              <a:gd name="T35" fmla="*/ 30 h 47"/>
              <a:gd name="T36" fmla="*/ 3 w 125"/>
              <a:gd name="T37" fmla="*/ 28 h 47"/>
              <a:gd name="T38" fmla="*/ 18 w 125"/>
              <a:gd name="T39" fmla="*/ 26 h 47"/>
              <a:gd name="T40" fmla="*/ 26 w 125"/>
              <a:gd name="T41" fmla="*/ 26 h 47"/>
              <a:gd name="T42" fmla="*/ 36 w 125"/>
              <a:gd name="T43" fmla="*/ 27 h 47"/>
              <a:gd name="T44" fmla="*/ 40 w 125"/>
              <a:gd name="T45" fmla="*/ 26 h 47"/>
              <a:gd name="T46" fmla="*/ 58 w 125"/>
              <a:gd name="T47" fmla="*/ 20 h 47"/>
              <a:gd name="T48" fmla="*/ 48 w 125"/>
              <a:gd name="T49" fmla="*/ 17 h 47"/>
              <a:gd name="T50" fmla="*/ 52 w 125"/>
              <a:gd name="T51" fmla="*/ 19 h 47"/>
              <a:gd name="T52" fmla="*/ 53 w 125"/>
              <a:gd name="T53" fmla="*/ 24 h 47"/>
              <a:gd name="T54" fmla="*/ 45 w 125"/>
              <a:gd name="T55" fmla="*/ 24 h 47"/>
              <a:gd name="T56" fmla="*/ 42 w 125"/>
              <a:gd name="T57" fmla="*/ 16 h 47"/>
              <a:gd name="T58" fmla="*/ 53 w 125"/>
              <a:gd name="T59" fmla="*/ 10 h 47"/>
              <a:gd name="T60" fmla="*/ 61 w 125"/>
              <a:gd name="T61" fmla="*/ 3 h 47"/>
              <a:gd name="T62" fmla="*/ 74 w 125"/>
              <a:gd name="T63" fmla="*/ 3 h 47"/>
              <a:gd name="T64" fmla="*/ 77 w 125"/>
              <a:gd name="T65" fmla="*/ 9 h 47"/>
              <a:gd name="T66" fmla="*/ 85 w 125"/>
              <a:gd name="T67" fmla="*/ 14 h 47"/>
              <a:gd name="T68" fmla="*/ 91 w 125"/>
              <a:gd name="T69" fmla="*/ 17 h 47"/>
              <a:gd name="T70" fmla="*/ 99 w 125"/>
              <a:gd name="T71" fmla="*/ 25 h 47"/>
              <a:gd name="T72" fmla="*/ 109 w 125"/>
              <a:gd name="T73" fmla="*/ 22 h 47"/>
              <a:gd name="T74" fmla="*/ 116 w 125"/>
              <a:gd name="T75" fmla="*/ 26 h 47"/>
              <a:gd name="T76" fmla="*/ 120 w 125"/>
              <a:gd name="T77" fmla="*/ 24 h 47"/>
              <a:gd name="T78" fmla="*/ 125 w 125"/>
              <a:gd name="T7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5" h="47">
                <a:moveTo>
                  <a:pt x="122" y="24"/>
                </a:moveTo>
                <a:cubicBezTo>
                  <a:pt x="121" y="24"/>
                  <a:pt x="119" y="26"/>
                  <a:pt x="118" y="27"/>
                </a:cubicBezTo>
                <a:cubicBezTo>
                  <a:pt x="116" y="29"/>
                  <a:pt x="114" y="31"/>
                  <a:pt x="111" y="29"/>
                </a:cubicBezTo>
                <a:cubicBezTo>
                  <a:pt x="110" y="29"/>
                  <a:pt x="108" y="28"/>
                  <a:pt x="106" y="28"/>
                </a:cubicBezTo>
                <a:cubicBezTo>
                  <a:pt x="103" y="29"/>
                  <a:pt x="102" y="32"/>
                  <a:pt x="101" y="34"/>
                </a:cubicBezTo>
                <a:cubicBezTo>
                  <a:pt x="100" y="36"/>
                  <a:pt x="99" y="36"/>
                  <a:pt x="97" y="36"/>
                </a:cubicBezTo>
                <a:cubicBezTo>
                  <a:pt x="95" y="36"/>
                  <a:pt x="93" y="36"/>
                  <a:pt x="91" y="36"/>
                </a:cubicBezTo>
                <a:cubicBezTo>
                  <a:pt x="87" y="37"/>
                  <a:pt x="85" y="41"/>
                  <a:pt x="81" y="43"/>
                </a:cubicBezTo>
                <a:cubicBezTo>
                  <a:pt x="79" y="44"/>
                  <a:pt x="77" y="45"/>
                  <a:pt x="75" y="44"/>
                </a:cubicBezTo>
                <a:cubicBezTo>
                  <a:pt x="73" y="43"/>
                  <a:pt x="71" y="42"/>
                  <a:pt x="69" y="40"/>
                </a:cubicBezTo>
                <a:cubicBezTo>
                  <a:pt x="65" y="38"/>
                  <a:pt x="63" y="32"/>
                  <a:pt x="66" y="29"/>
                </a:cubicBezTo>
                <a:cubicBezTo>
                  <a:pt x="67" y="27"/>
                  <a:pt x="69" y="25"/>
                  <a:pt x="71" y="25"/>
                </a:cubicBezTo>
                <a:cubicBezTo>
                  <a:pt x="73" y="25"/>
                  <a:pt x="74" y="25"/>
                  <a:pt x="75" y="26"/>
                </a:cubicBezTo>
                <a:cubicBezTo>
                  <a:pt x="76" y="26"/>
                  <a:pt x="76" y="27"/>
                  <a:pt x="76" y="28"/>
                </a:cubicBezTo>
                <a:cubicBezTo>
                  <a:pt x="75" y="28"/>
                  <a:pt x="75" y="28"/>
                  <a:pt x="75" y="28"/>
                </a:cubicBezTo>
                <a:cubicBezTo>
                  <a:pt x="73" y="29"/>
                  <a:pt x="72" y="34"/>
                  <a:pt x="75" y="34"/>
                </a:cubicBezTo>
                <a:cubicBezTo>
                  <a:pt x="77" y="35"/>
                  <a:pt x="80" y="34"/>
                  <a:pt x="81" y="32"/>
                </a:cubicBezTo>
                <a:cubicBezTo>
                  <a:pt x="82" y="30"/>
                  <a:pt x="82" y="26"/>
                  <a:pt x="80" y="25"/>
                </a:cubicBezTo>
                <a:cubicBezTo>
                  <a:pt x="80" y="24"/>
                  <a:pt x="79" y="23"/>
                  <a:pt x="78" y="23"/>
                </a:cubicBezTo>
                <a:cubicBezTo>
                  <a:pt x="77" y="22"/>
                  <a:pt x="76" y="22"/>
                  <a:pt x="75" y="22"/>
                </a:cubicBezTo>
                <a:cubicBezTo>
                  <a:pt x="72" y="22"/>
                  <a:pt x="70" y="22"/>
                  <a:pt x="68" y="23"/>
                </a:cubicBezTo>
                <a:cubicBezTo>
                  <a:pt x="66" y="24"/>
                  <a:pt x="65" y="26"/>
                  <a:pt x="63" y="27"/>
                </a:cubicBezTo>
                <a:cubicBezTo>
                  <a:pt x="61" y="29"/>
                  <a:pt x="60" y="31"/>
                  <a:pt x="60" y="34"/>
                </a:cubicBezTo>
                <a:cubicBezTo>
                  <a:pt x="60" y="35"/>
                  <a:pt x="60" y="37"/>
                  <a:pt x="61" y="38"/>
                </a:cubicBezTo>
                <a:cubicBezTo>
                  <a:pt x="60" y="39"/>
                  <a:pt x="60" y="39"/>
                  <a:pt x="60" y="39"/>
                </a:cubicBezTo>
                <a:cubicBezTo>
                  <a:pt x="59" y="41"/>
                  <a:pt x="58" y="42"/>
                  <a:pt x="56" y="43"/>
                </a:cubicBezTo>
                <a:cubicBezTo>
                  <a:pt x="54" y="45"/>
                  <a:pt x="50" y="47"/>
                  <a:pt x="47" y="46"/>
                </a:cubicBezTo>
                <a:cubicBezTo>
                  <a:pt x="45" y="46"/>
                  <a:pt x="43" y="46"/>
                  <a:pt x="42" y="46"/>
                </a:cubicBezTo>
                <a:cubicBezTo>
                  <a:pt x="40" y="46"/>
                  <a:pt x="38" y="45"/>
                  <a:pt x="37" y="44"/>
                </a:cubicBezTo>
                <a:cubicBezTo>
                  <a:pt x="35" y="43"/>
                  <a:pt x="34" y="43"/>
                  <a:pt x="33" y="41"/>
                </a:cubicBezTo>
                <a:cubicBezTo>
                  <a:pt x="31" y="40"/>
                  <a:pt x="30" y="39"/>
                  <a:pt x="29" y="37"/>
                </a:cubicBezTo>
                <a:cubicBezTo>
                  <a:pt x="27" y="35"/>
                  <a:pt x="24" y="32"/>
                  <a:pt x="21" y="32"/>
                </a:cubicBezTo>
                <a:cubicBezTo>
                  <a:pt x="19" y="33"/>
                  <a:pt x="17" y="33"/>
                  <a:pt x="16" y="34"/>
                </a:cubicBezTo>
                <a:cubicBezTo>
                  <a:pt x="14" y="35"/>
                  <a:pt x="13" y="36"/>
                  <a:pt x="11" y="35"/>
                </a:cubicBezTo>
                <a:cubicBezTo>
                  <a:pt x="9" y="35"/>
                  <a:pt x="8" y="33"/>
                  <a:pt x="6" y="32"/>
                </a:cubicBezTo>
                <a:cubicBezTo>
                  <a:pt x="5" y="31"/>
                  <a:pt x="4" y="30"/>
                  <a:pt x="2" y="30"/>
                </a:cubicBezTo>
                <a:cubicBezTo>
                  <a:pt x="1" y="30"/>
                  <a:pt x="1" y="30"/>
                  <a:pt x="0" y="30"/>
                </a:cubicBezTo>
                <a:cubicBezTo>
                  <a:pt x="1" y="29"/>
                  <a:pt x="2" y="29"/>
                  <a:pt x="3" y="28"/>
                </a:cubicBezTo>
                <a:cubicBezTo>
                  <a:pt x="5" y="28"/>
                  <a:pt x="7" y="30"/>
                  <a:pt x="9" y="30"/>
                </a:cubicBezTo>
                <a:cubicBezTo>
                  <a:pt x="13" y="31"/>
                  <a:pt x="15" y="28"/>
                  <a:pt x="18" y="26"/>
                </a:cubicBezTo>
                <a:cubicBezTo>
                  <a:pt x="19" y="24"/>
                  <a:pt x="21" y="24"/>
                  <a:pt x="23" y="25"/>
                </a:cubicBezTo>
                <a:cubicBezTo>
                  <a:pt x="24" y="26"/>
                  <a:pt x="25" y="26"/>
                  <a:pt x="26" y="26"/>
                </a:cubicBezTo>
                <a:cubicBezTo>
                  <a:pt x="27" y="27"/>
                  <a:pt x="28" y="27"/>
                  <a:pt x="29" y="27"/>
                </a:cubicBezTo>
                <a:cubicBezTo>
                  <a:pt x="32" y="28"/>
                  <a:pt x="34" y="27"/>
                  <a:pt x="36" y="27"/>
                </a:cubicBezTo>
                <a:cubicBezTo>
                  <a:pt x="38" y="27"/>
                  <a:pt x="39" y="26"/>
                  <a:pt x="40" y="25"/>
                </a:cubicBezTo>
                <a:cubicBezTo>
                  <a:pt x="40" y="26"/>
                  <a:pt x="40" y="26"/>
                  <a:pt x="40" y="26"/>
                </a:cubicBezTo>
                <a:cubicBezTo>
                  <a:pt x="42" y="28"/>
                  <a:pt x="45" y="28"/>
                  <a:pt x="47" y="28"/>
                </a:cubicBezTo>
                <a:cubicBezTo>
                  <a:pt x="53" y="29"/>
                  <a:pt x="57" y="26"/>
                  <a:pt x="58" y="20"/>
                </a:cubicBezTo>
                <a:cubicBezTo>
                  <a:pt x="58" y="17"/>
                  <a:pt x="56" y="15"/>
                  <a:pt x="54" y="14"/>
                </a:cubicBezTo>
                <a:cubicBezTo>
                  <a:pt x="51" y="13"/>
                  <a:pt x="48" y="14"/>
                  <a:pt x="48" y="17"/>
                </a:cubicBezTo>
                <a:cubicBezTo>
                  <a:pt x="49" y="19"/>
                  <a:pt x="51" y="19"/>
                  <a:pt x="52" y="18"/>
                </a:cubicBezTo>
                <a:cubicBezTo>
                  <a:pt x="52" y="19"/>
                  <a:pt x="52" y="19"/>
                  <a:pt x="52" y="19"/>
                </a:cubicBezTo>
                <a:cubicBezTo>
                  <a:pt x="53" y="19"/>
                  <a:pt x="54" y="20"/>
                  <a:pt x="54" y="21"/>
                </a:cubicBezTo>
                <a:cubicBezTo>
                  <a:pt x="54" y="22"/>
                  <a:pt x="53" y="23"/>
                  <a:pt x="53" y="24"/>
                </a:cubicBezTo>
                <a:cubicBezTo>
                  <a:pt x="52" y="25"/>
                  <a:pt x="50" y="25"/>
                  <a:pt x="49" y="25"/>
                </a:cubicBezTo>
                <a:cubicBezTo>
                  <a:pt x="48" y="25"/>
                  <a:pt x="46" y="25"/>
                  <a:pt x="45" y="24"/>
                </a:cubicBezTo>
                <a:cubicBezTo>
                  <a:pt x="44" y="24"/>
                  <a:pt x="44" y="24"/>
                  <a:pt x="43" y="23"/>
                </a:cubicBezTo>
                <a:cubicBezTo>
                  <a:pt x="42" y="20"/>
                  <a:pt x="41" y="18"/>
                  <a:pt x="42" y="16"/>
                </a:cubicBezTo>
                <a:cubicBezTo>
                  <a:pt x="43" y="14"/>
                  <a:pt x="44" y="12"/>
                  <a:pt x="46" y="11"/>
                </a:cubicBezTo>
                <a:cubicBezTo>
                  <a:pt x="48" y="9"/>
                  <a:pt x="50" y="10"/>
                  <a:pt x="53" y="10"/>
                </a:cubicBezTo>
                <a:cubicBezTo>
                  <a:pt x="55" y="10"/>
                  <a:pt x="56" y="11"/>
                  <a:pt x="58" y="10"/>
                </a:cubicBezTo>
                <a:cubicBezTo>
                  <a:pt x="60" y="8"/>
                  <a:pt x="60" y="5"/>
                  <a:pt x="61" y="3"/>
                </a:cubicBezTo>
                <a:cubicBezTo>
                  <a:pt x="62" y="1"/>
                  <a:pt x="65" y="0"/>
                  <a:pt x="67" y="0"/>
                </a:cubicBezTo>
                <a:cubicBezTo>
                  <a:pt x="70" y="0"/>
                  <a:pt x="72" y="2"/>
                  <a:pt x="74" y="3"/>
                </a:cubicBezTo>
                <a:cubicBezTo>
                  <a:pt x="75" y="4"/>
                  <a:pt x="76" y="5"/>
                  <a:pt x="77" y="6"/>
                </a:cubicBezTo>
                <a:cubicBezTo>
                  <a:pt x="77" y="6"/>
                  <a:pt x="77" y="8"/>
                  <a:pt x="77" y="9"/>
                </a:cubicBezTo>
                <a:cubicBezTo>
                  <a:pt x="77" y="11"/>
                  <a:pt x="77" y="13"/>
                  <a:pt x="79" y="14"/>
                </a:cubicBezTo>
                <a:cubicBezTo>
                  <a:pt x="81" y="16"/>
                  <a:pt x="83" y="16"/>
                  <a:pt x="85" y="14"/>
                </a:cubicBezTo>
                <a:cubicBezTo>
                  <a:pt x="86" y="14"/>
                  <a:pt x="87" y="14"/>
                  <a:pt x="88" y="15"/>
                </a:cubicBezTo>
                <a:cubicBezTo>
                  <a:pt x="90" y="15"/>
                  <a:pt x="90" y="16"/>
                  <a:pt x="91" y="17"/>
                </a:cubicBezTo>
                <a:cubicBezTo>
                  <a:pt x="92" y="19"/>
                  <a:pt x="91" y="21"/>
                  <a:pt x="93" y="23"/>
                </a:cubicBezTo>
                <a:cubicBezTo>
                  <a:pt x="94" y="25"/>
                  <a:pt x="97" y="25"/>
                  <a:pt x="99" y="25"/>
                </a:cubicBezTo>
                <a:cubicBezTo>
                  <a:pt x="101" y="25"/>
                  <a:pt x="104" y="23"/>
                  <a:pt x="105" y="22"/>
                </a:cubicBezTo>
                <a:cubicBezTo>
                  <a:pt x="106" y="20"/>
                  <a:pt x="108" y="21"/>
                  <a:pt x="109" y="22"/>
                </a:cubicBezTo>
                <a:cubicBezTo>
                  <a:pt x="110" y="24"/>
                  <a:pt x="111" y="25"/>
                  <a:pt x="112" y="25"/>
                </a:cubicBezTo>
                <a:cubicBezTo>
                  <a:pt x="113" y="26"/>
                  <a:pt x="115" y="26"/>
                  <a:pt x="116" y="26"/>
                </a:cubicBezTo>
                <a:cubicBezTo>
                  <a:pt x="117" y="26"/>
                  <a:pt x="118" y="25"/>
                  <a:pt x="119" y="25"/>
                </a:cubicBezTo>
                <a:cubicBezTo>
                  <a:pt x="120" y="24"/>
                  <a:pt x="120" y="24"/>
                  <a:pt x="120" y="24"/>
                </a:cubicBezTo>
                <a:cubicBezTo>
                  <a:pt x="121" y="23"/>
                  <a:pt x="122" y="23"/>
                  <a:pt x="123" y="23"/>
                </a:cubicBezTo>
                <a:cubicBezTo>
                  <a:pt x="123" y="23"/>
                  <a:pt x="124" y="23"/>
                  <a:pt x="125" y="23"/>
                </a:cubicBezTo>
                <a:cubicBezTo>
                  <a:pt x="124" y="23"/>
                  <a:pt x="123" y="23"/>
                  <a:pt x="122" y="24"/>
                </a:cubicBezTo>
                <a:close/>
              </a:path>
            </a:pathLst>
          </a:custGeom>
          <a:solidFill>
            <a:srgbClr val="C8E9F1"/>
          </a:solidFill>
          <a:ln>
            <a:noFill/>
          </a:ln>
          <a:effectLst>
            <a:outerShdw blurRad="50800" dist="50800" dir="2700000" sx="103000" sy="103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0" y="835660"/>
            <a:ext cx="6896735" cy="6000750"/>
          </a:xfrm>
          <a:prstGeom prst="rect">
            <a:avLst/>
          </a:prstGeom>
          <a:noFill/>
        </p:spPr>
        <p:txBody>
          <a:bodyPr wrap="square" rtlCol="0">
            <a:spAutoFit/>
          </a:bodyPr>
          <a:p>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其词突破婉约词藩篱，在风格、题材、音律方面皆有创变，豪纵清雄之作一新天下耳目，风格于雄奇超旷之外，亦兼韶秀婉丽，与辛弃疾并称“苏辛”。其文如行云流水，恣肆挥洒，代表北宋古文运动的最高成就，与欧阳修并称“欧苏”，为“唐宋八大家”之一。其诗宏肆雄放，机趣横生，与黄庭坚并称“苏黄”，开宋一代诗风。一生著述宏富，著有《东坡易传》、《苏东坡全集》和《东坡乐府》等。</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582420" y="74295"/>
            <a:ext cx="9427210" cy="922020"/>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学习活动一  知诗人 解诗题</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6980555" y="1634490"/>
            <a:ext cx="5150485" cy="377444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0"/>
          <p:cNvSpPr/>
          <p:nvPr/>
        </p:nvSpPr>
        <p:spPr>
          <a:xfrm>
            <a:off x="6342927" y="732098"/>
            <a:ext cx="5849073" cy="6125902"/>
          </a:xfrm>
          <a:custGeom>
            <a:avLst/>
            <a:gdLst>
              <a:gd name="connsiteX0" fmla="*/ 3728978 w 5849073"/>
              <a:gd name="connsiteY0" fmla="*/ 0 h 6125902"/>
              <a:gd name="connsiteX1" fmla="*/ 5813885 w 5849073"/>
              <a:gd name="connsiteY1" fmla="*/ 585620 h 6125902"/>
              <a:gd name="connsiteX2" fmla="*/ 5849073 w 5849073"/>
              <a:gd name="connsiteY2" fmla="*/ 609816 h 6125902"/>
              <a:gd name="connsiteX3" fmla="*/ 5849073 w 5849073"/>
              <a:gd name="connsiteY3" fmla="*/ 6125902 h 6125902"/>
              <a:gd name="connsiteX4" fmla="*/ 1431052 w 5849073"/>
              <a:gd name="connsiteY4" fmla="*/ 6125902 h 6125902"/>
              <a:gd name="connsiteX5" fmla="*/ 1357002 w 5849073"/>
              <a:gd name="connsiteY5" fmla="*/ 6074983 h 6125902"/>
              <a:gd name="connsiteX6" fmla="*/ 0 w 5849073"/>
              <a:gd name="connsiteY6" fmla="*/ 3429000 h 6125902"/>
              <a:gd name="connsiteX7" fmla="*/ 3728978 w 5849073"/>
              <a:gd name="connsiteY7" fmla="*/ 0 h 612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9073" h="6125902">
                <a:moveTo>
                  <a:pt x="3728978" y="0"/>
                </a:moveTo>
                <a:cubicBezTo>
                  <a:pt x="4501275" y="0"/>
                  <a:pt x="5218737" y="215890"/>
                  <a:pt x="5813885" y="585620"/>
                </a:cubicBezTo>
                <a:lnTo>
                  <a:pt x="5849073" y="609816"/>
                </a:lnTo>
                <a:lnTo>
                  <a:pt x="5849073" y="6125902"/>
                </a:lnTo>
                <a:lnTo>
                  <a:pt x="1431052" y="6125902"/>
                </a:lnTo>
                <a:lnTo>
                  <a:pt x="1357002" y="6074983"/>
                </a:lnTo>
                <a:cubicBezTo>
                  <a:pt x="528247" y="5446054"/>
                  <a:pt x="0" y="4494254"/>
                  <a:pt x="0" y="3429000"/>
                </a:cubicBezTo>
                <a:cubicBezTo>
                  <a:pt x="0" y="1535216"/>
                  <a:pt x="1669520" y="0"/>
                  <a:pt x="3728978" y="0"/>
                </a:cubicBezTo>
                <a:close/>
              </a:path>
            </a:pathLst>
          </a:custGeom>
          <a:solidFill>
            <a:srgbClr val="C7C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汉仪全唐诗简" panose="00020600040101010101" pitchFamily="18" charset="-122"/>
              <a:sym typeface="Calibri" panose="020F0502020204030204" pitchFamily="34" charset="0"/>
            </a:endParaRPr>
          </a:p>
        </p:txBody>
      </p:sp>
      <p:sp>
        <p:nvSpPr>
          <p:cNvPr id="16" name="AutoShape0"/>
          <p:cNvSpPr>
            <a:spLocks noChangeArrowheads="1"/>
          </p:cNvSpPr>
          <p:nvPr/>
        </p:nvSpPr>
        <p:spPr bwMode="auto">
          <a:xfrm>
            <a:off x="415290" y="391160"/>
            <a:ext cx="82880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腹有诗书气自华</a:t>
            </a:r>
            <a:r>
              <a:rPr lang="en-US" altLang="zh-CN" sz="54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a:t>
            </a:r>
            <a:r>
              <a:rPr lang="zh-CN" altLang="en-US" sz="54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苏轼</a:t>
            </a:r>
            <a:endParaRPr lang="zh-CN" altLang="en-US" sz="5400" b="1" dirty="0">
              <a:solidFill>
                <a:schemeClr val="bg1"/>
              </a:solidFill>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pic>
        <p:nvPicPr>
          <p:cNvPr id="17" name="Picture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92711" y="-323352"/>
            <a:ext cx="4934861" cy="718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916433" y="3933879"/>
            <a:ext cx="1693470" cy="210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6"/>
                                        </p:tgtEl>
                                        <p:attrNameLst>
                                          <p:attrName>style.visibility</p:attrName>
                                        </p:attrNameLst>
                                      </p:cBhvr>
                                      <p:to>
                                        <p:strVal val="visible"/>
                                      </p:to>
                                    </p:set>
                                    <p:anim calcmode="discrete" valueType="clr">
                                      <p:cBhvr override="childStyle">
                                        <p:cTn id="12"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6"/>
                                        </p:tgtEl>
                                        <p:attrNameLst>
                                          <p:attrName>fillcolor</p:attrName>
                                        </p:attrNameLst>
                                      </p:cBhvr>
                                      <p:tavLst>
                                        <p:tav tm="0">
                                          <p:val>
                                            <p:clrVal>
                                              <a:schemeClr val="accent2"/>
                                            </p:clrVal>
                                          </p:val>
                                        </p:tav>
                                        <p:tav tm="50000">
                                          <p:val>
                                            <p:clrVal>
                                              <a:schemeClr val="hlink"/>
                                            </p:clrVal>
                                          </p:val>
                                        </p:tav>
                                      </p:tavLst>
                                    </p:anim>
                                    <p:set>
                                      <p:cBhvr>
                                        <p:cTn id="14"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840" y="1286510"/>
            <a:ext cx="6077585" cy="5015865"/>
          </a:xfrm>
          <a:prstGeom prst="rect">
            <a:avLst/>
          </a:prstGeom>
          <a:noFill/>
        </p:spPr>
        <p:txBody>
          <a:bodyPr wrap="square" rtlCol="0">
            <a:spAutoFit/>
          </a:bodyPr>
          <a:p>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写作背景</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   此词是作者刚从“乌台诗案”里解脱出来，只身到黄州时所写。抒发了从政失意而寂寞孤独的情愫。苏轼因所谓的“乌台诗案”，被贬为黄州团练副使。苏轼自公元1080年（元丰三年）二月至黄州，至公元1084年（元丰七年）六月移汝州，在黄州贬所居住四年多。</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582420" y="74295"/>
            <a:ext cx="9427210" cy="922020"/>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学习活动一  知诗人 解诗题</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696075" y="1901190"/>
            <a:ext cx="5213350" cy="34245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35" y="928370"/>
            <a:ext cx="6550660" cy="6000750"/>
          </a:xfrm>
          <a:prstGeom prst="rect">
            <a:avLst/>
          </a:prstGeom>
          <a:noFill/>
        </p:spPr>
        <p:txBody>
          <a:bodyPr wrap="square" rtlCol="0">
            <a:spAutoFit/>
          </a:bodyPr>
          <a:p>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写作背景</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   “乌台诗案”是北宋著名的文字狱。宋神宗元丰二年(1079)，苏轼因与时任宰相的王安石政见不合，出补外官。他看到当时地方官吏执行新法扰民，心里不满，任杭州通判后写了二十多首托事以讽的诗，因而激怒新党，被构陷成罪，囚捕至京，系狱一百多天。而且牵连甚广，苏轼的友朋故旧被连累处罚的有二十多人。苏轼在狱时自度必死，曾作诗与苏辙诀别。</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582420" y="74295"/>
            <a:ext cx="9427210" cy="922020"/>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学习活动一  知诗人 解诗题</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790055" y="1602105"/>
            <a:ext cx="5292090" cy="369951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35" y="928370"/>
            <a:ext cx="6550660" cy="6000750"/>
          </a:xfrm>
          <a:prstGeom prst="rect">
            <a:avLst/>
          </a:prstGeom>
          <a:noFill/>
        </p:spPr>
        <p:txBody>
          <a:bodyPr wrap="square" rtlCol="0">
            <a:spAutoFit/>
          </a:bodyPr>
          <a:p>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写作背景</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   苏轼于“乌台诗案”后谪居黄州，初寓定慧院，后迁临皋亭。这首《卜算子》(缺月挂疏桐)就是初至黄州在定慧院月夜感兴之作。到黄州之初，亦因罪废之余，灰心杜口，谢绝交往。由于牵连甚广，这时，“平生亲友，无一字见及”，彼此音问，一时尽绝，苏轼不能不深怀幽居离索的隐衷。此词以“幽人”自称，就反映了他在这种特定环境下的心情。</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582420" y="74295"/>
            <a:ext cx="9427210" cy="922020"/>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学习活动一  知诗人 解诗题</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140575" y="1249680"/>
            <a:ext cx="4402455" cy="51314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0690" y="3147060"/>
            <a:ext cx="11589385" cy="1076325"/>
          </a:xfrm>
          <a:prstGeom prst="rect">
            <a:avLst/>
          </a:prstGeom>
          <a:noFill/>
        </p:spPr>
        <p:txBody>
          <a:bodyPr wrap="square" rtlCol="0">
            <a:spAutoFit/>
          </a:bodyPr>
          <a:p>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卜算子是词牌名，又名《百尺楼》、《眉峰碧》、《楚天遥》等。相传是借用唐代诗人骆宾王的外号。</a:t>
            </a:r>
            <a:endParaRPr lang="zh-CN" altLang="en-US" sz="32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582420" y="74295"/>
            <a:ext cx="9427210" cy="922020"/>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学习活动一  知诗人 解诗题</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文本框 2"/>
          <p:cNvSpPr txBox="1"/>
          <p:nvPr/>
        </p:nvSpPr>
        <p:spPr>
          <a:xfrm>
            <a:off x="690880" y="4610100"/>
            <a:ext cx="10962640" cy="1076325"/>
          </a:xfrm>
          <a:prstGeom prst="rect">
            <a:avLst/>
          </a:prstGeom>
          <a:noFill/>
        </p:spPr>
        <p:txBody>
          <a:bodyPr wrap="square" rtlCol="0" anchor="t">
            <a:spAutoFit/>
          </a:bodyPr>
          <a:p>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“寓居”在古代指寄居他国的官僚贵族；后泛指失势寄居他乡的地主绅士官员等人。</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3107055" y="1326515"/>
            <a:ext cx="6544945" cy="706755"/>
          </a:xfrm>
          <a:prstGeom prst="rect">
            <a:avLst/>
          </a:prstGeom>
          <a:noFill/>
        </p:spPr>
        <p:txBody>
          <a:bodyPr wrap="square" rtlCol="0" anchor="t">
            <a:spAutoFit/>
          </a:bodyPr>
          <a:p>
            <a:r>
              <a:rPr lang="zh-CN" altLang="en-US" sz="4000" b="1" dirty="0">
                <a:solidFill>
                  <a:schemeClr val="bg1"/>
                </a:solidFill>
                <a:effectLst>
                  <a:outerShdw blurRad="38100" dist="38100" dir="2700000" algn="tl">
                    <a:srgbClr val="000000">
                      <a:alpha val="43137"/>
                    </a:srgbClr>
                  </a:outerShdw>
                </a:effectLst>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卜算子</a:t>
            </a:r>
            <a:r>
              <a:rPr lang="zh-CN" altLang="en-US" sz="4000" b="1" dirty="0">
                <a:solidFill>
                  <a:schemeClr val="bg1"/>
                </a:solidFill>
                <a:effectLst>
                  <a:outerShdw blurRad="38100" dist="38100" dir="2700000" algn="tl">
                    <a:srgbClr val="000000">
                      <a:alpha val="43137"/>
                    </a:srgbClr>
                  </a:outerShdw>
                </a:effectLst>
                <a:latin typeface="宋体" panose="02010600030101010101" pitchFamily="2" charset="-122"/>
                <a:cs typeface="阿里巴巴普惠体 R" panose="00020600040101010101" pitchFamily="18" charset="-122"/>
                <a:sym typeface="Calibri" panose="020F0502020204030204" pitchFamily="34" charset="0"/>
              </a:rPr>
              <a:t>·</a:t>
            </a:r>
            <a:r>
              <a:rPr lang="zh-CN" altLang="en-US" sz="4000" b="1" dirty="0">
                <a:solidFill>
                  <a:schemeClr val="bg1"/>
                </a:solidFill>
                <a:effectLst>
                  <a:outerShdw blurRad="38100" dist="38100" dir="2700000" algn="tl">
                    <a:srgbClr val="000000">
                      <a:alpha val="43137"/>
                    </a:srgbClr>
                  </a:outerShdw>
                </a:effectLst>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rPr>
              <a:t>黄州定慧院寓居作</a:t>
            </a:r>
            <a:endParaRPr lang="zh-CN" altLang="en-US" sz="4000" b="1" dirty="0">
              <a:solidFill>
                <a:schemeClr val="bg1"/>
              </a:solidFill>
              <a:effectLst>
                <a:outerShdw blurRad="38100" dist="38100" dir="2700000" algn="tl">
                  <a:srgbClr val="000000">
                    <a:alpha val="43137"/>
                  </a:srgbClr>
                </a:outerShdw>
              </a:effectLst>
              <a:latin typeface="Calibri" panose="020F0502020204030204" pitchFamily="34" charset="0"/>
              <a:ea typeface="汉仪全唐诗简" panose="00020600040101010101" pitchFamily="18" charset="-122"/>
              <a:cs typeface="阿里巴巴普惠体 R" panose="00020600040101010101" pitchFamily="18" charset="-122"/>
              <a:sym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2420" y="74295"/>
            <a:ext cx="9427210" cy="1753235"/>
          </a:xfrm>
          <a:prstGeom prst="rect">
            <a:avLst/>
          </a:prstGeom>
          <a:noFill/>
        </p:spPr>
        <p:txBody>
          <a:bodyPr wrap="square" rtlCol="0">
            <a:spAutoFit/>
          </a:bodyPr>
          <a:p>
            <a:r>
              <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学习活动二  抓字眼 明诗意</a:t>
            </a:r>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5400"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7" name="文本框 6"/>
          <p:cNvSpPr txBox="1"/>
          <p:nvPr/>
        </p:nvSpPr>
        <p:spPr>
          <a:xfrm>
            <a:off x="854710" y="1245235"/>
            <a:ext cx="10345420" cy="4984750"/>
          </a:xfrm>
          <a:prstGeom prst="rect">
            <a:avLst/>
          </a:prstGeom>
          <a:noFill/>
        </p:spPr>
        <p:txBody>
          <a:bodyPr wrap="square" rtlCol="0" anchor="t">
            <a:spAutoFit/>
          </a:bodyPr>
          <a:p>
            <a:pPr algn="ctr"/>
            <a:r>
              <a:rPr lang="zh-CN" altLang="en-US" sz="5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卜算子•黄州定慧院寓居作</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苏轼</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缺月挂疏桐，漏断人初静。</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谁见幽人独往来，缥缈孤鸿影。</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惊起却回头，有恨无人省。</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a:p>
            <a:pPr algn="ctr"/>
            <a:r>
              <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rPr>
              <a:t>拣尽寒枝不肯栖，寂寞沙洲冷。</a:t>
            </a:r>
            <a:endParaRPr lang="zh-CN" altLang="en-US" sz="44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sym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5445</Words>
  <Application>WPS 演示</Application>
  <PresentationFormat>宽屏</PresentationFormat>
  <Paragraphs>312</Paragraphs>
  <Slides>40</Slides>
  <Notes>16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Arial</vt:lpstr>
      <vt:lpstr>宋体</vt:lpstr>
      <vt:lpstr>Wingdings</vt:lpstr>
      <vt:lpstr>华文琥珀</vt:lpstr>
      <vt:lpstr>Calibri</vt:lpstr>
      <vt:lpstr>汉仪全唐诗简</vt:lpstr>
      <vt:lpstr>阿里巴巴普惠体 R</vt:lpstr>
      <vt:lpstr>楷体</vt:lpstr>
      <vt:lpstr>等线</vt:lpstr>
      <vt:lpstr>微软雅黑</vt:lpstr>
      <vt:lpstr>Arial Unicode MS</vt:lpstr>
      <vt:lpstr>等线 Light</vt:lpstr>
      <vt:lpstr>PMingLiU</vt:lpstr>
      <vt:lpstr>Segoe Print</vt:lpstr>
      <vt:lpstr>华康行书体W5</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彩色心情</cp:lastModifiedBy>
  <cp:revision>4</cp:revision>
  <dcterms:created xsi:type="dcterms:W3CDTF">2019-06-23T16:47:00Z</dcterms:created>
  <dcterms:modified xsi:type="dcterms:W3CDTF">2020-02-29T03:22:52Z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