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72" r:id="rId2"/>
    <p:sldMasterId id="2147483660" r:id="rId3"/>
  </p:sldMasterIdLst>
  <p:sldIdLst>
    <p:sldId id="304" r:id="rId4"/>
    <p:sldId id="307" r:id="rId5"/>
    <p:sldId id="259" r:id="rId6"/>
    <p:sldId id="340" r:id="rId7"/>
    <p:sldId id="352" r:id="rId8"/>
    <p:sldId id="263" r:id="rId9"/>
    <p:sldId id="264" r:id="rId10"/>
    <p:sldId id="330" r:id="rId11"/>
    <p:sldId id="343" r:id="rId12"/>
    <p:sldId id="353" r:id="rId13"/>
    <p:sldId id="345" r:id="rId14"/>
    <p:sldId id="354" r:id="rId15"/>
    <p:sldId id="270" r:id="rId16"/>
    <p:sldId id="335" r:id="rId17"/>
    <p:sldId id="346" r:id="rId18"/>
    <p:sldId id="271" r:id="rId19"/>
    <p:sldId id="355" r:id="rId20"/>
    <p:sldId id="315" r:id="rId21"/>
    <p:sldId id="347" r:id="rId22"/>
    <p:sldId id="348" r:id="rId23"/>
    <p:sldId id="356" r:id="rId24"/>
    <p:sldId id="321" r:id="rId25"/>
    <p:sldId id="316" r:id="rId26"/>
    <p:sldId id="333" r:id="rId27"/>
    <p:sldId id="357" r:id="rId28"/>
    <p:sldId id="336" r:id="rId29"/>
    <p:sldId id="349" r:id="rId30"/>
    <p:sldId id="350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-57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0F3244-9F1F-4CB7-B2C2-30CED3F38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019CE80-FB74-47E4-948E-4651D3773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4F87515-6B65-42D2-A1A0-1F90F3B51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03DA3E-1030-4A2A-B87F-D87B5DAB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97F5656-CE43-446D-8524-DCEBAFF7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24692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B2999-D7C1-4A80-B33E-CB8C9BD0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F40DB2-D56B-4C94-9D77-9BCC09796D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0CF573-27F3-4F42-A14B-D3DF01AB3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E7E886-DB75-4C31-90C0-28F571484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ED4D25-CB5F-4DDD-B014-2130C61C3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3744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94415B-F8FE-46A2-91F9-A422BEBBF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38A2E4F-ABA6-487C-A978-535EECC4A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F545E8-1FDB-422E-A8B0-A3D33AE8F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E43212-FA11-4379-82D0-A74B95206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ECB8899-57E5-4110-8F16-7B31FF2BA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578640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0F3244-9F1F-4CB7-B2C2-30CED3F38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019CE80-FB74-47E4-948E-4651D3773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4F87515-6B65-42D2-A1A0-1F90F3B51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03DA3E-1030-4A2A-B87F-D87B5DAB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97F5656-CE43-446D-8524-DCEBAFF7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937458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6CF5CC-DB4F-4617-8397-7A28B8F77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0AF72FF-C15C-417E-A77A-D79FCC18D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138058-1B24-4362-9970-902D31E6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870631-7CBE-4B1E-834F-07683671B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BC9E55-40AA-4118-8537-BDC90D0DA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AD45840-D2B0-4901-B178-19B6783B1BA9}"/>
              </a:ext>
            </a:extLst>
          </p:cNvPr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750814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7D822B-ED7D-4103-86BD-F832BF40F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E1A0C35-9A74-4C5D-9D68-3E9CE5E5B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B08651-BC5A-40B0-ADCF-7B0B67446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FC8B68-5A16-4B60-B816-E8AB21E2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EB47B72-4419-4FFD-9F24-1187AC124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32451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7E7EBC-2750-431C-87E9-B47029444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5F7298-537A-47DA-9181-673DCCB77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D01C68-8E5F-4580-9625-5D3AF405C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D7590CC-7EFC-44B2-AAEB-0589EABA3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CCBB20A-4EF5-4A13-8B35-A5E58585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5D949D5-4D79-4042-9D50-8504BC244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317311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C7E4FF-B5A7-43A2-B8C1-12CDEDB96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B078881-1BCA-4BD5-B79F-D814C4D2E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64C149C-79E9-48BF-921D-5A0924685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D146D59-AACC-4569-ADD2-21BC76232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20BC514-EB89-4E09-BC82-A4EC315CA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A0A166B-A79B-4AAA-AB29-594B46C27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CDB51CF-D950-4192-BE57-C535E6ED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4A2C101-F397-4435-BE36-B294D0B4C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905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D682CE-714F-4514-80B5-AA1D92E0D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CC71819-5D84-4A03-A5D0-AA8806230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FD7B9E0-FE2B-43C4-8A3B-D6EAB697A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F599776-F181-4A6F-8865-24E0BB1E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612452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7C33E69-C358-4CF4-89BA-217710E43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DF2F66-8CCC-4996-9C86-A95842058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5F6C8C1-2744-473C-AB11-DCAB7C6DC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682141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08F660-EECA-4165-BC6A-80C3628D4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AB78CF7-4C62-4EE2-90BF-A5458A1F0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1E580D1-EBF3-4E40-B1B7-847A39435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6C2B151-DF76-4C90-8312-918EEF15E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00C606D-C791-48D8-9339-6ED5937E2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51BFD2-D67A-4B5C-AD62-E120ED3C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60130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6CF5CC-DB4F-4617-8397-7A28B8F77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0AF72FF-C15C-417E-A77A-D79FCC18D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138058-1B24-4362-9970-902D31E6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870631-7CBE-4B1E-834F-07683671B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BC9E55-40AA-4118-8537-BDC90D0DA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AD45840-D2B0-4901-B178-19B6783B1BA9}"/>
              </a:ext>
            </a:extLst>
          </p:cNvPr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>
            <a:extLst>
              <a:ext uri="{FF2B5EF4-FFF2-40B4-BE49-F238E27FC236}">
                <a16:creationId xmlns:a16="http://schemas.microsoft.com/office/drawing/2014/main" xmlns="" id="{414C84BC-7BA9-4C68-8C1A-1C2B4FC245CF}"/>
              </a:ext>
            </a:extLst>
          </p:cNvPr>
          <p:cNvSpPr txBox="1"/>
          <p:nvPr userDrawn="1"/>
        </p:nvSpPr>
        <p:spPr>
          <a:xfrm>
            <a:off x="184068" y="308758"/>
            <a:ext cx="6464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配套新教材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统编版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必修下册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第六单元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装在套子里的人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698037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6E085C-4396-49C9-9959-7FF26A45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C4B0194-8E38-483D-A93B-8CA2A5F4A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5FBDFAC-8457-4BCC-BB20-867329A60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6932CFB-C02A-49FA-837E-F9477EB3F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56D9C07-EC35-4F0B-9178-41E5BBB7C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9D4AE3A-F993-4562-88B0-40C99E9AA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796178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B2999-D7C1-4A80-B33E-CB8C9BD0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F40DB2-D56B-4C94-9D77-9BCC09796D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0CF573-27F3-4F42-A14B-D3DF01AB3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E7E886-DB75-4C31-90C0-28F571484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ED4D25-CB5F-4DDD-B014-2130C61C3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104903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94415B-F8FE-46A2-91F9-A422BEBBF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38A2E4F-ABA6-487C-A978-535EECC4A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F545E8-1FDB-422E-A8B0-A3D33AE8F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E43212-FA11-4379-82D0-A74B95206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ECB8899-57E5-4110-8F16-7B31FF2BA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189305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26671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808319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374557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44540"/>
      </p:ext>
    </p:extLst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8638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699134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3261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7D822B-ED7D-4103-86BD-F832BF40F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E1A0C35-9A74-4C5D-9D68-3E9CE5E5B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B08651-BC5A-40B0-ADCF-7B0B67446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FC8B68-5A16-4B60-B816-E8AB21E2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EB47B72-4419-4FFD-9F24-1187AC124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999558"/>
      </p:ext>
    </p:extLst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033464"/>
      </p:ext>
    </p:extLst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52082"/>
      </p:ext>
    </p:extLst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33571"/>
      </p:ext>
    </p:extLst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644334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7E7EBC-2750-431C-87E9-B47029444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5F7298-537A-47DA-9181-673DCCB77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D01C68-8E5F-4580-9625-5D3AF405C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D7590CC-7EFC-44B2-AAEB-0589EABA3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CCBB20A-4EF5-4A13-8B35-A5E58585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5D949D5-4D79-4042-9D50-8504BC244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50248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C7E4FF-B5A7-43A2-B8C1-12CDEDB96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B078881-1BCA-4BD5-B79F-D814C4D2E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64C149C-79E9-48BF-921D-5A0924685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D146D59-AACC-4569-ADD2-21BC76232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20BC514-EB89-4E09-BC82-A4EC315CA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A0A166B-A79B-4AAA-AB29-594B46C27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CDB51CF-D950-4192-BE57-C535E6ED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4A2C101-F397-4435-BE36-B294D0B4C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372092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D682CE-714F-4514-80B5-AA1D92E0D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CC71819-5D84-4A03-A5D0-AA8806230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FD7B9E0-FE2B-43C4-8A3B-D6EAB697A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F599776-F181-4A6F-8865-24E0BB1E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095325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2648460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08F660-EECA-4165-BC6A-80C3628D4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AB78CF7-4C62-4EE2-90BF-A5458A1F0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1E580D1-EBF3-4E40-B1B7-847A39435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6C2B151-DF76-4C90-8312-918EEF15E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00C606D-C791-48D8-9339-6ED5937E2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51BFD2-D67A-4B5C-AD62-E120ED3C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078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6E085C-4396-49C9-9959-7FF26A45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C4B0194-8E38-483D-A93B-8CA2A5F4A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5FBDFAC-8457-4BCC-BB20-867329A60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6932CFB-C02A-49FA-837E-F9477EB3F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56D9C07-EC35-4F0B-9178-41E5BBB7C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9D4AE3A-F993-4562-88B0-40C99E9AA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58854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080B146-8A4B-42EC-B262-1FC224A51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71724FB-F557-4150-B51A-E2ECCD48D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B6592F-06DF-4327-9E56-9154EE989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448000A-E768-45BC-A46E-7356200A08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F7A3220-F15C-4DD8-B4D5-3D52F43E4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63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080B146-8A4B-42EC-B262-1FC224A51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71724FB-F557-4150-B51A-E2ECCD48D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B6592F-06DF-4327-9E56-9154EE989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448000A-E768-45BC-A46E-7356200A08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F7A3220-F15C-4DD8-B4D5-3D52F43E4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56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921137C-EC38-4D61-A6C8-C760EEBC6DD5}"/>
              </a:ext>
            </a:extLst>
          </p:cNvPr>
          <p:cNvCxnSpPr/>
          <p:nvPr/>
        </p:nvCxnSpPr>
        <p:spPr>
          <a:xfrm>
            <a:off x="522512" y="299063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>
            <a:extLst>
              <a:ext uri="{FF2B5EF4-FFF2-40B4-BE49-F238E27FC236}">
                <a16:creationId xmlns:a16="http://schemas.microsoft.com/office/drawing/2014/main" xmlns="" id="{19AAD6ED-A2F7-40D2-959F-88C7A38CAB68}"/>
              </a:ext>
            </a:extLst>
          </p:cNvPr>
          <p:cNvSpPr txBox="1"/>
          <p:nvPr/>
        </p:nvSpPr>
        <p:spPr>
          <a:xfrm>
            <a:off x="522512" y="4002487"/>
            <a:ext cx="1078287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了解契诃夫及其作品；把握小说情节，理解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“套子”的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分析典型人物的个性化对话和细节描写，品味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幽默讽刺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的艺术风格。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把握人物鲜明的个性，分析别里科夫性格形成的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原因，理解小说主题。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6235" y="3272474"/>
            <a:ext cx="2583451" cy="684439"/>
            <a:chOff x="466235" y="3272474"/>
            <a:chExt cx="2583451" cy="68443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235" y="3272474"/>
              <a:ext cx="2583451" cy="684439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69DB3D7-3896-489E-A719-52F9C25F79B4}"/>
                </a:ext>
              </a:extLst>
            </p:cNvPr>
            <p:cNvSpPr/>
            <p:nvPr/>
          </p:nvSpPr>
          <p:spPr>
            <a:xfrm>
              <a:off x="1115164" y="3318048"/>
              <a:ext cx="18807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素养目标</a:t>
              </a:r>
              <a:endPara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C22B786C-1EE9-4D51-9C68-F1135DADA5EB}"/>
              </a:ext>
            </a:extLst>
          </p:cNvPr>
          <p:cNvSpPr txBox="1"/>
          <p:nvPr/>
        </p:nvSpPr>
        <p:spPr bwMode="auto">
          <a:xfrm>
            <a:off x="5533233" y="504171"/>
            <a:ext cx="5239868" cy="198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5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装在套子里的人</a:t>
            </a:r>
            <a:endParaRPr lang="zh-CN" altLang="en-US" sz="5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Picture 4" descr="https://timgsa.baidu.com/timg?image&amp;quality=80&amp;size=b9999_10000&amp;sec=1580579477726&amp;di=6d93a883fb96549db30515a28a24ae73&amp;imgtype=jpg&amp;src=http%3A%2F%2Fimg4.imgtn.bdimg.com%2Fit%2Fu%3D372640909%2C1844542035%26fm%3D214%26gp%3D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2771" y="241858"/>
            <a:ext cx="4320462" cy="255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19939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06298" y="1004721"/>
            <a:ext cx="10573626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smtClean="0"/>
              <a:t>5.</a:t>
            </a:r>
            <a:r>
              <a:rPr lang="zh-CN" altLang="en-US" b="1"/>
              <a:t>联系创作背景，分析华连卡姐弟的</a:t>
            </a:r>
            <a:r>
              <a:rPr lang="zh-CN" altLang="en-US" b="1" smtClean="0"/>
              <a:t>象征意义。</a:t>
            </a:r>
            <a:endParaRPr lang="zh-CN" altLang="en-US" b="1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06298" y="1937220"/>
            <a:ext cx="9115571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在这个全城沉默的时代，华连卡和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柯瓦连科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敢于大声地说，大声地笑，敢于骑着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时尚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的自行车，敢于去拥抱美丽的自然生活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。所有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这些都象征了一种挑战旧秩序的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力量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，象征了对爱和自由的呼唤。</a:t>
            </a:r>
          </a:p>
        </p:txBody>
      </p:sp>
    </p:spTree>
    <p:extLst>
      <p:ext uri="{BB962C8B-B14F-4D97-AF65-F5344CB8AC3E}">
        <p14:creationId xmlns:p14="http://schemas.microsoft.com/office/powerpoint/2010/main" val="15680796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15391" y="953206"/>
            <a:ext cx="9461195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smtClean="0"/>
              <a:t>6.</a:t>
            </a:r>
            <a:r>
              <a:rPr lang="zh-CN" altLang="en-US" b="1" smtClean="0"/>
              <a:t>“</a:t>
            </a:r>
            <a:r>
              <a:rPr lang="zh-CN" altLang="en-US" b="1"/>
              <a:t>我们高高兴兴地从墓园回家”与前</a:t>
            </a:r>
            <a:r>
              <a:rPr lang="zh-CN" altLang="en-US" b="1" smtClean="0"/>
              <a:t>文“</a:t>
            </a:r>
            <a:r>
              <a:rPr lang="zh-CN" altLang="en-US" b="1"/>
              <a:t>我们从墓园回去的时候，露出忧郁</a:t>
            </a:r>
            <a:r>
              <a:rPr lang="zh-CN" altLang="en-US" b="1" smtClean="0"/>
              <a:t>和谦虚</a:t>
            </a:r>
            <a:r>
              <a:rPr lang="zh-CN" altLang="en-US" b="1"/>
              <a:t>的脸相”是否矛盾？为什么？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215391" y="2259192"/>
            <a:ext cx="9115571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不矛盾。别里科夫之死大快人心，表明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对他的厌恶、憎恨和对自由的向往。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但像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别里科夫一样的人还有很多，他们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维护着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沙皇的专制统治。人们高兴却不敢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表露出来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，说明人们害怕遭到迫害。这种结尾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，引人深思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301726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15391" y="1329723"/>
            <a:ext cx="9461195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smtClean="0"/>
              <a:t>7.</a:t>
            </a:r>
            <a:r>
              <a:rPr lang="zh-CN" altLang="en-US" b="1"/>
              <a:t> </a:t>
            </a:r>
            <a:r>
              <a:rPr lang="zh-CN" altLang="en-US" b="1" smtClean="0"/>
              <a:t>生活</a:t>
            </a:r>
            <a:r>
              <a:rPr lang="zh-CN" altLang="en-US" b="1"/>
              <a:t>很快“又恢复旧样子”，出现这种</a:t>
            </a:r>
            <a:r>
              <a:rPr lang="zh-CN" altLang="en-US" b="1" smtClean="0"/>
              <a:t>情况的</a:t>
            </a:r>
            <a:r>
              <a:rPr lang="zh-CN" altLang="en-US" b="1"/>
              <a:t>原因是什么？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215391" y="2259192"/>
            <a:ext cx="9115571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只要创造“套中人”的社会制度没有被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埋葬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，这种“套中人”就会继续存在。作者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实际上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是以此来呼吁人们彻底铲除产生“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”这样畸形人格的社会土壤。</a:t>
            </a:r>
          </a:p>
        </p:txBody>
      </p:sp>
    </p:spTree>
    <p:extLst>
      <p:ext uri="{BB962C8B-B14F-4D97-AF65-F5344CB8AC3E}">
        <p14:creationId xmlns:p14="http://schemas.microsoft.com/office/powerpoint/2010/main" val="11823798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88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92780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71750" y="1685925"/>
            <a:ext cx="704850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645869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88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92780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主题归纳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7078" y="1709035"/>
            <a:ext cx="10035722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本课以“套子”为线索贯穿全文，通过对别里科夫思想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性格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特征的刻画及其婚事遭遇的描写，塑造了一个封闭守旧、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胆小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多疑、逃避现实，时时刻刻都在极力维护现行社会秩序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的小人物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形象。作者通过这样一个人物，愤怒地控诉专制统治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，批判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腐朽保守的社会思想文化对人的桎梏，反思人性中的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奴性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弱点。</a:t>
            </a:r>
          </a:p>
        </p:txBody>
      </p:sp>
    </p:spTree>
    <p:extLst>
      <p:ext uri="{BB962C8B-B14F-4D97-AF65-F5344CB8AC3E}">
        <p14:creationId xmlns:p14="http://schemas.microsoft.com/office/powerpoint/2010/main" val="990502281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5781"/>
            <a:ext cx="2353140" cy="78123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271852" y="924778"/>
            <a:ext cx="1722638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</a:t>
            </a:r>
            <a:r>
              <a:rPr lang="zh-CN" altLang="en-US" sz="24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en-US" altLang="zh-CN" sz="24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en-US" altLang="zh-CN" sz="24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2866" y="2495937"/>
            <a:ext cx="10331450" cy="3485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）“套子”的多重含义：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①“套子”指别里科夫的特殊性格。当“别里科夫”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“套中人”的专有称谓，“套子”就特指别里科夫的性格</a:t>
            </a:r>
            <a:r>
              <a:rPr lang="en-US" altLang="zh-CN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过分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孤僻、胆怯、焦虑。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②“套子”指一切陈规陋习，一种普遍的、病态的群体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心理状态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。人的自由本性受到压抑，人与人之间相互束缚，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人也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束缚自身，缺乏共识，缺乏目标，缺乏改变的意愿和勇气。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③“套子”还指一种无视时代发展变化的故步自封、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因循守旧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的个人或社会状态。</a:t>
            </a:r>
            <a:endParaRPr lang="zh-CN" altLang="en-US" sz="21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012372" y="1527605"/>
            <a:ext cx="10138228" cy="11350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smtClean="0"/>
              <a:t>1.</a:t>
            </a:r>
            <a:r>
              <a:rPr lang="zh-CN" altLang="en-US" b="1"/>
              <a:t> “别里科夫”已成了“套中人”专有名词，结合</a:t>
            </a:r>
            <a:r>
              <a:rPr lang="zh-CN" altLang="en-US" b="1" smtClean="0"/>
              <a:t>全文</a:t>
            </a:r>
            <a:r>
              <a:rPr lang="zh-CN" altLang="en-US" b="1"/>
              <a:t>，概括“套子”的多重含义，分析“套子”在小说中的作用。</a:t>
            </a:r>
          </a:p>
        </p:txBody>
      </p:sp>
    </p:spTree>
    <p:extLst>
      <p:ext uri="{BB962C8B-B14F-4D97-AF65-F5344CB8AC3E}">
        <p14:creationId xmlns:p14="http://schemas.microsoft.com/office/powerpoint/2010/main" val="14145820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70139" y="1155626"/>
            <a:ext cx="10331450" cy="3587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）“套子”的作用：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①“套子”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对人物形象的作用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：“套子”突出了人物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形象的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个性特点。作者通过对人物“套子”式的生活习惯、思想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特征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的描写，塑造了一个典型的人物形象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封闭、守旧、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胆小多疑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、极力维护现行社会秩序的别里科夫。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②“套子”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对故事情节的作用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：“套子”串联起小说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主人公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的悲剧人生。套子是文章的线索，是“套子”下的思想、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和行为毁了别里科夫的爱情，是“套子”的约束限制了他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的发展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，禁锢了他的思想，造成了他的毁灭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645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70139" y="897442"/>
            <a:ext cx="10331450" cy="5110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ct val="150000"/>
              </a:lnSpc>
            </a:pP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“套子”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对小说环境的作用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：“套子”点出了人们所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处的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社会环境。小说从一所学校、一个小城市，影射了一个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处处皆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有“套子”的社会。社会上像别里科夫这样的人有很多，“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虽然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我们埋葬了别里科夫，可是这种装在套子里的人，却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还有许多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，将来也还不知道有多少呢”！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④“套子”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对小说主题的作用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：“套子”具有象征意义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，揭示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了沙皇专制制度的保守反动。“套子”并非契诃夫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时代的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“专利”。除了极端维护自己利益，仇视社会进步，逆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历史潮流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而动的反动统治者外，更多的“套中人”是墨守成规、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因循守旧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的小人物，他们对新生事物不适应、不理解，他们在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思想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和行动上抗拒社会发展和变革，他们封闭自己也压制他人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。“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装在套子里的人”已经成为一种隐喻和象征。</a:t>
            </a:r>
          </a:p>
        </p:txBody>
      </p:sp>
    </p:spTree>
    <p:extLst>
      <p:ext uri="{BB962C8B-B14F-4D97-AF65-F5344CB8AC3E}">
        <p14:creationId xmlns:p14="http://schemas.microsoft.com/office/powerpoint/2010/main" val="41499669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38317" y="1506795"/>
            <a:ext cx="1056933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形象特点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3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3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可憎性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zh-CN" altLang="en-US" sz="23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封闭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。他“即使在最晴朗的日子，也穿上雨鞋，带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着雨伞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，而且一定穿着暖和的棉大衣”；他把随身带的东西都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放在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一个又一个的“套子”里；他把自己的脸也“藏在竖起的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衣领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里”；他“戴黑眼镜，穿羊毛衫，用棉花堵住耳朵眼”；他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坐马车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“总要叫马车夫支起车篷”。总之，他“总想把自己包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在壳子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里，仿佛要为自己制造一个套子，好隔绝人世，不受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外界影响</a:t>
            </a:r>
            <a:r>
              <a:rPr lang="zh-CN" altLang="en-US" sz="2300">
                <a:latin typeface="微软雅黑" panose="020b0503020204020204" pitchFamily="34" charset="-122"/>
                <a:ea typeface="微软雅黑" panose="020b0503020204020204" pitchFamily="34" charset="-122"/>
              </a:rPr>
              <a:t>”。不仅如此，他把与人交往也视为厌事</a:t>
            </a:r>
            <a:r>
              <a:rPr lang="zh-CN" altLang="en-US" sz="23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38317" y="843033"/>
            <a:ext cx="8524110" cy="5607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300" b="1" smtClean="0"/>
              <a:t>2.</a:t>
            </a:r>
            <a:r>
              <a:rPr lang="zh-CN" altLang="en-US" sz="2300" b="1"/>
              <a:t>分析别里科夫这一典型形象的特点并探究这</a:t>
            </a:r>
            <a:r>
              <a:rPr lang="zh-CN" altLang="en-US" sz="2300" b="1" smtClean="0"/>
              <a:t>一形象</a:t>
            </a:r>
            <a:r>
              <a:rPr lang="zh-CN" altLang="en-US" sz="2300" b="1"/>
              <a:t>的社会意义。</a:t>
            </a:r>
            <a:endParaRPr lang="en-US" altLang="zh-CN" sz="2300" b="1"/>
          </a:p>
        </p:txBody>
      </p:sp>
    </p:spTree>
    <p:extLst>
      <p:ext uri="{BB962C8B-B14F-4D97-AF65-F5344CB8AC3E}">
        <p14:creationId xmlns:p14="http://schemas.microsoft.com/office/powerpoint/2010/main" val="3537690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99680" y="828002"/>
            <a:ext cx="1056933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守旧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。他“老是歌颂过去，歌颂那些从没存在过的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东西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”。他认为过去好，其实这意味着他对未来的恐惧、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抗拒。</a:t>
            </a:r>
            <a:endParaRPr lang="en-US" altLang="zh-CN" sz="2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40000" algn="just">
              <a:lnSpc>
                <a:spcPct val="150000"/>
              </a:lnSpc>
            </a:pP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胆小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多疑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。他“一上床，就拉过被子来蒙上脑袋”“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躺在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被子底下，战战兢兢，深怕会出什么事，深怕小贼溜进来”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，经常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说“千万别闹出什么乱子”。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极力维护现行的社会秩序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。他在思想上自觉地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向反动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政府看齐。“只有政府的告示和报纸上的文章，其中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规定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着禁止什么，他才觉得一清二楚”。即使是官方批准或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默许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的东西，他也觉得“包藏着使人怀疑的成分”，总担忧“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闹出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什么乱子”。至于“违背法令、脱离常规、不合规矩的事”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，当然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引起他“心慌”，即使和他“毫不相干”，他也要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“闷闷不乐”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。而一旦他发现可能有损自身之事，为了“避免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谈话被人家误解以致闹出什么乱子起见”，他会慎重地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向上报告。</a:t>
            </a:r>
          </a:p>
        </p:txBody>
      </p:sp>
    </p:spTree>
    <p:extLst>
      <p:ext uri="{BB962C8B-B14F-4D97-AF65-F5344CB8AC3E}">
        <p14:creationId xmlns:p14="http://schemas.microsoft.com/office/powerpoint/2010/main" val="3367002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97634" y="1613835"/>
            <a:ext cx="853878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契诃夫（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1860—1904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 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世纪末俄国批判现实主义作家，以短篇小说和戏剧著称。他和法国的莫泊桑、美国的欧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亨利并称为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“世界三大短篇小说巨匠”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契诃夫的作品取材极为广泛，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对地主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、官吏、资产阶级、小市民、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知识分子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、工人和农民都进行了非常真实而深刻的描写，塑造了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众多被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侮辱、被损害的“小人物”形象，深刻地揭露了俄国社会的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各种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病态现象。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他的小说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短小精悍，结构紧凑，情节生动，笔调幽默，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明快，寓意深刻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，善于从平凡的日常生活事件里反映出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重大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的社会问题。他的早期作品多是短篇小说，如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变色龙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》《 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小公务员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之死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万卡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等。后期同时致力于小说和戏剧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的创作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，剧本有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海鸥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万尼亚舅舅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樱桃园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装在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套子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里的人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是契诃夫最著名的小说之一。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5" y="832602"/>
            <a:ext cx="2542447" cy="781233"/>
          </a:xfrm>
          <a:prstGeom prst="rect">
            <a:avLst/>
          </a:prstGeom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 bwMode="auto">
          <a:xfrm>
            <a:off x="1113575" y="967869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en-US" altLang="zh-CN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https://timgsa.baidu.com/timg?image&amp;quality=80&amp;size=b9999_10000&amp;sec=1580580284112&amp;di=63222c43b84997c7dc4567cfb2454345&amp;imgtype=0&amp;src=http%3A%2F%2Fhnrb.hinews.cn%2Fresfile%2F2015-01-19%2F019%2F842496_hnrbtp2_1421569218512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9061" y="1810539"/>
            <a:ext cx="2462984" cy="358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380554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48165" y="1397248"/>
            <a:ext cx="107238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可悲性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别里科夫并不是一个十恶不赦的人，他性格孤僻，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胆小怕事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，恐惧变革，更多的是想做一个纯粹的现行制度的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“守法良民”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。他害怕出乱子，害怕改变既有的一切，但是他的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所作所为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在客观上起着助纣为虐的作用。他辖制着大家，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并不是靠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暴力等手段，而是带给众人精神上的压抑，让大家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“透不出气”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。可以说是专制制度毒化了他的思想、心灵，使他惧怕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一切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变革，顽固僵化，对规则盲目服从。他自己既是奴性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思想的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现实存在，又是专制的统治制度和腐朽僵化的社会思想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的象征，给人们带来巨大的精神压力和恐惧。</a:t>
            </a:r>
          </a:p>
        </p:txBody>
      </p:sp>
    </p:spTree>
    <p:extLst>
      <p:ext uri="{BB962C8B-B14F-4D97-AF65-F5344CB8AC3E}">
        <p14:creationId xmlns:p14="http://schemas.microsoft.com/office/powerpoint/2010/main" val="21689661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48165" y="1397248"/>
            <a:ext cx="10723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社会意义：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）别里科夫个人的一幕幕丑剧、喜剧、悲剧，都是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黑暗的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社会政治现实造成的，因此，别里科夫的形象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具有强烈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的社会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批判意义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）契诃夫使用艺术夸张手法，通过具有象征意义的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“套子”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，突出刻画了别里科夫这个在沙皇专制制度下胆小怕事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的庸人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形象，揭示了精神上的奴性是多么害人，多么可怕，对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人心灵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的毒害是多么巨大，一个丧失了人格尊严的人是多么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猥琐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。他鼓励人们在任何情况下都不能放弃自己的尊严，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消灭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精神奴役，追求平等、自由、勇敢和心灵的纯洁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。而这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也就是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契诃夫创作的真正意义和作品的永恒价值。</a:t>
            </a:r>
          </a:p>
        </p:txBody>
      </p:sp>
    </p:spTree>
    <p:extLst>
      <p:ext uri="{BB962C8B-B14F-4D97-AF65-F5344CB8AC3E}">
        <p14:creationId xmlns:p14="http://schemas.microsoft.com/office/powerpoint/2010/main" val="2805466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20211" y="1615766"/>
            <a:ext cx="9999558" cy="3587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华连卡和柯瓦连科是作为与别里科夫相对立的形象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出现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的，他们代表有民主自由思想的进步力量，有正常的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人类情感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和敢于同“装在套子里的人”斗争的人。柯瓦连科和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的冲突，不但鲜明地展示了两个人物水火不容的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性格和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他们所代表的新旧思想的斗争，而且淋漓尽致地揭露了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思想的虚伪、腐朽和反动，表达了作者鞭挞丑恶的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旧事物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、支持生活中的积极进步力量的立场。华连卡的笑声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一方面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是正常人对“装在套子里的人”出洋相的嘲笑，另一方面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也象征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着追求自由生活的进步力量与窒息生命的反动势力的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斗争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的胜利。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20211" y="1075425"/>
            <a:ext cx="9999558" cy="5403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200" b="1" smtClean="0"/>
              <a:t>3.</a:t>
            </a:r>
            <a:r>
              <a:rPr lang="zh-CN" altLang="en-US" sz="2200" b="1"/>
              <a:t>华连卡和柯瓦连科两个人物形象在文中有</a:t>
            </a:r>
            <a:r>
              <a:rPr lang="zh-CN" altLang="en-US" sz="2200" b="1" smtClean="0"/>
              <a:t>何作用</a:t>
            </a:r>
            <a:r>
              <a:rPr lang="zh-CN" altLang="en-US" sz="2200" b="1"/>
              <a:t>？</a:t>
            </a:r>
            <a:endParaRPr lang="en-US" altLang="zh-CN" sz="2200" b="1"/>
          </a:p>
        </p:txBody>
      </p:sp>
    </p:spTree>
    <p:extLst>
      <p:ext uri="{BB962C8B-B14F-4D97-AF65-F5344CB8AC3E}">
        <p14:creationId xmlns:p14="http://schemas.microsoft.com/office/powerpoint/2010/main" val="20776998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11354" y="1381264"/>
            <a:ext cx="1025159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故事的结局，别里科夫在华连卡的笑声中结束了一切，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了他的婚事，也结束了他的人间生活。对于这几段文字，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需要认真揣摩。品读时，我们脑子里涌现出的第一个问题是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：华连卡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的笑声真的能导致别里科夫生命的结束？也许大家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会很快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地回答：“这是夸张。”但是，作为艺术手法的夸张，它的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生命力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恰恰就在于它能从本质上真实地反映生活。那么，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的死，其真实性又表现在哪里呢？回答这个问题，需要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社会背景，认真琢磨。笑声是不可能终止一个人的生命的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，何况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小说交代得很明白，这时的别里科夫“滚到楼下却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安然无恙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”，所以说这里的描写是夸张。但契诃夫笔下的别里科夫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具专制制度统治下的僵尸，华连卡那清脆响亮的笑声，那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象征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了与沉闷生活相反的健康与活力的笑声，使这具在与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柯瓦连科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短兵相接中碰得头破血流的僵尸失魂落魄，一命呜呼，就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不但是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可能的，而且是必然的。这就是小说通过夸张的描写所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揭示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的事物的本质。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11354" y="727094"/>
            <a:ext cx="10138228" cy="4996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b="1" smtClean="0"/>
              <a:t>4.</a:t>
            </a:r>
            <a:r>
              <a:rPr lang="zh-CN" altLang="en-US" sz="2000" b="1"/>
              <a:t>小说的结局安排匠心独运，请加以赏析。</a:t>
            </a:r>
            <a:endParaRPr lang="en-US" altLang="zh-CN" sz="2000" b="1"/>
          </a:p>
        </p:txBody>
      </p:sp>
    </p:spTree>
    <p:extLst>
      <p:ext uri="{BB962C8B-B14F-4D97-AF65-F5344CB8AC3E}">
        <p14:creationId xmlns:p14="http://schemas.microsoft.com/office/powerpoint/2010/main" val="3649778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022636" y="2227447"/>
            <a:ext cx="100403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尽管“我们”埋葬了别里科夫，但是禁锢社会、束缚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人们思想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的“套子”仍然存在，还有很多这样的“套中人”活着。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“我们”嘲笑、厌恶别里科夫，而“我们”自己在某种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程度上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其实也是“套中人”。“我们”明知两个学生犯错不至于开除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，却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仍然同意开除。别里科夫明明没做什么，“我们”却“都怕他”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。埋葬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别里科夫，是一件“大快人心”的事情，每个人却都把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自己的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真实情绪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快活的感情”隐藏起来，只露出“忧郁和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谦虚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的脸相”。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022636" y="959352"/>
            <a:ext cx="9264236" cy="96128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b="1" smtClean="0"/>
              <a:t>5.</a:t>
            </a:r>
            <a:r>
              <a:rPr lang="zh-CN" altLang="en-US" sz="2000" b="1"/>
              <a:t>小说中人们埋葬了别里科夫，他所代表的</a:t>
            </a:r>
            <a:r>
              <a:rPr lang="zh-CN" altLang="en-US" sz="2000" b="1" smtClean="0"/>
              <a:t>思想“套子”</a:t>
            </a:r>
            <a:r>
              <a:rPr lang="zh-CN" altLang="en-US" sz="2000" b="1"/>
              <a:t>是否还存在？请结合小说加以分析。</a:t>
            </a:r>
            <a:endParaRPr lang="en-US" altLang="zh-CN" sz="2000" b="1"/>
          </a:p>
        </p:txBody>
      </p:sp>
    </p:spTree>
    <p:extLst>
      <p:ext uri="{BB962C8B-B14F-4D97-AF65-F5344CB8AC3E}">
        <p14:creationId xmlns:p14="http://schemas.microsoft.com/office/powerpoint/2010/main" val="16283540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022636" y="1603503"/>
            <a:ext cx="100403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夸张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表现在两方面，一方面是夸张人物性格本身，像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这样整天躲在“套子”里的人，在现实生活中是不可能存在的；另一方面是夸张人物的影响力，如说他“把整个中学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辖制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了足足十五年”，连“全城都受着他辖制”，大家什么都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不敢干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。这些夸张是作者对当时社会生活的高度概括，展现了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社会的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本质。别里科夫是众多“装在套子里的人”的典型，而他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对人们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的辖制，也是专制意识形态对民众的种种压迫的缩影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讽刺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也表现在两方面，一是通过对别里科夫性格行为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的夸张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，嘲讽了“装在套子里的人”的丑陋和可憎；二是以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戏剧化的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情节，描写别里科夫可悲的下场。他生平最怕出乱子，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结果乱子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偏偏找上他，挺好的婚事让他自己无端搞出了“乱子”，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这不是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绝妙的讽刺吗？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022636" y="959352"/>
            <a:ext cx="9264236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b="1" smtClean="0"/>
              <a:t>6.</a:t>
            </a:r>
            <a:r>
              <a:rPr lang="zh-CN" altLang="en-US" sz="2000" b="1"/>
              <a:t>小说是怎样用夸张与讽刺的手法表现人物的？</a:t>
            </a:r>
            <a:endParaRPr lang="en-US" altLang="zh-CN" sz="2000" b="1"/>
          </a:p>
        </p:txBody>
      </p:sp>
    </p:spTree>
    <p:extLst>
      <p:ext uri="{BB962C8B-B14F-4D97-AF65-F5344CB8AC3E}">
        <p14:creationId xmlns:p14="http://schemas.microsoft.com/office/powerpoint/2010/main" val="4892680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69466" y="1289105"/>
            <a:ext cx="10138228" cy="502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①采用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第一人称的叙事角度，用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夸张的手法、漫画式的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笔调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勾勒人物形象，造成强烈的讽刺效果。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如别里科夫出场时，作者对其外貌和生活习惯的描述，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就使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人感到他的滑稽可笑和令人憎恶。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②把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人物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荒谬的思想通过他自己一本正经的语言、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神态表现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出来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如对别里科夫婚姻事件的整个过程的描写，充满了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轻松的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戏谑和幽默的讽刺。当看到“促狭鬼”的那张漫画时，他就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“脸色发青”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“嘴唇发抖”；当看到华连卡姐弟俩骑自行车时，他“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脸色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从发青变成发白”，觉得逆情悖理，有失体统；当知道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柯瓦连科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穿着绣花衬衫出门，经常在大街上拿着书走来走去时，他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就忍不住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去教训他；当发现柯瓦连科并不买他的账时，他便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威胁柯瓦连科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说要向校长报告。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③用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一种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含蓄的对比描写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来达到强烈的讽刺效果。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如辖制这个、辖制那个，“压得”“全城的人战战兢兢地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生活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”的别里科夫，到了晚上却“躺在被子底下，战战兢兢”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“通宵做噩梦”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，深刻地揭露了别里科夫外强中干的本质。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69466" y="798425"/>
            <a:ext cx="10138228" cy="4792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900" b="1" smtClean="0"/>
              <a:t>7.</a:t>
            </a:r>
            <a:r>
              <a:rPr lang="zh-CN" altLang="en-US" sz="1900" b="1"/>
              <a:t>小说运用哪些手法来达到含蓄幽默的</a:t>
            </a:r>
            <a:r>
              <a:rPr lang="zh-CN" altLang="en-US" sz="1900" b="1" smtClean="0"/>
              <a:t>讽刺效果</a:t>
            </a:r>
            <a:r>
              <a:rPr lang="zh-CN" altLang="en-US" sz="1900" b="1"/>
              <a:t>？</a:t>
            </a:r>
            <a:endParaRPr lang="en-US" altLang="zh-CN" sz="1900" b="1"/>
          </a:p>
        </p:txBody>
      </p:sp>
    </p:spTree>
    <p:extLst>
      <p:ext uri="{BB962C8B-B14F-4D97-AF65-F5344CB8AC3E}">
        <p14:creationId xmlns:p14="http://schemas.microsoft.com/office/powerpoint/2010/main" val="13388427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061273" y="2073213"/>
            <a:ext cx="100403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观点一：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从别里科夫的社会效应来分析，他是旧制度、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旧秩序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、旧思想的卫道士。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他不仅在生活上用各式各样的套子把自己里里外外裹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得紧紧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的，包得严严的，而且连自己的思想、精神也要“套”起来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。政府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告示和报纸上的文章，是他思想的准则。凡是违背法令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、脱离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常规、不合规矩的事，虽然与他无关，他也很不高兴。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不仅把自己的一切都藏到套子里，令人生厌的是，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他连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周围的一切也不放过，还要用“套子”套住别人，甚至套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住全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城的人。十多年来，教师、教士甚至全城的人都战战兢兢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地过日子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，整个城市死气沉沉。人们之所以怕他，是因为他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有沙皇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专制政府作为后盾。他扮演的也正是旧制度、旧秩序、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旧思想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的卫道士的角色。因此，作为这一角色的别里科夫是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可憎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可恶的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061273" y="650259"/>
            <a:ext cx="10040316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b="1" smtClean="0"/>
              <a:t>8.</a:t>
            </a:r>
            <a:r>
              <a:rPr lang="zh-CN" altLang="en-US" sz="2000" b="1"/>
              <a:t>传统观点认为，小说中的别里科夫是旧制度、旧秩序、</a:t>
            </a:r>
            <a:r>
              <a:rPr lang="zh-CN" altLang="en-US" sz="2000" b="1" smtClean="0"/>
              <a:t>旧思想</a:t>
            </a:r>
            <a:r>
              <a:rPr lang="zh-CN" altLang="en-US" sz="2000" b="1"/>
              <a:t>的忠实维护者，是沙皇专制政府的忠实拥护者；但也</a:t>
            </a:r>
            <a:r>
              <a:rPr lang="zh-CN" altLang="en-US" sz="2000" b="1" smtClean="0"/>
              <a:t>有人认为</a:t>
            </a:r>
            <a:r>
              <a:rPr lang="zh-CN" altLang="en-US" sz="2000" b="1"/>
              <a:t>，别里科夫是一个被侮辱、被损害的“小人物”。对此，</a:t>
            </a:r>
            <a:r>
              <a:rPr lang="zh-CN" altLang="en-US" sz="2000" b="1" smtClean="0"/>
              <a:t>你有</a:t>
            </a:r>
            <a:r>
              <a:rPr lang="zh-CN" altLang="en-US" sz="2000" b="1"/>
              <a:t>什么看法？请简要分析。</a:t>
            </a:r>
            <a:endParaRPr lang="en-US" altLang="zh-CN" sz="2000" b="1"/>
          </a:p>
        </p:txBody>
      </p:sp>
    </p:spTree>
    <p:extLst>
      <p:ext uri="{BB962C8B-B14F-4D97-AF65-F5344CB8AC3E}">
        <p14:creationId xmlns:p14="http://schemas.microsoft.com/office/powerpoint/2010/main" val="894575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009757" y="1223208"/>
            <a:ext cx="100403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观点二：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从别里科夫的命运悲剧来分析，他是一个被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侮辱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、被损害的“小人物”。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作为一个小人物的别里科夫，实际上也是一个受害者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。“套子”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在危害别人的同时，也毁坏和扭曲了他正常的人性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。通过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他在婚姻事件冲突中的表现，我们可以看到他悲剧性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的一面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。对于没成家的别里科夫来说，恋爱结婚实在是一大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，可他迟迟不敢结婚，是因为害怕结婚会闹出什么乱子来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。当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他被柯瓦连科从楼梯上推下来，他最害怕的是“这样一来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，全城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的人都会知道这件事，还会传到校长耳朵里去，还会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传到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督学耳朵里去。哎呀，不定会闹出什么乱子”！因此，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他实际上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是死于惊恐和担忧。真是可怜、可悲！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73000" y="103378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0024343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941446" y="2001111"/>
            <a:ext cx="10173021" cy="2571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文章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题目是一个偏正结构的短语，中心语是“人”，修饰中心语的有“装”“套子”。文章题目新颖，能在以下三个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方面吸引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读者。修饰语“装”引发读者思考：谁装谁？修饰语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“套子”引发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读者思考：是生活中的套子，还是思想上的套子？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中心语“人”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引发读者思考：这是个什么样的人？题目最大程度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激发了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读者的阅读兴趣。</a:t>
            </a:r>
            <a:endParaRPr lang="zh-CN" altLang="zh-CN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07" y="778812"/>
            <a:ext cx="2542447" cy="781233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941447" y="924837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  <a:endParaRPr lang="en-US" altLang="zh-CN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487528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文学常识</a:t>
            </a:r>
            <a:endParaRPr lang="zh-CN" altLang="en-US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4204" y="1640236"/>
            <a:ext cx="10254201" cy="4654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批判现实主义</a:t>
            </a:r>
            <a:r>
              <a:rPr lang="zh-CN" altLang="en-US" sz="2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</a:t>
            </a:r>
            <a:endParaRPr lang="en-US" altLang="zh-CN" sz="20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0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批判现实主义文学是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流行于欧洲等地区的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一种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新的文学思潮。批判现实主义作家在自己的作品中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广阔而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深刻、真实而生动地反映了社会风俗、人情、国民性和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社会矛盾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，把人间的一切苦难形象地展示给人们。其作品在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艺术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上多有创见，既是写实的，又具有倾向性。其中在典型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中再现某一阶层人物的典型性格的创作方法，使作品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达到了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思想性与艺术性的高度统一，具有深刻的认识价值和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审美价值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576000"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杰出的批判现实主义作家十分注重在作品中真实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深刻地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再现典型环境中的典型人物，扩大了真实地描写现实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生活的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范围，达到了资本主义时代文艺发展的高峰。如法国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著名作家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巴尔扎克的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人间喜剧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，形象地反映了法国贵族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阶级的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没落和资产阶级的上升，深刻地揭露了金钱所造成的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种种罪恶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2181262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</a:t>
            </a:r>
            <a:r>
              <a:rPr lang="zh-CN" altLang="en-US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4205" y="1758570"/>
            <a:ext cx="10254201" cy="409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这篇小说写于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1898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年。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19 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世纪末期的沙皇俄国，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革命运动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风起云涌，沙皇亚历山大三世加强了军事镇压，四处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制造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恐怖气氛，试图钳制人民的思想，控制人民的行动。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绝大多数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普通人深感压抑，渴望改变现状，却又无力与专制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统治做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斗争，只能逆来顺受，麻木而小心翼翼地生活。契诃夫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就生活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在这样的环境里。一方面，他批判、控诉残暴反动的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沙皇统治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；另一方面，他又为当时俄国人民的麻木和逆来顺受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而痛心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。别里科夫这个人物形象，正是这样的社会环境及其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所催生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的奴性性格的象征。作者通过这样一个人物，愤怒地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控诉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专制统治，批判腐朽保守的社会思想文化对人的桎梏，</a:t>
            </a:r>
            <a:r>
              <a:rPr lang="zh-CN" altLang="en-US" sz="2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反思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人性中的奴性弱点。</a:t>
            </a:r>
            <a:endParaRPr lang="en-US" altLang="zh-CN" sz="2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736652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26" y="788805"/>
            <a:ext cx="2353140" cy="781233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 bwMode="auto">
          <a:xfrm>
            <a:off x="1342260" y="827809"/>
            <a:ext cx="224275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2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课文探究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0256" y="1570038"/>
            <a:ext cx="10216181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别里科夫整天战战兢兢，他怕的是什么呢</a:t>
            </a:r>
            <a:r>
              <a:rPr lang="zh-CN" altLang="en-US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？全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城的人为什么都怕别里科夫呢？</a:t>
            </a:r>
            <a:r>
              <a:rPr lang="zh-CN" altLang="en-US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为什么他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能辖制全城呢？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949826" y="2536935"/>
            <a:ext cx="1004405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76000" algn="just" eaLnBrk="1" hangingPunct="1">
              <a:lnSpc>
                <a:spcPct val="150000"/>
              </a:lnSpc>
            </a:pP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①他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整天战战兢兢、六神无主，是害怕</a:t>
            </a: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生活中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的新事物，害怕社会变革，害怕旧</a:t>
            </a: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秩序动摇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576000" algn="just" eaLnBrk="1" hangingPunct="1">
              <a:lnSpc>
                <a:spcPct val="150000"/>
              </a:lnSpc>
            </a:pP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②他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自觉地维护着旧制度、旧思想，周围</a:t>
            </a: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的人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还没有勇气跟他代表的旧制度、旧思想</a:t>
            </a: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斗争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，所以都怕他，受他辖制。</a:t>
            </a:r>
          </a:p>
          <a:p>
            <a:pPr indent="576000" algn="just" eaLnBrk="1" hangingPunct="1">
              <a:lnSpc>
                <a:spcPct val="150000"/>
              </a:lnSpc>
            </a:pP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③他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不但要把自己装在套子里，而且也想</a:t>
            </a: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把周围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的一切都装进套子里。别里科夫所</a:t>
            </a: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依附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的沙皇政府，一方面极力加强反动统治</a:t>
            </a: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全国造成沉重压抑的气氛；另一方面，</a:t>
            </a: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它已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行将灭亡，摇摇欲坠，但革命的风暴还</a:t>
            </a: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未到来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，大多数人还感到迷茫，不敢起来斗争</a:t>
            </a:r>
            <a:r>
              <a:rPr lang="zh-CN" altLang="en-US" sz="20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，所以</a:t>
            </a:r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别里科夫能够辖制全城。</a:t>
            </a:r>
          </a:p>
        </p:txBody>
      </p:sp>
    </p:spTree>
    <p:extLst>
      <p:ext uri="{BB962C8B-B14F-4D97-AF65-F5344CB8AC3E}">
        <p14:creationId xmlns:p14="http://schemas.microsoft.com/office/powerpoint/2010/main" val="30214704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00866" y="938563"/>
            <a:ext cx="10348976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别里科夫“差点结了婚”这一情节，对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表现文章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主题有什么作用？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0866" y="1703150"/>
            <a:ext cx="10310623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①别里科夫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“决定结婚”意味着他对生活</a:t>
            </a: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的渴望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，意味着他走出“套子”的尝试。</a:t>
            </a:r>
          </a:p>
          <a:p>
            <a:pPr algn="just">
              <a:lnSpc>
                <a:spcPct val="150000"/>
              </a:lnSpc>
            </a:pP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②“差点”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一词已点明别里科夫的婚事是</a:t>
            </a: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以悲剧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收场的。别里科夫身上的“套子”太</a:t>
            </a: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厚重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，已经不能回到正常的生活中来。</a:t>
            </a:r>
          </a:p>
          <a:p>
            <a:pPr algn="just">
              <a:lnSpc>
                <a:spcPct val="150000"/>
              </a:lnSpc>
            </a:pP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③别里科夫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与华连卡分别代表了保守、</a:t>
            </a: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没落与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进取、新生两种完全不同的思想意识与</a:t>
            </a: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态度，代表了两种完全不同的社会力量</a:t>
            </a: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两种观念和力量是不可能依照人们的</a:t>
            </a: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愿望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被“撮合”到一起的。</a:t>
            </a:r>
          </a:p>
          <a:p>
            <a:pPr algn="just">
              <a:lnSpc>
                <a:spcPct val="150000"/>
              </a:lnSpc>
            </a:pP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④作者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安排这一情节，具有强烈的社会</a:t>
            </a:r>
            <a:r>
              <a:rPr lang="zh-CN" altLang="en-US" sz="2300" b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批判意义</a:t>
            </a:r>
            <a:r>
              <a:rPr lang="zh-CN" altLang="en-US" sz="23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，更有利于彰显主题。</a:t>
            </a:r>
          </a:p>
        </p:txBody>
      </p:sp>
    </p:spTree>
    <p:extLst>
      <p:ext uri="{BB962C8B-B14F-4D97-AF65-F5344CB8AC3E}">
        <p14:creationId xmlns:p14="http://schemas.microsoft.com/office/powerpoint/2010/main" val="30214704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372" y="1294265"/>
            <a:ext cx="10573626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smtClean="0"/>
              <a:t>3.</a:t>
            </a:r>
            <a:r>
              <a:rPr lang="zh-CN" altLang="en-US" b="1" smtClean="0"/>
              <a:t>“骑车事件”</a:t>
            </a:r>
            <a:r>
              <a:rPr lang="zh-CN" altLang="en-US" b="1"/>
              <a:t>对表现人物性格和情节的</a:t>
            </a:r>
            <a:r>
              <a:rPr lang="zh-CN" altLang="en-US" b="1" smtClean="0"/>
              <a:t>发展有</a:t>
            </a:r>
            <a:r>
              <a:rPr lang="zh-CN" altLang="en-US" b="1"/>
              <a:t>何作用？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372" y="1966766"/>
            <a:ext cx="10288155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从“骑车事件”中可以看出别里科夫恪守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沙皇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制度条文，不敢越雷池一步，也可以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看出华连卡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的可爱、热情、活泼。华连卡的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生活方式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是对别里科夫套子式生活方式最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有力的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挑战，这也预示了别里科夫这次恋爱的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失败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结局。</a:t>
            </a:r>
          </a:p>
        </p:txBody>
      </p:sp>
    </p:spTree>
    <p:extLst>
      <p:ext uri="{BB962C8B-B14F-4D97-AF65-F5344CB8AC3E}">
        <p14:creationId xmlns:p14="http://schemas.microsoft.com/office/powerpoint/2010/main" val="10363975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06298" y="1004721"/>
            <a:ext cx="10573626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smtClean="0"/>
              <a:t>4.</a:t>
            </a:r>
            <a:r>
              <a:rPr lang="zh-CN" altLang="en-US" b="1"/>
              <a:t>别里科夫就骑车一事对柯瓦连科的劝说</a:t>
            </a:r>
            <a:r>
              <a:rPr lang="zh-CN" altLang="en-US" b="1" smtClean="0"/>
              <a:t>说明了</a:t>
            </a:r>
            <a:r>
              <a:rPr lang="zh-CN" altLang="en-US" b="1"/>
              <a:t>什么？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06298" y="1937220"/>
            <a:ext cx="9115571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 indent="540000" algn="just" eaLnBrk="1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说明别里科夫是沙皇政府的代言人，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认为政府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还没有发出通告的事就不能做，他</a:t>
            </a:r>
            <a:r>
              <a:rPr lang="zh-CN" altLang="en-US" sz="2400" b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忠诚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</a:rPr>
              <a:t>地维护现有的腐朽制度和专制秩序。</a:t>
            </a:r>
          </a:p>
        </p:txBody>
      </p:sp>
    </p:spTree>
    <p:extLst>
      <p:ext uri="{BB962C8B-B14F-4D97-AF65-F5344CB8AC3E}">
        <p14:creationId xmlns:p14="http://schemas.microsoft.com/office/powerpoint/2010/main" val="1798197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85</Paragraphs>
  <Slides>28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7">
      <vt:lpstr>Arial</vt:lpstr>
      <vt:lpstr>等线 Light</vt:lpstr>
      <vt:lpstr>等线</vt:lpstr>
      <vt:lpstr>微软雅黑</vt:lpstr>
      <vt:lpstr>Calibri</vt:lpstr>
      <vt:lpstr>宋体</vt:lpstr>
      <vt:lpstr>Times New Roman</vt:lpstr>
      <vt:lpstr>华文仿宋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2021-02-27T14:46:12.706</cp:lastPrinted>
  <dcterms:created xsi:type="dcterms:W3CDTF">2021-02-27T14:46:12Z</dcterms:created>
  <dcterms:modified xsi:type="dcterms:W3CDTF">2021-02-27T06:46:13Z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