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64" r:id="rId1"/>
    <p:sldMasterId id="2147483716" r:id="rId2"/>
  </p:sldMasterIdLst>
  <p:notesMasterIdLst>
    <p:notesMasterId r:id="rId3"/>
  </p:notesMasterIdLst>
  <p:handoutMasterIdLst>
    <p:handoutMasterId r:id="rId4"/>
  </p:handoutMasterIdLst>
  <p:sldIdLst>
    <p:sldId id="632" r:id="rId5"/>
    <p:sldId id="702" r:id="rId6"/>
    <p:sldId id="663" r:id="rId7"/>
    <p:sldId id="704" r:id="rId8"/>
    <p:sldId id="685" r:id="rId9"/>
    <p:sldId id="688" r:id="rId10"/>
    <p:sldId id="690" r:id="rId11"/>
    <p:sldId id="691" r:id="rId12"/>
    <p:sldId id="640" r:id="rId13"/>
    <p:sldId id="707" r:id="rId14"/>
    <p:sldId id="706" r:id="rId15"/>
    <p:sldId id="708" r:id="rId16"/>
    <p:sldId id="709" r:id="rId17"/>
    <p:sldId id="710" r:id="rId18"/>
    <p:sldId id="711" r:id="rId19"/>
    <p:sldId id="631" r:id="rId20"/>
    <p:sldId id="676" r:id="rId21"/>
    <p:sldId id="675" r:id="rId22"/>
    <p:sldId id="643" r:id="rId23"/>
    <p:sldId id="692" r:id="rId24"/>
    <p:sldId id="679" r:id="rId25"/>
    <p:sldId id="678" r:id="rId26"/>
    <p:sldId id="712" r:id="rId27"/>
    <p:sldId id="713" r:id="rId28"/>
    <p:sldId id="714" r:id="rId29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90204" pitchFamily="34" charset="0"/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32" autoAdjust="0"/>
    <p:restoredTop sz="95104" autoAdjust="0"/>
  </p:normalViewPr>
  <p:slideViewPr>
    <p:cSldViewPr>
      <p:cViewPr varScale="1">
        <p:scale>
          <a:sx n="71" d="100"/>
          <a:sy n="71" d="100"/>
        </p:scale>
        <p:origin x="60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96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D8984EB-7D74-4835-9BFC-4E89702006C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2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C674A10-C4A2-441C-A568-0AE7E718CC8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47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9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55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139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099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9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9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9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9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228939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91895104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08636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7501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647445"/>
            <a:ext cx="5331643" cy="4058411"/>
          </a:xfrm>
        </p:spPr>
        <p:txBody>
          <a:bodyPr/>
          <a:lstStyle>
            <a:lvl1pPr marL="0" indent="0">
              <a:buNone/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37960" y="1913827"/>
            <a:ext cx="4815841" cy="41669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67512"/>
          </a:xfrm>
        </p:spPr>
        <p:txBody>
          <a:bodyPr>
            <a:normAutofit/>
          </a:bodyPr>
          <a:lstStyle>
            <a:lvl1pPr algn="ctr">
              <a:defRPr sz="3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3"/>
          </p:nvPr>
        </p:nvSpPr>
        <p:spPr>
          <a:xfrm>
            <a:off x="6537960" y="846900"/>
            <a:ext cx="4815839" cy="10550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fld id="{C34FCE23-231B-4CFE-A76F-252AEF0EE017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37649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202108640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746139745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895594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9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2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4FCE23-231B-4CFE-A76F-252AEF0EE017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70409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9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9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9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9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9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9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9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9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9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9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9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9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9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9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5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</p:sldLayoutIdLst>
  <p:transition/>
  <p:timing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9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9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2" Type="http://schemas.openxmlformats.org/officeDocument/2006/relationships/themeOverride" Target="../theme/themeOverride10.xml" /><Relationship Id="rId3" Type="http://schemas.openxmlformats.org/officeDocument/2006/relationships/notesSlide" Target="../notesSlides/notesSlide4.xml" /><Relationship Id="rId4" Type="http://schemas.openxmlformats.org/officeDocument/2006/relationships/image" Target="../media/image5.png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1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2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3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4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5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6.xml" /><Relationship Id="rId3" Type="http://schemas.openxmlformats.org/officeDocument/2006/relationships/image" Target="../media/image8.png" /><Relationship Id="rId4" Type="http://schemas.openxmlformats.org/officeDocument/2006/relationships/image" Target="../media/image10.png" /><Relationship Id="rId5" Type="http://schemas.openxmlformats.org/officeDocument/2006/relationships/tags" Target="../tags/tag79.xml" /><Relationship Id="rId6" Type="http://schemas.openxmlformats.org/officeDocument/2006/relationships/image" Target="../media/image1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7.xml" /><Relationship Id="rId3" Type="http://schemas.openxmlformats.org/officeDocument/2006/relationships/image" Target="../media/image8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Relationship Id="rId7" Type="http://schemas.openxmlformats.org/officeDocument/2006/relationships/tags" Target="../tags/tag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8.xml" /><Relationship Id="rId3" Type="http://schemas.openxmlformats.org/officeDocument/2006/relationships/image" Target="../media/image8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5.png" /><Relationship Id="rId7" Type="http://schemas.openxmlformats.org/officeDocument/2006/relationships/image" Target="../media/image16.png" /><Relationship Id="rId8" Type="http://schemas.openxmlformats.org/officeDocument/2006/relationships/audio" Target="../media/audio12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19.xml" /><Relationship Id="rId3" Type="http://schemas.openxmlformats.org/officeDocument/2006/relationships/image" Target="../media/image8.png" /><Relationship Id="rId4" Type="http://schemas.openxmlformats.org/officeDocument/2006/relationships/image" Target="../media/image13.png" /><Relationship Id="rId5" Type="http://schemas.openxmlformats.org/officeDocument/2006/relationships/image" Target="../media/image9.png" /><Relationship Id="rId6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1.xml" /><Relationship Id="rId4" Type="http://schemas.openxmlformats.org/officeDocument/2006/relationships/image" Target="../media/image1.jpeg" /><Relationship Id="rId5" Type="http://schemas.openxmlformats.org/officeDocument/2006/relationships/image" Target="../media/image2.png" /><Relationship Id="rId6" Type="http://schemas.openxmlformats.org/officeDocument/2006/relationships/audio" Target="../media/media1.mp3" /><Relationship Id="rId7" Type="http://schemas.microsoft.com/office/2007/relationships/media" Target="../media/media1.mp3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20.xml" /><Relationship Id="rId3" Type="http://schemas.openxmlformats.org/officeDocument/2006/relationships/image" Target="../media/image8.png" /><Relationship Id="rId4" Type="http://schemas.openxmlformats.org/officeDocument/2006/relationships/image" Target="../media/image13.png" /><Relationship Id="rId5" Type="http://schemas.openxmlformats.org/officeDocument/2006/relationships/image" Target="../media/image9.png" /><Relationship Id="rId6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21.xml" /><Relationship Id="rId3" Type="http://schemas.openxmlformats.org/officeDocument/2006/relationships/image" Target="../media/image8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Relationship Id="rId7" Type="http://schemas.openxmlformats.org/officeDocument/2006/relationships/audio" Target="../media/audio12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tags" Target="../tags/tag91.xml" /><Relationship Id="rId16" Type="http://schemas.openxmlformats.org/officeDocument/2006/relationships/tags" Target="../tags/tag92.xml" /><Relationship Id="rId17" Type="http://schemas.openxmlformats.org/officeDocument/2006/relationships/tags" Target="../tags/tag93.xml" /><Relationship Id="rId2" Type="http://schemas.openxmlformats.org/officeDocument/2006/relationships/themeOverride" Target="../theme/themeOverride22.xml" /><Relationship Id="rId3" Type="http://schemas.openxmlformats.org/officeDocument/2006/relationships/image" Target="../media/image3.jpe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tags" Target="../tags/tag83.xml" /><Relationship Id="rId7" Type="http://schemas.openxmlformats.org/officeDocument/2006/relationships/image" Target="../media/image19.png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23.xml" /><Relationship Id="rId3" Type="http://schemas.openxmlformats.org/officeDocument/2006/relationships/image" Target="../media/image3.jpeg" /><Relationship Id="rId4" Type="http://schemas.openxmlformats.org/officeDocument/2006/relationships/tags" Target="../tags/tag94.xml" /><Relationship Id="rId5" Type="http://schemas.openxmlformats.org/officeDocument/2006/relationships/image" Target="../media/image20.jpeg" /><Relationship Id="rId6" Type="http://schemas.openxmlformats.org/officeDocument/2006/relationships/tags" Target="../tags/tag9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24.xml" /><Relationship Id="rId3" Type="http://schemas.openxmlformats.org/officeDocument/2006/relationships/image" Target="../media/image8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3.xml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tags" Target="../tags/tag6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68.xml" /><Relationship Id="rId11" Type="http://schemas.openxmlformats.org/officeDocument/2006/relationships/tags" Target="../tags/tag69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2.xml" /><Relationship Id="rId4" Type="http://schemas.openxmlformats.org/officeDocument/2006/relationships/image" Target="../media/image5.png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3.xml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6.xml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7.xml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8.xml" /><Relationship Id="rId3" Type="http://schemas.openxmlformats.org/officeDocument/2006/relationships/image" Target="../media/image8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Override" Target="../theme/themeOverride9.xml" /><Relationship Id="rId3" Type="http://schemas.openxmlformats.org/officeDocument/2006/relationships/image" Target="../media/image8.png" /><Relationship Id="rId4" Type="http://schemas.openxmlformats.org/officeDocument/2006/relationships/tags" Target="../tags/tag70.xml" /><Relationship Id="rId5" Type="http://schemas.openxmlformats.org/officeDocument/2006/relationships/image" Target="../media/image9.png" /><Relationship Id="rId6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48"/>
          <p:cNvSpPr txBox="1"/>
          <p:nvPr/>
        </p:nvSpPr>
        <p:spPr>
          <a:xfrm>
            <a:off x="551384" y="2852936"/>
            <a:ext cx="6970395" cy="1177245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4000" b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第一单元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·</a:t>
            </a:r>
            <a:r>
              <a:rPr lang="zh-CN" altLang="en-US" sz="4000" b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口语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交际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49170" y="4300220"/>
            <a:ext cx="41617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zh-CN" altLang="en-US" sz="80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讲　述</a:t>
            </a:r>
            <a:endParaRPr lang="zh-CN" altLang="en-US" sz="8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10"/>
          <p:cNvSpPr>
            <a:spLocks noChangeAspect="1"/>
          </p:cNvSpPr>
          <p:nvPr/>
        </p:nvSpPr>
        <p:spPr>
          <a:xfrm>
            <a:off x="7344070" y="148206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35" name="矩形 10"/>
          <p:cNvSpPr>
            <a:spLocks noChangeAspect="1"/>
          </p:cNvSpPr>
          <p:nvPr/>
        </p:nvSpPr>
        <p:spPr>
          <a:xfrm>
            <a:off x="7667113" y="1482759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0" name="矩形 10"/>
          <p:cNvSpPr>
            <a:spLocks noChangeAspect="1"/>
          </p:cNvSpPr>
          <p:nvPr/>
        </p:nvSpPr>
        <p:spPr>
          <a:xfrm>
            <a:off x="5810774" y="116757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31" name="矩形 10"/>
          <p:cNvSpPr>
            <a:spLocks noChangeAspect="1"/>
          </p:cNvSpPr>
          <p:nvPr/>
        </p:nvSpPr>
        <p:spPr>
          <a:xfrm>
            <a:off x="6133817" y="1168268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4420" y="3770630"/>
            <a:ext cx="8155940" cy="643890"/>
          </a:xfrm>
          <a:prstGeom prst="rect">
            <a:avLst/>
          </a:prstGeom>
          <a:noFill/>
        </p:spPr>
        <p:txBody>
          <a:bodyPr wrap="square" lIns="91422" tIns="45709" rIns="91422" bIns="45709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小组讨论，在讲述时还有哪些技巧可用？</a:t>
            </a:r>
          </a:p>
        </p:txBody>
      </p:sp>
      <p:sp>
        <p:nvSpPr>
          <p:cNvPr id="10" name="圆角矩形 1"/>
          <p:cNvSpPr/>
          <p:nvPr/>
        </p:nvSpPr>
        <p:spPr>
          <a:xfrm>
            <a:off x="3247775" y="4695810"/>
            <a:ext cx="5910364" cy="62396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1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圆角矩形 2"/>
          <p:cNvSpPr/>
          <p:nvPr/>
        </p:nvSpPr>
        <p:spPr>
          <a:xfrm>
            <a:off x="3247779" y="4698863"/>
            <a:ext cx="5910365" cy="623966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1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文字"/>
          <p:cNvSpPr txBox="1"/>
          <p:nvPr/>
        </p:nvSpPr>
        <p:spPr>
          <a:xfrm>
            <a:off x="4016654" y="4744122"/>
            <a:ext cx="4372614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二、你还知道哪些技巧？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3230080" y="4657073"/>
            <a:ext cx="972441" cy="6719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12" tIns="60955" rIns="121912" bIns="6095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0">
              <a:cs typeface="+mn-ea"/>
            </a:endParaRPr>
          </a:p>
        </p:txBody>
      </p:sp>
      <p:pic>
        <p:nvPicPr>
          <p:cNvPr id="14" name="手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016" y="4929620"/>
            <a:ext cx="1238026" cy="3536005"/>
          </a:xfrm>
          <a:prstGeom prst="rect">
            <a:avLst/>
          </a:prstGeom>
        </p:spPr>
      </p:pic>
      <p:sp>
        <p:nvSpPr>
          <p:cNvPr id="26" name="矩形 10"/>
          <p:cNvSpPr>
            <a:spLocks noChangeAspect="1"/>
          </p:cNvSpPr>
          <p:nvPr/>
        </p:nvSpPr>
        <p:spPr>
          <a:xfrm>
            <a:off x="4277477" y="148206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27" name="矩形 10"/>
          <p:cNvSpPr>
            <a:spLocks noChangeAspect="1"/>
          </p:cNvSpPr>
          <p:nvPr/>
        </p:nvSpPr>
        <p:spPr>
          <a:xfrm>
            <a:off x="4600519" y="1482759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4871865" y="1777884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何</a:t>
            </a:r>
          </a:p>
        </p:txBody>
      </p:sp>
      <p:sp>
        <p:nvSpPr>
          <p:cNvPr id="3" name="矩形 10"/>
          <p:cNvSpPr>
            <a:spLocks noChangeAspect="1"/>
          </p:cNvSpPr>
          <p:nvPr/>
        </p:nvSpPr>
        <p:spPr>
          <a:xfrm>
            <a:off x="2735101" y="1203512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5" name="矩形 10"/>
          <p:cNvSpPr>
            <a:spLocks noChangeAspect="1"/>
          </p:cNvSpPr>
          <p:nvPr/>
        </p:nvSpPr>
        <p:spPr>
          <a:xfrm>
            <a:off x="3067222" y="1168268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7" name="矩形 10"/>
          <p:cNvSpPr/>
          <p:nvPr/>
        </p:nvSpPr>
        <p:spPr>
          <a:xfrm>
            <a:off x="3363595" y="1482725"/>
            <a:ext cx="1010285" cy="103505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如</a:t>
            </a:r>
          </a:p>
        </p:txBody>
      </p:sp>
      <p:sp>
        <p:nvSpPr>
          <p:cNvPr id="37" name="MH_Other_4"/>
          <p:cNvSpPr/>
          <p:nvPr>
            <p:custDataLst>
              <p:tags r:id="rId5"/>
            </p:custDataLst>
          </p:nvPr>
        </p:nvSpPr>
        <p:spPr>
          <a:xfrm>
            <a:off x="5443086" y="1092743"/>
            <a:ext cx="295186" cy="29518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6"/>
            </p:custDataLst>
          </p:nvPr>
        </p:nvSpPr>
        <p:spPr>
          <a:xfrm>
            <a:off x="7124704" y="3008329"/>
            <a:ext cx="362562" cy="362562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752192" y="2495866"/>
            <a:ext cx="431977" cy="43197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0" name="MH_Other_4"/>
          <p:cNvSpPr/>
          <p:nvPr>
            <p:custDataLst>
              <p:tags r:id="rId7"/>
            </p:custDataLst>
          </p:nvPr>
        </p:nvSpPr>
        <p:spPr>
          <a:xfrm>
            <a:off x="9489472" y="2540810"/>
            <a:ext cx="204896" cy="20489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8"/>
            </p:custDataLst>
          </p:nvPr>
        </p:nvSpPr>
        <p:spPr>
          <a:xfrm>
            <a:off x="7603646" y="1028865"/>
            <a:ext cx="277417" cy="27741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MH_Other_4"/>
          <p:cNvSpPr/>
          <p:nvPr>
            <p:custDataLst>
              <p:tags r:id="rId9"/>
            </p:custDataLst>
          </p:nvPr>
        </p:nvSpPr>
        <p:spPr>
          <a:xfrm>
            <a:off x="2827236" y="3138135"/>
            <a:ext cx="239987" cy="239987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9606018" y="1714930"/>
            <a:ext cx="329953" cy="329953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4" name="MH_Other_4"/>
          <p:cNvSpPr/>
          <p:nvPr>
            <p:custDataLst>
              <p:tags r:id="rId10"/>
            </p:custDataLst>
          </p:nvPr>
        </p:nvSpPr>
        <p:spPr>
          <a:xfrm>
            <a:off x="1197748" y="1858846"/>
            <a:ext cx="204896" cy="20489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6" name="MH_Other_4"/>
          <p:cNvSpPr/>
          <p:nvPr>
            <p:custDataLst>
              <p:tags r:id="rId11"/>
            </p:custDataLst>
          </p:nvPr>
        </p:nvSpPr>
        <p:spPr>
          <a:xfrm>
            <a:off x="10428279" y="1361370"/>
            <a:ext cx="204046" cy="204046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986553" y="1824641"/>
            <a:ext cx="273307" cy="27330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" name="矩形 10"/>
          <p:cNvSpPr/>
          <p:nvPr/>
        </p:nvSpPr>
        <p:spPr>
          <a:xfrm>
            <a:off x="6502466" y="1505538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讲</a:t>
            </a:r>
          </a:p>
        </p:txBody>
      </p:sp>
      <p:sp>
        <p:nvSpPr>
          <p:cNvPr id="6" name="矩形 10"/>
          <p:cNvSpPr/>
          <p:nvPr/>
        </p:nvSpPr>
        <p:spPr>
          <a:xfrm>
            <a:off x="7999639" y="1824245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Click="0" advTm="5921" p14:dur="2750">
        <p15:prstTrans prst="drape"/>
      </p:transition>
    </mc:Choice>
    <mc:Fallback>
      <p:transition spd="slow" advClick="0" advTm="5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06 -3.45679E-06 L 0.40469 -0.01018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-5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06 -2.59259E-06 L 0.40903 -0.00061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51" y="-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1" grpId="1"/>
      <p:bldP spid="12" grpId="0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822960"/>
            <a:ext cx="12049125" cy="5972810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2480" y="3079115"/>
            <a:ext cx="5481320" cy="2330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zh-CN" altLang="zh-CN" sz="2800" spc="15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先叙述结果，再逐步讲述事件的前因后果，解答听众的疑惑，这样可能比按时间顺序讲述有更好的</a:t>
            </a:r>
            <a:r>
              <a:rPr lang="zh-CN" altLang="zh-CN" sz="2800" spc="15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效果</a:t>
            </a:r>
            <a:r>
              <a:rPr lang="zh-CN" altLang="en-US" sz="2800" spc="15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zh-CN" sz="2800" spc="15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3134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技巧一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822960"/>
            <a:ext cx="12049125" cy="5972810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2480" y="3079115"/>
            <a:ext cx="5481320" cy="17703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zh-CN" altLang="zh-CN" sz="2800" spc="15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讲述过程中到了紧要的环节，停顿片刻，卖卖关子，设置悬念来勾起听众的好奇心。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3134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技巧二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822960"/>
            <a:ext cx="12049125" cy="5972810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2480" y="3079115"/>
            <a:ext cx="5481320" cy="2330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zh-CN" altLang="zh-CN" sz="2800" spc="15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讲述时涉及故事中的人物，能够适当做一些肖像、神态、心理等的描述，重在突出人物的性格特征或精神品质。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3134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技巧三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822960"/>
            <a:ext cx="12049125" cy="5972810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2480" y="2620010"/>
            <a:ext cx="5481320" cy="3449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zh-CN" altLang="zh-CN" sz="2800" spc="15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讲述时要注意随时与听众进行互动，从听众的表情变化和肢体动作反应中了解其感受，随时调整自己的讲述内容和细节。还能够使用多媒体手段，适当营造有利于讲述的氛围。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3134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技巧四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822960"/>
            <a:ext cx="12049125" cy="5972810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827395" y="2435860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18200" y="3042920"/>
            <a:ext cx="5481320" cy="17703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zh-CN" altLang="zh-CN" sz="2800" spc="15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讲述时可以使用多媒体手段，适当营造有利于讲述的氛围，令听众更快融入所讲述的内容。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313430"/>
            <a:ext cx="218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技巧五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合作探究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" y="822960"/>
            <a:ext cx="12037060" cy="5962015"/>
          </a:xfrm>
          <a:prstGeom prst="rect">
            <a:avLst/>
          </a:prstGeom>
          <a:effectLst/>
        </p:spPr>
      </p:pic>
      <p:pic>
        <p:nvPicPr>
          <p:cNvPr id="8" name="图片 7" descr="5c751965e2e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1055" y="3509645"/>
            <a:ext cx="3348355" cy="334835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2167890" y="1816735"/>
            <a:ext cx="9076690" cy="412051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None/>
            </a:pPr>
            <a:r>
              <a:rPr lang="zh-CN" altLang="zh-CN" sz="3200" b="1" u="none" strike="noStrike" spc="273" baseline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从下列题目中选一个</a:t>
            </a:r>
            <a:r>
              <a:rPr lang="en-US" altLang="zh-CN" sz="3200" b="1" u="none" strike="noStrike" spc="273" baseline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zh-CN" sz="3200" b="1" u="none" strike="noStrike" spc="273" baseline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讲给你的同学听</a:t>
            </a:r>
            <a:r>
              <a:rPr lang="zh-CN" altLang="zh-CN" sz="3000" b="1" u="none" strike="noStrike" spc="273" baseline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000" b="1" u="none" strike="noStrike" spc="273" baseline="0"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我经历过这样一件事</a:t>
            </a: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我有这样一位朋友</a:t>
            </a: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我印象最深的一次出游</a:t>
            </a: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我喜欢的一位老师</a:t>
            </a:r>
            <a:r>
              <a:rPr lang="en-US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一本书</a:t>
            </a:r>
            <a:r>
              <a:rPr lang="en-US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zh-CN" altLang="zh-CN" sz="2800" u="none" strike="noStrike" spc="253" baseline="0">
              <a:solidFill>
                <a:schemeClr val="tx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我最爱听的一首歌</a:t>
            </a:r>
          </a:p>
          <a:p>
            <a:pPr marL="1668145" lvl="2" indent="-423545" algn="l" fontAlgn="ctr">
              <a:lnSpc>
                <a:spcPct val="120000"/>
              </a:lnSpc>
              <a:spcBef>
                <a:spcPts val="400"/>
              </a:spcBef>
              <a:spcAft>
                <a:spcPct val="0"/>
              </a:spcAft>
              <a:buSzPct val="80000"/>
              <a:buFont typeface="+mj-ea"/>
              <a:buAutoNum type="circleNumDbPlain"/>
            </a:pPr>
            <a:r>
              <a:rPr lang="zh-CN" altLang="zh-CN" sz="2800" u="none" strike="noStrike" spc="253" baseline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一个美丽的梦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1130" y="822960"/>
            <a:ext cx="2606040" cy="2606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" y="822960"/>
            <a:ext cx="12048490" cy="5950585"/>
          </a:xfrm>
          <a:prstGeom prst="rect">
            <a:avLst/>
          </a:prstGeom>
          <a:effectLst/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2590" y="1257935"/>
            <a:ext cx="5929630" cy="5600065"/>
          </a:xfrm>
          <a:prstGeom prst="rect">
            <a:avLst/>
          </a:prstGeom>
        </p:spPr>
      </p:pic>
      <p:pic>
        <p:nvPicPr>
          <p:cNvPr id="4" name="图片 3" descr="5c75254c49dee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4670" y="3429000"/>
            <a:ext cx="3354705" cy="32645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20107" y="2466218"/>
            <a:ext cx="6249035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按照记叙文的写作六要素进行构思，并组织语言，设计动作等表达技巧。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" y="2898140"/>
            <a:ext cx="3875405" cy="3875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86610" y="1859280"/>
            <a:ext cx="2148840" cy="71501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教师指导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" y="822960"/>
            <a:ext cx="12096115" cy="5962015"/>
          </a:xfrm>
          <a:prstGeom prst="rect">
            <a:avLst/>
          </a:prstGeom>
          <a:effectLst/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2590" y="1257935"/>
            <a:ext cx="5929630" cy="5600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1800" y="1452245"/>
            <a:ext cx="61550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请欣赏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优秀示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范</a:t>
            </a:r>
          </a:p>
        </p:txBody>
      </p:sp>
      <p:pic>
        <p:nvPicPr>
          <p:cNvPr id="4" name="图片 3" descr="5c75254c49dee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4985" y="3429000"/>
            <a:ext cx="3354705" cy="3264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4540" y="3075305"/>
            <a:ext cx="49110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《我喜欢的一位老师》</a:t>
            </a:r>
          </a:p>
        </p:txBody>
      </p:sp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3870" y="4458335"/>
            <a:ext cx="6381115" cy="2507615"/>
          </a:xfrm>
          <a:prstGeom prst="rect">
            <a:avLst/>
          </a:prstGeom>
        </p:spPr>
      </p:pic>
      <p:pic>
        <p:nvPicPr>
          <p:cNvPr id="10" name="图片 9" descr="ba117e6abdafe89e679b79a80a3e70d5"/>
          <p:cNvPicPr>
            <a:picLocks noChangeAspect="1"/>
          </p:cNvPicPr>
          <p:nvPr/>
        </p:nvPicPr>
        <p:blipFill>
          <a:blip r:embed="rId7"/>
          <a:srcRect l="45707"/>
          <a:stretch>
            <a:fillRect/>
          </a:stretch>
        </p:blipFill>
        <p:spPr>
          <a:xfrm>
            <a:off x="9320530" y="1473835"/>
            <a:ext cx="2842895" cy="53111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文本框 10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822960"/>
            <a:ext cx="12082145" cy="5938520"/>
          </a:xfrm>
          <a:prstGeom prst="rect">
            <a:avLst/>
          </a:prstGeom>
          <a:effectLst/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052736"/>
            <a:ext cx="3354705" cy="3264535"/>
          </a:xfrm>
          <a:prstGeom prst="rect">
            <a:avLst/>
          </a:prstGeom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955483" y="1353185"/>
            <a:ext cx="8280400" cy="48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我喜欢的一位老师</a:t>
            </a:r>
          </a:p>
          <a:p>
            <a:pPr algn="ctr">
              <a:spcAft>
                <a:spcPts val="1200"/>
              </a:spcAft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我最喜欢的老师就是我们班的班主任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程老师。</a:t>
            </a: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在我眼中，程老师是一个非常和蔼可亲的人。在她眼里，所有的学生都是同样优秀的，她都会用同样的笑容、同样的眼神、同样的心灵真诚地去</a:t>
            </a:r>
            <a:r>
              <a:rPr lang="zh-CN" altLang="en-US" sz="2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对待每一个学生。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她很勤奋</a:t>
            </a:r>
            <a:r>
              <a:rPr lang="zh-CN" altLang="en-US" sz="2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，认真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备课并批改作业，对工作一丝不苟；她很勤劳，每天都早早地来到学校，帮助我们打扫保洁区；她很关心我们的身体</a:t>
            </a:r>
            <a:r>
              <a:rPr lang="zh-CN" altLang="en-US" sz="2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 descr="5ce7da830369d1558698627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20B6C6">
                  <a:alpha val="100000"/>
                </a:srgbClr>
              </a:clrFrom>
              <a:clrTo>
                <a:srgbClr val="20B6C6">
                  <a:alpha val="100000"/>
                  <a:alpha val="0"/>
                </a:srgbClr>
              </a:clrTo>
            </a:clrChange>
          </a:blip>
          <a:srcRect l="4326" t="27552" r="1965" b="20469"/>
          <a:stretch>
            <a:fillRect/>
          </a:stretch>
        </p:blipFill>
        <p:spPr>
          <a:xfrm>
            <a:off x="102508" y="1124744"/>
            <a:ext cx="11953328" cy="66386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1754" y="821586"/>
            <a:ext cx="12048490" cy="590105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TextBox 143"/>
          <p:cNvSpPr txBox="1"/>
          <p:nvPr/>
        </p:nvSpPr>
        <p:spPr>
          <a:xfrm>
            <a:off x="1137920" y="5039360"/>
            <a:ext cx="7531100" cy="11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825" b="1">
                <a:ln w="6350">
                  <a:noFill/>
                </a:ln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会讲故事的人</a:t>
            </a:r>
            <a:r>
              <a:rPr lang="en-US" altLang="zh-CN" sz="6825" b="1">
                <a:ln w="6350">
                  <a:noFill/>
                </a:ln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……</a:t>
            </a:r>
          </a:p>
        </p:txBody>
      </p:sp>
      <p:sp>
        <p:nvSpPr>
          <p:cNvPr id="16" name="文本占位符 2"/>
          <p:cNvSpPr txBox="1"/>
          <p:nvPr/>
        </p:nvSpPr>
        <p:spPr>
          <a:xfrm>
            <a:off x="434835" y="5039165"/>
            <a:ext cx="5344287" cy="318770"/>
          </a:xfrm>
          <a:prstGeom prst="rect">
            <a:avLst/>
          </a:prstGeom>
          <a:noFill/>
        </p:spPr>
        <p:txBody>
          <a:bodyPr vert="horz" wrap="square" lIns="121905" tIns="60952" rIns="121905" bIns="60952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855" b="0">
                <a:effectLst/>
                <a:latin typeface="Arial" panose="020b0604020202090204" pitchFamily="34" charset="0"/>
                <a:cs typeface="Arial" panose="020b0604020202090204" pitchFamily="34" charset="0"/>
              </a:rPr>
              <a:t>A</a:t>
            </a:r>
            <a:endParaRPr lang="zh-CN" altLang="en-US" sz="855" b="0">
              <a:effectLst/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pic>
        <p:nvPicPr>
          <p:cNvPr id="17" name="奥特曼 - Remember (Original Mix)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7004" y="-577803"/>
            <a:ext cx="577991" cy="57799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39440" y="84455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情景导入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3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" y="822960"/>
            <a:ext cx="12020550" cy="5975350"/>
          </a:xfrm>
          <a:prstGeom prst="rect">
            <a:avLst/>
          </a:prstGeom>
          <a:effectLst/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190" y="1063625"/>
            <a:ext cx="3354705" cy="3264535"/>
          </a:xfrm>
          <a:prstGeom prst="rect">
            <a:avLst/>
          </a:prstGeom>
        </p:spPr>
      </p:pic>
      <p:pic>
        <p:nvPicPr>
          <p:cNvPr id="5" name="图片 4" descr="5ce7da830369d1558698627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20B6C6">
                  <a:alpha val="100000"/>
                </a:srgbClr>
              </a:clrFrom>
              <a:clrTo>
                <a:srgbClr val="20B6C6">
                  <a:alpha val="100000"/>
                  <a:alpha val="0"/>
                </a:srgbClr>
              </a:clrTo>
            </a:clrChange>
          </a:blip>
          <a:srcRect l="4326" t="27552" r="1965" b="20469"/>
          <a:stretch>
            <a:fillRect/>
          </a:stretch>
        </p:blipFill>
        <p:spPr>
          <a:xfrm>
            <a:off x="-14042" y="822325"/>
            <a:ext cx="12143740" cy="6635115"/>
          </a:xfrm>
          <a:prstGeom prst="rect">
            <a:avLst/>
          </a:prstGeom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954213" y="2176145"/>
            <a:ext cx="8174235" cy="392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spc="50">
                <a:ln w="3175">
                  <a:noFill/>
                  <a:prstDash val="dash"/>
                </a:ln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冷了，会提醒我们多穿几件衣服，天热了，会提醒我们不要因为穿太少而着凉；她还非常关心我们的学习，不论是语文、数学，还是英语，她都一视同仁，教育我们不要偏科。我们不会做的题，她会耐心地教我们；我们做错的题，她会耐心地纠正我们。我们考砸了，她会鼓励我们；我们考好了，她会表扬我们。她时常教我们一些做人的道理，诲人不倦。她的每一个动作、每一个眼神、每一个笑容、每一句话，我都深深地记在脑海里。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" y="822960"/>
            <a:ext cx="12193270" cy="6035040"/>
          </a:xfrm>
          <a:prstGeom prst="rect">
            <a:avLst/>
          </a:prstGeom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" y="822960"/>
            <a:ext cx="2606040" cy="2606040"/>
          </a:xfrm>
          <a:prstGeom prst="rect">
            <a:avLst/>
          </a:prstGeom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2590" y="1257935"/>
            <a:ext cx="5929630" cy="5600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73350" y="1886585"/>
            <a:ext cx="21247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教师点评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5c75254c49dee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240" y="3429000"/>
            <a:ext cx="3354705" cy="3264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7608" y="2852936"/>
            <a:ext cx="79381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　　这位同学的讲述抓住了记叙文的六要素，有故事，有细节，让自己所喜欢的老师的形象气质与精神内涵跃然于纸上。其次，他综合使用了多种表达手法，如记叙、描写、抒情和议论，让自己的讲述内容丰富，情感充沛。这都是很好的讲述技巧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案例分析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" y="791210"/>
            <a:ext cx="12192000" cy="6002020"/>
          </a:xfrm>
          <a:prstGeom prst="rect">
            <a:avLst/>
          </a:prstGeom>
        </p:spPr>
      </p:pic>
      <p:pic>
        <p:nvPicPr>
          <p:cNvPr id="2" name="图片 1" descr="5c7507de9a35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5920" y="3418840"/>
            <a:ext cx="3048000" cy="3048000"/>
          </a:xfrm>
          <a:prstGeom prst="rect">
            <a:avLst/>
          </a:prstGeom>
        </p:spPr>
      </p:pic>
      <p:cxnSp>
        <p:nvCxnSpPr>
          <p:cNvPr id="9" name="直线连接符 9"/>
          <p:cNvCxnSpPr/>
          <p:nvPr/>
        </p:nvCxnSpPr>
        <p:spPr>
          <a:xfrm>
            <a:off x="1520825" y="1384300"/>
            <a:ext cx="9147175" cy="0"/>
          </a:xfrm>
          <a:prstGeom prst="line">
            <a:avLst/>
          </a:prstGeom>
          <a:ln>
            <a:solidFill>
              <a:srgbClr val="0FB7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139122" y="27623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课堂小结</a:t>
            </a:r>
          </a:p>
        </p:txBody>
      </p:sp>
      <p:pic>
        <p:nvPicPr>
          <p:cNvPr id="11" name="图片 10" descr="5c755f8395b2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990" y="274955"/>
            <a:ext cx="4987925" cy="22186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162810" y="3088005"/>
            <a:ext cx="6143625" cy="807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1" hangingPunct="1"/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注意讲述的对象和</a:t>
            </a:r>
            <a:r>
              <a:rPr lang="zh-CN" altLang="zh-CN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场合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zh-CN" sz="2800" spc="15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墨圈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V="1">
            <a:off x="1600835" y="3113405"/>
            <a:ext cx="499745" cy="49974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736090" y="3244850"/>
            <a:ext cx="22923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90204" pitchFamily="34" charset="0"/>
              </a:rPr>
              <a:t>壹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162810" y="4170680"/>
            <a:ext cx="6811645" cy="1106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要重点突出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条理清楚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，适当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运用一些叙事</a:t>
            </a:r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技巧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zh-CN" sz="2800" spc="15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 descr="墨圈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/>
          <a:stretch>
            <a:fillRect/>
          </a:stretch>
        </p:blipFill>
        <p:spPr>
          <a:xfrm flipV="1">
            <a:off x="1600835" y="4241800"/>
            <a:ext cx="499745" cy="49974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736090" y="4304030"/>
            <a:ext cx="22923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Arial" panose="020b0604020202090204" pitchFamily="34" charset="0"/>
                <a:ea typeface="楷体" panose="02010609060101010101" pitchFamily="49" charset="-122"/>
                <a:sym typeface="Arial" panose="020b0604020202090204" pitchFamily="34" charset="0"/>
              </a:rPr>
              <a:t>贰</a:t>
            </a: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2162810" y="5707380"/>
            <a:ext cx="6313805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1" hangingPunct="1"/>
            <a:r>
              <a:rPr lang="zh-CN" altLang="zh-CN" sz="280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注意口语表达的</a:t>
            </a:r>
            <a:r>
              <a:rPr lang="zh-CN" altLang="zh-CN" sz="28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</a:t>
            </a:r>
            <a:r>
              <a:rPr lang="zh-CN" altLang="en-US" sz="28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spc="15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4" name="图片 13" descr="墨圈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"/>
          <a:stretch>
            <a:fillRect/>
          </a:stretch>
        </p:blipFill>
        <p:spPr>
          <a:xfrm flipV="1">
            <a:off x="1600835" y="5782310"/>
            <a:ext cx="499745" cy="49974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736090" y="5847715"/>
            <a:ext cx="22923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Arial" panose="020b0604020202090204" pitchFamily="34" charset="0"/>
                <a:ea typeface="楷体" panose="02010609060101010101" pitchFamily="49" charset="-122"/>
                <a:sym typeface="Arial" panose="020b0604020202090204" pitchFamily="34" charset="0"/>
              </a:rPr>
              <a:t>叁</a:t>
            </a: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2921000" y="1832610"/>
            <a:ext cx="6143625" cy="807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eaLnBrk="1" hangingPunct="1"/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讲述时注意事项</a:t>
            </a:r>
          </a:p>
        </p:txBody>
      </p:sp>
    </p:spTree>
    <p:custDataLst>
      <p:tags r:id="rId1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2" grpId="0"/>
      <p:bldP spid="13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" y="791210"/>
            <a:ext cx="12071350" cy="6002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9440" y="84455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布置作业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392144" y="1367516"/>
            <a:ext cx="4496435" cy="3583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eaLnBrk="1" latinLnBrk="0" hangingPunct="1">
              <a:lnSpc>
                <a:spcPct val="150000"/>
              </a:lnSpc>
            </a:pPr>
            <a:r>
              <a:rPr lang="zh-CN" altLang="en-US" sz="3200">
                <a:latin typeface="+mj-lt"/>
                <a:ea typeface="黑体" panose="02010609060101010101" pitchFamily="49" charset="-122"/>
                <a:sym typeface="+mn-ea"/>
              </a:rPr>
              <a:t>　　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请以小组为单位，以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我成长中最重要的一位朋友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为话题，进行讲述。</a:t>
            </a: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选一位你熟悉的人，写一写他的故事，题目自拟，然后在班级内组织一场讲故事大会。</a:t>
            </a:r>
          </a:p>
        </p:txBody>
      </p:sp>
      <p:sp>
        <p:nvSpPr>
          <p:cNvPr id="17" name="Freeform 10"/>
          <p:cNvSpPr/>
          <p:nvPr/>
        </p:nvSpPr>
        <p:spPr bwMode="auto">
          <a:xfrm>
            <a:off x="72390" y="791210"/>
            <a:ext cx="6464935" cy="6002655"/>
          </a:xfrm>
          <a:custGeom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r>
              <a:rPr lang="en-US" altLang="zh-CN"/>
              <a:t>                                          </a:t>
            </a:r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 rot="21180000">
            <a:off x="5824782" y="2241595"/>
            <a:ext cx="1424207" cy="1421975"/>
          </a:xfrm>
          <a:custGeom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"/>
          <p:cNvSpPr/>
          <p:nvPr/>
        </p:nvSpPr>
        <p:spPr bwMode="auto">
          <a:xfrm rot="240000">
            <a:off x="5135245" y="4253230"/>
            <a:ext cx="2379345" cy="2409825"/>
          </a:xfrm>
          <a:custGeom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" y="822960"/>
            <a:ext cx="12071985" cy="6035040"/>
          </a:xfrm>
          <a:prstGeom prst="rect">
            <a:avLst/>
          </a:prstGeom>
          <a:effectLst/>
        </p:spPr>
      </p:pic>
      <p:pic>
        <p:nvPicPr>
          <p:cNvPr id="18" name="图片 17" descr="5c75254c49dee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2590" y="1257935"/>
            <a:ext cx="5929630" cy="5600065"/>
          </a:xfrm>
          <a:prstGeom prst="rect">
            <a:avLst/>
          </a:prstGeom>
        </p:spPr>
      </p:pic>
      <p:pic>
        <p:nvPicPr>
          <p:cNvPr id="4" name="图片 3" descr="5c75254c49dee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240" y="3429000"/>
            <a:ext cx="3354705" cy="3264535"/>
          </a:xfrm>
          <a:prstGeom prst="rect">
            <a:avLst/>
          </a:prstGeom>
        </p:spPr>
      </p:pic>
      <p:sp>
        <p:nvSpPr>
          <p:cNvPr id="56323" name="TextBox 7"/>
          <p:cNvSpPr txBox="1">
            <a:spLocks noChangeArrowheads="1"/>
          </p:cNvSpPr>
          <p:nvPr/>
        </p:nvSpPr>
        <p:spPr bwMode="auto">
          <a:xfrm>
            <a:off x="960120" y="2095358"/>
            <a:ext cx="719667" cy="3538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  <a:p>
            <a:pPr algn="ctr" eaLnBrk="1" hangingPunct="1"/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讲述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991994" y="2127251"/>
            <a:ext cx="431597" cy="3317974"/>
          </a:xfrm>
          <a:prstGeom prst="leftBrace">
            <a:avLst>
              <a:gd name="adj1" fmla="val 39210"/>
              <a:gd name="adj2" fmla="val 5000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6" name="TextBox 16"/>
          <p:cNvSpPr txBox="1">
            <a:spLocks noChangeArrowheads="1"/>
          </p:cNvSpPr>
          <p:nvPr/>
        </p:nvSpPr>
        <p:spPr bwMode="auto">
          <a:xfrm>
            <a:off x="2318177" y="1840865"/>
            <a:ext cx="419417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什么是讲述？</a:t>
            </a:r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2333625" y="3589655"/>
            <a:ext cx="445706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如何进行讲述？</a:t>
            </a: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2333625" y="4973002"/>
            <a:ext cx="428117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讲述的注意事项</a:t>
            </a:r>
          </a:p>
        </p:txBody>
      </p:sp>
      <p:sp>
        <p:nvSpPr>
          <p:cNvPr id="26" name="左大括号 25"/>
          <p:cNvSpPr/>
          <p:nvPr/>
        </p:nvSpPr>
        <p:spPr>
          <a:xfrm rot="10800000">
            <a:off x="6838534" y="2211705"/>
            <a:ext cx="274100" cy="3305527"/>
          </a:xfrm>
          <a:prstGeom prst="leftBrace">
            <a:avLst>
              <a:gd name="adj1" fmla="val 3921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7566216" y="2060848"/>
            <a:ext cx="719667" cy="40309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学会讲故事讲道理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38465" y="18541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板书设计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3" grpId="0"/>
      <p:bldP spid="56336" grpId="0"/>
      <p:bldP spid="6" grpId="0"/>
      <p:bldP spid="12" grpId="0"/>
      <p:bldP spid="26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再  见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0" y="126238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1892208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3143672" y="2067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情景导入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836712"/>
            <a:ext cx="12077065" cy="5969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20968" y="1713414"/>
            <a:ext cx="4303712" cy="4303712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90204" pitchFamily="34" charset="0"/>
              <a:ea typeface="微软雅黑" panose="020b0503020204020204" pitchFamily="34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97290" y="1125994"/>
            <a:ext cx="1174841" cy="1174841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90204" pitchFamily="34" charset="0"/>
              <a:ea typeface="微软雅黑" panose="020b0503020204020204" pitchFamily="34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04925" y="5972175"/>
            <a:ext cx="605790" cy="61785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Arial" panose="020b0604020202090204" pitchFamily="34" charset="0"/>
              <a:ea typeface="微软雅黑" panose="020b0503020204020204" pitchFamily="34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996958" y="5157192"/>
            <a:ext cx="605790" cy="6178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Arial" panose="020b0604020202090204" pitchFamily="34" charset="0"/>
              <a:ea typeface="微软雅黑" panose="020b0503020204020204" pitchFamily="34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77377" y="1417021"/>
            <a:ext cx="766735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在我国古代有不少靠三寸不烂之舌谋生的人，例如苏秦、张仪、烛之武、唐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雎等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，他们靠着自己高超的说话技巧，或为自己赢得了安身立命的本领，或留名青史，为后世所景仰。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但会说话，会讲故事，除了天赋，更需要学习。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今天，就让我们来学学如何讲述清楚一件事。</a:t>
            </a: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10"/>
          <p:cNvSpPr>
            <a:spLocks noChangeAspect="1"/>
          </p:cNvSpPr>
          <p:nvPr/>
        </p:nvSpPr>
        <p:spPr>
          <a:xfrm>
            <a:off x="7344070" y="148206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35" name="矩形 10"/>
          <p:cNvSpPr>
            <a:spLocks noChangeAspect="1"/>
          </p:cNvSpPr>
          <p:nvPr/>
        </p:nvSpPr>
        <p:spPr>
          <a:xfrm>
            <a:off x="7667113" y="1482759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0" name="矩形 10"/>
          <p:cNvSpPr>
            <a:spLocks noChangeAspect="1"/>
          </p:cNvSpPr>
          <p:nvPr/>
        </p:nvSpPr>
        <p:spPr>
          <a:xfrm>
            <a:off x="5810774" y="116757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31" name="矩形 10"/>
          <p:cNvSpPr>
            <a:spLocks noChangeAspect="1"/>
          </p:cNvSpPr>
          <p:nvPr/>
        </p:nvSpPr>
        <p:spPr>
          <a:xfrm>
            <a:off x="6133817" y="1168268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4420" y="3770630"/>
            <a:ext cx="8155940" cy="643890"/>
          </a:xfrm>
          <a:prstGeom prst="rect">
            <a:avLst/>
          </a:prstGeom>
          <a:noFill/>
        </p:spPr>
        <p:txBody>
          <a:bodyPr wrap="square" lIns="91422" tIns="45709" rIns="91422" bIns="45709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说清楚一件事或者个一个道理</a:t>
            </a:r>
          </a:p>
        </p:txBody>
      </p:sp>
      <p:sp>
        <p:nvSpPr>
          <p:cNvPr id="10" name="圆角矩形 1"/>
          <p:cNvSpPr/>
          <p:nvPr/>
        </p:nvSpPr>
        <p:spPr>
          <a:xfrm>
            <a:off x="3247775" y="4695810"/>
            <a:ext cx="5910364" cy="62396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1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圆角矩形 2"/>
          <p:cNvSpPr/>
          <p:nvPr/>
        </p:nvSpPr>
        <p:spPr>
          <a:xfrm>
            <a:off x="3247779" y="4698863"/>
            <a:ext cx="5910365" cy="623966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0000"/>
              </a:prstClr>
            </a:innerShdw>
          </a:effectLst>
        </p:spPr>
        <p:txBody>
          <a:bodyPr anchor="ctr"/>
          <a:lstStyle/>
          <a:p>
            <a:pPr algn="ctr"/>
            <a:endParaRPr lang="zh-CN" altLang="en-US" sz="1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文字"/>
          <p:cNvSpPr txBox="1"/>
          <p:nvPr/>
        </p:nvSpPr>
        <p:spPr>
          <a:xfrm>
            <a:off x="4016654" y="4744122"/>
            <a:ext cx="4372614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一、如何讲述？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3230080" y="4657073"/>
            <a:ext cx="972441" cy="6719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0"/>
          </a:gradFill>
          <a:ln w="22225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sx="97000" sy="97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12" tIns="60955" rIns="121912" bIns="6095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0">
              <a:cs typeface="+mn-ea"/>
            </a:endParaRPr>
          </a:p>
        </p:txBody>
      </p:sp>
      <p:pic>
        <p:nvPicPr>
          <p:cNvPr id="14" name="手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016" y="4929620"/>
            <a:ext cx="1238026" cy="3536005"/>
          </a:xfrm>
          <a:prstGeom prst="rect">
            <a:avLst/>
          </a:prstGeom>
        </p:spPr>
      </p:pic>
      <p:sp>
        <p:nvSpPr>
          <p:cNvPr id="26" name="矩形 10"/>
          <p:cNvSpPr>
            <a:spLocks noChangeAspect="1"/>
          </p:cNvSpPr>
          <p:nvPr/>
        </p:nvSpPr>
        <p:spPr>
          <a:xfrm>
            <a:off x="4277477" y="1482064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27" name="矩形 10"/>
          <p:cNvSpPr>
            <a:spLocks noChangeAspect="1"/>
          </p:cNvSpPr>
          <p:nvPr/>
        </p:nvSpPr>
        <p:spPr>
          <a:xfrm>
            <a:off x="4600519" y="1482759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4871865" y="1777884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为</a:t>
            </a:r>
          </a:p>
        </p:txBody>
      </p:sp>
      <p:sp>
        <p:nvSpPr>
          <p:cNvPr id="3" name="矩形 10"/>
          <p:cNvSpPr>
            <a:spLocks noChangeAspect="1"/>
          </p:cNvSpPr>
          <p:nvPr/>
        </p:nvSpPr>
        <p:spPr>
          <a:xfrm>
            <a:off x="2735101" y="1203512"/>
            <a:ext cx="1495211" cy="162871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100">
              <a:latin typeface="Impact" panose="020b0806030902050204" pitchFamily="34" charset="0"/>
            </a:endParaRPr>
          </a:p>
        </p:txBody>
      </p:sp>
      <p:sp>
        <p:nvSpPr>
          <p:cNvPr id="5" name="矩形 10"/>
          <p:cNvSpPr>
            <a:spLocks noChangeAspect="1"/>
          </p:cNvSpPr>
          <p:nvPr/>
        </p:nvSpPr>
        <p:spPr>
          <a:xfrm>
            <a:off x="3067222" y="1168268"/>
            <a:ext cx="1492691" cy="1627323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7" name="矩形 10"/>
          <p:cNvSpPr/>
          <p:nvPr/>
        </p:nvSpPr>
        <p:spPr>
          <a:xfrm>
            <a:off x="3363595" y="1482725"/>
            <a:ext cx="1010285" cy="103505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何</a:t>
            </a:r>
          </a:p>
        </p:txBody>
      </p:sp>
      <p:sp>
        <p:nvSpPr>
          <p:cNvPr id="37" name="MH_Other_4"/>
          <p:cNvSpPr/>
          <p:nvPr>
            <p:custDataLst>
              <p:tags r:id="rId5"/>
            </p:custDataLst>
          </p:nvPr>
        </p:nvSpPr>
        <p:spPr>
          <a:xfrm>
            <a:off x="5443086" y="1092743"/>
            <a:ext cx="295186" cy="29518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6"/>
            </p:custDataLst>
          </p:nvPr>
        </p:nvSpPr>
        <p:spPr>
          <a:xfrm>
            <a:off x="7124704" y="3008329"/>
            <a:ext cx="362562" cy="362562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752192" y="2495866"/>
            <a:ext cx="431977" cy="43197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0" name="MH_Other_4"/>
          <p:cNvSpPr/>
          <p:nvPr>
            <p:custDataLst>
              <p:tags r:id="rId7"/>
            </p:custDataLst>
          </p:nvPr>
        </p:nvSpPr>
        <p:spPr>
          <a:xfrm>
            <a:off x="9489472" y="2540810"/>
            <a:ext cx="204896" cy="20489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8"/>
            </p:custDataLst>
          </p:nvPr>
        </p:nvSpPr>
        <p:spPr>
          <a:xfrm>
            <a:off x="7603646" y="1028865"/>
            <a:ext cx="277417" cy="27741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MH_Other_4"/>
          <p:cNvSpPr/>
          <p:nvPr>
            <p:custDataLst>
              <p:tags r:id="rId9"/>
            </p:custDataLst>
          </p:nvPr>
        </p:nvSpPr>
        <p:spPr>
          <a:xfrm>
            <a:off x="2827236" y="3138135"/>
            <a:ext cx="239987" cy="239987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9606018" y="1714930"/>
            <a:ext cx="329953" cy="329953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4" name="MH_Other_4"/>
          <p:cNvSpPr/>
          <p:nvPr>
            <p:custDataLst>
              <p:tags r:id="rId10"/>
            </p:custDataLst>
          </p:nvPr>
        </p:nvSpPr>
        <p:spPr>
          <a:xfrm>
            <a:off x="1197748" y="1858846"/>
            <a:ext cx="204896" cy="204896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46" name="MH_Other_4"/>
          <p:cNvSpPr/>
          <p:nvPr>
            <p:custDataLst>
              <p:tags r:id="rId11"/>
            </p:custDataLst>
          </p:nvPr>
        </p:nvSpPr>
        <p:spPr>
          <a:xfrm>
            <a:off x="10428279" y="1361370"/>
            <a:ext cx="204046" cy="204046"/>
          </a:xfrm>
          <a:prstGeom prst="roundRect">
            <a:avLst/>
          </a:prstGeom>
          <a:solidFill>
            <a:srgbClr val="C00000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353" tIns="67673" rIns="135353" bIns="67673" anchor="ctr"/>
          <a:lstStyle/>
          <a:p>
            <a:pPr algn="ctr"/>
            <a:endParaRPr lang="en-US" sz="100">
              <a:solidFill>
                <a:prstClr val="white"/>
              </a:solidFill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986553" y="1824641"/>
            <a:ext cx="273307" cy="27330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4" name="矩形 10"/>
          <p:cNvSpPr/>
          <p:nvPr/>
        </p:nvSpPr>
        <p:spPr>
          <a:xfrm>
            <a:off x="6502466" y="1505538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讲</a:t>
            </a:r>
          </a:p>
        </p:txBody>
      </p:sp>
      <p:sp>
        <p:nvSpPr>
          <p:cNvPr id="6" name="矩形 10"/>
          <p:cNvSpPr/>
          <p:nvPr/>
        </p:nvSpPr>
        <p:spPr>
          <a:xfrm>
            <a:off x="7999639" y="1824245"/>
            <a:ext cx="950000" cy="1035684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5335">
                <a:solidFill>
                  <a:prstClr val="white"/>
                </a:solidFill>
                <a:latin typeface="Impact" panose="020b0806030902050204" pitchFamily="34" charset="0"/>
              </a:rPr>
              <a:t>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Click="0" advTm="5921" p14:dur="2750">
        <p15:prstTrans prst="drape"/>
      </p:transition>
    </mc:Choice>
    <mc:Fallback>
      <p:transition spd="slow" advClick="0" advTm="5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06 -3.45679E-06 L 0.40469 -0.01018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26" y="-5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06 -2.59259E-06 L 0.40903 -0.00061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51" y="-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1" grpId="1"/>
      <p:bldP spid="12" grpId="0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" name="矩形 58"/>
          <p:cNvSpPr/>
          <p:nvPr/>
        </p:nvSpPr>
        <p:spPr>
          <a:xfrm>
            <a:off x="5611495" y="2215515"/>
            <a:ext cx="6336030" cy="4040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606869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28335" y="2494280"/>
            <a:ext cx="6122035" cy="34486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作为口语交际活动，</a:t>
            </a:r>
            <a:r>
              <a:rPr lang="zh-CN" altLang="zh-CN" sz="2400" spc="15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讲述要有对象和场合意识。</a:t>
            </a:r>
            <a:r>
              <a:rPr lang="zh-CN" altLang="zh-CN" sz="2400" spc="15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同样的内容，对象不同，讲述的方式就要有所不同。要根据讲述的对象、场合调整语速和表情等，还应该根据故事中角色的不同，适当变换语气语调，模拟角色的声音。 要注意讲述的场合，根据场合的特点调整讲述的方式。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27191" y="264047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079115"/>
            <a:ext cx="21805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注意讲述的对象和场合</a:t>
            </a: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620395" y="1314450"/>
            <a:ext cx="1137285" cy="1240155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816610" y="1519555"/>
            <a:ext cx="744220" cy="82931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12" grpId="0"/>
      <p:bldP spid="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51787" y="2338070"/>
            <a:ext cx="5977255" cy="38652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spc="15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在正式的场合进行讲述，要事先做好准备，斟酌言辞，想好开头和结尾，讲述时的语调要平缓自然，语气要庄重</a:t>
            </a:r>
            <a:r>
              <a:rPr lang="zh-CN" altLang="zh-CN" sz="2400" spc="15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严肃</a:t>
            </a:r>
            <a:r>
              <a:rPr lang="zh-CN" altLang="en-US" sz="2400" spc="15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400" spc="15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 spc="15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zh-CN" sz="2400" spc="15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</a:t>
            </a:r>
            <a:r>
              <a:rPr lang="zh-CN" altLang="zh-CN" sz="2400" spc="15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日常聊天时的讲述就可以随意一些，语气语调不妨多些变化，甚至可以加一些幽默调侃的话语。</a:t>
            </a:r>
          </a:p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spc="15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3851" y="2659524"/>
            <a:ext cx="2183984" cy="1829435"/>
            <a:chOff x="2892901" y="2589674"/>
            <a:chExt cx="2183984" cy="1829435"/>
          </a:xfrm>
        </p:grpSpPr>
        <p:sp>
          <p:nvSpPr>
            <p:cNvPr id="8" name="矩形 7"/>
            <p:cNvSpPr/>
            <p:nvPr/>
          </p:nvSpPr>
          <p:spPr>
            <a:xfrm rot="18704672">
              <a:off x="2964338" y="2518236"/>
              <a:ext cx="1829435" cy="1972310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877185" y="3079115"/>
            <a:ext cx="21805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注意讲述的对象和场合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7395" y="2554605"/>
            <a:ext cx="5752465" cy="3928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不管哪种讲述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最基本的要求都是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重点突出、条理清楚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更要注意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语言简洁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还要注意与听众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互动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。讲述者还需要运用一些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叙事技巧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增强讲述的效果。比如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先叙述结果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再逐步讲述事件的发展过程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解答听众的疑惑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这样可能比按时间顺序讲述有更好的效果。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spc="15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20377" y="2581593"/>
            <a:ext cx="1930083" cy="1962785"/>
            <a:chOff x="3046848" y="2222983"/>
            <a:chExt cx="2030037" cy="2260105"/>
          </a:xfrm>
        </p:grpSpPr>
        <p:sp>
          <p:nvSpPr>
            <p:cNvPr id="8" name="矩形 7"/>
            <p:cNvSpPr/>
            <p:nvPr/>
          </p:nvSpPr>
          <p:spPr>
            <a:xfrm rot="18704672">
              <a:off x="2889904" y="2379927"/>
              <a:ext cx="2260105" cy="1946217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106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29280" y="2864485"/>
            <a:ext cx="1949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要重点突出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条理清楚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运用一些叙事技巧</a:t>
            </a: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620395" y="1314450"/>
            <a:ext cx="1137285" cy="1240155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816610" y="1519555"/>
            <a:ext cx="744220" cy="82931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21" name="组合 20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12" grpId="0"/>
      <p:bldP spid="7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" y="822960"/>
            <a:ext cx="12071985" cy="5960745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611495" y="2215515"/>
            <a:ext cx="6094095" cy="4040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2"/>
          <p:cNvSpPr txBox="1"/>
          <p:nvPr/>
        </p:nvSpPr>
        <p:spPr>
          <a:xfrm>
            <a:off x="5781675" y="2300605"/>
            <a:ext cx="5798185" cy="3769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31800">
              <a:defRPr/>
            </a:pPr>
            <a:endParaRPr lang="zh-CN" altLang="en-US" sz="23900" b="1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8924" b="18718"/>
          <a:stretch>
            <a:fillRect/>
          </a:stretch>
        </p:blipFill>
        <p:spPr>
          <a:xfrm>
            <a:off x="2426970" y="1622425"/>
            <a:ext cx="1424305" cy="1158240"/>
          </a:xfrm>
          <a:custGeom>
            <a:gdLst>
              <a:gd name="connsiteX0" fmla="*/ 778676 w 1886949"/>
              <a:gd name="connsiteY0" fmla="*/ 0 h 1762410"/>
              <a:gd name="connsiteX1" fmla="*/ 1029371 w 1886949"/>
              <a:gd name="connsiteY1" fmla="*/ 0 h 1762410"/>
              <a:gd name="connsiteX2" fmla="*/ 1886949 w 1886949"/>
              <a:gd name="connsiteY2" fmla="*/ 765271 h 1762410"/>
              <a:gd name="connsiteX3" fmla="*/ 997139 w 1886949"/>
              <a:gd name="connsiteY3" fmla="*/ 1762410 h 1762410"/>
              <a:gd name="connsiteX4" fmla="*/ 0 w 1886949"/>
              <a:gd name="connsiteY4" fmla="*/ 872600 h 17624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949" h="1762409">
                <a:moveTo>
                  <a:pt x="778676" y="0"/>
                </a:moveTo>
                <a:lnTo>
                  <a:pt x="1029371" y="0"/>
                </a:lnTo>
                <a:lnTo>
                  <a:pt x="1886949" y="765271"/>
                </a:lnTo>
                <a:lnTo>
                  <a:pt x="997139" y="1762410"/>
                </a:lnTo>
                <a:lnTo>
                  <a:pt x="0" y="872600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r="18042"/>
          <a:stretch>
            <a:fillRect/>
          </a:stretch>
        </p:blipFill>
        <p:spPr>
          <a:xfrm>
            <a:off x="2426970" y="4397375"/>
            <a:ext cx="1368425" cy="1351915"/>
          </a:xfrm>
          <a:custGeom>
            <a:gdLst>
              <a:gd name="connsiteX0" fmla="*/ 883475 w 1888303"/>
              <a:gd name="connsiteY0" fmla="*/ 0 h 1865821"/>
              <a:gd name="connsiteX1" fmla="*/ 928601 w 1888303"/>
              <a:gd name="connsiteY1" fmla="*/ 0 h 1865821"/>
              <a:gd name="connsiteX2" fmla="*/ 1888303 w 1888303"/>
              <a:gd name="connsiteY2" fmla="*/ 881647 h 1865821"/>
              <a:gd name="connsiteX3" fmla="*/ 984175 w 1888303"/>
              <a:gd name="connsiteY3" fmla="*/ 1865821 h 1865821"/>
              <a:gd name="connsiteX4" fmla="*/ 0 w 1888303"/>
              <a:gd name="connsiteY4" fmla="*/ 961693 h 18658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8303" h="1865821">
                <a:moveTo>
                  <a:pt x="883475" y="0"/>
                </a:moveTo>
                <a:lnTo>
                  <a:pt x="928601" y="0"/>
                </a:lnTo>
                <a:lnTo>
                  <a:pt x="1888303" y="881647"/>
                </a:lnTo>
                <a:lnTo>
                  <a:pt x="984175" y="1865821"/>
                </a:lnTo>
                <a:lnTo>
                  <a:pt x="0" y="961693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8704672">
            <a:off x="1102360" y="3181985"/>
            <a:ext cx="1172210" cy="932815"/>
          </a:xfrm>
          <a:prstGeom prst="rect">
            <a:avLst/>
          </a:prstGeom>
          <a:solidFill>
            <a:srgbClr val="21B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42795" y="2586990"/>
            <a:ext cx="741045" cy="2101850"/>
            <a:chOff x="2042816" y="2362314"/>
            <a:chExt cx="741055" cy="2175470"/>
          </a:xfrm>
        </p:grpSpPr>
        <p:sp>
          <p:nvSpPr>
            <p:cNvPr id="6" name="矩形 5"/>
            <p:cNvSpPr/>
            <p:nvPr/>
          </p:nvSpPr>
          <p:spPr>
            <a:xfrm rot="18704672">
              <a:off x="2042816" y="2362314"/>
              <a:ext cx="717429" cy="717429"/>
            </a:xfrm>
            <a:prstGeom prst="rect">
              <a:avLst/>
            </a:prstGeom>
            <a:solidFill>
              <a:schemeClr val="bg1"/>
            </a:solidFill>
            <a:ln w="85725">
              <a:solidFill>
                <a:srgbClr val="21B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8704672">
              <a:off x="2303812" y="4057725"/>
              <a:ext cx="480059" cy="4800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4B9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20377" y="2581593"/>
            <a:ext cx="1930083" cy="1962785"/>
            <a:chOff x="3046848" y="2222983"/>
            <a:chExt cx="2030037" cy="2260105"/>
          </a:xfrm>
        </p:grpSpPr>
        <p:sp>
          <p:nvSpPr>
            <p:cNvPr id="8" name="矩形 7"/>
            <p:cNvSpPr/>
            <p:nvPr/>
          </p:nvSpPr>
          <p:spPr>
            <a:xfrm rot="18704672">
              <a:off x="2889904" y="2379927"/>
              <a:ext cx="2260105" cy="1946217"/>
            </a:xfrm>
            <a:prstGeom prst="rect">
              <a:avLst/>
            </a:prstGeom>
            <a:solidFill>
              <a:srgbClr val="FEB7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48"/>
            <p:cNvSpPr txBox="1"/>
            <p:nvPr/>
          </p:nvSpPr>
          <p:spPr>
            <a:xfrm>
              <a:off x="3392337" y="2710840"/>
              <a:ext cx="1684548" cy="106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40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3522307" y="3508001"/>
              <a:ext cx="14246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b="1">
                <a:solidFill>
                  <a:srgbClr val="404042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75000" y="2870835"/>
            <a:ext cx="19494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zh-CN" sz="280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注意口语表达的特点</a:t>
            </a:r>
            <a:endParaRPr lang="zh-CN" altLang="zh-CN" sz="280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5375" y="2554605"/>
            <a:ext cx="5306695" cy="345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讲述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要多用口语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避免过于书面化的表达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尽量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不用生僻词语和专门术语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多用短句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少用长句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多用单句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少用复句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。有时为了强调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提醒听者注意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可以适当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重复说一些话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。还可以</a:t>
            </a:r>
            <a:r>
              <a:rPr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借助说话的停顿、语速、语气、语调和动作、表情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增强讲述的感染力。</a:t>
            </a:r>
          </a:p>
        </p:txBody>
      </p:sp>
      <p:sp>
        <p:nvSpPr>
          <p:cNvPr id="9" name="矩形 10"/>
          <p:cNvSpPr>
            <a:spLocks noChangeAspect="1"/>
          </p:cNvSpPr>
          <p:nvPr/>
        </p:nvSpPr>
        <p:spPr>
          <a:xfrm>
            <a:off x="620395" y="1313815"/>
            <a:ext cx="1137285" cy="1240155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816610" y="1519555"/>
            <a:ext cx="744220" cy="82931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255207" y="1922263"/>
            <a:ext cx="632280" cy="632182"/>
            <a:chOff x="736575" y="3188466"/>
            <a:chExt cx="1338085" cy="1338083"/>
          </a:xfrm>
        </p:grpSpPr>
        <p:grpSp>
          <p:nvGrpSpPr>
            <p:cNvPr id="21" name="组合 20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3695023" y="4099252"/>
                <a:ext cx="1083529" cy="1083528"/>
              </a:xfrm>
              <a:prstGeom prst="ellipse">
                <a:avLst/>
              </a:prstGeom>
              <a:solidFill>
                <a:srgbClr val="21B7B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77"/>
            <p:cNvSpPr txBox="1"/>
            <p:nvPr/>
          </p:nvSpPr>
          <p:spPr>
            <a:xfrm>
              <a:off x="972509" y="3493524"/>
              <a:ext cx="878819" cy="78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12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" grpId="0"/>
      <p:bldP spid="3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990" y="762635"/>
            <a:ext cx="12085320" cy="6021070"/>
          </a:xfrm>
          <a:prstGeom prst="rect">
            <a:avLst/>
          </a:prstGeom>
        </p:spPr>
      </p:pic>
      <p:pic>
        <p:nvPicPr>
          <p:cNvPr id="5" name="图片 4" descr="5ce7da830369d1558698627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20B6C6">
                  <a:alpha val="100000"/>
                </a:srgbClr>
              </a:clrFrom>
              <a:clrTo>
                <a:srgbClr val="20B6C6">
                  <a:alpha val="100000"/>
                  <a:alpha val="0"/>
                </a:srgbClr>
              </a:clrTo>
            </a:clrChange>
          </a:blip>
          <a:srcRect l="4326" t="27552" r="1965" b="20469"/>
          <a:stretch>
            <a:fillRect/>
          </a:stretch>
        </p:blipFill>
        <p:spPr>
          <a:xfrm>
            <a:off x="479376" y="455612"/>
            <a:ext cx="11331575" cy="6635115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700655" y="1651635"/>
            <a:ext cx="7609840" cy="404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此外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讲述人物时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可以增加一些别的内容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如外貌、行动、语言、心理等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以此突出人物的某种性格特征或精神品质。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讲述故事时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要交代清楚故事的来龙去脉、前因后果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还要把故事中的人物、时间、地点等要素表述清楚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10"/>
          <p:cNvSpPr>
            <a:spLocks noChangeAspect="1"/>
          </p:cNvSpPr>
          <p:nvPr/>
        </p:nvSpPr>
        <p:spPr>
          <a:xfrm>
            <a:off x="1961515" y="1041400"/>
            <a:ext cx="1489075" cy="142113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2207260" y="1144270"/>
            <a:ext cx="997585" cy="1107440"/>
          </a:xfrm>
          <a:custGeom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00000"/>
          </a:solidFill>
          <a:ln w="15875">
            <a:solidFill>
              <a:srgbClr val="C00000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6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53336" y="34138"/>
            <a:ext cx="570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整体感知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SLIDE_ITEM_CNT" val="3"/>
</p:tagLst>
</file>

<file path=ppt/tags/tag6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PLACING_PICTURE_USER_VIEWPORT" val="{&quot;height&quot;:9482,&quot;width&quot;:19201}"/>
</p:tagLst>
</file>

<file path=ppt/tags/tag71.xml><?xml version="1.0" encoding="utf-8"?>
<p:tagLst xmlns:p="http://schemas.openxmlformats.org/presentationml/2006/main">
  <p:tag name="KSO_WM_UNIT_PLACING_PICTURE_USER_VIEWPORT" val="{&quot;height&quot;:8140,&quot;width&quot;:17150}"/>
</p:tagLst>
</file>

<file path=ppt/tags/tag7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mixed"/>
  <p:tag name="KSO_WM_TEMPLATE_INDEX" val="20201946"/>
  <p:tag name="KSO_WM_UNIT_COMPATIBLE" val="0"/>
  <p:tag name="KSO_WM_UNIT_DIAGRAM_ISNUMVISUAL" val="0"/>
  <p:tag name="KSO_WM_UNIT_DIAGRAM_ISREFERUNIT" val="0"/>
  <p:tag name="KSO_WM_UNIT_HIGHLIGHT" val="0"/>
  <p:tag name="KSO_WM_UNIT_ID" val="mixed20201946_131*f*1"/>
  <p:tag name="KSO_WM_UNIT_INDEX" val="1"/>
  <p:tag name="KSO_WM_UNIT_LAYERLEVEL" val="1"/>
  <p:tag name="KSO_WM_UNIT_NOCLEAR" val="1"/>
  <p:tag name="KSO_WM_UNIT_PRESET_TEXT" val="点击此处添加标题：&#10;您的正文已经经简明扼要，字字珠玑。&#10;您的正文已经经简明扼要，字字珠玑。&#10;您的正文已经经简明扼要，字字珠玑。&#10;您的正文已经经简明扼要，字字珠玑。"/>
  <p:tag name="KSO_WM_UNIT_TEXTBOXSTYLE_GUID" val="{0070cec3-22e0-454e-83c0-423e3c83903c}"/>
  <p:tag name="KSO_WM_UNIT_TEXTBOXSTYLE_SHAPETYPE" val="0"/>
  <p:tag name="KSO_WM_UNIT_TEXTBOXSTYLE_TEMPLATEID" val="3131945"/>
  <p:tag name="KSO_WM_UNIT_TEXTBOXSTYLE_TEMPLATETYPE" val="1"/>
  <p:tag name="KSO_WM_UNIT_TEXTBOXSTYLE_TYPE" val="9"/>
  <p:tag name="KSO_WM_UNIT_TYPE" val="f"/>
  <p:tag name="KSO_WM_UNIT_VALUE" val="80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UNIT_PLACING_PICTURE_USER_VIEWPORT" val="{&quot;height&quot;:7139.4566929133862,&quot;width&quot;:7139.4566929133862}"/>
</p:tagLst>
</file>

<file path=ppt/tags/tag81.xml><?xml version="1.0" encoding="utf-8"?>
<p:tagLst xmlns:p="http://schemas.openxmlformats.org/presentationml/2006/main">
  <p:tag name="KSO_WM_UNIT_PLACING_PICTURE_USER_VIEWPORT" val="{&quot;height&quot;:8140,&quot;width&quot;:17150}"/>
</p:tagLst>
</file>

<file path=ppt/tags/tag82.xml><?xml version="1.0" encoding="utf-8"?>
<p:tagLst xmlns:p="http://schemas.openxmlformats.org/presentationml/2006/main">
  <p:tag name="KSO_WM_UNIT_PLACING_PICTURE_USER_VIEWPORT" val="{&quot;height&quot;:8140,&quot;width&quot;:17150}"/>
</p:tagLst>
</file>

<file path=ppt/tags/tag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f*1_1_1"/>
  <p:tag name="KSO_WM_UNIT_INDEX" val="1_1_1"/>
  <p:tag name="KSO_WM_UNIT_LAYERLEVEL" val="1_1_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8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1_1"/>
  <p:tag name="KSO_WM_UNIT_INDEX" val="1_1_1"/>
  <p:tag name="KSO_WM_UNIT_LAYERLEVEL" val="1_1_1"/>
  <p:tag name="KSO_WM_UNIT_TYPE" val="l_h_i"/>
  <p:tag name="KSO_WM_UNIT_USESOURCEFORMAT_APPLY" val="1"/>
</p:tagLst>
</file>

<file path=ppt/tags/tag8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f*1_2_1"/>
  <p:tag name="KSO_WM_UNIT_INDEX" val="1_2_1"/>
  <p:tag name="KSO_WM_UNIT_LAYERLEVEL" val="1_1_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8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2_1"/>
  <p:tag name="KSO_WM_UNIT_INDEX" val="1_2_1"/>
  <p:tag name="KSO_WM_UNIT_LAYERLEVEL" val="1_1_1"/>
  <p:tag name="KSO_WM_UNIT_TYPE" val="l_h_i"/>
  <p:tag name="KSO_WM_UNIT_USESOURCEFORMAT_APPLY" val="1"/>
</p:tagLst>
</file>

<file path=ppt/tags/tag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2_2"/>
  <p:tag name="KSO_WM_UNIT_INDEX" val="1_2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f*1_3_1"/>
  <p:tag name="KSO_WM_UNIT_INDEX" val="1_3_1"/>
  <p:tag name="KSO_WM_UNIT_LAYERLEVEL" val="1_1_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3_1"/>
  <p:tag name="KSO_WM_UNIT_INDEX" val="1_3_1"/>
  <p:tag name="KSO_WM_UNIT_LAYERLEVEL" val="1_1_1"/>
  <p:tag name="KSO_WM_UNIT_TYPE" val="l_h_i"/>
  <p:tag name="KSO_WM_UNIT_USESOURCEFORMAT_APPLY" val="1"/>
</p:tagLst>
</file>

<file path=ppt/tags/tag9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i*1_3_2"/>
  <p:tag name="KSO_WM_UNIT_INDEX" val="1_3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f*1_1_1"/>
  <p:tag name="KSO_WM_UNIT_INDEX" val="1_1_1"/>
  <p:tag name="KSO_WM_UNIT_LAYERLEVEL" val="1_1_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93.xml><?xml version="1.0" encoding="utf-8"?>
<p:tagLst xmlns:p="http://schemas.openxmlformats.org/presentationml/2006/main">
  <p:tag name="KSO_WM_SLIDE_ITEM_CNT" val="3"/>
</p:tagLst>
</file>

<file path=ppt/tags/tag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878"/>
  <p:tag name="KSO_WM_UNIT_COMPATIBLE" val="0"/>
  <p:tag name="KSO_WM_UNIT_DIAGRAM_ISNUMVISUAL" val="0"/>
  <p:tag name="KSO_WM_UNIT_DIAGRAM_ISREFERUNIT" val="0"/>
  <p:tag name="KSO_WM_UNIT_HIGHLIGHT" val="0"/>
  <p:tag name="KSO_WM_UNIT_ID" val="diagram20206878_2*l_h_f*1_1_1"/>
  <p:tag name="KSO_WM_UNIT_INDEX" val="1_1_1"/>
  <p:tag name="KSO_WM_UNIT_LAYERLEVEL" val="1_1_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95.xml><?xml version="1.0" encoding="utf-8"?>
<p:tagLst xmlns:p="http://schemas.openxmlformats.org/presentationml/2006/main">
  <p:tag name="KSO_WM_SLIDE_ITEM_CNT" val="3"/>
</p:tagLst>
</file>

<file path=ppt/tags/tag9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120</Paragraphs>
  <Slides>25</Slides>
  <Notes>4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微软雅黑</vt:lpstr>
      <vt:lpstr>Wingdings</vt:lpstr>
      <vt:lpstr>Times New Roman</vt:lpstr>
      <vt:lpstr>黑体</vt:lpstr>
      <vt:lpstr>楷体</vt:lpstr>
      <vt:lpstr>宋体</vt:lpstr>
      <vt:lpstr>Calibri</vt:lpstr>
      <vt:lpstr>方正正黑简体</vt:lpstr>
      <vt:lpstr>Impact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再  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2021-06-01T11:55:39.807</cp:lastPrinted>
  <dcterms:created xsi:type="dcterms:W3CDTF">2021-06-01T11:55:39Z</dcterms:created>
  <dcterms:modified xsi:type="dcterms:W3CDTF">2021-06-01T03:55:43Z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