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9"/>
  </p:handoutMasterIdLst>
  <p:sldIdLst>
    <p:sldId id="256" r:id="rId3"/>
    <p:sldId id="668" r:id="rId4"/>
    <p:sldId id="476" r:id="rId5"/>
    <p:sldId id="849" r:id="rId7"/>
    <p:sldId id="966" r:id="rId8"/>
    <p:sldId id="852" r:id="rId9"/>
    <p:sldId id="854" r:id="rId10"/>
    <p:sldId id="888" r:id="rId11"/>
    <p:sldId id="882" r:id="rId12"/>
    <p:sldId id="883" r:id="rId13"/>
    <p:sldId id="884" r:id="rId14"/>
    <p:sldId id="889" r:id="rId15"/>
    <p:sldId id="887" r:id="rId16"/>
    <p:sldId id="890" r:id="rId17"/>
    <p:sldId id="892" r:id="rId18"/>
    <p:sldId id="917" r:id="rId19"/>
    <p:sldId id="920" r:id="rId20"/>
    <p:sldId id="942" r:id="rId21"/>
    <p:sldId id="944" r:id="rId22"/>
    <p:sldId id="995" r:id="rId23"/>
    <p:sldId id="965" r:id="rId24"/>
    <p:sldId id="967" r:id="rId25"/>
    <p:sldId id="997" r:id="rId26"/>
    <p:sldId id="998" r:id="rId27"/>
    <p:sldId id="478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0" y="-102"/>
      </p:cViewPr>
      <p:guideLst>
        <p:guide orient="horz" pos="2074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6A8982-0B25-451A-BF66-BF363B46D2E7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C6E4F5-521C-49D4-A69A-818B5D8231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2776-F408-4CCA-AC88-E9265F161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E288-6B08-4B29-A210-A02BA3E580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61A1E-D756-4E35-A810-1729EAED75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652D-68B2-425E-A11E-CD1C36284A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90C28-321D-43A3-950F-E105C218D0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659AD-7172-48D6-AECD-A1F90498B0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74D01-E622-44D3-B27B-01BBBFCB27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FC90-EE99-4B7E-BB4B-27FA8B8882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4D6B-ED4D-4AF0-8F76-8AFF3B768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19A2-3EA7-40F3-9570-332805EF7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BE7C-413B-4206-9255-6B0C59D83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46742E-FB5E-4A00-AC9F-8C2326F2B5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smtClean="0"/>
              <a:t>记叙文阅读解题指导</a:t>
            </a:r>
            <a:br>
              <a:rPr lang="zh-CN" altLang="en-US" sz="4400" b="1" smtClean="0"/>
            </a:br>
            <a:r>
              <a:rPr lang="zh-CN" altLang="en-US" sz="3600" smtClean="0">
                <a:latin typeface="Arial" panose="020B0604020202020204" pitchFamily="34" charset="0"/>
                <a:cs typeface="Arial" panose="020B0604020202020204" pitchFamily="34" charset="0"/>
              </a:rPr>
              <a:t>——</a:t>
            </a:r>
            <a:r>
              <a:rPr lang="zh-CN" altLang="en-US" sz="3600" b="1" smtClean="0"/>
              <a:t>常见考点及答题方法模式</a:t>
            </a:r>
            <a:endParaRPr lang="zh-CN" altLang="en-US" sz="36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70" y="198755"/>
            <a:ext cx="914463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夸张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突出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强调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的本质特点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给读者以深刻的印象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的情感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排比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突出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强调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节奏鲜明,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增强语势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极富感染力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强烈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的情感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对偶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句式整齐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音韵和谐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,读起来朗朗上口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sym typeface="宋体" panose="02010600030101010101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互相映衬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互为补充</a:t>
            </a:r>
            <a:r>
              <a:rPr lang="zh-CN" altLang="en-US" sz="28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反复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强调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突出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增强语言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的表现力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强烈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的情感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设问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自问自答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引起的注意和思考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⑧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反问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突出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强调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加强语气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强烈抒发了作者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的情感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ym typeface="+mn-ea"/>
              </a:rPr>
              <a:t>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对比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形成鲜明对比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突出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给读者以深刻的印象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引用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引用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表现了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增添了文章的文采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反语</a:t>
            </a:r>
            <a:r>
              <a:rPr lang="zh-CN" altLang="en-US" sz="2800" b="1" dirty="0"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  <a:sym typeface="+mn-ea"/>
              </a:rPr>
              <a:t>使语言幽默风趣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讽刺了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特点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05130" y="660400"/>
            <a:ext cx="7674610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二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角度二</a:t>
            </a:r>
            <a:r>
              <a:rPr lang="zh-CN" altLang="en-US" sz="2800" b="1" dirty="0">
                <a:sym typeface="+mn-ea"/>
              </a:rPr>
              <a:t>:从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表达方式</a:t>
            </a:r>
            <a:r>
              <a:rPr lang="zh-CN" altLang="en-US" sz="2800" b="1" dirty="0">
                <a:sym typeface="+mn-ea"/>
              </a:rPr>
              <a:t>的角度      </a:t>
            </a:r>
            <a:endParaRPr lang="zh-CN" altLang="en-US" sz="2800" b="1" dirty="0"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ym typeface="+mn-ea"/>
              </a:rPr>
              <a:t>五种表达方式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latin typeface="+mn-lt"/>
                <a:sym typeface="+mn-ea"/>
              </a:rPr>
              <a:t>记叙、描写、说明、议论、抒情</a:t>
            </a:r>
            <a:endParaRPr lang="zh-CN" altLang="en-US" sz="2800" b="1" dirty="0" smtClean="0">
              <a:solidFill>
                <a:srgbClr val="FF0000"/>
              </a:solidFill>
              <a:latin typeface="+mn-lt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9245" y="1669415"/>
            <a:ext cx="74549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</a:rPr>
              <a:t>一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ea typeface="宋体" panose="02010600030101010101" pitchFamily="2" charset="-122"/>
              </a:rPr>
              <a:t>描写</a:t>
            </a:r>
            <a:r>
              <a:rPr lang="zh-CN" sz="2800">
                <a:ea typeface="宋体" panose="02010600030101010101" pitchFamily="2" charset="-122"/>
              </a:rPr>
              <a:t>——</a:t>
            </a:r>
            <a:r>
              <a:rPr lang="zh-CN" sz="2800" b="1">
                <a:ea typeface="宋体" panose="02010600030101010101" pitchFamily="2" charset="-122"/>
              </a:rPr>
              <a:t>人物描写题型一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sz="2800" b="1">
                <a:ea typeface="宋体" panose="02010600030101010101" pitchFamily="2" charset="-122"/>
              </a:rPr>
              <a:t>运用了什么描写方法来刻画人物形象？有什么表达作用？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9245" y="3053080"/>
            <a:ext cx="83058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en-US" altLang="zh-CN" sz="2800" b="1">
                <a:latin typeface="+mn-lt"/>
                <a:ea typeface="+mn-ea"/>
                <a:sym typeface="+mn-ea"/>
              </a:rPr>
              <a:t>1.</a:t>
            </a:r>
            <a:r>
              <a:rPr lang="zh-CN" sz="2800" b="1">
                <a:sym typeface="+mn-ea"/>
              </a:rPr>
              <a:t>人物描写方法</a:t>
            </a:r>
            <a:r>
              <a:rPr lang="en-US" sz="2800" b="1">
                <a:latin typeface="Times New Roman" panose="02020603050405020304" charset="0"/>
                <a:sym typeface="+mn-ea"/>
              </a:rPr>
              <a:t>:</a:t>
            </a:r>
            <a:r>
              <a:rPr lang="zh-CN" sz="2800" b="1">
                <a:sym typeface="+mn-ea"/>
              </a:rPr>
              <a:t>语言描写、动作描写、外貌描写、心理描写、神态描写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细节描写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245" y="4101465"/>
            <a:ext cx="84709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en-US" altLang="zh-CN" sz="2800" b="1">
                <a:sym typeface="+mn-ea"/>
              </a:rPr>
              <a:t>2.</a:t>
            </a:r>
            <a:r>
              <a:rPr lang="zh-CN" sz="2800" b="1">
                <a:sym typeface="+mn-ea"/>
              </a:rPr>
              <a:t>答题模式</a:t>
            </a:r>
            <a:r>
              <a:rPr lang="en-US" sz="2800" b="1">
                <a:latin typeface="Times New Roman" panose="02020603050405020304" charset="0"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运用了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描写</a:t>
            </a:r>
            <a:r>
              <a:rPr lang="zh-CN" sz="2800" b="1">
                <a:latin typeface="+mn-lt"/>
                <a:ea typeface="+mn-ea"/>
                <a:sym typeface="+mn-ea"/>
              </a:rPr>
              <a:t>,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若是外貌描写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揭示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了人物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的</a:t>
            </a:r>
            <a:r>
              <a:rPr lang="zh-CN" sz="2800" b="1">
                <a:latin typeface="+mn-lt"/>
                <a:sym typeface="+mn-ea"/>
              </a:rPr>
              <a:t>身份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800" b="1">
                <a:latin typeface="+mn-lt"/>
                <a:sym typeface="+mn-ea"/>
              </a:rPr>
              <a:t>境遇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latin typeface="+mn-lt"/>
                <a:ea typeface="+mn-ea"/>
                <a:sym typeface="+mn-ea"/>
              </a:rPr>
              <a:t>,或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若是动作描写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具体展现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了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……过程</a:t>
            </a:r>
            <a:r>
              <a:rPr lang="zh-CN" sz="2800" b="1">
                <a:latin typeface="+mn-lt"/>
                <a:ea typeface="+mn-ea"/>
                <a:sym typeface="+mn-ea"/>
              </a:rPr>
              <a:t>,或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若是语言或心理描写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展示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了人物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的内心或心理</a:t>
            </a:r>
            <a:r>
              <a:rPr lang="zh-CN" sz="2800" b="1">
                <a:latin typeface="+mn-lt"/>
                <a:ea typeface="+mn-ea"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表现了人物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的……性格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特点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或表达作者……情感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727710" y="2431415"/>
            <a:ext cx="7962265" cy="142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分析</a:t>
            </a:r>
            <a:r>
              <a:rPr lang="zh-CN" altLang="en-US" sz="2800" b="1">
                <a:latin typeface="Calibri" panose="020F0502020204030204" charset="0"/>
                <a:ea typeface="+mn-ea"/>
                <a:sym typeface="+mn-ea"/>
              </a:rPr>
              <a:t>人物的言行所为所想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sym typeface="+mn-ea"/>
              </a:rPr>
              <a:t>        ②看作者</a:t>
            </a:r>
            <a:r>
              <a:rPr sz="2800" b="1">
                <a:solidFill>
                  <a:schemeClr val="tx1"/>
                </a:solidFill>
                <a:sym typeface="+mn-ea"/>
              </a:rPr>
              <a:t>对人物的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评价语言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sym typeface="+mn-ea"/>
              </a:rPr>
              <a:t>        ③概括</a:t>
            </a:r>
            <a:r>
              <a:rPr sz="2800" b="1">
                <a:solidFill>
                  <a:schemeClr val="tx1"/>
                </a:solidFill>
                <a:sym typeface="+mn-ea"/>
              </a:rPr>
              <a:t>人物性格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时用三个以上的四字词语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3990" y="6283960"/>
            <a:ext cx="8515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2800" b="1">
                <a:latin typeface="Times New Roman" panose="02020603050405020304" charset="0"/>
                <a:sym typeface="+mn-ea"/>
              </a:rPr>
              <a:t>       </a:t>
            </a:r>
            <a:endParaRPr lang="zh-CN" altLang="en-US" sz="3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0064" y="4001367"/>
            <a:ext cx="4296410" cy="829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事情</a:t>
            </a:r>
            <a:r>
              <a:rPr lang="en-US" altLang="zh-CN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+</a:t>
            </a:r>
            <a:r>
              <a:rPr lang="zh-CN" altLang="en-US" sz="4800" strike="noStrike" noProof="1" dirty="0">
                <a:ln w="11430"/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性格特点</a:t>
            </a:r>
            <a:endParaRPr lang="zh-CN" altLang="en-US" sz="4800" strike="noStrike" noProof="1" dirty="0">
              <a:ln w="11430"/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457200" y="4096385"/>
            <a:ext cx="7779385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答题模式</a:t>
            </a:r>
            <a:r>
              <a:rPr lang="zh-CN" altLang="en-US" sz="2800" b="1">
                <a:sym typeface="+mn-ea"/>
              </a:rPr>
              <a:t>:</a:t>
            </a:r>
            <a:r>
              <a:rPr lang="en-US" sz="2800" b="1"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分析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sz="2800" b="1">
                <a:latin typeface="Times New Roman" panose="02020603050405020304" charset="0"/>
                <a:sym typeface="+mn-ea"/>
              </a:rPr>
              <a:t>语言、动作、心理、神态、外貌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描写的句子</a:t>
            </a:r>
            <a:r>
              <a:rPr lang="zh-CN" sz="2800" b="1">
                <a:solidFill>
                  <a:srgbClr val="FF0000"/>
                </a:solidFill>
                <a:uFillTx/>
                <a:sym typeface="+mn-ea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概括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性格特点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人物品质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4495" y="1731645"/>
            <a:ext cx="7761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 algn="ctr"/>
            <a:r>
              <a:rPr lang="zh-CN" sz="2800" b="1">
                <a:sym typeface="+mn-ea"/>
              </a:rPr>
              <a:t>题型二</a:t>
            </a:r>
            <a:r>
              <a:rPr lang="en-US" sz="2800" b="1">
                <a:latin typeface="Times New Roman" panose="02020603050405020304" charset="0"/>
                <a:sym typeface="+mn-ea"/>
              </a:rPr>
              <a:t>:</a:t>
            </a:r>
            <a:r>
              <a:rPr lang="zh-CN" sz="2800" b="1">
                <a:sym typeface="+mn-ea"/>
              </a:rPr>
              <a:t>结合具体内容</a:t>
            </a:r>
            <a:r>
              <a:rPr lang="zh-CN" sz="2800" b="1">
                <a:sym typeface="+mn-ea"/>
              </a:rPr>
              <a:t>,</a:t>
            </a:r>
            <a:r>
              <a:rPr lang="zh-CN" sz="2800" b="1">
                <a:sym typeface="+mn-ea"/>
              </a:rPr>
              <a:t>分析文中人物特点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61315" y="845820"/>
            <a:ext cx="74549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</a:rPr>
              <a:t>二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ea typeface="宋体" panose="02010600030101010101" pitchFamily="2" charset="-122"/>
              </a:rPr>
              <a:t>描写</a:t>
            </a:r>
            <a:r>
              <a:rPr lang="zh-CN" sz="2800">
                <a:ea typeface="宋体" panose="02010600030101010101" pitchFamily="2" charset="-122"/>
              </a:rPr>
              <a:t>——</a:t>
            </a:r>
            <a:r>
              <a:rPr lang="zh-CN" sz="2800" b="1">
                <a:ea typeface="宋体" panose="02010600030101010101" pitchFamily="2" charset="-122"/>
              </a:rPr>
              <a:t>环境描写题型一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sz="2800" b="1">
                <a:ea typeface="宋体" panose="02010600030101010101" pitchFamily="2" charset="-122"/>
              </a:rPr>
              <a:t>分析环境描写的方法及其作用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7175" y="1868805"/>
            <a:ext cx="8886825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ym typeface="+mn-ea"/>
              </a:rPr>
              <a:t>1.</a:t>
            </a: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环境</a:t>
            </a:r>
            <a:r>
              <a:rPr lang="en-US" sz="2800" b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景物</a:t>
            </a:r>
            <a:r>
              <a:rPr lang="en-US" sz="2800" b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描写的方法</a:t>
            </a:r>
            <a:endParaRPr lang="zh-CN" altLang="en-US" sz="2800" b="1">
              <a:latin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315" y="2430145"/>
            <a:ext cx="7820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多感官写景</a:t>
            </a:r>
            <a:r>
              <a:rPr lang="zh-CN" altLang="en-US" sz="2800" b="1" dirty="0"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</a:rPr>
              <a:t>视觉、听觉、触觉、味觉、嗅觉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1315" y="2952115"/>
            <a:ext cx="82022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多角度写景</a:t>
            </a:r>
            <a:r>
              <a:rPr lang="zh-CN" altLang="en-US" sz="2800" b="1" dirty="0"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</a:rPr>
              <a:t>动静结合、虚实结合、点面结合、明暗结合、正侧结合、声色结合、粗笔勾勒、白描工笔等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29260" y="4335780"/>
            <a:ext cx="8065770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作用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latin typeface="+mn-lt"/>
                <a:sym typeface="+mn-ea"/>
              </a:rPr>
              <a:t>使景物的特点更全面</a:t>
            </a:r>
            <a:r>
              <a:rPr lang="zh-CN" sz="2800" b="1">
                <a:latin typeface="+mn-lt"/>
                <a:ea typeface="+mn-ea"/>
                <a:sym typeface="+mn-ea"/>
              </a:rPr>
              <a:t>,</a:t>
            </a:r>
            <a:r>
              <a:rPr lang="zh-CN" sz="2800" b="1">
                <a:latin typeface="+mn-lt"/>
                <a:sym typeface="+mn-ea"/>
              </a:rPr>
              <a:t>更形象地呈现出来</a:t>
            </a:r>
            <a:r>
              <a:rPr lang="zh-CN" sz="2800" b="1">
                <a:latin typeface="+mn-lt"/>
                <a:ea typeface="+mn-ea"/>
                <a:sym typeface="+mn-ea"/>
              </a:rPr>
              <a:t>,</a:t>
            </a:r>
            <a:r>
              <a:rPr lang="zh-CN" sz="2800" b="1">
                <a:latin typeface="+mn-lt"/>
                <a:sym typeface="+mn-ea"/>
              </a:rPr>
              <a:t>给人以一种身临其境之感。</a:t>
            </a:r>
            <a:endParaRPr lang="zh-CN" sz="2800" b="1">
              <a:latin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260350" y="638175"/>
            <a:ext cx="853503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800" b="1">
                <a:latin typeface="+mn-lt"/>
                <a:ea typeface="+mn-ea"/>
                <a:sym typeface="+mn-ea"/>
              </a:rPr>
              <a:t>2.</a:t>
            </a:r>
            <a:r>
              <a:rPr lang="zh-CN" altLang="en-US" sz="2800" b="1">
                <a:sym typeface="+mn-ea"/>
              </a:rPr>
              <a:t>自然环境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景物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描写</a:t>
            </a:r>
            <a:r>
              <a:rPr lang="zh-CN" altLang="en-US" sz="2800" b="1" dirty="0">
                <a:sym typeface="+mn-ea"/>
              </a:rPr>
              <a:t>:自然环境是指自然界的</a:t>
            </a:r>
            <a:r>
              <a:rPr lang="zh-CN" altLang="en-US" sz="2800" b="1">
                <a:sym typeface="+mn-ea"/>
              </a:rPr>
              <a:t>景物</a:t>
            </a:r>
            <a:r>
              <a:rPr lang="zh-CN" altLang="en-US" sz="2800" b="1" dirty="0">
                <a:sym typeface="宋体" panose="02010600030101010101" pitchFamily="2" charset="-122"/>
              </a:rPr>
              <a:t>,如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季节</a:t>
            </a:r>
            <a:r>
              <a:rPr lang="zh-CN" altLang="en-US" sz="2800" b="1">
                <a:sym typeface="+mn-ea"/>
              </a:rPr>
              <a:t>变化、风霜雨雪、山川湖海、森林原野等</a:t>
            </a:r>
            <a:r>
              <a:rPr lang="zh-CN" altLang="en-US" sz="2800" b="1" noProof="1"/>
              <a:t>。</a:t>
            </a:r>
            <a:endParaRPr lang="zh-CN" altLang="en-US" sz="2800" b="1" noProof="1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0660" y="1534795"/>
            <a:ext cx="879348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latinLnBrk="0" hangingPunct="1">
              <a:lnSpc>
                <a:spcPct val="100000"/>
              </a:lnSpc>
            </a:pPr>
            <a:r>
              <a:rPr lang="zh-CN" sz="2800" b="1">
                <a:sym typeface="+mn-ea"/>
              </a:rPr>
              <a:t>自然环境描写的作用</a:t>
            </a:r>
            <a:r>
              <a:rPr lang="zh-CN" altLang="en-US" sz="2800" b="1" dirty="0">
                <a:sym typeface="+mn-ea"/>
              </a:rPr>
              <a:t>: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zh-CN" altLang="en-US" sz="2800" b="1" smtClean="0">
                <a:solidFill>
                  <a:srgbClr val="E80E23"/>
                </a:solidFill>
                <a:latin typeface="宋体" panose="02010600030101010101" pitchFamily="2" charset="-122"/>
                <a:sym typeface="+mn-ea"/>
              </a:rPr>
              <a:t>描写了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景物、环境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的特点</a:t>
            </a:r>
            <a:r>
              <a:rPr lang="zh-CN" altLang="en-US" sz="2800" b="1">
                <a:sym typeface="+mn-ea"/>
              </a:rPr>
              <a:t>；</a:t>
            </a:r>
            <a:endParaRPr lang="en-US" altLang="zh-CN" sz="2800">
              <a:sym typeface="+mn-ea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②</a:t>
            </a:r>
            <a:r>
              <a:rPr lang="zh-CN" altLang="en-US" sz="2800" b="1" smtClean="0">
                <a:solidFill>
                  <a:srgbClr val="E80E23"/>
                </a:solidFill>
                <a:latin typeface="宋体" panose="02010600030101010101" pitchFamily="2" charset="-122"/>
                <a:sym typeface="+mn-ea"/>
              </a:rPr>
              <a:t>交代</a:t>
            </a:r>
            <a:r>
              <a:rPr lang="zh-CN" altLang="en-US" sz="2800" b="1" smtClean="0">
                <a:latin typeface="宋体" panose="02010600030101010101" pitchFamily="2" charset="-122"/>
                <a:sym typeface="+mn-ea"/>
              </a:rPr>
              <a:t>故事发生的</a:t>
            </a:r>
            <a:r>
              <a:rPr lang="zh-CN" altLang="en-US" sz="2800" b="1" smtClean="0">
                <a:solidFill>
                  <a:srgbClr val="E80E23"/>
                </a:solidFill>
                <a:latin typeface="宋体" panose="02010600030101010101" pitchFamily="2" charset="-122"/>
                <a:sym typeface="+mn-ea"/>
              </a:rPr>
              <a:t>背景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时间、地点、天气、季节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；</a:t>
            </a:r>
            <a:r>
              <a:rPr lang="zh-CN" altLang="en-US" sz="2800" b="1" noProof="1">
                <a:solidFill>
                  <a:srgbClr val="FF0000"/>
                </a:solidFill>
              </a:rPr>
              <a:t>渲染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气氛</a:t>
            </a:r>
            <a:r>
              <a:rPr lang="zh-CN" altLang="en-US" sz="2800" b="1"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奠定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感情基调</a:t>
            </a:r>
            <a:r>
              <a:rPr lang="zh-CN" altLang="en-US" sz="2800" b="1">
                <a:sym typeface="+mn-ea"/>
              </a:rPr>
              <a:t>；</a:t>
            </a:r>
            <a:endParaRPr lang="zh-CN" altLang="en-US" sz="2800" b="1">
              <a:sym typeface="+mn-ea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  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烘托人物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心情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暗示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人物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的身份、性格、命运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衬托了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人物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的形象、精神、品质</a:t>
            </a:r>
            <a:r>
              <a:rPr lang="zh-CN" altLang="en-US" sz="2800" b="1">
                <a:sym typeface="+mn-ea"/>
              </a:rPr>
              <a:t>；</a:t>
            </a:r>
            <a:endParaRPr lang="zh-CN" altLang="en-US" sz="2800" b="1" noProof="1"/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800" b="1">
                <a:sym typeface="+mn-ea"/>
              </a:rPr>
              <a:t>  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推动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情节的发展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为下文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做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铺垫或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埋伏笔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与文章……形成对比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；</a:t>
            </a:r>
            <a:endParaRPr lang="zh-CN" altLang="en-US" sz="2800" b="1">
              <a:latin typeface="+mn-lt"/>
              <a:ea typeface="+mn-ea"/>
              <a:sym typeface="+mn-ea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800" b="1">
                <a:sym typeface="+mn-ea"/>
              </a:rPr>
              <a:t>  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⑤</a:t>
            </a:r>
            <a:r>
              <a:rPr lang="zh-CN" altLang="en-US" sz="2800" b="1" noProof="1">
                <a:solidFill>
                  <a:srgbClr val="FF0000"/>
                </a:solidFill>
              </a:rPr>
              <a:t>突出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</a:rPr>
              <a:t>的中心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solidFill>
                  <a:srgbClr val="FF0000"/>
                </a:solidFill>
              </a:rPr>
              <a:t>升华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</a:rPr>
              <a:t>的主旨</a:t>
            </a:r>
            <a:r>
              <a:rPr lang="zh-CN" altLang="en-US" sz="2800" b="1" noProof="1"/>
              <a:t>。</a:t>
            </a:r>
            <a:endParaRPr lang="zh-CN" altLang="en-US" sz="2800" b="1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6870" y="748030"/>
            <a:ext cx="853503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800" b="1">
                <a:latin typeface="+mn-lt"/>
                <a:ea typeface="+mn-ea"/>
                <a:sym typeface="+mn-ea"/>
              </a:rPr>
              <a:t>3.</a:t>
            </a:r>
            <a:r>
              <a:rPr lang="zh-CN" altLang="en-US" sz="2800" b="1" noProof="1"/>
              <a:t>社会环境描写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ym typeface="+mn-ea"/>
              </a:rPr>
              <a:t>社会环境</a:t>
            </a:r>
            <a:r>
              <a:rPr lang="zh-CN" altLang="en-US" sz="2800" b="1" noProof="1"/>
              <a:t>是指反映社会、时代特征的建筑、场所、陈设等景物以及民俗民风等。</a:t>
            </a:r>
            <a:endParaRPr lang="zh-CN" altLang="en-US" sz="2800" b="1" noProof="1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6870" y="1840230"/>
            <a:ext cx="849058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latinLnBrk="0" hangingPunct="1">
              <a:lnSpc>
                <a:spcPct val="100000"/>
              </a:lnSpc>
            </a:pPr>
            <a:r>
              <a:rPr lang="zh-CN" sz="2800" b="1">
                <a:sym typeface="+mn-ea"/>
              </a:rPr>
              <a:t>作用</a:t>
            </a:r>
            <a:r>
              <a:rPr lang="zh-CN" altLang="en-US" sz="2800" b="1" dirty="0">
                <a:sym typeface="+mn-ea"/>
              </a:rPr>
              <a:t>:描写社会状况,</a:t>
            </a:r>
            <a:r>
              <a:rPr lang="zh-CN" sz="2800" b="1" noProof="1">
                <a:solidFill>
                  <a:srgbClr val="FF0000"/>
                </a:solidFill>
              </a:rPr>
              <a:t>交代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时代背景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揭示社会本质,铺垫下文内容；衬托人物的形象；暗示文章的主题</a:t>
            </a:r>
            <a:r>
              <a:rPr lang="zh-CN" altLang="en-US" sz="2800" b="1" noProof="1"/>
              <a:t>。</a:t>
            </a:r>
            <a:endParaRPr lang="zh-CN" altLang="en-US" sz="2800" b="1" noProof="1"/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417830" y="2964180"/>
            <a:ext cx="7779385" cy="142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答题模式</a:t>
            </a:r>
            <a:r>
              <a:rPr lang="zh-CN" altLang="en-US" sz="2800" b="1">
                <a:sym typeface="+mn-ea"/>
              </a:rPr>
              <a:t>:</a:t>
            </a:r>
            <a:r>
              <a:rPr lang="en-US" sz="2800" b="1">
                <a:latin typeface="Times New Roman" panose="02020603050405020304" charset="0"/>
                <a:sym typeface="+mn-ea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效果</a:t>
            </a:r>
            <a:r>
              <a:rPr lang="zh-CN" sz="2800" b="1">
                <a:solidFill>
                  <a:srgbClr val="FF0000"/>
                </a:solidFill>
                <a:uFillTx/>
                <a:sym typeface="+mn-ea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表面内容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景物特点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uFillTx/>
                <a:sym typeface="+mn-ea"/>
              </a:rPr>
              <a:t>+深层作用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运用了景物描写</a:t>
            </a:r>
            <a:r>
              <a:rPr lang="zh-CN" altLang="en-US" sz="2800" b="1" dirty="0">
                <a:sym typeface="+mn-ea"/>
              </a:rPr>
              <a:t>,</a:t>
            </a:r>
            <a:r>
              <a:rPr lang="zh-CN" altLang="en-US" sz="2800" b="1" smtClean="0">
                <a:solidFill>
                  <a:srgbClr val="E80E23"/>
                </a:solidFill>
                <a:latin typeface="宋体" panose="02010600030101010101" pitchFamily="2" charset="-122"/>
                <a:ea typeface="+mn-ea"/>
                <a:sym typeface="+mn-ea"/>
              </a:rPr>
              <a:t>描写了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景物、环境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的特点</a:t>
            </a:r>
            <a:r>
              <a:rPr lang="zh-CN" altLang="en-US" sz="2800" b="1" dirty="0">
                <a:latin typeface="+mn-lt"/>
                <a:ea typeface="+mn-ea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烘托人物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心情</a:t>
            </a:r>
            <a:r>
              <a:rPr lang="zh-CN" altLang="en-US" sz="2800" b="1" dirty="0"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……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+mn-ea"/>
                <a:sym typeface="+mn-ea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20065" y="1348740"/>
            <a:ext cx="80981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</a:rPr>
              <a:t>三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ea typeface="宋体" panose="02010600030101010101" pitchFamily="2" charset="-122"/>
              </a:rPr>
              <a:t>描写</a:t>
            </a:r>
            <a:r>
              <a:rPr lang="zh-CN" sz="2800">
                <a:ea typeface="宋体" panose="02010600030101010101" pitchFamily="2" charset="-122"/>
              </a:rPr>
              <a:t>——</a:t>
            </a:r>
            <a:r>
              <a:rPr lang="zh-CN" sz="2800" b="1">
                <a:ea typeface="宋体" panose="02010600030101010101" pitchFamily="2" charset="-122"/>
              </a:rPr>
              <a:t>侧面描写题型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sz="2800" b="1">
                <a:ea typeface="宋体" panose="02010600030101010101" pitchFamily="2" charset="-122"/>
              </a:rPr>
              <a:t>分析侧面描写的角度及其作用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6860" y="2474595"/>
            <a:ext cx="834136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侧面描写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sz="2800" b="1"/>
              <a:t>间接描写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:</a:t>
            </a:r>
            <a:r>
              <a:rPr sz="2800" b="1"/>
              <a:t>通过对周围人物或环境的描绘来表现所要描写的对象,使其鲜明突出。</a:t>
            </a:r>
            <a:endParaRPr sz="2800" b="1"/>
          </a:p>
        </p:txBody>
      </p:sp>
      <p:sp>
        <p:nvSpPr>
          <p:cNvPr id="100" name="文本框 99"/>
          <p:cNvSpPr txBox="1"/>
          <p:nvPr/>
        </p:nvSpPr>
        <p:spPr>
          <a:xfrm>
            <a:off x="1304925" y="5966777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endParaRPr lang="en-US" sz="105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339090" y="3512820"/>
            <a:ext cx="8065770" cy="77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</a:rPr>
              <a:t>作用:烘托主要人物的心情；突出正面人物的形象性格</a:t>
            </a:r>
            <a:r>
              <a:rPr lang="zh-CN" sz="2800" b="1"/>
              <a:t>；</a:t>
            </a:r>
            <a:r>
              <a:rPr lang="zh-CN" sz="2800" b="1">
                <a:solidFill>
                  <a:srgbClr val="FF0000"/>
                </a:solidFill>
              </a:rPr>
              <a:t>对人物的描写更全面具体,起烘托作用</a:t>
            </a:r>
            <a:r>
              <a:rPr lang="zh-CN" sz="2800" b="1">
                <a:latin typeface="+mn-lt"/>
                <a:sym typeface="+mn-ea"/>
              </a:rPr>
              <a:t>。</a:t>
            </a:r>
            <a:endParaRPr lang="zh-CN" sz="2800" b="1">
              <a:latin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615315"/>
            <a:ext cx="8801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四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抒情</a:t>
            </a:r>
            <a:r>
              <a:rPr sz="2800" b="1">
                <a:ea typeface="宋体" panose="02010600030101010101" pitchFamily="2" charset="-122"/>
              </a:rPr>
              <a:t>  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04925" y="5966777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endParaRPr lang="en-US" sz="105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7170" y="4669155"/>
            <a:ext cx="80124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五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议论</a:t>
            </a:r>
            <a:endParaRPr lang="zh-CN" sz="2800" b="1">
              <a:ea typeface="宋体" panose="02010600030101010101" pitchFamily="2" charset="-122"/>
            </a:endParaRPr>
          </a:p>
          <a:p>
            <a:pPr marL="0" indent="0" algn="ctr"/>
            <a:r>
              <a:rPr sz="2800" b="1">
                <a:ea typeface="宋体" panose="02010600030101010101" pitchFamily="2" charset="-122"/>
              </a:rPr>
              <a:t>           </a:t>
            </a:r>
            <a:r>
              <a:rPr sz="2800" b="1"/>
              <a:t>揭示人物或事件的意义；点明主旨；</a:t>
            </a:r>
            <a:endParaRPr sz="2800" b="1"/>
          </a:p>
          <a:p>
            <a:pPr marL="0" indent="0" algn="ctr"/>
            <a:r>
              <a:rPr sz="2800" b="1"/>
              <a:t>深化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升华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sz="2800" b="1"/>
              <a:t>中心；画龙点睛；引人深思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7170" y="2921635"/>
            <a:ext cx="82696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直接抒情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直抒胸臆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:直接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抒发作者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的情感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</a:rPr>
              <a:t>揭示文章主旨。</a:t>
            </a:r>
            <a:endParaRPr lang="zh-CN" sz="2800" b="1">
              <a:ea typeface="宋体" panose="02010600030101010101" pitchFamily="2" charset="-122"/>
            </a:endParaRPr>
          </a:p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间接抒情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引起读者的感情共鸣</a:t>
            </a: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</a:rPr>
              <a:t>增强了文章的感染力。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17170" y="1190625"/>
            <a:ext cx="844169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</a:rPr>
              <a:t>理解句子抒发的情感时,要结合文章主旨、写作背景和上下文语境进行分析</a:t>
            </a:r>
            <a:r>
              <a:rPr lang="zh-CN" sz="2800" b="1">
                <a:solidFill>
                  <a:schemeClr val="tx1"/>
                </a:solidFill>
              </a:rPr>
              <a:t>。</a:t>
            </a:r>
            <a:endParaRPr lang="zh-CN" sz="28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7170" y="2056130"/>
            <a:ext cx="8770620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altLang="en-US" sz="2800" b="1">
                <a:sym typeface="+mn-ea"/>
              </a:rPr>
              <a:t>该句运用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的方法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生动形象地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表达出人物</a:t>
            </a:r>
            <a:r>
              <a:rPr lang="en-US" altLang="zh-CN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情感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2800" b="1" noProof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51790" y="350520"/>
            <a:ext cx="7674610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三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角度三</a:t>
            </a:r>
            <a:r>
              <a:rPr lang="zh-CN" altLang="en-US" sz="2800" b="1" dirty="0">
                <a:sym typeface="+mn-ea"/>
              </a:rPr>
              <a:t>:从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词语</a:t>
            </a:r>
            <a:r>
              <a:rPr lang="zh-CN" altLang="en-US" sz="2800" b="1" dirty="0">
                <a:sym typeface="+mn-ea"/>
              </a:rPr>
              <a:t>的角度      </a:t>
            </a:r>
            <a:endParaRPr lang="zh-CN" altLang="en-US" sz="2800" b="1" dirty="0" smtClean="0">
              <a:solidFill>
                <a:srgbClr val="FF0000"/>
              </a:solidFill>
              <a:latin typeface="+mn-lt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43205" y="930275"/>
            <a:ext cx="859472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题型一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体会加点词</a:t>
            </a:r>
            <a:r>
              <a:rPr lang="zh-CN" sz="2800" b="1">
                <a:sym typeface="+mn-ea"/>
              </a:rPr>
              <a:t>的表达效果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493395" y="3747135"/>
            <a:ext cx="882015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题型二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句中加点词</a:t>
            </a:r>
            <a:r>
              <a:rPr lang="zh-CN" sz="2800" b="1">
                <a:sym typeface="+mn-ea"/>
              </a:rPr>
              <a:t>能不能删除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换成</a:t>
            </a:r>
            <a:r>
              <a:rPr lang="zh-CN" sz="2800">
                <a:sym typeface="+mn-ea"/>
              </a:rPr>
              <a:t>X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？</a:t>
            </a:r>
            <a:endParaRPr lang="zh-CN" sz="2800" b="1"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2" name="文本框 1"/>
          <p:cNvSpPr txBox="1"/>
          <p:nvPr/>
        </p:nvSpPr>
        <p:spPr>
          <a:xfrm>
            <a:off x="147320" y="1553210"/>
            <a:ext cx="80841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方法:从</a:t>
            </a:r>
            <a:r>
              <a:rPr lang="zh-CN" altLang="en-US" sz="2800" b="1">
                <a:solidFill>
                  <a:srgbClr val="FF0000"/>
                </a:solidFill>
              </a:rPr>
              <a:t>修辞、描写、语气、句式、感情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语体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</a:rPr>
              <a:t>色彩、语言风格</a:t>
            </a:r>
            <a:r>
              <a:rPr lang="zh-CN" altLang="en-US" sz="2800" b="1"/>
              <a:t>等方面分析其在表达上效果。</a:t>
            </a:r>
            <a:endParaRPr lang="zh-CN" altLang="en-US" sz="2800" b="1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6690" y="2506345"/>
            <a:ext cx="877062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altLang="en-US" sz="3000" b="1">
                <a:sym typeface="+mn-ea"/>
              </a:rPr>
              <a:t>该词用了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修辞</a:t>
            </a:r>
            <a:r>
              <a:rPr lang="en-US" sz="3000" b="1">
                <a:latin typeface="Times New Roman" panose="02020603050405020304" charset="0"/>
                <a:sym typeface="+mn-ea"/>
              </a:rPr>
              <a:t>(</a:t>
            </a:r>
            <a:r>
              <a:rPr lang="zh-CN" sz="3000" b="1">
                <a:sym typeface="+mn-ea"/>
              </a:rPr>
              <a:t>描写</a:t>
            </a:r>
            <a:r>
              <a:rPr lang="en-US" sz="30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本义是</a:t>
            </a:r>
            <a:r>
              <a:rPr lang="en-US" altLang="zh-CN" sz="3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在文中指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重点是语境意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表达了</a:t>
            </a:r>
            <a:r>
              <a:rPr lang="en-US" altLang="zh-CN" sz="3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情感</a:t>
            </a:r>
            <a:r>
              <a:rPr lang="zh-CN" altLang="en-US" sz="30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3000" b="1" noProof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7320" y="4263390"/>
            <a:ext cx="8690610" cy="1614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不能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删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换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000" b="1" smtClean="0">
                <a:solidFill>
                  <a:srgbClr val="FF0000"/>
                </a:solidFill>
                <a:sym typeface="+mn-ea"/>
              </a:rPr>
              <a:t>该词</a:t>
            </a:r>
            <a:r>
              <a:rPr lang="zh-CN" altLang="en-US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写出了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表达效果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sym typeface="宋体" panose="02010600030101010101" pitchFamily="2" charset="-122"/>
              </a:rPr>
              <a:t>。而</a:t>
            </a:r>
            <a:r>
              <a:rPr lang="en-US" altLang="zh-CN" sz="3000" b="1" smtClean="0">
                <a:solidFill>
                  <a:schemeClr val="tx1"/>
                </a:solidFill>
                <a:sym typeface="+mn-ea"/>
              </a:rPr>
              <a:t>“</a:t>
            </a:r>
            <a:r>
              <a:rPr lang="zh-CN" sz="280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X</a:t>
            </a:r>
            <a:r>
              <a:rPr lang="en-US" altLang="zh-CN" sz="3000" b="1" smtClean="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000" b="1" smtClean="0">
                <a:solidFill>
                  <a:schemeClr val="tx1"/>
                </a:solidFill>
                <a:sym typeface="+mn-ea"/>
              </a:rPr>
              <a:t>的意思是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没有这种表达效果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sym typeface="宋体" panose="02010600030101010101" pitchFamily="2" charset="-122"/>
              </a:rPr>
              <a:t>所以不能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删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换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3000" b="1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。</a:t>
            </a:r>
            <a:endParaRPr lang="zh-CN" altLang="en-US" sz="3000" b="1" noProof="1">
              <a:solidFill>
                <a:schemeClr val="tx1"/>
              </a:solidFill>
              <a:latin typeface="Times New Roman" panose="02020603050405020304" charset="0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17500" y="190500"/>
            <a:ext cx="7674610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四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角度四</a:t>
            </a:r>
            <a:r>
              <a:rPr lang="zh-CN" altLang="en-US" sz="2800" b="1" dirty="0">
                <a:sym typeface="+mn-ea"/>
              </a:rPr>
              <a:t>:从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句式</a:t>
            </a:r>
            <a:r>
              <a:rPr lang="zh-CN" altLang="en-US" sz="2800" b="1" dirty="0">
                <a:sym typeface="+mn-ea"/>
              </a:rPr>
              <a:t>的角度      </a:t>
            </a:r>
            <a:endParaRPr lang="zh-CN" altLang="en-US" sz="2800" b="1" dirty="0" smtClean="0">
              <a:solidFill>
                <a:srgbClr val="FF0000"/>
              </a:solidFill>
              <a:latin typeface="+mn-lt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" y="664210"/>
            <a:ext cx="8207375" cy="779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</a:rPr>
              <a:t>常见的句式特点有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</a:rPr>
              <a:t>长短句结合、句子对仗工整、双重否定句、排比句、反问句、倒装句等。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17500" y="2237740"/>
            <a:ext cx="8650605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短句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短小精悍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干脆利落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生动明快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活泼有力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节奏感强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273050" y="2640965"/>
            <a:ext cx="8473440" cy="779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长短句结合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使语句有参差美</a:t>
            </a:r>
            <a:r>
              <a:rPr lang="zh-CN" sz="2800" b="1">
                <a:ea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句子对仗工整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使句子有整齐美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17500" y="333438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疑问句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吸引读者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制造悬念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zh-CN" altLang="en-US" sz="28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7500" y="1394460"/>
            <a:ext cx="877062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sz="2800" b="1"/>
              <a:t>这是个</a:t>
            </a:r>
            <a:r>
              <a:rPr sz="2800" b="1">
                <a:latin typeface="宋体" panose="02010600030101010101" pitchFamily="2" charset="-122"/>
              </a:rPr>
              <a:t>……</a:t>
            </a:r>
            <a:r>
              <a:rPr sz="2800" b="1"/>
              <a:t>句,有</a:t>
            </a:r>
            <a:r>
              <a:rPr sz="2800" b="1">
                <a:latin typeface="宋体" panose="02010600030101010101" pitchFamily="2" charset="-122"/>
              </a:rPr>
              <a:t>……</a:t>
            </a:r>
            <a:r>
              <a:rPr sz="2800" b="1"/>
              <a:t>的表达效果/作用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2800" b="1" noProof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450" y="1819275"/>
            <a:ext cx="8207375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</a:rPr>
              <a:t>常见的几种句式表达效果为</a:t>
            </a:r>
            <a:r>
              <a:rPr lang="zh-CN" altLang="en-US" sz="2800" b="1" dirty="0">
                <a:sym typeface="+mn-ea"/>
              </a:rPr>
              <a:t>: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317500" y="375158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设问句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提醒注意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引发思考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317500" y="415734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反问句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加强语气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317500" y="45821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感叹句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抒情强烈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317500" y="501015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双重否定句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突出强调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317500" y="543687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排比句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增强语言气势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317500" y="5894705"/>
            <a:ext cx="7336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倒装句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起突出强调作用</a:t>
            </a:r>
            <a:r>
              <a:rPr lang="zh-CN" sz="2800" b="1">
                <a:sym typeface="+mn-ea"/>
              </a:rPr>
              <a:t>,</a:t>
            </a:r>
            <a:r>
              <a:rPr lang="zh-CN" sz="2800" b="1">
                <a:ea typeface="宋体" panose="02010600030101010101" pitchFamily="2" charset="-122"/>
              </a:rPr>
              <a:t>使语言更富有表现力。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4495" y="1464310"/>
            <a:ext cx="84651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sz="2800" b="1">
                <a:ea typeface="宋体" panose="02010600030101010101" pitchFamily="2" charset="-122"/>
              </a:rPr>
              <a:t>记叙文是以记人、叙事、写景、状物为主要内容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</a:rPr>
              <a:t>以记叙、描写为主要表达方式的一种文体。</a:t>
            </a:r>
            <a:endParaRPr lang="zh-CN" altLang="en-US" sz="2800" b="1"/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490855" y="2417445"/>
            <a:ext cx="818832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题目意识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从问题中找命题意图、答题要点和要求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按分值答题；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90855" y="3350260"/>
            <a:ext cx="837946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文体意识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文本中找答案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依据要求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确定有效阅读区域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490855" y="3950970"/>
            <a:ext cx="79787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语境意识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依托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提示语、关键词、领起句、总结句、过渡句、中心句、抒情议论句、修辞句、含蓄句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8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准确、深入理解；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490855" y="5374005"/>
            <a:ext cx="686816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要点意识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抓关键词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要点全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简洁回答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8393" y="634642"/>
            <a:ext cx="5059680" cy="829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noProof="1" dirty="0">
                <a:ln w="11430"/>
                <a:solidFill>
                  <a:srgbClr val="C00000"/>
                </a:solidFill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记叙文的阅读意识</a:t>
            </a:r>
            <a:endParaRPr lang="zh-CN" altLang="en-US" sz="4800" noProof="1" dirty="0">
              <a:ln w="11430"/>
              <a:solidFill>
                <a:srgbClr val="C00000"/>
              </a:solidFill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317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7405" y="1784985"/>
            <a:ext cx="72675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ea typeface="宋体" panose="02010600030101010101" pitchFamily="2" charset="-122"/>
              </a:rPr>
              <a:t>语言特色</a:t>
            </a:r>
            <a:r>
              <a:rPr lang="zh-CN" altLang="en-US" sz="2800" b="1" dirty="0">
                <a:sym typeface="+mn-ea"/>
              </a:rPr>
              <a:t>:</a:t>
            </a:r>
            <a:endParaRPr lang="zh-CN" altLang="en-US" sz="2800" b="1" dirty="0">
              <a:sym typeface="+mn-ea"/>
            </a:endParaRPr>
          </a:p>
          <a:p>
            <a:pPr marL="0" indent="0"/>
            <a:r>
              <a:rPr lang="zh-CN" sz="2800" b="1">
                <a:ea typeface="宋体" panose="02010600030101010101" pitchFamily="2" charset="-122"/>
              </a:rPr>
              <a:t>形象生动、细致传神、朴实无华、朴素自然、通俗易懂、清新明丽、简洁凝练、深邃隽永、精辟深刻、音韵和谐、节奏明快、委婉含蓄、飘逸灵动、摇曳多姿、言简意赅、意味深长、寓意深刻、耐人寻味、发人深省等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287655" y="114935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/>
              <a:t>五、手法</a:t>
            </a:r>
            <a:endParaRPr lang="zh-CN" altLang="en-US" sz="3600" b="1" smtClean="0"/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428625" y="1946275"/>
            <a:ext cx="8538845" cy="464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顺叙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800" b="1">
                <a:sym typeface="+mn-ea"/>
              </a:rPr>
              <a:t>按时间先后和事情发展先后顺序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:</a:t>
            </a:r>
            <a:endParaRPr lang="zh-CN" altLang="en-US" sz="2800" b="1" dirty="0">
              <a:solidFill>
                <a:schemeClr val="tx1"/>
              </a:solidFill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叙事有头有尾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条理清晰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倒叙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800" b="1">
                <a:latin typeface="+mn-lt"/>
                <a:ea typeface="+mn-ea"/>
                <a:sym typeface="+mn-ea"/>
              </a:rPr>
              <a:t>先写结果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latin typeface="+mn-lt"/>
                <a:ea typeface="+mn-ea"/>
                <a:sym typeface="+mn-ea"/>
              </a:rPr>
              <a:t>再交代前面发生的事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:</a:t>
            </a:r>
            <a:endParaRPr lang="zh-CN" altLang="en-US" sz="2800" b="1" dirty="0">
              <a:solidFill>
                <a:schemeClr val="tx1"/>
              </a:solidFill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制造悬念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,吸引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读者的阅读兴趣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避免叙述的平铺直叙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使文章跌宕起伏,引人入胜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插叙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800" b="1">
                <a:latin typeface="+mn-lt"/>
                <a:ea typeface="+mn-ea"/>
                <a:sym typeface="+mn-ea"/>
              </a:rPr>
              <a:t>叙事时中断线索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latin typeface="+mn-lt"/>
                <a:ea typeface="+mn-ea"/>
                <a:sym typeface="+mn-ea"/>
              </a:rPr>
              <a:t>插入相关的另一件事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sym typeface="+mn-ea"/>
              </a:rPr>
              <a:t>:</a:t>
            </a:r>
            <a:endParaRPr lang="zh-CN" altLang="en-US" sz="2800" b="1" dirty="0"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①</a:t>
            </a:r>
            <a:r>
              <a:rPr sz="2800" b="1">
                <a:solidFill>
                  <a:srgbClr val="FF0000"/>
                </a:solidFill>
                <a:sym typeface="+mn-ea"/>
              </a:rPr>
              <a:t>补充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、衬托了文章的中心内容</a:t>
            </a:r>
            <a:r>
              <a:rPr sz="2800" b="1">
                <a:sym typeface="+mn-ea"/>
              </a:rPr>
              <a:t>；</a:t>
            </a:r>
            <a:endParaRPr sz="2800" b="1"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解释说明了故事情节</a:t>
            </a:r>
            <a:r>
              <a:rPr sz="2800" b="1">
                <a:latin typeface="+mn-lt"/>
                <a:ea typeface="+mn-ea"/>
                <a:sym typeface="+mn-ea"/>
              </a:rPr>
              <a:t>；</a:t>
            </a:r>
            <a:endParaRPr sz="2800" b="1">
              <a:latin typeface="+mn-lt"/>
              <a:ea typeface="+mn-ea"/>
              <a:sym typeface="+mn-ea"/>
            </a:endParaRPr>
          </a:p>
          <a:p>
            <a:pPr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ym typeface="+mn-ea"/>
              </a:rPr>
              <a:t>③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衬托了</a:t>
            </a:r>
            <a:r>
              <a:rPr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人物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形象</a:t>
            </a:r>
            <a:r>
              <a:rPr lang="zh-CN" sz="28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；</a:t>
            </a:r>
            <a:endParaRPr sz="2800" b="1"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ym typeface="+mn-ea"/>
              </a:rPr>
              <a:t>④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使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内容更加丰富充实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⑤</a:t>
            </a:r>
            <a:r>
              <a:rPr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使结构曲折有致</a:t>
            </a:r>
            <a:r>
              <a:rPr lang="zh-CN" sz="2800" b="1">
                <a:sym typeface="+mn-ea"/>
              </a:rPr>
              <a:t>。</a:t>
            </a:r>
            <a:endParaRPr lang="zh-CN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73405" y="1472565"/>
            <a:ext cx="7657465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判断方法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倒叙看开头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插叙看中间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287655" y="956310"/>
            <a:ext cx="882015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题型一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分析记叙</a:t>
            </a:r>
            <a:r>
              <a:rPr lang="zh-CN" sz="2800" b="1">
                <a:sym typeface="+mn-ea"/>
              </a:rPr>
              <a:t>的顺序及其作用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323850" y="1417320"/>
            <a:ext cx="882015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题型二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分析记叙</a:t>
            </a:r>
            <a:r>
              <a:rPr lang="zh-CN" sz="2800" b="1">
                <a:sym typeface="+mn-ea"/>
              </a:rPr>
              <a:t>的人称及其作用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137160" y="2118995"/>
            <a:ext cx="8694420" cy="112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500" b="1">
                <a:ea typeface="宋体" panose="02010600030101010101" pitchFamily="2" charset="-122"/>
              </a:rPr>
              <a:t>第一人称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500" b="1">
                <a:ea typeface="宋体" panose="02010600030101010101" pitchFamily="2" charset="-122"/>
              </a:rPr>
              <a:t>散文中的</a:t>
            </a:r>
            <a:r>
              <a:rPr lang="zh-CN" sz="2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“我”</a:t>
            </a:r>
            <a:r>
              <a:rPr lang="zh-CN" sz="2500" b="1">
                <a:ea typeface="宋体" panose="02010600030101010101" pitchFamily="2" charset="-122"/>
              </a:rPr>
              <a:t>是作者本人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小说中的</a:t>
            </a:r>
            <a:r>
              <a:rPr lang="zh-CN" sz="2500" b="1">
                <a:uFillTx/>
                <a:ea typeface="SimSun-ExtB" panose="02010609060101010101" charset="-122"/>
                <a:sym typeface="+mn-ea"/>
              </a:rPr>
              <a:t>“我”</a:t>
            </a:r>
            <a:r>
              <a:rPr lang="zh-CN" sz="2500" b="1">
                <a:ea typeface="宋体" panose="02010600030101010101" pitchFamily="2" charset="-122"/>
              </a:rPr>
              <a:t>是作品中的一个角色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经过艺术加工的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是虚构的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不是作者本人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 dirty="0">
                <a:sym typeface="+mn-ea"/>
              </a:rPr>
              <a:t>:        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便于直抒胸臆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读来有亲切感和真实感</a:t>
            </a:r>
            <a:r>
              <a:rPr lang="zh-CN" sz="2500" b="1">
                <a:ea typeface="宋体" panose="02010600030101010101" pitchFamily="2" charset="-122"/>
              </a:rPr>
              <a:t>。</a:t>
            </a:r>
            <a:endParaRPr lang="zh-CN" altLang="en-US" sz="2500" b="1"/>
          </a:p>
        </p:txBody>
      </p:sp>
      <p:sp>
        <p:nvSpPr>
          <p:cNvPr id="2" name="文本框 1"/>
          <p:cNvSpPr txBox="1"/>
          <p:nvPr/>
        </p:nvSpPr>
        <p:spPr>
          <a:xfrm>
            <a:off x="137160" y="3248660"/>
            <a:ext cx="8694420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2500" b="1">
                <a:ea typeface="宋体" panose="02010600030101010101" pitchFamily="2" charset="-122"/>
              </a:rPr>
              <a:t>第三人称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500" b="1">
                <a:ea typeface="宋体" panose="02010600030101010101" pitchFamily="2" charset="-122"/>
              </a:rPr>
              <a:t>以第三者的地位叙述文中的人物、事件、场景等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 dirty="0">
                <a:sym typeface="+mn-ea"/>
              </a:rPr>
              <a:t>:</a:t>
            </a:r>
            <a:r>
              <a:rPr 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sz="2500" b="1">
              <a:ea typeface="宋体" panose="02010600030101010101" pitchFamily="2" charset="-122"/>
            </a:endParaRP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不受时空限制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能够从多方面自由叙述</a:t>
            </a:r>
            <a:r>
              <a:rPr lang="zh-CN" sz="2500" b="1">
                <a:ea typeface="宋体" panose="02010600030101010101" pitchFamily="2" charset="-122"/>
              </a:rPr>
              <a:t>。</a:t>
            </a:r>
            <a:endParaRPr lang="zh-CN" altLang="en-US" sz="2500" b="1"/>
          </a:p>
        </p:txBody>
      </p:sp>
      <p:sp>
        <p:nvSpPr>
          <p:cNvPr id="3" name="文本框 2"/>
          <p:cNvSpPr txBox="1"/>
          <p:nvPr/>
        </p:nvSpPr>
        <p:spPr>
          <a:xfrm>
            <a:off x="137160" y="4032250"/>
            <a:ext cx="869442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2500" b="1">
                <a:ea typeface="宋体" panose="02010600030101010101" pitchFamily="2" charset="-122"/>
              </a:rPr>
              <a:t>第二人称代词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500" b="1">
                <a:ea typeface="宋体" panose="02010600030101010101" pitchFamily="2" charset="-122"/>
              </a:rPr>
              <a:t>多是出现在用第一人称或第三人称的叙述里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 dirty="0">
                <a:sym typeface="+mn-ea"/>
              </a:rPr>
              <a:t>:</a:t>
            </a:r>
            <a:r>
              <a:rPr lang="zh-CN" sz="2500" b="1">
                <a:ea typeface="宋体" panose="02010600030101010101" pitchFamily="2" charset="-122"/>
              </a:rPr>
              <a:t>好像是作者面对读者娓娓而谈一样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拉近了读者与作者的距离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显得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更亲切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能更好地抒发自己的情感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增强文章的抒情性和亲切感</a:t>
            </a:r>
            <a:r>
              <a:rPr lang="zh-CN" sz="2500" b="1">
                <a:ea typeface="宋体" panose="02010600030101010101" pitchFamily="2" charset="-122"/>
              </a:rPr>
              <a:t>。</a:t>
            </a:r>
            <a:endParaRPr lang="zh-CN" altLang="en-US" sz="25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323850" y="903605"/>
            <a:ext cx="882015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题型三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分析表现手法</a:t>
            </a:r>
            <a:r>
              <a:rPr lang="zh-CN" sz="2800" b="1">
                <a:sym typeface="+mn-ea"/>
              </a:rPr>
              <a:t>及其作用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9" name="文本框 8"/>
          <p:cNvSpPr txBox="1"/>
          <p:nvPr/>
        </p:nvSpPr>
        <p:spPr>
          <a:xfrm>
            <a:off x="186690" y="1514475"/>
            <a:ext cx="8886825" cy="1170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500" b="1">
                <a:sym typeface="+mn-ea"/>
              </a:rPr>
              <a:t>1.</a:t>
            </a:r>
            <a:r>
              <a:rPr lang="zh-CN" sz="25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常见的表现手法有</a:t>
            </a:r>
            <a:r>
              <a:rPr lang="zh-CN" altLang="en-US" sz="2500" b="1" dirty="0">
                <a:sym typeface="+mn-ea"/>
              </a:rPr>
              <a:t>:拟人、比喻、夸张、象征、对比、衬托、讽刺、欲扬先抑、前后照应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500" b="1" dirty="0">
                <a:sym typeface="+mn-ea"/>
              </a:rPr>
              <a:t>首尾呼应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 dirty="0">
                <a:sym typeface="+mn-ea"/>
              </a:rPr>
              <a:t>、设置悬念、卒章显志、铺垫、伏笔、借景抒情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500" b="1" dirty="0">
                <a:sym typeface="+mn-ea"/>
              </a:rPr>
              <a:t>寓情于景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 dirty="0">
                <a:sym typeface="+mn-ea"/>
              </a:rPr>
              <a:t>、托物言志等</a:t>
            </a:r>
            <a:r>
              <a:rPr lang="zh-CN" altLang="en-US" sz="2800" b="1" dirty="0">
                <a:sym typeface="+mn-ea"/>
              </a:rPr>
              <a:t>。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2685415"/>
            <a:ext cx="8886825" cy="43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500" b="1">
                <a:sym typeface="+mn-ea"/>
              </a:rPr>
              <a:t>2.</a:t>
            </a:r>
            <a:r>
              <a:rPr lang="zh-CN" sz="25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作用</a:t>
            </a:r>
            <a:r>
              <a:rPr lang="zh-CN" altLang="en-US" sz="2500" b="1" dirty="0">
                <a:sym typeface="+mn-ea"/>
              </a:rPr>
              <a:t>: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740" y="3051810"/>
            <a:ext cx="859472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(1)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拟人</a:t>
            </a:r>
            <a:r>
              <a:rPr lang="zh-CN" sz="2500" b="1">
                <a:latin typeface="+mn-lt"/>
                <a:sym typeface="+mn-ea"/>
              </a:rPr>
              <a:t>手法</a:t>
            </a:r>
            <a:r>
              <a:rPr lang="zh-CN" altLang="en-US" sz="2500" b="1">
                <a:sym typeface="+mn-ea"/>
              </a:rPr>
              <a:t>:</a:t>
            </a:r>
            <a:r>
              <a:rPr sz="2500" b="1">
                <a:solidFill>
                  <a:srgbClr val="FF0000"/>
                </a:solidFill>
                <a:sym typeface="+mn-ea"/>
              </a:rPr>
              <a:t>赋予事物以人的性格、思想、感情和动作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500" b="1">
                <a:solidFill>
                  <a:srgbClr val="FF0000"/>
                </a:solidFill>
                <a:sym typeface="+mn-ea"/>
              </a:rPr>
              <a:t>使物人格化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sym typeface="+mn-ea"/>
              </a:rPr>
              <a:t>达到形象生动的效果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850" y="3912235"/>
            <a:ext cx="859472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(2)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比喻</a:t>
            </a:r>
            <a:r>
              <a:rPr lang="zh-CN" sz="2500" b="1">
                <a:latin typeface="+mn-lt"/>
                <a:sym typeface="+mn-ea"/>
              </a:rPr>
              <a:t>手法</a:t>
            </a:r>
            <a:r>
              <a:rPr lang="zh-CN" altLang="en-US" sz="2500" b="1">
                <a:sym typeface="+mn-ea"/>
              </a:rPr>
              <a:t>:</a:t>
            </a:r>
            <a:r>
              <a:rPr lang="zh-CN" sz="2500" b="1">
                <a:solidFill>
                  <a:srgbClr val="FF0000"/>
                </a:solidFill>
                <a:sym typeface="+mn-ea"/>
              </a:rPr>
              <a:t>形象生动地描写事物、讲解道理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850" y="4387850"/>
            <a:ext cx="859472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(3)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夸张</a:t>
            </a:r>
            <a:r>
              <a:rPr lang="zh-CN" sz="2500" b="1">
                <a:latin typeface="+mn-lt"/>
                <a:sym typeface="+mn-ea"/>
              </a:rPr>
              <a:t>手法</a:t>
            </a:r>
            <a:r>
              <a:rPr lang="zh-CN" altLang="en-US" sz="2500" b="1">
                <a:sym typeface="+mn-ea"/>
              </a:rPr>
              <a:t>:</a:t>
            </a:r>
            <a:r>
              <a:rPr lang="zh-CN" sz="2500" b="1">
                <a:solidFill>
                  <a:srgbClr val="FF0000"/>
                </a:solidFill>
                <a:sym typeface="+mn-ea"/>
              </a:rPr>
              <a:t>形突出人或事物的本质特征</a:t>
            </a:r>
            <a:r>
              <a:rPr lang="zh-CN" altLang="en-US" sz="2500" b="1" dirty="0">
                <a:sym typeface="宋体" panose="02010600030101010101" pitchFamily="2" charset="-122"/>
              </a:rPr>
              <a:t>,给读者以鲜明而强烈的印象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850" y="5183505"/>
            <a:ext cx="840994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(4)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象征</a:t>
            </a:r>
            <a:r>
              <a:rPr lang="zh-CN" sz="2500" b="1">
                <a:latin typeface="+mn-lt"/>
                <a:ea typeface="+mn-ea"/>
                <a:sym typeface="+mn-ea"/>
              </a:rPr>
              <a:t>手法</a:t>
            </a:r>
            <a:r>
              <a:rPr lang="zh-CN" altLang="en-US" sz="2500" b="1">
                <a:sym typeface="+mn-ea"/>
              </a:rPr>
              <a:t>:把特定的意义寄托到所描写的事物上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含蓄地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表达了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情感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,增强文章的表现力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1640" y="357505"/>
            <a:ext cx="8300720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对比</a:t>
            </a:r>
            <a:r>
              <a:rPr lang="zh-CN" sz="2500" b="1">
                <a:ea typeface="宋体" panose="02010600030101010101" pitchFamily="2" charset="-122"/>
              </a:rPr>
              <a:t>手法</a:t>
            </a:r>
            <a:r>
              <a:rPr lang="zh-CN" altLang="en-US" sz="2500" b="1">
                <a:sym typeface="+mn-ea"/>
              </a:rPr>
              <a:t>: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比较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鲜明突出了事物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500" b="1">
                <a:solidFill>
                  <a:srgbClr val="FF0000"/>
                </a:solidFill>
                <a:ea typeface="宋体" panose="02010600030101010101" pitchFamily="2" charset="-122"/>
              </a:rPr>
              <a:t>的特点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sz="2500" b="1">
                <a:ea typeface="宋体" panose="02010600030101010101" pitchFamily="2" charset="-122"/>
              </a:rPr>
              <a:t>更好地表现文章的主题。</a:t>
            </a:r>
            <a:r>
              <a:rPr lang="zh-CN" sz="2500" b="0">
                <a:ea typeface="宋体" panose="02010600030101010101" pitchFamily="2" charset="-122"/>
              </a:rPr>
              <a:t>　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1640" y="1217930"/>
            <a:ext cx="841121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sym typeface="+mn-ea"/>
              </a:rPr>
              <a:t>(6)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衬托</a:t>
            </a:r>
            <a:r>
              <a:rPr lang="en-US" sz="2500" b="1">
                <a:latin typeface="Times New Roman" panose="02020603050405020304" charset="0"/>
                <a:sym typeface="+mn-ea"/>
              </a:rPr>
              <a:t>(</a:t>
            </a:r>
            <a:r>
              <a:rPr lang="zh-CN" sz="2500" b="1">
                <a:latin typeface="+mj-ea"/>
                <a:ea typeface="+mj-ea"/>
                <a:sym typeface="+mn-ea"/>
              </a:rPr>
              <a:t>侧面</a:t>
            </a:r>
            <a:r>
              <a:rPr lang="zh-CN" altLang="en-US" sz="2500" b="1">
                <a:latin typeface="+mj-ea"/>
                <a:ea typeface="+mj-ea"/>
                <a:sym typeface="+mn-ea"/>
              </a:rPr>
              <a:t>衬拖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>
                <a:sym typeface="+mn-ea"/>
              </a:rPr>
              <a:t>:以次要的人或物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突出主要人物或事物的特点、性格、思想、感情</a:t>
            </a:r>
            <a:r>
              <a:rPr lang="zh-CN" altLang="en-US" sz="2500" b="1" dirty="0">
                <a:solidFill>
                  <a:schemeClr val="tx1"/>
                </a:solidFill>
                <a:sym typeface="宋体" panose="02010600030101010101" pitchFamily="2" charset="-122"/>
              </a:rPr>
              <a:t>等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" y="2078355"/>
            <a:ext cx="830008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sym typeface="+mn-ea"/>
              </a:rPr>
              <a:t>(7)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讽刺</a:t>
            </a:r>
            <a:r>
              <a:rPr lang="zh-CN" sz="2500" b="1">
                <a:latin typeface="+mn-lt"/>
                <a:sym typeface="+mn-ea"/>
              </a:rPr>
              <a:t>手法</a:t>
            </a:r>
            <a:r>
              <a:rPr lang="zh-CN" altLang="en-US" sz="2500" b="1">
                <a:latin typeface="+mn-lt"/>
                <a:ea typeface="+mn-ea"/>
                <a:sym typeface="+mn-ea"/>
              </a:rPr>
              <a:t>:</a:t>
            </a:r>
            <a:r>
              <a:rPr lang="zh-CN" altLang="en-US" sz="2500" b="1">
                <a:sym typeface="+mn-ea"/>
              </a:rPr>
              <a:t>运用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比喻</a:t>
            </a:r>
            <a:r>
              <a:rPr lang="zh-CN" altLang="en-US" sz="2500" b="1">
                <a:sym typeface="+mn-ea"/>
              </a:rPr>
              <a:t>、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夸张</a:t>
            </a:r>
            <a:r>
              <a:rPr lang="zh-CN" altLang="en-US" sz="2500" b="1">
                <a:sym typeface="+mn-ea"/>
              </a:rPr>
              <a:t>等手段和方法对人或物进行揭露、批判和嘲笑</a:t>
            </a:r>
            <a:r>
              <a:rPr lang="zh-CN" altLang="en-US" sz="2500" b="1" dirty="0"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加强深刻性和批判性,使语言辛辣幽默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640" y="2952750"/>
            <a:ext cx="824166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(8)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欲扬先抑</a:t>
            </a:r>
            <a:r>
              <a:rPr lang="zh-CN" altLang="en-US" sz="2500" b="1"/>
              <a:t>:</a:t>
            </a:r>
            <a:r>
              <a:rPr lang="zh-CN" altLang="zh-CN" sz="2500" b="1">
                <a:latin typeface="宋体" panose="02010600030101010101" pitchFamily="2" charset="-122"/>
                <a:ea typeface="+mn-ea"/>
                <a:sym typeface="+mn-ea"/>
              </a:rPr>
              <a:t>先贬抑</a:t>
            </a:r>
            <a:r>
              <a:rPr lang="zh-CN" altLang="en-US" sz="2500" b="1">
                <a:sym typeface="+mn-ea"/>
              </a:rPr>
              <a:t>,</a:t>
            </a:r>
            <a:r>
              <a:rPr lang="zh-CN" altLang="zh-CN" sz="25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再颂扬</a:t>
            </a:r>
            <a:r>
              <a:rPr lang="zh-CN" altLang="en-US" sz="2500" b="1">
                <a:sym typeface="+mn-ea"/>
              </a:rPr>
              <a:t>,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上下文形成对比</a:t>
            </a:r>
            <a:r>
              <a:rPr lang="zh-CN" altLang="en-US" sz="25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突出</a:t>
            </a:r>
            <a:r>
              <a:rPr lang="zh-CN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所写的对象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500" b="1"/>
              <a:t>收到出人意料的感人效果。</a:t>
            </a:r>
            <a:endParaRPr lang="zh-CN" altLang="en-US" sz="2500" b="1"/>
          </a:p>
        </p:txBody>
      </p:sp>
      <p:sp>
        <p:nvSpPr>
          <p:cNvPr id="8" name="文本框 7"/>
          <p:cNvSpPr txBox="1"/>
          <p:nvPr/>
        </p:nvSpPr>
        <p:spPr>
          <a:xfrm>
            <a:off x="421640" y="3813175"/>
            <a:ext cx="859472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(9)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前后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照应</a:t>
            </a:r>
            <a:r>
              <a:rPr lang="en-US" sz="25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500" b="1">
                <a:latin typeface="Times New Roman" panose="02020603050405020304" charset="0"/>
                <a:sym typeface="+mn-ea"/>
              </a:rPr>
              <a:t>首尾呼应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>
                <a:sym typeface="+mn-ea"/>
              </a:rPr>
              <a:t>: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使情节完整、结构严谨、中心突出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640" y="4288790"/>
            <a:ext cx="8594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(10)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设置悬念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引起读者注意与思考,激发读者阅读兴趣,使文章情节曲折等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" y="5161280"/>
            <a:ext cx="8594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(11)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卒章显志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500" b="1">
                <a:latin typeface="Times New Roman" panose="02020603050405020304" charset="0"/>
                <a:ea typeface="+mn-ea"/>
                <a:sym typeface="+mn-ea"/>
              </a:rPr>
              <a:t>篇末点题</a:t>
            </a:r>
            <a:r>
              <a:rPr lang="en-US" sz="25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</a:rPr>
              <a:t>深化文章内容,升华主题,总结全文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,画龙点睛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13690" y="1136650"/>
            <a:ext cx="875157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(12)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铺垫</a:t>
            </a:r>
            <a:r>
              <a:rPr lang="zh-CN" altLang="en-US" sz="2500" b="1">
                <a:sym typeface="+mn-ea"/>
              </a:rPr>
              <a:t>: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对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将来临的事物的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衬托</a:t>
            </a:r>
            <a:r>
              <a:rPr lang="zh-CN" altLang="en-US" sz="2500" b="1">
                <a:sym typeface="+mn-ea"/>
              </a:rPr>
              <a:t>,多为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场景或环境描写</a:t>
            </a:r>
            <a:r>
              <a:rPr lang="zh-CN" altLang="en-US" sz="2500" b="1">
                <a:sym typeface="+mn-ea"/>
              </a:rPr>
              <a:t>,来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衬托主要人物或事件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690" y="1997075"/>
            <a:ext cx="859472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(13)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伏笔</a:t>
            </a:r>
            <a:r>
              <a:rPr lang="zh-CN" altLang="en-US" sz="2500" b="1">
                <a:sym typeface="+mn-ea"/>
              </a:rPr>
              <a:t>: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对将要出现的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事件作提示或暗示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,为情节发展做铺垫,常与后文的</a:t>
            </a:r>
            <a:r>
              <a:rPr lang="zh-CN" altLang="en-US" sz="2500" b="1" dirty="0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“照应”</a:t>
            </a:r>
            <a:r>
              <a:rPr lang="zh-CN" altLang="en-US" sz="2500" b="1" dirty="0">
                <a:solidFill>
                  <a:srgbClr val="FF0000"/>
                </a:solidFill>
                <a:sym typeface="宋体" panose="02010600030101010101" pitchFamily="2" charset="-122"/>
              </a:rPr>
              <a:t>配合使用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690" y="2857500"/>
            <a:ext cx="836358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(14)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借景抒情</a:t>
            </a:r>
            <a:r>
              <a:rPr lang="en-US" sz="25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500" b="1">
                <a:latin typeface="+mj-ea"/>
                <a:ea typeface="+mj-ea"/>
                <a:sym typeface="+mn-ea"/>
              </a:rPr>
              <a:t>寓情于景</a:t>
            </a:r>
            <a:r>
              <a:rPr lang="en-US" sz="25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500" b="1">
                <a:sym typeface="+mn-ea"/>
              </a:rPr>
              <a:t>:</a:t>
            </a:r>
            <a:r>
              <a:rPr lang="zh-CN" altLang="en-US" sz="2500" b="1">
                <a:solidFill>
                  <a:srgbClr val="FF0000"/>
                </a:solidFill>
              </a:rPr>
              <a:t>通过描写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500" b="1">
                <a:solidFill>
                  <a:srgbClr val="FF0000"/>
                </a:solidFill>
              </a:rPr>
              <a:t>景物,表达作者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500" b="1">
                <a:solidFill>
                  <a:srgbClr val="FF0000"/>
                </a:solidFill>
              </a:rPr>
              <a:t>的情感,情景交融,使文章充满诗情画意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90" y="3717925"/>
            <a:ext cx="859536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500" b="1">
                <a:latin typeface="宋体" panose="02010600030101010101" pitchFamily="2" charset="-122"/>
                <a:ea typeface="+mn-ea"/>
                <a:sym typeface="+mn-ea"/>
              </a:rPr>
              <a:t>(15)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托物言志</a:t>
            </a:r>
            <a:r>
              <a:rPr lang="zh-CN" altLang="en-US" sz="2500" b="1">
                <a:sym typeface="+mn-ea"/>
              </a:rPr>
              <a:t>: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通过对……事物的描写</a:t>
            </a:r>
            <a:r>
              <a:rPr lang="zh-CN" altLang="en-US" sz="2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间接表现出作者的……志向、意愿</a:t>
            </a:r>
            <a:r>
              <a:rPr lang="zh-CN" altLang="en-US" sz="2500" b="1">
                <a:sym typeface="+mn-ea"/>
              </a:rPr>
              <a:t>。</a:t>
            </a:r>
            <a:endParaRPr lang="zh-CN" altLang="en-US" sz="2500" b="1"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13690" y="4668520"/>
            <a:ext cx="836422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:采</a:t>
            </a:r>
            <a:r>
              <a:rPr lang="zh-CN" altLang="en-US" sz="3000" b="1">
                <a:sym typeface="+mn-ea"/>
              </a:rPr>
              <a:t>用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的表现手法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描写了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表现</a:t>
            </a:r>
            <a:r>
              <a:rPr lang="zh-CN" altLang="en-US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了</a:t>
            </a:r>
            <a:r>
              <a:rPr lang="en-US" altLang="zh-CN" sz="3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30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3000" b="1" noProof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337820" y="290830"/>
            <a:ext cx="8229600" cy="1143000"/>
          </a:xfrm>
        </p:spPr>
        <p:txBody>
          <a:bodyPr/>
          <a:lstStyle/>
          <a:p>
            <a:r>
              <a:rPr lang="zh-CN" altLang="en-US" sz="3600" b="1" smtClean="0"/>
              <a:t>一、标题</a:t>
            </a:r>
            <a:endParaRPr lang="zh-CN" altLang="en-US" sz="3600" b="1" smtClean="0"/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337820" y="3075940"/>
            <a:ext cx="8574405" cy="1038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2800" b="1">
                <a:sym typeface="+mn-ea"/>
              </a:rPr>
              <a:t>拆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交代故事发生的环境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写作对象或</a:t>
            </a:r>
            <a:r>
              <a:rPr lang="zh-CN" altLang="en-US" sz="2800" b="1" noProof="1">
                <a:solidFill>
                  <a:srgbClr val="FF0000"/>
                </a:solidFill>
              </a:rPr>
              <a:t>主要内容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noProof="1"/>
              <a:t>、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点明主旨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线索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</a:rPr>
              <a:t>奠定感情基调</a:t>
            </a:r>
            <a:r>
              <a:rPr lang="zh-CN" altLang="en-US" sz="2800" b="1" noProof="1">
                <a:solidFill>
                  <a:schemeClr val="tx1"/>
                </a:solidFill>
                <a:latin typeface="宋体" panose="02010600030101010101" pitchFamily="2" charset="-122"/>
              </a:rPr>
              <a:t>等。</a:t>
            </a:r>
            <a:endParaRPr lang="zh-CN" altLang="en-US" sz="2800" b="1" noProof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495" y="4070985"/>
            <a:ext cx="8721725" cy="1512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sz="2800" b="1">
                <a:sym typeface="+mn-ea"/>
              </a:rPr>
              <a:t>合</a:t>
            </a:r>
            <a:r>
              <a:rPr lang="zh-CN" altLang="en-US" sz="2800" b="1" dirty="0">
                <a:sym typeface="+mn-ea"/>
              </a:rPr>
              <a:t>:①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设置悬念,引发读者阅读兴趣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若标题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形式新颖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吸引读者</a:t>
            </a:r>
            <a:r>
              <a:rPr lang="zh-CN" sz="2800" b="1">
                <a:sym typeface="+mn-ea"/>
              </a:rPr>
              <a:t>或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富有哲理,引人深思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ym typeface="+mn-ea"/>
              </a:rPr>
              <a:t>根据文章的内容灵活套用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。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ym typeface="+mn-ea"/>
              </a:rPr>
              <a:t>②如果是具体的事物：</a:t>
            </a:r>
            <a:r>
              <a:rPr lang="zh-CN" altLang="en-US" sz="2800" b="1" noProof="1">
                <a:solidFill>
                  <a:srgbClr val="FF0000"/>
                </a:solidFill>
              </a:rPr>
              <a:t>作为线索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noProof="1">
                <a:solidFill>
                  <a:srgbClr val="FF0000"/>
                </a:solidFill>
              </a:rPr>
              <a:t>贯穿全文</a:t>
            </a:r>
            <a:r>
              <a:rPr lang="zh-CN" altLang="en-US" sz="2800" b="1" noProof="1"/>
              <a:t>。</a:t>
            </a:r>
            <a:endParaRPr lang="zh-CN" altLang="en-US" sz="2800" b="1" noProof="1"/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099820" y="1169670"/>
            <a:ext cx="707199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r>
              <a:rPr lang="zh-CN" sz="2800" b="1">
                <a:ea typeface="宋体" panose="02010600030101010101" pitchFamily="2" charset="-122"/>
                <a:sym typeface="+mn-ea"/>
              </a:rPr>
              <a:t>题型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辨析题目的含义及作用</a:t>
            </a:r>
            <a:endParaRPr lang="zh-CN" sz="2800">
              <a:ea typeface="宋体" panose="02010600030101010101" pitchFamily="2" charset="-122"/>
              <a:sym typeface="+mn-ea"/>
            </a:endParaRPr>
          </a:p>
          <a:p>
            <a:endParaRPr lang="zh-CN" altLang="en-US" sz="2800" b="1" smtClean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7820" y="1624965"/>
            <a:ext cx="8574405" cy="1038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sym typeface="+mn-ea"/>
              </a:rPr>
              <a:t>1.</a:t>
            </a:r>
            <a:r>
              <a:rPr lang="zh-CN" altLang="en-US" sz="2800" b="1">
                <a:sym typeface="+mn-ea"/>
              </a:rPr>
              <a:t>题目的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含义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ym typeface="+mn-ea"/>
              </a:rPr>
              <a:t>先分析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表层含义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ym typeface="+mn-ea"/>
              </a:rPr>
              <a:t>再揭示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比喻义、引申义、象征义</a:t>
            </a:r>
            <a:r>
              <a:rPr lang="zh-CN" sz="2800" b="1">
                <a:sym typeface="+mn-ea"/>
              </a:rPr>
              <a:t>等深层含义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结合主旨分析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。</a:t>
            </a:r>
            <a:endParaRPr lang="zh-CN" altLang="zh-CN" sz="2800" b="1" noProof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7820" y="2597785"/>
            <a:ext cx="790448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sym typeface="+mn-ea"/>
              </a:rPr>
              <a:t>2.</a:t>
            </a:r>
            <a:r>
              <a:rPr lang="zh-CN" altLang="en-US" sz="2800" b="1">
                <a:sym typeface="+mn-ea"/>
              </a:rPr>
              <a:t>题目的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作用</a:t>
            </a:r>
            <a:r>
              <a:rPr lang="zh-CN" altLang="en-US" sz="2800" b="1" dirty="0">
                <a:sym typeface="+mn-ea"/>
              </a:rPr>
              <a:t>:</a:t>
            </a:r>
            <a:endParaRPr lang="zh-CN" altLang="zh-CN" sz="2800" b="1" noProof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7495" y="5639435"/>
            <a:ext cx="731583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sym typeface="+mn-ea"/>
              </a:rPr>
              <a:t>3.</a:t>
            </a:r>
            <a:r>
              <a:rPr lang="zh-CN" altLang="en-US" sz="2800" b="1">
                <a:sym typeface="+mn-ea"/>
              </a:rPr>
              <a:t>题目的理解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作用</a:t>
            </a:r>
            <a:r>
              <a:rPr lang="zh-CN" sz="2800" b="1">
                <a:solidFill>
                  <a:srgbClr val="FF0000"/>
                </a:solidFill>
                <a:uFillTx/>
                <a:sym typeface="+mn-ea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含义</a:t>
            </a:r>
            <a:r>
              <a:rPr lang="zh-CN" sz="2800" b="1">
                <a:sym typeface="+mn-ea"/>
              </a:rPr>
              <a:t>。</a:t>
            </a:r>
            <a:endParaRPr lang="zh-CN" altLang="zh-CN" sz="2800" b="1" noProof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266700" y="481330"/>
            <a:ext cx="8745855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200" b="1" smtClean="0"/>
          </a:p>
          <a:p>
            <a:r>
              <a:rPr lang="zh-CN" altLang="en-US" sz="3200" b="1" smtClean="0"/>
              <a:t>二、主要内容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 smtClean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264160" y="1205865"/>
            <a:ext cx="867283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题型一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概括文章主要内容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246380" y="1791335"/>
            <a:ext cx="87077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抓住记叙的六要素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地点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人物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事件的起因、经过、结果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015" y="2744470"/>
            <a:ext cx="87077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 defTabSz="914400"/>
            <a:r>
              <a:rPr lang="zh-CN" sz="28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格式</a:t>
            </a:r>
            <a:r>
              <a:rPr lang="zh-CN" altLang="en-US" sz="2800" b="1" dirty="0">
                <a:solidFill>
                  <a:srgbClr val="FF0000"/>
                </a:solidFill>
                <a:uFillTx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时间+地点</a:t>
            </a:r>
            <a:r>
              <a:rPr lang="zh-CN" sz="2800" b="1">
                <a:solidFill>
                  <a:srgbClr val="FF0000"/>
                </a:solidFill>
                <a:uFillTx/>
                <a:sym typeface="+mn-ea"/>
              </a:rPr>
              <a:t>+人物+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事件的起因、经过、结果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情节、情感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305435" y="3697605"/>
            <a:ext cx="853376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2800" b="1">
                <a:ea typeface="宋体" panose="02010600030101010101" pitchFamily="2" charset="-122"/>
                <a:sym typeface="+mn-ea"/>
              </a:rPr>
              <a:t>题型二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分析故事的情节</a:t>
            </a:r>
            <a:endParaRPr lang="zh-CN" sz="28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260" y="4311015"/>
            <a:ext cx="8707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800" b="1">
                <a:solidFill>
                  <a:schemeClr val="tx1"/>
                </a:solidFill>
                <a:ea typeface="宋体" panose="02010600030101010101" pitchFamily="2" charset="-122"/>
              </a:rPr>
              <a:t>叙事散文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:</a:t>
            </a:r>
            <a:r>
              <a:rPr lang="zh-CN" sz="2800" b="1">
                <a:solidFill>
                  <a:schemeClr val="tx1"/>
                </a:solidFill>
                <a:ea typeface="宋体" panose="02010600030101010101" pitchFamily="2" charset="-122"/>
              </a:rPr>
              <a:t>起因、经过、结果</a:t>
            </a:r>
            <a:endParaRPr lang="zh-CN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4832985"/>
            <a:ext cx="8707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小说:开端、发展、高潮、结局</a:t>
            </a:r>
            <a:endParaRPr lang="zh-CN" altLang="en-US" sz="2800" b="1" dirty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160" y="5354955"/>
            <a:ext cx="87077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方法: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如有示例,一定要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严格按照示例的字数、结构等要求,归纳出与此形式相类似的情节。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6" grpId="0"/>
      <p:bldP spid="3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140970" y="2052955"/>
            <a:ext cx="8121650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类型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人物、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事物、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事件、时间、地点、作者的情感变化、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人物的见闻感受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+mj-ea"/>
              <a:ea typeface="+mj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140970" y="4607560"/>
            <a:ext cx="8856980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作用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是贯穿全文的脉络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把文中的人物和事件有机地连在一起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使文章条理清楚、层次分明。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140970" y="3194050"/>
            <a:ext cx="85121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看题目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看关键物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看议论抒情句</a:t>
            </a:r>
            <a:r>
              <a:rPr lang="zh-CN" altLang="en-US" sz="2800" b="1" dirty="0">
                <a:sym typeface="宋体" panose="02010600030101010101" pitchFamily="2" charset="-122"/>
              </a:rPr>
              <a:t>；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看在标题、开头、结尾、过渡段和段首  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段尾处多次出现的字眼。</a:t>
            </a:r>
            <a:endParaRPr lang="zh-CN" altLang="zh-CN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75920" y="1411605"/>
            <a:ext cx="853376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2800" b="1">
                <a:ea typeface="宋体" panose="02010600030101010101" pitchFamily="2" charset="-122"/>
                <a:sym typeface="+mn-ea"/>
              </a:rPr>
              <a:t>题型三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分析故事的线索</a:t>
            </a:r>
            <a:endParaRPr lang="zh-CN"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70660" y="394335"/>
            <a:ext cx="6203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2800" b="1">
                <a:ea typeface="宋体" panose="02010600030101010101" pitchFamily="2" charset="-122"/>
              </a:rPr>
              <a:t>题型四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</a:rPr>
              <a:t>分析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句子</a:t>
            </a:r>
            <a:r>
              <a:rPr lang="zh-CN" sz="2800" b="1">
                <a:ea typeface="宋体" panose="02010600030101010101" pitchFamily="2" charset="-122"/>
              </a:rPr>
              <a:t>的作用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9540" y="1390015"/>
            <a:ext cx="8707755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开头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开篇点题</a:t>
            </a:r>
            <a:r>
              <a:rPr lang="zh-CN" sz="2800" b="1"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总领全文</a:t>
            </a:r>
            <a:r>
              <a:rPr lang="zh-CN" sz="2800" b="1"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为下文做铺垫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或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埋伏笔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或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与下文构成对比或衬托</a:t>
            </a:r>
            <a:r>
              <a:rPr lang="zh-CN" sz="2800" b="1"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设置悬念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吸引读者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7465" y="916305"/>
            <a:ext cx="8893175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latin typeface="+mn-lt"/>
                <a:ea typeface="+mn-ea"/>
                <a:sym typeface="+mn-ea"/>
              </a:rPr>
              <a:t>1.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</a:t>
            </a:r>
            <a:r>
              <a:rPr 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上的作用</a:t>
            </a:r>
            <a:r>
              <a:rPr lang="zh-CN" altLang="en-US" sz="2800" b="1" dirty="0">
                <a:sym typeface="+mn-ea"/>
              </a:rPr>
              <a:t>:根据句子所处的位置不同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作用也不相同。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815" y="2255520"/>
            <a:ext cx="854329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中间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承上启下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过渡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承接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总结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上文</a:t>
            </a:r>
            <a:r>
              <a:rPr lang="zh-CN" sz="2800" b="1"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引出下文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为下文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作铺垫或埋伏笔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sz="2800" b="1">
                <a:ea typeface="宋体" panose="02010600030101010101" pitchFamily="2" charset="-122"/>
              </a:rPr>
              <a:t>；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推动情节发展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815" y="3121025"/>
            <a:ext cx="855662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结尾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篇末点题</a:t>
            </a:r>
            <a:r>
              <a:rPr lang="zh-CN" sz="2800" b="1"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照应标题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开头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首尾呼应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sym typeface="宋体" panose="02010600030101010101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总结全文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点明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中心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升华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主旨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ea typeface="宋体" panose="02010600030101010101" pitchFamily="2" charset="-122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耐人寻味,令人深思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给人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留下</a:t>
            </a:r>
            <a:r>
              <a:rPr lang="zh-CN" sz="2800" b="1">
                <a:solidFill>
                  <a:srgbClr val="FF0000"/>
                </a:solidFill>
                <a:latin typeface="+mn-lt"/>
                <a:sym typeface="+mn-ea"/>
              </a:rPr>
              <a:t>深刻印象或想象空间</a:t>
            </a:r>
            <a:r>
              <a:rPr lang="zh-CN" sz="2800" b="1">
                <a:latin typeface="+mn-lt"/>
                <a:ea typeface="+mn-ea"/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激起读者强烈的感情共鸣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30" y="4447540"/>
            <a:ext cx="88938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+mn-lt"/>
                <a:ea typeface="+mn-ea"/>
                <a:sym typeface="+mn-ea"/>
              </a:rPr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内容</a:t>
            </a:r>
            <a:r>
              <a:rPr lang="zh-CN" altLang="en-US" sz="2800" b="1"/>
              <a:t>上的作用:</a:t>
            </a:r>
            <a:r>
              <a:rPr lang="zh-CN" altLang="en-US" sz="2800" b="1">
                <a:solidFill>
                  <a:srgbClr val="FF0000"/>
                </a:solidFill>
              </a:rPr>
              <a:t>交代了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内容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；或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若有情感的词语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奠定了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的感情基调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或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若有景物描写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渲染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的气氛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；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若是陈述语气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sz="2800" b="1">
                <a:solidFill>
                  <a:srgbClr val="FF0000"/>
                </a:solidFill>
                <a:sym typeface="+mn-ea"/>
              </a:rPr>
              <a:t>吸引读者的阅读兴趣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或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若是疑问、猜测语气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引发读者的思考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。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158115" y="576580"/>
            <a:ext cx="8745855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200" b="1" smtClean="0"/>
          </a:p>
          <a:p>
            <a:r>
              <a:rPr lang="zh-CN" altLang="en-US" sz="3200" b="1" smtClean="0"/>
              <a:t>三、主旨</a:t>
            </a:r>
            <a:endParaRPr lang="zh-CN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 smtClean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244475" y="1354455"/>
            <a:ext cx="853376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题型一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概括文章文章的主旨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256540" y="2001520"/>
            <a:ext cx="870775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</a:rPr>
              <a:t>抓标题、开头段、结尾段、过渡句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</a:rPr>
              <a:t>段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</a:rPr>
              <a:t>、抒情句、议论句、领起句、概括句、总结句、反复出现句、标题相关句、照应句、修辞句、含义深刻句、含蓄句</a:t>
            </a:r>
            <a:r>
              <a:rPr lang="zh-CN" sz="2800" b="1">
                <a:solidFill>
                  <a:schemeClr val="tx1"/>
                </a:solidFill>
              </a:rPr>
              <a:t>。</a:t>
            </a:r>
            <a:endParaRPr lang="zh-CN" sz="2800" b="1">
              <a:solidFill>
                <a:schemeClr val="tx1"/>
              </a:solidFill>
            </a:endParaRPr>
          </a:p>
        </p:txBody>
      </p:sp>
      <p:sp>
        <p:nvSpPr>
          <p:cNvPr id="11" name="Rectangle 53"/>
          <p:cNvSpPr>
            <a:spLocks noChangeArrowheads="1"/>
          </p:cNvSpPr>
          <p:nvPr/>
        </p:nvSpPr>
        <p:spPr bwMode="auto">
          <a:xfrm>
            <a:off x="256540" y="3959225"/>
            <a:ext cx="8548370" cy="154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句式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:本文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记叙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描写、叙述、介绍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了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人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或物或景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……的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故事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事件、事迹</a:t>
            </a:r>
            <a:r>
              <a:rPr lang="zh-CN" sz="2800" b="1">
                <a:sym typeface="+mn-ea"/>
              </a:rPr>
              <a:t>、</a:t>
            </a:r>
            <a:r>
              <a:rPr lang="zh-CN" sz="2800" b="1">
                <a:solidFill>
                  <a:schemeClr val="tx1"/>
                </a:solidFill>
                <a:uFillTx/>
                <a:latin typeface="+mn-lt"/>
                <a:sym typeface="+mn-ea"/>
              </a:rPr>
              <a:t>景物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表现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表达、反映、歌颂、揭露、</a:t>
            </a:r>
            <a:r>
              <a:rPr lang="zh-CN" sz="2800" b="1">
                <a:sym typeface="+mn-ea"/>
              </a:rPr>
              <a:t>批判、讽刺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ym typeface="+mn-ea"/>
              </a:rPr>
              <a:t>了人物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ym typeface="+mn-ea"/>
              </a:rPr>
              <a:t>的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精神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chemeClr val="tx1"/>
                </a:solidFill>
                <a:uFillTx/>
                <a:latin typeface="+mn-lt"/>
                <a:sym typeface="+mn-ea"/>
              </a:rPr>
              <a:t>景物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……的特点</a:t>
            </a:r>
            <a:r>
              <a:rPr lang="zh-CN" sz="2800" b="1">
                <a:sym typeface="+mn-ea"/>
              </a:rPr>
              <a:t>、感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情、现象、感悟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启发我们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540" y="3390265"/>
            <a:ext cx="6590030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内容+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主旨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情或理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endParaRPr lang="zh-CN" altLang="en-US" sz="2800" b="1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610235" y="1894840"/>
            <a:ext cx="8533765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题型二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理解作者感情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218440" y="2549525"/>
            <a:ext cx="8707755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</a:rPr>
              <a:t>看文章主要内容,抓带有感情色彩的语句、抒情</a:t>
            </a:r>
            <a:r>
              <a:rPr lang="zh-CN" sz="2800" b="1">
                <a:solidFill>
                  <a:srgbClr val="FF0000"/>
                </a:solidFill>
              </a:rPr>
              <a:t>句、</a:t>
            </a:r>
            <a:r>
              <a:rPr sz="2800" b="1">
                <a:solidFill>
                  <a:srgbClr val="FF0000"/>
                </a:solidFill>
              </a:rPr>
              <a:t>议论句、含义深刻的或含蓄的句</a:t>
            </a: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段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</a:rPr>
              <a:t>。</a:t>
            </a:r>
            <a:endParaRPr lang="zh-CN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311785" y="186055"/>
            <a:ext cx="8229600" cy="882650"/>
          </a:xfrm>
        </p:spPr>
        <p:txBody>
          <a:bodyPr/>
          <a:p>
            <a:r>
              <a:rPr lang="zh-CN" altLang="en-US" sz="3600" b="1" smtClean="0"/>
              <a:t>四、语言</a:t>
            </a:r>
            <a:endParaRPr lang="zh-CN" altLang="en-US" sz="3600" b="1" smtClean="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53365" y="1473200"/>
            <a:ext cx="8820150" cy="516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sz="2800" b="1">
                <a:ea typeface="宋体" panose="02010600030101010101" pitchFamily="2" charset="-122"/>
                <a:sym typeface="+mn-ea"/>
              </a:rPr>
              <a:t>题型一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判断语句的修辞</a:t>
            </a:r>
            <a:r>
              <a:rPr lang="zh-CN" sz="2800" b="1">
                <a:sym typeface="+mn-ea"/>
              </a:rPr>
              <a:t>,品析语句的含义及表达作用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2800" b="1" smtClean="0"/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11785" y="999490"/>
            <a:ext cx="8893175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10000"/>
              </a:lnSpc>
            </a:pPr>
            <a:r>
              <a:rPr lang="en-US" sz="2800" b="1"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ym typeface="+mn-ea"/>
              </a:rPr>
              <a:t>一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角度一</a:t>
            </a:r>
            <a:r>
              <a:rPr lang="zh-CN" altLang="en-US" sz="2800" b="1" dirty="0">
                <a:sym typeface="+mn-ea"/>
              </a:rPr>
              <a:t>:从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修辞</a:t>
            </a:r>
            <a:r>
              <a:rPr lang="zh-CN" altLang="en-US" sz="2800" b="1" dirty="0">
                <a:sym typeface="+mn-ea"/>
              </a:rPr>
              <a:t>的角度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15" y="1989455"/>
            <a:ext cx="888682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ym typeface="+mn-ea"/>
              </a:rPr>
              <a:t>1.</a:t>
            </a: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答题模式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: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修辞+解释含义+表达作用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情感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endParaRPr lang="zh-CN" sz="2800" b="1">
              <a:solidFill>
                <a:srgbClr val="FF0000"/>
              </a:solidFill>
              <a:sym typeface="+mn-e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solidFill>
                  <a:srgbClr val="FF0000"/>
                </a:solidFill>
                <a:sym typeface="+mn-ea"/>
              </a:rPr>
              <a:t>       用了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修辞手法</a:t>
            </a:r>
            <a:r>
              <a:rPr lang="zh-CN" sz="2800" b="1"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形象生动地表现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描写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解释含义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,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表达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作用或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表达了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情感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>
                <a:latin typeface="Times New Roman" panose="02020603050405020304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" y="3331210"/>
            <a:ext cx="8886825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ym typeface="+mn-ea"/>
              </a:rPr>
              <a:t>2.</a:t>
            </a:r>
            <a:r>
              <a:rPr lang="zh-CN" sz="2800" b="1">
                <a:solidFill>
                  <a:schemeClr val="tx2"/>
                </a:solidFill>
                <a:latin typeface="+mj-lt"/>
                <a:cs typeface="+mj-cs"/>
                <a:sym typeface="+mn-ea"/>
              </a:rPr>
              <a:t>常见修辞及</a:t>
            </a:r>
            <a:r>
              <a:rPr lang="zh-CN" sz="2800" b="1">
                <a:sym typeface="+mn-ea"/>
              </a:rPr>
              <a:t>表达作用</a:t>
            </a:r>
            <a:endParaRPr lang="zh-CN" altLang="en-US" sz="2800" b="1">
              <a:latin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20" y="3809365"/>
            <a:ext cx="90728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比喻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把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比作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形象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生动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地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表现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描写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特点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化抽象为具体,使人易于理解</a:t>
            </a:r>
            <a:r>
              <a:rPr lang="zh-CN" altLang="en-US" sz="28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表达了作者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感。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" y="5139690"/>
            <a:ext cx="90017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/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拟人</a:t>
            </a:r>
            <a:r>
              <a:rPr lang="zh-CN" altLang="en-US" sz="2800" b="1" dirty="0"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赋予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事物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+mn-ea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人的思想</a:t>
            </a:r>
            <a:r>
              <a:rPr lang="en-US" sz="2800" b="1">
                <a:latin typeface="Times New Roman" panose="02020603050405020304" charset="0"/>
                <a:ea typeface="+mn-ea"/>
                <a:sym typeface="+mn-ea"/>
              </a:rPr>
              <a:t>(</a:t>
            </a:r>
            <a:r>
              <a:rPr lang="zh-CN" altLang="en-US" sz="2800" b="1">
                <a:latin typeface="Times New Roman" panose="02020603050405020304" charset="0"/>
                <a:ea typeface="+mn-ea"/>
                <a:sym typeface="+mn-ea"/>
              </a:rPr>
              <a:t>感情和动作</a:t>
            </a:r>
            <a:r>
              <a:rPr lang="en-US" sz="2800" b="1">
                <a:latin typeface="Times New Roman" panose="02020603050405020304" charset="0"/>
                <a:sym typeface="+mn-ea"/>
              </a:rPr>
              <a:t>)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使之人格化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形象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生动地表现了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特点</a:t>
            </a:r>
            <a:r>
              <a:rPr lang="zh-CN" altLang="en-US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表达了作者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感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marL="0" indent="0">
          <a:defRPr lang="zh-CN" sz="2800" b="1">
            <a:solidFill>
              <a:srgbClr val="FF0000"/>
            </a:solidFill>
            <a:ea typeface="宋体" panose="02010600030101010101" pitchFamily="2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4800</Words>
  <Application>WPS 演示</Application>
  <PresentationFormat>全屏显示(4:3)</PresentationFormat>
  <Paragraphs>296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华文琥珀</vt:lpstr>
      <vt:lpstr>Times New Roman</vt:lpstr>
      <vt:lpstr>微软雅黑</vt:lpstr>
      <vt:lpstr>Arial Unicode MS</vt:lpstr>
      <vt:lpstr>Calibri</vt:lpstr>
      <vt:lpstr>华文楷体</vt:lpstr>
      <vt:lpstr>SimSun-ExtB</vt:lpstr>
      <vt:lpstr>默认设计模板</vt:lpstr>
      <vt:lpstr>记叙文阅读解题指导 ——常见考点及答题方法模板</vt:lpstr>
      <vt:lpstr>PowerPoint 演示文稿</vt:lpstr>
      <vt:lpstr>一、标题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四、语言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记叙文阅读常考知识点和答题模板</dc:title>
  <dc:creator>黄红政</dc:creator>
  <cp:lastModifiedBy>dell</cp:lastModifiedBy>
  <cp:revision>55</cp:revision>
  <dcterms:created xsi:type="dcterms:W3CDTF">2020-09-27T00:02:00Z</dcterms:created>
  <dcterms:modified xsi:type="dcterms:W3CDTF">2021-01-26T06:49:18Z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