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1" r:id="rId4"/>
    <p:sldId id="270" r:id="rId5"/>
    <p:sldId id="258" r:id="rId6"/>
    <p:sldId id="263" r:id="rId7"/>
    <p:sldId id="260" r:id="rId8"/>
    <p:sldId id="261" r:id="rId9"/>
    <p:sldId id="262" r:id="rId10"/>
    <p:sldId id="282" r:id="rId11"/>
    <p:sldId id="264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300" r:id="rId29"/>
    <p:sldId id="301" r:id="rId30"/>
    <p:sldId id="302" r:id="rId31"/>
    <p:sldId id="268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12" y="-90"/>
      </p:cViewPr>
      <p:guideLst>
        <p:guide orient="horz" pos="21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891" name="副标题 3789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日期占位符 3686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9" name="页脚占位符 368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0" name="灯片编号占位符 368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Bar dir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itchFamily="18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18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file:///I:\&#26032;&#29256;&#19971;&#19978;%20&#31532;20&#35838;%20&#34429;&#26377;&#20339;&#32948;\&#34429;&#26377;&#20339;&#32948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hyperlink" Target="http://www.bookiesky.com/books/888.htm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WordArt 6"/>
          <p:cNvSpPr>
            <a:spLocks noTextEdit="1"/>
          </p:cNvSpPr>
          <p:nvPr/>
        </p:nvSpPr>
        <p:spPr>
          <a:xfrm>
            <a:off x="1687195" y="1905635"/>
            <a:ext cx="4547870" cy="1212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★雅丽体" charset="0"/>
                <a:ea typeface="★雅丽体" charset="0"/>
              </a:rPr>
              <a:t>虽有嘉肴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★雅丽体" charset="0"/>
              <a:ea typeface="★雅丽体" charset="0"/>
            </a:endParaRPr>
          </a:p>
        </p:txBody>
      </p:sp>
      <p:sp>
        <p:nvSpPr>
          <p:cNvPr id="5124" name="Text Box 7"/>
          <p:cNvSpPr txBox="1"/>
          <p:nvPr/>
        </p:nvSpPr>
        <p:spPr>
          <a:xfrm>
            <a:off x="4358005" y="345313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0033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0033CC"/>
                </a:solidFill>
                <a:latin typeface="Arial" panose="020B0604020202020204" pitchFamily="34" charset="0"/>
              </a:rPr>
              <a:t>礼记</a:t>
            </a:r>
            <a:r>
              <a:rPr lang="en-US" altLang="zh-CN" sz="4000" b="1">
                <a:solidFill>
                  <a:srgbClr val="0033CC"/>
                </a:solidFill>
                <a:latin typeface="Arial" panose="020B0604020202020204" pitchFamily="34" charset="0"/>
              </a:rPr>
              <a:t>》</a:t>
            </a:r>
            <a:endParaRPr lang="en-US" altLang="zh-CN" sz="4000" b="1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矩形 5124">
            <a:hlinkClick r:id="rId2" action="ppaction://hlinkfile"/>
          </p:cNvPr>
          <p:cNvSpPr/>
          <p:nvPr/>
        </p:nvSpPr>
        <p:spPr>
          <a:xfrm>
            <a:off x="8532813" y="6308725"/>
            <a:ext cx="3603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＠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0" name="Text Box 6"/>
          <p:cNvSpPr txBox="1"/>
          <p:nvPr/>
        </p:nvSpPr>
        <p:spPr>
          <a:xfrm>
            <a:off x="1909763" y="881380"/>
            <a:ext cx="26352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拓展延伸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469900" y="1705610"/>
            <a:ext cx="80137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玉不琢，不成器；人不学，不知道。是故古之王者建国君民，教学为先。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兑命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曰：“念终始典于学”。其此之谓乎！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95605" y="3039745"/>
            <a:ext cx="80137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玉石不经雕琢，就不能变成好的器物；人不经过学习，就不会明白道理。所以古代的君王，建立国家，统治人民，首先要设学施教。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尚书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兑命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篇中说：“始终要以设学施教为主”，就是</a:t>
            </a:r>
            <a:r>
              <a:rPr lang="zh-CN" altLang="en-US" sz="2400" b="1" dirty="0">
                <a:sym typeface="+mn-ea"/>
              </a:rPr>
              <a:t>谈的这个道理啊！ </a:t>
            </a:r>
            <a:endParaRPr lang="zh-CN" altLang="en-US" sz="3600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7" name="矩形 72706"/>
          <p:cNvSpPr/>
          <p:nvPr/>
        </p:nvSpPr>
        <p:spPr>
          <a:xfrm>
            <a:off x="910590" y="2060575"/>
            <a:ext cx="4262120" cy="1153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隶书" charset="0"/>
                <a:ea typeface="隶书" charset="0"/>
              </a:rPr>
              <a:t>大道之行也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  <a:latin typeface="隶书" charset="0"/>
              <a:ea typeface="隶书" charset="0"/>
            </a:endParaRPr>
          </a:p>
        </p:txBody>
      </p:sp>
      <p:pic>
        <p:nvPicPr>
          <p:cNvPr id="72708" name="图片 72707" descr="037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740" y="1820545"/>
            <a:ext cx="2971800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4058920" y="205740"/>
            <a:ext cx="3200400" cy="6699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礼记</a:t>
            </a:r>
            <a:r>
              <a:rPr lang="en-US" altLang="zh-CN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简介</a:t>
            </a:r>
            <a:r>
              <a:rPr lang="en-US" altLang="zh-CN" sz="360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80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2987040" y="810260"/>
            <a:ext cx="5768340" cy="476948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，儒家经典之一，亦称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小戴礼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小戴礼记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，相传为西汉戴圣编纂。全书包括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檀弓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月令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礼运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中庸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大学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等四十九篇，除有关我国古代社会情况和各种礼节制度的记述外，还包括了孔子及其门人言行的一些小故事。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中国古代一部重要的典章制度书籍，又是一部重要的仁义道德教科书。是孔子以后战国至秦汉之间儒家的作品，全书保存了先秦时代的重要史料。其语言也简洁生动，具有一定的文学价值。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3732" name="图片 73731" descr="kongzipho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" y="1715770"/>
            <a:ext cx="1979930" cy="2846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2540" y="1323340"/>
            <a:ext cx="9139555" cy="35667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本文是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礼记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礼运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开头部分里的一段话，原文此前还有一段文字记述孔子说这番话的来由，照录如下：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昔者仲尼与于蜡宾（参加国君在年终举行的祭典，蜡，读</a:t>
            </a:r>
            <a:r>
              <a:rPr lang="en-US" altLang="zh-CN" sz="2800" b="1" err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</a:t>
            </a:r>
            <a:r>
              <a:rPr lang="en-US" altLang="zh-CN" sz="2800" b="1" err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），事毕，出游于观（读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guān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，宫门外两旁的台楼）之上，喟然而叹，仲尼之叹，盖叹鲁也（意思是鲁国已经丧失了国礼）。言偃（即子游，孔子的学生）在侧，曰：“君子何叹？”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孔子何叹？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孔子曰：“大道之行也，与三代之英（夏、商、周、三代的英贤），丘未之逮也（因出生晚，未能赶上）而有志焉。”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3268345" y="591185"/>
            <a:ext cx="2286000" cy="7321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11"/>
              </a:avLst>
            </a:prstTxWarp>
            <a:normAutofit/>
          </a:bodyPr>
          <a:p>
            <a:pPr algn="ctr"/>
            <a:r>
              <a:rPr lang="en-US" altLang="zh-CN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写作背景</a:t>
            </a:r>
            <a:endParaRPr lang="zh-CN" altLang="en-US" sz="3600">
              <a:ln w="12700" cap="flat" cmpd="sng">
                <a:solidFill>
                  <a:srgbClr val="CC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CC00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6802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charRg st="69" end="2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6802">
                                            <p:txEl>
                                              <p:charRg st="69" end="24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149225" y="1149350"/>
            <a:ext cx="8187690" cy="2749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US" altLang="zh-CN" sz="6000" dirty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4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从这段文字可以看出，孔子是因为生活在变乱纷乘的春秋末期，迫切希望出现一个</a:t>
            </a:r>
            <a:r>
              <a:rPr lang="zh-CN" altLang="en-US" sz="44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太平盛世</a:t>
            </a:r>
            <a:r>
              <a:rPr lang="zh-CN" altLang="en-US" sz="44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，所以有这番言论。</a:t>
            </a:r>
            <a:endParaRPr lang="zh-CN" altLang="en-US" sz="44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5779" name="图片 75778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8825" y="3421380"/>
            <a:ext cx="4006850" cy="220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框 78849"/>
          <p:cNvSpPr txBox="1"/>
          <p:nvPr/>
        </p:nvSpPr>
        <p:spPr>
          <a:xfrm>
            <a:off x="228600" y="189230"/>
            <a:ext cx="87998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给下列划线字注音</a:t>
            </a:r>
            <a:endParaRPr lang="en-US" altLang="zh-CN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选贤与能（     ）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矜寡孤独（      ）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幼有所长（       ）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男有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（     ）     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货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恶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其弃于地也（     ）   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4900930" y="1068705"/>
            <a:ext cx="10810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>
                <a:latin typeface="Times New Roman" panose="02020603050405020304" pitchFamily="18" charset="0"/>
              </a:rPr>
              <a:t> 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4400">
                <a:solidFill>
                  <a:srgbClr val="FF0000"/>
                </a:solidFill>
                <a:latin typeface="宋体" panose="02010600030101010101" pitchFamily="2" charset="-122"/>
              </a:rPr>
              <a:t>ǔ</a:t>
            </a:r>
            <a:endParaRPr lang="en-US" altLang="zh-CN" sz="4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4900613" y="1830388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err="1">
                <a:solidFill>
                  <a:srgbClr val="FF0000"/>
                </a:solidFill>
                <a:latin typeface="Times New Roman" panose="02020603050405020304" pitchFamily="18" charset="0"/>
              </a:rPr>
              <a:t>gu</a:t>
            </a:r>
            <a:r>
              <a:rPr lang="en-US" altLang="zh-CN" sz="4400" err="1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440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4739005" y="3498215"/>
            <a:ext cx="1225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4400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5737225" y="4319905"/>
            <a:ext cx="9842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4400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en-US" altLang="zh-CN" sz="4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4738688" y="2685415"/>
            <a:ext cx="16922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err="1">
                <a:solidFill>
                  <a:srgbClr val="FF0000"/>
                </a:solidFill>
                <a:latin typeface="Times New Roman" panose="02020603050405020304" pitchFamily="18" charset="0"/>
              </a:rPr>
              <a:t>zhǎng</a:t>
            </a:r>
            <a:endParaRPr lang="en-US" altLang="zh-CN" sz="44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  <p:bldP spid="788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9874" name="组合 79873"/>
          <p:cNvGrpSpPr/>
          <p:nvPr/>
        </p:nvGrpSpPr>
        <p:grpSpPr>
          <a:xfrm>
            <a:off x="0" y="6629400"/>
            <a:ext cx="381000" cy="228600"/>
            <a:chOff x="0" y="0"/>
            <a:chExt cx="5761" cy="9028"/>
          </a:xfrm>
        </p:grpSpPr>
        <p:sp>
          <p:nvSpPr>
            <p:cNvPr id="79875" name="矩形 79874"/>
            <p:cNvSpPr/>
            <p:nvPr/>
          </p:nvSpPr>
          <p:spPr>
            <a:xfrm>
              <a:off x="0" y="0"/>
              <a:ext cx="5761" cy="9028"/>
            </a:xfrm>
            <a:prstGeom prst="rect">
              <a:avLst/>
            </a:prstGeom>
            <a:solidFill>
              <a:srgbClr val="F1F1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9876" name="矩形 79875"/>
            <p:cNvSpPr/>
            <p:nvPr/>
          </p:nvSpPr>
          <p:spPr>
            <a:xfrm>
              <a:off x="0" y="0"/>
              <a:ext cx="5761" cy="9028"/>
            </a:xfrm>
            <a:prstGeom prst="rect">
              <a:avLst/>
            </a:prstGeom>
            <a:solidFill>
              <a:srgbClr val="F1F1F3"/>
            </a:solidFill>
            <a:ln w="9525">
              <a:noFill/>
            </a:ln>
          </p:spPr>
          <p:txBody>
            <a:bodyPr anchor="ctr"/>
            <a:p>
              <a:pPr algn="l">
                <a:lnSpc>
                  <a:spcPct val="160000"/>
                </a:lnSpc>
                <a:buClr>
                  <a:schemeClr val="bg1"/>
                </a:buClr>
              </a:pPr>
              <a:r>
                <a:rPr lang="zh-CN" altLang="en-US" sz="3600" dirty="0">
                  <a:latin typeface="宋体" panose="02010600030101010101" pitchFamily="2" charset="-122"/>
                </a:rPr>
                <a:t>　　</a:t>
              </a:r>
              <a:endParaRPr lang="zh-CN" altLang="en-US" sz="3600" b="1" dirty="0">
                <a:solidFill>
                  <a:srgbClr val="070709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9877" name="矩形 79876"/>
          <p:cNvSpPr/>
          <p:nvPr/>
        </p:nvSpPr>
        <p:spPr>
          <a:xfrm>
            <a:off x="495935" y="810895"/>
            <a:ext cx="8378825" cy="3879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大道之行也，天下为公，选贤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与能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，讲信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修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睦。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不独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亲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亲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，不独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其子，使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老有所终，壮有所用，幼有所长，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矜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孤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废疾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皆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有所养，男有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，女有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归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货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恶其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弃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于地也，不必藏于已；力</a:t>
            </a:r>
            <a:r>
              <a:rPr lang="en-US" altLang="zh-CN" sz="280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恶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其不出于身也，不必为已。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是故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谋闭而不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兴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，盗窃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乱贼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，故</a:t>
            </a:r>
            <a:r>
              <a:rPr lang="en-US" altLang="zh-CN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外户而不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闭</a:t>
            </a:r>
            <a:r>
              <a:rPr lang="zh-CN" altLang="en-US" sz="2800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u="sng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是谓大同。</a:t>
            </a:r>
            <a:endParaRPr lang="zh-CN" altLang="en-US" sz="2800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椭圆形标注 80897"/>
          <p:cNvSpPr/>
          <p:nvPr/>
        </p:nvSpPr>
        <p:spPr>
          <a:xfrm>
            <a:off x="2051050" y="2484438"/>
            <a:ext cx="914400" cy="609600"/>
          </a:xfrm>
          <a:prstGeom prst="wedgeEllipseCallout">
            <a:avLst>
              <a:gd name="adj1" fmla="val 4167"/>
              <a:gd name="adj2" fmla="val -86199"/>
            </a:avLst>
          </a:prstGeom>
          <a:noFill/>
          <a:ln w="9525">
            <a:noFill/>
          </a:ln>
        </p:spPr>
        <p:txBody>
          <a:bodyPr/>
          <a:p>
            <a:endParaRPr sz="6000" dirty="0">
              <a:latin typeface="Times New Roman" panose="02020603050405020304" pitchFamily="18" charset="0"/>
            </a:endParaRPr>
          </a:p>
        </p:txBody>
      </p:sp>
      <p:sp>
        <p:nvSpPr>
          <p:cNvPr id="80899" name="椭圆形标注 80898"/>
          <p:cNvSpPr/>
          <p:nvPr/>
        </p:nvSpPr>
        <p:spPr>
          <a:xfrm>
            <a:off x="1331913" y="3338513"/>
            <a:ext cx="3105150" cy="609600"/>
          </a:xfrm>
          <a:prstGeom prst="wedgeEllipseCallout">
            <a:avLst>
              <a:gd name="adj1" fmla="val -22546"/>
              <a:gd name="adj2" fmla="val 102866"/>
            </a:avLst>
          </a:prstGeom>
          <a:noFill/>
          <a:ln w="9525">
            <a:noFill/>
          </a:ln>
        </p:spPr>
        <p:txBody>
          <a:bodyPr/>
          <a:p>
            <a:endParaRPr sz="6000" dirty="0">
              <a:latin typeface="Times New Roman" panose="02020603050405020304" pitchFamily="18" charset="0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566738" y="728663"/>
            <a:ext cx="8001000" cy="3407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大道之行也</a:t>
            </a:r>
            <a:endParaRPr lang="zh-CN" altLang="en-US" sz="44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大道之</a:t>
            </a:r>
            <a:r>
              <a:rPr lang="zh-CN" altLang="en-US" sz="44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</a:t>
            </a:r>
            <a:r>
              <a:rPr lang="zh-CN" altLang="en-US" sz="44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也，     天下为公，</a:t>
            </a:r>
            <a:endParaRPr lang="zh-CN" altLang="en-US" sz="44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选贤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44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能，       讲信修睦。</a:t>
            </a:r>
            <a:endParaRPr lang="zh-CN" altLang="en-US" sz="4400" b="1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2100263" y="233648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施行</a:t>
            </a:r>
            <a:endParaRPr lang="zh-CN" altLang="en-US" sz="2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2" name="文本框 80901"/>
          <p:cNvSpPr txBox="1"/>
          <p:nvPr/>
        </p:nvSpPr>
        <p:spPr>
          <a:xfrm>
            <a:off x="4064000" y="2263140"/>
            <a:ext cx="4394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政权（也可以把社会财富包括进来）属于社会的全体成员，而不属于任何个人。</a:t>
            </a:r>
            <a:endParaRPr lang="zh-CN" altLang="en-US" sz="2400" b="1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3" name="文本框 80902"/>
          <p:cNvSpPr txBox="1"/>
          <p:nvPr/>
        </p:nvSpPr>
        <p:spPr>
          <a:xfrm>
            <a:off x="418783" y="4011613"/>
            <a:ext cx="32766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选举有贤德的、有才能的人（给大家办事）</a:t>
            </a:r>
            <a:endParaRPr lang="zh-CN" altLang="en-US" sz="2800" b="1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4" name="文本框 80903"/>
          <p:cNvSpPr txBox="1"/>
          <p:nvPr/>
        </p:nvSpPr>
        <p:spPr>
          <a:xfrm>
            <a:off x="5102225" y="4225290"/>
            <a:ext cx="34655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（人人）讲求诚信，崇尚和睦　</a:t>
            </a:r>
            <a:endParaRPr lang="zh-CN" altLang="en-US" sz="2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5" name="文本框 80904"/>
          <p:cNvSpPr txBox="1"/>
          <p:nvPr/>
        </p:nvSpPr>
        <p:spPr>
          <a:xfrm>
            <a:off x="674053" y="2881630"/>
            <a:ext cx="30749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2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400" b="1" i="1" err="1">
                <a:solidFill>
                  <a:srgbClr val="FF3300"/>
                </a:solidFill>
                <a:latin typeface="Times New Roman" panose="02020603050405020304" pitchFamily="18" charset="0"/>
              </a:rPr>
              <a:t>(jǔ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通“举”，选举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/>
      <p:bldP spid="80900" grpId="0"/>
      <p:bldP spid="80901" grpId="0"/>
      <p:bldP spid="80902" grpId="0"/>
      <p:bldP spid="80903" grpId="0"/>
      <p:bldP spid="80904" grpId="0"/>
      <p:bldP spid="809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标注 81921"/>
          <p:cNvSpPr/>
          <p:nvPr/>
        </p:nvSpPr>
        <p:spPr>
          <a:xfrm>
            <a:off x="3941763" y="5499100"/>
            <a:ext cx="4995862" cy="1239838"/>
          </a:xfrm>
          <a:prstGeom prst="wedgeRectCallout">
            <a:avLst>
              <a:gd name="adj1" fmla="val -6023"/>
              <a:gd name="adj2" fmla="val -75991"/>
            </a:avLst>
          </a:prstGeom>
          <a:noFill/>
          <a:ln w="9525">
            <a:noFill/>
          </a:ln>
        </p:spPr>
        <p:txBody>
          <a:bodyPr/>
          <a:p>
            <a:endParaRPr sz="6000" dirty="0">
              <a:latin typeface="Times New Roman" panose="02020603050405020304" pitchFamily="18" charset="0"/>
            </a:endParaRPr>
          </a:p>
        </p:txBody>
      </p:sp>
      <p:sp>
        <p:nvSpPr>
          <p:cNvPr id="81923" name="矩形标注 81922"/>
          <p:cNvSpPr/>
          <p:nvPr/>
        </p:nvSpPr>
        <p:spPr>
          <a:xfrm>
            <a:off x="0" y="5499100"/>
            <a:ext cx="3716338" cy="1358900"/>
          </a:xfrm>
          <a:prstGeom prst="wedgeRectCallout">
            <a:avLst>
              <a:gd name="adj1" fmla="val -3139"/>
              <a:gd name="adj2" fmla="val -70676"/>
            </a:avLst>
          </a:prstGeom>
          <a:noFill/>
          <a:ln w="9525">
            <a:noFill/>
          </a:ln>
        </p:spPr>
        <p:txBody>
          <a:bodyPr/>
          <a:p>
            <a:endParaRPr sz="6000" dirty="0">
              <a:latin typeface="Times New Roman" panose="02020603050405020304" pitchFamily="18" charset="0"/>
            </a:endParaRPr>
          </a:p>
        </p:txBody>
      </p:sp>
      <p:sp>
        <p:nvSpPr>
          <p:cNvPr id="81924" name="文本框 81923"/>
          <p:cNvSpPr txBox="1"/>
          <p:nvPr/>
        </p:nvSpPr>
        <p:spPr>
          <a:xfrm>
            <a:off x="323850" y="213360"/>
            <a:ext cx="883920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27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人不独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亲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其亲，不独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子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其子，使老有所终，有所用，幼有所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长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矜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、寡、孤、独、废疾者皆有所养，男有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，女有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归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货恶其弃于地也，不必藏于己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力恶其不出于身也，不必为己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323850" y="161448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因此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1370965" y="1611630"/>
            <a:ext cx="3335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动词，以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为亲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27" name="文本框 81926"/>
          <p:cNvSpPr txBox="1"/>
          <p:nvPr/>
        </p:nvSpPr>
        <p:spPr>
          <a:xfrm>
            <a:off x="4486910" y="1614805"/>
            <a:ext cx="3906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动词，以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为子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28" name="文本框 81927"/>
          <p:cNvSpPr txBox="1"/>
          <p:nvPr/>
        </p:nvSpPr>
        <p:spPr>
          <a:xfrm>
            <a:off x="2585085" y="2807970"/>
            <a:ext cx="906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抚养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29" name="文本框 81928"/>
          <p:cNvSpPr txBox="1"/>
          <p:nvPr/>
        </p:nvSpPr>
        <p:spPr>
          <a:xfrm>
            <a:off x="3637915" y="2807970"/>
            <a:ext cx="4408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同“鳏”，老而无妻的人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30" name="文本框 81929"/>
          <p:cNvSpPr txBox="1"/>
          <p:nvPr/>
        </p:nvSpPr>
        <p:spPr>
          <a:xfrm>
            <a:off x="3942080" y="4115435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归宿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33" name="文本框 81932"/>
          <p:cNvSpPr txBox="1"/>
          <p:nvPr/>
        </p:nvSpPr>
        <p:spPr>
          <a:xfrm>
            <a:off x="1656715" y="411575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职业、职分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81925" grpId="0"/>
      <p:bldP spid="81926" grpId="0"/>
      <p:bldP spid="81927" grpId="0"/>
      <p:bldP spid="81928" grpId="0"/>
      <p:bldP spid="81929" grpId="0"/>
      <p:bldP spid="81930" grpId="0"/>
      <p:bldP spid="819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框 82945"/>
          <p:cNvSpPr txBox="1"/>
          <p:nvPr/>
        </p:nvSpPr>
        <p:spPr>
          <a:xfrm>
            <a:off x="228600" y="457200"/>
            <a:ext cx="8610600" cy="397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2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4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是故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谋闭而不兴，盗窃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乱贼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而不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，故外户而不闭，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是谓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大同。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7" name="文本框 82946"/>
          <p:cNvSpPr txBox="1"/>
          <p:nvPr/>
        </p:nvSpPr>
        <p:spPr>
          <a:xfrm>
            <a:off x="1187450" y="23495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因此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48" name="文本框 82947"/>
          <p:cNvSpPr txBox="1"/>
          <p:nvPr/>
        </p:nvSpPr>
        <p:spPr>
          <a:xfrm>
            <a:off x="5940425" y="4235450"/>
            <a:ext cx="76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6659563" y="422116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叫做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50" name="文本框 82949"/>
          <p:cNvSpPr txBox="1"/>
          <p:nvPr/>
        </p:nvSpPr>
        <p:spPr>
          <a:xfrm>
            <a:off x="6553200" y="22860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造反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51" name="文本框 82950"/>
          <p:cNvSpPr txBox="1"/>
          <p:nvPr/>
        </p:nvSpPr>
        <p:spPr>
          <a:xfrm>
            <a:off x="7380288" y="227647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害人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52" name="文本框 82951"/>
          <p:cNvSpPr txBox="1"/>
          <p:nvPr/>
        </p:nvSpPr>
        <p:spPr>
          <a:xfrm>
            <a:off x="755650" y="42926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兴起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/>
      <p:bldP spid="82948" grpId="0"/>
      <p:bldP spid="82949" grpId="0"/>
      <p:bldP spid="82950" grpId="0"/>
      <p:bldP spid="82951" grpId="0"/>
      <p:bldP spid="829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1" name="文本框 45060"/>
          <p:cNvSpPr txBox="1"/>
          <p:nvPr/>
        </p:nvSpPr>
        <p:spPr>
          <a:xfrm>
            <a:off x="207010" y="1478915"/>
            <a:ext cx="2936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【学习目标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】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421005" y="2367280"/>
            <a:ext cx="784796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</a:rPr>
              <a:t>积累重点文言字词，熟读并背诵课文。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</a:rPr>
              <a:t>准确翻译文句，理解文中所蕴含的道理。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</a:rPr>
              <a:t>联系实际，用正确的学习方法指导自己的学习。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文本框 84993"/>
          <p:cNvSpPr txBox="1"/>
          <p:nvPr/>
        </p:nvSpPr>
        <p:spPr>
          <a:xfrm>
            <a:off x="582930" y="847725"/>
            <a:ext cx="850011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参考译文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srgbClr val="07070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大道施行的时候，天下是人们所共有的，把有贤德、有才能的人选出来（给大家办事），（人人）讲求诚信，崇尚和睦。因此人们不单奉养自己的父母，不单抚育自己的子女，要使老年人能终其天年，中年人能为社会效力，幼童能顺利地成长，使老而无妻的人、老而无夫的人、幼年丧父的孩子、老而无子的人、残疾人都能得到供养。男子要有职业，女子有及时婚配。（人们）憎恶财货被抛弃在地上的现象（而要去收贮它），却不是为了独自享用；（也）憎恶那种在共同劳动中不肯尽力的行为，总要不为私利而劳动。这样一来，就不会有人搞阴谋，不会有人盗窃财物和兴兵作乱，（家家户户）都不用关大门了，这就叫做“大同”社会。</a:t>
            </a:r>
            <a:endParaRPr lang="zh-CN" altLang="en-US" sz="2400" dirty="0">
              <a:solidFill>
                <a:srgbClr val="07070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矩形 86017"/>
          <p:cNvSpPr/>
          <p:nvPr/>
        </p:nvSpPr>
        <p:spPr>
          <a:xfrm>
            <a:off x="762000" y="381000"/>
            <a:ext cx="7772400" cy="990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000" dirty="0">
                <a:solidFill>
                  <a:srgbClr val="FF0000"/>
                </a:solidFill>
                <a:ea typeface="黑体" panose="02010609060101010101" pitchFamily="2" charset="-122"/>
              </a:rPr>
              <a:t>全文结构</a:t>
            </a:r>
            <a:r>
              <a:rPr lang="zh-CN" altLang="en-US" sz="6000" dirty="0">
                <a:ea typeface="黑体" panose="02010609060101010101" pitchFamily="2" charset="-122"/>
              </a:rPr>
              <a:t>：</a:t>
            </a:r>
            <a:endParaRPr lang="zh-CN" altLang="en-US" sz="6000" dirty="0">
              <a:ea typeface="黑体" panose="02010609060101010101" pitchFamily="2" charset="-122"/>
            </a:endParaRPr>
          </a:p>
        </p:txBody>
      </p:sp>
      <p:sp>
        <p:nvSpPr>
          <p:cNvPr id="86019" name="矩形 86018"/>
          <p:cNvSpPr/>
          <p:nvPr/>
        </p:nvSpPr>
        <p:spPr>
          <a:xfrm>
            <a:off x="609600" y="1449070"/>
            <a:ext cx="7769225" cy="41132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 dirty="0">
                <a:ea typeface="黑体" panose="02010609060101010101" pitchFamily="2" charset="-122"/>
              </a:rPr>
              <a:t>全文可分三层</a:t>
            </a:r>
            <a:r>
              <a:rPr lang="zh-CN" altLang="en-US" sz="2800" b="1">
                <a:ea typeface="黑体" panose="02010609060101010101" pitchFamily="2" charset="-122"/>
              </a:rPr>
              <a:t>：</a:t>
            </a:r>
            <a:endParaRPr lang="zh-CN" altLang="en-US" sz="2800" b="1">
              <a:ea typeface="黑体" panose="02010609060101010101" pitchFamily="2" charset="-122"/>
            </a:endParaRPr>
          </a:p>
        </p:txBody>
      </p:sp>
      <p:sp>
        <p:nvSpPr>
          <p:cNvPr id="86020" name="左大括号 86019"/>
          <p:cNvSpPr/>
          <p:nvPr/>
        </p:nvSpPr>
        <p:spPr>
          <a:xfrm>
            <a:off x="2209800" y="3962400"/>
            <a:ext cx="228600" cy="1066800"/>
          </a:xfrm>
          <a:prstGeom prst="leftBrace">
            <a:avLst>
              <a:gd name="adj1" fmla="val 38888"/>
              <a:gd name="adj2" fmla="val 46931"/>
            </a:avLst>
          </a:prstGeom>
          <a:noFill/>
          <a:ln w="381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6021" name="文本框 86020"/>
          <p:cNvSpPr txBox="1"/>
          <p:nvPr/>
        </p:nvSpPr>
        <p:spPr>
          <a:xfrm>
            <a:off x="4475798" y="2882265"/>
            <a:ext cx="417512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大同”社会的基本特征。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2" name="文本框 86021"/>
          <p:cNvSpPr txBox="1"/>
          <p:nvPr/>
        </p:nvSpPr>
        <p:spPr>
          <a:xfrm>
            <a:off x="2525713" y="4450398"/>
            <a:ext cx="5562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货尽其用，人尽其力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3" name="文本框 86022"/>
          <p:cNvSpPr txBox="1"/>
          <p:nvPr/>
        </p:nvSpPr>
        <p:spPr>
          <a:xfrm>
            <a:off x="2438400" y="3442970"/>
            <a:ext cx="563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1 .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人人都能受到全社会的关爱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4" name="文本框 86023"/>
          <p:cNvSpPr txBox="1"/>
          <p:nvPr/>
        </p:nvSpPr>
        <p:spPr>
          <a:xfrm>
            <a:off x="2525713" y="3931285"/>
            <a:ext cx="533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人人都能安居乐业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5" name="文本框 86024"/>
          <p:cNvSpPr txBox="1"/>
          <p:nvPr/>
        </p:nvSpPr>
        <p:spPr>
          <a:xfrm>
            <a:off x="694055" y="2860675"/>
            <a:ext cx="474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第二层（第二至三句话）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6" name="文本框 86025"/>
          <p:cNvSpPr txBox="1"/>
          <p:nvPr/>
        </p:nvSpPr>
        <p:spPr>
          <a:xfrm>
            <a:off x="762000" y="2071370"/>
            <a:ext cx="807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第一层（第一句话）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对“大同”社会的纲领性说明。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7" name="文本框 86026"/>
          <p:cNvSpPr txBox="1"/>
          <p:nvPr/>
        </p:nvSpPr>
        <p:spPr>
          <a:xfrm>
            <a:off x="694055" y="4926965"/>
            <a:ext cx="685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第三层（第四句话）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全文的总结语。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8" name="左大括号 86027"/>
          <p:cNvSpPr/>
          <p:nvPr/>
        </p:nvSpPr>
        <p:spPr>
          <a:xfrm>
            <a:off x="609600" y="2590800"/>
            <a:ext cx="304800" cy="3200400"/>
          </a:xfrm>
          <a:prstGeom prst="leftBrace">
            <a:avLst>
              <a:gd name="adj1" fmla="val 87500"/>
              <a:gd name="adj2" fmla="val 50000"/>
            </a:avLst>
          </a:prstGeom>
          <a:noFill/>
          <a:ln w="5715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860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 build="p"/>
      <p:bldP spid="86021" grpId="0"/>
      <p:bldP spid="86022" grpId="0"/>
      <p:bldP spid="86023" grpId="0"/>
      <p:bldP spid="86024" grpId="0"/>
      <p:bldP spid="86025" grpId="0"/>
      <p:bldP spid="86026" grpId="0"/>
      <p:bldP spid="860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框 87041"/>
          <p:cNvSpPr txBox="1"/>
          <p:nvPr/>
        </p:nvSpPr>
        <p:spPr>
          <a:xfrm>
            <a:off x="90805" y="1107440"/>
            <a:ext cx="81121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初读课文思考：什么是“大道”，什么是“大同”？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4445" y="2306320"/>
            <a:ext cx="9135110" cy="224536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3702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大道，可以理解为治理社会的最高准则；</a:t>
            </a:r>
            <a:endParaRPr lang="zh-CN" altLang="en-US" sz="2800" b="1" dirty="0">
              <a:solidFill>
                <a:srgbClr val="3702E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3702E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大同，可以理解为儒家的理想社会或人类社会的最高阶段。</a:t>
            </a:r>
            <a:endParaRPr lang="zh-CN" altLang="en-US" sz="2800" b="1" dirty="0">
              <a:solidFill>
                <a:srgbClr val="3702E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大道之行也，是指执政者施行大道，则老百姓便可以生活在安定、和平的大同社会。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609600" y="1554163"/>
            <a:ext cx="54879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诵读课文，理清思路，思考：</a:t>
            </a:r>
            <a:endParaRPr lang="zh-CN" altLang="en-US" sz="3200" b="1" dirty="0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8067" name="文本框 88066"/>
          <p:cNvSpPr txBox="1"/>
          <p:nvPr/>
        </p:nvSpPr>
        <p:spPr>
          <a:xfrm>
            <a:off x="609600" y="2406015"/>
            <a:ext cx="8001000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l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大同”社会的根本特征是什么？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 algn="l">
              <a:spcBef>
                <a:spcPct val="50000"/>
              </a:spcBef>
              <a:buClr>
                <a:schemeClr val="bg1"/>
              </a:buClr>
              <a:buAutoNum type="arabicPeriod"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本文是从哪几个方面来说明“大同”社会的基本特征的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1" name="文本框 89090"/>
          <p:cNvSpPr txBox="1"/>
          <p:nvPr/>
        </p:nvSpPr>
        <p:spPr>
          <a:xfrm>
            <a:off x="929640" y="1177925"/>
            <a:ext cx="7773035" cy="3562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800" dirty="0">
                <a:solidFill>
                  <a:srgbClr val="6600FF"/>
                </a:solidFill>
                <a:latin typeface="Tahoma" panose="020B0604030504040204" pitchFamily="34" charset="0"/>
              </a:rPr>
              <a:t>特征</a:t>
            </a:r>
            <a:r>
              <a:rPr lang="zh-CN" altLang="en-US" sz="2800">
                <a:solidFill>
                  <a:srgbClr val="6600FF"/>
                </a:solidFill>
                <a:latin typeface="Tahoma" panose="020B0604030504040204" pitchFamily="34" charset="0"/>
              </a:rPr>
              <a:t>：</a:t>
            </a:r>
            <a:endParaRPr lang="zh-CN" altLang="en-US" sz="2800">
              <a:solidFill>
                <a:srgbClr val="6600FF"/>
              </a:solidFill>
              <a:latin typeface="Tahoma" panose="020B0604030504040204" pitchFamily="34" charset="0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  <a:buBlip>
                <a:blip r:embed="rId1"/>
              </a:buBlip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天下为公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</a:pPr>
            <a:r>
              <a:rPr lang="zh-CN" altLang="en-US" sz="2800">
                <a:solidFill>
                  <a:srgbClr val="6600FF"/>
                </a:solidFill>
                <a:latin typeface="Tahoma" panose="020B0604030504040204" pitchFamily="34" charset="0"/>
              </a:rPr>
              <a:t>具体阐述：</a:t>
            </a:r>
            <a:endParaRPr lang="zh-CN" altLang="en-US" sz="2800">
              <a:solidFill>
                <a:srgbClr val="009900"/>
              </a:solidFill>
              <a:latin typeface="Tahoma" panose="020B0604030504040204" pitchFamily="34" charset="0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  <a:buBlip>
                <a:blip r:embed="rId1"/>
              </a:buBlip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人人受到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关爱</a:t>
            </a:r>
            <a:r>
              <a:rPr lang="zh-CN" altLang="en-US" sz="1800" dirty="0">
                <a:solidFill>
                  <a:srgbClr val="07070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2000" dirty="0">
                <a:solidFill>
                  <a:srgbClr val="07070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人不独</a:t>
            </a:r>
            <a:r>
              <a:rPr lang="zh-CN" altLang="en-US" sz="2000" dirty="0">
                <a:solidFill>
                  <a:srgbClr val="07070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不独亲其亲，不独子其子，使老有所终，壮有所用，幼有所长，矜、寡、孤、独、废疾者</a:t>
            </a:r>
            <a:r>
              <a:rPr lang="en-US" altLang="zh-CN" sz="2000">
                <a:solidFill>
                  <a:srgbClr val="07070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000">
                <a:solidFill>
                  <a:srgbClr val="070709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皆有所养）</a:t>
            </a:r>
            <a:endParaRPr lang="zh-CN" altLang="en-US" sz="2000">
              <a:solidFill>
                <a:srgbClr val="070709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  <a:buBlip>
                <a:blip r:embed="rId1"/>
              </a:buBlip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人人安居乐业</a:t>
            </a:r>
            <a:r>
              <a:rPr lang="zh-CN" altLang="en-US" sz="2000">
                <a:solidFill>
                  <a:srgbClr val="07070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（男有分，女有归）</a:t>
            </a:r>
            <a:endParaRPr lang="zh-CN" altLang="en-US" sz="2000">
              <a:solidFill>
                <a:srgbClr val="07070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  <a:buBlip>
                <a:blip r:embed="rId1"/>
              </a:buBlip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物物尽其用</a:t>
            </a:r>
            <a:r>
              <a:rPr lang="zh-CN" altLang="en-US" sz="2000">
                <a:solidFill>
                  <a:srgbClr val="07070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（货恶其弃于地也，不必藏于己）</a:t>
            </a:r>
            <a:endParaRPr lang="zh-CN" altLang="en-US" sz="2000">
              <a:solidFill>
                <a:srgbClr val="07070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20000"/>
              </a:spcBef>
              <a:buClr>
                <a:schemeClr val="tx1"/>
              </a:buClr>
              <a:buSzPct val="90000"/>
              <a:buBlip>
                <a:blip r:embed="rId1"/>
              </a:buBlip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人人尽其力</a:t>
            </a:r>
            <a:r>
              <a:rPr lang="zh-CN" altLang="en-US" sz="2000" dirty="0">
                <a:solidFill>
                  <a:srgbClr val="07070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（力恶其弃于地也，不必为己）</a:t>
            </a:r>
            <a:endParaRPr lang="zh-CN" altLang="en-US" sz="2000" dirty="0">
              <a:solidFill>
                <a:srgbClr val="07070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4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1">
                                            <p:txEl>
                                              <p:charRg st="4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charRg st="4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1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091">
                                            <p:txEl>
                                              <p:charRg st="1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091">
                                            <p:txEl>
                                              <p:charRg st="1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7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091">
                                            <p:txEl>
                                              <p:charRg st="7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091">
                                            <p:txEl>
                                              <p:charRg st="7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49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8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1">
                                            <p:txEl>
                                              <p:charRg st="8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091">
                                            <p:txEl>
                                              <p:charRg st="8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899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09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09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文本框 90113"/>
          <p:cNvSpPr txBox="1"/>
          <p:nvPr/>
        </p:nvSpPr>
        <p:spPr>
          <a:xfrm>
            <a:off x="1724025" y="990600"/>
            <a:ext cx="5696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6000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6000" b="1" dirty="0">
                <a:latin typeface="黑体" panose="02010609060101010101" pitchFamily="2" charset="-122"/>
                <a:ea typeface="黑体" panose="02010609060101010101" pitchFamily="2" charset="-122"/>
              </a:rPr>
              <a:t>大同”</a:t>
            </a:r>
            <a:r>
              <a:rPr lang="zh-CN" altLang="en-US" sz="3600" b="1" dirty="0">
                <a:latin typeface="华文行楷" pitchFamily="2" charset="-122"/>
                <a:ea typeface="华文行楷" pitchFamily="2" charset="-122"/>
              </a:rPr>
              <a:t>社会的特征</a:t>
            </a: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?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90115" name="文本框 90114"/>
          <p:cNvSpPr txBox="1"/>
          <p:nvPr/>
        </p:nvSpPr>
        <p:spPr>
          <a:xfrm>
            <a:off x="1600200" y="2275840"/>
            <a:ext cx="60026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、人人都受到全社会的关爱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、人人都能安居乐业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</a:rPr>
              <a:t>、货尽其用，人尽其力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grpSp>
        <p:nvGrpSpPr>
          <p:cNvPr id="90116" name="组合 90115"/>
          <p:cNvGrpSpPr/>
          <p:nvPr/>
        </p:nvGrpSpPr>
        <p:grpSpPr>
          <a:xfrm>
            <a:off x="609600" y="990600"/>
            <a:ext cx="990600" cy="5105400"/>
            <a:chOff x="480" y="576"/>
            <a:chExt cx="624" cy="1824"/>
          </a:xfrm>
        </p:grpSpPr>
        <p:sp>
          <p:nvSpPr>
            <p:cNvPr id="90117" name="竖卷形 90116"/>
            <p:cNvSpPr/>
            <p:nvPr/>
          </p:nvSpPr>
          <p:spPr>
            <a:xfrm>
              <a:off x="480" y="576"/>
              <a:ext cx="624" cy="182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18" name="文本框 90117"/>
            <p:cNvSpPr txBox="1"/>
            <p:nvPr/>
          </p:nvSpPr>
          <p:spPr>
            <a:xfrm>
              <a:off x="624" y="864"/>
              <a:ext cx="384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天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下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为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公</a:t>
              </a:r>
              <a:endPara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grpSp>
        <p:nvGrpSpPr>
          <p:cNvPr id="90119" name="组合 90118"/>
          <p:cNvGrpSpPr/>
          <p:nvPr/>
        </p:nvGrpSpPr>
        <p:grpSpPr>
          <a:xfrm>
            <a:off x="7467600" y="990600"/>
            <a:ext cx="990600" cy="5105400"/>
            <a:chOff x="4464" y="576"/>
            <a:chExt cx="624" cy="1824"/>
          </a:xfrm>
        </p:grpSpPr>
        <p:sp>
          <p:nvSpPr>
            <p:cNvPr id="90120" name="竖卷形 90119"/>
            <p:cNvSpPr/>
            <p:nvPr/>
          </p:nvSpPr>
          <p:spPr>
            <a:xfrm>
              <a:off x="4464" y="576"/>
              <a:ext cx="624" cy="182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1" name="文本框 90120"/>
            <p:cNvSpPr txBox="1"/>
            <p:nvPr/>
          </p:nvSpPr>
          <p:spPr>
            <a:xfrm>
              <a:off x="4608" y="864"/>
              <a:ext cx="384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天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下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无</a:t>
              </a:r>
              <a:endPara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恶</a:t>
              </a:r>
              <a:endPara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矩形 93185"/>
          <p:cNvSpPr/>
          <p:nvPr/>
        </p:nvSpPr>
        <p:spPr>
          <a:xfrm>
            <a:off x="0" y="3132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3187" name="矩形 93186"/>
          <p:cNvSpPr/>
          <p:nvPr/>
        </p:nvSpPr>
        <p:spPr>
          <a:xfrm>
            <a:off x="659765" y="1478280"/>
            <a:ext cx="72945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如何评价孔子所描绘的“大同”社会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576580" y="2284730"/>
            <a:ext cx="6781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１、在当时看来：</a:t>
            </a:r>
            <a:endParaRPr lang="zh-CN" altLang="en-US" sz="36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２、在现在来说：</a:t>
            </a:r>
            <a:endParaRPr lang="zh-CN" altLang="en-US" sz="36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３、能否实现？</a:t>
            </a:r>
            <a:endParaRPr lang="zh-CN" altLang="en-US" sz="3600" b="1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9" name="矩形 93188"/>
          <p:cNvSpPr/>
          <p:nvPr/>
        </p:nvSpPr>
        <p:spPr>
          <a:xfrm>
            <a:off x="4160520" y="3200400"/>
            <a:ext cx="411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不满现实，向往美好</a:t>
            </a:r>
            <a:endParaRPr lang="zh-CN" altLang="en-US" sz="36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0" name="矩形 93189" descr="绿色大理石"/>
          <p:cNvSpPr/>
          <p:nvPr/>
        </p:nvSpPr>
        <p:spPr>
          <a:xfrm>
            <a:off x="4308475" y="2409190"/>
            <a:ext cx="411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1"/>
                </a:blipFill>
                <a:latin typeface="黑体" panose="02010609060101010101" pitchFamily="2" charset="-122"/>
                <a:ea typeface="黑体" panose="02010609060101010101" pitchFamily="2" charset="-122"/>
              </a:rPr>
              <a:t>激励人们，仍有意义</a:t>
            </a:r>
            <a:endParaRPr lang="zh-CN" altLang="en-US" sz="3600">
              <a:blipFill rotWithShape="0">
                <a:blip r:embed="rId1"/>
              </a:blip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1" name="矩形 93190" descr="棕色大理石"/>
          <p:cNvSpPr/>
          <p:nvPr/>
        </p:nvSpPr>
        <p:spPr>
          <a:xfrm>
            <a:off x="3996055" y="4027805"/>
            <a:ext cx="41148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2"/>
                </a:blipFill>
                <a:latin typeface="黑体" panose="02010609060101010101" pitchFamily="2" charset="-122"/>
                <a:ea typeface="黑体" panose="02010609060101010101" pitchFamily="2" charset="-122"/>
              </a:rPr>
              <a:t>世外桃源，美好空想</a:t>
            </a:r>
            <a:endParaRPr lang="zh-CN" altLang="en-US" sz="3600">
              <a:blipFill rotWithShape="0">
                <a:blip r:embed="rId2"/>
              </a:blip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96257"/>
          <p:cNvSpPr txBox="1"/>
          <p:nvPr/>
        </p:nvSpPr>
        <p:spPr>
          <a:xfrm>
            <a:off x="287655" y="1932940"/>
            <a:ext cx="856932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尽管这样的理想社会在当时的社会条件下不可能成为现实，但它却成为我国社会思想史上的一份宝贵财富，两千多年来一直成为许多思想家和改革家所追求的理想“桃源”。其思想意义极为深远。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0" name="矩形 96259"/>
          <p:cNvSpPr/>
          <p:nvPr/>
        </p:nvSpPr>
        <p:spPr>
          <a:xfrm>
            <a:off x="1616075" y="1047750"/>
            <a:ext cx="2535238" cy="671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127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00FF"/>
                </a:solidFill>
                <a:latin typeface="华文行楷" charset="0"/>
                <a:ea typeface="华文行楷" charset="0"/>
              </a:rPr>
              <a:t>拓展延伸</a:t>
            </a:r>
            <a:endParaRPr lang="zh-CN" altLang="en-US" sz="4400" b="1"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CC00FF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文本框 97281"/>
          <p:cNvSpPr txBox="1"/>
          <p:nvPr/>
        </p:nvSpPr>
        <p:spPr>
          <a:xfrm>
            <a:off x="4343400" y="685800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endParaRPr lang="en-US" altLang="zh-CN" sz="4000" b="1">
              <a:solidFill>
                <a:srgbClr val="050507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283" name="文本框 97282"/>
          <p:cNvSpPr txBox="1"/>
          <p:nvPr/>
        </p:nvSpPr>
        <p:spPr>
          <a:xfrm>
            <a:off x="228600" y="3962400"/>
            <a:ext cx="8686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endParaRPr lang="en-US" altLang="zh-CN" sz="6000" b="1" u="sng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2000250" y="-787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97285" name="图片 97284" descr="hz021121pic23"/>
          <p:cNvPicPr/>
          <p:nvPr/>
        </p:nvPicPr>
        <p:blipFill>
          <a:blip r:embed="rId1"/>
          <a:stretch>
            <a:fillRect/>
          </a:stretch>
        </p:blipFill>
        <p:spPr>
          <a:xfrm>
            <a:off x="4849495" y="1186180"/>
            <a:ext cx="2364740" cy="338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6" name="文本框 97285"/>
          <p:cNvSpPr txBox="1"/>
          <p:nvPr/>
        </p:nvSpPr>
        <p:spPr>
          <a:xfrm>
            <a:off x="7664450" y="1092835"/>
            <a:ext cx="1098550" cy="426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>
                <a:latin typeface="Times New Roman" panose="02020603050405020304" pitchFamily="18" charset="0"/>
              </a:rPr>
              <a:t>孔子：大同</a:t>
            </a:r>
            <a:endParaRPr lang="zh-CN" altLang="en-US" sz="6000">
              <a:latin typeface="Times New Roman" panose="02020603050405020304" pitchFamily="18" charset="0"/>
            </a:endParaRPr>
          </a:p>
        </p:txBody>
      </p:sp>
      <p:pic>
        <p:nvPicPr>
          <p:cNvPr id="99336" name="图片 99335" descr="20040529012908995"/>
          <p:cNvPicPr/>
          <p:nvPr/>
        </p:nvPicPr>
        <p:blipFill>
          <a:blip r:embed="rId2"/>
          <a:stretch>
            <a:fillRect/>
          </a:stretch>
        </p:blipFill>
        <p:spPr>
          <a:xfrm>
            <a:off x="1640205" y="1186180"/>
            <a:ext cx="2863850" cy="336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7" name="文本框 99336"/>
          <p:cNvSpPr txBox="1"/>
          <p:nvPr/>
        </p:nvSpPr>
        <p:spPr>
          <a:xfrm>
            <a:off x="842010" y="1092835"/>
            <a:ext cx="798195" cy="417639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</a:rPr>
              <a:t>陶渊明：世外桃源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972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6" grpId="0" build="p"/>
      <p:bldP spid="9933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7" name="文本框 108546"/>
          <p:cNvSpPr txBox="1"/>
          <p:nvPr/>
        </p:nvSpPr>
        <p:spPr>
          <a:xfrm>
            <a:off x="1794510" y="1434465"/>
            <a:ext cx="21678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华文隶书" pitchFamily="2" charset="-122"/>
                <a:ea typeface="华文隶书" pitchFamily="2" charset="-122"/>
              </a:rPr>
              <a:t>作业：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8548" name="文本框 108547"/>
          <p:cNvSpPr txBox="1"/>
          <p:nvPr/>
        </p:nvSpPr>
        <p:spPr>
          <a:xfrm>
            <a:off x="1794510" y="2395855"/>
            <a:ext cx="60502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1</a:t>
            </a:r>
            <a:r>
              <a:rPr lang="zh-CN" altLang="en-US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、背诵全文。 </a:t>
            </a:r>
            <a:endParaRPr lang="zh-CN" altLang="en-US" sz="4000" dirty="0">
              <a:solidFill>
                <a:srgbClr val="070709"/>
              </a:solidFill>
              <a:latin typeface="Tahoma" panose="020B0604030504040204" pitchFamily="34" charset="0"/>
              <a:ea typeface="华文行楷" pitchFamily="2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2</a:t>
            </a:r>
            <a:r>
              <a:rPr lang="zh-CN" altLang="en-US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、描绘你心目中的理</a:t>
            </a:r>
            <a:endParaRPr lang="zh-CN" altLang="en-US" sz="4000" dirty="0">
              <a:solidFill>
                <a:srgbClr val="070709"/>
              </a:solidFill>
              <a:latin typeface="Tahoma" panose="020B0604030504040204" pitchFamily="34" charset="0"/>
              <a:ea typeface="华文行楷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想社会，不少于</a:t>
            </a:r>
            <a:r>
              <a:rPr lang="en-US" altLang="zh-CN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500</a:t>
            </a:r>
            <a:r>
              <a:rPr lang="zh-CN" altLang="en-US" sz="4000" dirty="0">
                <a:solidFill>
                  <a:srgbClr val="070709"/>
                </a:solidFill>
                <a:latin typeface="Tahoma" panose="020B0604030504040204" pitchFamily="34" charset="0"/>
                <a:ea typeface="华文行楷" pitchFamily="2" charset="-122"/>
              </a:rPr>
              <a:t>字。</a:t>
            </a:r>
            <a:endParaRPr lang="zh-CN" altLang="en-US" sz="4000" dirty="0">
              <a:solidFill>
                <a:srgbClr val="070709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108549" name="标题 10854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dirty="0"/>
              <a:t>                                      </a:t>
            </a:r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/>
          <p:nvPr>
            <p:ph type="title"/>
          </p:nvPr>
        </p:nvSpPr>
        <p:spPr>
          <a:xfrm>
            <a:off x="3564890" y="422910"/>
            <a:ext cx="3239135" cy="1143000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预习检测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4035" name="文本占位符 44034"/>
          <p:cNvSpPr/>
          <p:nvPr>
            <p:ph type="body" idx="1"/>
          </p:nvPr>
        </p:nvSpPr>
        <p:spPr>
          <a:xfrm>
            <a:off x="301625" y="1179830"/>
            <a:ext cx="8540750" cy="3865245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/>
              <a:t>1、给下列红字注音：</a:t>
            </a:r>
            <a:endParaRPr lang="zh-CN" altLang="en-US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 嘉肴</a:t>
            </a:r>
            <a:r>
              <a:rPr lang="zh-CN" altLang="en-US" dirty="0"/>
              <a:t>（   ）（    ）          </a:t>
            </a:r>
            <a:r>
              <a:rPr lang="zh-CN" altLang="en-US" dirty="0">
                <a:solidFill>
                  <a:srgbClr val="FF0000"/>
                </a:solidFill>
              </a:rPr>
              <a:t>     </a:t>
            </a:r>
            <a:r>
              <a:rPr lang="zh-CN" altLang="en-US" dirty="0"/>
              <a:t>自</a:t>
            </a:r>
            <a:r>
              <a:rPr lang="zh-CN" altLang="en-US" dirty="0">
                <a:solidFill>
                  <a:srgbClr val="FF0000"/>
                </a:solidFill>
              </a:rPr>
              <a:t>强</a:t>
            </a:r>
            <a:r>
              <a:rPr lang="zh-CN" altLang="en-US" dirty="0"/>
              <a:t>（       ）</a:t>
            </a:r>
            <a:r>
              <a:rPr lang="zh-CN" altLang="en-US" dirty="0">
                <a:solidFill>
                  <a:srgbClr val="FF0000"/>
                </a:solidFill>
              </a:rPr>
              <a:t>                                                  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 兑</a:t>
            </a:r>
            <a:r>
              <a:rPr lang="zh-CN" altLang="en-US" dirty="0"/>
              <a:t>命（       ）  </a:t>
            </a:r>
            <a:r>
              <a:rPr lang="zh-CN" altLang="en-US" dirty="0">
                <a:solidFill>
                  <a:srgbClr val="FF0000"/>
                </a:solidFill>
              </a:rPr>
              <a:t>                    学</a:t>
            </a:r>
            <a:r>
              <a:rPr lang="zh-CN" altLang="en-US" dirty="0"/>
              <a:t>学半（      ）   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zh-CN" altLang="en-US" dirty="0"/>
              <a:t>2、借助工具书及课下注释解释下列字词。</a:t>
            </a:r>
            <a:endParaRPr lang="zh-CN" altLang="en-US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 虽</a:t>
            </a:r>
            <a:r>
              <a:rPr lang="zh-CN" altLang="en-US" dirty="0"/>
              <a:t>（        ）    </a:t>
            </a:r>
            <a:r>
              <a:rPr lang="zh-CN" altLang="en-US" dirty="0">
                <a:solidFill>
                  <a:srgbClr val="FF0000"/>
                </a:solidFill>
              </a:rPr>
              <a:t>旨</a:t>
            </a:r>
            <a:r>
              <a:rPr lang="zh-CN" altLang="en-US" dirty="0"/>
              <a:t>（        ）  </a:t>
            </a:r>
            <a:r>
              <a:rPr lang="zh-CN" altLang="en-US" dirty="0">
                <a:solidFill>
                  <a:srgbClr val="FF0000"/>
                </a:solidFill>
              </a:rPr>
              <a:t>至道</a:t>
            </a:r>
            <a:r>
              <a:rPr lang="zh-CN" altLang="en-US" dirty="0"/>
              <a:t>（             ）</a:t>
            </a:r>
            <a:endParaRPr lang="zh-CN" altLang="en-US" dirty="0"/>
          </a:p>
          <a:p>
            <a:pPr marL="0" indent="0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 善</a:t>
            </a:r>
            <a:r>
              <a:rPr lang="zh-CN" altLang="en-US" dirty="0"/>
              <a:t>（         ）</a:t>
            </a:r>
            <a:r>
              <a:rPr lang="zh-CN" altLang="en-US" dirty="0">
                <a:solidFill>
                  <a:srgbClr val="FF0000"/>
                </a:solidFill>
              </a:rPr>
              <a:t>  困 </a:t>
            </a:r>
            <a:r>
              <a:rPr lang="zh-CN" altLang="en-US" dirty="0"/>
              <a:t>（                     ） </a:t>
            </a:r>
            <a:r>
              <a:rPr lang="zh-CN" altLang="en-US" dirty="0">
                <a:solidFill>
                  <a:srgbClr val="FF0000"/>
                </a:solidFill>
              </a:rPr>
              <a:t>     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是故</a:t>
            </a:r>
            <a:r>
              <a:rPr lang="zh-CN" altLang="en-US" dirty="0"/>
              <a:t>（       ）</a:t>
            </a:r>
            <a:r>
              <a:rPr lang="zh-CN" altLang="en-US" dirty="0">
                <a:solidFill>
                  <a:srgbClr val="FF0000"/>
                </a:solidFill>
              </a:rPr>
              <a:t> 自强</a:t>
            </a:r>
            <a:r>
              <a:rPr lang="zh-CN" altLang="en-US" dirty="0"/>
              <a:t>（             ）</a:t>
            </a:r>
            <a:r>
              <a:rPr lang="zh-CN" altLang="en-US" dirty="0">
                <a:solidFill>
                  <a:srgbClr val="FF0000"/>
                </a:solidFill>
              </a:rPr>
              <a:t>自反</a:t>
            </a:r>
            <a:r>
              <a:rPr lang="zh-CN" altLang="en-US" dirty="0"/>
              <a:t>（          ） </a:t>
            </a:r>
            <a:r>
              <a:rPr lang="zh-CN" altLang="en-US" dirty="0">
                <a:solidFill>
                  <a:srgbClr val="FF0000"/>
                </a:solidFill>
              </a:rPr>
              <a:t>           </a:t>
            </a:r>
            <a:endParaRPr lang="zh-CN" altLang="en-US" u="sng" dirty="0"/>
          </a:p>
        </p:txBody>
      </p:sp>
      <p:sp>
        <p:nvSpPr>
          <p:cNvPr id="44037" name="文本框 44036"/>
          <p:cNvSpPr txBox="1"/>
          <p:nvPr/>
        </p:nvSpPr>
        <p:spPr>
          <a:xfrm>
            <a:off x="1908175" y="1750060"/>
            <a:ext cx="1906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</a:rPr>
              <a:t>jiā         yáo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6804025" y="1750060"/>
            <a:ext cx="1038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</a:rPr>
              <a:t>qiǎng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1979930" y="2210435"/>
            <a:ext cx="756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</a:rPr>
              <a:t>yuè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7235825" y="2210435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err="1">
                <a:solidFill>
                  <a:srgbClr val="FF0000"/>
                </a:solidFill>
                <a:latin typeface="Arial" panose="020B0604020202020204" pitchFamily="34" charset="0"/>
              </a:rPr>
              <a:t>xiào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4041" name="文本框 44040"/>
          <p:cNvSpPr txBox="1"/>
          <p:nvPr/>
        </p:nvSpPr>
        <p:spPr>
          <a:xfrm>
            <a:off x="1619250" y="3381375"/>
            <a:ext cx="803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即使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2" name="文本框 44041"/>
          <p:cNvSpPr txBox="1"/>
          <p:nvPr/>
        </p:nvSpPr>
        <p:spPr>
          <a:xfrm>
            <a:off x="4149090" y="3381375"/>
            <a:ext cx="846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甘美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6703060" y="3381375"/>
            <a:ext cx="176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最好的道理 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4" name="文本框 44043"/>
          <p:cNvSpPr txBox="1"/>
          <p:nvPr/>
        </p:nvSpPr>
        <p:spPr>
          <a:xfrm>
            <a:off x="4411028" y="4427220"/>
            <a:ext cx="1546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自我勉励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1584960" y="3906520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好处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6" name="文本框 44045"/>
          <p:cNvSpPr txBox="1"/>
          <p:nvPr/>
        </p:nvSpPr>
        <p:spPr>
          <a:xfrm>
            <a:off x="4149090" y="3906520"/>
            <a:ext cx="2487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不通，理解不了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7" name="文本框 44046"/>
          <p:cNvSpPr txBox="1"/>
          <p:nvPr/>
        </p:nvSpPr>
        <p:spPr>
          <a:xfrm>
            <a:off x="1979930" y="4366895"/>
            <a:ext cx="880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所以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4048" name="文本框 44047"/>
          <p:cNvSpPr txBox="1"/>
          <p:nvPr/>
        </p:nvSpPr>
        <p:spPr>
          <a:xfrm>
            <a:off x="7295833" y="4427220"/>
            <a:ext cx="1546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反省自己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bldLvl="0"/>
      <p:bldP spid="44038" grpId="0" bldLvl="0"/>
      <p:bldP spid="44039" grpId="0" bldLvl="0"/>
      <p:bldP spid="44040" grpId="0" bldLvl="0"/>
      <p:bldP spid="44041" grpId="0" bldLvl="0"/>
      <p:bldP spid="44042" grpId="0" bldLvl="0"/>
      <p:bldP spid="44043" grpId="0" bldLvl="0"/>
      <p:bldP spid="44044" grpId="0" bldLvl="0"/>
      <p:bldP spid="44045" grpId="0" bldLvl="0"/>
      <p:bldP spid="44046" grpId="0" bldLvl="0"/>
      <p:bldP spid="44047" grpId="0" bldLvl="0"/>
      <p:bldP spid="44048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矩形 30726"/>
          <p:cNvSpPr/>
          <p:nvPr/>
        </p:nvSpPr>
        <p:spPr>
          <a:xfrm>
            <a:off x="4445000" y="2880360"/>
            <a:ext cx="3597910" cy="13620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7738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600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6000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0" y="1956435"/>
            <a:ext cx="3352165" cy="228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9" name="Text Box 7"/>
          <p:cNvSpPr txBox="1"/>
          <p:nvPr/>
        </p:nvSpPr>
        <p:spPr>
          <a:xfrm>
            <a:off x="2793365" y="658495"/>
            <a:ext cx="56476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注意停顿</a:t>
            </a:r>
            <a:r>
              <a:rPr lang="zh-CN" altLang="en-US" sz="2800" b="1" dirty="0">
                <a:latin typeface="Arial" panose="020B0604020202020204" pitchFamily="34" charset="0"/>
              </a:rPr>
              <a:t>（读出节奏和韵味）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2793365" y="1351915"/>
            <a:ext cx="643699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虽有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嘉肴，弗食，不知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其旨也；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虽有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至道，弗学，不知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其善也。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是故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然后知不足，教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然后知困。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知不足，然后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能自反也；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知困，然后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能自强也。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故曰：教学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相长也。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兑命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</a:rPr>
              <a:t>曰：“学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学半。”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其</a:t>
            </a: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200" b="1" dirty="0">
                <a:latin typeface="Arial" panose="020B0604020202020204" pitchFamily="34" charset="0"/>
              </a:rPr>
              <a:t>此之谓乎？</a:t>
            </a: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40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2054860"/>
            <a:ext cx="2875915" cy="2286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6" name="矩形 25605"/>
          <p:cNvSpPr/>
          <p:nvPr/>
        </p:nvSpPr>
        <p:spPr>
          <a:xfrm>
            <a:off x="456883" y="177863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>
                <a:latin typeface="Arial" panose="020B0604020202020204" pitchFamily="34" charset="0"/>
              </a:rPr>
              <a:t>　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文意疏通</a:t>
            </a:r>
            <a:r>
              <a:rPr lang="zh-CN" altLang="en-US" b="1" dirty="0">
                <a:latin typeface="Arial" panose="020B0604020202020204" pitchFamily="34" charset="0"/>
              </a:rPr>
              <a:t>  </a:t>
            </a:r>
            <a:endParaRPr lang="zh-CN" altLang="en-US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（学习小组形式，注意重点字的解释，可以查阅工具书。）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2915" y="3183255"/>
            <a:ext cx="3158490" cy="239204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6" name="Text Box 5"/>
          <p:cNvSpPr txBox="1"/>
          <p:nvPr/>
        </p:nvSpPr>
        <p:spPr>
          <a:xfrm>
            <a:off x="594995" y="1507808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合作探究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Text Box 6"/>
          <p:cNvSpPr txBox="1"/>
          <p:nvPr/>
        </p:nvSpPr>
        <p:spPr>
          <a:xfrm>
            <a:off x="468313" y="2374583"/>
            <a:ext cx="76327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、这篇短文告诉了我们一个什么样的道理？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Text Box 4"/>
          <p:cNvSpPr txBox="1"/>
          <p:nvPr/>
        </p:nvSpPr>
        <p:spPr>
          <a:xfrm>
            <a:off x="468313" y="3723005"/>
            <a:ext cx="77771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、文章开头写“虽有嘉肴”有何作用？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0" name="Text Box 5"/>
          <p:cNvSpPr txBox="1"/>
          <p:nvPr/>
        </p:nvSpPr>
        <p:spPr>
          <a:xfrm>
            <a:off x="1385570" y="824548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合作探究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Text Box 6"/>
          <p:cNvSpPr txBox="1"/>
          <p:nvPr/>
        </p:nvSpPr>
        <p:spPr>
          <a:xfrm>
            <a:off x="256223" y="1509395"/>
            <a:ext cx="81359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、这篇短文告诉了我们一个什么样的道理？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你同意这个观点吗？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21512" name="Text Box 7"/>
          <p:cNvSpPr txBox="1"/>
          <p:nvPr/>
        </p:nvSpPr>
        <p:spPr>
          <a:xfrm>
            <a:off x="179705" y="2700020"/>
            <a:ext cx="838962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（“教学相长”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教和学是相互促进的，二者相铺相成。重视实践，在学和教的实践中“知不足”、“知困”，明事理，出真知，得到进步与发展）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Text Box 4"/>
          <p:cNvSpPr txBox="1"/>
          <p:nvPr/>
        </p:nvSpPr>
        <p:spPr>
          <a:xfrm>
            <a:off x="308610" y="1631315"/>
            <a:ext cx="77771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、文章开头写“虽有嘉肴”有何作用？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2536" name="Rectangle 5"/>
          <p:cNvSpPr/>
          <p:nvPr/>
        </p:nvSpPr>
        <p:spPr>
          <a:xfrm>
            <a:off x="423545" y="2536190"/>
            <a:ext cx="7993063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  <a:buChar char="•"/>
            </a:pP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用“佳肴”作喻，由浅入深，引出要论证的道理。）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8105" y="3199765"/>
            <a:ext cx="3804285" cy="2286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/>
          <p:nvPr>
            <p:ph type="title"/>
          </p:nvPr>
        </p:nvSpPr>
        <p:spPr>
          <a:xfrm>
            <a:off x="2137410" y="544195"/>
            <a:ext cx="5445125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FF0000"/>
                </a:solidFill>
              </a:rPr>
              <a:t>主题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24579" name="文本占位符 24578"/>
          <p:cNvSpPr/>
          <p:nvPr>
            <p:ph type="body" idx="1"/>
          </p:nvPr>
        </p:nvSpPr>
        <p:spPr>
          <a:xfrm>
            <a:off x="20320" y="1687195"/>
            <a:ext cx="8540750" cy="2350135"/>
          </a:xfrm>
        </p:spPr>
        <p:txBody>
          <a:bodyPr/>
          <a:p>
            <a:r>
              <a:rPr lang="zh-CN" altLang="en-US" dirty="0"/>
              <a:t>         </a:t>
            </a:r>
            <a:r>
              <a:rPr lang="zh-CN" altLang="en-US" sz="3600" dirty="0"/>
              <a:t>文章运用</a:t>
            </a:r>
            <a:r>
              <a:rPr lang="zh-CN" altLang="en-US" sz="3600" dirty="0">
                <a:solidFill>
                  <a:srgbClr val="FF0000"/>
                </a:solidFill>
              </a:rPr>
              <a:t>类比的手法</a:t>
            </a:r>
            <a:r>
              <a:rPr lang="zh-CN" altLang="en-US" sz="3600" dirty="0"/>
              <a:t>引出要阐述的观点，指出教和学是相互促进，相辅相成的，即“</a:t>
            </a:r>
            <a:r>
              <a:rPr lang="zh-CN" altLang="en-US" sz="3600" dirty="0">
                <a:solidFill>
                  <a:srgbClr val="FF0000"/>
                </a:solidFill>
              </a:rPr>
              <a:t>教学相长</a:t>
            </a:r>
            <a:r>
              <a:rPr lang="zh-CN" altLang="en-US" sz="3600" dirty="0"/>
              <a:t>”，告诉了我们</a:t>
            </a:r>
            <a:r>
              <a:rPr lang="zh-CN" altLang="en-US" sz="3600" dirty="0">
                <a:solidFill>
                  <a:srgbClr val="FF0000"/>
                </a:solidFill>
              </a:rPr>
              <a:t>实践出真知</a:t>
            </a:r>
            <a:r>
              <a:rPr lang="zh-CN" altLang="en-US" sz="3600" dirty="0"/>
              <a:t>的道理。</a:t>
            </a:r>
            <a:endParaRPr lang="zh-CN" altLang="en-US" sz="3600" dirty="0"/>
          </a:p>
        </p:txBody>
      </p:sp>
      <p:sp>
        <p:nvSpPr>
          <p:cNvPr id="24580" name="任意多边形 24579"/>
          <p:cNvSpPr/>
          <p:nvPr/>
        </p:nvSpPr>
        <p:spPr>
          <a:xfrm>
            <a:off x="5520373" y="971550"/>
            <a:ext cx="1655762" cy="287338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755" y="3438525"/>
            <a:ext cx="4933315" cy="2286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砖雕艺术">
  <a:themeElements>
    <a:clrScheme name="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50505"/>
      </a:accent4>
      <a:accent5>
        <a:srgbClr val="FFFFCA"/>
      </a:accent5>
      <a:accent6>
        <a:srgbClr val="E5B75B"/>
      </a:accent6>
      <a:hlink>
        <a:srgbClr val="0066FF"/>
      </a:hlink>
      <a:folHlink>
        <a:srgbClr val="CC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50505"/>
        </a:accent4>
        <a:accent5>
          <a:srgbClr val="FFFFCA"/>
        </a:accent5>
        <a:accent6>
          <a:srgbClr val="E5B75B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5D3"/>
        </a:accent3>
        <a:accent4>
          <a:srgbClr val="2A2A83"/>
        </a:accent4>
        <a:accent5>
          <a:srgbClr val="D8F2F5"/>
        </a:accent5>
        <a:accent6>
          <a:srgbClr val="E5B7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9"/>
        </a:accent4>
        <a:accent5>
          <a:srgbClr val="FFFFFF"/>
        </a:accent5>
        <a:accent6>
          <a:srgbClr val="0089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F"/>
        </a:accent4>
        <a:accent5>
          <a:srgbClr val="FFFFCA"/>
        </a:accent5>
        <a:accent6>
          <a:srgbClr val="E5B7E5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6F2FA"/>
        </a:accent5>
        <a:accent6>
          <a:srgbClr val="E5B7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757"/>
        </a:accent4>
        <a:accent5>
          <a:srgbClr val="F2F2F2"/>
        </a:accent5>
        <a:accent6>
          <a:srgbClr val="E55B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B4B71"/>
        </a:accent4>
        <a:accent5>
          <a:srgbClr val="FFFFE2"/>
        </a:accent5>
        <a:accent6>
          <a:srgbClr val="89B7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3"/>
        </a:accent4>
        <a:accent5>
          <a:srgbClr val="D3E5D9"/>
        </a:accent5>
        <a:accent6>
          <a:srgbClr val="E589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3025</Words>
  <Application>WPS 演示</Application>
  <PresentationFormat>在屏幕上显示</PresentationFormat>
  <Paragraphs>258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2" baseType="lpstr">
      <vt:lpstr>Arial</vt:lpstr>
      <vt:lpstr>宋体</vt:lpstr>
      <vt:lpstr>Wingdings</vt:lpstr>
      <vt:lpstr>Wingdings 2</vt:lpstr>
      <vt:lpstr>Times New Roman</vt:lpstr>
      <vt:lpstr>Comic Sans MS</vt:lpstr>
      <vt:lpstr>★雅丽体</vt:lpstr>
      <vt:lpstr>Segoe Print</vt:lpstr>
      <vt:lpstr>微软雅黑</vt:lpstr>
      <vt:lpstr>Arial Unicode MS</vt:lpstr>
      <vt:lpstr>Wingdings</vt:lpstr>
      <vt:lpstr>Calibri</vt:lpstr>
      <vt:lpstr>隶书</vt:lpstr>
      <vt:lpstr>黑体</vt:lpstr>
      <vt:lpstr>华文楷体</vt:lpstr>
      <vt:lpstr>Tahoma</vt:lpstr>
      <vt:lpstr>华文行楷</vt:lpstr>
      <vt:lpstr>华文行楷</vt:lpstr>
      <vt:lpstr>楷体_GB2312</vt:lpstr>
      <vt:lpstr>华文隶书</vt:lpstr>
      <vt:lpstr>新宋体</vt:lpstr>
      <vt:lpstr>砖雕艺术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      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welenant</cp:lastModifiedBy>
  <dcterms:created xsi:type="dcterms:W3CDTF">2018-01-11T02:44:48Z</dcterms:created>
  <dcterms:modified xsi:type="dcterms:W3CDTF">2018-01-11T03:35:05Z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