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av" ContentType="audio/x-wav"/>
  <Default Extension="png" ContentType="image/png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52"/>
  </p:handoutMasterIdLst>
  <p:sldIdLst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8" r:id="rId32"/>
    <p:sldId id="319" r:id="rId33"/>
    <p:sldId id="320" r:id="rId34"/>
    <p:sldId id="321" r:id="rId35"/>
    <p:sldId id="322" r:id="rId36"/>
    <p:sldId id="323" r:id="rId37"/>
    <p:sldId id="324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334" r:id="rId48"/>
    <p:sldId id="335" r:id="rId49"/>
    <p:sldId id="336" r:id="rId50"/>
    <p:sldId id="337" r:id="rId51"/>
  </p:sldIdLst>
  <p:sldSz cx="12192000" cy="6858000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450B"/>
    <a:srgbClr val="84440B"/>
    <a:srgbClr val="964D0B"/>
    <a:srgbClr val="B2B2B2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78"/>
    <p:restoredTop sz="94660"/>
  </p:normalViewPr>
  <p:slideViewPr>
    <p:cSldViewPr snapToGrid="0" showGuides="1">
      <p:cViewPr varScale="1">
        <p:scale>
          <a:sx n="78" d="100"/>
          <a:sy n="78" d="100"/>
        </p:scale>
        <p:origin x="552" y="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pPr fontAlgn="auto"/>
            <a:fld id="{0F9B84EA-7D68-4D60-9CB1-D50884785D1C}" type="datetimeFigureOut">
              <a:rPr lang="zh-CN" altLang="en-US" sz="1245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pPr fontAlgn="auto"/>
            <a:fld id="{8D4E0FC9-F1F8-4FAE-9988-3BA365CFD46F}" type="slidenum">
              <a:rPr lang="zh-CN" altLang="en-US" sz="1245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6C8D182-E4C8-4120-9249-FC9774456FF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5D0DACE-38E0-42D2-9336-2B707D34BC6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1" name="页脚占位符 1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页眉占位符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ea typeface="微软雅黑" panose="020B0503020204020204" charset="-122"/>
              </a:rPr>
            </a:fld>
            <a:endParaRPr lang="zh-CN" altLang="en-US" sz="1200" dirty="0"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4505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6349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6963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16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16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373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373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>
            <a:alphaModFix amt="98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 hidden="1"/>
          <p:cNvCxnSpPr/>
          <p:nvPr userDrawn="1"/>
        </p:nvCxnSpPr>
        <p:spPr>
          <a:xfrm>
            <a:off x="742950" y="434975"/>
            <a:ext cx="0" cy="1390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>
            <a:alphaModFix amt="98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1032" name="图片 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12192000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6557963"/>
            <a:ext cx="12192000" cy="3651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wmf"/><Relationship Id="rId7" Type="http://schemas.openxmlformats.org/officeDocument/2006/relationships/control" Target="../activeX/activeX4.xml"/><Relationship Id="rId6" Type="http://schemas.openxmlformats.org/officeDocument/2006/relationships/image" Target="../media/image8.wmf"/><Relationship Id="rId5" Type="http://schemas.openxmlformats.org/officeDocument/2006/relationships/control" Target="../activeX/activeX3.xml"/><Relationship Id="rId4" Type="http://schemas.openxmlformats.org/officeDocument/2006/relationships/image" Target="../media/image7.wmf"/><Relationship Id="rId3" Type="http://schemas.openxmlformats.org/officeDocument/2006/relationships/control" Target="../activeX/activeX2.xml"/><Relationship Id="rId2" Type="http://schemas.openxmlformats.org/officeDocument/2006/relationships/image" Target="../media/image6.wmf"/><Relationship Id="rId10" Type="http://schemas.openxmlformats.org/officeDocument/2006/relationships/vmlDrawing" Target="../drawings/vmlDrawing1.vml"/><Relationship Id="rId1" Type="http://schemas.openxmlformats.org/officeDocument/2006/relationships/control" Target="../activeX/activeX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6"/>
          <p:cNvSpPr txBox="1"/>
          <p:nvPr/>
        </p:nvSpPr>
        <p:spPr>
          <a:xfrm>
            <a:off x="1213486" y="2137410"/>
            <a:ext cx="76009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万般皆下品，惟有读书高。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1213486" y="2800350"/>
            <a:ext cx="823912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一士登甲科，九族光彩新。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213486" y="3503296"/>
            <a:ext cx="772858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朝为田舍郎，暮登天子堂。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236346" y="4219576"/>
            <a:ext cx="819340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十年窗下无人问，一举成名天下知。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2"/>
          <p:cNvSpPr txBox="1"/>
          <p:nvPr/>
        </p:nvSpPr>
        <p:spPr>
          <a:xfrm>
            <a:off x="2844166" y="1032510"/>
            <a:ext cx="6995160" cy="1323976"/>
          </a:xfrm>
          <a:prstGeom prst="rect">
            <a:avLst/>
          </a:prstGeom>
          <a:noFill/>
          <a:ln w="9525">
            <a:noFill/>
          </a:ln>
        </p:spPr>
        <p:txBody>
          <a:bodyPr lIns="82296" tIns="41148" rIns="82296" bIns="41148"/>
          <a:p>
            <a:pPr lvl="0" algn="ctr">
              <a:lnSpc>
                <a:spcPct val="90000"/>
              </a:lnSpc>
            </a:pPr>
            <a:r>
              <a:rPr lang="zh-CN" altLang="en-US" sz="3960" b="1">
                <a:latin typeface="楷体" panose="02010609060101010101" pitchFamily="49" charset="-122"/>
                <a:ea typeface="楷体" panose="02010609060101010101" pitchFamily="49" charset="-122"/>
              </a:rPr>
              <a:t>知识改变命运</a:t>
            </a:r>
            <a:r>
              <a:rPr lang="zh-CN" altLang="en-US" sz="396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96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4432936" y="5048250"/>
            <a:ext cx="664273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古代科举考试的真实写照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30"/>
          <p:cNvSpPr txBox="1"/>
          <p:nvPr/>
        </p:nvSpPr>
        <p:spPr>
          <a:xfrm>
            <a:off x="2186940" y="3417570"/>
            <a:ext cx="297180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揖（   ）作揖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27" name="TextBox 2"/>
          <p:cNvSpPr txBox="1"/>
          <p:nvPr/>
        </p:nvSpPr>
        <p:spPr>
          <a:xfrm>
            <a:off x="1266826" y="1003936"/>
            <a:ext cx="446913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辨析多音字与形似字。</a:t>
            </a:r>
            <a:endParaRPr lang="zh-CN" altLang="en-US" sz="3360" b="1">
              <a:solidFill>
                <a:srgbClr val="FF0000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28" name="TextBox 3"/>
          <p:cNvSpPr txBox="1"/>
          <p:nvPr/>
        </p:nvSpPr>
        <p:spPr>
          <a:xfrm>
            <a:off x="1586866" y="2026920"/>
            <a:ext cx="61150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贴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207896" y="1737360"/>
            <a:ext cx="253366" cy="1245870"/>
          </a:xfrm>
          <a:prstGeom prst="lef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strike="noStrike" noProof="1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30" name="TextBox 5"/>
          <p:cNvSpPr txBox="1"/>
          <p:nvPr/>
        </p:nvSpPr>
        <p:spPr>
          <a:xfrm>
            <a:off x="2350770" y="1501140"/>
            <a:ext cx="361950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（        ）请帖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31" name="TextBox 9"/>
          <p:cNvSpPr txBox="1"/>
          <p:nvPr/>
        </p:nvSpPr>
        <p:spPr>
          <a:xfrm>
            <a:off x="2350770" y="2571750"/>
            <a:ext cx="361950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（        ）字帖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01316" y="1436370"/>
            <a:ext cx="82867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tiě</a:t>
            </a:r>
            <a:endParaRPr lang="en-US" altLang="zh-CN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33" name="TextBox 7"/>
          <p:cNvSpPr txBox="1"/>
          <p:nvPr/>
        </p:nvSpPr>
        <p:spPr>
          <a:xfrm>
            <a:off x="6351270" y="2063116"/>
            <a:ext cx="61150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挣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7006590" y="1604010"/>
            <a:ext cx="222886" cy="1402080"/>
          </a:xfrm>
          <a:prstGeom prst="lef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strike="noStrike" noProof="1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35" name="TextBox 8"/>
          <p:cNvSpPr txBox="1"/>
          <p:nvPr/>
        </p:nvSpPr>
        <p:spPr>
          <a:xfrm>
            <a:off x="7006590" y="1417320"/>
            <a:ext cx="318897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（      ）挣钱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36" name="TextBox 15"/>
          <p:cNvSpPr txBox="1"/>
          <p:nvPr/>
        </p:nvSpPr>
        <p:spPr>
          <a:xfrm>
            <a:off x="7006590" y="2520316"/>
            <a:ext cx="318897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（      ）挣扎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50456" y="1320166"/>
            <a:ext cx="125920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zhènɡ</a:t>
            </a:r>
            <a:endParaRPr lang="zh-CN" altLang="en-US" sz="168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50456" y="2476500"/>
            <a:ext cx="125920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zhēnɡ</a:t>
            </a:r>
            <a:endParaRPr lang="zh-CN" altLang="en-US" sz="168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2000250" y="3661410"/>
            <a:ext cx="194310" cy="1811656"/>
          </a:xfrm>
          <a:prstGeom prst="lef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strike="noStrike" noProof="1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40" name="TextBox 33"/>
          <p:cNvSpPr txBox="1"/>
          <p:nvPr/>
        </p:nvSpPr>
        <p:spPr>
          <a:xfrm>
            <a:off x="2186940" y="3962400"/>
            <a:ext cx="297180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缉（   ）通缉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41" name="TextBox 35"/>
          <p:cNvSpPr txBox="1"/>
          <p:nvPr/>
        </p:nvSpPr>
        <p:spPr>
          <a:xfrm>
            <a:off x="2186940" y="4509136"/>
            <a:ext cx="297180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辑（   ）编辑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42" name="TextBox 36"/>
          <p:cNvSpPr txBox="1"/>
          <p:nvPr/>
        </p:nvSpPr>
        <p:spPr>
          <a:xfrm>
            <a:off x="2181226" y="5027296"/>
            <a:ext cx="297180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葺（   ）修葺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08020" y="3381376"/>
            <a:ext cx="84582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yī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81350" y="4495800"/>
            <a:ext cx="61341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jí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196590" y="5027296"/>
            <a:ext cx="61341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qì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46" name="TextBox 5"/>
          <p:cNvSpPr txBox="1"/>
          <p:nvPr/>
        </p:nvSpPr>
        <p:spPr>
          <a:xfrm>
            <a:off x="2350770" y="2065020"/>
            <a:ext cx="361950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（        ）服帖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10840" y="1998346"/>
            <a:ext cx="82867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tiē</a:t>
            </a:r>
            <a:endParaRPr lang="en-US" altLang="zh-CN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16556" y="2526030"/>
            <a:ext cx="82867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tiè</a:t>
            </a:r>
            <a:endParaRPr lang="en-US" altLang="zh-CN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92780" y="3939540"/>
            <a:ext cx="61341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jī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6528436" y="3769996"/>
            <a:ext cx="194310" cy="1811656"/>
          </a:xfrm>
          <a:prstGeom prst="lef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strike="noStrike" noProof="1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51" name="TextBox 34"/>
          <p:cNvSpPr txBox="1"/>
          <p:nvPr/>
        </p:nvSpPr>
        <p:spPr>
          <a:xfrm>
            <a:off x="6715126" y="4080510"/>
            <a:ext cx="361759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湍（      ）湍急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52" name="TextBox 37"/>
          <p:cNvSpPr txBox="1"/>
          <p:nvPr/>
        </p:nvSpPr>
        <p:spPr>
          <a:xfrm>
            <a:off x="6715126" y="4619626"/>
            <a:ext cx="361759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喘（      ）喘气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53" name="TextBox 40"/>
          <p:cNvSpPr txBox="1"/>
          <p:nvPr/>
        </p:nvSpPr>
        <p:spPr>
          <a:xfrm>
            <a:off x="6715126" y="5162550"/>
            <a:ext cx="361759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揣（      ）揣摩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709536" y="4612006"/>
            <a:ext cx="125920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chuǎn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26680" y="5162550"/>
            <a:ext cx="125920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chuǎi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56" name="TextBox 49"/>
          <p:cNvSpPr txBox="1"/>
          <p:nvPr/>
        </p:nvSpPr>
        <p:spPr>
          <a:xfrm>
            <a:off x="6715126" y="3537586"/>
            <a:ext cx="361759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360" b="1">
                <a:latin typeface="宋体" panose="02010600030101010101" pitchFamily="2" charset="-122"/>
                <a:ea typeface="楷体" panose="02010609060101010101" pitchFamily="49" charset="-122"/>
              </a:rPr>
              <a:t>踹（      ）踹开</a:t>
            </a:r>
            <a:endParaRPr lang="zh-CN" altLang="en-US" sz="336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804786" y="4053840"/>
            <a:ext cx="104394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tuān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740016" y="3495676"/>
            <a:ext cx="125920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360" b="1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chuài</a:t>
            </a:r>
            <a:endParaRPr lang="zh-CN" altLang="en-US" sz="3360" b="1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44" grpId="0"/>
      <p:bldP spid="45" grpId="0"/>
      <p:bldP spid="46" grpId="0"/>
      <p:bldP spid="29" grpId="0"/>
      <p:bldP spid="30" grpId="0"/>
      <p:bldP spid="32" grpId="0"/>
      <p:bldP spid="43" grpId="0"/>
      <p:bldP spid="48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7" name="文本框 212996"/>
          <p:cNvSpPr txBox="1"/>
          <p:nvPr/>
        </p:nvSpPr>
        <p:spPr>
          <a:xfrm>
            <a:off x="734758" y="767524"/>
            <a:ext cx="4497133" cy="1004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en-US" sz="594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解释词语</a:t>
            </a:r>
            <a:endParaRPr lang="zh-CN" altLang="en-US" sz="594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18" name="矩形 2"/>
          <p:cNvSpPr/>
          <p:nvPr/>
        </p:nvSpPr>
        <p:spPr>
          <a:xfrm>
            <a:off x="659130" y="1642110"/>
            <a:ext cx="1117854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带    挈：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提携。文中的意思是“让你沾我的光”。</a:t>
            </a:r>
            <a:endParaRPr lang="en-US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唯唯连声：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连连答应。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浑    家：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妻子。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作    揖：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拱手行礼。</a:t>
            </a:r>
            <a:endParaRPr lang="en-US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见    教：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指教。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相    与：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结交。</a:t>
            </a:r>
            <a:endParaRPr lang="en-US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桑    梓：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家乡。</a:t>
            </a:r>
            <a:endParaRPr lang="en-US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狗血喷头：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形容骂得很凶。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898" name="Text Box 4"/>
          <p:cNvSpPr txBox="1">
            <a:spLocks noChangeArrowheads="1"/>
          </p:cNvSpPr>
          <p:nvPr/>
        </p:nvSpPr>
        <p:spPr bwMode="auto">
          <a:xfrm>
            <a:off x="1918336" y="1341120"/>
            <a:ext cx="8281036" cy="582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4" rIns="91430" bIns="45714">
            <a:spAutoFit/>
          </a:bodyPr>
          <a:lstStyle/>
          <a:p>
            <a:pPr defTabSz="812800" fontAlgn="auto">
              <a:spcBef>
                <a:spcPct val="50000"/>
              </a:spcBef>
            </a:pP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、指出这篇小说的三要素，把握故事情节。</a:t>
            </a:r>
            <a:endParaRPr lang="zh-CN" altLang="en-US" sz="3200" b="1" strike="noStrike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379" name="Text Box 6"/>
          <p:cNvSpPr txBox="1">
            <a:spLocks noChangeArrowheads="1"/>
          </p:cNvSpPr>
          <p:nvPr/>
        </p:nvSpPr>
        <p:spPr bwMode="auto">
          <a:xfrm flipH="1">
            <a:off x="3122296" y="2320290"/>
            <a:ext cx="6410326" cy="58229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91430" tIns="45714" rIns="91430" bIns="45714">
            <a:spAutoFit/>
          </a:bodyPr>
          <a:lstStyle/>
          <a:p>
            <a:pPr defTabSz="812800" fontAlgn="auto">
              <a:spcBef>
                <a:spcPct val="50000"/>
              </a:spcBef>
            </a:pPr>
            <a:r>
              <a:rPr lang="zh-CN" altLang="en-US" sz="32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范进、胡屠户、张乡绅、老太太等</a:t>
            </a:r>
            <a:endParaRPr lang="zh-CN" altLang="en-US" sz="32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380" name="Text Box 7"/>
          <p:cNvSpPr txBox="1">
            <a:spLocks noChangeArrowheads="1"/>
          </p:cNvSpPr>
          <p:nvPr/>
        </p:nvSpPr>
        <p:spPr bwMode="auto">
          <a:xfrm>
            <a:off x="1920240" y="2522220"/>
            <a:ext cx="1438276" cy="309118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91430" tIns="45714" rIns="91430" bIns="45714">
            <a:spAutoFit/>
          </a:bodyPr>
          <a:lstStyle/>
          <a:p>
            <a:pPr defTabSz="812800" fontAlgn="auto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strike="noStrike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人物：</a:t>
            </a:r>
            <a:endParaRPr lang="zh-CN" altLang="en-US" sz="3200" b="1" strike="noStrike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812800" fontAlgn="auto">
              <a:lnSpc>
                <a:spcPct val="60000"/>
              </a:lnSpc>
              <a:spcBef>
                <a:spcPct val="50000"/>
              </a:spcBef>
            </a:pPr>
            <a:endParaRPr lang="zh-CN" altLang="en-US" sz="3200" b="1" strike="noStrike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812800" fontAlgn="auto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strike="noStrike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情节：</a:t>
            </a:r>
            <a:endParaRPr lang="zh-CN" altLang="en-US" sz="3200" b="1" strike="noStrike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812800" fontAlgn="auto">
              <a:lnSpc>
                <a:spcPct val="60000"/>
              </a:lnSpc>
              <a:spcBef>
                <a:spcPct val="50000"/>
              </a:spcBef>
            </a:pPr>
            <a:endParaRPr lang="zh-CN" altLang="en-US" sz="3200" b="1" strike="noStrike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812800" fontAlgn="auto">
              <a:lnSpc>
                <a:spcPct val="170000"/>
              </a:lnSpc>
              <a:spcBef>
                <a:spcPct val="50000"/>
              </a:spcBef>
            </a:pPr>
            <a:r>
              <a:rPr lang="zh-CN" altLang="en-US" sz="3200" b="1" strike="noStrike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环境：</a:t>
            </a:r>
            <a:endParaRPr lang="zh-CN" altLang="en-US" sz="3200" b="1" strike="noStrike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381" name="Text Box 8"/>
          <p:cNvSpPr txBox="1">
            <a:spLocks noChangeArrowheads="1"/>
          </p:cNvSpPr>
          <p:nvPr/>
        </p:nvSpPr>
        <p:spPr bwMode="auto">
          <a:xfrm>
            <a:off x="3023236" y="3348990"/>
            <a:ext cx="7644766" cy="127127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91430" tIns="45714" rIns="91430" bIns="45714">
            <a:spAutoFit/>
          </a:bodyPr>
          <a:lstStyle/>
          <a:p>
            <a:pPr defTabSz="812800" fontAlgn="auto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范进中举前后的变化和周围人对他的不同态度</a:t>
            </a:r>
            <a:endParaRPr lang="zh-CN" altLang="en-US" sz="32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382" name="Text Box 9"/>
          <p:cNvSpPr txBox="1">
            <a:spLocks noChangeArrowheads="1"/>
          </p:cNvSpPr>
          <p:nvPr/>
        </p:nvSpPr>
        <p:spPr bwMode="auto">
          <a:xfrm>
            <a:off x="3187066" y="4884420"/>
            <a:ext cx="6012180" cy="58229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91430" tIns="45714" rIns="91430" bIns="45714">
            <a:spAutoFit/>
          </a:bodyPr>
          <a:lstStyle/>
          <a:p>
            <a:pPr defTabSz="812800" fontAlgn="auto">
              <a:spcBef>
                <a:spcPct val="50000"/>
              </a:spcBef>
            </a:pPr>
            <a:r>
              <a:rPr lang="zh-CN" altLang="en-US" sz="32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封建科举制度下的世态人情</a:t>
            </a:r>
            <a:endParaRPr lang="zh-CN" altLang="en-US" sz="32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范进中举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363200" y="531495"/>
            <a:ext cx="619125" cy="619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49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0" dur="12184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8898" grpId="0"/>
      <p:bldP spid="101379" grpId="0"/>
      <p:bldP spid="101380" grpId="0"/>
      <p:bldP spid="101381" grpId="0"/>
      <p:bldP spid="1013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7" name="文本框 212996"/>
          <p:cNvSpPr txBox="1"/>
          <p:nvPr/>
        </p:nvSpPr>
        <p:spPr>
          <a:xfrm>
            <a:off x="1030712" y="988123"/>
            <a:ext cx="4497133" cy="1004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zh-CN" sz="594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整体感知</a:t>
            </a:r>
            <a:endParaRPr lang="zh-CN" altLang="zh-CN" sz="594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05" name="矩形 2"/>
          <p:cNvSpPr/>
          <p:nvPr/>
        </p:nvSpPr>
        <p:spPr>
          <a:xfrm>
            <a:off x="1146810" y="1985010"/>
            <a:ext cx="10521316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速读课文，再用自己的话简要叙述课文。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5" grpId="0"/>
      <p:bldP spid="2160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7230" y="1983106"/>
            <a:ext cx="10681336" cy="2748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8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围绕“中举”这一中心事件，按时间顺序，小说情节可分成哪两个部？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8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两部分</a:t>
            </a:r>
            <a:r>
              <a:rPr lang="zh-CN" altLang="zh-CN" sz="288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各写了哪些事</a:t>
            </a:r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r>
              <a:rPr lang="zh-CN" altLang="zh-CN" sz="288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用四字短语概括（开端、发展、高潮和结局）。</a:t>
            </a:r>
            <a:endParaRPr lang="zh-CN" altLang="zh-CN" sz="288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9906" y="823531"/>
            <a:ext cx="4497133" cy="1004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zh-CN" sz="594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情节梳理</a:t>
            </a:r>
            <a:endParaRPr lang="zh-CN" altLang="zh-CN" sz="594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4380" y="845820"/>
            <a:ext cx="10681336" cy="20339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ts val="7575"/>
              </a:lnSpc>
            </a:pPr>
            <a:r>
              <a:rPr lang="en-US" altLang="zh-CN" sz="396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96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围绕“中举”这一中心事件，按时间顺序，小说情节可分成哪两个部分？</a:t>
            </a:r>
            <a:endParaRPr lang="zh-CN" altLang="zh-CN" sz="396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Text Box 3"/>
          <p:cNvSpPr txBox="1"/>
          <p:nvPr/>
        </p:nvSpPr>
        <p:spPr>
          <a:xfrm>
            <a:off x="754380" y="3133726"/>
            <a:ext cx="10595610" cy="3192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归纳段意：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段）：写范进进学回家到中举前的情况。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～结束）：写范进中举后情景。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4380" y="790576"/>
            <a:ext cx="10681336" cy="203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ts val="7575"/>
              </a:lnSpc>
            </a:pPr>
            <a:r>
              <a:rPr lang="en-US" altLang="zh-CN" sz="4860" b="1" strike="noStrike" noProof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2.</a:t>
            </a:r>
            <a:r>
              <a:rPr lang="zh-CN" altLang="en-US" sz="4860" b="1" strike="noStrike" noProof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两</a:t>
            </a:r>
            <a:r>
              <a:rPr lang="zh-CN" altLang="en-US" sz="486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部分</a:t>
            </a:r>
            <a:r>
              <a:rPr lang="zh-CN" altLang="zh-CN" sz="486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各写了哪些</a:t>
            </a:r>
            <a:r>
              <a:rPr lang="zh-CN" altLang="zh-CN" sz="4860" b="1" strike="noStrike" noProof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事</a:t>
            </a:r>
            <a:r>
              <a:rPr lang="zh-CN" altLang="en-US" sz="4860" b="1" strike="noStrike" noProof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？</a:t>
            </a:r>
            <a:r>
              <a:rPr lang="zh-CN" altLang="zh-CN" sz="4860" b="1" strike="noStrike" noProof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用</a:t>
            </a:r>
            <a:r>
              <a:rPr lang="zh-CN" altLang="zh-CN" sz="486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四字短语概括（开端、发展、高潮和结局）。</a:t>
            </a:r>
            <a:endParaRPr lang="zh-CN" altLang="zh-CN" sz="4860" b="1" strike="noStrike" noProof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3" name="Group 4"/>
          <p:cNvGraphicFramePr/>
          <p:nvPr/>
        </p:nvGraphicFramePr>
        <p:xfrm>
          <a:off x="735330" y="3387090"/>
          <a:ext cx="10375265" cy="2722245"/>
        </p:xfrm>
        <a:graphic>
          <a:graphicData uri="http://schemas.openxmlformats.org/drawingml/2006/table">
            <a:tbl>
              <a:tblPr/>
              <a:tblGrid>
                <a:gridCol w="1997710"/>
                <a:gridCol w="2091690"/>
                <a:gridCol w="2080895"/>
                <a:gridCol w="2052320"/>
                <a:gridCol w="2152650"/>
              </a:tblGrid>
              <a:tr h="137350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3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开端</a:t>
                      </a:r>
                      <a:endParaRPr kumimoji="0" lang="zh-CN" altLang="en-US" sz="432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296" marR="82296" marT="41143" marB="41143" anchor="ctr" horzOverflow="overflow">
                    <a:lnL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3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发展</a:t>
                      </a:r>
                      <a:endParaRPr kumimoji="0" lang="zh-CN" altLang="en-US" sz="432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2296" marR="82296" marT="41143" marB="41143" anchor="ctr" horzOverflow="overflow">
                    <a:lnL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3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再发展</a:t>
                      </a:r>
                      <a:endParaRPr kumimoji="0" lang="zh-CN" altLang="en-US" sz="432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296" marR="82296" marT="41143" marB="41143" anchor="ctr" horzOverflow="overflow">
                    <a:lnL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3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高潮</a:t>
                      </a:r>
                      <a:endParaRPr kumimoji="0" lang="zh-CN" altLang="en-US" sz="432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2296" marR="82296" marT="41143" marB="41143" anchor="ctr" horzOverflow="overflow">
                    <a:lnL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3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结局</a:t>
                      </a:r>
                      <a:endParaRPr kumimoji="0" lang="zh-CN" altLang="en-US" sz="432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296" marR="82296" marT="41143" marB="41143" anchor="ctr" horzOverflow="overflow">
                    <a:lnL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87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52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2296" marR="82296" marT="41143" marB="41143" anchor="ctr" horzOverflow="overflow">
                    <a:lnL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52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296" marR="82296" marT="41143" marB="41143" anchor="ctr" horzOverflow="overflow">
                    <a:lnL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52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2296" marR="82296" marT="41143" marB="41143" anchor="ctr" horzOverflow="overflow">
                    <a:lnL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52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296" marR="82296" marT="41143" marB="41143" anchor="ctr" horzOverflow="overflow">
                    <a:lnL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52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2296" marR="82296" marT="41143" marB="41143" anchor="ctr" horzOverflow="overflow">
                    <a:lnL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754380" y="5299710"/>
            <a:ext cx="2044065" cy="589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defRPr/>
            </a:pPr>
            <a:r>
              <a:rPr lang="zh-CN" altLang="zh-CN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屠户贺喜</a:t>
            </a:r>
            <a:r>
              <a:rPr lang="en-US" altLang="zh-CN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3240" strike="noStrike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3430" y="4520566"/>
            <a:ext cx="1836420" cy="589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 algn="ctr" eaLnBrk="1" fontAlgn="auto" hangingPunct="1">
              <a:defRPr/>
            </a:pPr>
            <a:r>
              <a:rPr lang="zh-CN" alt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考中秀才</a:t>
            </a:r>
            <a:endParaRPr lang="zh-CN" altLang="en-US" sz="324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6536" y="4491990"/>
            <a:ext cx="205740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defRPr/>
            </a:pPr>
            <a:r>
              <a:rPr lang="zh-CN" altLang="en-US" sz="36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借钱应试</a:t>
            </a:r>
            <a:r>
              <a:rPr lang="en-US" altLang="zh-CN" sz="36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3600" strike="noStrike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13936" y="4491990"/>
            <a:ext cx="21259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defRPr/>
            </a:pPr>
            <a:r>
              <a:rPr lang="zh-CN" altLang="en-US" sz="36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喜极而疯</a:t>
            </a:r>
            <a:r>
              <a:rPr lang="en-US" altLang="zh-CN" sz="36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3600" strike="noStrike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77050" y="4493896"/>
            <a:ext cx="2025016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defRPr/>
            </a:pPr>
            <a:r>
              <a:rPr lang="zh-CN" alt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屠户治疯</a:t>
            </a:r>
            <a:r>
              <a:rPr lang="en-US" altLang="zh-CN" sz="36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3600" strike="noStrike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70646" y="4493896"/>
            <a:ext cx="2045970" cy="589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defRPr/>
            </a:pPr>
            <a:r>
              <a:rPr lang="zh-CN" altLang="zh-CN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乡绅拜访</a:t>
            </a:r>
            <a:r>
              <a:rPr lang="en-US" altLang="zh-CN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3240" strike="noStrike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70646" y="5271136"/>
            <a:ext cx="2047876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defRPr/>
            </a:pPr>
            <a:r>
              <a:rPr lang="zh-CN" altLang="zh-CN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屠户受赠</a:t>
            </a:r>
            <a:r>
              <a:rPr lang="en-US" altLang="zh-CN" sz="36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3600" strike="noStrike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7" name="文本框 212996"/>
          <p:cNvSpPr txBox="1"/>
          <p:nvPr/>
        </p:nvSpPr>
        <p:spPr>
          <a:xfrm>
            <a:off x="779622" y="505777"/>
            <a:ext cx="7384924" cy="1004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zh-CN" sz="594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人物形象赏析</a:t>
            </a:r>
            <a:endParaRPr lang="zh-CN" altLang="zh-CN" sz="594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9145" y="1384935"/>
            <a:ext cx="601662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2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范进中举前后文中人物发生了什么变化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?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结合具体的词句分析人物形象。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" name="" r:id="rId1" imgW="4038600" imgH="2915920"/>
        </mc:Choice>
        <mc:Fallback>
          <p:control name="" r:id="rId1" imgW="4038600" imgH="2915920">
            <p:pic>
              <p:nvPicPr>
                <p:cNvPr id="0" name="Host Control  2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509770" y="3637915"/>
                  <a:ext cx="4038600" cy="291592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" name="" r:id="rId3" imgW="4552950" imgH="2915920"/>
        </mc:Choice>
        <mc:Fallback>
          <p:control name="" r:id="rId3" imgW="4552950" imgH="2915920">
            <p:pic>
              <p:nvPicPr>
                <p:cNvPr id="0" name="Host Control  3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3495" y="3637915"/>
                  <a:ext cx="4552950" cy="291592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" name="" r:id="rId5" imgW="4189730" imgH="3362325"/>
        </mc:Choice>
        <mc:Fallback>
          <p:control name="" r:id="rId5" imgW="4189730" imgH="3362325">
            <p:pic>
              <p:nvPicPr>
                <p:cNvPr id="0" name="Host Control  4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164830" y="3191510"/>
                  <a:ext cx="4189730" cy="3362325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6" name="" r:id="rId7" imgW="6391275" imgH="2638425"/>
        </mc:Choice>
        <mc:Fallback>
          <p:control name="" r:id="rId7" imgW="6391275" imgH="2638425">
            <p:pic>
              <p:nvPicPr>
                <p:cNvPr id="0" name="Host Control  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795770" y="43815"/>
                  <a:ext cx="6391275" cy="263842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WordArt 3"/>
          <p:cNvSpPr>
            <a:spLocks noTextEdit="1"/>
          </p:cNvSpPr>
          <p:nvPr/>
        </p:nvSpPr>
        <p:spPr>
          <a:xfrm>
            <a:off x="5836920" y="512446"/>
            <a:ext cx="2400300" cy="1042034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endParaRPr lang="zh-CN" altLang="en-US" sz="324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887730" y="1737360"/>
            <a:ext cx="10532746" cy="4076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zh-CN" sz="4320" b="1" dirty="0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读课文思考：</a:t>
            </a:r>
            <a:endParaRPr lang="zh-CN" altLang="zh-CN" sz="4320" b="1" dirty="0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32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4320" b="1" dirty="0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中举前后胡屠户对范进的态度发生了怎样的变化？</a:t>
            </a:r>
            <a:endParaRPr lang="zh-CN" altLang="zh-CN" sz="4320" b="1" dirty="0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32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320" b="1" dirty="0">
                <a:latin typeface="楷体" panose="02010609060101010101" pitchFamily="49" charset="-122"/>
                <a:ea typeface="楷体" panose="02010609060101010101" pitchFamily="49" charset="-122"/>
              </a:rPr>
              <a:t>小说用了什么表现手法？</a:t>
            </a:r>
            <a:r>
              <a:rPr lang="zh-CN" altLang="zh-CN" sz="4320" b="1" dirty="0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表现了胡屠户怎样的性格特征？</a:t>
            </a:r>
            <a:endParaRPr lang="zh-CN" altLang="zh-CN" sz="4320" b="1" dirty="0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7729" y="586114"/>
            <a:ext cx="5970270" cy="108839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 fontAlgn="auto">
              <a:defRPr/>
            </a:pPr>
            <a:r>
              <a:rPr lang="zh-CN" altLang="en-US" sz="6480" b="1" strike="noStrike" noProof="1">
                <a:blipFill>
                  <a:blip r:embed="rId1"/>
                  <a:tile tx="-57150" ty="355600" algn="ctr"/>
                </a:blip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胡屠户</a:t>
            </a:r>
            <a:r>
              <a:rPr lang="zh-CN" altLang="en-US" sz="6480" b="1" strike="noStrike" noProof="1">
                <a:blipFill>
                  <a:blip r:embed="rId1"/>
                  <a:tile tx="-57150" ty="355600" algn="ctr"/>
                </a:blip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形象赏析</a:t>
            </a:r>
            <a:endParaRPr lang="zh-CN" altLang="en-US" sz="6480" b="1" strike="noStrike" noProof="1">
              <a:blipFill>
                <a:blip r:embed="rId1"/>
                <a:tile tx="-57150" ty="355600" algn="ctr"/>
              </a:blip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22" name="表格 30721"/>
          <p:cNvGraphicFramePr/>
          <p:nvPr/>
        </p:nvGraphicFramePr>
        <p:xfrm>
          <a:off x="754380" y="1657350"/>
          <a:ext cx="10750550" cy="4758690"/>
        </p:xfrm>
        <a:graphic>
          <a:graphicData uri="http://schemas.openxmlformats.org/drawingml/2006/table">
            <a:tbl>
              <a:tblPr/>
              <a:tblGrid>
                <a:gridCol w="1997075"/>
                <a:gridCol w="4290060"/>
                <a:gridCol w="4463415"/>
              </a:tblGrid>
              <a:tr h="6902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中举前</a:t>
                      </a:r>
                      <a:endParaRPr lang="zh-CN" altLang="en-US" sz="36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中举后</a:t>
                      </a:r>
                      <a:endParaRPr lang="zh-CN" altLang="en-US" sz="36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2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288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情感态度</a:t>
                      </a:r>
                      <a:endParaRPr lang="zh-CN" altLang="en-US" sz="288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961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2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949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48" marB="4114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20" name="Text Box 34"/>
          <p:cNvSpPr txBox="1"/>
          <p:nvPr/>
        </p:nvSpPr>
        <p:spPr>
          <a:xfrm>
            <a:off x="1019176" y="3040380"/>
            <a:ext cx="100965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8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称呼</a:t>
            </a:r>
            <a:endParaRPr lang="zh-CN" altLang="en-US" sz="288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21" name="Text Box 35"/>
          <p:cNvSpPr txBox="1"/>
          <p:nvPr/>
        </p:nvSpPr>
        <p:spPr>
          <a:xfrm>
            <a:off x="830580" y="3676650"/>
            <a:ext cx="176784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长相描述</a:t>
            </a:r>
            <a:endParaRPr lang="zh-CN" altLang="en-US" sz="288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22" name="Text Box 36"/>
          <p:cNvSpPr txBox="1"/>
          <p:nvPr/>
        </p:nvSpPr>
        <p:spPr>
          <a:xfrm>
            <a:off x="1026796" y="4499610"/>
            <a:ext cx="992504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学问</a:t>
            </a:r>
            <a:endParaRPr lang="zh-CN" altLang="en-US" sz="288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23" name="Text Box 37"/>
          <p:cNvSpPr txBox="1"/>
          <p:nvPr/>
        </p:nvSpPr>
        <p:spPr>
          <a:xfrm>
            <a:off x="1011556" y="5492116"/>
            <a:ext cx="125349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88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5" name="Text Box 39"/>
          <p:cNvSpPr txBox="1"/>
          <p:nvPr/>
        </p:nvSpPr>
        <p:spPr>
          <a:xfrm>
            <a:off x="2830830" y="3040380"/>
            <a:ext cx="4366260" cy="106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现世宝、癞蛤蟆、</a:t>
            </a:r>
            <a:r>
              <a:rPr lang="zh-CN" altLang="zh-CN" sz="1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烂忠厚没用的人</a:t>
            </a:r>
            <a:endParaRPr lang="zh-CN" altLang="en-US" sz="1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6" name="Text Box 40"/>
          <p:cNvSpPr txBox="1"/>
          <p:nvPr/>
        </p:nvSpPr>
        <p:spPr>
          <a:xfrm>
            <a:off x="7299960" y="2985136"/>
            <a:ext cx="329184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贤婿老爷、文曲星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7" name="Text Box 41"/>
          <p:cNvSpPr txBox="1"/>
          <p:nvPr/>
        </p:nvSpPr>
        <p:spPr>
          <a:xfrm>
            <a:off x="3133726" y="3676650"/>
            <a:ext cx="206502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尖嘴猴腮</a:t>
            </a:r>
            <a:endParaRPr lang="zh-CN" altLang="en-US" sz="288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8" name="Text Box 42"/>
          <p:cNvSpPr txBox="1"/>
          <p:nvPr/>
        </p:nvSpPr>
        <p:spPr>
          <a:xfrm>
            <a:off x="7071360" y="3564256"/>
            <a:ext cx="4055746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体面的相貌、品貌又好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9" name="Text Box 43"/>
          <p:cNvSpPr txBox="1"/>
          <p:nvPr/>
        </p:nvSpPr>
        <p:spPr>
          <a:xfrm>
            <a:off x="2800350" y="4491990"/>
            <a:ext cx="4371976" cy="106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不是你的文章好，宗师舍与你的。</a:t>
            </a:r>
            <a:endParaRPr lang="zh-CN" altLang="en-US" sz="1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0" name="Text Box 44"/>
          <p:cNvSpPr txBox="1"/>
          <p:nvPr/>
        </p:nvSpPr>
        <p:spPr>
          <a:xfrm>
            <a:off x="7197090" y="4411980"/>
            <a:ext cx="2135506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才学又高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1" name="Text Box 45"/>
          <p:cNvSpPr txBox="1"/>
          <p:nvPr/>
        </p:nvSpPr>
        <p:spPr>
          <a:xfrm>
            <a:off x="2927986" y="5335906"/>
            <a:ext cx="3829050" cy="10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</a:pPr>
            <a:r>
              <a:rPr lang="zh-CN" altLang="en-US" sz="1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横披衣服、腆着肚子一口啐在脸上，骂一个狗血喷头</a:t>
            </a:r>
            <a:endParaRPr lang="zh-CN" altLang="en-US" sz="1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2" name="Text Box 46"/>
          <p:cNvSpPr txBox="1"/>
          <p:nvPr/>
        </p:nvSpPr>
        <p:spPr>
          <a:xfrm>
            <a:off x="7071360" y="5219700"/>
            <a:ext cx="434721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连斟两碗，壮胆，手颤起来，一路低着头扯了几十回。攥在手里紧紧的，舒过去，缩回去，揣，</a:t>
            </a:r>
            <a:r>
              <a:rPr lang="zh-CN" altLang="zh-CN" sz="1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低着头笑迷迷的去了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7932" name="Rectangle 49"/>
          <p:cNvSpPr/>
          <p:nvPr/>
        </p:nvSpPr>
        <p:spPr>
          <a:xfrm>
            <a:off x="3499486" y="779146"/>
            <a:ext cx="523303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胡屠户对范进的态度变化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0546" y="2299336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33460" y="2299336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5" grpId="0"/>
      <p:bldP spid="30766" grpId="0"/>
      <p:bldP spid="30767" grpId="0"/>
      <p:bldP spid="30768" grpId="0"/>
      <p:bldP spid="30769" grpId="0"/>
      <p:bldP spid="30770" grpId="0"/>
      <p:bldP spid="30771" grpId="0"/>
      <p:bldP spid="3077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0"/>
          <p:cNvSpPr txBox="1"/>
          <p:nvPr/>
        </p:nvSpPr>
        <p:spPr>
          <a:xfrm>
            <a:off x="826770" y="1878330"/>
            <a:ext cx="10178416" cy="3709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360" b="1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36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36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《南部中书》中曾记载了一个这样的故事，有一个屡试不中的读书人正准备回家，收到了妻子寄来的一封信：</a:t>
            </a:r>
            <a:endParaRPr lang="zh-CN" altLang="zh-CN" sz="336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r>
              <a:rPr lang="en-US" altLang="zh-CN" sz="336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zh-CN" sz="336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郎君的确有奇才，</a:t>
            </a:r>
            <a:r>
              <a:rPr lang="en-US" altLang="zh-CN" sz="336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                                 </a:t>
            </a:r>
            <a:endParaRPr lang="zh-CN" altLang="zh-CN" sz="336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r>
              <a:rPr lang="en-US" altLang="zh-CN" sz="336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zh-CN" sz="336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何故年年被放回？</a:t>
            </a:r>
            <a:endParaRPr lang="zh-CN" altLang="zh-CN" sz="336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r>
              <a:rPr lang="en-US" altLang="zh-CN" sz="336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zh-CN" sz="336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如今妾羞君也羞，</a:t>
            </a:r>
            <a:endParaRPr lang="zh-CN" altLang="zh-CN" sz="336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r>
              <a:rPr lang="en-US" altLang="zh-CN" sz="336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zh-CN" sz="336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君若回时近夜归！</a:t>
            </a:r>
            <a:endParaRPr lang="zh-CN" altLang="zh-CN" sz="336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22" name="表格 30721"/>
          <p:cNvGraphicFramePr/>
          <p:nvPr/>
        </p:nvGraphicFramePr>
        <p:xfrm>
          <a:off x="721996" y="1565910"/>
          <a:ext cx="10750550" cy="4493895"/>
        </p:xfrm>
        <a:graphic>
          <a:graphicData uri="http://schemas.openxmlformats.org/drawingml/2006/table">
            <a:tbl>
              <a:tblPr/>
              <a:tblGrid>
                <a:gridCol w="1997075"/>
                <a:gridCol w="4289425"/>
                <a:gridCol w="4464050"/>
              </a:tblGrid>
              <a:tr h="89090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中举前</a:t>
                      </a:r>
                      <a:endParaRPr lang="zh-CN" altLang="en-US" sz="36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中举后</a:t>
                      </a:r>
                      <a:endParaRPr lang="zh-CN" altLang="en-US" sz="36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963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5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90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910"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2297" marR="82297" marT="41152" marB="4115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40" name="Text Box 38"/>
          <p:cNvSpPr txBox="1"/>
          <p:nvPr/>
        </p:nvSpPr>
        <p:spPr>
          <a:xfrm>
            <a:off x="1137286" y="2607946"/>
            <a:ext cx="91821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8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贺礼</a:t>
            </a:r>
            <a:endParaRPr lang="zh-CN" altLang="en-US" sz="288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3" name="Text Box 47"/>
          <p:cNvSpPr txBox="1"/>
          <p:nvPr/>
        </p:nvSpPr>
        <p:spPr>
          <a:xfrm>
            <a:off x="3034666" y="2636520"/>
            <a:ext cx="2926080" cy="478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52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一副大肠，一瓶酒</a:t>
            </a:r>
            <a:endParaRPr lang="zh-CN" altLang="en-US" sz="252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4" name="Text Box 48"/>
          <p:cNvSpPr txBox="1"/>
          <p:nvPr/>
        </p:nvSpPr>
        <p:spPr>
          <a:xfrm>
            <a:off x="7197090" y="2607946"/>
            <a:ext cx="3131820" cy="478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520" b="1" dirty="0">
                <a:latin typeface="楷体" panose="02010609060101010101" pitchFamily="49" charset="-122"/>
                <a:ea typeface="楷体" panose="02010609060101010101" pitchFamily="49" charset="-122"/>
              </a:rPr>
              <a:t>七八斤肉、四五千钱</a:t>
            </a:r>
            <a:endParaRPr lang="zh-CN" altLang="en-US" sz="252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3" name="Rectangle 49"/>
          <p:cNvSpPr/>
          <p:nvPr/>
        </p:nvSpPr>
        <p:spPr>
          <a:xfrm>
            <a:off x="3842386" y="832486"/>
            <a:ext cx="523303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胡屠户对范进的态度变化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4" name="Text Box 36"/>
          <p:cNvSpPr txBox="1"/>
          <p:nvPr/>
        </p:nvSpPr>
        <p:spPr>
          <a:xfrm>
            <a:off x="1137286" y="3438526"/>
            <a:ext cx="1230630" cy="12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对亲家</a:t>
            </a:r>
            <a:endParaRPr lang="zh-CN" altLang="en-US" sz="1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1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的称呼</a:t>
            </a:r>
            <a:endParaRPr lang="zh-CN" altLang="en-US" sz="1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7" name="Text Box 43"/>
          <p:cNvSpPr txBox="1"/>
          <p:nvPr/>
        </p:nvSpPr>
        <p:spPr>
          <a:xfrm>
            <a:off x="3103246" y="3577590"/>
            <a:ext cx="3253740" cy="478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52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你那老不死的老娘</a:t>
            </a:r>
            <a:endParaRPr lang="zh-CN" altLang="en-US" sz="252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8" name="Text Box 44"/>
          <p:cNvSpPr txBox="1"/>
          <p:nvPr/>
        </p:nvSpPr>
        <p:spPr>
          <a:xfrm>
            <a:off x="7343776" y="3577590"/>
            <a:ext cx="2135504" cy="478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520" b="1" dirty="0">
                <a:latin typeface="楷体" panose="02010609060101010101" pitchFamily="49" charset="-122"/>
                <a:ea typeface="楷体" panose="02010609060101010101" pitchFamily="49" charset="-122"/>
              </a:rPr>
              <a:t>你老太太</a:t>
            </a:r>
            <a:endParaRPr lang="zh-CN" altLang="en-US" sz="25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7" name="Text Box 55"/>
          <p:cNvSpPr txBox="1"/>
          <p:nvPr/>
        </p:nvSpPr>
        <p:spPr>
          <a:xfrm>
            <a:off x="971550" y="4364356"/>
            <a:ext cx="1562100" cy="478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52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说话态度</a:t>
            </a:r>
            <a:endParaRPr lang="zh-CN" altLang="en-US" sz="252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80" name="Text Box 56"/>
          <p:cNvSpPr txBox="1"/>
          <p:nvPr/>
        </p:nvSpPr>
        <p:spPr>
          <a:xfrm>
            <a:off x="3034666" y="4387216"/>
            <a:ext cx="3154680" cy="478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52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训斥、狗血喷头</a:t>
            </a:r>
            <a:endParaRPr lang="zh-CN" altLang="en-US" sz="252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81" name="Text Box 57"/>
          <p:cNvSpPr txBox="1"/>
          <p:nvPr/>
        </p:nvSpPr>
        <p:spPr>
          <a:xfrm>
            <a:off x="7058026" y="4432936"/>
            <a:ext cx="4524374" cy="470535"/>
          </a:xfrm>
          <a:prstGeom prst="rect">
            <a:avLst/>
          </a:prstGeom>
          <a:noFill/>
          <a:ln w="9525">
            <a:noFill/>
          </a:ln>
        </p:spPr>
        <p:txBody>
          <a:bodyPr lIns="81000" tIns="42120" rIns="81000" bIns="42120">
            <a:spAutoFit/>
          </a:bodyPr>
          <a:p>
            <a:pPr lvl="0"/>
            <a:r>
              <a:rPr lang="zh-CN" altLang="en-US" sz="2520" b="1" dirty="0">
                <a:latin typeface="楷体" panose="02010609060101010101" pitchFamily="49" charset="-122"/>
                <a:ea typeface="楷体" panose="02010609060101010101" pitchFamily="49" charset="-122"/>
              </a:rPr>
              <a:t>恭维  奉承 讨好  千恩万谢</a:t>
            </a:r>
            <a:endParaRPr lang="zh-CN" altLang="en-US" sz="252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50" name="文本框 1"/>
          <p:cNvSpPr txBox="1"/>
          <p:nvPr/>
        </p:nvSpPr>
        <p:spPr>
          <a:xfrm>
            <a:off x="721996" y="5385436"/>
            <a:ext cx="202184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对女儿婚姻的态度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34666" y="5221606"/>
            <a:ext cx="3853814" cy="106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“倒运”，“累了我多少”，“可怜可怜”</a:t>
            </a:r>
            <a:endParaRPr lang="zh-CN" altLang="en-US" sz="1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766" y="5221606"/>
            <a:ext cx="2756535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女儿像有些福气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078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3" grpId="0"/>
      <p:bldP spid="30774" grpId="0"/>
      <p:bldP spid="30777" grpId="0"/>
      <p:bldP spid="30778" grpId="0"/>
      <p:bldP spid="30781" grpId="0"/>
      <p:bldP spid="16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377316" y="1226820"/>
            <a:ext cx="9570720" cy="405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 algn="just" fontAlgn="auto"/>
            <a:r>
              <a:rPr lang="zh-CN" altLang="en-US" sz="3240" b="1" strike="noStrike" noProof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下列划横线的</a:t>
            </a:r>
            <a:r>
              <a:rPr lang="zh-CN" altLang="en-US" sz="324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词含有什么意味，体现了人物的什么心理？</a:t>
            </a:r>
            <a:endParaRPr lang="zh-CN" altLang="en-US" sz="324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just" fontAlgn="auto"/>
            <a:r>
              <a:rPr lang="en-US" altLang="zh-CN" sz="2880" b="1" strike="noStrike" noProof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lang="zh-CN" altLang="en-US" sz="2880" b="1" strike="noStrike" noProof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屠户</a:t>
            </a:r>
            <a:r>
              <a:rPr lang="zh-CN" altLang="en-US" sz="288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把银子</a:t>
            </a:r>
            <a:r>
              <a:rPr lang="zh-CN" altLang="en-US" sz="2880" b="1" u="sng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攥</a:t>
            </a:r>
            <a:r>
              <a:rPr lang="zh-CN" altLang="en-US" sz="288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在手里紧紧的，把拳头</a:t>
            </a:r>
            <a:r>
              <a:rPr lang="zh-CN" altLang="en-US" sz="2880" b="1" u="sng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舒</a:t>
            </a:r>
            <a:r>
              <a:rPr lang="zh-CN" altLang="en-US" sz="288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过来，道：“这个，你且收着。我原是贺你的，怎好又拿了回去？”范进道：“眼见得我这里还有这几两银子，若用完了，再来问老爹讨来用。”屠户连忙把拳头</a:t>
            </a:r>
            <a:r>
              <a:rPr lang="zh-CN" altLang="en-US" sz="2880" b="1" u="sng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缩</a:t>
            </a:r>
            <a:r>
              <a:rPr lang="zh-CN" altLang="en-US" sz="288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了回去，往腰里</a:t>
            </a:r>
            <a:r>
              <a:rPr lang="zh-CN" altLang="en-US" sz="2880" b="1" u="sng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揣</a:t>
            </a:r>
            <a:r>
              <a:rPr lang="en-US" altLang="zh-CN" sz="288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lang="en-US" altLang="zh-CN" sz="288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just" fontAlgn="auto"/>
            <a:endParaRPr lang="zh-CN" altLang="en-US" sz="4860" b="1" strike="noStrike" noProof="1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Text Box 6"/>
          <p:cNvSpPr txBox="1"/>
          <p:nvPr/>
        </p:nvSpPr>
        <p:spPr>
          <a:xfrm>
            <a:off x="4949190" y="483870"/>
            <a:ext cx="227457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D60093"/>
                </a:solidFill>
                <a:latin typeface="华文新魏" pitchFamily="2" charset="-122"/>
                <a:ea typeface="楷体" panose="02010609060101010101" pitchFamily="49" charset="-122"/>
              </a:rPr>
              <a:t>典型细节</a:t>
            </a:r>
            <a:endParaRPr lang="zh-CN" altLang="en-US" sz="3600" b="1" dirty="0">
              <a:solidFill>
                <a:srgbClr val="D60093"/>
              </a:solidFill>
              <a:latin typeface="华文新魏" pitchFamily="2" charset="-122"/>
              <a:ea typeface="楷体" panose="02010609060101010101" pitchFamily="49" charset="-122"/>
            </a:endParaRPr>
          </a:p>
        </p:txBody>
      </p:sp>
      <p:sp>
        <p:nvSpPr>
          <p:cNvPr id="4" name="Oval 7"/>
          <p:cNvSpPr/>
          <p:nvPr/>
        </p:nvSpPr>
        <p:spPr>
          <a:xfrm>
            <a:off x="1104900" y="4989195"/>
            <a:ext cx="10340340" cy="1543051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/>
            <a:r>
              <a:rPr lang="zh-CN" altLang="en-US" sz="324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见财心喜而又假意推让</a:t>
            </a:r>
            <a:r>
              <a:rPr lang="zh-CN" altLang="en-US" sz="3240" b="1" u="sng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的心理，</a:t>
            </a:r>
            <a:endParaRPr lang="zh-CN" altLang="en-US" sz="3240" b="1" u="sng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贪财虚伪</a:t>
            </a:r>
            <a:r>
              <a:rPr lang="zh-CN" altLang="en-US" sz="324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的性格，具有强烈的讽刺意味</a:t>
            </a:r>
            <a:endParaRPr lang="zh-CN" altLang="en-US" sz="324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26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charRg st="26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charRg st="26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23905"/>
          <p:cNvSpPr txBox="1"/>
          <p:nvPr/>
        </p:nvSpPr>
        <p:spPr>
          <a:xfrm>
            <a:off x="638176" y="680086"/>
            <a:ext cx="10915650" cy="2416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32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320" b="1" dirty="0">
                <a:latin typeface="楷体" panose="02010609060101010101" pitchFamily="49" charset="-122"/>
                <a:ea typeface="楷体" panose="02010609060101010101" pitchFamily="49" charset="-122"/>
              </a:rPr>
              <a:t>小说用了什么表现手法？表现出胡屠户怎样的性格？</a:t>
            </a:r>
            <a:endParaRPr lang="zh-CN" altLang="en-US" sz="432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320" b="1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32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0590" y="3328036"/>
            <a:ext cx="156083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5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583180" y="2025016"/>
            <a:ext cx="1383030" cy="3522346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620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Oval 7"/>
          <p:cNvSpPr/>
          <p:nvPr/>
        </p:nvSpPr>
        <p:spPr>
          <a:xfrm>
            <a:off x="3893796" y="1662101"/>
            <a:ext cx="2865168" cy="916328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前倨后恭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Oval 7"/>
          <p:cNvSpPr/>
          <p:nvPr/>
        </p:nvSpPr>
        <p:spPr>
          <a:xfrm>
            <a:off x="3948368" y="3320125"/>
            <a:ext cx="2864610" cy="916887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欺贫爱富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Oval 7"/>
          <p:cNvSpPr/>
          <p:nvPr/>
        </p:nvSpPr>
        <p:spPr>
          <a:xfrm>
            <a:off x="3892565" y="4765347"/>
            <a:ext cx="2865726" cy="916328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庸俗势利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Oval 7"/>
          <p:cNvSpPr/>
          <p:nvPr/>
        </p:nvSpPr>
        <p:spPr>
          <a:xfrm>
            <a:off x="6281435" y="4033827"/>
            <a:ext cx="2865726" cy="916328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趋炎附势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Oval 7"/>
          <p:cNvSpPr/>
          <p:nvPr/>
        </p:nvSpPr>
        <p:spPr>
          <a:xfrm>
            <a:off x="6201425" y="2333335"/>
            <a:ext cx="2865726" cy="916887"/>
          </a:xfrm>
          <a:prstGeom prst="ellipse">
            <a:avLst/>
          </a:prstGeom>
          <a:solidFill>
            <a:srgbClr val="FFFF00">
              <a:alpha val="43137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lvl="0"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贪财虚伪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"/>
          <p:cNvSpPr txBox="1"/>
          <p:nvPr/>
        </p:nvSpPr>
        <p:spPr>
          <a:xfrm>
            <a:off x="1024890" y="5895976"/>
            <a:ext cx="9069706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ts val="36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像胡屠户这样的人在当时是个别的吗？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ldLvl="0" animBg="1"/>
      <p:bldP spid="3" grpId="1" animBg="1"/>
      <p:bldP spid="4" grpId="0" bldLvl="0" animBg="1"/>
      <p:bldP spid="5" grpId="0" bldLvl="0" animBg="1"/>
      <p:bldP spid="6" grpId="0" bldLvl="0" animBg="1"/>
      <p:bldP spid="31749" grpId="0" bldLvl="0" animBg="1"/>
      <p:bldP spid="7" grpId="0" bldLvl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99"/>
          <p:cNvSpPr txBox="1"/>
          <p:nvPr/>
        </p:nvSpPr>
        <p:spPr>
          <a:xfrm>
            <a:off x="508636" y="1590676"/>
            <a:ext cx="1058418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乡邻们在范进中举前后的表现有什么不同</a:t>
            </a:r>
            <a:r>
              <a:rPr lang="zh-CN" altLang="en-US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36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5441" y="697801"/>
            <a:ext cx="5970270" cy="108839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 fontAlgn="auto">
              <a:defRPr/>
            </a:pPr>
            <a:r>
              <a:rPr lang="zh-CN" altLang="en-US" sz="6480" b="1" strike="noStrike" noProof="1">
                <a:blipFill>
                  <a:blip r:embed="rId1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乡邻们形象赏析</a:t>
            </a:r>
            <a:endParaRPr lang="zh-CN" altLang="en-US" sz="6480" b="1" strike="noStrike" noProof="1">
              <a:blipFill>
                <a:blip r:embed="rId1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lumMod val="50000"/>
                    <a:alpha val="32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651510" y="5109210"/>
            <a:ext cx="4779646" cy="9772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zh-CN" sz="288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邻居不关心，母亲饿得两眼看不见</a:t>
            </a:r>
            <a:endParaRPr lang="zh-CN" sz="2880" b="1" strike="noStrike" noProof="1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7" name="WordArt 11"/>
          <p:cNvSpPr>
            <a:spLocks noTextEdit="1"/>
          </p:cNvSpPr>
          <p:nvPr/>
        </p:nvSpPr>
        <p:spPr>
          <a:xfrm>
            <a:off x="5107306" y="2779396"/>
            <a:ext cx="685800" cy="10972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Flat3" dir="r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3240" b="1">
                <a:solidFill>
                  <a:srgbClr val="FF0000"/>
                </a:solidFill>
                <a:latin typeface="华文新魏" charset="0"/>
                <a:ea typeface="华文新魏" charset="0"/>
              </a:rPr>
              <a:t>变</a:t>
            </a:r>
            <a:endParaRPr lang="zh-CN" altLang="en-US" sz="3240" b="1">
              <a:solidFill>
                <a:srgbClr val="FF00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5890260" y="5109210"/>
            <a:ext cx="5309236" cy="9772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zh-CN" sz="288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拿蛋送</a:t>
            </a:r>
            <a:r>
              <a:rPr lang="zh-CN" sz="288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酒的</a:t>
            </a:r>
            <a:r>
              <a:rPr lang="zh-CN" altLang="en-US" sz="288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、送</a:t>
            </a:r>
            <a:r>
              <a:rPr lang="zh-CN" sz="288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sz="288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捉鸡</a:t>
            </a:r>
            <a:r>
              <a:rPr lang="zh-CN" sz="288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8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sz="288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</a:t>
            </a:r>
            <a:r>
              <a:rPr lang="zh-CN" sz="288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桌拿椅</a:t>
            </a:r>
            <a:r>
              <a:rPr lang="zh-CN" sz="288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8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sz="288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送信</a:t>
            </a:r>
            <a:r>
              <a:rPr lang="zh-CN" sz="288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穿鞋的</a:t>
            </a:r>
            <a:endParaRPr lang="zh-CN" sz="2880" b="1" strike="noStrike" noProof="1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9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396" y="2306956"/>
            <a:ext cx="3771900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图片 41992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550" y="2217420"/>
            <a:ext cx="5231130" cy="26193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45062" grpId="0" bldLvl="0" animBg="1"/>
      <p:bldP spid="45067" grpId="0" animBg="1"/>
      <p:bldP spid="4506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99"/>
          <p:cNvSpPr txBox="1"/>
          <p:nvPr/>
        </p:nvSpPr>
        <p:spPr>
          <a:xfrm>
            <a:off x="883920" y="794386"/>
            <a:ext cx="10584180" cy="1642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zh-CN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乡邻们的变化说明了他们是一群什么样的人</a:t>
            </a:r>
            <a:r>
              <a:rPr lang="zh-CN" altLang="en-US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表现了什么样的社会风气</a:t>
            </a:r>
            <a:r>
              <a:rPr lang="zh-CN" altLang="en-US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36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88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838" y="2269998"/>
            <a:ext cx="3449574" cy="51727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ct val="20000"/>
              </a:spcBef>
              <a:defRPr/>
            </a:pPr>
            <a:r>
              <a:rPr lang="zh-CN" altLang="en-US" sz="3240" b="1" strike="noStrike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嫌</a:t>
            </a:r>
            <a:r>
              <a:rPr lang="zh-CN" alt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贫攀富，趋炎附势</a:t>
            </a:r>
            <a:r>
              <a:rPr lang="zh-CN" altLang="en-US" sz="3240" b="1" strike="noStrike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，足见封建社会的</a:t>
            </a:r>
            <a:r>
              <a:rPr lang="zh-CN" alt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世态炎凉</a:t>
            </a:r>
            <a:r>
              <a:rPr lang="zh-CN" altLang="en-US" sz="3240" b="1" strike="noStrike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240" b="1" strike="noStrike" noProof="1" dirty="0">
                <a:solidFill>
                  <a:srgbClr val="0766D4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表明封建科举的毒害已渗透到社会每一个角落，讽刺了科举制度下的扭曲了的人与人之间的关系</a:t>
            </a:r>
            <a:r>
              <a:rPr lang="zh-CN" altLang="en-US" sz="3240" b="1" strike="noStrike" noProof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40" b="1" strike="noStrike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ct val="20000"/>
              </a:spcBef>
              <a:defRPr/>
            </a:pPr>
            <a:r>
              <a:rPr lang="en-US" sz="3240" strike="noStrike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zh-CN" sz="324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3013" name="图片 43012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8700" y="2036446"/>
            <a:ext cx="6743700" cy="398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99"/>
          <p:cNvSpPr txBox="1"/>
          <p:nvPr/>
        </p:nvSpPr>
        <p:spPr>
          <a:xfrm>
            <a:off x="550546" y="1891666"/>
            <a:ext cx="10847070" cy="589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4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1.</a:t>
            </a:r>
            <a:r>
              <a:rPr lang="zh-CN" altLang="zh-CN" sz="324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张乡绅是个怎么样的人</a:t>
            </a:r>
            <a:r>
              <a:rPr lang="zh-CN" altLang="en-US" sz="324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324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他这么做的目的是什么</a:t>
            </a:r>
            <a:r>
              <a:rPr lang="zh-CN" altLang="en-US" sz="324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52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52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2026" y="2646046"/>
            <a:ext cx="6766560" cy="30803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defRPr/>
            </a:pPr>
            <a:r>
              <a:rPr lang="en-US" altLang="zh-CN" sz="324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</a:t>
            </a:r>
            <a:r>
              <a:rPr lang="zh-CN" alt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圆滑世故</a:t>
            </a:r>
            <a:r>
              <a:rPr lang="zh-CN" altLang="zh-CN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、趋炎附势、</a:t>
            </a:r>
            <a:r>
              <a:rPr lang="zh-CN" alt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道貌岸然、</a:t>
            </a:r>
            <a:r>
              <a:rPr lang="zh-CN" altLang="en-US" sz="3240" b="1" strike="noStrike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老奸巨猾</a:t>
            </a:r>
            <a:r>
              <a:rPr lang="zh-CN" alt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zh-CN" sz="324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zh-CN" sz="3240" b="1" strike="noStrike" noProof="1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fontAlgn="auto">
              <a:defRPr/>
            </a:pPr>
            <a:r>
              <a:rPr lang="zh-CN" altLang="zh-CN" sz="324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</a:t>
            </a:r>
            <a:r>
              <a:rPr lang="zh-CN" altLang="zh-CN" sz="324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他和范进称兄道弟，为的是</a:t>
            </a:r>
            <a:r>
              <a:rPr lang="zh-CN" altLang="zh-CN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攀附</a:t>
            </a:r>
            <a:r>
              <a:rPr lang="zh-CN" altLang="zh-CN" sz="324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范进宗师周学道和杨知县，来</a:t>
            </a:r>
            <a:r>
              <a:rPr lang="zh-CN" altLang="zh-CN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巩固和扩大自己的权势</a:t>
            </a:r>
            <a:r>
              <a:rPr lang="zh-CN" altLang="zh-CN" sz="324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，好为将来仕途发展作铺垫。</a:t>
            </a:r>
            <a:endParaRPr lang="zh-CN" altLang="zh-CN" sz="324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0901" y="813244"/>
            <a:ext cx="5970270" cy="108839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 fontAlgn="auto">
              <a:defRPr/>
            </a:pPr>
            <a:r>
              <a:rPr lang="zh-CN" altLang="en-US" sz="6480" b="1" strike="noStrike" noProof="1">
                <a:blipFill>
                  <a:blip r:embed="rId1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张乡绅形象赏析</a:t>
            </a:r>
            <a:endParaRPr lang="zh-CN" altLang="en-US" sz="6480" b="1" strike="noStrike" noProof="1">
              <a:blipFill>
                <a:blip r:embed="rId1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lumMod val="50000"/>
                    <a:alpha val="32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4038" name="图片 44037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2920" y="2827020"/>
            <a:ext cx="3137536" cy="29622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7236" y="868680"/>
            <a:ext cx="11209020" cy="755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432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zh-CN" sz="432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张乡绅对待范进态度的变化反映了什么</a:t>
            </a:r>
            <a:r>
              <a:rPr lang="zh-CN" altLang="en-US" sz="432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r>
              <a:rPr lang="zh-CN" altLang="zh-CN" sz="432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　</a:t>
            </a:r>
            <a:endParaRPr lang="zh-CN" altLang="en-US" sz="43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68416" y="2223136"/>
            <a:ext cx="4794886" cy="27482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defRPr/>
            </a:pPr>
            <a:r>
              <a:rPr lang="en-US" altLang="zh-CN" sz="432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4320" b="1" strike="noStrike" noProof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反映</a:t>
            </a:r>
            <a:r>
              <a:rPr lang="zh-CN" altLang="zh-CN" sz="432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了当时</a:t>
            </a:r>
            <a:r>
              <a:rPr lang="zh-CN" altLang="zh-CN" sz="432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官场结党营私、官官勾结、相互舞弊的事实。</a:t>
            </a:r>
            <a:endParaRPr lang="zh-CN" altLang="zh-CN" sz="432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46085" name="图片 46084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74496"/>
            <a:ext cx="5353050" cy="4400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09650" y="1657350"/>
            <a:ext cx="10412730" cy="2748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1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432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从小说中三类人的变化，反映出当时人们对有钱有势的人极力巴结奉承，对无钱无势的人冷漠无情。表现出了科举制度下的世态炎凉。</a:t>
            </a:r>
            <a:endParaRPr lang="zh-CN" altLang="en-US" sz="432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787908" y="782956"/>
            <a:ext cx="6277926" cy="1004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defRPr/>
            </a:pPr>
            <a:r>
              <a:rPr lang="zh-CN" altLang="en-US" sz="594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小结：</a:t>
            </a:r>
            <a:endParaRPr lang="zh-CN" altLang="en-US" sz="594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1" descr="组48325同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598170"/>
            <a:ext cx="3318510" cy="8439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1564006" y="1019176"/>
            <a:ext cx="9464040" cy="1194434"/>
          </a:xfrm>
        </p:spPr>
        <p:txBody>
          <a:bodyPr anchor="ctr"/>
          <a:p>
            <a:pPr lvl="0"/>
            <a:r>
              <a:rPr lang="zh-CN" altLang="zh-CN" sz="4320" b="1" dirty="0"/>
              <a:t>用两个成语，补充对联</a:t>
            </a:r>
            <a:endParaRPr lang="zh-CN" altLang="zh-CN" sz="4320" b="1" dirty="0"/>
          </a:p>
        </p:txBody>
      </p:sp>
      <p:sp>
        <p:nvSpPr>
          <p:cNvPr id="50179" name="内容占位符 2"/>
          <p:cNvSpPr>
            <a:spLocks noGrp="1"/>
          </p:cNvSpPr>
          <p:nvPr>
            <p:ph idx="4294967295"/>
          </p:nvPr>
        </p:nvSpPr>
        <p:spPr>
          <a:xfrm>
            <a:off x="802006" y="1760220"/>
            <a:ext cx="10795636" cy="4048126"/>
          </a:xfrm>
        </p:spPr>
        <p:txBody>
          <a:bodyPr>
            <a:noAutofit/>
          </a:bodyPr>
          <a:lstStyle/>
          <a:p>
            <a:pPr marL="227330" indent="-227330" algn="l" fontAlgn="base">
              <a:defRPr/>
            </a:pPr>
            <a:endParaRPr lang="zh-CN" altLang="en-US" sz="3600" b="1" strike="noStrike" noProof="1">
              <a:solidFill>
                <a:srgbClr val="FF0000"/>
              </a:solidFill>
            </a:endParaRPr>
          </a:p>
          <a:p>
            <a:pPr marL="227330" indent="-227330" algn="l" fontAlgn="base">
              <a:defRPr/>
            </a:pPr>
            <a:r>
              <a:rPr lang="zh-CN" altLang="en-US" sz="3600" b="1" strike="noStrike" noProof="1">
                <a:solidFill>
                  <a:srgbClr val="FF0000"/>
                </a:solidFill>
              </a:rPr>
              <a:t>范进中举：</a:t>
            </a:r>
            <a:endParaRPr lang="zh-CN" altLang="en-US" sz="3600" b="1" strike="noStrike" noProof="1">
              <a:solidFill>
                <a:srgbClr val="FF0000"/>
              </a:solidFill>
            </a:endParaRPr>
          </a:p>
          <a:p>
            <a:pPr marL="0" indent="0" algn="l" fontAlgn="base">
              <a:buFont typeface="Arial" panose="020B0604020202020204" pitchFamily="34" charset="0"/>
              <a:buNone/>
              <a:defRPr/>
            </a:pPr>
            <a:endParaRPr lang="zh-CN" altLang="en-US" sz="3240" b="1" strike="noStrike" noProof="1"/>
          </a:p>
          <a:p>
            <a:pPr marL="0" indent="0" algn="l" fontAlgn="base">
              <a:buFont typeface="Arial" panose="020B0604020202020204" pitchFamily="34" charset="0"/>
              <a:buNone/>
              <a:defRPr/>
            </a:pPr>
            <a:r>
              <a:rPr lang="zh-CN" altLang="en-US" sz="3240" b="1" strike="noStrike" noProof="1"/>
              <a:t>回忆去岁饥荒，五六七月间，柴米尽枯焦，贫无一寸铁，赊不得，欠不得，虽有近戚远亲，谁肯</a:t>
            </a:r>
            <a:r>
              <a:rPr lang="en-US" sz="3240" b="1" strike="noStrike" noProof="1" smtClean="0"/>
              <a:t>_______？</a:t>
            </a:r>
            <a:endParaRPr lang="en-US" sz="3240" b="1" strike="noStrike" noProof="1"/>
          </a:p>
          <a:p>
            <a:pPr marL="0" indent="0" algn="l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endParaRPr lang="zh-CN" altLang="en-US" sz="3240" b="1" strike="noStrike" noProof="1"/>
          </a:p>
          <a:p>
            <a:pPr marL="0" indent="0" algn="l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40" b="1" strike="noStrike" noProof="1"/>
              <a:t>侥幸今朝科举，一二三场内，文章皆合适，中了五经魁，名也香，姓也香，不拘张三李四，都</a:t>
            </a:r>
            <a:r>
              <a:rPr lang="zh-CN" altLang="en-US" sz="3240" b="1" strike="noStrike" noProof="1" smtClean="0"/>
              <a:t>来</a:t>
            </a:r>
            <a:r>
              <a:rPr lang="en-US" altLang="zh-CN" sz="3240" b="1" strike="noStrike" noProof="1" smtClean="0"/>
              <a:t>_</a:t>
            </a:r>
            <a:r>
              <a:rPr lang="en-US" sz="3240" b="1" strike="noStrike" noProof="1" smtClean="0"/>
              <a:t>______</a:t>
            </a:r>
            <a:r>
              <a:rPr lang="zh-CN" altLang="en-US" sz="3240" b="1" strike="noStrike" noProof="1" smtClean="0"/>
              <a:t>。</a:t>
            </a:r>
            <a:endParaRPr lang="en-US" altLang="en-US" sz="3240" b="1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7877176" y="3886200"/>
            <a:ext cx="165354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雪中送炭</a:t>
            </a:r>
            <a:endParaRPr lang="zh-CN" altLang="en-US" sz="288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7176" y="5547360"/>
            <a:ext cx="165354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锦上添花</a:t>
            </a:r>
            <a:endParaRPr lang="zh-CN" altLang="en-US" sz="288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5" name="文本框 7"/>
          <p:cNvSpPr txBox="1"/>
          <p:nvPr/>
        </p:nvSpPr>
        <p:spPr>
          <a:xfrm>
            <a:off x="1428750" y="668656"/>
            <a:ext cx="2141220" cy="6819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None/>
            </a:pPr>
            <a:r>
              <a:rPr lang="zh-CN" altLang="en-US" sz="384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3840" b="1" dirty="0">
              <a:solidFill>
                <a:srgbClr val="EF750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6" name="文本框 1"/>
          <p:cNvSpPr txBox="1"/>
          <p:nvPr/>
        </p:nvSpPr>
        <p:spPr>
          <a:xfrm>
            <a:off x="4914900" y="3208020"/>
            <a:ext cx="28575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100" b="1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100" b="1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语言暴力的威力</a:t>
            </a:r>
            <a:endParaRPr lang="zh-CN" altLang="en-US" sz="1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9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79">
                                            <p:txEl>
                                              <p:charRg st="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charRg st="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6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179">
                                            <p:txEl>
                                              <p:charRg st="6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179">
                                            <p:txEl>
                                              <p:charRg st="6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 uiExpand="1" build="p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70775" y="579644"/>
            <a:ext cx="5143500" cy="108839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 fontAlgn="auto">
              <a:defRPr/>
            </a:pPr>
            <a:r>
              <a:rPr lang="zh-CN" altLang="en-US" sz="6480" b="1" strike="noStrike" noProof="1">
                <a:blipFill>
                  <a:blip r:embed="rId1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范进形象赏析</a:t>
            </a:r>
            <a:endParaRPr lang="zh-CN" altLang="en-US" sz="6480" b="1" strike="noStrike" noProof="1">
              <a:blipFill>
                <a:blip r:embed="rId1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lumMod val="50000"/>
                    <a:alpha val="32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2016" y="1501140"/>
            <a:ext cx="798957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defRPr/>
            </a:pPr>
            <a:r>
              <a:rPr lang="en-US" altLang="zh-CN" sz="36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1.</a:t>
            </a:r>
            <a:r>
              <a:rPr lang="zh-CN" altLang="en-US" sz="36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范进</a:t>
            </a:r>
            <a:r>
              <a:rPr lang="zh-CN" altLang="en-US" sz="36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在中举前后又有怎样的变化呢？</a:t>
            </a:r>
            <a:endParaRPr lang="zh-CN" altLang="en-US" sz="36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 descr="u=837287120,3940169908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110" y="2259330"/>
            <a:ext cx="3507106" cy="329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图片 5" descr="u=4152476422,1148321579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2259330"/>
            <a:ext cx="3200400" cy="32480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3" name="图片 50182" descr="图片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4280" y="2310766"/>
            <a:ext cx="4008120" cy="325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" y="327660"/>
            <a:ext cx="12165965" cy="6202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5"/>
          <p:cNvSpPr txBox="1"/>
          <p:nvPr/>
        </p:nvSpPr>
        <p:spPr>
          <a:xfrm>
            <a:off x="8074152" y="4452366"/>
            <a:ext cx="3335274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zh-CN" sz="4320" b="1" dirty="0">
                <a:solidFill>
                  <a:srgbClr val="FFFF00"/>
                </a:solidFill>
                <a:latin typeface="楷体" panose="02010609060101010101" pitchFamily="49" charset="-122"/>
                <a:ea typeface="方正黄草简体" pitchFamily="2" charset="-122"/>
              </a:rPr>
              <a:t>吴敬梓</a:t>
            </a:r>
            <a:endParaRPr lang="zh-CN" altLang="zh-CN" sz="4320" b="1" dirty="0">
              <a:solidFill>
                <a:srgbClr val="FFFF00"/>
              </a:solidFill>
              <a:latin typeface="楷体" panose="02010609060101010101" pitchFamily="49" charset="-122"/>
              <a:ea typeface="方正黄草简体" pitchFamily="2" charset="-122"/>
            </a:endParaRPr>
          </a:p>
        </p:txBody>
      </p:sp>
      <p:sp>
        <p:nvSpPr>
          <p:cNvPr id="7172" name="文本框 7"/>
          <p:cNvSpPr txBox="1"/>
          <p:nvPr/>
        </p:nvSpPr>
        <p:spPr>
          <a:xfrm>
            <a:off x="4307206" y="1388173"/>
            <a:ext cx="4224020" cy="13093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buFont typeface="Arial" panose="020B0604020202020204" pitchFamily="34" charset="0"/>
              <a:buNone/>
              <a:defRPr/>
            </a:pPr>
            <a:r>
              <a:rPr lang="zh-CN" altLang="zh-CN" sz="7920" b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范进中举</a:t>
            </a:r>
            <a:endParaRPr lang="zh-CN" altLang="zh-CN" sz="7920" b="1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Group 3"/>
          <p:cNvGraphicFramePr>
            <a:graphicFrameLocks noGrp="1"/>
          </p:cNvGraphicFramePr>
          <p:nvPr/>
        </p:nvGraphicFramePr>
        <p:xfrm>
          <a:off x="958216" y="1268730"/>
          <a:ext cx="10275570" cy="5033010"/>
        </p:xfrm>
        <a:graphic>
          <a:graphicData uri="http://schemas.openxmlformats.org/drawingml/2006/table">
            <a:tbl>
              <a:tblPr/>
              <a:tblGrid>
                <a:gridCol w="990600"/>
                <a:gridCol w="4634865"/>
                <a:gridCol w="4650105"/>
              </a:tblGrid>
              <a:tr h="640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6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kumimoji="0" lang="zh-CN" altLang="en-US" sz="1080" b="0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5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　　　中举前</a:t>
                      </a:r>
                      <a:endParaRPr kumimoji="0" lang="zh-CN" altLang="en-US" sz="2520" b="1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5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　　　中举后</a:t>
                      </a:r>
                      <a:endParaRPr kumimoji="0" lang="zh-CN" altLang="en-US" sz="2520" b="1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04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6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吃</a:t>
                      </a:r>
                      <a:endParaRPr kumimoji="0" lang="zh-CN" altLang="en-US" sz="216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60" b="0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6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endParaRPr kumimoji="0" lang="en-US" altLang="zh-CN" sz="1260" b="0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6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住</a:t>
                      </a:r>
                      <a:endParaRPr kumimoji="0" lang="zh-CN" altLang="en-US" sz="216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60" b="0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6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endParaRPr kumimoji="0" lang="en-US" altLang="zh-CN" sz="1260" b="0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50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6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用</a:t>
                      </a:r>
                      <a:endParaRPr kumimoji="0" lang="zh-CN" altLang="en-US" sz="216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60" b="0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6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　</a:t>
                      </a:r>
                      <a:endParaRPr kumimoji="0" lang="zh-CN" altLang="en-US" sz="1260" b="0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17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6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地位</a:t>
                      </a:r>
                      <a:endParaRPr kumimoji="0" lang="zh-CN" altLang="en-US" sz="216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60" b="0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6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　</a:t>
                      </a:r>
                      <a:endParaRPr kumimoji="0" lang="zh-CN" altLang="en-US" sz="1260" b="0" i="0" u="none" strike="noStrike" cap="none" normalizeH="0" baseline="0" dirty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82306" marR="82306" marT="30852" marB="30852" anchor="ctr"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7749" name="Rectangle 2"/>
          <p:cNvSpPr txBox="1"/>
          <p:nvPr/>
        </p:nvSpPr>
        <p:spPr>
          <a:xfrm>
            <a:off x="4025266" y="638176"/>
            <a:ext cx="4572000" cy="44577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范进中举前后对比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9"/>
          <p:cNvSpPr txBox="1"/>
          <p:nvPr/>
        </p:nvSpPr>
        <p:spPr>
          <a:xfrm>
            <a:off x="2223136" y="2089786"/>
            <a:ext cx="4191000" cy="1007110"/>
          </a:xfrm>
          <a:prstGeom prst="rect">
            <a:avLst/>
          </a:prstGeom>
          <a:noFill/>
          <a:ln w="9525">
            <a:noFill/>
          </a:ln>
        </p:spPr>
        <p:txBody>
          <a:bodyPr lIns="81000" tIns="42120" rIns="81000" bIns="42120">
            <a:spAutoFit/>
          </a:bodyPr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每日小菜饭  猪油两三回 </a:t>
            </a:r>
            <a:endParaRPr lang="en-US" altLang="zh-CN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饿了两三天　没有早饭米</a:t>
            </a:r>
            <a:endParaRPr lang="zh-CN" altLang="en-US" sz="252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饿得看不见</a:t>
            </a:r>
            <a:endParaRPr lang="zh-CN" altLang="en-US" sz="252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31"/>
          <p:cNvSpPr txBox="1"/>
          <p:nvPr/>
        </p:nvSpPr>
        <p:spPr>
          <a:xfrm>
            <a:off x="2223136" y="3219450"/>
            <a:ext cx="1920240" cy="470535"/>
          </a:xfrm>
          <a:prstGeom prst="rect">
            <a:avLst/>
          </a:prstGeom>
          <a:noFill/>
          <a:ln w="9525">
            <a:noFill/>
          </a:ln>
        </p:spPr>
        <p:txBody>
          <a:bodyPr lIns="81000" tIns="42120" rIns="81000" bIns="42120">
            <a:spAutoFit/>
          </a:bodyPr>
          <a:p>
            <a:pPr lvl="0" algn="just">
              <a:spcBef>
                <a:spcPct val="20000"/>
              </a:spcBef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茅草棚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3"/>
          <p:cNvSpPr txBox="1"/>
          <p:nvPr/>
        </p:nvSpPr>
        <p:spPr>
          <a:xfrm>
            <a:off x="2223136" y="3920490"/>
            <a:ext cx="3112770" cy="699135"/>
          </a:xfrm>
          <a:prstGeom prst="rect">
            <a:avLst/>
          </a:prstGeom>
          <a:noFill/>
          <a:ln w="9525">
            <a:noFill/>
          </a:ln>
        </p:spPr>
        <p:txBody>
          <a:bodyPr lIns="81000" tIns="42120" rIns="81000" bIns="42120">
            <a:spAutoFit/>
          </a:bodyPr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52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无盘费去应考	</a:t>
            </a:r>
            <a:endParaRPr lang="zh-CN" altLang="en-US" sz="252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无钱打发报录人</a:t>
            </a:r>
            <a:endParaRPr lang="zh-CN" altLang="en-US" sz="252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5"/>
          <p:cNvSpPr txBox="1"/>
          <p:nvPr/>
        </p:nvSpPr>
        <p:spPr>
          <a:xfrm>
            <a:off x="2223136" y="5233036"/>
            <a:ext cx="3335654" cy="1007110"/>
          </a:xfrm>
          <a:prstGeom prst="rect">
            <a:avLst/>
          </a:prstGeom>
          <a:noFill/>
          <a:ln w="9525">
            <a:noFill/>
          </a:ln>
        </p:spPr>
        <p:txBody>
          <a:bodyPr lIns="81000" tIns="42120" rIns="81000" bIns="42120">
            <a:spAutoFit/>
          </a:bodyPr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胡屠户骂得狗血淋头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无人理会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无人帮助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30"/>
          <p:cNvSpPr txBox="1"/>
          <p:nvPr/>
        </p:nvSpPr>
        <p:spPr>
          <a:xfrm>
            <a:off x="6795136" y="2089786"/>
            <a:ext cx="3604260" cy="699135"/>
          </a:xfrm>
          <a:prstGeom prst="rect">
            <a:avLst/>
          </a:prstGeom>
          <a:noFill/>
          <a:ln w="9525">
            <a:noFill/>
          </a:ln>
        </p:spPr>
        <p:txBody>
          <a:bodyPr lIns="81000" tIns="42120" rIns="81000" bIns="42120">
            <a:spAutoFit/>
          </a:bodyPr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众乡邻拿蛋 送酒 背米  捉鸡 胡屠户送肉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32"/>
          <p:cNvSpPr txBox="1"/>
          <p:nvPr/>
        </p:nvSpPr>
        <p:spPr>
          <a:xfrm>
            <a:off x="6795136" y="3133726"/>
            <a:ext cx="3604260" cy="470535"/>
          </a:xfrm>
          <a:prstGeom prst="rect">
            <a:avLst/>
          </a:prstGeom>
          <a:noFill/>
          <a:ln w="9525">
            <a:noFill/>
          </a:ln>
        </p:spPr>
        <p:txBody>
          <a:bodyPr lIns="81000" tIns="42120" rIns="81000" bIns="42120"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张乡绅送范进三间房屋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4"/>
          <p:cNvSpPr txBox="1"/>
          <p:nvPr/>
        </p:nvSpPr>
        <p:spPr>
          <a:xfrm>
            <a:off x="7000876" y="3920490"/>
            <a:ext cx="3907154" cy="1007110"/>
          </a:xfrm>
          <a:prstGeom prst="rect">
            <a:avLst/>
          </a:prstGeom>
          <a:noFill/>
          <a:ln w="9525">
            <a:noFill/>
          </a:ln>
        </p:spPr>
        <p:txBody>
          <a:bodyPr lIns="81000" tIns="42120" rIns="81000" bIns="42120">
            <a:spAutoFit/>
          </a:bodyPr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众乡邻搬桌椅　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屠户送四五千钱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张乡绅送纹银五十两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36"/>
          <p:cNvSpPr txBox="1"/>
          <p:nvPr/>
        </p:nvSpPr>
        <p:spPr>
          <a:xfrm>
            <a:off x="6974206" y="5086350"/>
            <a:ext cx="3783330" cy="1007110"/>
          </a:xfrm>
          <a:prstGeom prst="rect">
            <a:avLst/>
          </a:prstGeom>
          <a:noFill/>
          <a:ln w="9525">
            <a:noFill/>
          </a:ln>
        </p:spPr>
        <p:txBody>
          <a:bodyPr lIns="81000" tIns="42120" rIns="81000" bIns="42120">
            <a:spAutoFit/>
          </a:bodyPr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胡屠户奉承恭维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众乡邻帮办各种事情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lnSpc>
                <a:spcPts val="2400"/>
              </a:lnSpc>
              <a:buClr>
                <a:schemeClr val="accent2"/>
              </a:buClr>
            </a:pPr>
            <a:r>
              <a:rPr lang="zh-CN" altLang="en-US" sz="252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张乡绅拜访拉拢</a:t>
            </a:r>
            <a:endParaRPr lang="zh-CN" altLang="en-US" sz="252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49" grpId="0"/>
      <p:bldP spid="4" grpId="0"/>
      <p:bldP spid="6" grpId="0"/>
      <p:bldP spid="8" grpId="0"/>
      <p:bldP spid="10" grpId="0"/>
      <p:bldP spid="5" grpId="0"/>
      <p:bldP spid="7" grpId="0"/>
      <p:bldP spid="9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body" sz="half"/>
          </p:nvPr>
        </p:nvSpPr>
        <p:spPr>
          <a:xfrm>
            <a:off x="920116" y="2112646"/>
            <a:ext cx="10732770" cy="4112894"/>
          </a:xfrm>
        </p:spPr>
        <p:txBody>
          <a:bodyPr anchor="t"/>
          <a:lstStyle>
            <a:lvl1pPr lvl="0">
              <a:defRPr sz="2800" kern="1200"/>
            </a:lvl1pPr>
            <a:lvl2pPr lvl="1">
              <a:defRPr sz="2400" kern="1200"/>
            </a:lvl2pPr>
            <a:lvl3pPr lvl="2">
              <a:defRPr sz="2000" kern="1200"/>
            </a:lvl3pPr>
            <a:lvl4pPr lvl="3">
              <a:defRPr sz="1800" kern="1200"/>
            </a:lvl4pPr>
            <a:lvl5pPr lvl="4">
              <a:defRPr sz="1800" kern="1200"/>
            </a:lvl5pPr>
          </a:lstStyle>
          <a:p>
            <a:pPr lvl="0" algn="l">
              <a:lnSpc>
                <a:spcPct val="120000"/>
              </a:lnSpc>
            </a:pPr>
            <a:r>
              <a:rPr lang="zh-CN" altLang="en-US" sz="3600" b="1" dirty="0">
                <a:solidFill>
                  <a:srgbClr val="6600FF"/>
                </a:solidFill>
              </a:rPr>
              <a:t>研读这一精彩片断，仔细思考下列问题</a:t>
            </a:r>
            <a:r>
              <a:rPr lang="en-US" altLang="zh-CN" sz="3600" b="1">
                <a:solidFill>
                  <a:srgbClr val="6600FF"/>
                </a:solidFill>
              </a:rPr>
              <a:t>:</a:t>
            </a:r>
            <a:endParaRPr lang="en-US" altLang="zh-CN" sz="3600" b="1">
              <a:solidFill>
                <a:srgbClr val="6600FF"/>
              </a:solidFill>
            </a:endParaRPr>
          </a:p>
          <a:p>
            <a:pPr lvl="0" algn="l">
              <a:lnSpc>
                <a:spcPct val="120000"/>
              </a:lnSpc>
            </a:pPr>
            <a:r>
              <a:rPr lang="en-US" altLang="zh-CN" sz="3600" b="1">
                <a:solidFill>
                  <a:srgbClr val="512BFF"/>
                </a:solidFill>
              </a:rPr>
              <a:t>1.</a:t>
            </a:r>
            <a:r>
              <a:rPr lang="zh-CN" altLang="en-US" sz="3600" b="1" dirty="0">
                <a:solidFill>
                  <a:srgbClr val="512BFF"/>
                </a:solidFill>
              </a:rPr>
              <a:t>范进发疯的过程可以分为几个部分？</a:t>
            </a:r>
            <a:endParaRPr lang="zh-CN" altLang="en-US" sz="3600" b="1" dirty="0">
              <a:solidFill>
                <a:srgbClr val="512BFF"/>
              </a:solidFill>
            </a:endParaRPr>
          </a:p>
          <a:p>
            <a:pPr lvl="0" algn="l">
              <a:lnSpc>
                <a:spcPct val="120000"/>
              </a:lnSpc>
            </a:pPr>
            <a:r>
              <a:rPr lang="en-US" altLang="zh-CN" sz="3600" b="1">
                <a:solidFill>
                  <a:srgbClr val="512BFF"/>
                </a:solidFill>
              </a:rPr>
              <a:t>2.</a:t>
            </a:r>
            <a:r>
              <a:rPr lang="zh-CN" altLang="en-US" sz="3600" b="1" dirty="0">
                <a:solidFill>
                  <a:srgbClr val="512BFF"/>
                </a:solidFill>
              </a:rPr>
              <a:t>文中运用了哪些描写来刻画范进的疯态？运用了何种修辞？有何作用？（找出关键的词语）</a:t>
            </a:r>
            <a:endParaRPr lang="zh-CN" altLang="en-US" sz="3600" b="1" dirty="0">
              <a:solidFill>
                <a:srgbClr val="512BFF"/>
              </a:solidFill>
            </a:endParaRPr>
          </a:p>
          <a:p>
            <a:pPr lvl="0" algn="l">
              <a:lnSpc>
                <a:spcPct val="120000"/>
              </a:lnSpc>
            </a:pPr>
            <a:r>
              <a:rPr lang="en-US" altLang="zh-CN" sz="3600" b="1">
                <a:solidFill>
                  <a:srgbClr val="512BFF"/>
                </a:solidFill>
              </a:rPr>
              <a:t>3.</a:t>
            </a:r>
            <a:r>
              <a:rPr lang="zh-CN" altLang="en-US" sz="3600" b="1" dirty="0">
                <a:solidFill>
                  <a:srgbClr val="512BFF"/>
                </a:solidFill>
              </a:rPr>
              <a:t>在封建科举制度毒害下的范进是一个什么样的人？他身上有哪些主要的性格特点？</a:t>
            </a:r>
            <a:endParaRPr lang="zh-CN" altLang="en-US" sz="3600" b="1" dirty="0">
              <a:solidFill>
                <a:srgbClr val="512BFF"/>
              </a:solidFill>
            </a:endParaRPr>
          </a:p>
        </p:txBody>
      </p:sp>
      <p:sp>
        <p:nvSpPr>
          <p:cNvPr id="47107" name="Text Box 6"/>
          <p:cNvSpPr txBox="1">
            <a:spLocks noChangeArrowheads="1"/>
          </p:cNvSpPr>
          <p:nvPr/>
        </p:nvSpPr>
        <p:spPr bwMode="auto">
          <a:xfrm>
            <a:off x="4413886" y="638176"/>
            <a:ext cx="4911090" cy="100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/>
            <a:r>
              <a:rPr lang="zh-CN" altLang="en-US" sz="5940" b="1" strike="noStrike" noProof="1" dirty="0">
                <a:solidFill>
                  <a:srgbClr val="D60093"/>
                </a:solidFill>
                <a:latin typeface="华文新魏" pitchFamily="2" charset="-122"/>
                <a:ea typeface="楷体" panose="02010609060101010101" pitchFamily="49" charset="-122"/>
                <a:cs typeface="+mn-cs"/>
              </a:rPr>
              <a:t>典型细节</a:t>
            </a:r>
            <a:endParaRPr lang="zh-CN" altLang="en-US" sz="5940" b="1" strike="noStrike" noProof="1" dirty="0">
              <a:solidFill>
                <a:srgbClr val="D60093"/>
              </a:solidFill>
              <a:latin typeface="华文新魏" pitchFamily="2" charset="-122"/>
              <a:ea typeface="楷体" panose="02010609060101010101" pitchFamily="49" charset="-122"/>
            </a:endParaRPr>
          </a:p>
        </p:txBody>
      </p:sp>
      <p:sp>
        <p:nvSpPr>
          <p:cNvPr id="29700" name="Text Box 6"/>
          <p:cNvSpPr txBox="1"/>
          <p:nvPr/>
        </p:nvSpPr>
        <p:spPr>
          <a:xfrm>
            <a:off x="920116" y="1510666"/>
            <a:ext cx="7200900" cy="68961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zh-CN" altLang="en-US" sz="324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作者刻画范进时最精彩的是哪个情节？</a:t>
            </a:r>
            <a:endParaRPr lang="zh-CN" altLang="en-US" sz="324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Text Box 7"/>
          <p:cNvSpPr txBox="1"/>
          <p:nvPr/>
        </p:nvSpPr>
        <p:spPr>
          <a:xfrm>
            <a:off x="8315326" y="1499236"/>
            <a:ext cx="2880360" cy="700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96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喜极而疯</a:t>
            </a:r>
            <a:endParaRPr lang="zh-CN" altLang="en-US" sz="396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4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4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34">
                                            <p:txEl>
                                              <p:charRg st="3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4">
                                            <p:txEl>
                                              <p:charRg st="3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81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4">
                                            <p:txEl>
                                              <p:charRg st="81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4">
                                            <p:txEl>
                                              <p:charRg st="81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  <p:bldP spid="29700" grpId="0" bldLvl="0" animBg="1"/>
      <p:bldP spid="2970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Text Box 3"/>
          <p:cNvSpPr txBox="1"/>
          <p:nvPr/>
        </p:nvSpPr>
        <p:spPr>
          <a:xfrm>
            <a:off x="655320" y="1724026"/>
            <a:ext cx="7865746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华文中宋" pitchFamily="2" charset="-122"/>
              </a:rPr>
              <a:t>范进喜极发疯的过程可分作四层。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华文中宋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871586" y="1303020"/>
            <a:ext cx="1714500" cy="7556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0999"/>
                    </a:schemeClr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9pPr>
          </a:lstStyle>
          <a:p>
            <a:pPr fontAlgn="auto">
              <a:spcBef>
                <a:spcPct val="50000"/>
              </a:spcBef>
              <a:defRPr/>
            </a:pPr>
            <a:r>
              <a:rPr lang="zh-CN" altLang="en-US" sz="432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昏厥</a:t>
            </a:r>
            <a:endParaRPr lang="zh-CN" altLang="en-US" sz="432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871586" y="2562226"/>
            <a:ext cx="1714500" cy="7556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0999"/>
                    </a:schemeClr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9pPr>
          </a:lstStyle>
          <a:p>
            <a:pPr fontAlgn="auto">
              <a:spcBef>
                <a:spcPct val="50000"/>
              </a:spcBef>
              <a:defRPr/>
            </a:pPr>
            <a:r>
              <a:rPr lang="zh-CN" altLang="en-US" sz="432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疯跑</a:t>
            </a:r>
            <a:endParaRPr lang="zh-CN" altLang="en-US" sz="432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8871586" y="3853816"/>
            <a:ext cx="1714500" cy="7556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0999"/>
                    </a:schemeClr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9pPr>
          </a:lstStyle>
          <a:p>
            <a:pPr fontAlgn="auto">
              <a:spcBef>
                <a:spcPct val="50000"/>
              </a:spcBef>
              <a:defRPr/>
            </a:pPr>
            <a:r>
              <a:rPr lang="zh-CN" altLang="en-US" sz="432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跌倒</a:t>
            </a:r>
            <a:endParaRPr lang="zh-CN" altLang="en-US" sz="432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141970" y="5236846"/>
            <a:ext cx="3185160" cy="7556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0999"/>
                    </a:schemeClr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9pPr>
          </a:lstStyle>
          <a:p>
            <a:pPr fontAlgn="auto">
              <a:spcBef>
                <a:spcPct val="50000"/>
              </a:spcBef>
              <a:defRPr/>
            </a:pPr>
            <a:r>
              <a:rPr lang="zh-CN" altLang="en-US" sz="432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疯跑集</a:t>
            </a:r>
            <a:r>
              <a:rPr lang="zh-CN" altLang="en-US" sz="432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</a:t>
            </a:r>
            <a:endParaRPr lang="zh-CN" altLang="en-US" sz="432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9315450" y="2099310"/>
            <a:ext cx="596266" cy="4648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620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9315450" y="3310890"/>
            <a:ext cx="596266" cy="5448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620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9435466" y="4600576"/>
            <a:ext cx="598170" cy="6362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620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25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760" y="2360296"/>
            <a:ext cx="7261860" cy="4008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9" name="文本框 7"/>
          <p:cNvSpPr txBox="1"/>
          <p:nvPr/>
        </p:nvSpPr>
        <p:spPr>
          <a:xfrm>
            <a:off x="655320" y="984886"/>
            <a:ext cx="79895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范进发疯的过程可以分为几个部分？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31747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697230" y="918210"/>
            <a:ext cx="10532746" cy="11442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2287" tIns="41143" rIns="82287" bIns="41143">
            <a:spAutoFit/>
          </a:bodyPr>
          <a:lstStyle/>
          <a:p>
            <a:pPr eaLnBrk="1" fontAlgn="auto" hangingPunct="1">
              <a:lnSpc>
                <a:spcPct val="120000"/>
              </a:lnSpc>
              <a:defRPr/>
            </a:pPr>
            <a:r>
              <a:rPr lang="en-US" altLang="zh-CN" sz="2880" b="1" strike="noStrike" noProof="1" smtClean="0">
                <a:solidFill>
                  <a:srgbClr val="51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880" b="1" strike="noStrike" noProof="1" smtClean="0">
                <a:solidFill>
                  <a:srgbClr val="51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</a:t>
            </a:r>
            <a:r>
              <a:rPr lang="zh-CN" altLang="en-US" sz="2880" b="1" strike="noStrike" noProof="1">
                <a:solidFill>
                  <a:srgbClr val="51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中运用了哪些描写来刻画范进的疯态？运用了何种修辞？有何作用？（找出关键的词语）</a:t>
            </a:r>
            <a:endParaRPr lang="en-US" altLang="zh-CN" sz="288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5265420" y="3560446"/>
            <a:ext cx="2270760" cy="96520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00" b="1" dirty="0">
                <a:latin typeface="楷体" panose="02010609060101010101" pitchFamily="49" charset="-122"/>
                <a:ea typeface="楷体" panose="02010609060101010101" pitchFamily="49" charset="-122"/>
              </a:rPr>
              <a:t>老太太的慌</a:t>
            </a:r>
            <a:endParaRPr lang="zh-CN" altLang="en-US" sz="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5234940" y="4379596"/>
            <a:ext cx="2331720" cy="96520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00" b="1" dirty="0">
                <a:latin typeface="楷体" panose="02010609060101010101" pitchFamily="49" charset="-122"/>
                <a:ea typeface="楷体" panose="02010609060101010101" pitchFamily="49" charset="-122"/>
              </a:rPr>
              <a:t>报录人、邻居的吓了一跳</a:t>
            </a:r>
            <a:endParaRPr lang="zh-CN" altLang="en-US" sz="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5187316" y="5332096"/>
            <a:ext cx="2266950" cy="96520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00" b="1" dirty="0">
                <a:latin typeface="楷体" panose="02010609060101010101" pitchFamily="49" charset="-122"/>
                <a:ea typeface="楷体" panose="02010609060101010101" pitchFamily="49" charset="-122"/>
              </a:rPr>
              <a:t>众人拉不住</a:t>
            </a:r>
            <a:endParaRPr lang="zh-CN" altLang="en-US" sz="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AutoShape 6"/>
          <p:cNvSpPr/>
          <p:nvPr/>
        </p:nvSpPr>
        <p:spPr>
          <a:xfrm>
            <a:off x="4863466" y="3726180"/>
            <a:ext cx="386714" cy="2009776"/>
          </a:xfrm>
          <a:prstGeom prst="leftBrace">
            <a:avLst>
              <a:gd name="adj1" fmla="val 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82287" tIns="41143" rIns="82287" bIns="41143" anchor="ctr"/>
          <a:p>
            <a:pPr lvl="0" algn="ctr"/>
            <a:endParaRPr lang="zh-CN" altLang="en-US" sz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6917056" y="3560446"/>
            <a:ext cx="971550" cy="96520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1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Text Box 8"/>
          <p:cNvSpPr txBox="1"/>
          <p:nvPr/>
        </p:nvSpPr>
        <p:spPr>
          <a:xfrm>
            <a:off x="7185660" y="4606290"/>
            <a:ext cx="777240" cy="96520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1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Text Box 9"/>
          <p:cNvSpPr txBox="1"/>
          <p:nvPr/>
        </p:nvSpPr>
        <p:spPr>
          <a:xfrm>
            <a:off x="6612256" y="5343526"/>
            <a:ext cx="1165860" cy="96520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1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Text Box 10"/>
          <p:cNvSpPr txBox="1"/>
          <p:nvPr/>
        </p:nvSpPr>
        <p:spPr>
          <a:xfrm>
            <a:off x="7579996" y="3385186"/>
            <a:ext cx="1489710" cy="96520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00" b="1" dirty="0">
                <a:solidFill>
                  <a:srgbClr val="33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烘托范进昏厥怕人</a:t>
            </a:r>
            <a:endParaRPr lang="zh-CN" altLang="en-US" sz="100" b="1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5" name="Text Box 11"/>
          <p:cNvSpPr txBox="1"/>
          <p:nvPr/>
        </p:nvSpPr>
        <p:spPr>
          <a:xfrm>
            <a:off x="7888606" y="4364356"/>
            <a:ext cx="1619250" cy="96520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00" b="1" dirty="0">
                <a:latin typeface="楷体" panose="02010609060101010101" pitchFamily="49" charset="-122"/>
                <a:ea typeface="楷体" panose="02010609060101010101" pitchFamily="49" charset="-122"/>
              </a:rPr>
              <a:t>烘托范进飞跑的疯狂</a:t>
            </a:r>
            <a:endParaRPr lang="zh-CN" altLang="en-US" sz="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6" name="Text Box 12"/>
          <p:cNvSpPr txBox="1"/>
          <p:nvPr/>
        </p:nvSpPr>
        <p:spPr>
          <a:xfrm>
            <a:off x="7258050" y="5354956"/>
            <a:ext cx="2322196" cy="96520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00" b="1" dirty="0">
                <a:latin typeface="楷体" panose="02010609060101010101" pitchFamily="49" charset="-122"/>
                <a:ea typeface="楷体" panose="02010609060101010101" pitchFamily="49" charset="-122"/>
              </a:rPr>
              <a:t>烘托范进的疯劲</a:t>
            </a:r>
            <a:endParaRPr lang="zh-CN" altLang="en-US" sz="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7" name="Text Box 13"/>
          <p:cNvSpPr txBox="1"/>
          <p:nvPr/>
        </p:nvSpPr>
        <p:spPr>
          <a:xfrm>
            <a:off x="2933066" y="2181226"/>
            <a:ext cx="661670" cy="2457450"/>
          </a:xfrm>
          <a:prstGeom prst="rect">
            <a:avLst/>
          </a:prstGeom>
          <a:noFill/>
          <a:ln w="9525">
            <a:noFill/>
          </a:ln>
        </p:spPr>
        <p:txBody>
          <a:bodyPr vert="eaVert" lIns="82287" tIns="41143" rIns="82287" bIns="41143">
            <a:spAutoFit/>
          </a:bodyPr>
          <a:p>
            <a:pPr lvl="0"/>
            <a:r>
              <a:rPr lang="zh-CN" altLang="en-US" sz="324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范进的疯态</a:t>
            </a:r>
            <a:endParaRPr lang="zh-CN" altLang="en-US" sz="324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8" name="Text Box 14"/>
          <p:cNvSpPr txBox="1"/>
          <p:nvPr/>
        </p:nvSpPr>
        <p:spPr>
          <a:xfrm>
            <a:off x="4046220" y="2560320"/>
            <a:ext cx="1028700" cy="523875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/>
            <a:r>
              <a:rPr lang="zh-CN" altLang="en-US" sz="2880" b="1" dirty="0">
                <a:solidFill>
                  <a:srgbClr val="3399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范进</a:t>
            </a:r>
            <a:endParaRPr lang="zh-CN" altLang="en-US" sz="2880" b="1" dirty="0">
              <a:solidFill>
                <a:srgbClr val="3399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9" name="Text Box 15"/>
          <p:cNvSpPr txBox="1"/>
          <p:nvPr/>
        </p:nvSpPr>
        <p:spPr>
          <a:xfrm>
            <a:off x="3848100" y="4250056"/>
            <a:ext cx="1026796" cy="523875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/>
            <a:r>
              <a:rPr lang="zh-CN" altLang="en-US" sz="2880" b="1" dirty="0">
                <a:solidFill>
                  <a:srgbClr val="3399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众人</a:t>
            </a:r>
            <a:endParaRPr lang="zh-CN" altLang="en-US" sz="2880" b="1" dirty="0">
              <a:solidFill>
                <a:srgbClr val="3399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0" name="Text Box 16"/>
          <p:cNvSpPr txBox="1"/>
          <p:nvPr/>
        </p:nvSpPr>
        <p:spPr>
          <a:xfrm>
            <a:off x="5581650" y="2063116"/>
            <a:ext cx="1028700" cy="523875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/>
            <a:r>
              <a:rPr lang="zh-CN" altLang="en-US" sz="2880" b="1" dirty="0">
                <a:solidFill>
                  <a:srgbClr val="99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sz="2880" b="1" dirty="0">
              <a:solidFill>
                <a:srgbClr val="99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1" name="Text Box 17"/>
          <p:cNvSpPr txBox="1"/>
          <p:nvPr/>
        </p:nvSpPr>
        <p:spPr>
          <a:xfrm>
            <a:off x="5648326" y="2586990"/>
            <a:ext cx="962024" cy="523875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/>
            <a:r>
              <a:rPr lang="zh-CN" altLang="en-US" sz="2880" b="1" dirty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880" b="1" dirty="0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2" name="Text Box 18"/>
          <p:cNvSpPr txBox="1"/>
          <p:nvPr/>
        </p:nvSpPr>
        <p:spPr>
          <a:xfrm>
            <a:off x="5614036" y="3084196"/>
            <a:ext cx="1030604" cy="523875"/>
          </a:xfrm>
          <a:prstGeom prst="rect">
            <a:avLst/>
          </a:prstGeom>
          <a:noFill/>
          <a:ln w="9525">
            <a:noFill/>
          </a:ln>
        </p:spPr>
        <p:txBody>
          <a:bodyPr lIns="82287" tIns="41143" rIns="82287" bIns="41143">
            <a:spAutoFit/>
          </a:bodyPr>
          <a:p>
            <a:pPr lvl="0"/>
            <a:r>
              <a:rPr lang="zh-CN" altLang="en-US" sz="2880" b="1" dirty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endParaRPr lang="zh-CN" altLang="en-US" sz="2880" b="1" dirty="0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3" name="Text Box 19"/>
          <p:cNvSpPr txBox="1"/>
          <p:nvPr/>
        </p:nvSpPr>
        <p:spPr>
          <a:xfrm>
            <a:off x="8839200" y="2196466"/>
            <a:ext cx="1988820" cy="5791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2287" tIns="41143" rIns="82287" bIns="41143">
            <a:spAutoFit/>
          </a:bodyPr>
          <a:lstStyle/>
          <a:p>
            <a:pPr defTabSz="913130" fontAlgn="auto">
              <a:defRPr/>
            </a:pPr>
            <a:r>
              <a:rPr lang="zh-CN" altLang="en-US" sz="3240" b="1" i="1" strike="noStrike" noProof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正面描写</a:t>
            </a:r>
            <a:endParaRPr lang="zh-CN" altLang="en-US" sz="3240" b="1" i="1" strike="noStrike" noProof="1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4" name="Text Box 20"/>
          <p:cNvSpPr txBox="1"/>
          <p:nvPr/>
        </p:nvSpPr>
        <p:spPr>
          <a:xfrm>
            <a:off x="9549766" y="4082416"/>
            <a:ext cx="1920240" cy="5791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2287" tIns="41143" rIns="82287" bIns="41143">
            <a:spAutoFit/>
          </a:bodyPr>
          <a:lstStyle/>
          <a:p>
            <a:pPr defTabSz="913130" fontAlgn="auto">
              <a:defRPr/>
            </a:pPr>
            <a:r>
              <a:rPr lang="zh-CN" altLang="en-US" sz="3240" b="1" i="1" strike="noStrike" noProof="1">
                <a:solidFill>
                  <a:srgbClr val="CC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侧面描写</a:t>
            </a:r>
            <a:endParaRPr lang="zh-CN" altLang="en-US" sz="3240" b="1" i="1" strike="noStrike" noProof="1">
              <a:solidFill>
                <a:srgbClr val="CC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5" name="AutoShape 21"/>
          <p:cNvSpPr/>
          <p:nvPr/>
        </p:nvSpPr>
        <p:spPr bwMode="auto">
          <a:xfrm>
            <a:off x="3674746" y="2436496"/>
            <a:ext cx="259080" cy="2202180"/>
          </a:xfrm>
          <a:prstGeom prst="leftBrace">
            <a:avLst>
              <a:gd name="adj1" fmla="val 7386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3144" tIns="36572" rIns="73144" bIns="3657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/>
            <a:endParaRPr lang="zh-CN" altLang="en-US" sz="1620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6" name="AutoShape 22"/>
          <p:cNvSpPr/>
          <p:nvPr/>
        </p:nvSpPr>
        <p:spPr>
          <a:xfrm>
            <a:off x="5187316" y="2196466"/>
            <a:ext cx="259080" cy="1362074"/>
          </a:xfrm>
          <a:prstGeom prst="leftBrace">
            <a:avLst>
              <a:gd name="adj1" fmla="val 4583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82287" tIns="41143" rIns="82287" bIns="41143" anchor="ctr"/>
          <a:p>
            <a:pPr lvl="0" algn="ctr"/>
            <a:endParaRPr lang="zh-CN" altLang="en-US" sz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8" name="Text Box 24"/>
          <p:cNvSpPr txBox="1"/>
          <p:nvPr/>
        </p:nvSpPr>
        <p:spPr>
          <a:xfrm>
            <a:off x="1135380" y="2480310"/>
            <a:ext cx="971550" cy="17341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3144" tIns="36572" rIns="73144" bIns="36572">
            <a:spAutoFit/>
          </a:bodyPr>
          <a:lstStyle/>
          <a:p>
            <a:pPr fontAlgn="auto">
              <a:defRPr/>
            </a:pPr>
            <a:r>
              <a: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endParaRPr lang="zh-CN" altLang="en-US" sz="540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9" name="Text Box 26"/>
          <p:cNvSpPr txBox="1"/>
          <p:nvPr/>
        </p:nvSpPr>
        <p:spPr>
          <a:xfrm>
            <a:off x="6745606" y="2263140"/>
            <a:ext cx="1657350" cy="958215"/>
          </a:xfrm>
          <a:prstGeom prst="rect">
            <a:avLst/>
          </a:prstGeom>
          <a:noFill/>
          <a:ln w="9525">
            <a:noFill/>
          </a:ln>
        </p:spPr>
        <p:txBody>
          <a:bodyPr lIns="73144" tIns="36572" rIns="73144" bIns="36572"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多层次细节描写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297" name="Picture 9" descr="C:\Documents and Settings\Administrator\桌面\临时图片\范进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" y="4379596"/>
            <a:ext cx="2897506" cy="2000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"/>
                                        <p:tgtEl>
                                          <p:spTgt spid="215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2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2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2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2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5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1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1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15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5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5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50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50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50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50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5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5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215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51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51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215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215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215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10" grpId="0" bldLvl="0" animBg="1"/>
      <p:bldP spid="21512" grpId="0"/>
      <p:bldP spid="21513" grpId="0"/>
      <p:bldP spid="21515" grpId="0"/>
      <p:bldP spid="21517" grpId="0" build="p"/>
      <p:bldP spid="21518" grpId="0" build="p"/>
      <p:bldP spid="21519" grpId="0" build="p"/>
      <p:bldP spid="21520" grpId="0" build="p"/>
      <p:bldP spid="21521" grpId="0" build="p"/>
      <p:bldP spid="21522" grpId="0" build="p"/>
      <p:bldP spid="21523" grpId="0" build="p"/>
      <p:bldP spid="21524" grpId="0" build="p"/>
      <p:bldP spid="21525" grpId="0" bldLvl="0" animBg="1"/>
      <p:bldP spid="21526" grpId="0" bldLvl="0" animBg="1"/>
      <p:bldP spid="21528" grpId="0" bldLvl="0" animBg="1"/>
      <p:bldP spid="5019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697230" y="918210"/>
            <a:ext cx="10532746" cy="14097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2287" tIns="41143" rIns="82287" bIns="41143">
            <a:spAutoFit/>
          </a:bodyPr>
          <a:lstStyle/>
          <a:p>
            <a:pPr eaLnBrk="1" fontAlgn="auto" hangingPunct="1">
              <a:lnSpc>
                <a:spcPct val="120000"/>
              </a:lnSpc>
              <a:defRPr/>
            </a:pPr>
            <a:r>
              <a:rPr lang="en-US" altLang="zh-CN" sz="3600" b="1" strike="noStrike" noProof="1" smtClean="0">
                <a:solidFill>
                  <a:srgbClr val="51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600" b="1" strike="noStrike" noProof="1" smtClean="0">
                <a:solidFill>
                  <a:srgbClr val="51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</a:t>
            </a:r>
            <a:r>
              <a:rPr lang="zh-CN" altLang="en-US" sz="3600" b="1" strike="noStrike" noProof="1">
                <a:solidFill>
                  <a:srgbClr val="51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中运用了哪些描写来刻画范进的疯态？运用了何种修辞？有何作用？（找出关键的词语）</a:t>
            </a:r>
            <a:endParaRPr lang="en-US" altLang="zh-CN" sz="360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</p:txBody>
      </p:sp>
      <p:sp>
        <p:nvSpPr>
          <p:cNvPr id="21529" name="Text Box 25"/>
          <p:cNvSpPr txBox="1"/>
          <p:nvPr/>
        </p:nvSpPr>
        <p:spPr>
          <a:xfrm>
            <a:off x="784860" y="2653666"/>
            <a:ext cx="4484370" cy="28422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73144" tIns="36572" rIns="73144" bIns="36572">
            <a:spAutoFit/>
          </a:bodyPr>
          <a:lstStyle/>
          <a:p>
            <a:pPr fontAlgn="auto">
              <a:defRPr/>
            </a:pPr>
            <a:r>
              <a:rPr lang="en-US" altLang="zh-CN" sz="360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生动地表现了范进中举后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狂喜的心情和发疯的丑态</a:t>
            </a:r>
            <a:r>
              <a:rPr lang="zh-CN" altLang="en-US" sz="3600" b="1" strike="noStrike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讽刺了科举制度对知识分子的毒害</a:t>
            </a:r>
            <a:endParaRPr lang="zh-CN" altLang="en-US" sz="3600" b="1" strike="noStrike" noProof="1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530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1136" y="2329816"/>
            <a:ext cx="6082664" cy="3562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2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Text Box 2"/>
          <p:cNvSpPr txBox="1"/>
          <p:nvPr/>
        </p:nvSpPr>
        <p:spPr>
          <a:xfrm>
            <a:off x="4175760" y="548640"/>
            <a:ext cx="6035040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80" b="1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80" b="1" dirty="0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3" name="Rectangle 7"/>
          <p:cNvSpPr/>
          <p:nvPr/>
        </p:nvSpPr>
        <p:spPr>
          <a:xfrm>
            <a:off x="767716" y="889636"/>
            <a:ext cx="10658474" cy="1087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4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40" b="1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在封建科举制度毒害下的范进是一个什么样的人？他身上有哪些主要的性格特点？</a:t>
            </a:r>
            <a:r>
              <a:rPr lang="zh-CN" altLang="en-US" sz="324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4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05" name="组合 25604"/>
          <p:cNvGrpSpPr/>
          <p:nvPr/>
        </p:nvGrpSpPr>
        <p:grpSpPr>
          <a:xfrm>
            <a:off x="4871086" y="4210050"/>
            <a:ext cx="3099434" cy="2002156"/>
            <a:chOff x="0" y="0"/>
            <a:chExt cx="2170" cy="1401"/>
          </a:xfrm>
        </p:grpSpPr>
        <p:pic>
          <p:nvPicPr>
            <p:cNvPr id="56325" name="AutoShape 2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170" cy="14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6" name="文本框 25606"/>
            <p:cNvSpPr txBox="1"/>
            <p:nvPr/>
          </p:nvSpPr>
          <p:spPr>
            <a:xfrm>
              <a:off x="471" y="394"/>
              <a:ext cx="1192" cy="5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 algn="ctr"/>
              <a:endParaRPr lang="zh-CN" altLang="en-US" sz="720" b="1" dirty="0">
                <a:solidFill>
                  <a:srgbClr val="FF0000"/>
                </a:solidFill>
                <a:latin typeface="楷体" panose="02010609060101010101" pitchFamily="49" charset="-122"/>
                <a:ea typeface="华文新魏" pitchFamily="2" charset="-122"/>
              </a:endParaRPr>
            </a:p>
            <a:p>
              <a:pPr lvl="0" algn="ctr"/>
              <a:r>
                <a:rPr lang="zh-CN" altLang="en-US" sz="2880" b="1" dirty="0">
                  <a:solidFill>
                    <a:srgbClr val="FF0000"/>
                  </a:solidFill>
                  <a:latin typeface="楷体" panose="02010609060101010101" pitchFamily="49" charset="-122"/>
                  <a:ea typeface="华文新魏" pitchFamily="2" charset="-122"/>
                </a:rPr>
                <a:t>懦弱迂腐</a:t>
              </a:r>
              <a:endPara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华文新魏" pitchFamily="2" charset="-122"/>
              </a:endParaRPr>
            </a:p>
            <a:p>
              <a:pPr lvl="0" algn="ctr"/>
              <a:endParaRPr lang="zh-CN" altLang="en-US" sz="720" b="1" dirty="0">
                <a:solidFill>
                  <a:srgbClr val="FF0000"/>
                </a:solidFill>
                <a:latin typeface="楷体" panose="02010609060101010101" pitchFamily="49" charset="-122"/>
                <a:ea typeface="华文新魏" pitchFamily="2" charset="-122"/>
              </a:endParaRPr>
            </a:p>
          </p:txBody>
        </p:sp>
      </p:grpSp>
      <p:grpSp>
        <p:nvGrpSpPr>
          <p:cNvPr id="25608" name="组合 25607"/>
          <p:cNvGrpSpPr/>
          <p:nvPr/>
        </p:nvGrpSpPr>
        <p:grpSpPr>
          <a:xfrm>
            <a:off x="8063866" y="1967866"/>
            <a:ext cx="3107054" cy="2004060"/>
            <a:chOff x="816" y="-254"/>
            <a:chExt cx="2174" cy="1402"/>
          </a:xfrm>
        </p:grpSpPr>
        <p:pic>
          <p:nvPicPr>
            <p:cNvPr id="56328" name="AutoShape 2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816" y="-254"/>
              <a:ext cx="2174" cy="14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9" name="文本框 25609"/>
            <p:cNvSpPr txBox="1"/>
            <p:nvPr/>
          </p:nvSpPr>
          <p:spPr>
            <a:xfrm>
              <a:off x="1374" y="109"/>
              <a:ext cx="1192" cy="5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/>
              <a:endParaRPr lang="zh-CN" altLang="en-US" sz="720" b="1" dirty="0">
                <a:solidFill>
                  <a:srgbClr val="FF0000"/>
                </a:solidFill>
                <a:latin typeface="楷体" panose="02010609060101010101" pitchFamily="49" charset="-122"/>
                <a:ea typeface="华文新魏" pitchFamily="2" charset="-122"/>
              </a:endParaRPr>
            </a:p>
            <a:p>
              <a:pPr lvl="0"/>
              <a:r>
                <a:rPr lang="zh-CN" altLang="en-US" sz="2880" b="1" dirty="0">
                  <a:solidFill>
                    <a:srgbClr val="FF0000"/>
                  </a:solidFill>
                  <a:latin typeface="楷体" panose="02010609060101010101" pitchFamily="49" charset="-122"/>
                  <a:ea typeface="华文新魏" pitchFamily="2" charset="-122"/>
                </a:rPr>
                <a:t>圆滑世故</a:t>
              </a:r>
              <a:endPara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华文新魏" pitchFamily="2" charset="-122"/>
              </a:endParaRPr>
            </a:p>
            <a:p>
              <a:pPr lvl="0"/>
              <a:endParaRPr lang="zh-CN" altLang="en-US" sz="720" b="1" dirty="0">
                <a:solidFill>
                  <a:srgbClr val="FF0000"/>
                </a:solidFill>
                <a:latin typeface="楷体" panose="02010609060101010101" pitchFamily="49" charset="-122"/>
                <a:ea typeface="华文新魏" pitchFamily="2" charset="-122"/>
              </a:endParaRPr>
            </a:p>
          </p:txBody>
        </p:sp>
      </p:grpSp>
      <p:grpSp>
        <p:nvGrpSpPr>
          <p:cNvPr id="25611" name="组合 25610"/>
          <p:cNvGrpSpPr/>
          <p:nvPr/>
        </p:nvGrpSpPr>
        <p:grpSpPr>
          <a:xfrm>
            <a:off x="2032636" y="2375536"/>
            <a:ext cx="3099434" cy="2000250"/>
            <a:chOff x="-18" y="-364"/>
            <a:chExt cx="2169" cy="1401"/>
          </a:xfrm>
        </p:grpSpPr>
        <p:pic>
          <p:nvPicPr>
            <p:cNvPr id="56331" name="AutoShape 3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-18" y="-364"/>
              <a:ext cx="2169" cy="14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32" name="文本框 25612"/>
            <p:cNvSpPr txBox="1"/>
            <p:nvPr/>
          </p:nvSpPr>
          <p:spPr>
            <a:xfrm>
              <a:off x="471" y="73"/>
              <a:ext cx="1192" cy="5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 algn="ctr"/>
              <a:endParaRPr lang="zh-CN" altLang="en-US" sz="720" b="1" dirty="0">
                <a:solidFill>
                  <a:srgbClr val="FF0000"/>
                </a:solidFill>
                <a:latin typeface="楷体" panose="02010609060101010101" pitchFamily="49" charset="-122"/>
                <a:ea typeface="华文新魏" pitchFamily="2" charset="-122"/>
              </a:endParaRPr>
            </a:p>
            <a:p>
              <a:pPr lvl="0" algn="ctr"/>
              <a:r>
                <a:rPr lang="zh-CN" altLang="en-US" sz="2880" b="1" dirty="0">
                  <a:solidFill>
                    <a:srgbClr val="FF0000"/>
                  </a:solidFill>
                  <a:latin typeface="楷体" panose="02010609060101010101" pitchFamily="49" charset="-122"/>
                  <a:ea typeface="华文新魏" pitchFamily="2" charset="-122"/>
                </a:rPr>
                <a:t>热衷功名</a:t>
              </a:r>
              <a:endPara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华文新魏" pitchFamily="2" charset="-122"/>
              </a:endParaRPr>
            </a:p>
            <a:p>
              <a:pPr lvl="0" algn="ctr"/>
              <a:endParaRPr lang="zh-CN" altLang="en-US" sz="720" b="1" dirty="0">
                <a:solidFill>
                  <a:srgbClr val="FF0000"/>
                </a:solidFill>
                <a:latin typeface="楷体" panose="02010609060101010101" pitchFamily="49" charset="-122"/>
                <a:ea typeface="华文新魏" pitchFamily="2" charset="-122"/>
              </a:endParaRPr>
            </a:p>
          </p:txBody>
        </p:sp>
      </p:grpSp>
      <p:sp>
        <p:nvSpPr>
          <p:cNvPr id="2" name="椭圆形标注 1"/>
          <p:cNvSpPr/>
          <p:nvPr/>
        </p:nvSpPr>
        <p:spPr>
          <a:xfrm>
            <a:off x="630556" y="4775836"/>
            <a:ext cx="3804286" cy="1217296"/>
          </a:xfrm>
          <a:prstGeom prst="wedgeEllipseCallout">
            <a:avLst>
              <a:gd name="adj1" fmla="val 28452"/>
              <a:gd name="adj2" fmla="val -12276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20" b="1" strike="noStrike" noProof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范进</a:t>
            </a:r>
            <a:r>
              <a:rPr lang="zh-CN" altLang="en-US" sz="162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考到五十岁才得秀才，但他心有不甘，不顾胡屠户的反对，到处筹钱应考。中举后又欢喜得发了疯。</a:t>
            </a:r>
            <a:endParaRPr lang="zh-CN" altLang="en-US" sz="1620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4871086" y="2489836"/>
            <a:ext cx="3802380" cy="1219200"/>
          </a:xfrm>
          <a:prstGeom prst="wedgeEllipseCallout">
            <a:avLst>
              <a:gd name="adj1" fmla="val -6033"/>
              <a:gd name="adj2" fmla="val 15989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1620" b="1" strike="noStrike" noProof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2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受到胡屠户的辱骂，他听了只是“唯唯连声”，一句也不敢顶撞。</a:t>
            </a:r>
            <a:endParaRPr lang="zh-CN" altLang="en-US" sz="162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1620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7970520" y="4615816"/>
            <a:ext cx="3804286" cy="1537336"/>
          </a:xfrm>
          <a:prstGeom prst="wedgeEllipseCallout">
            <a:avLst>
              <a:gd name="adj1" fmla="val -9158"/>
              <a:gd name="adj2" fmla="val -15435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2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对胡屠户的称呼由“岳父”转为“老爹”；以前与家门口那些做田的、扒粪的拱手作揖，平起平坐，现在与张乡绅逢迎自如。</a:t>
            </a:r>
            <a:endParaRPr lang="zh-CN" altLang="en-US" sz="1620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7" name="文本框 212996"/>
          <p:cNvSpPr txBox="1"/>
          <p:nvPr/>
        </p:nvSpPr>
        <p:spPr>
          <a:xfrm>
            <a:off x="4850130" y="912685"/>
            <a:ext cx="3282124" cy="1004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zh-CN" sz="594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合作探究</a:t>
            </a:r>
            <a:endParaRPr lang="zh-CN" altLang="zh-CN" sz="594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文本框 1"/>
          <p:cNvSpPr txBox="1"/>
          <p:nvPr/>
        </p:nvSpPr>
        <p:spPr>
          <a:xfrm>
            <a:off x="1678306" y="2276476"/>
            <a:ext cx="10045064" cy="1419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32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432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范进中举后为什么会发疯？</a:t>
            </a:r>
            <a:endParaRPr lang="zh-CN" altLang="en-US" sz="432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432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432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本文的主题是什么？ </a:t>
            </a:r>
            <a:endParaRPr lang="zh-CN" altLang="en-US" sz="43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1"/>
          <p:cNvSpPr txBox="1"/>
          <p:nvPr/>
        </p:nvSpPr>
        <p:spPr>
          <a:xfrm>
            <a:off x="773430" y="573406"/>
            <a:ext cx="638365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范进中举后为什么会发疯？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5840" y="1487806"/>
            <a:ext cx="3665220" cy="5892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fontAlgn="auto">
              <a:spcBef>
                <a:spcPct val="50000"/>
              </a:spcBef>
              <a:defRPr/>
            </a:pPr>
            <a:r>
              <a:rPr 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</a:t>
            </a:r>
            <a:r>
              <a:rPr lang="zh-CN" alt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范进太穷了。</a:t>
            </a:r>
            <a:endParaRPr lang="zh-CN" altLang="en-US" sz="324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776" y="2066926"/>
            <a:ext cx="10180320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288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个人原因</a:t>
            </a:r>
            <a:r>
              <a:rPr lang="zh-CN" altLang="en-US" sz="288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8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在封建社会，读书人一旦中举，那就平步青云。范进未</a:t>
            </a:r>
            <a:r>
              <a: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中举前穷愁潦倒，受尽屈辱。</a:t>
            </a:r>
            <a:r>
              <a:rPr lang="zh-CN" altLang="en-US" sz="288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中举后</a:t>
            </a:r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几十年来的贫困、屈辱一旦过去，梦寐以求的功名富贵一旦出现，</a:t>
            </a:r>
            <a:r>
              <a: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政治、经济、社会地位</a:t>
            </a:r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一旦改变，不禁使他惊喜得发了疯。</a:t>
            </a:r>
            <a:endParaRPr lang="zh-CN" altLang="en-US" sz="288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5840" y="3922396"/>
            <a:ext cx="4154806" cy="5892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fontAlgn="auto">
              <a:spcBef>
                <a:spcPct val="50000"/>
              </a:spcBef>
              <a:defRPr/>
            </a:pPr>
            <a:r>
              <a:rPr 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</a:t>
            </a:r>
            <a:r>
              <a:rPr lang="zh-CN" altLang="en-US" sz="324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范进太热衷功名。</a:t>
            </a:r>
            <a:endParaRPr lang="zh-CN" altLang="en-US" sz="3240" b="1" strike="noStrike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6776" y="4501516"/>
            <a:ext cx="10685144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社会原因：</a:t>
            </a:r>
            <a:r>
              <a:rPr lang="zh-CN" altLang="en-US" sz="288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八股取士的科举制度，只是封建统治阶级用来禁锢人们思想，选拔驯顺的爪牙，借以巩固封建统治的重要工具。</a:t>
            </a:r>
            <a:r>
              <a: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在科举制度下，世态炎凉的社会是逼疯范进的助推器。（封建制度的毒害）</a:t>
            </a:r>
            <a:endParaRPr lang="zh-CN" altLang="en-US" sz="288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2" grpId="1"/>
      <p:bldP spid="4" grpId="0" bldLvl="0" animBg="1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836296" y="1030606"/>
            <a:ext cx="3973830" cy="100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/>
            <a:r>
              <a:rPr lang="en-US" altLang="zh-CN" sz="5940" b="1" strike="noStrike" noProof="1" dirty="0" smtClean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lang="zh-CN" altLang="en-US" sz="5940" b="1" strike="noStrike" noProof="1" dirty="0" smtClean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主题</a:t>
            </a:r>
            <a:r>
              <a:rPr lang="zh-CN" altLang="en-US" sz="5940" b="1" strike="noStrike" noProof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呈现</a:t>
            </a:r>
            <a:endParaRPr lang="zh-CN" altLang="en-US" sz="5940" b="1" strike="noStrike" noProof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7" name="Text Box 3"/>
          <p:cNvSpPr txBox="1"/>
          <p:nvPr/>
        </p:nvSpPr>
        <p:spPr>
          <a:xfrm>
            <a:off x="836296" y="2266950"/>
            <a:ext cx="10441304" cy="3617595"/>
          </a:xfrm>
          <a:prstGeom prst="rect">
            <a:avLst/>
          </a:prstGeom>
          <a:noFill/>
          <a:ln w="9525" cap="flat" cmpd="sng">
            <a:solidFill>
              <a:srgbClr val="99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lnSpc>
                <a:spcPts val="55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小说通过范进中举前后，特别是出榜那一天不同的境遇，着重刻画范进癫狂的丑态与他周围各色人等趋炎附势的嘴脸，真实深刻地揭露了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封建科举制度对读书人心灵的荼毒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以及在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科举制度下形成的世态炎凉。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1564006" y="1019176"/>
            <a:ext cx="9464040" cy="1194434"/>
          </a:xfrm>
        </p:spPr>
        <p:txBody>
          <a:bodyPr anchor="ctr"/>
          <a:p>
            <a:pPr lvl="0"/>
            <a:r>
              <a:rPr lang="zh-CN" altLang="zh-CN" sz="4320" b="1" dirty="0"/>
              <a:t>用两个成语，补充对联</a:t>
            </a:r>
            <a:endParaRPr lang="zh-CN" altLang="zh-CN" sz="4320" b="1" dirty="0"/>
          </a:p>
        </p:txBody>
      </p:sp>
      <p:sp>
        <p:nvSpPr>
          <p:cNvPr id="50179" name="内容占位符 2"/>
          <p:cNvSpPr>
            <a:spLocks noGrp="1"/>
          </p:cNvSpPr>
          <p:nvPr>
            <p:ph idx="4294967295"/>
          </p:nvPr>
        </p:nvSpPr>
        <p:spPr>
          <a:xfrm>
            <a:off x="802006" y="1760220"/>
            <a:ext cx="10795636" cy="4048126"/>
          </a:xfrm>
        </p:spPr>
        <p:txBody>
          <a:bodyPr>
            <a:noAutofit/>
          </a:bodyPr>
          <a:lstStyle/>
          <a:p>
            <a:pPr marL="227330" indent="-227330" algn="l" fontAlgn="base">
              <a:defRPr/>
            </a:pPr>
            <a:r>
              <a:rPr lang="zh-CN" altLang="en-US" sz="3600" b="1" strike="noStrike" noProof="1">
                <a:solidFill>
                  <a:srgbClr val="FF0000"/>
                </a:solidFill>
              </a:rPr>
              <a:t>范进中举：</a:t>
            </a:r>
            <a:endParaRPr lang="zh-CN" altLang="en-US" sz="3600" b="1" strike="noStrike" noProof="1">
              <a:solidFill>
                <a:srgbClr val="FF0000"/>
              </a:solidFill>
            </a:endParaRPr>
          </a:p>
          <a:p>
            <a:pPr marL="0" indent="0" algn="l" fontAlgn="base">
              <a:buFont typeface="Arial" panose="020B0604020202020204" pitchFamily="34" charset="0"/>
              <a:buNone/>
              <a:defRPr/>
            </a:pPr>
            <a:r>
              <a:rPr lang="zh-CN" altLang="en-US" sz="3240" b="1" strike="noStrike" noProof="1"/>
              <a:t>回忆去岁饥荒，五六七月间，柴米尽枯焦，贫无一寸铁，赊不得，欠不得，虽有近戚远亲，谁肯</a:t>
            </a:r>
            <a:r>
              <a:rPr lang="en-US" sz="3240" b="1" strike="noStrike" noProof="1" smtClean="0"/>
              <a:t>_______？</a:t>
            </a:r>
            <a:endParaRPr lang="en-US" sz="3240" b="1" strike="noStrike" noProof="1"/>
          </a:p>
          <a:p>
            <a:pPr marL="0" indent="0" algn="l" fontAlgn="auto">
              <a:lnSpc>
                <a:spcPts val="6160"/>
              </a:lnSpc>
              <a:buFont typeface="Arial" panose="020B0604020202020204" pitchFamily="34" charset="0"/>
              <a:buNone/>
              <a:defRPr/>
            </a:pPr>
            <a:r>
              <a:rPr lang="zh-CN" altLang="en-US" sz="3240" b="1" strike="noStrike" noProof="1"/>
              <a:t>侥幸今朝科举，一二三场内，文章皆合适，中了五经魁，名也香，姓也香，不拘张三李四，都</a:t>
            </a:r>
            <a:r>
              <a:rPr lang="zh-CN" altLang="en-US" sz="3240" b="1" strike="noStrike" noProof="1" smtClean="0"/>
              <a:t>来</a:t>
            </a:r>
            <a:r>
              <a:rPr lang="en-US" altLang="zh-CN" sz="3240" b="1" strike="noStrike" noProof="1" smtClean="0"/>
              <a:t>_</a:t>
            </a:r>
            <a:r>
              <a:rPr lang="en-US" sz="3240" b="1" strike="noStrike" noProof="1" smtClean="0"/>
              <a:t>______</a:t>
            </a:r>
            <a:r>
              <a:rPr lang="zh-CN" altLang="en-US" sz="3240" b="1" strike="noStrike" noProof="1" smtClean="0"/>
              <a:t>。</a:t>
            </a:r>
            <a:endParaRPr lang="en-US" altLang="en-US" sz="3240" b="1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7780020" y="2777490"/>
            <a:ext cx="165354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雪中送炭</a:t>
            </a:r>
            <a:endParaRPr lang="zh-CN" altLang="en-US" sz="288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80020" y="4173856"/>
            <a:ext cx="165354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8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锦上添花</a:t>
            </a:r>
            <a:endParaRPr lang="zh-CN" altLang="en-US" sz="288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2" name="文本框 7"/>
          <p:cNvSpPr txBox="1"/>
          <p:nvPr/>
        </p:nvSpPr>
        <p:spPr>
          <a:xfrm>
            <a:off x="1564006" y="1019176"/>
            <a:ext cx="23622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None/>
            </a:pPr>
            <a:r>
              <a:rPr lang="zh-CN" altLang="en-US" sz="1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100" b="1" dirty="0">
              <a:solidFill>
                <a:srgbClr val="EF750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79">
                                            <p:txEl>
                                              <p:charRg st="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charRg st="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57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179">
                                            <p:txEl>
                                              <p:charRg st="57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179">
                                            <p:txEl>
                                              <p:charRg st="57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 build="p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0482" name="文本占位符 176129"/>
          <p:cNvSpPr>
            <a:spLocks noGrp="1" noRot="1"/>
          </p:cNvSpPr>
          <p:nvPr>
            <p:ph idx="1"/>
          </p:nvPr>
        </p:nvSpPr>
        <p:spPr>
          <a:xfrm>
            <a:off x="1948816" y="1367790"/>
            <a:ext cx="8582024" cy="4006216"/>
          </a:xfrm>
        </p:spPr>
        <p:txBody>
          <a:bodyPr wrap="square" lIns="109728" tIns="54864" rIns="109728" bIns="54864" anchor="t"/>
          <a:p>
            <a:pPr>
              <a:buFont typeface="Arial" panose="020B0604020202020204" pitchFamily="34" charset="0"/>
            </a:pPr>
            <a:r>
              <a:rPr lang="en-US" altLang="zh-CN" sz="336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、了解作品</a:t>
            </a:r>
            <a:r>
              <a:rPr lang="en-US" altLang="zh-CN" sz="336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儒林外史</a:t>
            </a:r>
            <a:r>
              <a:rPr lang="en-US" altLang="zh-CN" sz="336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及其作者。</a:t>
            </a:r>
            <a:endParaRPr lang="zh-CN" altLang="en-US" sz="3360" b="1" kern="12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36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、了解封建的</a:t>
            </a:r>
            <a:r>
              <a:rPr lang="zh-CN" altLang="en-US" sz="336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科举制度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，掌握相关知识。</a:t>
            </a:r>
            <a:endParaRPr lang="zh-CN" altLang="en-US" sz="3360" b="1" kern="12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36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、掌握</a:t>
            </a:r>
            <a:r>
              <a:rPr lang="zh-CN" altLang="en-US" sz="336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生字词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，结合课文下的注释读懂文章。</a:t>
            </a:r>
            <a:endParaRPr lang="zh-CN" altLang="en-US" sz="3360" b="1" kern="12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36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、理清小说</a:t>
            </a:r>
            <a:r>
              <a:rPr lang="zh-CN" altLang="en-US" sz="336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情节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，概括其大意。</a:t>
            </a:r>
            <a:endParaRPr lang="zh-CN" altLang="en-US" sz="3360" b="1" kern="12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5、领会运用</a:t>
            </a:r>
            <a:r>
              <a:rPr lang="zh-CN" altLang="en-US" sz="336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对比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</a:t>
            </a:r>
            <a:r>
              <a:rPr lang="zh-CN" altLang="en-US" sz="336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讽刺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刻画人物的写法。</a:t>
            </a:r>
            <a:endParaRPr lang="zh-CN" altLang="en-US" sz="3360" b="1" kern="12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6、认识</a:t>
            </a:r>
            <a:r>
              <a:rPr lang="zh-CN" altLang="en-US" sz="336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封建科举制度对知识分子的毒害和</a:t>
            </a:r>
            <a:endParaRPr lang="zh-CN" altLang="en-US" sz="3360" b="1" kern="1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360" b="1" kern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封建社会趋炎附势的世态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lang="zh-CN" altLang="en-US" sz="3360" b="1" kern="12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434" name="文本框 176130"/>
          <p:cNvSpPr txBox="1"/>
          <p:nvPr/>
        </p:nvSpPr>
        <p:spPr>
          <a:xfrm>
            <a:off x="4652010" y="74296"/>
            <a:ext cx="449961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/>
            <a:r>
              <a:rPr lang="zh-CN" altLang="en-US" sz="4400" b="1" strike="noStrike" noProof="1" dirty="0">
                <a:latin typeface="Tahoma" panose="020B0604030504040204" pitchFamily="34" charset="0"/>
                <a:ea typeface="方正准圆简体" pitchFamily="2" charset="-122"/>
                <a:cs typeface="+mn-cs"/>
              </a:rPr>
              <a:t>教学目标</a:t>
            </a:r>
            <a:endParaRPr lang="zh-CN" altLang="en-US" sz="4400" b="1" strike="noStrike" noProof="1">
              <a:latin typeface="Tahoma" panose="020B0604030504040204" pitchFamily="34" charset="0"/>
              <a:ea typeface="方正准圆简体" pitchFamily="2" charset="-122"/>
            </a:endParaRPr>
          </a:p>
        </p:txBody>
      </p:sp>
    </p:spTree>
  </p:cSld>
  <p:clrMapOvr>
    <a:masterClrMapping/>
  </p:clrMapOvr>
  <p:transition spd="med">
    <p:zo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7"/>
          <p:cNvSpPr txBox="1"/>
          <p:nvPr/>
        </p:nvSpPr>
        <p:spPr>
          <a:xfrm>
            <a:off x="1564006" y="1019176"/>
            <a:ext cx="23622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None/>
            </a:pPr>
            <a:r>
              <a:rPr lang="zh-CN" altLang="en-US" sz="1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课堂总结</a:t>
            </a:r>
            <a:endParaRPr lang="zh-CN" altLang="en-US" sz="100" b="1" dirty="0">
              <a:solidFill>
                <a:srgbClr val="EF750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669" name="文本框 113668"/>
          <p:cNvSpPr txBox="1"/>
          <p:nvPr/>
        </p:nvSpPr>
        <p:spPr>
          <a:xfrm>
            <a:off x="802006" y="2312670"/>
            <a:ext cx="10517504" cy="230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    封建科举制度使落第者穷困潦倒，让及第者飞黄腾达。它毒害了一批批像范进这样的读书人，使他们热衷于功名，如痴如狂地坠入追求利禄的圈套，导致官场出现更多的腐败和堕落；也使得他们四体不勤，不务家业，甚至无生活自理能力，往往家境极度贫寒，陷入困境。</a:t>
            </a:r>
            <a:r>
              <a:rPr lang="zh-CN" altLang="en-US" sz="1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/>
      <p:bldP spid="113669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5" name="图片 1" descr="组48325同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360" y="935356"/>
            <a:ext cx="2150746" cy="548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6" name="文本框 7"/>
          <p:cNvSpPr txBox="1"/>
          <p:nvPr/>
        </p:nvSpPr>
        <p:spPr>
          <a:xfrm>
            <a:off x="1564006" y="1019176"/>
            <a:ext cx="23622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None/>
            </a:pPr>
            <a:r>
              <a:rPr lang="zh-CN" altLang="en-US" sz="1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100" b="1" dirty="0">
              <a:solidFill>
                <a:srgbClr val="EF750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8693" y="1931670"/>
            <a:ext cx="774833" cy="3670936"/>
            <a:chOff x="125263" y="1323692"/>
            <a:chExt cx="644363" cy="3059974"/>
          </a:xfrm>
        </p:grpSpPr>
        <p:sp>
          <p:nvSpPr>
            <p:cNvPr id="29" name="左大括号 28"/>
            <p:cNvSpPr/>
            <p:nvPr/>
          </p:nvSpPr>
          <p:spPr>
            <a:xfrm>
              <a:off x="633034" y="1323692"/>
              <a:ext cx="136592" cy="3059974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0" strike="noStrike" noProof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469" name="TextBox 1"/>
            <p:cNvSpPr txBox="1"/>
            <p:nvPr/>
          </p:nvSpPr>
          <p:spPr>
            <a:xfrm>
              <a:off x="125263" y="2005010"/>
              <a:ext cx="581412" cy="196057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lvl="0"/>
              <a:r>
                <a:rPr lang="zh-CN" altLang="en-US" sz="3360" b="1">
                  <a:latin typeface="楷体" panose="02010609060101010101" pitchFamily="49" charset="-122"/>
                  <a:ea typeface="楷体" panose="02010609060101010101" pitchFamily="49" charset="-122"/>
                </a:rPr>
                <a:t>范进中举</a:t>
              </a:r>
              <a:endParaRPr lang="zh-CN" altLang="en-US" sz="336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64006" y="1588770"/>
            <a:ext cx="2598420" cy="1882140"/>
            <a:chOff x="795752" y="1037693"/>
            <a:chExt cx="2164625" cy="1568189"/>
          </a:xfrm>
        </p:grpSpPr>
        <p:sp>
          <p:nvSpPr>
            <p:cNvPr id="62471" name="TextBox 29"/>
            <p:cNvSpPr txBox="1"/>
            <p:nvPr/>
          </p:nvSpPr>
          <p:spPr>
            <a:xfrm>
              <a:off x="795752" y="1752974"/>
              <a:ext cx="1990058" cy="444955"/>
            </a:xfrm>
            <a:prstGeom prst="rect">
              <a:avLst/>
            </a:prstGeom>
            <a:solidFill>
              <a:srgbClr val="FFFF00">
                <a:alpha val="98820"/>
              </a:srgbClr>
            </a:solidFill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sz="288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中举前：卑微</a:t>
              </a:r>
              <a:endPara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左大括号 35"/>
            <p:cNvSpPr/>
            <p:nvPr/>
          </p:nvSpPr>
          <p:spPr bwMode="auto">
            <a:xfrm>
              <a:off x="2836616" y="1037693"/>
              <a:ext cx="123761" cy="1568189"/>
            </a:xfrm>
            <a:prstGeom prst="leftBrac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880" strike="noStrike" noProof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4137660" y="1419226"/>
            <a:ext cx="187071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住茅草棚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50996" y="1956436"/>
            <a:ext cx="175641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吃小菜饭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160520" y="2503170"/>
            <a:ext cx="184785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不知油味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77666" y="3067050"/>
            <a:ext cx="1830704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母饿眼花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42686" y="1777366"/>
            <a:ext cx="187071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现世宝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56020" y="2314576"/>
            <a:ext cx="175641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癞蛤蟆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65546" y="2861310"/>
            <a:ext cx="184785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尖嘴猴腮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044816" y="1992630"/>
            <a:ext cx="175641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甘受屈辱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052436" y="2539366"/>
            <a:ext cx="184785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唯唯连声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33526" y="3931920"/>
            <a:ext cx="2604134" cy="1882140"/>
            <a:chOff x="769626" y="2990418"/>
            <a:chExt cx="2170002" cy="1568189"/>
          </a:xfrm>
        </p:grpSpPr>
        <p:sp>
          <p:nvSpPr>
            <p:cNvPr id="62483" name="TextBox 31"/>
            <p:cNvSpPr txBox="1"/>
            <p:nvPr/>
          </p:nvSpPr>
          <p:spPr>
            <a:xfrm>
              <a:off x="769626" y="3607379"/>
              <a:ext cx="1990624" cy="444955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sz="288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中举后：尊贵</a:t>
              </a:r>
              <a:endPara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左大括号 37"/>
            <p:cNvSpPr/>
            <p:nvPr/>
          </p:nvSpPr>
          <p:spPr bwMode="auto">
            <a:xfrm>
              <a:off x="2852685" y="2990418"/>
              <a:ext cx="86943" cy="1568189"/>
            </a:xfrm>
            <a:prstGeom prst="leftBrac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880" strike="noStrike" noProof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112896" y="3762376"/>
            <a:ext cx="212979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拿鸡酒米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26230" y="4299586"/>
            <a:ext cx="1960246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搬桌拿凳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35756" y="4846320"/>
            <a:ext cx="184785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送肉送钱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152900" y="5412106"/>
            <a:ext cx="1933576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送银赠房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07456" y="4019550"/>
            <a:ext cx="187071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范老爷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320790" y="4556760"/>
            <a:ext cx="175641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文曲星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330316" y="5103496"/>
            <a:ext cx="184785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贤婿老爷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109586" y="4274820"/>
            <a:ext cx="175641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逢迎自如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117206" y="4821556"/>
            <a:ext cx="184785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势利虚伪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058400" y="1695450"/>
            <a:ext cx="1438276" cy="4118610"/>
            <a:chOff x="7874753" y="1127547"/>
            <a:chExt cx="1197740" cy="3431060"/>
          </a:xfrm>
        </p:grpSpPr>
        <p:sp>
          <p:nvSpPr>
            <p:cNvPr id="3" name="右大括号 2"/>
            <p:cNvSpPr/>
            <p:nvPr/>
          </p:nvSpPr>
          <p:spPr>
            <a:xfrm>
              <a:off x="7874753" y="1127547"/>
              <a:ext cx="215284" cy="3431060"/>
            </a:xfrm>
            <a:prstGeom prst="rightBrace">
              <a:avLst>
                <a:gd name="adj1" fmla="val 8333"/>
                <a:gd name="adj2" fmla="val 50977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0" strike="noStrike" noProof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496" name="TextBox 1"/>
            <p:cNvSpPr txBox="1"/>
            <p:nvPr/>
          </p:nvSpPr>
          <p:spPr>
            <a:xfrm>
              <a:off x="8059835" y="2066862"/>
              <a:ext cx="1012658" cy="195958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lvl="0"/>
              <a:r>
                <a:rPr lang="zh-CN" altLang="en-US" sz="3360" b="1">
                  <a:latin typeface="楷体" panose="02010609060101010101" pitchFamily="49" charset="-122"/>
                  <a:ea typeface="楷体" panose="02010609060101010101" pitchFamily="49" charset="-122"/>
                </a:rPr>
                <a:t>世态炎凉</a:t>
              </a:r>
              <a:endParaRPr lang="en-US" altLang="zh-CN" sz="336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3360" b="1">
                  <a:latin typeface="楷体" panose="02010609060101010101" pitchFamily="49" charset="-122"/>
                  <a:ea typeface="楷体" panose="02010609060101010101" pitchFamily="49" charset="-122"/>
                </a:rPr>
                <a:t>人情冷漠</a:t>
              </a:r>
              <a:endParaRPr lang="zh-CN" altLang="en-US" sz="336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40" grpId="0"/>
      <p:bldP spid="53" grpId="0"/>
      <p:bldP spid="41" grpId="0"/>
      <p:bldP spid="43" grpId="0"/>
      <p:bldP spid="42" grpId="0"/>
      <p:bldP spid="44" grpId="0"/>
      <p:bldP spid="45" grpId="0"/>
      <p:bldP spid="46" grpId="0"/>
      <p:bldP spid="37" grpId="0"/>
      <p:bldP spid="34" grpId="0"/>
      <p:bldP spid="39" grpId="0"/>
      <p:bldP spid="35" grpId="0"/>
      <p:bldP spid="48" grpId="0"/>
      <p:bldP spid="47" grpId="0"/>
      <p:bldP spid="49" grpId="0"/>
      <p:bldP spid="51" grpId="0"/>
      <p:bldP spid="6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5336" y="1423036"/>
            <a:ext cx="6055994" cy="4575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4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40" b="1" dirty="0">
                <a:latin typeface="楷体" panose="02010609060101010101" pitchFamily="49" charset="-122"/>
                <a:ea typeface="楷体" panose="02010609060101010101" pitchFamily="49" charset="-122"/>
              </a:rPr>
              <a:t>唐朝人赵悰，多次参加考试都考不上，家里人讨厌他，也讨厌他老婆。有次岳父家搞聚会，请了戏班子来表演，人人都有座，唯独不给赵悰老婆设座。演出看到一半时，有人来报，说赵悰中进士了，家里人一听，迅速把赵悰老婆请进来，给她披上衣服，换好凳子，然后继续看演出。</a:t>
            </a:r>
            <a:endParaRPr lang="zh-CN" altLang="en-US" sz="324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514" name="Rectangle 2"/>
          <p:cNvSpPr/>
          <p:nvPr/>
        </p:nvSpPr>
        <p:spPr>
          <a:xfrm>
            <a:off x="775336" y="676276"/>
            <a:ext cx="6766560" cy="755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320" dirty="0">
                <a:solidFill>
                  <a:srgbClr val="FF0000"/>
                </a:solidFill>
                <a:latin typeface="楷体" panose="02010609060101010101" pitchFamily="49" charset="-122"/>
                <a:ea typeface="华文行楷" charset="-122"/>
              </a:rPr>
              <a:t>听听有关科举的故事吧</a:t>
            </a:r>
            <a:r>
              <a:rPr lang="en-US" altLang="zh-CN" sz="4320">
                <a:solidFill>
                  <a:srgbClr val="FF0000"/>
                </a:solidFill>
                <a:latin typeface="楷体" panose="02010609060101010101" pitchFamily="49" charset="-122"/>
                <a:ea typeface="华文行楷" charset="-122"/>
              </a:rPr>
              <a:t>……</a:t>
            </a:r>
            <a:endParaRPr lang="en-US" altLang="zh-CN" sz="4320">
              <a:solidFill>
                <a:srgbClr val="FF0000"/>
              </a:solidFill>
              <a:latin typeface="楷体" panose="02010609060101010101" pitchFamily="49" charset="-122"/>
              <a:ea typeface="华文行楷" charset="-122"/>
            </a:endParaRPr>
          </a:p>
        </p:txBody>
      </p:sp>
      <p:pic>
        <p:nvPicPr>
          <p:cNvPr id="64517" name="图片 64516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3716" y="1657350"/>
            <a:ext cx="4503420" cy="354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2466" y="826770"/>
            <a:ext cx="10793730" cy="557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4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40" b="1" dirty="0">
                <a:latin typeface="楷体" panose="02010609060101010101" pitchFamily="49" charset="-122"/>
                <a:ea typeface="楷体" panose="02010609060101010101" pitchFamily="49" charset="-122"/>
              </a:rPr>
              <a:t>前清时，为了表示对人才的重视，曾规定，童生考试，每县至少要录取三名。某县地处偏僻山区，教育文化非常落后，有一年全县报考的，却只有三人。考试完毕，主考官把试卷收上来一看，不禁目瞪口呆，原来三人中一个抄了题目，只写了且去二字；另一个只抄了试题，什么也没写；第三个考生，干脆连考题也没抄。主考官无可奈何，只好大笔一挥，把抄了题目并写了且去二字的那位考生，取为第一，并批道：但观且去二字，必定满腹经纶。又把抄了试题那位，取为第二，批道：誊写毫无差错，足见其才可造。再把交了白卷那位，列为第三，批曰：不轻易下笔，可见其行事慎重。</a:t>
            </a:r>
            <a:endParaRPr lang="zh-CN" altLang="en-US" sz="324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63466" y="847726"/>
            <a:ext cx="6579870" cy="5073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4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40" b="1" dirty="0">
                <a:latin typeface="楷体" panose="02010609060101010101" pitchFamily="49" charset="-122"/>
                <a:ea typeface="楷体" panose="02010609060101010101" pitchFamily="49" charset="-122"/>
              </a:rPr>
              <a:t>欧阳修国考那天，有个姓李的考生生病，趴在桌子上不动。欧阳修就把李考生拽起来，给予精神上的鼓励，同时还把自己的试卷传给那位考生看，让他参考。李考生就抄袭了欧阳修试卷的一半，结果李考生和欧阳修一起考中。李考生后来成为官员，找人专门雕塑了欧阳修的塑像，放在家里供着。这北宋的国考监考怎么这么松啊！</a:t>
            </a:r>
            <a:endParaRPr lang="zh-CN" altLang="en-US" sz="324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6564" name="图片 66563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024890"/>
            <a:ext cx="4137660" cy="441388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346" y="1137286"/>
            <a:ext cx="4328160" cy="36360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8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80" b="1" dirty="0">
                <a:latin typeface="楷体" panose="02010609060101010101" pitchFamily="49" charset="-122"/>
                <a:ea typeface="楷体" panose="02010609060101010101" pitchFamily="49" charset="-122"/>
              </a:rPr>
              <a:t>明朝江南四才子之一的徐渭，考科举连战连败，郁闷之下自杀了九次，用利斧击破脑袋，用利锥刺破双耳，均自杀未遂。后来发狂要杀老婆，被逮进监牢关了七年。老了后没钱，只有一只狗做伴。</a:t>
            </a:r>
            <a:endParaRPr lang="zh-CN" altLang="en-US" sz="288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589" name="图片 67588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3050" y="1230630"/>
            <a:ext cx="2941320" cy="3634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0" name="图片 67589" descr="图片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1249680"/>
            <a:ext cx="3027046" cy="364045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文本框 7"/>
          <p:cNvSpPr txBox="1"/>
          <p:nvPr/>
        </p:nvSpPr>
        <p:spPr>
          <a:xfrm>
            <a:off x="1564006" y="1019176"/>
            <a:ext cx="23622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None/>
            </a:pPr>
            <a:r>
              <a:rPr lang="zh-CN" altLang="en-US" sz="1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作业布置</a:t>
            </a:r>
            <a:endParaRPr lang="zh-CN" altLang="en-US" sz="100" b="1" dirty="0">
              <a:solidFill>
                <a:srgbClr val="EF750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5360" y="1946910"/>
            <a:ext cx="9896476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ts val="36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发挥想象，续写故事。（不少于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字）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5360" y="2524126"/>
            <a:ext cx="10067926" cy="239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8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提示：胡屠户紧紧攥着范进给的银子，千恩万谢，低着头，笑眯眯的回去了。过了没多久，忽然又一报录人飞马而至，叫道：“报错了！中举者非此范进，而是邻县范进。”（请大家展开大胆的想象，来说说自己的设想。）</a:t>
            </a:r>
            <a:endParaRPr lang="zh-CN" altLang="en-US" sz="288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98305"/>
          <p:cNvSpPr>
            <a:spLocks noChangeArrowheads="1"/>
          </p:cNvSpPr>
          <p:nvPr/>
        </p:nvSpPr>
        <p:spPr bwMode="auto">
          <a:xfrm>
            <a:off x="1847850" y="958216"/>
            <a:ext cx="6625590" cy="5111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en-US" altLang="zh-CN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你怎敢在我们跟前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装大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  <a:endParaRPr lang="zh-CN" altLang="en-US" sz="3200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70000"/>
              </a:lnSpc>
            </a:pPr>
            <a:r>
              <a:rPr lang="en-US" altLang="zh-CN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宗师说我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火候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已到  </a:t>
            </a:r>
            <a:endParaRPr lang="zh-CN" altLang="en-US" sz="3200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70000"/>
              </a:lnSpc>
            </a:pPr>
            <a:r>
              <a:rPr lang="en-US" altLang="zh-CN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叫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浑家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把肠子煮了  </a:t>
            </a:r>
            <a:endParaRPr lang="zh-CN" altLang="en-US" sz="3200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70000"/>
              </a:lnSpc>
            </a:pPr>
            <a:r>
              <a:rPr lang="en-US" altLang="zh-CN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4.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凡事要立起个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体统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</a:t>
            </a:r>
            <a:endParaRPr lang="zh-CN" altLang="en-US" sz="3200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70000"/>
              </a:lnSpc>
            </a:pPr>
            <a:r>
              <a:rPr lang="en-US" altLang="zh-CN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5.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明年在我们行事里替你寻一个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馆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endParaRPr lang="zh-CN" altLang="en-US" sz="3200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70000"/>
              </a:lnSpc>
            </a:pPr>
            <a:r>
              <a:rPr lang="en-US" altLang="zh-CN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6.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都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把与</a:t>
            </a:r>
            <a:r>
              <a:rPr lang="zh-CN" altLang="en-US" sz="3200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你去丢在水里 </a:t>
            </a:r>
            <a:endParaRPr lang="zh-CN" altLang="en-US" sz="3200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56" name="Rectangle 8"/>
          <p:cNvSpPr>
            <a:spLocks noChangeArrowheads="1"/>
          </p:cNvSpPr>
          <p:nvPr/>
        </p:nvSpPr>
        <p:spPr bwMode="auto">
          <a:xfrm>
            <a:off x="6677026" y="1242060"/>
            <a:ext cx="19608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auto" hangingPunct="0"/>
            <a:r>
              <a:rPr lang="zh-CN" altLang="en-US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（摆架子）</a:t>
            </a:r>
            <a:endParaRPr lang="zh-CN" altLang="en-US" sz="2800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57" name="Rectangle 9"/>
          <p:cNvSpPr>
            <a:spLocks noChangeArrowheads="1"/>
          </p:cNvSpPr>
          <p:nvPr/>
        </p:nvSpPr>
        <p:spPr bwMode="auto">
          <a:xfrm>
            <a:off x="5431156" y="2061210"/>
            <a:ext cx="30276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auto" hangingPunct="0"/>
            <a:r>
              <a:rPr lang="zh-CN" altLang="en-US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（写文章的功夫）</a:t>
            </a:r>
            <a:endParaRPr lang="zh-CN" altLang="en-US" sz="2800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58" name="Rectangle 10"/>
          <p:cNvSpPr>
            <a:spLocks noChangeArrowheads="1"/>
          </p:cNvSpPr>
          <p:nvPr/>
        </p:nvSpPr>
        <p:spPr bwMode="auto">
          <a:xfrm>
            <a:off x="5400676" y="2884170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auto" hangingPunct="0"/>
            <a:r>
              <a:rPr lang="zh-CN" altLang="en-US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（妻子）</a:t>
            </a:r>
            <a:endParaRPr lang="zh-CN" altLang="en-US" sz="2800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59" name="Rectangle 11"/>
          <p:cNvSpPr>
            <a:spLocks noChangeArrowheads="1"/>
          </p:cNvSpPr>
          <p:nvPr/>
        </p:nvSpPr>
        <p:spPr bwMode="auto">
          <a:xfrm>
            <a:off x="5945506" y="3749040"/>
            <a:ext cx="165544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auto" hangingPunct="0"/>
            <a:r>
              <a:rPr lang="zh-CN" altLang="en-US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（规矩）</a:t>
            </a:r>
            <a:endParaRPr lang="zh-CN" altLang="en-US" sz="2800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0" name="Rectangle 12"/>
          <p:cNvSpPr>
            <a:spLocks noChangeArrowheads="1"/>
          </p:cNvSpPr>
          <p:nvPr/>
        </p:nvSpPr>
        <p:spPr bwMode="auto">
          <a:xfrm>
            <a:off x="7983856" y="4556760"/>
            <a:ext cx="26720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auto" hangingPunct="0"/>
            <a:r>
              <a:rPr lang="zh-CN" altLang="en-US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（教书的地方）</a:t>
            </a:r>
            <a:endParaRPr lang="zh-CN" altLang="en-US" sz="2800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1" name="Rectangle 13"/>
          <p:cNvSpPr>
            <a:spLocks noChangeArrowheads="1"/>
          </p:cNvSpPr>
          <p:nvPr/>
        </p:nvSpPr>
        <p:spPr bwMode="auto">
          <a:xfrm>
            <a:off x="6025516" y="5349240"/>
            <a:ext cx="194500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auto" hangingPunct="0"/>
            <a:r>
              <a:rPr lang="zh-CN" altLang="en-US" sz="2800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（拿给）</a:t>
            </a:r>
            <a:endParaRPr lang="zh-CN" altLang="en-US" sz="2800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6" grpId="0"/>
      <p:bldP spid="155657" grpId="0"/>
      <p:bldP spid="155658" grpId="0"/>
      <p:bldP spid="155659" grpId="0"/>
      <p:bldP spid="155660" grpId="0"/>
      <p:bldP spid="15566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99329"/>
          <p:cNvSpPr>
            <a:spLocks noChangeArrowheads="1"/>
          </p:cNvSpPr>
          <p:nvPr/>
        </p:nvSpPr>
        <p:spPr bwMode="auto">
          <a:xfrm>
            <a:off x="1992630" y="805816"/>
            <a:ext cx="8206740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7.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屠户</a:t>
            </a:r>
            <a:r>
              <a:rPr lang="en-US" altLang="zh-CN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把方才这些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小心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收起  </a:t>
            </a:r>
            <a:endParaRPr lang="zh-CN" altLang="en-US" sz="28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280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8.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些须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几个钱，不够你赏人  </a:t>
            </a:r>
            <a:endParaRPr lang="zh-CN" altLang="en-US" sz="28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9.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世先生同在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桑梓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，一向有失亲近  </a:t>
            </a:r>
            <a:endParaRPr lang="zh-CN" altLang="en-US" sz="28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10.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你而今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相与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了这个张老爷</a:t>
            </a:r>
            <a:endParaRPr lang="zh-CN" altLang="en-US" sz="28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11.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邻居内有个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尖酸人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说道  </a:t>
            </a:r>
            <a:endParaRPr lang="zh-CN" altLang="en-US" sz="28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12.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养活你那老不死的老娘和你老婆是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正经</a:t>
            </a:r>
            <a:endParaRPr lang="zh-CN" altLang="en-US" sz="2800" b="1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2" name="Rectangle 14"/>
          <p:cNvSpPr>
            <a:spLocks noChangeArrowheads="1"/>
          </p:cNvSpPr>
          <p:nvPr/>
        </p:nvSpPr>
        <p:spPr bwMode="auto">
          <a:xfrm>
            <a:off x="7027546" y="1059180"/>
            <a:ext cx="180022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auto" hangingPunct="0"/>
            <a:r>
              <a:rPr lang="zh-CN" altLang="en-US" sz="2800" b="1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（顾虑）</a:t>
            </a:r>
            <a:endParaRPr lang="zh-CN" altLang="en-US" sz="2800" b="1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3" name="Rectangle 15"/>
          <p:cNvSpPr>
            <a:spLocks noChangeArrowheads="1"/>
          </p:cNvSpPr>
          <p:nvPr/>
        </p:nvSpPr>
        <p:spPr bwMode="auto">
          <a:xfrm>
            <a:off x="6465570" y="1906906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auto" hangingPunct="0"/>
            <a:r>
              <a:rPr lang="zh-CN" altLang="en-US" sz="2800" b="1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（很少）</a:t>
            </a:r>
            <a:endParaRPr lang="zh-CN" altLang="en-US" sz="2800" b="1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4" name="Rectangle 16"/>
          <p:cNvSpPr>
            <a:spLocks noChangeArrowheads="1"/>
          </p:cNvSpPr>
          <p:nvPr/>
        </p:nvSpPr>
        <p:spPr bwMode="auto">
          <a:xfrm>
            <a:off x="7526656" y="271653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auto" hangingPunct="0"/>
            <a:r>
              <a:rPr lang="zh-CN" altLang="en-US" sz="2800" b="1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（家乡）</a:t>
            </a:r>
            <a:endParaRPr lang="zh-CN" altLang="en-US" sz="2800" b="1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5" name="Rectangle 17"/>
          <p:cNvSpPr>
            <a:spLocks noChangeArrowheads="1"/>
          </p:cNvSpPr>
          <p:nvPr/>
        </p:nvSpPr>
        <p:spPr bwMode="auto">
          <a:xfrm>
            <a:off x="6539866" y="366141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auto" hangingPunct="0"/>
            <a:r>
              <a:rPr lang="zh-CN" altLang="en-US" sz="2800" b="1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（结交）</a:t>
            </a:r>
            <a:endParaRPr lang="zh-CN" altLang="en-US" sz="2800" b="1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6" name="Rectangle 18"/>
          <p:cNvSpPr>
            <a:spLocks noChangeArrowheads="1"/>
          </p:cNvSpPr>
          <p:nvPr/>
        </p:nvSpPr>
        <p:spPr bwMode="auto">
          <a:xfrm>
            <a:off x="6252210" y="4516756"/>
            <a:ext cx="30429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auto" hangingPunct="0"/>
            <a:r>
              <a:rPr lang="zh-CN" altLang="en-US" sz="2800" b="1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（说话尖刻的人）</a:t>
            </a:r>
            <a:endParaRPr lang="zh-CN" altLang="en-US" sz="2800" b="1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667" name="Rectangle 19"/>
          <p:cNvSpPr>
            <a:spLocks noChangeArrowheads="1"/>
          </p:cNvSpPr>
          <p:nvPr/>
        </p:nvSpPr>
        <p:spPr bwMode="auto">
          <a:xfrm>
            <a:off x="8616316" y="5322570"/>
            <a:ext cx="205168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auto" hangingPunct="0"/>
            <a:r>
              <a:rPr lang="zh-CN" altLang="en-US" sz="2800" b="1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（正事儿）</a:t>
            </a:r>
            <a:endParaRPr lang="zh-CN" altLang="en-US" sz="2800" b="1" strike="noStrike" noProof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62" grpId="0"/>
      <p:bldP spid="155663" grpId="0"/>
      <p:bldP spid="155664" grpId="0"/>
      <p:bldP spid="155665" grpId="0"/>
      <p:bldP spid="155666" grpId="0"/>
      <p:bldP spid="1556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 noRot="1"/>
          </p:cNvSpPr>
          <p:nvPr>
            <p:ph type="title"/>
          </p:nvPr>
        </p:nvSpPr>
        <p:spPr>
          <a:xfrm>
            <a:off x="1893570" y="640080"/>
            <a:ext cx="8540116" cy="750570"/>
          </a:xfrm>
        </p:spPr>
        <p:txBody>
          <a:bodyPr wrap="square" lIns="109728" tIns="54864" rIns="109728" bIns="54864" anchor="ctr"/>
          <a:p>
            <a:r>
              <a:rPr lang="zh-CN" altLang="en-US" sz="4800" kern="1200">
                <a:solidFill>
                  <a:srgbClr val="09704D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作者简介</a:t>
            </a:r>
            <a:endParaRPr lang="zh-CN" altLang="en-US" sz="4800" kern="1200">
              <a:solidFill>
                <a:srgbClr val="09704D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22530" name="内容占位符 2"/>
          <p:cNvSpPr>
            <a:spLocks noGrp="1" noRot="1"/>
          </p:cNvSpPr>
          <p:nvPr>
            <p:ph idx="1"/>
          </p:nvPr>
        </p:nvSpPr>
        <p:spPr>
          <a:xfrm>
            <a:off x="1630680" y="1516380"/>
            <a:ext cx="8930640" cy="1112520"/>
          </a:xfrm>
        </p:spPr>
        <p:txBody>
          <a:bodyPr anchor="t"/>
          <a:p>
            <a:pPr fontAlgn="base"/>
            <a:r>
              <a:rPr lang="en-US" altLang="zh-CN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吴敬梓，</a:t>
            </a:r>
            <a:r>
              <a:rPr lang="zh-CN" altLang="en-US" sz="336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zh-CN" altLang="en-US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，字</a:t>
            </a:r>
            <a:r>
              <a:rPr lang="zh-CN" altLang="en-US" sz="336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敏轩</a:t>
            </a:r>
            <a:r>
              <a:rPr lang="zh-CN" altLang="en-US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，号</a:t>
            </a:r>
            <a:r>
              <a:rPr lang="zh-CN" altLang="en-US" sz="336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粒民</a:t>
            </a:r>
            <a:r>
              <a:rPr lang="zh-CN" altLang="en-US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，晚年又号</a:t>
            </a:r>
            <a:r>
              <a:rPr lang="zh-CN" altLang="en-US" sz="336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文木老人</a:t>
            </a:r>
            <a:r>
              <a:rPr lang="zh-CN" altLang="en-US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，安徽全椒人。代表作</a:t>
            </a:r>
            <a:r>
              <a:rPr lang="en-US" altLang="zh-CN" sz="336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儒林外史</a:t>
            </a:r>
            <a:r>
              <a:rPr lang="en-US" altLang="zh-CN" sz="336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36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r>
              <a:rPr lang="zh-CN" altLang="en-US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吴出生于一个科甲鼎胜的缙绅世家，其曾祖父和祖父两代人中，共出了六名进士，包括一名榜眼，一名探花。由于家族的影响，吴少时曾热衷于科举，早年入学为秀才，二十九岁时参加乡试，却因“文章大好人大怪”而遭黜</a:t>
            </a:r>
            <a:r>
              <a:rPr lang="en-US" altLang="zh-CN" sz="3360" strike="noStrike" noProof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[</a:t>
            </a:r>
            <a:r>
              <a:rPr lang="en-US" altLang="zh-CN" sz="3360" strike="noStrike" noProof="1" err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chù</a:t>
            </a:r>
            <a:r>
              <a:rPr lang="en-US" altLang="zh-CN" sz="3360" strike="noStrike" noProof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]</a:t>
            </a:r>
            <a:r>
              <a:rPr lang="zh-CN" altLang="en-US" sz="336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落</a:t>
            </a:r>
            <a:r>
              <a:rPr lang="en-US" altLang="zh-CN" sz="2800" b="1" strike="noStrike" noProof="1">
                <a:sym typeface="宋体" panose="02010600030101010101" pitchFamily="2" charset="-122"/>
              </a:rPr>
              <a:t> </a:t>
            </a:r>
            <a:r>
              <a:rPr lang="zh-CN" altLang="en-US" sz="3360" b="1" strike="noStrike" noProof="1" dirty="0">
                <a:sym typeface="宋体" panose="02010600030101010101" pitchFamily="2" charset="-122"/>
              </a:rPr>
              <a:t>他虽曾发奋制艺，但科举并未成为他对人生的唯一追求。读书生活使他显露出孤标脱俗的叛逆个性</a:t>
            </a:r>
            <a:r>
              <a:rPr lang="zh-CN" altLang="en-US" sz="4320" b="1" strike="noStrike" noProof="1" dirty="0">
                <a:sym typeface="宋体" panose="02010600030101010101" pitchFamily="2" charset="-122"/>
              </a:rPr>
              <a:t>。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 noRot="1"/>
          </p:cNvSpPr>
          <p:nvPr>
            <p:ph type="title"/>
          </p:nvPr>
        </p:nvSpPr>
        <p:spPr>
          <a:xfrm>
            <a:off x="1765936" y="167640"/>
            <a:ext cx="8540114" cy="1143000"/>
          </a:xfrm>
        </p:spPr>
        <p:txBody>
          <a:bodyPr wrap="square" lIns="109728" tIns="54864" rIns="109728" bIns="54864" anchor="ctr"/>
          <a:p>
            <a:endParaRPr lang="zh-CN" altLang="en-US" kern="1200" dirty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22531" name="内容占位符 2"/>
          <p:cNvSpPr>
            <a:spLocks noGrp="1" noRot="1"/>
          </p:cNvSpPr>
          <p:nvPr>
            <p:ph idx="1"/>
          </p:nvPr>
        </p:nvSpPr>
        <p:spPr>
          <a:xfrm>
            <a:off x="1682116" y="1371600"/>
            <a:ext cx="8829674" cy="2516506"/>
          </a:xfrm>
        </p:spPr>
        <p:txBody>
          <a:bodyPr wrap="square" lIns="109728" tIns="54864" rIns="109728" bIns="54864" anchor="t"/>
          <a:p>
            <a:pPr>
              <a:buFont typeface="Arial" panose="020B0604020202020204" pitchFamily="34" charset="0"/>
            </a:pPr>
            <a:r>
              <a:rPr lang="en-US" altLang="zh-CN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   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特别在他嗣</a:t>
            </a:r>
            <a:r>
              <a:rPr lang="en-US" altLang="zh-CN" sz="3360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[</a:t>
            </a:r>
            <a:r>
              <a:rPr lang="en-US" altLang="zh-CN" sz="3360" kern="1200" err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sì</a:t>
            </a:r>
            <a:r>
              <a:rPr lang="en-US" altLang="zh-CN" sz="3360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]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父母及生父去世后，近房中不少人觊觎</a:t>
            </a:r>
            <a:r>
              <a:rPr lang="en-US" altLang="zh-CN" sz="336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[</a:t>
            </a:r>
            <a:r>
              <a:rPr lang="en-US" altLang="zh-CN" sz="3360" kern="1200" err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jì</a:t>
            </a:r>
            <a:r>
              <a:rPr lang="en-US" altLang="zh-CN" sz="3360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 </a:t>
            </a:r>
            <a:r>
              <a:rPr lang="en-US" altLang="zh-CN" sz="3360" kern="1200" err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yú</a:t>
            </a:r>
            <a:r>
              <a:rPr lang="en-US" altLang="zh-CN" sz="3360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]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遗产，使吴得以认清科甲世家的虚伪和卑劣。吴由愤世嫉俗激发为纵情背礼，放浪形骸，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大肆挥霍遗产，不上十年，就将遗产消耗一空。</a:t>
            </a:r>
            <a:r>
              <a:rPr lang="en-US" altLang="zh-CN" sz="336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 </a:t>
            </a:r>
            <a:r>
              <a:rPr lang="zh-CN" altLang="en-US" sz="3360" b="1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经历了由富贵到贫贱的不平常变化后，他饱尝了世态炎凉，体察到士大夫阶层的种种堕落与无耻。看清了清王朝统治下政治的腐败与社会的污浊。正因为吴的个人经历，使他了解儒生的生活和精神状态，故写下了著名的讽刺小说《儒林外史》。</a:t>
            </a:r>
            <a:endParaRPr lang="zh-CN" altLang="en-US" b="1" kern="12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buFont typeface="Arial" panose="020B0604020202020204" pitchFamily="34" charset="0"/>
            </a:pPr>
            <a:endParaRPr lang="zh-CN" altLang="en-US" b="1" kern="1200" dirty="0"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kern="120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checke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Rectangle 4"/>
          <p:cNvSpPr/>
          <p:nvPr/>
        </p:nvSpPr>
        <p:spPr>
          <a:xfrm>
            <a:off x="4821556" y="802006"/>
            <a:ext cx="64389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它是我国第一部</a:t>
            </a:r>
            <a:r>
              <a:rPr lang="zh-CN" altLang="en-US" sz="2400" b="1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章回体长篇讽刺小说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回，是中国古典文学中</a:t>
            </a:r>
            <a:r>
              <a:rPr lang="zh-CN" altLang="en-US" sz="2400" b="1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讽刺艺术的最高峰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。作者根据切身体验，从多方面描绘士大夫的精神面貌。</a:t>
            </a:r>
            <a:r>
              <a:rPr lang="zh-CN" altLang="en-US" sz="2400" b="1" u="sng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对科举制度和封建礼教进行深刻的批判。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成为我国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古典讽刺小说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中的杰出作品。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3557" name="图片 2355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586740"/>
            <a:ext cx="4038600" cy="55530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97281"/>
          <p:cNvSpPr/>
          <p:nvPr/>
        </p:nvSpPr>
        <p:spPr>
          <a:xfrm>
            <a:off x="1727836" y="0"/>
            <a:ext cx="8940166" cy="67329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fontAlgn="auto">
              <a:spcBef>
                <a:spcPct val="50000"/>
              </a:spcBef>
            </a:pPr>
            <a:r>
              <a:rPr lang="zh-CN" altLang="en-US" sz="40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清朝科举制度</a:t>
            </a:r>
            <a:endParaRPr lang="zh-CN" altLang="en-US" sz="4000" b="1" strike="noStrike" noProof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lnSpc>
                <a:spcPct val="130000"/>
              </a:lnSpc>
            </a:pPr>
            <a:r>
              <a:rPr lang="zh-CN" altLang="en-US" sz="32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strike="noStrike" noProof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lnSpc>
                <a:spcPct val="250000"/>
              </a:lnSpc>
            </a:pP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初级考试     </a:t>
            </a:r>
            <a:endParaRPr lang="zh-CN" altLang="en-US" sz="2800" b="1" strike="noStrike" noProof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lnSpc>
                <a:spcPct val="250000"/>
              </a:lnSpc>
            </a:pP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</a:t>
            </a:r>
            <a:endParaRPr lang="zh-CN" altLang="en-US" sz="2800" b="1" strike="noStrike" noProof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lnSpc>
                <a:spcPct val="250000"/>
              </a:lnSpc>
            </a:pP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</a:t>
            </a:r>
            <a:endParaRPr lang="zh-CN" altLang="en-US" sz="2800" b="1" strike="noStrike" noProof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lnSpc>
                <a:spcPct val="250000"/>
              </a:lnSpc>
            </a:pP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正式考试     </a:t>
            </a:r>
            <a:endParaRPr lang="zh-CN" altLang="en-US" sz="2800" b="1" strike="noStrike" noProof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lnSpc>
                <a:spcPct val="250000"/>
              </a:lnSpc>
            </a:pP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</a:t>
            </a:r>
            <a:endParaRPr lang="zh-CN" altLang="en-US" sz="2800" b="1" strike="noStrike" noProof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3" name="左大括号 97282"/>
          <p:cNvSpPr/>
          <p:nvPr/>
        </p:nvSpPr>
        <p:spPr>
          <a:xfrm>
            <a:off x="3276600" y="1066800"/>
            <a:ext cx="152400" cy="2286000"/>
          </a:xfrm>
          <a:prstGeom prst="leftBrace">
            <a:avLst>
              <a:gd name="adj1" fmla="val 125000"/>
              <a:gd name="adj2" fmla="val 50000"/>
            </a:avLst>
          </a:prstGeom>
          <a:noFill/>
          <a:ln w="1905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4" name="左大括号 97283"/>
          <p:cNvSpPr/>
          <p:nvPr/>
        </p:nvSpPr>
        <p:spPr>
          <a:xfrm>
            <a:off x="3352800" y="4191000"/>
            <a:ext cx="152400" cy="2286000"/>
          </a:xfrm>
          <a:prstGeom prst="leftBrace">
            <a:avLst>
              <a:gd name="adj1" fmla="val 125000"/>
              <a:gd name="adj2" fmla="val 50000"/>
            </a:avLst>
          </a:prstGeom>
          <a:noFill/>
          <a:ln w="1905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5" name="直接连接符 97284"/>
          <p:cNvSpPr/>
          <p:nvPr/>
        </p:nvSpPr>
        <p:spPr>
          <a:xfrm>
            <a:off x="4343400" y="1295400"/>
            <a:ext cx="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7286" name="直接连接符 97285"/>
          <p:cNvSpPr/>
          <p:nvPr/>
        </p:nvSpPr>
        <p:spPr>
          <a:xfrm>
            <a:off x="4343400" y="5562600"/>
            <a:ext cx="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7287" name="直接连接符 97286"/>
          <p:cNvSpPr/>
          <p:nvPr/>
        </p:nvSpPr>
        <p:spPr>
          <a:xfrm>
            <a:off x="4343400" y="4419600"/>
            <a:ext cx="0" cy="685800"/>
          </a:xfrm>
          <a:prstGeom prst="line">
            <a:avLst/>
          </a:prstGeom>
          <a:ln w="9525" cap="flat" cmpd="sng">
            <a:solidFill>
              <a:srgbClr val="00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7288" name="直接连接符 97287"/>
          <p:cNvSpPr/>
          <p:nvPr/>
        </p:nvSpPr>
        <p:spPr>
          <a:xfrm>
            <a:off x="4343400" y="3352800"/>
            <a:ext cx="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7289" name="直接连接符 97288"/>
          <p:cNvSpPr/>
          <p:nvPr/>
        </p:nvSpPr>
        <p:spPr>
          <a:xfrm>
            <a:off x="4343400" y="2286000"/>
            <a:ext cx="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7290" name="文本框 97289"/>
          <p:cNvSpPr txBox="1"/>
          <p:nvPr/>
        </p:nvSpPr>
        <p:spPr>
          <a:xfrm>
            <a:off x="3505200" y="685800"/>
            <a:ext cx="2514600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lnSpc>
                <a:spcPct val="130000"/>
              </a:lnSpc>
            </a:pPr>
            <a:r>
              <a:rPr lang="en-US" altLang="zh-CN" sz="2800" b="1" strike="noStrike" noProof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 </a:t>
            </a: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童试：儒生</a:t>
            </a:r>
            <a:endParaRPr lang="zh-CN" altLang="en-US" sz="3200" b="1" strike="noStrike" noProof="1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1" name="文本框 97290"/>
          <p:cNvSpPr txBox="1"/>
          <p:nvPr/>
        </p:nvSpPr>
        <p:spPr>
          <a:xfrm>
            <a:off x="3505200" y="1371600"/>
            <a:ext cx="5831206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lnSpc>
                <a:spcPct val="250000"/>
              </a:lnSpc>
            </a:pPr>
            <a:r>
              <a:rPr lang="en-US" altLang="zh-CN" sz="2800" b="1" strike="noStrike" noProof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  </a:t>
            </a: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岁试：秀才（县里每年一次）</a:t>
            </a:r>
            <a:endParaRPr lang="zh-CN" altLang="en-US" sz="3200" b="1" strike="noStrike" noProof="1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2" name="文本框 97291"/>
          <p:cNvSpPr txBox="1"/>
          <p:nvPr/>
        </p:nvSpPr>
        <p:spPr>
          <a:xfrm>
            <a:off x="3505200" y="2362200"/>
            <a:ext cx="71628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lnSpc>
                <a:spcPct val="250000"/>
              </a:lnSpc>
            </a:pPr>
            <a:r>
              <a:rPr lang="en-US" altLang="zh-CN" sz="2800" b="1" strike="noStrike" noProof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  </a:t>
            </a: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科试：举人（资格）（三年一次）</a:t>
            </a:r>
            <a:endParaRPr lang="zh-CN" altLang="en-US" sz="3200" b="1" strike="noStrike" noProof="1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3" name="文本框 97292"/>
          <p:cNvSpPr txBox="1"/>
          <p:nvPr/>
        </p:nvSpPr>
        <p:spPr>
          <a:xfrm>
            <a:off x="3505200" y="3505200"/>
            <a:ext cx="80010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lnSpc>
                <a:spcPct val="250000"/>
              </a:lnSpc>
            </a:pPr>
            <a:r>
              <a:rPr lang="en-US" altLang="zh-CN" sz="2800" b="1" strike="noStrike" noProof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 </a:t>
            </a: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乡试：举人（做官的资格） （三年一次）</a:t>
            </a:r>
            <a:endParaRPr lang="zh-CN" altLang="en-US" sz="3200" b="1" strike="noStrike" noProof="1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4" name="文本框 97293"/>
          <p:cNvSpPr txBox="1"/>
          <p:nvPr/>
        </p:nvSpPr>
        <p:spPr>
          <a:xfrm>
            <a:off x="3505200" y="5029200"/>
            <a:ext cx="6096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  </a:t>
            </a: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会试：贡士（次年二月）</a:t>
            </a:r>
            <a:endParaRPr lang="zh-CN" altLang="en-US" sz="2800" b="1" strike="noStrike" noProof="1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5" name="文本框 97294"/>
          <p:cNvSpPr txBox="1"/>
          <p:nvPr/>
        </p:nvSpPr>
        <p:spPr>
          <a:xfrm>
            <a:off x="3505200" y="5638800"/>
            <a:ext cx="763143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lnSpc>
                <a:spcPct val="250000"/>
              </a:lnSpc>
            </a:pPr>
            <a:r>
              <a:rPr lang="en-US" altLang="zh-CN" sz="2800" b="1" strike="noStrike" noProof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 </a:t>
            </a:r>
            <a:r>
              <a:rPr lang="zh-CN" altLang="en-US" sz="2800" b="1" strike="noStrike" noProof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殿试：进士（两月后）（直接做官，状元）</a:t>
            </a:r>
            <a:endParaRPr lang="zh-CN" altLang="en-US" sz="3200" b="1" strike="noStrike" noProof="1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6" name="文本框 97295"/>
          <p:cNvSpPr txBox="1"/>
          <p:nvPr/>
        </p:nvSpPr>
        <p:spPr>
          <a:xfrm>
            <a:off x="5029200" y="4004310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举人</a:t>
            </a:r>
            <a:endParaRPr lang="zh-CN" altLang="en-US" sz="2800" b="1" strike="noStrike" noProof="1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9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0" grpId="0"/>
      <p:bldP spid="97291" grpId="0"/>
      <p:bldP spid="97292" grpId="0"/>
      <p:bldP spid="97293" grpId="0"/>
      <p:bldP spid="97294" grpId="0"/>
      <p:bldP spid="97295" grpId="0"/>
      <p:bldP spid="972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文本框 13315"/>
          <p:cNvSpPr txBox="1"/>
          <p:nvPr/>
        </p:nvSpPr>
        <p:spPr>
          <a:xfrm>
            <a:off x="811530" y="1524000"/>
            <a:ext cx="1752600" cy="50463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28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、作  </a:t>
            </a:r>
            <a:r>
              <a:rPr lang="zh-CN" altLang="en-US" sz="2800" b="1" i="1" strike="noStrike" noProof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揖</a:t>
            </a:r>
            <a:endParaRPr lang="zh-CN" altLang="en-US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28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、带  </a:t>
            </a:r>
            <a:r>
              <a:rPr lang="zh-CN" altLang="en-US" sz="2800" b="1" i="1" strike="noStrike" noProof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挈</a:t>
            </a:r>
            <a:endParaRPr lang="zh-CN" altLang="en-US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i="1" strike="noStrike" noProof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行  </a:t>
            </a:r>
            <a:r>
              <a:rPr lang="zh-CN" altLang="en-US" sz="28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事</a:t>
            </a:r>
            <a:endParaRPr lang="zh-CN" altLang="en-US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i="1" strike="noStrike" noProof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长  </a:t>
            </a:r>
            <a:r>
              <a:rPr lang="zh-CN" altLang="en-US" sz="28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亲</a:t>
            </a:r>
            <a:endParaRPr lang="zh-CN" altLang="en-US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</a:t>
            </a:r>
            <a:r>
              <a:rPr lang="zh-CN" altLang="en-US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i="1" strike="noStrike" noProof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腆  </a:t>
            </a:r>
            <a:r>
              <a:rPr lang="zh-CN" altLang="en-US" sz="28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着</a:t>
            </a:r>
            <a:endParaRPr lang="zh-CN" altLang="en-US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</a:t>
            </a:r>
            <a:r>
              <a:rPr lang="zh-CN" altLang="en-US" sz="28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、星  </a:t>
            </a:r>
            <a:r>
              <a:rPr lang="zh-CN" altLang="en-US" sz="2800" b="1" i="1" strike="noStrike" noProof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宿</a:t>
            </a:r>
            <a:endParaRPr lang="zh-CN" altLang="en-US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7</a:t>
            </a:r>
            <a:r>
              <a:rPr lang="zh-CN" altLang="en-US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i="1" strike="noStrike" noProof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兀  </a:t>
            </a:r>
            <a:r>
              <a:rPr lang="zh-CN" altLang="en-US" sz="28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</a:t>
            </a:r>
            <a:endParaRPr lang="zh-CN" altLang="en-US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8</a:t>
            </a:r>
            <a:r>
              <a:rPr lang="zh-CN" altLang="en-US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2800" b="1" i="1" strike="noStrike" noProof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轩  </a:t>
            </a:r>
            <a:r>
              <a:rPr lang="zh-CN" altLang="en-US" sz="28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敞</a:t>
            </a:r>
            <a:endParaRPr lang="zh-CN" altLang="en-US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2514600" y="1489710"/>
            <a:ext cx="1295400" cy="50463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   yī   )</a:t>
            </a:r>
            <a:endParaRPr lang="en-US" altLang="zh-CN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  </a:t>
            </a:r>
            <a:r>
              <a:rPr lang="en-US" altLang="zh-CN" sz="2800" b="1" strike="noStrike" noProof="1" err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qiè</a:t>
            </a: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)</a:t>
            </a:r>
            <a:endParaRPr lang="en-US" altLang="zh-CN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 </a:t>
            </a:r>
            <a:r>
              <a:rPr lang="en-US" altLang="zh-CN" sz="2800" b="1" strike="noStrike" noProof="1" err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háng</a:t>
            </a: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)</a:t>
            </a:r>
            <a:endParaRPr lang="en-US" altLang="zh-CN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lang="en-US" altLang="zh-CN" sz="2800" b="1" strike="noStrike" noProof="1" err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zhǎng</a:t>
            </a: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endParaRPr lang="en-US" altLang="zh-CN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  </a:t>
            </a:r>
            <a:r>
              <a:rPr lang="en-US" altLang="zh-CN" sz="2800" b="1" strike="noStrike" noProof="1" err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tiǎn</a:t>
            </a: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)</a:t>
            </a:r>
            <a:endParaRPr lang="en-US" altLang="zh-CN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  </a:t>
            </a:r>
            <a:r>
              <a:rPr lang="en-US" altLang="zh-CN" sz="2800" b="1" strike="noStrike" noProof="1" err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xiù</a:t>
            </a: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)</a:t>
            </a:r>
            <a:endParaRPr lang="en-US" altLang="zh-CN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(  wù  )</a:t>
            </a:r>
            <a:endParaRPr lang="en-US" altLang="zh-CN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fontAlgn="auto">
              <a:spcBef>
                <a:spcPct val="50000"/>
              </a:spcBef>
            </a:pP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 </a:t>
            </a:r>
            <a:r>
              <a:rPr lang="en-US" altLang="zh-CN" sz="2800" b="1" strike="noStrike" noProof="1" err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xuān</a:t>
            </a:r>
            <a:r>
              <a:rPr lang="en-US" altLang="zh-CN" sz="28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)</a:t>
            </a:r>
            <a:endParaRPr lang="en-US" altLang="zh-CN" sz="2800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6324600" y="2209800"/>
            <a:ext cx="25908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spcBef>
                <a:spcPct val="50000"/>
              </a:spcBef>
            </a:pPr>
            <a:endParaRPr lang="zh-CN" altLang="zh-CN" sz="2000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8763000" y="2133600"/>
            <a:ext cx="1600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spcBef>
                <a:spcPct val="50000"/>
              </a:spcBef>
            </a:pPr>
            <a:endParaRPr lang="zh-CN" altLang="zh-CN" sz="2000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6" name="文本框 13319"/>
          <p:cNvSpPr txBox="1"/>
          <p:nvPr/>
        </p:nvSpPr>
        <p:spPr>
          <a:xfrm>
            <a:off x="5432426" y="1783080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7" name="文本框 13321"/>
          <p:cNvSpPr txBox="1"/>
          <p:nvPr/>
        </p:nvSpPr>
        <p:spPr>
          <a:xfrm>
            <a:off x="7642226" y="1783080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8" name="文本框 13323"/>
          <p:cNvSpPr txBox="1"/>
          <p:nvPr/>
        </p:nvSpPr>
        <p:spPr>
          <a:xfrm>
            <a:off x="8328026" y="1783080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9" name="文本框 1"/>
          <p:cNvSpPr txBox="1"/>
          <p:nvPr/>
        </p:nvSpPr>
        <p:spPr>
          <a:xfrm>
            <a:off x="1524000" y="531496"/>
            <a:ext cx="3276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BC845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生字注音</a:t>
            </a:r>
            <a:r>
              <a:rPr lang="zh-CN" altLang="en-US" sz="4800" dirty="0">
                <a:solidFill>
                  <a:srgbClr val="BC845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endParaRPr lang="zh-CN" altLang="en-US" sz="4800" dirty="0">
              <a:solidFill>
                <a:srgbClr val="BC845E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标题 2"/>
          <p:cNvSpPr>
            <a:spLocks noGrp="1"/>
          </p:cNvSpPr>
          <p:nvPr>
            <p:ph type="title"/>
          </p:nvPr>
        </p:nvSpPr>
        <p:spPr>
          <a:xfrm>
            <a:off x="4690110" y="1680210"/>
            <a:ext cx="2914650" cy="1325880"/>
          </a:xfrm>
        </p:spPr>
        <p:txBody>
          <a:bodyPr wrap="square" lIns="109728" tIns="54864" rIns="109728" bIns="54864" anchor="ctr"/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101466" y="1356360"/>
            <a:ext cx="2078354" cy="5184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 </a:t>
            </a:r>
            <a:r>
              <a:rPr lang="zh-CN" altLang="en-US" sz="2880" b="1" i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相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公</a:t>
            </a:r>
            <a:endParaRPr lang="zh-CN" altLang="en-US" sz="288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10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、报 </a:t>
            </a:r>
            <a:r>
              <a:rPr lang="zh-CN" altLang="en-US" sz="2880" b="1" i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帖</a:t>
            </a:r>
            <a:endParaRPr lang="zh-CN" altLang="en-US" sz="288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11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、避  </a:t>
            </a:r>
            <a:r>
              <a:rPr lang="zh-CN" altLang="en-US" sz="2880" b="1" i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讳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zh-CN" altLang="en-US" sz="288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12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80" b="1" i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赊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欠</a:t>
            </a:r>
            <a:endParaRPr lang="zh-CN" altLang="en-US" sz="288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13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80" b="1" i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绾 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发</a:t>
            </a:r>
            <a:endParaRPr lang="zh-CN" altLang="en-US" sz="288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14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、桑  </a:t>
            </a:r>
            <a:r>
              <a:rPr lang="zh-CN" altLang="en-US" sz="2880" b="1" i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梓</a:t>
            </a:r>
            <a:endParaRPr lang="zh-CN" altLang="en-US" sz="288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15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80" b="1" i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侥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幸</a:t>
            </a:r>
            <a:endParaRPr lang="zh-CN" altLang="en-US" sz="288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16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80" b="1" i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攥</a:t>
            </a:r>
            <a:r>
              <a:rPr lang="zh-CN" altLang="en-US" sz="288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紧</a:t>
            </a:r>
            <a:endParaRPr lang="zh-CN" altLang="en-US" sz="2880" b="1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87416" y="1356360"/>
            <a:ext cx="1617344" cy="5184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80" b="1" dirty="0" err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80" b="1" err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xiàng</a:t>
            </a: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endParaRPr lang="en-US" altLang="zh-CN" sz="288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(   </a:t>
            </a:r>
            <a:r>
              <a:rPr lang="en-US" altLang="zh-CN" sz="2880" b="1" err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tiě</a:t>
            </a: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)</a:t>
            </a:r>
            <a:endParaRPr lang="en-US" altLang="zh-CN" sz="288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(  </a:t>
            </a:r>
            <a:r>
              <a:rPr lang="en-US" altLang="zh-CN" sz="2880" b="1" err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huì</a:t>
            </a: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)</a:t>
            </a:r>
            <a:b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(  </a:t>
            </a:r>
            <a:r>
              <a:rPr lang="en-US" altLang="zh-CN" sz="2880" b="1" err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shē</a:t>
            </a: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)</a:t>
            </a:r>
            <a:endParaRPr lang="en-US" altLang="zh-CN" sz="288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( wǎn )</a:t>
            </a:r>
            <a:endParaRPr lang="en-US" altLang="zh-CN" sz="288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(   zǐ   )</a:t>
            </a:r>
            <a:endParaRPr lang="en-US" altLang="zh-CN" sz="288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(  </a:t>
            </a:r>
            <a:r>
              <a:rPr lang="en-US" altLang="zh-CN" sz="2880" b="1" err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jiǎo</a:t>
            </a: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)</a:t>
            </a:r>
            <a:endParaRPr lang="en-US" altLang="zh-CN" sz="288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( </a:t>
            </a:r>
            <a:r>
              <a:rPr lang="en-US" altLang="zh-CN" sz="2880" b="1" err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zuàn</a:t>
            </a:r>
            <a:r>
              <a:rPr lang="en-US" altLang="zh-CN" sz="288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)</a:t>
            </a:r>
            <a:endParaRPr lang="en-US" altLang="zh-CN" sz="2880" b="1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4760" y="1123950"/>
            <a:ext cx="2331720" cy="5517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77825"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36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17</a:t>
            </a:r>
            <a:r>
              <a:rPr lang="zh-CN" altLang="en-US" sz="336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啐</a:t>
            </a:r>
            <a:endParaRPr lang="zh-CN" altLang="en-US" sz="336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77825"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36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336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斋</a:t>
            </a:r>
            <a:r>
              <a:rPr lang="zh-CN" altLang="en-US" sz="336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公</a:t>
            </a:r>
            <a:endParaRPr lang="zh-CN" altLang="en-US" sz="336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77825"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36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19</a:t>
            </a:r>
            <a:r>
              <a:rPr lang="zh-CN" altLang="en-US" sz="336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醉</a:t>
            </a:r>
            <a:r>
              <a:rPr lang="zh-CN" altLang="en-US" sz="336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醺醺</a:t>
            </a:r>
            <a:endParaRPr lang="zh-CN" altLang="en-US" sz="336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77825"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36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336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癞</a:t>
            </a:r>
            <a:r>
              <a:rPr lang="zh-CN" altLang="en-US" sz="336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蛤蟆</a:t>
            </a:r>
            <a:endParaRPr lang="zh-CN" altLang="en-US" sz="336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77825"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36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21</a:t>
            </a:r>
            <a:r>
              <a:rPr lang="zh-CN" altLang="en-US" sz="336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阎</a:t>
            </a:r>
            <a:r>
              <a:rPr lang="zh-CN" altLang="en-US" sz="336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王</a:t>
            </a:r>
            <a:endParaRPr lang="zh-CN" altLang="en-US" sz="336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77825"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36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22 </a:t>
            </a:r>
            <a:r>
              <a:rPr lang="zh-CN" altLang="en-US" sz="336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嗑</a:t>
            </a:r>
            <a:r>
              <a:rPr lang="zh-CN" altLang="en-US" sz="336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zh-CN" altLang="en-US" sz="336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lvl="0" indent="-377825"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36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23</a:t>
            </a:r>
            <a:r>
              <a:rPr lang="zh-CN" altLang="en-US" sz="336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瘟</a:t>
            </a:r>
            <a:endParaRPr lang="zh-CN" altLang="en-US" sz="336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38310" y="1123950"/>
            <a:ext cx="1925956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2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（</a:t>
            </a:r>
            <a:r>
              <a:rPr lang="en-US" altLang="zh-CN" sz="2400" b="1" err="1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cuì</a:t>
            </a: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DFKai-SB" panose="03000509000000000000" pitchFamily="65" charset="-120"/>
            </a:endParaRPr>
          </a:p>
          <a:p>
            <a:pPr marL="342900" lvl="0" indent="-342900">
              <a:lnSpc>
                <a:spcPct val="2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（</a:t>
            </a:r>
            <a:r>
              <a:rPr lang="en-US" altLang="zh-CN" sz="2400" b="1" err="1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zhāi</a:t>
            </a: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DFKai-SB" panose="03000509000000000000" pitchFamily="65" charset="-120"/>
            </a:endParaRPr>
          </a:p>
          <a:p>
            <a:pPr marL="342900" lvl="0" indent="-342900">
              <a:lnSpc>
                <a:spcPct val="2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（</a:t>
            </a:r>
            <a:r>
              <a:rPr lang="en-US" altLang="zh-CN" sz="2400" b="1" err="1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xūn</a:t>
            </a: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DFKai-SB" panose="03000509000000000000" pitchFamily="65" charset="-120"/>
            </a:endParaRPr>
          </a:p>
          <a:p>
            <a:pPr marL="342900" lvl="0" indent="-342900">
              <a:lnSpc>
                <a:spcPct val="2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（</a:t>
            </a:r>
            <a:r>
              <a:rPr lang="en-US" altLang="zh-CN" sz="2400" b="1" err="1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lài</a:t>
            </a:r>
            <a:r>
              <a:rPr lang="en-US" altLang="zh-CN" sz="2400" b="1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DFKai-SB" panose="03000509000000000000" pitchFamily="65" charset="-120"/>
            </a:endParaRPr>
          </a:p>
          <a:p>
            <a:pPr marL="342900" lvl="0" indent="-342900">
              <a:lnSpc>
                <a:spcPct val="2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（</a:t>
            </a:r>
            <a:r>
              <a:rPr lang="en-US" altLang="zh-CN" sz="2400" b="1" err="1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yán</a:t>
            </a:r>
            <a:r>
              <a:rPr lang="en-US" altLang="zh-CN" sz="2400" b="1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DFKai-SB" panose="03000509000000000000" pitchFamily="65" charset="-120"/>
            </a:endParaRPr>
          </a:p>
          <a:p>
            <a:pPr marL="342900" lvl="0" indent="-342900">
              <a:lnSpc>
                <a:spcPct val="2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（</a:t>
            </a:r>
            <a:r>
              <a:rPr lang="en-US" altLang="zh-CN" sz="2400" b="1" err="1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hé</a:t>
            </a: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） </a:t>
            </a:r>
            <a:endParaRPr lang="zh-CN" altLang="en-US" sz="2400" b="1" dirty="0">
              <a:latin typeface="Times New Roman" panose="02020603050405020304" pitchFamily="18" charset="0"/>
              <a:ea typeface="DFKai-SB" panose="03000509000000000000" pitchFamily="65" charset="-120"/>
            </a:endParaRPr>
          </a:p>
          <a:p>
            <a:pPr marL="342900" lvl="0" indent="-342900">
              <a:lnSpc>
                <a:spcPct val="2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（</a:t>
            </a:r>
            <a:r>
              <a:rPr lang="en-US" altLang="zh-CN" sz="2400" b="1" err="1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wēn</a:t>
            </a:r>
            <a:r>
              <a:rPr lang="zh-CN" altLang="en-US" sz="2400" b="1" dirty="0">
                <a:latin typeface="Times New Roman" panose="02020603050405020304" pitchFamily="18" charset="0"/>
                <a:ea typeface="DFKai-SB" panose="03000509000000000000" pitchFamily="65" charset="-120"/>
                <a:sym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DFKai-SB" panose="03000509000000000000" pitchFamily="65" charset="-12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4" grpId="1"/>
      <p:bldP spid="8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TEMPLATE_CATEGORY" val="custom"/>
  <p:tag name="KSO_WM_TEMPLATE_INDEX" val="426"/>
</p:tagLst>
</file>

<file path=ppt/tags/tag5.xml><?xml version="1.0" encoding="utf-8"?>
<p:tagLst xmlns:p="http://schemas.openxmlformats.org/presentationml/2006/main">
  <p:tag name="KSO_WM_TEMPLATE_CATEGORY" val="custom"/>
  <p:tag name="KSO_WM_TEMPLATE_INDEX" val="426"/>
</p:tagLst>
</file>

<file path=ppt/tags/tag6.xml><?xml version="1.0" encoding="utf-8"?>
<p:tagLst xmlns:p="http://schemas.openxmlformats.org/presentationml/2006/main">
  <p:tag name="KSO_WM_TEMPLATE_CATEGORY" val="custom"/>
  <p:tag name="KSO_WM_TEMPLATE_INDEX" val="426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5662</Words>
  <Application>WPS 演示</Application>
  <PresentationFormat>宽屏</PresentationFormat>
  <Paragraphs>670</Paragraphs>
  <Slides>48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楷体</vt:lpstr>
      <vt:lpstr>Calibri</vt:lpstr>
      <vt:lpstr>方正黄草简体</vt:lpstr>
      <vt:lpstr>Tahoma</vt:lpstr>
      <vt:lpstr>方正准圆简体</vt:lpstr>
      <vt:lpstr>Times New Roman</vt:lpstr>
      <vt:lpstr>DFKai-SB</vt:lpstr>
      <vt:lpstr>Arial Unicode MS</vt:lpstr>
      <vt:lpstr>等线</vt:lpstr>
      <vt:lpstr>华文新魏</vt:lpstr>
      <vt:lpstr>华文新魏</vt:lpstr>
      <vt:lpstr>Wingdings</vt:lpstr>
      <vt:lpstr>华文中宋</vt:lpstr>
      <vt:lpstr>黑体</vt:lpstr>
      <vt:lpstr>华文行楷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用两个成语，补充对联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用两个成语，补充对联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健康</cp:lastModifiedBy>
  <cp:revision>409</cp:revision>
  <dcterms:created xsi:type="dcterms:W3CDTF">2017-08-03T09:01:00Z</dcterms:created>
  <dcterms:modified xsi:type="dcterms:W3CDTF">2020-09-26T00:26:24Z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