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65" r:id="rId4"/>
    <p:sldId id="266" r:id="rId5"/>
    <p:sldId id="267" r:id="rId6"/>
    <p:sldId id="268" r:id="rId7"/>
    <p:sldId id="270" r:id="rId8"/>
    <p:sldId id="271" r:id="rId9"/>
    <p:sldId id="273" r:id="rId10"/>
    <p:sldId id="278" r:id="rId11"/>
    <p:sldId id="280" r:id="rId12"/>
    <p:sldId id="283" r:id="rId13"/>
    <p:sldId id="277" r:id="rId14"/>
    <p:sldId id="28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xmlns="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98C958D1-2AD4-4781-A8DF-0E05CCB4AD6D}" type="datetime1">
              <a:rPr lang="zh-CN" altLang="en-US"/>
              <a:t>2021-10-28</a:t>
            </a:fld>
            <a:endParaRPr lang="zh-CN" altLang="en-US" sz="1200">
              <a:ea typeface="黑体" panose="02010609060101010101" pitchFamily="49" charset="-122"/>
            </a:endParaRPr>
          </a:p>
        </p:txBody>
      </p:sp>
      <p:sp>
        <p:nvSpPr>
          <p:cNvPr id="1741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741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013FFD91-1C9D-4AA2-AC58-9C59FED37036}" type="slidenum">
              <a:rPr lang="zh-CN" altLang="en-US"/>
              <a:t>‹#›</a:t>
            </a:fld>
            <a:endParaRPr lang="zh-CN" altLang="en-US" sz="120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30589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2021-10-28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2021-10-28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 noChangeArrowheads="1"/>
          </p:cNvSpPr>
          <p:nvPr>
            <p:ph type="ctrTitle"/>
          </p:nvPr>
        </p:nvSpPr>
        <p:spPr>
          <a:xfrm>
            <a:off x="1673496" y="1227583"/>
            <a:ext cx="8521700" cy="1306512"/>
          </a:xfrm>
        </p:spPr>
        <p:txBody>
          <a:bodyPr>
            <a:noAutofit/>
          </a:bodyPr>
          <a:lstStyle/>
          <a:p>
            <a:pPr marL="0" indent="0" algn="ctr" eaLnBrk="1" hangingPunct="1"/>
            <a:r>
              <a:rPr lang="zh-CN" sz="8000" dirty="0" smtClean="0">
                <a:solidFill>
                  <a:schemeClr val="tx1"/>
                </a:solidFill>
              </a:rPr>
              <a:t>刘姥姥进大观园</a:t>
            </a:r>
          </a:p>
        </p:txBody>
      </p:sp>
      <p:sp>
        <p:nvSpPr>
          <p:cNvPr id="2051" name="副标题 2"/>
          <p:cNvSpPr>
            <a:spLocks noGrp="1" noChangeArrowheads="1"/>
          </p:cNvSpPr>
          <p:nvPr>
            <p:ph idx="1"/>
          </p:nvPr>
        </p:nvSpPr>
        <p:spPr>
          <a:xfrm>
            <a:off x="4133681" y="3301692"/>
            <a:ext cx="4129845" cy="1088338"/>
          </a:xfrm>
        </p:spPr>
        <p:txBody>
          <a:bodyPr>
            <a:noAutofit/>
          </a:bodyPr>
          <a:lstStyle/>
          <a:p>
            <a:pPr eaLnBrk="1" hangingPunct="1"/>
            <a:r>
              <a:rPr lang="zh-CN" sz="6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（第</a:t>
            </a:r>
            <a:r>
              <a:rPr lang="en-US" altLang="zh-CN" sz="6000" dirty="0">
                <a:solidFill>
                  <a:schemeClr val="tx1"/>
                </a:solidFill>
                <a:latin typeface="黑体" panose="02010609060101010101" pitchFamily="49" charset="-122"/>
              </a:rPr>
              <a:t>1</a:t>
            </a:r>
            <a:r>
              <a:rPr lang="zh-CN" sz="6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课时）</a:t>
            </a:r>
            <a:endParaRPr lang="zh-CN" sz="6000" dirty="0" smtClean="0">
              <a:latin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>
            <a:fillRect/>
          </a:stretch>
        </p:blipFill>
        <p:spPr bwMode="auto">
          <a:xfrm>
            <a:off x="1011238" y="1965325"/>
            <a:ext cx="937895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内容占位符 2"/>
          <p:cNvSpPr>
            <a:spLocks noGrp="1" noChangeArrowheads="1"/>
          </p:cNvSpPr>
          <p:nvPr>
            <p:ph idx="1"/>
          </p:nvPr>
        </p:nvSpPr>
        <p:spPr>
          <a:xfrm>
            <a:off x="1441450" y="2095499"/>
            <a:ext cx="8518525" cy="2817813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明确：</a:t>
            </a:r>
            <a:r>
              <a:rPr lang="zh-CN" dirty="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是由凤姐、鸳鸯等人导演的。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dirty="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她们觉得刘姥姥的言行举止与大观园有些格格不入，甚至很滑稽可笑，于是就拿刘姥姥来取笑，以哄贾母开心。</a:t>
            </a:r>
            <a:endParaRPr lang="zh-CN" dirty="0" smtClean="0"/>
          </a:p>
        </p:txBody>
      </p:sp>
      <p:sp>
        <p:nvSpPr>
          <p:cNvPr id="11268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合作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探究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2293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276850"/>
            <a:ext cx="12084050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75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bldLvl="0" autoUpdateAnimBg="0"/>
      <p:bldP spid="12291" grpId="1" build="p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>
            <a:fillRect/>
          </a:stretch>
        </p:blipFill>
        <p:spPr bwMode="auto">
          <a:xfrm>
            <a:off x="838200" y="2101850"/>
            <a:ext cx="9378950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内容占位符 2"/>
          <p:cNvSpPr>
            <a:spLocks noGrp="1" noChangeArrowheads="1"/>
          </p:cNvSpPr>
          <p:nvPr>
            <p:ph idx="1"/>
          </p:nvPr>
        </p:nvSpPr>
        <p:spPr>
          <a:xfrm>
            <a:off x="1250950" y="2101850"/>
            <a:ext cx="9169400" cy="3248025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明确：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zh-CN" sz="3200" smtClean="0">
                <a:solidFill>
                  <a:srgbClr val="0C0C0C"/>
                </a:solidFill>
                <a:sym typeface="Times New Roman" panose="02020603050405020304" pitchFamily="18" charset="0"/>
              </a:rPr>
              <a:t>1</a:t>
            </a:r>
            <a:r>
              <a:rPr lang="zh-CN" altLang="zh-CN" sz="320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sz="320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单拿了一双老年四棱象牙镶金的筷子。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zh-CN" sz="3200" smtClean="0">
                <a:solidFill>
                  <a:srgbClr val="0C0C0C"/>
                </a:solidFill>
                <a:sym typeface="Times New Roman" panose="02020603050405020304" pitchFamily="18" charset="0"/>
              </a:rPr>
              <a:t>2</a:t>
            </a:r>
            <a:r>
              <a:rPr lang="zh-CN" altLang="zh-CN" sz="320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sz="320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偏拣了一碗鸽子蛋放在刘姥姥桌子上。</a:t>
            </a:r>
            <a:endParaRPr lang="zh-CN" sz="3200" smtClean="0"/>
          </a:p>
        </p:txBody>
      </p:sp>
      <p:sp>
        <p:nvSpPr>
          <p:cNvPr id="12292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合作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探究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2293" name="图片 19" descr="5c75092e60c2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050" y="4841875"/>
            <a:ext cx="3341688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内容占位符 2"/>
          <p:cNvSpPr>
            <a:spLocks noChangeArrowheads="1"/>
          </p:cNvSpPr>
          <p:nvPr/>
        </p:nvSpPr>
        <p:spPr bwMode="auto">
          <a:xfrm>
            <a:off x="1014413" y="1155700"/>
            <a:ext cx="92027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altLang="zh-CN" sz="320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凤姐和鸳鸯是如何捉弄刘姥姥的？</a:t>
            </a:r>
            <a:endParaRPr lang="zh-CN" altLang="en-US" sz="3200">
              <a:solidFill>
                <a:srgbClr val="595959"/>
              </a:solidFill>
              <a:latin typeface="Times New Roman" panose="02020603050405020304" pitchFamily="18" charset="0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bldLvl="0" autoUpdateAnimBg="0"/>
      <p:bldP spid="13315" grpId="1" build="p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8" y="4926013"/>
            <a:ext cx="10139362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课堂小结</a:t>
            </a:r>
            <a:endParaRPr lang="zh-CN" altLang="en-US"/>
          </a:p>
        </p:txBody>
      </p:sp>
      <p:sp>
        <p:nvSpPr>
          <p:cNvPr id="13316" name="文本框 1"/>
          <p:cNvSpPr>
            <a:spLocks noChangeArrowheads="1"/>
          </p:cNvSpPr>
          <p:nvPr/>
        </p:nvSpPr>
        <p:spPr bwMode="auto">
          <a:xfrm>
            <a:off x="1366686" y="1373237"/>
            <a:ext cx="9157650" cy="3449203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从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今天学习的这个部分，我们对刘姥姥及凤姐等人的人物形象有了初步的感知。凤姐、鸳鸯故意导演出一场“笑”剧，那么这场“笑”剧究竟将如何发展呢？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布置作业</a:t>
            </a:r>
            <a:endParaRPr lang="zh-CN" altLang="en-US"/>
          </a:p>
        </p:txBody>
      </p: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44" y="1180250"/>
            <a:ext cx="7848600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5"/>
          <p:cNvSpPr>
            <a:spLocks noChangeArrowheads="1"/>
          </p:cNvSpPr>
          <p:nvPr/>
        </p:nvSpPr>
        <p:spPr bwMode="auto">
          <a:xfrm>
            <a:off x="8701361" y="1847850"/>
            <a:ext cx="2964519" cy="293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搜集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有关《红楼梦》中刘姥姥的其他故事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板书设计</a:t>
            </a:r>
            <a:endParaRPr lang="zh-CN" altLang="en-US"/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2032000" y="930275"/>
            <a:ext cx="8128000" cy="5208588"/>
            <a:chOff x="0" y="0"/>
            <a:chExt cx="8128000" cy="5207635"/>
          </a:xfrm>
        </p:grpSpPr>
        <p:sp>
          <p:nvSpPr>
            <p:cNvPr id="15370" name="Oval 4"/>
            <p:cNvSpPr>
              <a:spLocks noChangeArrowheads="1"/>
            </p:cNvSpPr>
            <p:nvPr/>
          </p:nvSpPr>
          <p:spPr bwMode="auto">
            <a:xfrm>
              <a:off x="3018155" y="2967383"/>
              <a:ext cx="2091690" cy="2091690"/>
            </a:xfrm>
            <a:prstGeom prst="ellipse">
              <a:avLst/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Rectangle 5"/>
            <p:cNvSpPr>
              <a:spLocks noChangeArrowheads="1"/>
            </p:cNvSpPr>
            <p:nvPr/>
          </p:nvSpPr>
          <p:spPr bwMode="auto">
            <a:xfrm>
              <a:off x="3324476" y="3273704"/>
              <a:ext cx="1479048" cy="1479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275" tIns="41275" rIns="41275" bIns="41275" anchor="ctr"/>
            <a:lstStyle/>
            <a:p>
              <a:pPr algn="ctr"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  <p:sp>
          <p:nvSpPr>
            <p:cNvPr id="15372" name="AutoShape 6"/>
            <p:cNvSpPr>
              <a:spLocks noChangeArrowheads="1"/>
            </p:cNvSpPr>
            <p:nvPr/>
          </p:nvSpPr>
          <p:spPr bwMode="auto">
            <a:xfrm rot="10800000">
              <a:off x="994175" y="3715162"/>
              <a:ext cx="1912661" cy="596131"/>
            </a:xfrm>
            <a:prstGeom prst="leftArrow">
              <a:avLst>
                <a:gd name="adj1" fmla="val 60000"/>
                <a:gd name="adj2" fmla="val 49998"/>
              </a:avLst>
            </a:prstGeom>
            <a:solidFill>
              <a:srgbClr val="B3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AutoShape 7"/>
            <p:cNvSpPr>
              <a:spLocks noChangeArrowheads="1"/>
            </p:cNvSpPr>
            <p:nvPr/>
          </p:nvSpPr>
          <p:spPr bwMode="auto">
            <a:xfrm>
              <a:off x="622" y="3218386"/>
              <a:ext cx="1987105" cy="1589684"/>
            </a:xfrm>
            <a:prstGeom prst="roundRect">
              <a:avLst>
                <a:gd name="adj" fmla="val 10000"/>
              </a:avLst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Rectangle 8"/>
            <p:cNvSpPr>
              <a:spLocks noChangeArrowheads="1"/>
            </p:cNvSpPr>
            <p:nvPr/>
          </p:nvSpPr>
          <p:spPr bwMode="auto">
            <a:xfrm>
              <a:off x="47182" y="3264946"/>
              <a:ext cx="1893985" cy="1496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123825" rIns="123825" bIns="123825" anchor="ctr"/>
            <a:lstStyle/>
            <a:p>
              <a:pPr algn="ctr"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  <p:sp>
          <p:nvSpPr>
            <p:cNvPr id="15375" name="AutoShape 9"/>
            <p:cNvSpPr>
              <a:spLocks noChangeArrowheads="1"/>
            </p:cNvSpPr>
            <p:nvPr/>
          </p:nvSpPr>
          <p:spPr bwMode="auto">
            <a:xfrm rot="-8100000">
              <a:off x="1613200" y="2220693"/>
              <a:ext cx="1912661" cy="596131"/>
            </a:xfrm>
            <a:prstGeom prst="leftArrow">
              <a:avLst>
                <a:gd name="adj1" fmla="val 60000"/>
                <a:gd name="adj2" fmla="val 49998"/>
              </a:avLst>
            </a:prstGeom>
            <a:solidFill>
              <a:srgbClr val="B3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AutoShape 10"/>
            <p:cNvSpPr>
              <a:spLocks noChangeArrowheads="1"/>
            </p:cNvSpPr>
            <p:nvPr/>
          </p:nvSpPr>
          <p:spPr bwMode="auto">
            <a:xfrm>
              <a:off x="899753" y="1047692"/>
              <a:ext cx="1987105" cy="1589684"/>
            </a:xfrm>
            <a:prstGeom prst="roundRect">
              <a:avLst>
                <a:gd name="adj" fmla="val 10000"/>
              </a:avLst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Rectangle 11"/>
            <p:cNvSpPr>
              <a:spLocks noChangeArrowheads="1"/>
            </p:cNvSpPr>
            <p:nvPr/>
          </p:nvSpPr>
          <p:spPr bwMode="auto">
            <a:xfrm>
              <a:off x="946313" y="1094252"/>
              <a:ext cx="1893985" cy="1496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123825" rIns="123825" bIns="123825" anchor="ctr"/>
            <a:lstStyle/>
            <a:p>
              <a:pPr algn="ctr"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  <p:sp>
          <p:nvSpPr>
            <p:cNvPr id="15378" name="AutoShape 12"/>
            <p:cNvSpPr>
              <a:spLocks noChangeArrowheads="1"/>
            </p:cNvSpPr>
            <p:nvPr/>
          </p:nvSpPr>
          <p:spPr bwMode="auto">
            <a:xfrm rot="-5400000">
              <a:off x="3107666" y="1601665"/>
              <a:ext cx="1912661" cy="596131"/>
            </a:xfrm>
            <a:prstGeom prst="leftArrow">
              <a:avLst>
                <a:gd name="adj1" fmla="val 60000"/>
                <a:gd name="adj2" fmla="val 49998"/>
              </a:avLst>
            </a:prstGeom>
            <a:solidFill>
              <a:srgbClr val="B3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AutoShape 13"/>
            <p:cNvSpPr>
              <a:spLocks noChangeArrowheads="1"/>
            </p:cNvSpPr>
            <p:nvPr/>
          </p:nvSpPr>
          <p:spPr bwMode="auto">
            <a:xfrm>
              <a:off x="3070447" y="148561"/>
              <a:ext cx="1987105" cy="1589684"/>
            </a:xfrm>
            <a:prstGeom prst="roundRect">
              <a:avLst>
                <a:gd name="adj" fmla="val 10000"/>
              </a:avLst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Rectangle 14"/>
            <p:cNvSpPr>
              <a:spLocks noChangeArrowheads="1"/>
            </p:cNvSpPr>
            <p:nvPr/>
          </p:nvSpPr>
          <p:spPr bwMode="auto">
            <a:xfrm>
              <a:off x="3117007" y="195121"/>
              <a:ext cx="1893985" cy="1496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123825" rIns="123825" bIns="12382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  <p:sp>
          <p:nvSpPr>
            <p:cNvPr id="15381" name="AutoShape 15"/>
            <p:cNvSpPr>
              <a:spLocks noChangeArrowheads="1"/>
            </p:cNvSpPr>
            <p:nvPr/>
          </p:nvSpPr>
          <p:spPr bwMode="auto">
            <a:xfrm rot="-2700000">
              <a:off x="4602135" y="2220696"/>
              <a:ext cx="1912661" cy="596131"/>
            </a:xfrm>
            <a:prstGeom prst="leftArrow">
              <a:avLst>
                <a:gd name="adj1" fmla="val 60000"/>
                <a:gd name="adj2" fmla="val 49998"/>
              </a:avLst>
            </a:prstGeom>
            <a:solidFill>
              <a:srgbClr val="B3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AutoShape 16"/>
            <p:cNvSpPr>
              <a:spLocks noChangeArrowheads="1"/>
            </p:cNvSpPr>
            <p:nvPr/>
          </p:nvSpPr>
          <p:spPr bwMode="auto">
            <a:xfrm>
              <a:off x="5241141" y="1047692"/>
              <a:ext cx="1987105" cy="1589684"/>
            </a:xfrm>
            <a:prstGeom prst="roundRect">
              <a:avLst>
                <a:gd name="adj" fmla="val 10000"/>
              </a:avLst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Rectangle 17"/>
            <p:cNvSpPr>
              <a:spLocks noChangeArrowheads="1"/>
            </p:cNvSpPr>
            <p:nvPr/>
          </p:nvSpPr>
          <p:spPr bwMode="auto">
            <a:xfrm>
              <a:off x="5287701" y="1094252"/>
              <a:ext cx="1893985" cy="1496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123825" rIns="123825" bIns="12382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  <p:sp>
          <p:nvSpPr>
            <p:cNvPr id="15384" name="AutoShape 18"/>
            <p:cNvSpPr>
              <a:spLocks noChangeArrowheads="1"/>
            </p:cNvSpPr>
            <p:nvPr/>
          </p:nvSpPr>
          <p:spPr bwMode="auto">
            <a:xfrm>
              <a:off x="5221163" y="3715162"/>
              <a:ext cx="1912661" cy="596131"/>
            </a:xfrm>
            <a:prstGeom prst="leftArrow">
              <a:avLst>
                <a:gd name="adj1" fmla="val 60000"/>
                <a:gd name="adj2" fmla="val 49998"/>
              </a:avLst>
            </a:prstGeom>
            <a:solidFill>
              <a:srgbClr val="B3C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AutoShape 19"/>
            <p:cNvSpPr>
              <a:spLocks noChangeArrowheads="1"/>
            </p:cNvSpPr>
            <p:nvPr/>
          </p:nvSpPr>
          <p:spPr bwMode="auto">
            <a:xfrm>
              <a:off x="6140272" y="3218386"/>
              <a:ext cx="1987105" cy="1589684"/>
            </a:xfrm>
            <a:prstGeom prst="roundRect">
              <a:avLst>
                <a:gd name="adj" fmla="val 10000"/>
              </a:avLst>
            </a:prstGeom>
            <a:solidFill>
              <a:srgbClr val="5B9BD5"/>
            </a:solidFill>
            <a:ln w="12700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Rectangle 20"/>
            <p:cNvSpPr>
              <a:spLocks noChangeArrowheads="1"/>
            </p:cNvSpPr>
            <p:nvPr/>
          </p:nvSpPr>
          <p:spPr bwMode="auto">
            <a:xfrm>
              <a:off x="6186832" y="3264946"/>
              <a:ext cx="1893985" cy="1496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123825" rIns="123825" bIns="12382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6500">
                <a:solidFill>
                  <a:srgbClr val="FFFFFF"/>
                </a:solidFill>
              </a:endParaRPr>
            </a:p>
          </p:txBody>
        </p:sp>
      </p:grpSp>
      <p:sp>
        <p:nvSpPr>
          <p:cNvPr id="16405" name="文本框 6"/>
          <p:cNvSpPr>
            <a:spLocks noChangeArrowheads="1"/>
          </p:cNvSpPr>
          <p:nvPr/>
        </p:nvSpPr>
        <p:spPr bwMode="auto">
          <a:xfrm>
            <a:off x="5260975" y="4632325"/>
            <a:ext cx="18669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刘姥姥进大观园</a:t>
            </a:r>
            <a:endParaRPr lang="zh-CN" altLang="en-US"/>
          </a:p>
        </p:txBody>
      </p:sp>
      <p:sp>
        <p:nvSpPr>
          <p:cNvPr id="16406" name="文本框 7"/>
          <p:cNvSpPr>
            <a:spLocks noChangeArrowheads="1"/>
          </p:cNvSpPr>
          <p:nvPr/>
        </p:nvSpPr>
        <p:spPr bwMode="auto">
          <a:xfrm>
            <a:off x="2376488" y="4448175"/>
            <a:ext cx="105886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时间</a:t>
            </a:r>
            <a:r>
              <a:rPr lang="zh-CN" altLang="en-US" sz="280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：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早上</a:t>
            </a:r>
            <a:endParaRPr lang="zh-CN" altLang="en-US"/>
          </a:p>
        </p:txBody>
      </p:sp>
      <p:sp>
        <p:nvSpPr>
          <p:cNvPr id="16407" name="文本框 8"/>
          <p:cNvSpPr>
            <a:spLocks noChangeArrowheads="1"/>
          </p:cNvSpPr>
          <p:nvPr/>
        </p:nvSpPr>
        <p:spPr bwMode="auto">
          <a:xfrm>
            <a:off x="3124200" y="2233613"/>
            <a:ext cx="1438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地点：秋爽斋</a:t>
            </a:r>
            <a:endParaRPr lang="zh-CN" altLang="en-US"/>
          </a:p>
        </p:txBody>
      </p:sp>
      <p:sp>
        <p:nvSpPr>
          <p:cNvPr id="16408" name="文本框 10"/>
          <p:cNvSpPr>
            <a:spLocks noChangeArrowheads="1"/>
          </p:cNvSpPr>
          <p:nvPr/>
        </p:nvSpPr>
        <p:spPr bwMode="auto">
          <a:xfrm>
            <a:off x="5260975" y="1281113"/>
            <a:ext cx="1670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起因：取笑刘姥姥</a:t>
            </a:r>
            <a:endParaRPr lang="zh-CN" altLang="en-US"/>
          </a:p>
        </p:txBody>
      </p:sp>
      <p:sp>
        <p:nvSpPr>
          <p:cNvPr id="16409" name="文本框 11"/>
          <p:cNvSpPr>
            <a:spLocks noChangeArrowheads="1"/>
          </p:cNvSpPr>
          <p:nvPr/>
        </p:nvSpPr>
        <p:spPr bwMode="auto">
          <a:xfrm>
            <a:off x="7432675" y="2233613"/>
            <a:ext cx="1758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经过：捉弄刘姥姥</a:t>
            </a:r>
            <a:endParaRPr lang="zh-CN" altLang="en-US"/>
          </a:p>
        </p:txBody>
      </p:sp>
      <p:sp>
        <p:nvSpPr>
          <p:cNvPr id="16410" name="文本框 13"/>
          <p:cNvSpPr>
            <a:spLocks noChangeArrowheads="1"/>
          </p:cNvSpPr>
          <p:nvPr/>
        </p:nvSpPr>
        <p:spPr bwMode="auto">
          <a:xfrm>
            <a:off x="8421688" y="4140200"/>
            <a:ext cx="14716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结果：凤姐赔不是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 bldLvl="0" autoUpdateAnimBg="0"/>
      <p:bldP spid="16406" grpId="0" bldLvl="0" autoUpdateAnimBg="0"/>
      <p:bldP spid="16407" grpId="0" bldLvl="0" autoUpdateAnimBg="0"/>
      <p:bldP spid="16408" grpId="0" bldLvl="0" autoUpdateAnimBg="0"/>
      <p:bldP spid="16409" grpId="0" bldLvl="0" autoUpdateAnimBg="0"/>
      <p:bldP spid="16410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9"/>
          <p:cNvSpPr/>
          <p:nvPr/>
        </p:nvSpPr>
        <p:spPr bwMode="auto">
          <a:xfrm>
            <a:off x="158750" y="3838575"/>
            <a:ext cx="11868150" cy="2801938"/>
          </a:xfrm>
          <a:prstGeom prst="rect">
            <a:avLst/>
          </a:prstGeom>
          <a:solidFill>
            <a:schemeClr val="tx1"/>
          </a:solidFill>
          <a:ln w="12700">
            <a:solidFill>
              <a:srgbClr val="CC3300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000000"/>
              </a:solidFill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07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003675"/>
            <a:ext cx="3646487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4002088"/>
            <a:ext cx="3814763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4054475"/>
            <a:ext cx="3575050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标题 5"/>
          <p:cNvSpPr>
            <a:spLocks noGrp="1" noChangeArrowheads="1"/>
          </p:cNvSpPr>
          <p:nvPr>
            <p:ph type="ctrTitle"/>
          </p:nvPr>
        </p:nvSpPr>
        <p:spPr>
          <a:xfrm>
            <a:off x="838200" y="0"/>
            <a:ext cx="10515600" cy="822325"/>
          </a:xfrm>
        </p:spPr>
        <p:txBody>
          <a:bodyPr/>
          <a:lstStyle/>
          <a:p>
            <a:pPr marL="0" indent="0" algn="ctr" eaLnBrk="1" hangingPunct="1"/>
            <a:r>
              <a:rPr lang="zh-CN" sz="4000" dirty="0" smtClean="0">
                <a:solidFill>
                  <a:schemeClr val="tx1"/>
                </a:solidFill>
              </a:rPr>
              <a:t>情景导入</a:t>
            </a:r>
            <a:endParaRPr lang="zh-CN" dirty="0" smtClean="0"/>
          </a:p>
        </p:txBody>
      </p:sp>
      <p:sp>
        <p:nvSpPr>
          <p:cNvPr id="3079" name="文本框 99"/>
          <p:cNvSpPr>
            <a:spLocks noChangeArrowheads="1"/>
          </p:cNvSpPr>
          <p:nvPr/>
        </p:nvSpPr>
        <p:spPr bwMode="auto">
          <a:xfrm>
            <a:off x="647700" y="1289050"/>
            <a:ext cx="1102201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670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　她是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红楼梦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中的草根，一个无足轻重的小人物，她看似与贾府毫不相干，却又存在着千丝万缕的关系，她用她的视野见证了贾家的荣辱兴衰，她就是刘姥姥。</a:t>
            </a:r>
          </a:p>
          <a:p>
            <a:pPr indent="26670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　今天，让我们随着曹雪芹的妙笔，看一看刘姥姥在大观园里上演了一场怎样的好戏。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内容占位符 2"/>
          <p:cNvSpPr>
            <a:spLocks noGrp="1" noChangeArrowheads="1"/>
          </p:cNvSpPr>
          <p:nvPr>
            <p:ph idx="1"/>
          </p:nvPr>
        </p:nvSpPr>
        <p:spPr>
          <a:xfrm>
            <a:off x="4268787" y="1232042"/>
            <a:ext cx="6583363" cy="5189538"/>
          </a:xfrm>
        </p:spPr>
        <p:txBody>
          <a:bodyPr/>
          <a:lstStyle/>
          <a:p>
            <a:pPr algn="l" eaLnBrk="1" hangingPunct="1"/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曹雪芹（约</a:t>
            </a:r>
            <a:r>
              <a:rPr lang="en-US" altLang="zh-CN" sz="3200" dirty="0" smtClean="0">
                <a:solidFill>
                  <a:srgbClr val="000000"/>
                </a:solidFill>
                <a:sym typeface="Times New Roman" panose="02020603050405020304" pitchFamily="18" charset="0"/>
              </a:rPr>
              <a:t>1715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-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约</a:t>
            </a:r>
            <a:r>
              <a:rPr lang="en-US" altLang="zh-CN" sz="3200" dirty="0" smtClean="0">
                <a:solidFill>
                  <a:srgbClr val="000000"/>
                </a:solidFill>
                <a:sym typeface="Times New Roman" panose="02020603050405020304" pitchFamily="18" charset="0"/>
              </a:rPr>
              <a:t>1763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），名霑，字芹圃，号芹溪，梦阮，清代著名小说家，曹雪芹是内务府汉军旗人，出身“百年望族”的大官僚地主家庭。曹雪芹素性放达，爱好广泛，对金石、诗书、绘画、园林、中医、织补、工艺、饮食等均有所研究。他以坚韧不拔的毅力，历经多年艰辛，终于创作出极具思想性、艺术性的伟大作品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——《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红楼梦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。</a:t>
            </a:r>
            <a:endParaRPr lang="zh-CN" altLang="en-US" sz="3200" dirty="0" smtClean="0">
              <a:solidFill>
                <a:schemeClr val="tx1"/>
              </a:solidFill>
              <a:latin typeface="黑体" panose="02010609060101010101" pitchFamily="49" charset="-122"/>
              <a:sym typeface="黑体" panose="02010609060101010101" pitchFamily="49" charset="-122"/>
            </a:endParaRPr>
          </a:p>
          <a:p>
            <a:pPr algn="l" eaLnBrk="1" hangingPunct="1"/>
            <a:endParaRPr lang="zh-CN" altLang="en-US" sz="3200" dirty="0" smtClean="0">
              <a:solidFill>
                <a:schemeClr val="tx1"/>
              </a:solidFill>
              <a:latin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圆角矩形 9"/>
          <p:cNvSpPr/>
          <p:nvPr/>
        </p:nvSpPr>
        <p:spPr bwMode="auto">
          <a:xfrm>
            <a:off x="265113" y="987425"/>
            <a:ext cx="4121150" cy="663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7BCA3"/>
              </a:gs>
              <a:gs pos="50000">
                <a:srgbClr val="F4B094"/>
              </a:gs>
              <a:gs pos="100000">
                <a:srgbClr val="F7A480"/>
              </a:gs>
            </a:gsLst>
            <a:lin ang="5400000" scaled="1"/>
          </a:gradFill>
          <a:ln w="6350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文学常识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作者简介</a:t>
            </a:r>
            <a:endParaRPr lang="zh-CN" altLang="en-US"/>
          </a:p>
        </p:txBody>
      </p:sp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739900"/>
            <a:ext cx="355758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自我</a:t>
            </a:r>
            <a:r>
              <a:rPr lang="zh-CN" altLang="en-US" sz="40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研修</a:t>
            </a:r>
            <a:endParaRPr lang="zh-CN" altLang="en-US" dirty="0"/>
          </a:p>
        </p:txBody>
      </p:sp>
      <p:sp>
        <p:nvSpPr>
          <p:cNvPr id="4102" name="文本框 6"/>
          <p:cNvSpPr>
            <a:spLocks noChangeArrowheads="1"/>
          </p:cNvSpPr>
          <p:nvPr/>
        </p:nvSpPr>
        <p:spPr bwMode="auto">
          <a:xfrm>
            <a:off x="11017250" y="2100263"/>
            <a:ext cx="674688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中国梦，中国桥</a:t>
            </a:r>
            <a:endParaRPr lang="zh-CN" altLang="en-US"/>
          </a:p>
        </p:txBody>
      </p:sp>
      <p:sp>
        <p:nvSpPr>
          <p:cNvPr id="4103" name="文本框 4"/>
          <p:cNvSpPr>
            <a:spLocks noChangeArrowheads="1"/>
          </p:cNvSpPr>
          <p:nvPr/>
        </p:nvSpPr>
        <p:spPr bwMode="auto">
          <a:xfrm>
            <a:off x="11125200" y="987425"/>
            <a:ext cx="676275" cy="5262979"/>
          </a:xfrm>
          <a:prstGeom prst="rect">
            <a:avLst/>
          </a:prstGeom>
          <a:noFill/>
          <a:ln w="28575">
            <a:solidFill>
              <a:srgbClr val="0000F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︵一︶、知识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梳理</a:t>
            </a:r>
            <a:endParaRPr lang="en-US" altLang="zh-CN" sz="28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夯实基础</a:t>
            </a:r>
            <a:endParaRPr lang="zh-CN" altLang="en-US" sz="2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 bldLvl="0" autoUpdateAnimBg="0"/>
      <p:bldP spid="5123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圆角矩形 9"/>
          <p:cNvSpPr/>
          <p:nvPr/>
        </p:nvSpPr>
        <p:spPr bwMode="auto">
          <a:xfrm>
            <a:off x="120650" y="1057275"/>
            <a:ext cx="4319588" cy="663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7BCA3"/>
              </a:gs>
              <a:gs pos="50000">
                <a:srgbClr val="F4B094"/>
              </a:gs>
              <a:gs pos="100000">
                <a:srgbClr val="F7A480"/>
              </a:gs>
            </a:gsLst>
            <a:lin ang="5400000" scaled="1"/>
          </a:gradFill>
          <a:ln w="6350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文学常识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作品介绍</a:t>
            </a:r>
            <a:endParaRPr lang="zh-CN" altLang="en-US"/>
          </a:p>
        </p:txBody>
      </p:sp>
      <p:pic>
        <p:nvPicPr>
          <p:cNvPr id="6147" name="Picture 7" descr="http://img1.winxuancdn.com/2037/10072037_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1638" y="2117725"/>
            <a:ext cx="3500437" cy="3289300"/>
          </a:xfrm>
        </p:spPr>
      </p:pic>
      <p:sp>
        <p:nvSpPr>
          <p:cNvPr id="6148" name="文本框 4"/>
          <p:cNvSpPr>
            <a:spLocks noChangeArrowheads="1"/>
          </p:cNvSpPr>
          <p:nvPr/>
        </p:nvSpPr>
        <p:spPr bwMode="auto">
          <a:xfrm>
            <a:off x="3590925" y="1616075"/>
            <a:ext cx="8045834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《红楼梦》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是中国古典四大名著之一，章回体长篇小说 ，又名《石头记》。小说以贾、史、王、薛四大家族的兴衰为背景，以贾宝玉、林黛玉的爱情悲剧为线索，讲述了以贾家为代表的四大家族的兴衰史，反映了封建社会晚期广阔的社会现实。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125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自我</a:t>
            </a:r>
            <a:r>
              <a:rPr lang="zh-CN" altLang="en-US" sz="40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研修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6150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213" y="5407025"/>
            <a:ext cx="41465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内容占位符 2"/>
          <p:cNvSpPr>
            <a:spLocks noGrp="1" noChangeArrowheads="1"/>
          </p:cNvSpPr>
          <p:nvPr>
            <p:ph idx="1"/>
          </p:nvPr>
        </p:nvSpPr>
        <p:spPr>
          <a:xfrm>
            <a:off x="1778000" y="1984375"/>
            <a:ext cx="8636000" cy="4330700"/>
          </a:xfrm>
        </p:spPr>
        <p:txBody>
          <a:bodyPr/>
          <a:lstStyle/>
          <a:p>
            <a:pPr algn="l" eaLnBrk="1" hangingPunct="1"/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蓼溆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（    </a:t>
            </a: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 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  ）     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麈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尾（      ） </a:t>
            </a:r>
          </a:p>
          <a:p>
            <a:pPr algn="l" eaLnBrk="1" hangingPunct="1"/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戗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金（      ）      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篾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片（      ） </a:t>
            </a:r>
          </a:p>
          <a:p>
            <a:pPr algn="l" eaLnBrk="1" hangingPunct="1"/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银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箸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（      ）     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 砒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霜（      ）   </a:t>
            </a:r>
          </a:p>
          <a:p>
            <a:pPr algn="l" eaLnBrk="1" hangingPunct="1"/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调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停（      ）      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撮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弄（      ） </a:t>
            </a:r>
          </a:p>
          <a:p>
            <a:pPr algn="l" eaLnBrk="1" hangingPunct="1"/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发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怔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（      ）      </a:t>
            </a:r>
            <a:r>
              <a:rPr 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筵</a:t>
            </a:r>
            <a:r>
              <a:rPr lang="zh-CN" sz="3200" dirty="0" smtClean="0">
                <a:solidFill>
                  <a:srgbClr val="00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席（      ）</a:t>
            </a:r>
          </a:p>
          <a:p>
            <a:pPr algn="l" eaLnBrk="1" hangingPunct="1"/>
            <a:endParaRPr lang="zh-CN" altLang="zh-CN" sz="3200" dirty="0" smtClean="0">
              <a:solidFill>
                <a:srgbClr val="000000"/>
              </a:solidFill>
              <a:latin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7171" name="圆角矩形 9"/>
          <p:cNvSpPr/>
          <p:nvPr/>
        </p:nvSpPr>
        <p:spPr bwMode="auto">
          <a:xfrm>
            <a:off x="553300" y="1067118"/>
            <a:ext cx="3373216" cy="6969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7BCA3"/>
              </a:gs>
              <a:gs pos="50000">
                <a:srgbClr val="F4B094"/>
              </a:gs>
              <a:gs pos="100000">
                <a:srgbClr val="F7A480"/>
              </a:gs>
            </a:gsLst>
            <a:lin ang="5400000" scaled="1"/>
          </a:gradFill>
          <a:ln w="6350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生难字词·字音</a:t>
            </a:r>
            <a:endParaRPr lang="zh-CN" altLang="en-US" dirty="0"/>
          </a:p>
        </p:txBody>
      </p:sp>
      <p:sp>
        <p:nvSpPr>
          <p:cNvPr id="7172" name="文本框 3"/>
          <p:cNvSpPr>
            <a:spLocks noChangeArrowheads="1"/>
          </p:cNvSpPr>
          <p:nvPr/>
        </p:nvSpPr>
        <p:spPr bwMode="auto">
          <a:xfrm>
            <a:off x="2898775" y="1984375"/>
            <a:ext cx="1739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li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ǎ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o x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ù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73" name="文本框 4"/>
          <p:cNvSpPr>
            <a:spLocks noChangeArrowheads="1"/>
          </p:cNvSpPr>
          <p:nvPr/>
        </p:nvSpPr>
        <p:spPr bwMode="auto">
          <a:xfrm>
            <a:off x="3105150" y="2613025"/>
            <a:ext cx="13271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qiàn</a:t>
            </a:r>
            <a:r>
              <a:rPr lang="zh-CN" altLang="en-US" sz="32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黑体" panose="02010609060101010101" pitchFamily="49" charset="-122"/>
              </a:rPr>
              <a:t>g</a:t>
            </a:r>
            <a:endParaRPr lang="zh-CN" altLang="en-US" sz="3200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74" name="文本框 5"/>
          <p:cNvSpPr>
            <a:spLocks noChangeArrowheads="1"/>
          </p:cNvSpPr>
          <p:nvPr/>
        </p:nvSpPr>
        <p:spPr bwMode="auto">
          <a:xfrm>
            <a:off x="3130550" y="3168650"/>
            <a:ext cx="1038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zhù</a:t>
            </a:r>
            <a:endParaRPr lang="zh-CN" altLang="en-US" sz="3200"/>
          </a:p>
        </p:txBody>
      </p:sp>
      <p:sp>
        <p:nvSpPr>
          <p:cNvPr id="7175" name="文本框 6"/>
          <p:cNvSpPr>
            <a:spLocks noChangeArrowheads="1"/>
          </p:cNvSpPr>
          <p:nvPr/>
        </p:nvSpPr>
        <p:spPr bwMode="auto">
          <a:xfrm>
            <a:off x="3105150" y="3814256"/>
            <a:ext cx="1123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tiáo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76" name="文本框 7"/>
          <p:cNvSpPr>
            <a:spLocks noChangeArrowheads="1"/>
          </p:cNvSpPr>
          <p:nvPr/>
        </p:nvSpPr>
        <p:spPr bwMode="auto">
          <a:xfrm>
            <a:off x="3025775" y="4410075"/>
            <a:ext cx="1406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zhèn</a:t>
            </a:r>
            <a:r>
              <a:rPr lang="zh-CN" altLang="en-US" sz="32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黑体" panose="02010609060101010101" pitchFamily="49" charset="-122"/>
              </a:rPr>
              <a:t>g</a:t>
            </a:r>
            <a:endParaRPr lang="zh-CN" altLang="en-US" sz="3200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77" name="文本框 8"/>
          <p:cNvSpPr>
            <a:spLocks noChangeArrowheads="1"/>
          </p:cNvSpPr>
          <p:nvPr/>
        </p:nvSpPr>
        <p:spPr bwMode="auto">
          <a:xfrm>
            <a:off x="7188200" y="1984375"/>
            <a:ext cx="1216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zhǔ</a:t>
            </a:r>
            <a:endParaRPr lang="zh-CN" altLang="en-US" sz="3200"/>
          </a:p>
        </p:txBody>
      </p:sp>
      <p:sp>
        <p:nvSpPr>
          <p:cNvPr id="7178" name="文本框 10"/>
          <p:cNvSpPr>
            <a:spLocks noChangeArrowheads="1"/>
          </p:cNvSpPr>
          <p:nvPr/>
        </p:nvSpPr>
        <p:spPr bwMode="auto">
          <a:xfrm>
            <a:off x="7251275" y="2610407"/>
            <a:ext cx="1295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miè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79" name="文本框 11"/>
          <p:cNvSpPr>
            <a:spLocks noChangeArrowheads="1"/>
          </p:cNvSpPr>
          <p:nvPr/>
        </p:nvSpPr>
        <p:spPr bwMode="auto">
          <a:xfrm>
            <a:off x="7329062" y="3168650"/>
            <a:ext cx="1165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pī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80" name="文本框 12"/>
          <p:cNvSpPr>
            <a:spLocks noChangeArrowheads="1"/>
          </p:cNvSpPr>
          <p:nvPr/>
        </p:nvSpPr>
        <p:spPr bwMode="auto">
          <a:xfrm>
            <a:off x="7329062" y="3805106"/>
            <a:ext cx="12176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cuō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81" name="文本框 14"/>
          <p:cNvSpPr>
            <a:spLocks noChangeArrowheads="1"/>
          </p:cNvSpPr>
          <p:nvPr/>
        </p:nvSpPr>
        <p:spPr bwMode="auto">
          <a:xfrm>
            <a:off x="7289375" y="4410075"/>
            <a:ext cx="1296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yán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158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自我</a:t>
            </a:r>
            <a:r>
              <a:rPr lang="zh-CN" altLang="en-US" sz="40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研修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3" grpId="0" bldLvl="0" autoUpdateAnimBg="0"/>
      <p:bldP spid="7174" grpId="0" bldLvl="0" autoUpdateAnimBg="0"/>
      <p:bldP spid="7175" grpId="0" bldLvl="0" autoUpdateAnimBg="0"/>
      <p:bldP spid="7176" grpId="0" bldLvl="0" autoUpdateAnimBg="0"/>
      <p:bldP spid="7177" grpId="0" bldLvl="0" autoUpdateAnimBg="0"/>
      <p:bldP spid="7178" grpId="0" bldLvl="0" autoUpdateAnimBg="0"/>
      <p:bldP spid="7179" grpId="0" bldLvl="0" autoUpdateAnimBg="0"/>
      <p:bldP spid="7180" grpId="0" bldLvl="0" autoUpdateAnimBg="0"/>
      <p:bldP spid="718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4375"/>
            <a:ext cx="1208405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2"/>
          <p:cNvSpPr>
            <a:spLocks noGrp="1" noChangeArrowheads="1"/>
          </p:cNvSpPr>
          <p:nvPr>
            <p:ph idx="1"/>
          </p:nvPr>
        </p:nvSpPr>
        <p:spPr>
          <a:xfrm>
            <a:off x="954088" y="1822450"/>
            <a:ext cx="5157787" cy="4354513"/>
          </a:xfrm>
        </p:spPr>
        <p:txBody>
          <a:bodyPr/>
          <a:lstStyle/>
          <a:p>
            <a:pPr marL="342900" indent="-342900"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调停：</a:t>
            </a:r>
            <a:endParaRPr lang="zh-CN" altLang="en-US" sz="3200" smtClean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marL="342900" indent="-342900"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促狭鬼儿：</a:t>
            </a:r>
            <a:endParaRPr lang="zh-CN" altLang="en-US" sz="3200" smtClean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marL="342900" indent="-342900"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撮弄：</a:t>
            </a:r>
            <a:endParaRPr lang="zh-CN" altLang="en-US" sz="3200" smtClean="0">
              <a:solidFill>
                <a:srgbClr val="0C0C0C"/>
              </a:solidFill>
              <a:latin typeface="黑体" panose="02010609060101010101" pitchFamily="49" charset="-122"/>
            </a:endParaRPr>
          </a:p>
          <a:p>
            <a:pPr marL="342900" indent="-342900"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发怔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:</a:t>
            </a:r>
            <a:endParaRPr lang="zh-CN" altLang="en-US" sz="3200" smtClean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marL="342900" indent="-342900"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促狭</a:t>
            </a:r>
            <a:r>
              <a:rPr lang="en-US" altLang="zh-CN" sz="3200" smtClean="0">
                <a:solidFill>
                  <a:srgbClr val="FF0000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:</a:t>
            </a:r>
            <a:endParaRPr lang="zh-CN" altLang="en-US" sz="3200" smtClean="0"/>
          </a:p>
        </p:txBody>
      </p:sp>
      <p:sp>
        <p:nvSpPr>
          <p:cNvPr id="8196" name="圆角矩形 9"/>
          <p:cNvSpPr/>
          <p:nvPr/>
        </p:nvSpPr>
        <p:spPr bwMode="auto">
          <a:xfrm>
            <a:off x="1065830" y="968375"/>
            <a:ext cx="3296499" cy="790575"/>
          </a:xfrm>
          <a:prstGeom prst="roundRect">
            <a:avLst>
              <a:gd name="adj" fmla="val 16648"/>
            </a:avLst>
          </a:prstGeom>
          <a:gradFill rotWithShape="1">
            <a:gsLst>
              <a:gs pos="0">
                <a:srgbClr val="F7BCA3"/>
              </a:gs>
              <a:gs pos="50000">
                <a:srgbClr val="F4B094"/>
              </a:gs>
              <a:gs pos="100000">
                <a:srgbClr val="F7A480"/>
              </a:gs>
            </a:gsLst>
            <a:lin ang="5400000" scaled="1"/>
          </a:gradFill>
          <a:ln w="6350">
            <a:solidFill>
              <a:schemeClr val="accent2"/>
            </a:solidFill>
            <a:round/>
          </a:ln>
        </p:spPr>
        <p:txBody>
          <a:bodyPr wrap="none" anchor="ctr"/>
          <a:lstStyle/>
          <a:p>
            <a:pPr algn="ctr" eaLnBrk="0" hangingPunct="0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生难字词·词义</a:t>
            </a:r>
            <a:endParaRPr lang="zh-CN" altLang="en-US" dirty="0"/>
          </a:p>
        </p:txBody>
      </p:sp>
      <p:sp>
        <p:nvSpPr>
          <p:cNvPr id="8197" name="文本框 3"/>
          <p:cNvSpPr>
            <a:spLocks noChangeArrowheads="1"/>
          </p:cNvSpPr>
          <p:nvPr/>
        </p:nvSpPr>
        <p:spPr bwMode="auto">
          <a:xfrm>
            <a:off x="2306638" y="2016125"/>
            <a:ext cx="294798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安排，处理。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7174" name="文本框 5"/>
          <p:cNvSpPr>
            <a:spLocks noChangeArrowheads="1"/>
          </p:cNvSpPr>
          <p:nvPr/>
        </p:nvSpPr>
        <p:spPr bwMode="auto">
          <a:xfrm>
            <a:off x="3021013" y="3013075"/>
            <a:ext cx="1519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8199" name="文本框 7"/>
          <p:cNvSpPr>
            <a:spLocks noChangeArrowheads="1"/>
          </p:cNvSpPr>
          <p:nvPr/>
        </p:nvSpPr>
        <p:spPr bwMode="auto">
          <a:xfrm>
            <a:off x="3021013" y="2855913"/>
            <a:ext cx="3090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C0C0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爱作弄人的人。</a:t>
            </a:r>
          </a:p>
        </p:txBody>
      </p:sp>
      <p:sp>
        <p:nvSpPr>
          <p:cNvPr id="8200" name="文本框 8"/>
          <p:cNvSpPr>
            <a:spLocks noChangeArrowheads="1"/>
          </p:cNvSpPr>
          <p:nvPr/>
        </p:nvSpPr>
        <p:spPr bwMode="auto">
          <a:xfrm>
            <a:off x="2306638" y="3697288"/>
            <a:ext cx="13589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戏弄。</a:t>
            </a:r>
            <a:endParaRPr lang="zh-CN" altLang="en-US" sz="32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8201" name="文本框 10"/>
          <p:cNvSpPr>
            <a:spLocks noChangeArrowheads="1"/>
          </p:cNvSpPr>
          <p:nvPr/>
        </p:nvSpPr>
        <p:spPr bwMode="auto">
          <a:xfrm>
            <a:off x="2306638" y="453072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发呆。</a:t>
            </a:r>
            <a:endParaRPr lang="zh-CN" altLang="en-US"/>
          </a:p>
        </p:txBody>
      </p:sp>
      <p:sp>
        <p:nvSpPr>
          <p:cNvPr id="8202" name="文本框 11"/>
          <p:cNvSpPr>
            <a:spLocks noChangeArrowheads="1"/>
          </p:cNvSpPr>
          <p:nvPr/>
        </p:nvSpPr>
        <p:spPr bwMode="auto">
          <a:xfrm>
            <a:off x="2306638" y="5356225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爱捉弄人。</a:t>
            </a:r>
            <a:endParaRPr lang="zh-CN" altLang="en-US"/>
          </a:p>
        </p:txBody>
      </p:sp>
      <p:sp>
        <p:nvSpPr>
          <p:cNvPr id="7179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自我</a:t>
            </a:r>
            <a:r>
              <a:rPr lang="zh-CN" altLang="en-US" sz="40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研修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8204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8" t="-5" b="22589"/>
          <a:stretch>
            <a:fillRect/>
          </a:stretch>
        </p:blipFill>
        <p:spPr bwMode="auto">
          <a:xfrm>
            <a:off x="7081838" y="912813"/>
            <a:ext cx="5002212" cy="38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rAng="0" ptsTypes="">
                                      <p:cBhvr>
                                        <p:cTn id="13" dur="1250" spd="-998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 autoUpdateAnimBg="0"/>
      <p:bldP spid="8197" grpId="0" bldLvl="0" autoUpdateAnimBg="0"/>
      <p:bldP spid="8197" grpId="1" bldLvl="0" autoUpdateAnimBg="0"/>
      <p:bldP spid="8199" grpId="0" bldLvl="0" autoUpdateAnimBg="0"/>
      <p:bldP spid="8199" grpId="1" bldLvl="0" autoUpdateAnimBg="0"/>
      <p:bldP spid="8200" grpId="0" bldLvl="0" autoUpdateAnimBg="0"/>
      <p:bldP spid="8200" grpId="1" bldLvl="0" autoUpdateAnimBg="0"/>
      <p:bldP spid="8201" grpId="0" bldLvl="0" autoUpdateAnimBg="0"/>
      <p:bldP spid="8201" grpId="1" bldLvl="0" autoUpdateAnimBg="0"/>
      <p:bldP spid="8202" grpId="0" bldLvl="0" autoUpdateAnimBg="0"/>
      <p:bldP spid="8202" grpId="1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2"/>
          <p:cNvSpPr>
            <a:spLocks noGrp="1" noChangeArrowheads="1"/>
          </p:cNvSpPr>
          <p:nvPr>
            <p:ph idx="1"/>
          </p:nvPr>
        </p:nvSpPr>
        <p:spPr>
          <a:xfrm>
            <a:off x="1277938" y="2232025"/>
            <a:ext cx="8731250" cy="4295775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sz="3200" dirty="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第一部分：写凤姐、鸳鸯等人设局取笑刘姥姥。</a:t>
            </a:r>
            <a:endParaRPr lang="zh-CN" sz="3200" dirty="0" smtClean="0">
              <a:solidFill>
                <a:srgbClr val="0C0C0C"/>
              </a:solidFill>
              <a:latin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sz="3200" dirty="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第二部分：写刘姥姥上演“笑”剧的过程。</a:t>
            </a:r>
            <a:endParaRPr lang="zh-CN" sz="3200" dirty="0" smtClean="0">
              <a:solidFill>
                <a:srgbClr val="0C0C0C"/>
              </a:solidFill>
              <a:latin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sz="3200" dirty="0" smtClean="0">
                <a:solidFill>
                  <a:srgbClr val="0C0C0C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第三部分：写刘姥姥上演“笑”剧后的感慨及凤姐、鸳鸯等人以实情相告。</a:t>
            </a:r>
            <a:endParaRPr lang="zh-CN" sz="3200" dirty="0" smtClean="0">
              <a:solidFill>
                <a:srgbClr val="0C0C0C"/>
              </a:solidFill>
              <a:latin typeface="黑体" panose="02010609060101010101" pitchFamily="49" charset="-122"/>
            </a:endParaRPr>
          </a:p>
          <a:p>
            <a:pPr algn="l" eaLnBrk="1" hangingPunct="1"/>
            <a:endParaRPr lang="zh-CN" altLang="zh-CN" sz="3200" dirty="0" smtClean="0"/>
          </a:p>
        </p:txBody>
      </p:sp>
      <p:sp>
        <p:nvSpPr>
          <p:cNvPr id="8195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整体感知</a:t>
            </a:r>
          </a:p>
        </p:txBody>
      </p:sp>
      <p:grpSp>
        <p:nvGrpSpPr>
          <p:cNvPr id="9220" name="组合 8"/>
          <p:cNvGrpSpPr/>
          <p:nvPr/>
        </p:nvGrpSpPr>
        <p:grpSpPr bwMode="auto">
          <a:xfrm>
            <a:off x="495630" y="2326573"/>
            <a:ext cx="900112" cy="682625"/>
            <a:chOff x="0" y="0"/>
            <a:chExt cx="900325" cy="684000"/>
          </a:xfrm>
        </p:grpSpPr>
        <p:grpSp>
          <p:nvGrpSpPr>
            <p:cNvPr id="8210" name="组合 6"/>
            <p:cNvGrpSpPr/>
            <p:nvPr/>
          </p:nvGrpSpPr>
          <p:grpSpPr bwMode="auto">
            <a:xfrm>
              <a:off x="25445" y="23810"/>
              <a:ext cx="874880" cy="631644"/>
              <a:chOff x="0" y="0"/>
              <a:chExt cx="874880" cy="631644"/>
            </a:xfrm>
          </p:grpSpPr>
          <p:sp>
            <p:nvSpPr>
              <p:cNvPr id="8212" name="六边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93174" cy="631644"/>
              </a:xfrm>
              <a:prstGeom prst="hexagon">
                <a:avLst>
                  <a:gd name="adj" fmla="val 24997"/>
                  <a:gd name="vf" fmla="val 115470"/>
                </a:avLst>
              </a:prstGeom>
              <a:solidFill>
                <a:srgbClr val="264D6E"/>
              </a:solidFill>
              <a:ln w="12700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李旭科书法" pitchFamily="2" charset="-122"/>
                  <a:ea typeface="李旭科书法" pitchFamily="2" charset="-122"/>
                  <a:sym typeface="李旭科书法" pitchFamily="2" charset="-122"/>
                </a:endParaRPr>
              </a:p>
            </p:txBody>
          </p:sp>
          <p:sp>
            <p:nvSpPr>
              <p:cNvPr id="8213" name="文本框 5"/>
              <p:cNvSpPr>
                <a:spLocks noChangeArrowheads="1"/>
              </p:cNvSpPr>
              <p:nvPr/>
            </p:nvSpPr>
            <p:spPr bwMode="auto">
              <a:xfrm>
                <a:off x="76509" y="42549"/>
                <a:ext cx="798371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dirty="0">
                    <a:solidFill>
                      <a:srgbClr val="F2F2F2"/>
                    </a:solidFill>
                    <a:latin typeface="李旭科书法" pitchFamily="2" charset="-122"/>
                    <a:ea typeface="李旭科书法" pitchFamily="2" charset="-122"/>
                    <a:sym typeface="李旭科书法" pitchFamily="2" charset="-122"/>
                  </a:rPr>
                  <a:t>壹</a:t>
                </a:r>
                <a:endParaRPr lang="zh-CN" altLang="en-US" dirty="0"/>
              </a:p>
            </p:txBody>
          </p:sp>
        </p:grpSp>
        <p:sp>
          <p:nvSpPr>
            <p:cNvPr id="8211" name="六边形 22"/>
            <p:cNvSpPr>
              <a:spLocks noChangeArrowheads="1"/>
            </p:cNvSpPr>
            <p:nvPr/>
          </p:nvSpPr>
          <p:spPr bwMode="auto">
            <a:xfrm>
              <a:off x="0" y="0"/>
              <a:ext cx="756000" cy="684000"/>
            </a:xfrm>
            <a:prstGeom prst="hexagon">
              <a:avLst>
                <a:gd name="adj" fmla="val 24996"/>
                <a:gd name="vf" fmla="val 115470"/>
              </a:avLst>
            </a:prstGeom>
            <a:noFill/>
            <a:ln w="12700">
              <a:solidFill>
                <a:srgbClr val="264D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李旭科书法" pitchFamily="2" charset="-122"/>
                <a:ea typeface="李旭科书法" pitchFamily="2" charset="-122"/>
                <a:sym typeface="李旭科书法" pitchFamily="2" charset="-122"/>
              </a:endParaRPr>
            </a:p>
          </p:txBody>
        </p:sp>
      </p:grpSp>
      <p:grpSp>
        <p:nvGrpSpPr>
          <p:cNvPr id="9225" name="组合 26"/>
          <p:cNvGrpSpPr/>
          <p:nvPr/>
        </p:nvGrpSpPr>
        <p:grpSpPr bwMode="auto">
          <a:xfrm>
            <a:off x="419100" y="3347652"/>
            <a:ext cx="1003300" cy="788988"/>
            <a:chOff x="0" y="0"/>
            <a:chExt cx="900325" cy="684000"/>
          </a:xfrm>
        </p:grpSpPr>
        <p:grpSp>
          <p:nvGrpSpPr>
            <p:cNvPr id="8206" name="组合 27"/>
            <p:cNvGrpSpPr/>
            <p:nvPr/>
          </p:nvGrpSpPr>
          <p:grpSpPr bwMode="auto">
            <a:xfrm>
              <a:off x="25445" y="23810"/>
              <a:ext cx="874880" cy="631644"/>
              <a:chOff x="0" y="0"/>
              <a:chExt cx="874880" cy="631644"/>
            </a:xfrm>
          </p:grpSpPr>
          <p:sp>
            <p:nvSpPr>
              <p:cNvPr id="8208" name="六边形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93174" cy="631644"/>
              </a:xfrm>
              <a:prstGeom prst="hexagon">
                <a:avLst>
                  <a:gd name="adj" fmla="val 24997"/>
                  <a:gd name="vf" fmla="val 115470"/>
                </a:avLst>
              </a:prstGeom>
              <a:solidFill>
                <a:srgbClr val="264D6E"/>
              </a:solidFill>
              <a:ln w="12700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李旭科书法" pitchFamily="2" charset="-122"/>
                  <a:ea typeface="李旭科书法" pitchFamily="2" charset="-122"/>
                  <a:sym typeface="李旭科书法" pitchFamily="2" charset="-122"/>
                </a:endParaRPr>
              </a:p>
            </p:txBody>
          </p:sp>
          <p:sp>
            <p:nvSpPr>
              <p:cNvPr id="8209" name="文本框 30"/>
              <p:cNvSpPr>
                <a:spLocks noChangeArrowheads="1"/>
              </p:cNvSpPr>
              <p:nvPr/>
            </p:nvSpPr>
            <p:spPr bwMode="auto">
              <a:xfrm>
                <a:off x="76509" y="42549"/>
                <a:ext cx="798371" cy="415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rgbClr val="F2F2F2"/>
                    </a:solidFill>
                    <a:latin typeface="李旭科书法" pitchFamily="2" charset="-122"/>
                    <a:ea typeface="李旭科书法" pitchFamily="2" charset="-122"/>
                    <a:sym typeface="李旭科书法" pitchFamily="2" charset="-122"/>
                  </a:rPr>
                  <a:t>贰</a:t>
                </a:r>
                <a:endParaRPr lang="zh-CN" altLang="en-US"/>
              </a:p>
            </p:txBody>
          </p:sp>
        </p:grpSp>
        <p:sp>
          <p:nvSpPr>
            <p:cNvPr id="8207" name="六边形 28"/>
            <p:cNvSpPr>
              <a:spLocks noChangeArrowheads="1"/>
            </p:cNvSpPr>
            <p:nvPr/>
          </p:nvSpPr>
          <p:spPr bwMode="auto">
            <a:xfrm>
              <a:off x="0" y="0"/>
              <a:ext cx="756000" cy="684000"/>
            </a:xfrm>
            <a:prstGeom prst="hexagon">
              <a:avLst>
                <a:gd name="adj" fmla="val 24996"/>
                <a:gd name="vf" fmla="val 115470"/>
              </a:avLst>
            </a:prstGeom>
            <a:noFill/>
            <a:ln w="12700">
              <a:solidFill>
                <a:srgbClr val="264D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李旭科书法" pitchFamily="2" charset="-122"/>
                <a:ea typeface="李旭科书法" pitchFamily="2" charset="-122"/>
                <a:sym typeface="李旭科书法" pitchFamily="2" charset="-122"/>
              </a:endParaRPr>
            </a:p>
          </p:txBody>
        </p:sp>
      </p:grpSp>
      <p:grpSp>
        <p:nvGrpSpPr>
          <p:cNvPr id="9230" name="组合 7"/>
          <p:cNvGrpSpPr/>
          <p:nvPr/>
        </p:nvGrpSpPr>
        <p:grpSpPr bwMode="auto">
          <a:xfrm>
            <a:off x="393700" y="4486275"/>
            <a:ext cx="900113" cy="684213"/>
            <a:chOff x="0" y="0"/>
            <a:chExt cx="900325" cy="684000"/>
          </a:xfrm>
        </p:grpSpPr>
        <p:grpSp>
          <p:nvGrpSpPr>
            <p:cNvPr id="8202" name="组合 10"/>
            <p:cNvGrpSpPr/>
            <p:nvPr/>
          </p:nvGrpSpPr>
          <p:grpSpPr bwMode="auto">
            <a:xfrm>
              <a:off x="25445" y="23810"/>
              <a:ext cx="874880" cy="631644"/>
              <a:chOff x="0" y="0"/>
              <a:chExt cx="874880" cy="631644"/>
            </a:xfrm>
          </p:grpSpPr>
          <p:sp>
            <p:nvSpPr>
              <p:cNvPr id="8204" name="六边形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93174" cy="631644"/>
              </a:xfrm>
              <a:prstGeom prst="hexagon">
                <a:avLst>
                  <a:gd name="adj" fmla="val 24997"/>
                  <a:gd name="vf" fmla="val 115470"/>
                </a:avLst>
              </a:prstGeom>
              <a:solidFill>
                <a:srgbClr val="264D6E"/>
              </a:solidFill>
              <a:ln w="12700">
                <a:solidFill>
                  <a:schemeClr val="bg1"/>
                </a:solidFill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李旭科书法" pitchFamily="2" charset="-122"/>
                  <a:ea typeface="李旭科书法" pitchFamily="2" charset="-122"/>
                  <a:sym typeface="李旭科书法" pitchFamily="2" charset="-122"/>
                </a:endParaRPr>
              </a:p>
            </p:txBody>
          </p:sp>
          <p:sp>
            <p:nvSpPr>
              <p:cNvPr id="8205" name="文本框 12"/>
              <p:cNvSpPr>
                <a:spLocks noChangeArrowheads="1"/>
              </p:cNvSpPr>
              <p:nvPr/>
            </p:nvSpPr>
            <p:spPr bwMode="auto">
              <a:xfrm>
                <a:off x="76509" y="42549"/>
                <a:ext cx="798371" cy="523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bg1"/>
                    </a:solidFill>
                  </a:rPr>
                  <a:t>叁</a:t>
                </a:r>
              </a:p>
            </p:txBody>
          </p:sp>
        </p:grpSp>
        <p:sp>
          <p:nvSpPr>
            <p:cNvPr id="8203" name="六边形 13"/>
            <p:cNvSpPr>
              <a:spLocks noChangeArrowheads="1"/>
            </p:cNvSpPr>
            <p:nvPr/>
          </p:nvSpPr>
          <p:spPr bwMode="auto">
            <a:xfrm>
              <a:off x="0" y="0"/>
              <a:ext cx="756000" cy="684000"/>
            </a:xfrm>
            <a:prstGeom prst="hexagon">
              <a:avLst>
                <a:gd name="adj" fmla="val 24996"/>
                <a:gd name="vf" fmla="val 115470"/>
              </a:avLst>
            </a:prstGeom>
            <a:noFill/>
            <a:ln w="12700">
              <a:solidFill>
                <a:srgbClr val="264D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李旭科书法" pitchFamily="2" charset="-122"/>
                <a:ea typeface="李旭科书法" pitchFamily="2" charset="-122"/>
                <a:sym typeface="李旭科书法" pitchFamily="2" charset="-122"/>
              </a:endParaRPr>
            </a:p>
          </p:txBody>
        </p:sp>
      </p:grpSp>
      <p:pic>
        <p:nvPicPr>
          <p:cNvPr id="9235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568" y="3471225"/>
            <a:ext cx="2345970" cy="305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文本框 1"/>
          <p:cNvSpPr>
            <a:spLocks noChangeArrowheads="1"/>
          </p:cNvSpPr>
          <p:nvPr/>
        </p:nvSpPr>
        <p:spPr bwMode="auto">
          <a:xfrm>
            <a:off x="376238" y="915988"/>
            <a:ext cx="7620000" cy="584200"/>
          </a:xfrm>
          <a:prstGeom prst="rect">
            <a:avLst/>
          </a:prstGeom>
          <a:noFill/>
          <a:ln w="28575">
            <a:solidFill>
              <a:srgbClr val="0F14EB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（二）整体感知　走近文本</a:t>
            </a:r>
            <a:endParaRPr lang="zh-CN" altLang="en-US"/>
          </a:p>
        </p:txBody>
      </p:sp>
      <p:sp>
        <p:nvSpPr>
          <p:cNvPr id="8201" name="文本框 7"/>
          <p:cNvSpPr>
            <a:spLocks noChangeArrowheads="1"/>
          </p:cNvSpPr>
          <p:nvPr/>
        </p:nvSpPr>
        <p:spPr bwMode="auto">
          <a:xfrm>
            <a:off x="952500" y="1647825"/>
            <a:ext cx="70437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１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快速浏览课文，梳理文章脉络。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5276850"/>
            <a:ext cx="12084050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内容占位符 2"/>
          <p:cNvSpPr>
            <a:spLocks noGrp="1" noChangeArrowheads="1"/>
          </p:cNvSpPr>
          <p:nvPr>
            <p:ph idx="1"/>
          </p:nvPr>
        </p:nvSpPr>
        <p:spPr>
          <a:xfrm>
            <a:off x="1092736" y="1021510"/>
            <a:ext cx="5908675" cy="644525"/>
          </a:xfrm>
        </p:spPr>
        <p:txBody>
          <a:bodyPr/>
          <a:lstStyle/>
          <a:p>
            <a:pPr algn="l" eaLnBrk="1" hangingPunct="1"/>
            <a:r>
              <a:rPr lang="en-US" altLang="zh-CN" sz="3200" dirty="0" smtClean="0">
                <a:solidFill>
                  <a:schemeClr val="tx1"/>
                </a:solidFill>
                <a:sym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概括小说的主要内容。</a:t>
            </a:r>
            <a:endParaRPr lang="zh-CN" altLang="en-US" dirty="0" smtClean="0"/>
          </a:p>
        </p:txBody>
      </p:sp>
      <p:sp>
        <p:nvSpPr>
          <p:cNvPr id="10244" name="文本框 3"/>
          <p:cNvSpPr>
            <a:spLocks noChangeArrowheads="1"/>
          </p:cNvSpPr>
          <p:nvPr/>
        </p:nvSpPr>
        <p:spPr bwMode="auto">
          <a:xfrm>
            <a:off x="1198362" y="2015165"/>
            <a:ext cx="8629650" cy="3785652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刘姥姥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一进荣国府，吃早饭时，在秋爽斋，凤姐、鸳鸯设局取笑刘姥姥，酒席间刘姥姥上演“笑”剧。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9221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整体感知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 autoUpdateAnimBg="0"/>
      <p:bldP spid="10244" grpId="1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 noChangeArrowheads="1"/>
          </p:cNvSpPr>
          <p:nvPr>
            <p:ph idx="1"/>
          </p:nvPr>
        </p:nvSpPr>
        <p:spPr>
          <a:xfrm>
            <a:off x="727540" y="1665288"/>
            <a:ext cx="4351166" cy="4437062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sym typeface="黑体" panose="02010609060101010101" pitchFamily="49" charset="-122"/>
              </a:rPr>
              <a:t>刘姥姥进大观园后表演了一场“笑”剧。这场“笑”剧是谁导演的？她们为什么要导演这场“笑”剧？</a:t>
            </a:r>
          </a:p>
        </p:txBody>
      </p:sp>
      <p:sp>
        <p:nvSpPr>
          <p:cNvPr id="10243" name="标题 1"/>
          <p:cNvSpPr>
            <a:spLocks noGrp="1" noChangeArrowheads="1"/>
          </p:cNvSpPr>
          <p:nvPr/>
        </p:nvSpPr>
        <p:spPr bwMode="auto"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合作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探究</a:t>
            </a:r>
            <a:endParaRPr lang="zh-CN" altLang="en-US" dirty="0"/>
          </a:p>
        </p:txBody>
      </p:sp>
      <p:pic>
        <p:nvPicPr>
          <p:cNvPr id="1126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525" y="1619250"/>
            <a:ext cx="6350000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bldLvl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</Words>
  <Application>Microsoft Office PowerPoint</Application>
  <PresentationFormat>自定义</PresentationFormat>
  <Paragraphs>77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1_自定义设计方案</vt:lpstr>
      <vt:lpstr>刘姥姥进大观园</vt:lpstr>
      <vt:lpstr>情景导入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刘姥姥进大观园</dc:title>
  <dc:creator/>
  <cp:lastModifiedBy>hj</cp:lastModifiedBy>
  <cp:revision>5</cp:revision>
  <dcterms:created xsi:type="dcterms:W3CDTF">2019-09-21T09:02:00Z</dcterms:created>
  <dcterms:modified xsi:type="dcterms:W3CDTF">2021-10-28T06:12:14Z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