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23" r:id="rId2"/>
    <p:sldId id="584" r:id="rId3"/>
    <p:sldId id="578" r:id="rId4"/>
    <p:sldId id="585" r:id="rId5"/>
    <p:sldId id="580" r:id="rId6"/>
    <p:sldId id="586" r:id="rId7"/>
    <p:sldId id="587" r:id="rId8"/>
    <p:sldId id="588" r:id="rId9"/>
    <p:sldId id="594" r:id="rId10"/>
    <p:sldId id="593" r:id="rId11"/>
    <p:sldId id="589" r:id="rId12"/>
    <p:sldId id="590" r:id="rId13"/>
    <p:sldId id="591" r:id="rId14"/>
    <p:sldId id="581" r:id="rId15"/>
    <p:sldId id="582" r:id="rId16"/>
    <p:sldId id="583" r:id="rId17"/>
    <p:sldId id="592" r:id="rId18"/>
    <p:sldId id="277" r:id="rId19"/>
    <p:sldId id="596" r:id="rId20"/>
    <p:sldId id="595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592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1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2021-11-12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1" y="4767264"/>
            <a:ext cx="2057400" cy="273843"/>
          </a:xfrm>
          <a:prstGeom prst="rect">
            <a:avLst/>
          </a:prstGeom>
        </p:spPr>
        <p:txBody>
          <a:bodyPr/>
          <a:lstStyle/>
          <a:p>
            <a:fld id="{52807481-9255-486F-A9BA-A46E46C4067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3"/>
          </a:xfrm>
          <a:prstGeom prst="rect">
            <a:avLst/>
          </a:prstGeom>
        </p:spPr>
        <p:txBody>
          <a:bodyPr/>
          <a:lstStyle/>
          <a:p>
            <a:fld id="{2149F69E-0FEC-49DD-B6F6-5F952AC4142E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115931" y="1131590"/>
            <a:ext cx="5724636" cy="7681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7200" kern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自己之歌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cs typeface="Kaiti SC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5004048" y="2091588"/>
            <a:ext cx="2088232" cy="50405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教学课件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1995686"/>
            <a:ext cx="55446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/>
        </p:nvSpPr>
        <p:spPr>
          <a:xfrm>
            <a:off x="2843808" y="388486"/>
            <a:ext cx="2448272" cy="3240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0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外国作家作品研习</a:t>
            </a:r>
            <a:endParaRPr lang="zh-CN" altLang="en-US" sz="20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解读文题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1851670"/>
            <a:ext cx="61442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“自己之歌”即写给自己的歌，惠特曼的代表作之一，全诗共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节，这里节选的是第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节。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全诗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题目简明扼要，点明主旨：赞颂自我意识的觉醒，重视个体的价值；节选部分的主旨也与全诗主旨相关。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75606"/>
            <a:ext cx="1905933" cy="29309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275606"/>
            <a:ext cx="6840760" cy="302433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草叶所需费的工程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不会少于星星，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一只蝼蚁、一粒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鹪鹩的卵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同样地完美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是造物者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的一种精工的制作，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藤蔓四延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黑莓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可以装饰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天堂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我手掌上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个极小的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关节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可以使所有的机器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都显得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渺小可怜！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母牛低头啮草的样子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超越了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任何的石像，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鼠的神奇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足够使千千万万的异教徒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吃惊。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诗歌解读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6096" y="4322169"/>
            <a:ext cx="273630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对自然之伟大与神奇的歌颂。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572000" y="1707654"/>
            <a:ext cx="13681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52120" y="2139702"/>
            <a:ext cx="9910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23928" y="2499742"/>
            <a:ext cx="9910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03848" y="2931790"/>
            <a:ext cx="23591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03848" y="4227934"/>
            <a:ext cx="294378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85441" y="3363838"/>
            <a:ext cx="31549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23638" y="3771267"/>
            <a:ext cx="2039384" cy="246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331640" y="1419622"/>
            <a:ext cx="3583310" cy="2733102"/>
            <a:chOff x="467544" y="1419622"/>
            <a:chExt cx="3583310" cy="2733102"/>
          </a:xfrm>
        </p:grpSpPr>
        <p:sp>
          <p:nvSpPr>
            <p:cNvPr id="19" name="椭圆 18"/>
            <p:cNvSpPr/>
            <p:nvPr/>
          </p:nvSpPr>
          <p:spPr>
            <a:xfrm>
              <a:off x="1763688" y="141962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71600" y="177966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096260" y="1786207"/>
              <a:ext cx="315500" cy="28148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145281" y="1779662"/>
              <a:ext cx="905573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67544" y="2211710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677946" y="2639793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67544" y="3435846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71600" y="3864692"/>
              <a:ext cx="57606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699792" y="3051188"/>
              <a:ext cx="535814" cy="28803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第一节：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851670"/>
            <a:ext cx="7920880" cy="18002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看出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是和片麻石、煤、藓苔、水果、谷粒、可食的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菜根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全身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装饰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飞鸟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和走兽，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很好的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理由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了过去的一切，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诗歌解读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2200" y="1059582"/>
            <a:ext cx="2376264" cy="66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表述了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世纪自然科学最重要的发现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进化论。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0192" y="2603155"/>
            <a:ext cx="237626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“我”作为一个人，与世间各种生命形态有着亲缘关系。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308304" y="3291830"/>
            <a:ext cx="180020" cy="576064"/>
          </a:xfrm>
          <a:prstGeom prst="downArrow">
            <a:avLst>
              <a:gd name="adj1" fmla="val 50000"/>
              <a:gd name="adj2" fmla="val 99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00192" y="3982754"/>
            <a:ext cx="237626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对世间千姿百态生命的尊重。</a:t>
            </a:r>
            <a:endParaRPr lang="en-US" altLang="zh-CN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讴歌生命之美。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第二节：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9692" y="699542"/>
            <a:ext cx="5580620" cy="417646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逃跑或畏怯是徒然的，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火成岩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喷出了千年的烈火来反对我接近是徒然的，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爬虫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退缩到它的灰质的硬壳下面去是徒然的，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远离开我并显出各种不同的形状是徒然的，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停留在岩洞中，大的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怪物偃卧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在低处是徒然的，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雕背负着青天翱翔是徒然的，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蝮蛇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在藤蔓和木材中间溜过是徒然的，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麋鹿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居住在树林的深处是徒然的，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尖嘴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的海燕向北飘浮到拉布多是徒然的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我快速地跟随着，我升到了绝岩上的罅隙中的巢穴。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诗歌解读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61122" y="1641454"/>
            <a:ext cx="1237795" cy="2797998"/>
            <a:chOff x="1786034" y="1621343"/>
            <a:chExt cx="1237795" cy="2797998"/>
          </a:xfrm>
        </p:grpSpPr>
        <p:sp>
          <p:nvSpPr>
            <p:cNvPr id="6" name="椭圆 5"/>
            <p:cNvSpPr/>
            <p:nvPr/>
          </p:nvSpPr>
          <p:spPr>
            <a:xfrm>
              <a:off x="1799691" y="1621343"/>
              <a:ext cx="5760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818634" y="2039088"/>
              <a:ext cx="5760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786034" y="2872090"/>
              <a:ext cx="6086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830683" y="3289835"/>
              <a:ext cx="545074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818634" y="3665175"/>
              <a:ext cx="608665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19773" y="4083918"/>
              <a:ext cx="504056" cy="335423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58478" y="1223709"/>
            <a:ext cx="3112646" cy="1584176"/>
            <a:chOff x="1243330" y="1203598"/>
            <a:chExt cx="3112646" cy="1584176"/>
          </a:xfrm>
        </p:grpSpPr>
        <p:sp>
          <p:nvSpPr>
            <p:cNvPr id="5" name="椭圆 4"/>
            <p:cNvSpPr/>
            <p:nvPr/>
          </p:nvSpPr>
          <p:spPr>
            <a:xfrm>
              <a:off x="1259632" y="1203598"/>
              <a:ext cx="905573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47864" y="2452351"/>
              <a:ext cx="1008112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43330" y="2432240"/>
              <a:ext cx="608665" cy="33542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63671" y="1442484"/>
            <a:ext cx="1353695" cy="66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可能破坏生命的巨大自然力</a:t>
            </a:r>
            <a:endParaRPr lang="zh-CN" altLang="en-US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129" y="3277620"/>
            <a:ext cx="144016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暂时与“我”相异的生命存在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755809" y="2122650"/>
            <a:ext cx="144016" cy="43695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5622" y="2517962"/>
            <a:ext cx="1062742" cy="35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威胁“我”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764654" y="4000598"/>
            <a:ext cx="177746" cy="4680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81544" y="4529803"/>
            <a:ext cx="1062742" cy="35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远离“我”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00246" y="1139814"/>
            <a:ext cx="1440160" cy="19620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生命不停向前，“我”与世界本质同一，因此，这些自然物损害不了“我” 的 存在。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77664" y="3735351"/>
            <a:ext cx="106274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徒然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7933930" y="3148133"/>
            <a:ext cx="172791" cy="665291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37786" y="728866"/>
            <a:ext cx="1093854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第三节：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69" y="1789976"/>
            <a:ext cx="1257587" cy="749471"/>
          </a:xfrm>
          <a:prstGeom prst="rect">
            <a:avLst/>
          </a:prstGeom>
        </p:spPr>
      </p:pic>
      <p:sp>
        <p:nvSpPr>
          <p:cNvPr id="163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102368" y="2829333"/>
            <a:ext cx="3528392" cy="2191023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smtClean="0">
                <a:solidFill>
                  <a:srgbClr val="003231"/>
                </a:solidFill>
              </a:rPr>
              <a:t>改造大自然</a:t>
            </a:r>
            <a:endParaRPr lang="en-US" altLang="zh-CN" sz="1600" smtClean="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smtClean="0">
                <a:solidFill>
                  <a:srgbClr val="003231"/>
                </a:solidFill>
              </a:rPr>
              <a:t>开放新大陆</a:t>
            </a:r>
            <a:endParaRPr lang="en-US" altLang="zh-CN" sz="1600" smtClean="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smtClean="0">
                <a:solidFill>
                  <a:srgbClr val="003231"/>
                </a:solidFill>
              </a:rPr>
              <a:t>建设</a:t>
            </a:r>
            <a:r>
              <a:rPr lang="zh-CN" altLang="en-US" sz="1600">
                <a:solidFill>
                  <a:srgbClr val="003231"/>
                </a:solidFill>
              </a:rPr>
              <a:t>新大陆的美国广大</a:t>
            </a:r>
            <a:r>
              <a:rPr lang="zh-CN" altLang="en-US" sz="1600" smtClean="0">
                <a:solidFill>
                  <a:srgbClr val="003231"/>
                </a:solidFill>
              </a:rPr>
              <a:t>劳动群众</a:t>
            </a:r>
            <a:endParaRPr lang="en-US" altLang="zh-CN" sz="1600" smtClean="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smtClean="0">
                <a:solidFill>
                  <a:srgbClr val="003231"/>
                </a:solidFill>
              </a:rPr>
              <a:t>19</a:t>
            </a:r>
            <a:r>
              <a:rPr lang="zh-CN" altLang="en-US" sz="1600">
                <a:solidFill>
                  <a:srgbClr val="003231"/>
                </a:solidFill>
              </a:rPr>
              <a:t>世纪美国的民主</a:t>
            </a:r>
            <a:r>
              <a:rPr lang="zh-CN" altLang="en-US" sz="1600" smtClean="0">
                <a:solidFill>
                  <a:srgbClr val="003231"/>
                </a:solidFill>
              </a:rPr>
              <a:t>代表</a:t>
            </a:r>
            <a:endParaRPr lang="en-US" altLang="zh-CN" sz="1600" smtClean="0">
              <a:solidFill>
                <a:srgbClr val="003231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smtClean="0">
                <a:solidFill>
                  <a:srgbClr val="003231"/>
                </a:solidFill>
              </a:rPr>
              <a:t>自由</a:t>
            </a:r>
            <a:r>
              <a:rPr lang="zh-CN" altLang="en-US" sz="1600">
                <a:solidFill>
                  <a:srgbClr val="003231"/>
                </a:solidFill>
              </a:rPr>
              <a:t>、开放的</a:t>
            </a:r>
            <a:r>
              <a:rPr lang="zh-CN" altLang="en-US" sz="1600" smtClean="0">
                <a:solidFill>
                  <a:srgbClr val="003231"/>
                </a:solidFill>
              </a:rPr>
              <a:t>个性</a:t>
            </a:r>
            <a:endParaRPr lang="zh-CN" altLang="en-US" sz="1600">
              <a:solidFill>
                <a:srgbClr val="00323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84634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诗歌解读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3216330" y="771550"/>
            <a:ext cx="2376264" cy="43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smtClean="0">
                <a:solidFill>
                  <a:srgbClr val="003231"/>
                </a:solidFill>
              </a:rPr>
              <a:t>《</a:t>
            </a:r>
            <a:r>
              <a:rPr lang="zh-CN" altLang="en-US" sz="1800" smtClean="0">
                <a:solidFill>
                  <a:srgbClr val="003231"/>
                </a:solidFill>
              </a:rPr>
              <a:t>自己之歌</a:t>
            </a:r>
            <a:r>
              <a:rPr lang="en-US" altLang="zh-CN" sz="1800" smtClean="0">
                <a:solidFill>
                  <a:srgbClr val="003231"/>
                </a:solidFill>
              </a:rPr>
              <a:t>》</a:t>
            </a:r>
            <a:r>
              <a:rPr lang="zh-CN" altLang="en-US" sz="1800" smtClean="0">
                <a:solidFill>
                  <a:srgbClr val="003231"/>
                </a:solidFill>
              </a:rPr>
              <a:t>中“我”</a:t>
            </a:r>
            <a:endParaRPr lang="zh-CN" altLang="en-US" sz="1800">
              <a:solidFill>
                <a:srgbClr val="00323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67944" y="1487415"/>
            <a:ext cx="720080" cy="7346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>
          <a:xfrm>
            <a:off x="1791763" y="2729077"/>
            <a:ext cx="1944216" cy="10081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smtClean="0">
                <a:solidFill>
                  <a:srgbClr val="003231"/>
                </a:solidFill>
              </a:rPr>
              <a:t>置身于劳动者之中的“新人”的形象 </a:t>
            </a:r>
            <a:br>
              <a:rPr lang="zh-CN" altLang="en-US" sz="1600" smtClean="0">
                <a:solidFill>
                  <a:srgbClr val="003231"/>
                </a:solidFill>
              </a:rPr>
            </a:br>
            <a:endParaRPr lang="zh-CN" altLang="en-US" sz="1600">
              <a:solidFill>
                <a:srgbClr val="00323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6258" y="222202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</a:t>
            </a:r>
            <a:r>
              <a:rPr lang="zh-CN" altLang="en-US" sz="1800" b="1" smtClean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的“我”</a:t>
            </a:r>
            <a:endParaRPr lang="zh-CN" altLang="en-US" sz="18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67283" y="2200801"/>
            <a:ext cx="1696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smtClean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群体</a:t>
            </a:r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的“我”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00" y="2829333"/>
            <a:ext cx="1500789" cy="1858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2057332"/>
            <a:ext cx="1872208" cy="12848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  <p:bldP spid="6" grpId="0" uiExpand="1" build="p" animBg="1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32374" y="1509632"/>
            <a:ext cx="5739826" cy="277230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smtClean="0">
                <a:solidFill>
                  <a:srgbClr val="003231"/>
                </a:solidFill>
              </a:rPr>
              <a:t>以</a:t>
            </a:r>
            <a:r>
              <a:rPr lang="zh-CN" altLang="en-US" sz="1800">
                <a:solidFill>
                  <a:srgbClr val="003231"/>
                </a:solidFill>
              </a:rPr>
              <a:t>浓烈的抒情气氛冲淡哲理玄谈的艰涩</a:t>
            </a:r>
            <a:r>
              <a:rPr lang="zh-CN" altLang="en-US" sz="1800" smtClean="0">
                <a:solidFill>
                  <a:srgbClr val="003231"/>
                </a:solidFill>
              </a:rPr>
              <a:t>枯燥。</a:t>
            </a:r>
            <a:endParaRPr lang="en-US" altLang="zh-CN" sz="1800" smtClean="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smtClean="0">
                <a:solidFill>
                  <a:srgbClr val="003231"/>
                </a:solidFill>
              </a:rPr>
              <a:t>诗</a:t>
            </a:r>
            <a:r>
              <a:rPr lang="zh-CN" altLang="en-US" sz="1800">
                <a:solidFill>
                  <a:srgbClr val="003231"/>
                </a:solidFill>
              </a:rPr>
              <a:t>不跨行，而以行中短句构成一种隐约的内部</a:t>
            </a:r>
            <a:r>
              <a:rPr lang="zh-CN" altLang="en-US" sz="1800" smtClean="0">
                <a:solidFill>
                  <a:srgbClr val="003231"/>
                </a:solidFill>
              </a:rPr>
              <a:t>节奏。</a:t>
            </a:r>
            <a:endParaRPr lang="en-US" altLang="zh-CN" sz="1800" smtClean="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smtClean="0">
                <a:solidFill>
                  <a:srgbClr val="003231"/>
                </a:solidFill>
              </a:rPr>
              <a:t>随着</a:t>
            </a:r>
            <a:r>
              <a:rPr lang="zh-CN" altLang="en-US" sz="1800">
                <a:solidFill>
                  <a:srgbClr val="003231"/>
                </a:solidFill>
              </a:rPr>
              <a:t>奔放的激情、恣肆的想象和纵横的议论而形成一种舒卷自如的</a:t>
            </a:r>
            <a:r>
              <a:rPr lang="zh-CN" altLang="en-US" sz="1800" smtClean="0">
                <a:solidFill>
                  <a:srgbClr val="003231"/>
                </a:solidFill>
              </a:rPr>
              <a:t>旋律。</a:t>
            </a:r>
            <a:endParaRPr lang="en-US" altLang="zh-CN" sz="1800" smtClean="0">
              <a:solidFill>
                <a:srgbClr val="00323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smtClean="0">
                <a:solidFill>
                  <a:srgbClr val="003231"/>
                </a:solidFill>
              </a:rPr>
              <a:t>以</a:t>
            </a:r>
            <a:r>
              <a:rPr lang="zh-CN" altLang="en-US" sz="1800">
                <a:solidFill>
                  <a:srgbClr val="003231"/>
                </a:solidFill>
              </a:rPr>
              <a:t>含蓄、迂回的暗示手法将读者带入主题或思想的</a:t>
            </a:r>
            <a:r>
              <a:rPr lang="zh-CN" altLang="en-US" sz="1800" smtClean="0">
                <a:solidFill>
                  <a:srgbClr val="003231"/>
                </a:solidFill>
              </a:rPr>
              <a:t>氛围。</a:t>
            </a:r>
            <a:endParaRPr lang="zh-CN" altLang="en-US" sz="1800">
              <a:solidFill>
                <a:srgbClr val="00323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艺术特色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1275606"/>
            <a:ext cx="2033762" cy="3240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1115616" y="2211710"/>
            <a:ext cx="7272808" cy="792088"/>
          </a:xfrm>
        </p:spPr>
        <p:txBody>
          <a:bodyPr/>
          <a:lstStyle/>
          <a:p>
            <a:pPr marL="0" indent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你一时找不到我，请不要灰心丧气</a:t>
            </a: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处找不到再到别处去找</a:t>
            </a: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总在某个地方等候着你</a:t>
            </a: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600">
              <a:solidFill>
                <a:srgbClr val="0032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491630"/>
            <a:ext cx="7056784" cy="773289"/>
          </a:xfrm>
          <a:prstGeom prst="rect">
            <a:avLst/>
          </a:prstGeom>
        </p:spPr>
        <p:txBody>
          <a:bodyPr/>
          <a:lstStyle/>
          <a:p>
            <a:pPr indent="457200" defTabSz="9144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赞美我自己</a:t>
            </a:r>
            <a:r>
              <a:rPr lang="en-US" altLang="zh-CN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歌唱我自己 </a:t>
            </a:r>
            <a:r>
              <a:rPr lang="en-US" altLang="zh-CN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/……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属于我的每一个原子也同样属于你</a:t>
            </a: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>
              <a:solidFill>
                <a:srgbClr val="0032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8"/>
          <p:cNvSpPr txBox="1">
            <a:spLocks noRot="1" noChangeArrowheads="1"/>
          </p:cNvSpPr>
          <p:nvPr/>
        </p:nvSpPr>
        <p:spPr>
          <a:xfrm>
            <a:off x="1143206" y="3075806"/>
            <a:ext cx="7272808" cy="11253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我知道我自己何等尊严，我不需让我的精神为它自己辩解或求得人的理解，我知道根本的法则就永不为自己辩解。我是怎样我便怎样存在着，即使世界上没有人了解这一点</a:t>
            </a:r>
            <a:r>
              <a:rPr lang="en-US" altLang="zh-CN" sz="1600" smtClean="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600">
              <a:solidFill>
                <a:srgbClr val="0032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2080" y="4273192"/>
            <a:ext cx="201622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乐观向上的诗人之心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1297561"/>
            <a:ext cx="7056784" cy="3528392"/>
          </a:xfrm>
          <a:prstGeom prst="rect">
            <a:avLst/>
          </a:prstGeom>
        </p:spPr>
        <p:txBody>
          <a:bodyPr/>
          <a:lstStyle/>
          <a:p>
            <a:pPr indent="457200" defTabSz="9144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惠特曼生活在美国历史上一个巨变的时代：工业化引起的产业革命、向西海岸的扩张、废奴运动，以及他壮年时期经历的南北战争。</a:t>
            </a:r>
            <a:r>
              <a:rPr lang="en-US" altLang="zh-CN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1862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年底战争激烈进行时，他主动到华盛顿去充当护士，在前线护理伤兵。即便是亲眼目睹了战争带来的离散和死亡，依然鲜有伤感和颓废映射到他的诗歌中。他热情讴歌失败的英雄们：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“失败的人们万岁！战舰沉没在海里的人们万岁！自己也沉没在海里的人们万岁！”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在对南北战争的死伤者的描绘中，诗人不只感到他们生命的可贵，也感到北方士兵为之而死的事业的可贵。</a:t>
            </a:r>
            <a:r>
              <a:rPr lang="zh-CN" altLang="en-US" sz="1600">
                <a:solidFill>
                  <a:srgbClr val="0032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“他仅仅在为理想而战，不管这个理想正确与否。”</a:t>
            </a:r>
            <a:r>
              <a:rPr lang="zh-CN" altLang="en-US" sz="1600">
                <a:solidFill>
                  <a:srgbClr val="0032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这或许可以解释，为何映射在惠特曼诗歌中的多是激情和希望，他永不随着生活海洋的落潮而落潮。</a:t>
            </a: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528" y="843558"/>
            <a:ext cx="106303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知人论世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91014" y="4227934"/>
            <a:ext cx="302433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696" y="4659982"/>
            <a:ext cx="5616624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688" y="2067694"/>
            <a:ext cx="5616624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19664" y="1707654"/>
            <a:ext cx="239568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067944" y="1635646"/>
            <a:ext cx="3915000" cy="1008112"/>
          </a:xfrm>
        </p:spPr>
        <p:txBody>
          <a:bodyPr>
            <a:noAutofit/>
          </a:bodyPr>
          <a:lstStyle/>
          <a:p>
            <a:pPr marL="0" indent="0" algn="l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阅读惠特曼</a:t>
            </a:r>
            <a:r>
              <a:rPr lang="en-US" altLang="zh-CN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草叶集</a:t>
            </a:r>
            <a:r>
              <a:rPr lang="en-US" altLang="zh-CN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中的其他诗歌名篇，体会其艺术特色。</a:t>
            </a:r>
            <a:endParaRPr lang="zh-CN" altLang="en-US" sz="1800">
              <a:solidFill>
                <a:schemeClr val="tx1"/>
              </a:solidFill>
              <a:cs typeface="黑体" panose="02010609060101010101" pitchFamily="49" charset="-122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1475656" y="1347614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4067944" y="2931790"/>
            <a:ext cx="3915000" cy="1008112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smtClean="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阅读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自己之歌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第一节，写一段</a:t>
            </a:r>
            <a:r>
              <a:rPr lang="en-US" altLang="zh-CN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300</a:t>
            </a:r>
            <a:r>
              <a:rPr lang="zh-CN" altLang="en-US" sz="1800">
                <a:solidFill>
                  <a:schemeClr val="tx1"/>
                </a:solidFill>
                <a:cs typeface="黑体" panose="02010609060101010101" pitchFamily="49" charset="-122"/>
                <a:sym typeface="+mn-ea"/>
              </a:rPr>
              <a:t>字左右的赏析文字。</a:t>
            </a:r>
            <a:endParaRPr lang="zh-CN" altLang="en-US" sz="1800">
              <a:solidFill>
                <a:schemeClr val="tx1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251520" y="1419622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3059832" y="1074390"/>
            <a:ext cx="5887567" cy="3600400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我赞美我自己，歌唱我自己，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我所讲的一切，将对你们也一样适合，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因为属于我的每一个原子，也同样属于你。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我邀了我的灵魂同我一道闲游，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我俯首下视，悠闲地观察一片夏天的草叶。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我的舌，我的血液中的每个原子，都是由这泥土，这空气构成，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我在这里生长，我的父母在这里生长，他们的父母也同样在这里生长，</a:t>
            </a:r>
          </a:p>
          <a:p>
            <a:pPr marL="0" indent="0" hangingPunc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28" y="843558"/>
            <a:ext cx="273630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自己之歌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第一节欣赏：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1491540"/>
            <a:ext cx="4572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人生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，始终充满战斗激情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可怕的敌人，就是没有坚定的信念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人不尊敬，首先就是对自己的不尊敬。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信仰，则没有名副其实的品行和生命；没有信仰，则没有名副其实的国土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失败不可避免时，失败也是伟大的。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情景导入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60232" y="429994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惠特曼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61" y="1491630"/>
            <a:ext cx="1944216" cy="240750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636747" y="26670"/>
            <a:ext cx="7878604" cy="5905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布置作业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336124" y="1173732"/>
            <a:ext cx="2088232" cy="2908608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2699792" y="1196326"/>
            <a:ext cx="5615498" cy="3247632"/>
          </a:xfrm>
        </p:spPr>
        <p:txBody>
          <a:bodyPr>
            <a:noAutofit/>
          </a:bodyPr>
          <a:lstStyle>
            <a:defPPr>
              <a:defRPr lang="zh-CN"/>
            </a:defPPr>
            <a:lvl1pPr indent="0" defTabSz="91440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8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>
                <a:sym typeface="+mn-ea"/>
              </a:rPr>
              <a:t>我现在是三十七岁了，身体相当健康，</a:t>
            </a:r>
          </a:p>
          <a:p>
            <a:r>
              <a:rPr lang="zh-CN" altLang="en-US">
                <a:sym typeface="+mn-ea"/>
              </a:rPr>
              <a:t>希望继续不停地唱下去直到死亡。</a:t>
            </a:r>
          </a:p>
          <a:p>
            <a:r>
              <a:rPr lang="zh-CN" altLang="en-US">
                <a:sym typeface="+mn-ea"/>
              </a:rPr>
              <a:t>教条和学派且暂时搁开，</a:t>
            </a:r>
          </a:p>
          <a:p>
            <a:r>
              <a:rPr lang="zh-CN" altLang="en-US">
                <a:sym typeface="+mn-ea"/>
              </a:rPr>
              <a:t>退后一步，满足于现在它们所已给我的一切，但绝不能把它们全遗忘，</a:t>
            </a:r>
          </a:p>
          <a:p>
            <a:r>
              <a:rPr lang="zh-CN" altLang="en-US">
                <a:sym typeface="+mn-ea"/>
              </a:rPr>
              <a:t>不论是善是恶，我将随意之所及，</a:t>
            </a:r>
          </a:p>
          <a:p>
            <a:r>
              <a:rPr lang="zh-CN" altLang="en-US">
                <a:sym typeface="+mn-ea"/>
              </a:rPr>
              <a:t>毫无顾忌，以一种原始的活力述说自然。</a:t>
            </a:r>
          </a:p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512" y="3579862"/>
            <a:ext cx="1691680" cy="504056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 smtClean="0">
                <a:solidFill>
                  <a:schemeClr val="tx1"/>
                </a:solidFill>
              </a:rPr>
              <a:t>华</a:t>
            </a:r>
            <a:r>
              <a:rPr lang="zh-CN" altLang="en-US" sz="1400">
                <a:solidFill>
                  <a:schemeClr val="tx1"/>
                </a:solidFill>
              </a:rPr>
              <a:t>尔特</a:t>
            </a:r>
            <a:r>
              <a:rPr lang="en-US" altLang="zh-CN" sz="1400">
                <a:solidFill>
                  <a:schemeClr val="tx1"/>
                </a:solidFill>
              </a:rPr>
              <a:t>·</a:t>
            </a:r>
            <a:r>
              <a:rPr lang="zh-CN" altLang="en-US" sz="1400" smtClean="0">
                <a:solidFill>
                  <a:schemeClr val="tx1"/>
                </a:solidFill>
              </a:rPr>
              <a:t>惠特曼</a:t>
            </a:r>
            <a:endParaRPr lang="en-US" altLang="zh-CN" sz="1400">
              <a:solidFill>
                <a:schemeClr val="tx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 smtClean="0">
                <a:solidFill>
                  <a:schemeClr val="tx1"/>
                </a:solidFill>
              </a:rPr>
              <a:t>（</a:t>
            </a:r>
            <a:r>
              <a:rPr lang="en-US" altLang="zh-CN" sz="1400" smtClean="0">
                <a:solidFill>
                  <a:schemeClr val="tx1"/>
                </a:solidFill>
              </a:rPr>
              <a:t> 1819-1892</a:t>
            </a:r>
            <a:r>
              <a:rPr lang="zh-CN" altLang="en-US" sz="1400" smtClean="0">
                <a:solidFill>
                  <a:schemeClr val="tx1"/>
                </a:solidFill>
              </a:rPr>
              <a:t>）</a:t>
            </a: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作者简介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9401"/>
          <a:stretch>
            <a:fillRect/>
          </a:stretch>
        </p:blipFill>
        <p:spPr>
          <a:xfrm flipH="1">
            <a:off x="302000" y="1491630"/>
            <a:ext cx="144670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2809528" y="842316"/>
            <a:ext cx="4066728" cy="3085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 smtClean="0">
                <a:solidFill>
                  <a:schemeClr val="tx1"/>
                </a:solidFill>
              </a:rPr>
              <a:t> </a:t>
            </a:r>
            <a:r>
              <a:rPr lang="zh-CN" altLang="en-US" sz="1400" smtClean="0">
                <a:solidFill>
                  <a:schemeClr val="tx1"/>
                </a:solidFill>
              </a:rPr>
              <a:t> 美国</a:t>
            </a:r>
            <a:r>
              <a:rPr lang="zh-CN" altLang="en-US" sz="1400">
                <a:solidFill>
                  <a:schemeClr val="tx1"/>
                </a:solidFill>
              </a:rPr>
              <a:t>著名诗人、人文主义者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18892" y="825546"/>
            <a:ext cx="850404" cy="314602"/>
            <a:chOff x="3352800" y="1467223"/>
            <a:chExt cx="1133872" cy="419469"/>
          </a:xfrm>
        </p:grpSpPr>
        <p:pic>
          <p:nvPicPr>
            <p:cNvPr id="1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  <a:endParaRPr lang="zh-CN" altLang="en-US" sz="1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69418" y="2956187"/>
            <a:ext cx="994420" cy="300594"/>
            <a:chOff x="3246799" y="1485900"/>
            <a:chExt cx="1325893" cy="400792"/>
          </a:xfrm>
        </p:grpSpPr>
        <p:pic>
          <p:nvPicPr>
            <p:cNvPr id="13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3246799" y="1495000"/>
              <a:ext cx="13258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主要经历</a:t>
              </a:r>
              <a:endParaRPr lang="zh-CN" altLang="en-US" sz="1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Rectangle 3"/>
          <p:cNvSpPr txBox="1">
            <a:spLocks noRot="1" noChangeArrowheads="1"/>
          </p:cNvSpPr>
          <p:nvPr/>
        </p:nvSpPr>
        <p:spPr>
          <a:xfrm>
            <a:off x="2809528" y="1133323"/>
            <a:ext cx="5784017" cy="38270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 smtClean="0">
                <a:solidFill>
                  <a:schemeClr val="tx1"/>
                </a:solidFill>
              </a:rPr>
              <a:t>生于美国长岛一个海滨小村庄。因生活穷困，只读了</a:t>
            </a:r>
            <a:r>
              <a:rPr lang="en-US" altLang="zh-CN" sz="1400" smtClean="0">
                <a:solidFill>
                  <a:schemeClr val="tx1"/>
                </a:solidFill>
              </a:rPr>
              <a:t>5</a:t>
            </a:r>
            <a:r>
              <a:rPr lang="zh-CN" altLang="en-US" sz="1400" smtClean="0">
                <a:solidFill>
                  <a:schemeClr val="tx1"/>
                </a:solidFill>
              </a:rPr>
              <a:t>年小学，当过信差、排字员、乡村教师和编辑，广泛地接触人民，接触大自然。</a:t>
            </a:r>
            <a:endParaRPr lang="en-US" altLang="zh-CN" sz="14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 smtClean="0">
                <a:solidFill>
                  <a:schemeClr val="tx1"/>
                </a:solidFill>
              </a:rPr>
              <a:t>1841</a:t>
            </a:r>
            <a:r>
              <a:rPr lang="zh-CN" altLang="en-US" sz="1400" smtClean="0">
                <a:solidFill>
                  <a:schemeClr val="tx1"/>
                </a:solidFill>
              </a:rPr>
              <a:t>年后，到纽约，当记者，开始写作。几年后，任</a:t>
            </a:r>
            <a:r>
              <a:rPr lang="en-US" altLang="zh-CN" sz="1400" smtClean="0">
                <a:solidFill>
                  <a:schemeClr val="tx1"/>
                </a:solidFill>
              </a:rPr>
              <a:t>《</a:t>
            </a:r>
            <a:r>
              <a:rPr lang="zh-CN" altLang="en-US" sz="1400" smtClean="0">
                <a:solidFill>
                  <a:schemeClr val="tx1"/>
                </a:solidFill>
              </a:rPr>
              <a:t>鹫鹰报</a:t>
            </a:r>
            <a:r>
              <a:rPr lang="en-US" altLang="zh-CN" sz="1400" smtClean="0">
                <a:solidFill>
                  <a:schemeClr val="tx1"/>
                </a:solidFill>
              </a:rPr>
              <a:t>》</a:t>
            </a:r>
            <a:r>
              <a:rPr lang="zh-CN" altLang="en-US" sz="1400" smtClean="0">
                <a:solidFill>
                  <a:schemeClr val="tx1"/>
                </a:solidFill>
              </a:rPr>
              <a:t>主笔，不断撰写反对奴隶制，反对雇主剥削的论文和短评。</a:t>
            </a:r>
            <a:endParaRPr lang="en-US" altLang="zh-CN" sz="14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 smtClean="0">
                <a:solidFill>
                  <a:schemeClr val="tx1"/>
                </a:solidFill>
              </a:rPr>
              <a:t>40</a:t>
            </a:r>
            <a:r>
              <a:rPr lang="zh-CN" altLang="en-US" sz="1400">
                <a:solidFill>
                  <a:schemeClr val="tx1"/>
                </a:solidFill>
              </a:rPr>
              <a:t>年代</a:t>
            </a:r>
            <a:r>
              <a:rPr lang="zh-CN" altLang="en-US" sz="1400" smtClean="0">
                <a:solidFill>
                  <a:schemeClr val="tx1"/>
                </a:solidFill>
              </a:rPr>
              <a:t>未加入“自由土地党”</a:t>
            </a:r>
            <a:r>
              <a:rPr lang="zh-CN" altLang="en-US" sz="1400">
                <a:solidFill>
                  <a:schemeClr val="tx1"/>
                </a:solidFill>
              </a:rPr>
              <a:t>，反对美国的蓄奴制，主张土地改革</a:t>
            </a:r>
            <a:r>
              <a:rPr lang="zh-CN" altLang="en-US" sz="1400" smtClean="0">
                <a:solidFill>
                  <a:schemeClr val="tx1"/>
                </a:solidFill>
              </a:rPr>
              <a:t>。</a:t>
            </a:r>
            <a:endParaRPr lang="en-US" altLang="zh-CN" sz="14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 smtClean="0">
                <a:solidFill>
                  <a:schemeClr val="tx1"/>
                </a:solidFill>
              </a:rPr>
              <a:t>1855</a:t>
            </a:r>
            <a:r>
              <a:rPr lang="zh-CN" altLang="en-US" sz="1400">
                <a:solidFill>
                  <a:schemeClr val="tx1"/>
                </a:solidFill>
              </a:rPr>
              <a:t>年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草叶集</a:t>
            </a:r>
            <a:r>
              <a:rPr lang="en-US" altLang="zh-CN" sz="1400" smtClean="0">
                <a:solidFill>
                  <a:schemeClr val="tx1"/>
                </a:solidFill>
              </a:rPr>
              <a:t>》</a:t>
            </a:r>
            <a:r>
              <a:rPr lang="zh-CN" altLang="en-US" sz="1400" smtClean="0">
                <a:solidFill>
                  <a:schemeClr val="tx1"/>
                </a:solidFill>
              </a:rPr>
              <a:t>第</a:t>
            </a:r>
            <a:r>
              <a:rPr lang="en-US" altLang="zh-CN" sz="1400">
                <a:solidFill>
                  <a:schemeClr val="tx1"/>
                </a:solidFill>
              </a:rPr>
              <a:t>1</a:t>
            </a:r>
            <a:r>
              <a:rPr lang="zh-CN" altLang="en-US" sz="1400">
                <a:solidFill>
                  <a:schemeClr val="tx1"/>
                </a:solidFill>
              </a:rPr>
              <a:t>版</a:t>
            </a:r>
            <a:r>
              <a:rPr lang="zh-CN" altLang="en-US" sz="1400" smtClean="0">
                <a:solidFill>
                  <a:schemeClr val="tx1"/>
                </a:solidFill>
              </a:rPr>
              <a:t>问世。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 smtClean="0">
                <a:solidFill>
                  <a:schemeClr val="tx1"/>
                </a:solidFill>
              </a:rPr>
              <a:t>南北战争激烈时，到</a:t>
            </a:r>
            <a:r>
              <a:rPr lang="zh-CN" altLang="en-US" sz="1400">
                <a:solidFill>
                  <a:schemeClr val="tx1"/>
                </a:solidFill>
              </a:rPr>
              <a:t>华盛顿</a:t>
            </a:r>
            <a:r>
              <a:rPr lang="zh-CN" altLang="en-US" sz="1400" smtClean="0">
                <a:solidFill>
                  <a:schemeClr val="tx1"/>
                </a:solidFill>
              </a:rPr>
              <a:t>去服务救治伤病，显示了人道主义本色。</a:t>
            </a:r>
            <a:endParaRPr lang="en-US" altLang="zh-CN" sz="14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400">
                <a:solidFill>
                  <a:schemeClr val="tx1"/>
                </a:solidFill>
              </a:rPr>
              <a:t>内战结束</a:t>
            </a:r>
            <a:r>
              <a:rPr lang="zh-CN" altLang="en-US" sz="1400" smtClean="0">
                <a:solidFill>
                  <a:schemeClr val="tx1"/>
                </a:solidFill>
              </a:rPr>
              <a:t>后自费发表反映</a:t>
            </a:r>
            <a:r>
              <a:rPr lang="zh-CN" altLang="en-US" sz="1400">
                <a:solidFill>
                  <a:schemeClr val="tx1"/>
                </a:solidFill>
              </a:rPr>
              <a:t>内战的诗篇</a:t>
            </a: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桴鼓集</a:t>
            </a:r>
            <a:r>
              <a:rPr lang="en-US" altLang="zh-CN" sz="1400">
                <a:solidFill>
                  <a:schemeClr val="tx1"/>
                </a:solidFill>
              </a:rPr>
              <a:t>》(1865)</a:t>
            </a:r>
            <a:r>
              <a:rPr lang="zh-CN" altLang="en-US" sz="1400" smtClean="0">
                <a:solidFill>
                  <a:schemeClr val="tx1"/>
                </a:solidFill>
              </a:rPr>
              <a:t>。几个月后出版续集</a:t>
            </a:r>
            <a:r>
              <a:rPr lang="zh-CN" altLang="en-US" sz="1400">
                <a:solidFill>
                  <a:schemeClr val="tx1"/>
                </a:solidFill>
              </a:rPr>
              <a:t>，其中有悼念林肯的</a:t>
            </a:r>
            <a:r>
              <a:rPr lang="zh-CN" altLang="en-US" sz="1400" smtClean="0">
                <a:solidFill>
                  <a:schemeClr val="tx1"/>
                </a:solidFill>
              </a:rPr>
              <a:t>名篇</a:t>
            </a:r>
            <a:r>
              <a:rPr lang="en-US" altLang="zh-CN" sz="1400" smtClean="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哦，船长！我的船长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 smtClean="0">
                <a:solidFill>
                  <a:schemeClr val="tx1"/>
                </a:solidFill>
              </a:rPr>
              <a:t>等。</a:t>
            </a:r>
            <a:endParaRPr lang="en-US" altLang="zh-CN" sz="14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1888</a:t>
            </a:r>
            <a:r>
              <a:rPr lang="zh-CN" altLang="en-US" sz="1400" smtClean="0">
                <a:solidFill>
                  <a:schemeClr val="tx1"/>
                </a:solidFill>
              </a:rPr>
              <a:t>年患严重</a:t>
            </a:r>
            <a:r>
              <a:rPr lang="zh-CN" altLang="en-US" sz="1400">
                <a:solidFill>
                  <a:schemeClr val="tx1"/>
                </a:solidFill>
              </a:rPr>
              <a:t>的疾病</a:t>
            </a:r>
            <a:r>
              <a:rPr lang="zh-CN" altLang="en-US" sz="1400" smtClean="0">
                <a:solidFill>
                  <a:schemeClr val="tx1"/>
                </a:solidFill>
              </a:rPr>
              <a:t>。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1891</a:t>
            </a:r>
            <a:r>
              <a:rPr lang="zh-CN" altLang="en-US" sz="1400" smtClean="0">
                <a:solidFill>
                  <a:schemeClr val="tx1"/>
                </a:solidFill>
              </a:rPr>
              <a:t>年</a:t>
            </a:r>
            <a:r>
              <a:rPr lang="en-US" altLang="zh-CN" sz="1400" smtClean="0">
                <a:solidFill>
                  <a:schemeClr val="tx1"/>
                </a:solidFill>
              </a:rPr>
              <a:t>《</a:t>
            </a:r>
            <a:r>
              <a:rPr lang="zh-CN" altLang="en-US" sz="1400" smtClean="0">
                <a:solidFill>
                  <a:schemeClr val="tx1"/>
                </a:solidFill>
              </a:rPr>
              <a:t>草叶集</a:t>
            </a:r>
            <a:r>
              <a:rPr lang="en-US" altLang="zh-CN" sz="1400" smtClean="0">
                <a:solidFill>
                  <a:schemeClr val="tx1"/>
                </a:solidFill>
              </a:rPr>
              <a:t>》</a:t>
            </a:r>
            <a:r>
              <a:rPr lang="zh-CN" altLang="en-US" sz="1400" smtClean="0">
                <a:solidFill>
                  <a:schemeClr val="tx1"/>
                </a:solidFill>
              </a:rPr>
              <a:t>最后</a:t>
            </a:r>
            <a:r>
              <a:rPr lang="zh-CN" altLang="en-US" sz="1400">
                <a:solidFill>
                  <a:schemeClr val="tx1"/>
                </a:solidFill>
              </a:rPr>
              <a:t>一</a:t>
            </a:r>
            <a:r>
              <a:rPr lang="zh-CN" altLang="en-US" sz="1400" smtClean="0">
                <a:solidFill>
                  <a:schemeClr val="tx1"/>
                </a:solidFill>
              </a:rPr>
              <a:t>版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tx1"/>
                </a:solidFill>
              </a:rPr>
              <a:t>1892</a:t>
            </a:r>
            <a:r>
              <a:rPr lang="zh-CN" altLang="en-US" sz="1400" smtClean="0">
                <a:solidFill>
                  <a:schemeClr val="tx1"/>
                </a:solidFill>
              </a:rPr>
              <a:t>年去世。</a:t>
            </a:r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963838" y="1150915"/>
            <a:ext cx="5496594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7" grpId="0" build="p"/>
      <p:bldP spid="1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512" y="3579862"/>
            <a:ext cx="1691680" cy="504056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 smtClean="0">
                <a:solidFill>
                  <a:schemeClr val="tx1"/>
                </a:solidFill>
              </a:rPr>
              <a:t>华</a:t>
            </a:r>
            <a:r>
              <a:rPr lang="zh-CN" altLang="en-US" sz="1400">
                <a:solidFill>
                  <a:schemeClr val="tx1"/>
                </a:solidFill>
              </a:rPr>
              <a:t>尔特</a:t>
            </a:r>
            <a:r>
              <a:rPr lang="en-US" altLang="zh-CN" sz="1400">
                <a:solidFill>
                  <a:schemeClr val="tx1"/>
                </a:solidFill>
              </a:rPr>
              <a:t>·</a:t>
            </a:r>
            <a:r>
              <a:rPr lang="zh-CN" altLang="en-US" sz="1400" smtClean="0">
                <a:solidFill>
                  <a:schemeClr val="tx1"/>
                </a:solidFill>
              </a:rPr>
              <a:t>惠特曼</a:t>
            </a:r>
            <a:endParaRPr lang="en-US" altLang="zh-CN" sz="1400">
              <a:solidFill>
                <a:schemeClr val="tx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1400" smtClean="0">
                <a:solidFill>
                  <a:schemeClr val="tx1"/>
                </a:solidFill>
              </a:rPr>
              <a:t>（</a:t>
            </a:r>
            <a:r>
              <a:rPr lang="en-US" altLang="zh-CN" sz="1400" smtClean="0">
                <a:solidFill>
                  <a:schemeClr val="tx1"/>
                </a:solidFill>
              </a:rPr>
              <a:t> 1819-1892</a:t>
            </a:r>
            <a:r>
              <a:rPr lang="zh-CN" altLang="en-US" sz="1400" smtClean="0">
                <a:solidFill>
                  <a:schemeClr val="tx1"/>
                </a:solidFill>
              </a:rPr>
              <a:t>）</a:t>
            </a: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作者简介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9401"/>
          <a:stretch>
            <a:fillRect/>
          </a:stretch>
        </p:blipFill>
        <p:spPr>
          <a:xfrm flipH="1">
            <a:off x="302000" y="1491630"/>
            <a:ext cx="144670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5" name="组合 14"/>
          <p:cNvGrpSpPr/>
          <p:nvPr/>
        </p:nvGrpSpPr>
        <p:grpSpPr>
          <a:xfrm>
            <a:off x="2210632" y="1874348"/>
            <a:ext cx="850404" cy="314602"/>
            <a:chOff x="3352800" y="1467223"/>
            <a:chExt cx="1133872" cy="419469"/>
          </a:xfrm>
        </p:grpSpPr>
        <p:pic>
          <p:nvPicPr>
            <p:cNvPr id="16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文本框 16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作品</a:t>
              </a:r>
              <a:endParaRPr lang="zh-CN" altLang="en-US" sz="1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112727" y="937640"/>
            <a:ext cx="5730835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诗 集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草叶集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（代表作）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诗篇：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欧洲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法兰西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近代的岁月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（讴歌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欧洲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革命的诗篇）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诗篇：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桴鼓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                          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（反映内战的诗篇）</a:t>
            </a:r>
            <a:endParaRPr lang="en-US" altLang="zh-CN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名篇：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最近紫丁香在庭院里开放的时候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    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哦，船长！我的船长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                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（悼念林肯的名篇）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24336" y="3579862"/>
            <a:ext cx="850404" cy="314602"/>
            <a:chOff x="3352800" y="1467223"/>
            <a:chExt cx="1133872" cy="419469"/>
          </a:xfrm>
        </p:grpSpPr>
        <p:pic>
          <p:nvPicPr>
            <p:cNvPr id="2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文本框 20"/>
            <p:cNvSpPr txBox="1"/>
            <p:nvPr/>
          </p:nvSpPr>
          <p:spPr>
            <a:xfrm>
              <a:off x="3390933" y="1467223"/>
              <a:ext cx="1095739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特色</a:t>
              </a:r>
              <a:endParaRPr lang="zh-CN" altLang="en-US" sz="1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102189" y="2511885"/>
            <a:ext cx="208903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散文集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典型的日子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名篇：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民主远景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3"/>
          <p:cNvSpPr txBox="1">
            <a:spLocks noRot="1" noChangeArrowheads="1"/>
          </p:cNvSpPr>
          <p:nvPr/>
        </p:nvSpPr>
        <p:spPr>
          <a:xfrm>
            <a:off x="3074740" y="3929618"/>
            <a:ext cx="1294940" cy="3085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 smtClean="0">
                <a:solidFill>
                  <a:schemeClr val="tx1"/>
                </a:solidFill>
              </a:rPr>
              <a:t> </a:t>
            </a:r>
            <a:r>
              <a:rPr lang="zh-CN" altLang="en-US" sz="1400" smtClean="0">
                <a:solidFill>
                  <a:schemeClr val="tx1"/>
                </a:solidFill>
              </a:rPr>
              <a:t> 浪漫主义</a:t>
            </a: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3" name="Rectangle 3"/>
          <p:cNvSpPr txBox="1">
            <a:spLocks noRot="1" noChangeArrowheads="1"/>
          </p:cNvSpPr>
          <p:nvPr/>
        </p:nvSpPr>
        <p:spPr>
          <a:xfrm>
            <a:off x="3061036" y="3531296"/>
            <a:ext cx="2519076" cy="3005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1400" smtClean="0">
                <a:solidFill>
                  <a:schemeClr val="tx1"/>
                </a:solidFill>
              </a:rPr>
              <a:t> </a:t>
            </a:r>
            <a:r>
              <a:rPr lang="zh-CN" altLang="en-US" sz="1400" smtClean="0">
                <a:solidFill>
                  <a:schemeClr val="tx1"/>
                </a:solidFill>
              </a:rPr>
              <a:t> 讴歌民主、自由、平等</a:t>
            </a:r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03848" y="3396727"/>
            <a:ext cx="5496594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22" grpId="0" build="p"/>
      <p:bldP spid="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349487" y="967492"/>
            <a:ext cx="742950" cy="4000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/>
              <a:t>惠特曼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681213" y="1464747"/>
            <a:ext cx="1271954" cy="17716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355575" y="1047967"/>
            <a:ext cx="685800" cy="319575"/>
            <a:chOff x="3352800" y="1485900"/>
            <a:chExt cx="914400" cy="426100"/>
          </a:xfrm>
        </p:grpSpPr>
        <p:pic>
          <p:nvPicPr>
            <p:cNvPr id="5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</a:t>
              </a:r>
            </a:p>
          </p:txBody>
        </p:sp>
      </p:grp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3299792" y="3306544"/>
            <a:ext cx="5006837" cy="68457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“自由诗体”，以断句作为韵律的基础，节奏自由奔放，汪洋恣肆，舒卷自如，是美国浪漫主义文学发展顶峰的产物。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55575" y="3420267"/>
            <a:ext cx="685800" cy="319575"/>
            <a:chOff x="3352800" y="1485900"/>
            <a:chExt cx="914400" cy="426100"/>
          </a:xfrm>
        </p:grpSpPr>
        <p:pic>
          <p:nvPicPr>
            <p:cNvPr id="10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特色</a:t>
              </a:r>
            </a:p>
          </p:txBody>
        </p:sp>
      </p:grpSp>
      <p:sp>
        <p:nvSpPr>
          <p:cNvPr id="12" name="Rectangle 3"/>
          <p:cNvSpPr txBox="1">
            <a:spLocks noRot="1" noChangeArrowheads="1"/>
          </p:cNvSpPr>
          <p:nvPr/>
        </p:nvSpPr>
        <p:spPr>
          <a:xfrm>
            <a:off x="3381789" y="4056866"/>
            <a:ext cx="3257550" cy="45449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美国诗歌史上最伟大的一部诗歌经典</a:t>
            </a:r>
            <a:endParaRPr lang="en-US" altLang="zh-CN" sz="135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55575" y="1731406"/>
            <a:ext cx="685800" cy="319575"/>
            <a:chOff x="3352800" y="1485900"/>
            <a:chExt cx="914400" cy="426100"/>
          </a:xfrm>
        </p:grpSpPr>
        <p:pic>
          <p:nvPicPr>
            <p:cNvPr id="14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得名</a:t>
              </a:r>
            </a:p>
          </p:txBody>
        </p:sp>
      </p:grpSp>
      <p:sp>
        <p:nvSpPr>
          <p:cNvPr id="16" name="Rectangle 3"/>
          <p:cNvSpPr txBox="1">
            <a:spLocks noRot="1" noChangeArrowheads="1"/>
          </p:cNvSpPr>
          <p:nvPr/>
        </p:nvSpPr>
        <p:spPr>
          <a:xfrm>
            <a:off x="3381789" y="1503411"/>
            <a:ext cx="3943350" cy="384365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诗句“哪里有土，哪里有水，哪里就长着草。” 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70483" y="4103707"/>
            <a:ext cx="685800" cy="319575"/>
            <a:chOff x="3352800" y="1485900"/>
            <a:chExt cx="914400" cy="426100"/>
          </a:xfrm>
        </p:grpSpPr>
        <p:pic>
          <p:nvPicPr>
            <p:cNvPr id="18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文本框 18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影响</a:t>
              </a:r>
            </a:p>
          </p:txBody>
        </p:sp>
      </p:grpSp>
      <p:sp>
        <p:nvSpPr>
          <p:cNvPr id="20" name="Rectangle 3"/>
          <p:cNvSpPr txBox="1">
            <a:spLocks noRot="1" noChangeArrowheads="1"/>
          </p:cNvSpPr>
          <p:nvPr/>
        </p:nvSpPr>
        <p:spPr>
          <a:xfrm>
            <a:off x="3401668" y="1749276"/>
            <a:ext cx="2492237" cy="384365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草叶象征着蓬勃向上的美国。　</a:t>
            </a:r>
          </a:p>
        </p:txBody>
      </p:sp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7986" y="3314700"/>
            <a:ext cx="1200150" cy="285750"/>
          </a:xfrm>
        </p:spPr>
        <p:txBody>
          <a:bodyPr>
            <a:normAutofit fontScale="90000"/>
          </a:bodyPr>
          <a:lstStyle/>
          <a:p>
            <a:r>
              <a:rPr lang="en-US" altLang="zh-CN" sz="1800" b="1"/>
              <a:t>《</a:t>
            </a:r>
            <a:r>
              <a:rPr lang="zh-CN" altLang="en-US" sz="1800" b="1"/>
              <a:t>草叶集</a:t>
            </a:r>
            <a:r>
              <a:rPr lang="en-US" altLang="zh-CN" sz="1800" b="1"/>
              <a:t>》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355575" y="2574733"/>
            <a:ext cx="685800" cy="319575"/>
            <a:chOff x="3352800" y="1485900"/>
            <a:chExt cx="914400" cy="426100"/>
          </a:xfrm>
        </p:grpSpPr>
        <p:pic>
          <p:nvPicPr>
            <p:cNvPr id="22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3352800" y="1485900"/>
              <a:ext cx="914400" cy="400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3505200" y="1501631"/>
              <a:ext cx="76200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内容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384274" y="2221819"/>
            <a:ext cx="5245376" cy="9214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通过“自我”感受和“自我”形象，热情歌颂了资本主义上升时期的美国。歌颂改造大自然、开放新大陆、建设新大陆的美国广大劳动群众，歌颂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世纪美国民主，张扬自由、开放的个性。 </a:t>
            </a: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作品简介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8" grpId="0" build="p"/>
      <p:bldP spid="12" grpId="0" build="p"/>
      <p:bldP spid="16" grpId="0" build="p"/>
      <p:bldP spid="20" grpId="0" build="p"/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275606"/>
            <a:ext cx="6840760" cy="302433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草叶所需费的工程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不会少于星星，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一只蝼蚁、一粒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鹪鹩的卵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同样地完美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是造物者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的一种精工的制作，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藤蔓四延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毒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可以装饰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天堂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我手掌上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个极小的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关节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可以使所有的机器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都显得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渺小可怜！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母牛低头啮草的样子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超越了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任何的石像，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鼠的神奇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足够使千千万万的异教徒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吃惊。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诗歌朗读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851670"/>
            <a:ext cx="7920880" cy="18002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看出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是和片麻石、煤、藓苔、水果、谷粒、可食的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菜根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全身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装饰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飞鸟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和走兽，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很好的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理由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了过去的一切，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诗歌朗读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13" r="15131"/>
          <a:stretch>
            <a:fillRect/>
          </a:stretch>
        </p:blipFill>
        <p:spPr>
          <a:xfrm>
            <a:off x="7020272" y="2708565"/>
            <a:ext cx="1584176" cy="201622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699542"/>
            <a:ext cx="7488832" cy="417646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逃跑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或畏怯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火成岩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喷出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了千年的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烈火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反对我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爬虫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退缩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到它的灰质的硬壳下面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远离开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显出各种不同的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停留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在岩洞中，大的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怪物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偃卧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低处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鹰雕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背负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着青天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翱翔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蝮蛇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藤蔓和木材中间溜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麋鹿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在树林的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深处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尖嘴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海燕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向北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飘浮到拉布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徒然的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我快速地跟随着，我升到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岩上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罅隙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中的巢穴。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诗歌朗读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264" y="3428783"/>
            <a:ext cx="1983378" cy="1440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563638"/>
            <a:ext cx="8208912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世纪上半叶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美国在经济上虽然发展很快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但仍基本上处于欧洲殖民地的地位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文学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方面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从属于英国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还没有建立起本民族的与合众国相适应的民主主义文学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爱默生为首的美国超经验主义者提倡个性解放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鼓吹打破神学和外国教条主义的束缚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在美国来一次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文艺复兴，解放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个性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就是要发现自己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确立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本民族自己的独立人格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这样的历史要求下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惠特曼树立自己的雄心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要通过他自己来表现他的“特殊时代、环境和美国”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于是他的“我自己”便与他们民族的“我自己”合而为一了。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写作背景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2085</Words>
  <Application>Microsoft Office PowerPoint</Application>
  <PresentationFormat>全屏显示(16:9)</PresentationFormat>
  <Paragraphs>167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《草叶集》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2021-08-20T18:01:54Z</cp:lastPrinted>
  <dcterms:created xsi:type="dcterms:W3CDTF">2021-08-20T18:01:54Z</dcterms:created>
  <dcterms:modified xsi:type="dcterms:W3CDTF">2021-11-12T01:42:37Z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