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952" r:id="rId3"/>
    <p:sldId id="256" r:id="rId4"/>
    <p:sldId id="293" r:id="rId5"/>
    <p:sldId id="257" r:id="rId6"/>
    <p:sldId id="656" r:id="rId7"/>
    <p:sldId id="260" r:id="rId8"/>
    <p:sldId id="655" r:id="rId9"/>
    <p:sldId id="953" r:id="rId10"/>
    <p:sldId id="652" r:id="rId11"/>
    <p:sldId id="268" r:id="rId12"/>
    <p:sldId id="970" r:id="rId13"/>
    <p:sldId id="653" r:id="rId14"/>
    <p:sldId id="957" r:id="rId15"/>
    <p:sldId id="1024" r:id="rId16"/>
    <p:sldId id="1025" r:id="rId17"/>
    <p:sldId id="1026" r:id="rId18"/>
    <p:sldId id="1027" r:id="rId19"/>
    <p:sldId id="1028" r:id="rId20"/>
    <p:sldId id="1029" r:id="rId21"/>
    <p:sldId id="1030" r:id="rId22"/>
    <p:sldId id="654" r:id="rId23"/>
    <p:sldId id="483" r:id="rId24"/>
    <p:sldId id="1003" r:id="rId25"/>
    <p:sldId id="1004" r:id="rId26"/>
    <p:sldId id="1031" r:id="rId27"/>
    <p:sldId id="1032" r:id="rId28"/>
    <p:sldId id="783" r:id="rId29"/>
    <p:sldId id="265" r:id="rId30"/>
  </p:sldIdLst>
  <p:sldSz cx="12192000" cy="6858000"/>
  <p:notesSz cx="7103745" cy="10234295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5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16" y="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9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Relationship Id="rId4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microsoft.com/office/2007/relationships/hdphoto" Target="../media/image5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90295" y="1351216"/>
            <a:ext cx="9941560" cy="2797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冯至的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于平凡的原生态描写，追寻着一个消逝了的山村的余韵，颇有诗意。阅读时要随着作品的描写发挥联想，读出景物描写中蕴含的哲思之美，理解文中对人生、自然、历史的思考，学习如何在描写中融入想象与思考，让文章富有内涵。</a:t>
            </a:r>
            <a:endParaRPr lang="zh-CN" altLang="en-US" sz="2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315161" y="1829515"/>
            <a:ext cx="10425487" cy="25328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明确字音</a:t>
            </a:r>
            <a:endParaRPr lang="zh-CN" altLang="en-US" sz="24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采撷（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xié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赭色（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zhě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靛蓝（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悚然（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sǒnɡ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嗥叫（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háo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飓风（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jù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麂子（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jǐ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   孑然一身</a:t>
            </a: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jié</a:t>
            </a: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221925" y="1360246"/>
            <a:ext cx="10425487" cy="450580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解释词语</a:t>
            </a:r>
            <a:endParaRPr lang="zh-CN" altLang="en-US" sz="20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①清冽：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清冷，清凉。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②浩劫：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大灾难。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③卑躬：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谦恭逊让；低身、屈身、伏身。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④矜持：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庄重，严肃；拘谨，拘束。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⑤声息：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声音</a:t>
            </a:r>
            <a:r>
              <a:rPr lang="en-US" altLang="zh-CN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多用于否定式</a:t>
            </a:r>
            <a:r>
              <a:rPr lang="en-US" altLang="zh-CN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；声气，消息。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⑥孑然一身：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只有孤单的一个人，没有亲友。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⑦俯拾皆是：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形容地上的某一类东西、要找的某一类例证、文章中的错别字等很多。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⑧风雨如晦：</a:t>
            </a:r>
            <a:r>
              <a:rPr lang="zh-CN" altLang="en-US" sz="2000" b="1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风雨交加，白天如同黑夜一样昏暗。后用来形容局势动荡或社会黑暗。</a:t>
            </a:r>
            <a:endParaRPr lang="zh-CN" altLang="en-US" sz="2000" b="1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梳理文章的行文脉络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文章先交代了作者发现山谷里隐藏着一小段兴衰历史的村庄；然后写，作者的感知，描写看到的草木间的余韵，如小溪、鼠麹草、彩菌、有加利树、野狗的嗥叫等；最后，写作者对事物在生命深处有某种关联的思考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品读内容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第一段最后一句中的“秘密”指的是什么？这一段所说的山林是否属于“人类以外”的那种去处？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秘密”指山路的尽头曾经有过人类生活的村庄，有过房屋，有过田园。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不属于。因为作者是从一条石路的残迹获悉了这座山林的秘密，从而开始了对一个消逝了的山村的寻踪。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326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品读内容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第四段说：“我们没有方法去追寻它们，只有在草木之间感到一些它们的余韵。”请结合全文，分条阐释作者是通过怎样的事物感受到“余韵”的。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①养育过山村人的流水；②围绕过村庄的鼠麹草；③滋养过山村人的彩菌；④陪伴过山村人的有加利树；⑤威胁过山村人的野狗的嗥声；⑥被山村人设计的麂子。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品读内容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如何理解“风雨如晦的时刻”的内涵？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“风雨如晦的时刻”即作者写作的年代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——1942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年，也是一个浩劫的年代。作者的感悟带有浓厚的时代色彩，寄予了珍爱自然、珍爱生命、珍爱和平，共创人类美好家园的愿望，这也是作者写作本文的用意所在。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品读内容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如何理解“但在生命的深处，却和他们有着意味不尽的关联”？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作者认为人与人，只要有相联系的事物，不管时空的间隔有多远，彼此的生命都有声息相通的地方；如今土地上的一切以坦白和恩惠对待那消逝了的山村；现今居住的村庄同样给了“我”的生命许多滋养。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185633" y="2079885"/>
            <a:ext cx="7287805" cy="2807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赏析手法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第五段，作者引用宋代词人李之仪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卜算子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中的句子“日日思君不见君，共饮长江水”有何巧妙之处？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引用诗句使文章显得富有文采，增添了文章的文化底蕴。表明人和人，不管是时间或空间把他们隔离得有多远，彼此的生命都有些声息相通的地方。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4211033" y="1330585"/>
            <a:ext cx="7287805" cy="4654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赏析手法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请从修辞手法的角度赏析下面两句话。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我爱它那从叶子演变成的、有白色茸毛的花朵，谦虚地掺杂在乱草的中间。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运用拟人的修辞手法，形象地突出了花朵的纯洁和坚强。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第二天太阳出来一蒸发，草间的菌子，俯拾皆是：有的红如胭脂，青如青苔，褐如牛肝，白如蛋白，还有一种赭色的，放在水里立即变成靛蓝的颜色。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运用比喻和排比的修辞手法，形象地描绘了太阳出来后，草间菌子的色彩斑斓和旺盛的生命力。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07" r="28807"/>
          <a:stretch>
            <a:fillRect/>
          </a:stretch>
        </p:blipFill>
        <p:spPr>
          <a:xfrm>
            <a:off x="1249198" y="1908801"/>
            <a:ext cx="2539031" cy="303445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111048" y="2474053"/>
            <a:ext cx="517839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部编版高中语文选择性必修下册</a:t>
            </a:r>
            <a:r>
              <a:rPr lang="en-US" altLang="zh-CN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>
                <a:ln w="0"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第二单元</a:t>
            </a:r>
            <a:endParaRPr lang="en-US" altLang="zh-CN" sz="1400">
              <a:ln w="0"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9087" y="3155980"/>
            <a:ext cx="6128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7.1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课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一个消逝了的山村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"/>
          <p:cNvCxnSpPr/>
          <p:nvPr/>
        </p:nvCxnSpPr>
        <p:spPr>
          <a:xfrm>
            <a:off x="2111049" y="3740755"/>
            <a:ext cx="76125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" name="文本框 35"/>
          <p:cNvSpPr txBox="1"/>
          <p:nvPr/>
        </p:nvSpPr>
        <p:spPr>
          <a:xfrm>
            <a:off x="1028701" y="306787"/>
            <a:ext cx="4749799" cy="6552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阅读与思考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你说，你最爱看这原野里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冯 至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你说，你最爱看这原野里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一条条充满生命的小路，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是多少无名行人的步履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踏出来这些活泼的道路。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在我们心灵的原野里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也有几条宛转的小路，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但曾经在路上走过的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行人多半已不知去处：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寂寞的儿童、白发的夫妇，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还有些年纪轻轻的男女，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还有死去的朋友，他们都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给我们踏出来这些道路；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我们纪念着他们的步履</a:t>
            </a: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不要荒芜了这几条小路。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anose="05000000000000000000" pitchFamily="2" charset="2"/>
              <a:buChar char="n"/>
            </a:pPr>
            <a:r>
              <a:rPr kumimoji="1"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  <a:endParaRPr kumimoji="1"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0166" y="1866010"/>
            <a:ext cx="5540333" cy="253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问题：诗人婉致动人的文字间富含诗意与哲理。学了这首现代诗，你认为该如何去开拓自己的人生之路？</a:t>
            </a:r>
            <a:endParaRPr lang="zh-CN" altLang="en-US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人生的道路虽然漫长，但紧要处常常只有几步，特别是年轻的时候。我们正处青春年华，应珍惜韶光，开拓我们多彩的人生，千万不能荒废了自己的人生之路。</a:t>
            </a:r>
            <a:endParaRPr lang="zh-CN" altLang="en-US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33144" y="379043"/>
            <a:ext cx="11125711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ctr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沈祖连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树绿水清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开门见山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山路弯弯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早有鸟儿啁啾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晚有山雾缭绕。虽然远离城市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缺乏城里的物质文明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可他们也一代代地繁衍了下来。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小山村是和谐的。小山村有一个杂货店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这就是城里的百货商场、超市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小山村有个肉摊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这就是城里的菜市场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小山村有一个小酒馆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这就是城里的饭店酒家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小山村有间小屋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小孩在这里认字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这就是城里的学校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小山村还有一个卫生室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这就是城里的医院。而我所讲的故事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就是在这个卫生室里发生的。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医生的拿手技术是治疗各种疼痛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凡腰痛腿痛手脚痛及各种无名肿痛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经他治疗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没有不好的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这是他祖上传下来的绝技。与其说医生的医术高明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不如说是医生的药物独特。凡此种种疼痛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医生总要使用一种很独特的草药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这种草药叫“一粒珍珠”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也叫“一粒金丹”。刚从土里挖出时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呈银白色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就像一颗颗珍珠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而经太阳一晒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便慢慢变成金黄色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活脱脱一颗颗金丹。看不出这小物竟有神奇功能。病人痛得咧着嘴来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经过一番拨弄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多是笑着走出去的。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302372"/>
            <a:ext cx="11125711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据说医生的先祖当年游历海南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在五指山遇到奇人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才得此偏方。到了医生手上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已传了四代。几代人都有着极好的口碑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为人解痛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不图不取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一家人始终住着那低矮小瓦房。不过小瓦房也没什么不好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小山村里的人全都住这种小瓦房。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当然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作为小山村独家医院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只凭一个单方是不行的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见天有几个这样的病人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多数是感冒发热伤风咳嗽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于是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医生也就附设了内科外科儿科妇科。每天不管看病抓药的人怎样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医生总是有条不紊地工作。他在门口设个排队处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那排队方式竟也独特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每人一块瓦片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或正方形或长方形或不规则形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上面也用瓦片写着一个号。瓦片做笔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瓦片做纸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写出的号码倒也清晰可辨。每次进来一个人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只要你拿出瓦片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那号码是不会错的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依顺序来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不挤不乱。来的都是本村本乡的人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再急也得排队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除非别人主动让你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否则还真不好意思插队。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这天来了辆小轿车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贼黑贼黑的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一直开到了卫生室门口。车里下来一个年轻人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再打开右边的门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扶出另外一个人。被扶的是个上了年纪的男人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头发都变白了。看他一手支着腰胯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一定是痛得不轻。医生正在给村人看病。门外集着一堆手拿瓦片的村人。来人自然没有瓦片。坐在最外边的黎三问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是来看病吗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533205"/>
            <a:ext cx="111257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是啊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不看病跑来干什么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是的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不看病来这儿干什么。说得平常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可村人都不大喜欢这种大大咧咧的样子。黎三随手递给他一块瓦片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他却不要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挤到前面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先是掏出烟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顺手抽出一支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塞到医生嘴中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随手打着火机递过去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不由你不抽。一口喷出来的白烟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使得整个屋都香了起来。医生说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啥烟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这么香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香吗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那就留给你慢慢抽。那人将那包烟放到了桌上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告诉你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大中华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三块五一支。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那可不敢要啊。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那算什么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我们路远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先帮个忙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让我们看吧。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医生稍显为难地看了看外边手持瓦片的村人。村人见来人也不多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就一个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也就默许了。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大概一刻钟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看好了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那人将一张大票留在桌上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够了吗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398078" y="869293"/>
            <a:ext cx="1112571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要不了这么多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我找钱给你。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不用找了。说着便扶着男人往外走。那人走了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秩序又恢复了正常。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过了几天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那人又来了。照样不用瓦片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照样留下一包好烟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照样先看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照样给了一张大钱。只是在走时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向医生要了这里的电话。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好几天没见那人来了。这天有人跑来叫医生到大队部去接电话。医生丢下了正在看的病人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出去了。好一会儿才回来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跟村人说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真对不起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我有点事得到城里一趟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明天回来。说着收拾东西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匆匆出门。村人便只好将手里的瓦片放下。反正也没啥大病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明天就明天吧。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到了第二天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医生真的回来了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是那辆贼黑贼黑的小车送回来的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于是瓦片又派上了用场。又过了十来天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那辆贼黑贼黑的车又来了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是那个开车的单独来的。医生看看手拿瓦片的村人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虽然眼里掠过了一丝内疚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还是上了那车一溜烟地走了。从此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医生十天半月也不回来一次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回来也是匆匆地小住一夜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第二天又走了。村人也再不用瓦片了。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半年之后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小山村里出现了一幢小洋楼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那是医生家的。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小洋楼面对小瓦房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鹤立鸡群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自成风景。只是村人每每路过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那眼睛总是斜视的。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algn="r" fontAlgn="ctr">
              <a:lnSpc>
                <a:spcPct val="150000"/>
              </a:lnSpc>
            </a:pP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有删改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17310" y="1529693"/>
            <a:ext cx="1112571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问题：小说中“瓦片”多次出现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有何作用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请结合文章内容谈谈你的看法。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    ①“瓦片”是医生看病排号的凭证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瓦片”是小山村人质朴、诚信、守规矩的象征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瓦片”失去作用象征着医生医德的丧失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瓦片”命运的变化构成文章的暗线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使文章的结构严谨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fontAlgn="ctr">
              <a:lnSpc>
                <a:spcPct val="150000"/>
              </a:lnSpc>
            </a:pP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瓦片”是在“一张大票”面前失去作用的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引发人们的思考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深化文章的主旨。</a:t>
            </a:r>
            <a:endParaRPr lang="zh-CN" altLang="en-US" sz="20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4312" y="674576"/>
            <a:ext cx="1122337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素材积累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--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冯至名句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用急躁等待将来，用后悔回顾过去，都等于独立核算现在。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我们随着风吹，随着水流，化成平原上交错的的溪径，化成溪径上行人的生命。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哪条路、哪道水，没有关联；哪阵风、哪片云，没有呼应；我们走过的城市、山川；都化成了我们的生命。 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界限是一个可爱的名词，由此我们才能感受到自由的意义。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社会在变，许多人都变得不成人形，但我深信许多事物没变。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----《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忆平乐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它们融容自得，仿佛与死和解了。 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----《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忘形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0985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60271" y="1560392"/>
            <a:ext cx="6769322" cy="3731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现代散文家余秋雨先生曾在他的散文集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千年一叹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说过这样的一句话：大自然的景物有百分之一能写进历史，千分之一能成为景观，万分之一能激发诗情。这就是我们赖以生存的大自然的神奇瑰丽之处。她繁富缤纷，延往续来，既孕育了万物生灵，又滋润了人类灵魂。古往今来，无数文人墨客面对那即使是只有万分之一才能激发诗情的景物，寄怀感慨，与自然同悲喜、共哀乐。这一节课，就让我们一起走近作家冯至，聆听他与自然的心灵碰撞。 </a:t>
            </a:r>
            <a:endParaRPr lang="zh-CN" altLang="en-US" sz="20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891930" y="401960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213" y="1757974"/>
            <a:ext cx="2959858" cy="29633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/>
          <p:cNvGrpSpPr/>
          <p:nvPr/>
        </p:nvGrpSpPr>
        <p:grpSpPr>
          <a:xfrm>
            <a:off x="3725094" y="825500"/>
            <a:ext cx="3630504" cy="1066800"/>
            <a:chOff x="115910" y="768032"/>
            <a:chExt cx="4954270" cy="4954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94" r="23894"/>
            <a:stretch>
              <a:fillRect/>
            </a:stretch>
          </p:blipFill>
          <p:spPr>
            <a:xfrm>
              <a:off x="115910" y="768032"/>
              <a:ext cx="4954270" cy="4954270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1331935" y="1787238"/>
              <a:ext cx="2522219" cy="945951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素养目标</a:t>
              </a:r>
              <a:endPara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173766" y="2717523"/>
            <a:ext cx="1010383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了解冯至生平，及其文学成就，社会评价。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品读文章，涵咏主旨，理解冯至先生在文中体现的富有现代意味。</a:t>
            </a:r>
            <a:b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学习结构特征，体会优美散文的语言特色，琢磨它们的修辞技巧。</a:t>
            </a:r>
            <a:endParaRPr lang="zh-CN" altLang="en-US" sz="20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alt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6"/>
            <a:chOff x="213360" y="202564"/>
            <a:chExt cx="11765280" cy="64522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4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知人论世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0052"/>
          <a:stretch>
            <a:fillRect/>
          </a:stretch>
        </p:blipFill>
        <p:spPr>
          <a:xfrm>
            <a:off x="155331" y="779050"/>
            <a:ext cx="4895536" cy="5299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4321581" y="1638301"/>
            <a:ext cx="7715088" cy="358139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43434" y="189106"/>
            <a:ext cx="4293235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endParaRPr sz="36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36207" y="1953049"/>
            <a:ext cx="7485836" cy="295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冯至</a:t>
            </a:r>
            <a:r>
              <a:rPr lang="en-US" altLang="zh-CN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(1905—1993)</a:t>
            </a:r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，现代著名诗人。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原名冯承植，河北涿县人。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1921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年考入北京大学，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1923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年后受到新文化运动的影响开始发表新诗。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1927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月出版第一部诗集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昨日之歌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1929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月出版第二部诗集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北游及其他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，记录自己大学毕业后的哈尔滨教书生活。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1930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年赴德国留学其间受到德语诗人里尔克的影响。五年后获得哲学博士学位，返回战时偏安的昆明任教于西南联大外语系。</a:t>
            </a:r>
            <a:r>
              <a:rPr lang="en-US" altLang="zh-CN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1941</a:t>
            </a:r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年，他创作了一组后来结集为</a:t>
            </a:r>
            <a:r>
              <a:rPr lang="en-US" altLang="zh-CN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十四行集</a:t>
            </a:r>
            <a:r>
              <a:rPr lang="en-US" altLang="zh-CN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的诗作，影响甚大。</a:t>
            </a:r>
            <a:endParaRPr lang="zh-CN" altLang="en-US" b="1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/>
        </p:nvSpPr>
        <p:spPr>
          <a:xfrm>
            <a:off x="578215" y="1340988"/>
            <a:ext cx="11003902" cy="3074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鲁迅曾称赞他是中国最优秀的抒情诗人。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冯至也是中国文学研究家，他从上世纪三十年代开始酝酿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杜甫传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，至五十年代初才发表出来，当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杜甫传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在“新观察”上连载时，毛泽东就读了，有一次毛泽东曾握住冯至的手，说他写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杜甫传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是“为中国人民做了一件好事”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初读课文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137</Paragraphs>
  <Slides>28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35">
      <vt:lpstr>Arial</vt:lpstr>
      <vt:lpstr>Calibri Light</vt:lpstr>
      <vt:lpstr>Calibri</vt:lpstr>
      <vt:lpstr>微软雅黑</vt:lpstr>
      <vt:lpstr>Wingdings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2021-03-19T09:53:25.724</cp:lastPrinted>
  <dcterms:created xsi:type="dcterms:W3CDTF">2021-03-19T09:53:25Z</dcterms:created>
  <dcterms:modified xsi:type="dcterms:W3CDTF">2021-03-19T01:53:41Z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