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9" r:id="rId1"/>
  </p:sldMasterIdLst>
  <p:notesMasterIdLst>
    <p:notesMasterId r:id="rId35"/>
  </p:notesMasterIdLst>
  <p:sldIdLst>
    <p:sldId id="321" r:id="rId2"/>
    <p:sldId id="319" r:id="rId3"/>
    <p:sldId id="320" r:id="rId4"/>
    <p:sldId id="322" r:id="rId5"/>
    <p:sldId id="323" r:id="rId6"/>
    <p:sldId id="324" r:id="rId7"/>
    <p:sldId id="325" r:id="rId8"/>
    <p:sldId id="349" r:id="rId9"/>
    <p:sldId id="326" r:id="rId10"/>
    <p:sldId id="350" r:id="rId11"/>
    <p:sldId id="351" r:id="rId12"/>
    <p:sldId id="327" r:id="rId13"/>
    <p:sldId id="328" r:id="rId14"/>
    <p:sldId id="329" r:id="rId15"/>
    <p:sldId id="330" r:id="rId16"/>
    <p:sldId id="331" r:id="rId17"/>
    <p:sldId id="332" r:id="rId18"/>
    <p:sldId id="333" r:id="rId19"/>
    <p:sldId id="334" r:id="rId20"/>
    <p:sldId id="335" r:id="rId21"/>
    <p:sldId id="336" r:id="rId22"/>
    <p:sldId id="337" r:id="rId23"/>
    <p:sldId id="338" r:id="rId24"/>
    <p:sldId id="339" r:id="rId25"/>
    <p:sldId id="340" r:id="rId26"/>
    <p:sldId id="341" r:id="rId27"/>
    <p:sldId id="342" r:id="rId28"/>
    <p:sldId id="343" r:id="rId29"/>
    <p:sldId id="345" r:id="rId30"/>
    <p:sldId id="344" r:id="rId31"/>
    <p:sldId id="346" r:id="rId32"/>
    <p:sldId id="347" r:id="rId33"/>
    <p:sldId id="352" r:id="rId34"/>
  </p:sldIdLst>
  <p:sldSz cx="9144000" cy="5715000" type="screen16x10"/>
  <p:notesSz cx="6858000" cy="9144000"/>
  <p:custDataLst>
    <p:tags r:id="rId36"/>
  </p:custDataLst>
  <p:defaultTextStyle>
    <a:defPPr>
      <a:defRPr lang="zh-CN"/>
    </a:defPPr>
    <a:lvl1pPr marL="0" indent="0" algn="ctr" defTabSz="914400" rtl="0" eaLnBrk="0" fontAlgn="base" hangingPunct="0">
      <a:lnSpc>
        <a:spcPct val="100000"/>
      </a:lnSpc>
      <a:spcBef>
        <a:spcPct val="50000"/>
      </a:spcBef>
      <a:spcAft>
        <a:spcPct val="0"/>
      </a:spcAft>
      <a:buClrTx/>
      <a:buSzTx/>
      <a:buFontTx/>
      <a:buNone/>
      <a:defRPr kumimoji="0"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sz="3200" b="1" i="0" u="none" baseline="0">
        <a:solidFill>
          <a:srgbClr val="FF66CC"/>
        </a:solidFill>
        <a:effectLst/>
        <a:latin typeface="Arial"/>
        <a:ea typeface="黑体" pitchFamily="49" charset="-122"/>
      </a:defRPr>
    </a:lvl5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35" d="100"/>
          <a:sy n="135" d="100"/>
        </p:scale>
        <p:origin x="732" y="126"/>
      </p:cViewPr>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p:spPr>
        <p:txBody>
          <a:bodyPr numCol="1" compatLnSpc="1">
            <a:prstTxWarp prst="textNoShape">
              <a:avLst/>
            </a:prstTxWarp>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l" eaLnBrk="1" hangingPunct="1">
              <a:spcBef>
                <a:spcPct val="0"/>
              </a:spcBef>
            </a:pPr>
            <a:endParaRPr lang="en-US" altLang="zh-CN" sz="1200" b="0">
              <a:solidFill>
                <a:schemeClr val="tx1"/>
              </a:solidFill>
              <a:ea typeface="宋体" pitchFamily="2" charset="-122"/>
            </a:endParaRPr>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a:extLst/>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Arial"/>
                <a:ea typeface="宋体"/>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r" eaLnBrk="1" hangingPunct="1">
              <a:spcBef>
                <a:spcPct val="0"/>
              </a:spcBef>
            </a:pPr>
            <a:endParaRPr lang="en-US" altLang="zh-CN" sz="1200" b="0">
              <a:solidFill>
                <a:schemeClr val="tx1"/>
              </a:solidFill>
              <a:ea typeface="宋体" pitchFamily="2" charset="-122"/>
            </a:endParaRPr>
          </a:p>
        </p:txBody>
      </p:sp>
      <p:sp>
        <p:nvSpPr>
          <p:cNvPr id="2052" name="Rectangle 4"/>
          <p:cNvSpPr>
            <a:spLocks noGrp="1" noRot="1" noChangeAspect="1" noTextEdit="1"/>
          </p:cNvSpPr>
          <p:nvPr>
            <p:ph type="sldImg" idx="2"/>
          </p:nvPr>
        </p:nvSpPr>
        <p:spPr>
          <a:xfrm>
            <a:off x="685800" y="685800"/>
            <a:ext cx="5486400" cy="3429000"/>
          </a:xfrm>
          <a:prstGeom prst="rect">
            <a:avLst/>
          </a:prstGeom>
          <a:noFill/>
          <a:ln>
            <a:solidFill>
              <a:prstClr val="black"/>
            </a:solidFill>
            <a:miter lim="800000"/>
          </a:ln>
        </p:spPr>
      </p:sp>
      <p:sp>
        <p:nvSpPr>
          <p:cNvPr id="205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numCol="1" compatLnSpc="1">
            <a:prstTxWarp prst="textNoShape">
              <a:avLst/>
            </a:prstTxWarp>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a:ea typeface="宋体"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a:ea typeface="宋体"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a:ea typeface="宋体"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a:ea typeface="宋体"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numCol="1" anchor="b" anchorCtr="0"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Arial"/>
                <a:ea typeface="宋体"/>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l" eaLnBrk="1" hangingPunct="1">
              <a:spcBef>
                <a:spcPct val="0"/>
              </a:spcBef>
            </a:pPr>
            <a:endParaRPr lang="en-US" altLang="zh-CN" sz="1200" b="0">
              <a:solidFill>
                <a:schemeClr val="tx1"/>
              </a:solidFill>
              <a:ea typeface="宋体" pitchFamily="2" charset="-122"/>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numCol="1" anchor="b" anchorCtr="0"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Arial"/>
                <a:ea typeface="宋体" pitchFamily="2"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r" eaLnBrk="1" hangingPunct="1">
              <a:spcBef>
                <a:spcPct val="0"/>
              </a:spcBef>
            </a:pPr>
            <a:fld id="{89DF4C4F-7771-4076-A542-4284B5066FC9}" type="slidenum">
              <a:rPr lang="en-US" altLang="zh-CN" sz="1200" b="0">
                <a:solidFill>
                  <a:schemeClr val="tx1"/>
                </a:solidFill>
                <a:ea typeface="宋体" pitchFamily="2" charset="-122"/>
              </a:rPr>
              <a:t>‹#›</a:t>
            </a:fld>
            <a:endParaRPr lang="en-US" altLang="zh-CN" sz="1200" b="0">
              <a:solidFill>
                <a:schemeClr val="tx1"/>
              </a:solidFill>
              <a:ea typeface="宋体" pitchFamily="2" charset="-122"/>
            </a:endParaRPr>
          </a:p>
        </p:txBody>
      </p:sp>
    </p:spTree>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578089"/>
          </a:xfrm>
          <a:prstGeom prst="rect">
            <a:avLst/>
          </a:prstGeom>
        </p:spPr>
        <p:txBody>
          <a:bodyPr/>
          <a:lstStyle>
            <a:lvl1pPr>
              <a:defRPr sz="3200" b="1">
                <a:effectLst>
                  <a:outerShdw blurRad="38100" dist="38100" dir="2700000" algn="tl">
                    <a:srgbClr val="000000">
                      <a:alpha val="43137"/>
                    </a:srgbClr>
                  </a:outerShdw>
                </a:effectLst>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411088"/>
          </a:xfrm>
          <a:prstGeom prst="rect">
            <a:avLst/>
          </a:prstGeom>
        </p:spPr>
        <p:txBody>
          <a:bodyPr/>
          <a:lstStyle>
            <a:lvl1pPr marL="0" indent="0" algn="ctr">
              <a:buNone/>
              <a:defRPr sz="180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2"/>
          <p:cNvSpPr>
            <a:spLocks noGrp="1" noChangeArrowheads="1"/>
          </p:cNvSpPr>
          <p:nvPr>
            <p:ph type="dt" sz="half" idx="10"/>
          </p:nvPr>
        </p:nvSpPr>
        <p:spPr bwMode="auto">
          <a:xfrm>
            <a:off x="457200" y="5203825"/>
            <a:ext cx="2133600" cy="396875"/>
          </a:xfrm>
          <a:prstGeom prst="rect">
            <a:avLst/>
          </a:prstGeom>
          <a:noFill/>
          <a:ln>
            <a:noFill/>
          </a:ln>
          <a:effectLst/>
          <a:extLst/>
        </p:spPr>
        <p:txBody>
          <a:bodyPr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l" eaLnBrk="1" hangingPunct="1">
              <a:spcBef>
                <a:spcPct val="0"/>
              </a:spcBef>
            </a:pPr>
            <a:endParaRPr lang="en-US" altLang="zh-CN" sz="1400" b="0">
              <a:solidFill>
                <a:schemeClr val="tx1"/>
              </a:solidFill>
              <a:ea typeface="宋体" pitchFamily="2" charset="-122"/>
            </a:endParaRPr>
          </a:p>
        </p:txBody>
      </p:sp>
      <p:sp>
        <p:nvSpPr>
          <p:cNvPr id="5" name="Rectangle 3"/>
          <p:cNvSpPr>
            <a:spLocks noGrp="1" noChangeArrowheads="1"/>
          </p:cNvSpPr>
          <p:nvPr>
            <p:ph type="ftr" sz="quarter" idx="11"/>
          </p:nvPr>
        </p:nvSpPr>
        <p:spPr bwMode="auto">
          <a:xfrm>
            <a:off x="3124200" y="5203825"/>
            <a:ext cx="2895600" cy="396875"/>
          </a:xfrm>
          <a:prstGeom prst="rect">
            <a:avLst/>
          </a:prstGeom>
          <a:noFill/>
          <a:ln>
            <a:noFill/>
          </a:ln>
          <a:effectLst/>
          <a:extLst/>
        </p:spPr>
        <p:txBody>
          <a:bodyPr numCol="1" compatLnSpc="1">
            <a:prstTxWarp prst="textNoShape">
              <a:avLst/>
            </a:prstTxWarp>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spcBef>
                <a:spcPct val="0"/>
              </a:spcBef>
            </a:pPr>
            <a:endParaRPr lang="en-US" altLang="zh-CN" sz="1400" b="0">
              <a:solidFill>
                <a:schemeClr val="tx1"/>
              </a:solidFill>
              <a:ea typeface="宋体" pitchFamily="2" charset="-122"/>
            </a:endParaRPr>
          </a:p>
        </p:txBody>
      </p:sp>
      <p:sp>
        <p:nvSpPr>
          <p:cNvPr id="6" name="Rectangle 4"/>
          <p:cNvSpPr>
            <a:spLocks noGrp="1" noChangeArrowheads="1"/>
          </p:cNvSpPr>
          <p:nvPr>
            <p:ph type="sldNum" sz="quarter" idx="12"/>
          </p:nvPr>
        </p:nvSpPr>
        <p:spPr bwMode="auto">
          <a:xfrm>
            <a:off x="6553200" y="5203825"/>
            <a:ext cx="2133600" cy="396875"/>
          </a:xfrm>
          <a:prstGeom prst="rect">
            <a:avLst/>
          </a:prstGeom>
          <a:noFill/>
          <a:ln>
            <a:noFill/>
          </a:ln>
          <a:effectLst/>
          <a:extLst/>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宋体" pitchFamily="2"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r" eaLnBrk="1" hangingPunct="1">
              <a:spcBef>
                <a:spcPct val="0"/>
              </a:spcBef>
            </a:pPr>
            <a:fld id="{DA33AD94-1624-4902-88FD-17530335FC26}" type="slidenum">
              <a:rPr lang="en-US" altLang="zh-CN" sz="1400" b="0">
                <a:solidFill>
                  <a:schemeClr val="tx1"/>
                </a:solidFill>
                <a:ea typeface="宋体" pitchFamily="2" charset="-122"/>
              </a:rPr>
              <a:t>‹#›</a:t>
            </a:fld>
            <a:endParaRPr lang="en-US" altLang="zh-CN" sz="1400" b="0">
              <a:solidFill>
                <a:schemeClr val="tx1"/>
              </a:solidFill>
              <a:ea typeface="宋体" pitchFamily="2" charset="-122"/>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81236"/>
            <a:ext cx="8229600" cy="504056"/>
          </a:xfrm>
          <a:prstGeom prst="rect">
            <a:avLst/>
          </a:prstGeom>
        </p:spPr>
        <p:txBody>
          <a:bodyPr/>
          <a:lstStyle>
            <a:lvl1pPr>
              <a:defRPr sz="2800" b="0">
                <a:effectLst/>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129308"/>
            <a:ext cx="8229600" cy="3975829"/>
          </a:xfrm>
          <a:prstGeom prst="rect">
            <a:avLst/>
          </a:prstGeom>
        </p:spPr>
        <p:txBody>
          <a:bodyPr/>
          <a:lstStyle>
            <a:lvl1pPr marL="0" indent="457200" algn="just">
              <a:spcBef>
                <a:spcPct val="0"/>
              </a:spcBef>
              <a:defRPr sz="1800"/>
            </a:lvl1pPr>
            <a:lvl2pPr marL="0" indent="457200" algn="just">
              <a:spcBef>
                <a:spcPct val="0"/>
              </a:spcBef>
              <a:defRPr sz="1800"/>
            </a:lvl2pPr>
            <a:lvl3pPr marL="0" indent="457200" algn="just">
              <a:spcBef>
                <a:spcPct val="0"/>
              </a:spcBef>
              <a:defRPr sz="1800"/>
            </a:lvl3pPr>
            <a:lvl4pPr marL="0" indent="457200" algn="just">
              <a:spcBef>
                <a:spcPct val="0"/>
              </a:spcBef>
              <a:defRPr sz="1800"/>
            </a:lvl4pPr>
            <a:lvl5pPr marL="0" indent="457200" algn="just">
              <a:spcBef>
                <a:spcPct val="0"/>
              </a:spcBef>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dt" sz="half" idx="10"/>
          </p:nvPr>
        </p:nvSpPr>
        <p:spPr bwMode="auto">
          <a:xfrm>
            <a:off x="457200" y="5203825"/>
            <a:ext cx="2133600" cy="396875"/>
          </a:xfrm>
          <a:prstGeom prst="rect">
            <a:avLst/>
          </a:prstGeom>
          <a:noFill/>
          <a:ln>
            <a:noFill/>
          </a:ln>
          <a:effectLst/>
          <a:extLst/>
        </p:spPr>
        <p:txBody>
          <a:bodyPr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l" eaLnBrk="1" hangingPunct="1">
              <a:spcBef>
                <a:spcPct val="0"/>
              </a:spcBef>
            </a:pPr>
            <a:endParaRPr lang="en-US" altLang="zh-CN" sz="1400" b="0">
              <a:solidFill>
                <a:schemeClr val="tx1"/>
              </a:solidFill>
              <a:ea typeface="宋体" pitchFamily="2" charset="-122"/>
            </a:endParaRPr>
          </a:p>
        </p:txBody>
      </p:sp>
      <p:sp>
        <p:nvSpPr>
          <p:cNvPr id="5" name="Rectangle 3"/>
          <p:cNvSpPr>
            <a:spLocks noGrp="1" noChangeArrowheads="1"/>
          </p:cNvSpPr>
          <p:nvPr>
            <p:ph type="ftr" sz="quarter" idx="11"/>
          </p:nvPr>
        </p:nvSpPr>
        <p:spPr bwMode="auto">
          <a:xfrm>
            <a:off x="3124200" y="5203825"/>
            <a:ext cx="2895600" cy="396875"/>
          </a:xfrm>
          <a:prstGeom prst="rect">
            <a:avLst/>
          </a:prstGeom>
          <a:noFill/>
          <a:ln>
            <a:noFill/>
          </a:ln>
          <a:effectLst/>
          <a:extLst/>
        </p:spPr>
        <p:txBody>
          <a:bodyPr numCol="1" compatLnSpc="1">
            <a:prstTxWarp prst="textNoShape">
              <a:avLst/>
            </a:prstTxWarp>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spcBef>
                <a:spcPct val="0"/>
              </a:spcBef>
            </a:pPr>
            <a:endParaRPr lang="en-US" altLang="zh-CN" sz="1400" b="0">
              <a:solidFill>
                <a:schemeClr val="tx1"/>
              </a:solidFill>
              <a:ea typeface="宋体" pitchFamily="2" charset="-122"/>
            </a:endParaRPr>
          </a:p>
        </p:txBody>
      </p:sp>
      <p:sp>
        <p:nvSpPr>
          <p:cNvPr id="6" name="Rectangle 4"/>
          <p:cNvSpPr>
            <a:spLocks noGrp="1" noChangeArrowheads="1"/>
          </p:cNvSpPr>
          <p:nvPr>
            <p:ph type="sldNum" sz="quarter" idx="12"/>
          </p:nvPr>
        </p:nvSpPr>
        <p:spPr bwMode="auto">
          <a:xfrm>
            <a:off x="6553200" y="5203825"/>
            <a:ext cx="2133600" cy="396875"/>
          </a:xfrm>
          <a:prstGeom prst="rect">
            <a:avLst/>
          </a:prstGeom>
          <a:noFill/>
          <a:ln>
            <a:noFill/>
          </a:ln>
          <a:effectLst/>
          <a:extLst/>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宋体" pitchFamily="2"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r" eaLnBrk="1" hangingPunct="1">
              <a:spcBef>
                <a:spcPct val="0"/>
              </a:spcBef>
            </a:pPr>
            <a:fld id="{DA33AD94-1624-4902-88FD-17530335FC26}" type="slidenum">
              <a:rPr lang="en-US" altLang="zh-CN" sz="1400" b="0">
                <a:solidFill>
                  <a:schemeClr val="tx1"/>
                </a:solidFill>
                <a:ea typeface="宋体" pitchFamily="2" charset="-122"/>
              </a:rPr>
              <a:t>‹#›</a:t>
            </a:fld>
            <a:endParaRPr lang="en-US" altLang="zh-CN" sz="1400" b="0">
              <a:solidFill>
                <a:schemeClr val="tx1"/>
              </a:solidFill>
              <a:ea typeface="宋体" pitchFamily="2" charset="-122"/>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
          <p:cNvSpPr>
            <a:spLocks noGrp="1" noChangeArrowheads="1"/>
          </p:cNvSpPr>
          <p:nvPr>
            <p:ph type="dt" sz="half" idx="10"/>
          </p:nvPr>
        </p:nvSpPr>
        <p:spPr bwMode="auto">
          <a:xfrm>
            <a:off x="457200" y="5203825"/>
            <a:ext cx="2133600" cy="396875"/>
          </a:xfrm>
          <a:prstGeom prst="rect">
            <a:avLst/>
          </a:prstGeom>
          <a:noFill/>
          <a:ln>
            <a:noFill/>
          </a:ln>
          <a:effectLst/>
          <a:extLst/>
        </p:spPr>
        <p:txBody>
          <a:bodyPr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l" eaLnBrk="1" hangingPunct="1">
              <a:spcBef>
                <a:spcPct val="0"/>
              </a:spcBef>
            </a:pPr>
            <a:endParaRPr lang="en-US" altLang="zh-CN" sz="1400" b="0">
              <a:solidFill>
                <a:schemeClr val="tx1"/>
              </a:solidFill>
              <a:ea typeface="宋体" pitchFamily="2" charset="-122"/>
            </a:endParaRPr>
          </a:p>
        </p:txBody>
      </p:sp>
      <p:sp>
        <p:nvSpPr>
          <p:cNvPr id="5" name="Rectangle 3"/>
          <p:cNvSpPr>
            <a:spLocks noGrp="1" noChangeArrowheads="1"/>
          </p:cNvSpPr>
          <p:nvPr>
            <p:ph type="ftr" sz="quarter" idx="11"/>
          </p:nvPr>
        </p:nvSpPr>
        <p:spPr bwMode="auto">
          <a:xfrm>
            <a:off x="3124200" y="5203825"/>
            <a:ext cx="2895600" cy="396875"/>
          </a:xfrm>
          <a:prstGeom prst="rect">
            <a:avLst/>
          </a:prstGeom>
          <a:noFill/>
          <a:ln>
            <a:noFill/>
          </a:ln>
          <a:effectLst/>
          <a:extLst/>
        </p:spPr>
        <p:txBody>
          <a:bodyPr numCol="1" compatLnSpc="1">
            <a:prstTxWarp prst="textNoShape">
              <a:avLst/>
            </a:prstTxWarp>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spcBef>
                <a:spcPct val="0"/>
              </a:spcBef>
            </a:pPr>
            <a:endParaRPr lang="en-US" altLang="zh-CN" sz="1400" b="0">
              <a:solidFill>
                <a:schemeClr val="tx1"/>
              </a:solidFill>
              <a:ea typeface="宋体" pitchFamily="2" charset="-122"/>
            </a:endParaRPr>
          </a:p>
        </p:txBody>
      </p:sp>
      <p:sp>
        <p:nvSpPr>
          <p:cNvPr id="6" name="Rectangle 4"/>
          <p:cNvSpPr>
            <a:spLocks noGrp="1" noChangeArrowheads="1"/>
          </p:cNvSpPr>
          <p:nvPr>
            <p:ph type="sldNum" sz="quarter" idx="12"/>
          </p:nvPr>
        </p:nvSpPr>
        <p:spPr bwMode="auto">
          <a:xfrm>
            <a:off x="6553200" y="5203825"/>
            <a:ext cx="2133600" cy="396875"/>
          </a:xfrm>
          <a:prstGeom prst="rect">
            <a:avLst/>
          </a:prstGeom>
          <a:noFill/>
          <a:ln>
            <a:noFill/>
          </a:ln>
          <a:effectLst/>
          <a:extLst/>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宋体" pitchFamily="2"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r" eaLnBrk="1" hangingPunct="1">
              <a:spcBef>
                <a:spcPct val="0"/>
              </a:spcBef>
            </a:pPr>
            <a:fld id="{DA33AD94-1624-4902-88FD-17530335FC26}" type="slidenum">
              <a:rPr lang="en-US" altLang="zh-CN" sz="1400" b="0">
                <a:solidFill>
                  <a:schemeClr val="tx1"/>
                </a:solidFill>
                <a:ea typeface="宋体" pitchFamily="2" charset="-122"/>
              </a:rPr>
              <a:t>‹#›</a:t>
            </a:fld>
            <a:endParaRPr lang="en-US" altLang="zh-CN" sz="1400" b="0">
              <a:solidFill>
                <a:schemeClr val="tx1"/>
              </a:solidFill>
              <a:ea typeface="宋体" pitchFamily="2"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dt" sz="half" idx="2"/>
          </p:nvPr>
        </p:nvSpPr>
        <p:spPr bwMode="auto">
          <a:xfrm>
            <a:off x="457200" y="5203825"/>
            <a:ext cx="2133600" cy="396875"/>
          </a:xfrm>
          <a:prstGeom prst="rect">
            <a:avLst/>
          </a:prstGeom>
          <a:noFill/>
          <a:ln>
            <a:noFill/>
          </a:ln>
          <a:effectLst/>
          <a:extLst/>
        </p:spPr>
        <p:txBody>
          <a:bodyPr numCol="1" compatLnSpc="1">
            <a:prstTxWarp prst="textNoShape">
              <a:avLst/>
            </a:prstTxWarp>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l" eaLnBrk="1" hangingPunct="1">
              <a:spcBef>
                <a:spcPct val="0"/>
              </a:spcBef>
            </a:pPr>
            <a:endParaRPr lang="en-US" altLang="zh-CN" sz="1400" b="0">
              <a:solidFill>
                <a:schemeClr val="tx1"/>
              </a:solidFill>
              <a:ea typeface="宋体" pitchFamily="2" charset="-122"/>
            </a:endParaRPr>
          </a:p>
        </p:txBody>
      </p:sp>
      <p:sp>
        <p:nvSpPr>
          <p:cNvPr id="1027" name="Rectangle 3"/>
          <p:cNvSpPr>
            <a:spLocks noGrp="1" noChangeArrowheads="1"/>
          </p:cNvSpPr>
          <p:nvPr>
            <p:ph type="ftr" sz="quarter" idx="3"/>
          </p:nvPr>
        </p:nvSpPr>
        <p:spPr bwMode="auto">
          <a:xfrm>
            <a:off x="3124200" y="5203825"/>
            <a:ext cx="2895600" cy="396875"/>
          </a:xfrm>
          <a:prstGeom prst="rect">
            <a:avLst/>
          </a:prstGeom>
          <a:noFill/>
          <a:ln>
            <a:noFill/>
          </a:ln>
          <a:effectLst/>
          <a:extLst/>
        </p:spPr>
        <p:txBody>
          <a:bodyPr numCol="1" compatLnSpc="1">
            <a:prstTxWarp prst="textNoShape">
              <a:avLst/>
            </a:prstTxWarp>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spcBef>
                <a:spcPct val="0"/>
              </a:spcBef>
            </a:pPr>
            <a:endParaRPr lang="en-US" altLang="zh-CN" sz="1400" b="0">
              <a:solidFill>
                <a:schemeClr val="tx1"/>
              </a:solidFill>
              <a:ea typeface="宋体" pitchFamily="2" charset="-122"/>
            </a:endParaRPr>
          </a:p>
        </p:txBody>
      </p:sp>
      <p:sp>
        <p:nvSpPr>
          <p:cNvPr id="1028" name="Rectangle 4"/>
          <p:cNvSpPr>
            <a:spLocks noGrp="1" noChangeArrowheads="1"/>
          </p:cNvSpPr>
          <p:nvPr>
            <p:ph type="sldNum" sz="quarter" idx="4"/>
          </p:nvPr>
        </p:nvSpPr>
        <p:spPr bwMode="auto">
          <a:xfrm>
            <a:off x="6553200" y="5203825"/>
            <a:ext cx="2133600" cy="396875"/>
          </a:xfrm>
          <a:prstGeom prst="rect">
            <a:avLst/>
          </a:prstGeom>
          <a:noFill/>
          <a:ln>
            <a:noFill/>
          </a:ln>
          <a:effectLst/>
          <a:extLst/>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宋体" pitchFamily="2"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r" eaLnBrk="1" hangingPunct="1">
              <a:spcBef>
                <a:spcPct val="0"/>
              </a:spcBef>
            </a:pPr>
            <a:fld id="{DA33AD94-1624-4902-88FD-17530335FC26}" type="slidenum">
              <a:rPr lang="en-US" altLang="zh-CN" sz="1400" b="0">
                <a:solidFill>
                  <a:schemeClr val="tx1"/>
                </a:solidFill>
                <a:ea typeface="宋体" pitchFamily="2" charset="-122"/>
              </a:rPr>
              <a:t>‹#›</a:t>
            </a:fld>
            <a:endParaRPr lang="en-US" altLang="zh-CN" sz="1400" b="0">
              <a:solidFill>
                <a:schemeClr val="tx1"/>
              </a:solidFill>
              <a:ea typeface="宋体" pitchFamily="2" charset="-122"/>
            </a:endParaRPr>
          </a:p>
        </p:txBody>
      </p:sp>
      <p:sp>
        <p:nvSpPr>
          <p:cNvPr id="1029" name="Text Box 6"/>
          <p:cNvSpPr/>
          <p:nvPr/>
        </p:nvSpPr>
        <p:spPr>
          <a:xfrm>
            <a:off x="-1908175" y="517525"/>
            <a:ext cx="1511300" cy="368300"/>
          </a:xfrm>
          <a:prstGeom prst="rect">
            <a:avLst/>
          </a:prstGeom>
          <a:no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l" eaLnBrk="1" hangingPunct="1"/>
            <a:endParaRPr lang="zh-CN" altLang="zh-CN" sz="1800">
              <a:solidFill>
                <a:schemeClr val="tx1"/>
              </a:solidFill>
              <a:ea typeface="宋体" pitchFamily="2" charset="-122"/>
            </a:endParaRPr>
          </a:p>
        </p:txBody>
      </p:sp>
      <p:pic>
        <p:nvPicPr>
          <p:cNvPr id="1030" name="Picture 16" descr="图片4"/>
          <p:cNvPicPr>
            <a:picLocks noChangeAspect="1"/>
          </p:cNvPicPr>
          <p:nvPr/>
        </p:nvPicPr>
        <p:blipFill>
          <a:blip r:embed="rId5">
            <a:lum bright="18000"/>
          </a:blip>
          <a:srcRect t="69119" b="13541"/>
          <a:stretch>
            <a:fillRect/>
          </a:stretch>
        </p:blipFill>
        <p:spPr>
          <a:xfrm>
            <a:off x="0" y="5437188"/>
            <a:ext cx="9144000" cy="277812"/>
          </a:xfrm>
          <a:prstGeom prst="rect">
            <a:avLst/>
          </a:prstGeom>
          <a:noFill/>
          <a:ln>
            <a:noFill/>
            <a:miter lim="800000"/>
          </a:ln>
        </p:spPr>
      </p:pic>
      <p:pic>
        <p:nvPicPr>
          <p:cNvPr id="1031" name="图片 4"/>
          <p:cNvPicPr>
            <a:picLocks noChangeAspect="1"/>
          </p:cNvPicPr>
          <p:nvPr/>
        </p:nvPicPr>
        <p:blipFill>
          <a:blip r:embed="rId6"/>
          <a:stretch>
            <a:fillRect/>
          </a:stretch>
        </p:blipFill>
        <p:spPr>
          <a:xfrm>
            <a:off x="0" y="-1587"/>
            <a:ext cx="9144000" cy="4286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transition/>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b="1"/>
              <a:t>【</a:t>
            </a:r>
            <a:r>
              <a:rPr lang="zh-CN" altLang="en-US" sz="2800" b="1"/>
              <a:t>导入</a:t>
            </a:r>
            <a:r>
              <a:rPr lang="en-US" altLang="zh-CN" sz="2800" b="1"/>
              <a:t>】</a:t>
            </a:r>
            <a:endParaRPr lang="zh-CN" altLang="en-US" sz="2800"/>
          </a:p>
        </p:txBody>
      </p:sp>
      <p:sp>
        <p:nvSpPr>
          <p:cNvPr id="3075"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2000" b="1" dirty="0"/>
              <a:t>一千多年前，他被贬谪黔州（今彭水），从此，失意的诗人便与这一方灵秀的山水草木结下了情缘。于是，在乱世浊俗中保持自己独特的风格和骨气，狷介自持。他出淤泥而不染，他与世俗同流而不污，他和而不同，他就是黄山谷（黄庭坚）。山谷遗风也在这一方山水之间，传承流芳，绵延不息。</a:t>
            </a:r>
          </a:p>
          <a:p>
            <a:pPr marL="0" lvl="0" indent="457200" algn="just">
              <a:lnSpc>
                <a:spcPct val="150000"/>
              </a:lnSpc>
              <a:spcBef>
                <a:spcPct val="0"/>
              </a:spcBef>
            </a:pPr>
            <a:r>
              <a:rPr lang="zh-CN" altLang="en-US" sz="2000" b="1" dirty="0"/>
              <a:t>今天，我们就一起走近黄山谷，去领略那非凡的山谷遗风。</a:t>
            </a:r>
          </a:p>
        </p:txBody>
      </p:sp>
      <p:sp>
        <p:nvSpPr>
          <p:cNvPr id="307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zh-CN" altLang="en-US" sz="2800" b="1"/>
              <a:t>四．诗文赏析</a:t>
            </a:r>
            <a:r>
              <a:rPr lang="zh-CN" altLang="en-US" sz="2800"/>
              <a:t/>
            </a:r>
            <a:br>
              <a:rPr lang="zh-CN" altLang="en-US" sz="2800"/>
            </a:br>
            <a:endParaRPr lang="zh-CN" altLang="en-US" sz="2800"/>
          </a:p>
        </p:txBody>
      </p:sp>
      <p:sp>
        <p:nvSpPr>
          <p:cNvPr id="12291" name="内容占位符 2"/>
          <p:cNvSpPr>
            <a:spLocks noGrp="1"/>
          </p:cNvSpPr>
          <p:nvPr>
            <p:ph idx="4294967295"/>
          </p:nvPr>
        </p:nvSpPr>
        <p:spPr>
          <a:xfrm>
            <a:off x="428625" y="1000125"/>
            <a:ext cx="2614613" cy="3976688"/>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1800" b="1"/>
              <a:t>   登快阁</a:t>
            </a:r>
            <a:r>
              <a:rPr lang="en-US" altLang="zh-CN" sz="1800" b="1"/>
              <a:t>     </a:t>
            </a:r>
          </a:p>
          <a:p>
            <a:pPr marL="0" lvl="0" indent="457200" algn="just">
              <a:lnSpc>
                <a:spcPct val="150000"/>
              </a:lnSpc>
              <a:spcBef>
                <a:spcPct val="0"/>
              </a:spcBef>
            </a:pPr>
            <a:r>
              <a:rPr lang="en-US" altLang="zh-CN" sz="1800" b="1"/>
              <a:t>[</a:t>
            </a:r>
            <a:r>
              <a:rPr lang="zh-CN" altLang="en-US" sz="1800" b="1"/>
              <a:t>宋</a:t>
            </a:r>
            <a:r>
              <a:rPr lang="en-US" altLang="zh-CN" sz="1800" b="1"/>
              <a:t>]</a:t>
            </a:r>
            <a:r>
              <a:rPr lang="zh-CN" altLang="en-US" sz="1800" b="1"/>
              <a:t>黄庭坚</a:t>
            </a:r>
            <a:endParaRPr lang="zh-CN" altLang="en-US" sz="1800"/>
          </a:p>
          <a:p>
            <a:pPr marL="0" lvl="0" indent="457200" algn="just">
              <a:lnSpc>
                <a:spcPct val="150000"/>
              </a:lnSpc>
              <a:spcBef>
                <a:spcPct val="0"/>
              </a:spcBef>
            </a:pPr>
            <a:r>
              <a:rPr lang="zh-CN" altLang="en-US" sz="1800" b="1"/>
              <a:t>痴儿了却公家事，快阁东西倚晚晴。落木千山天远大，澄江一道月分明。</a:t>
            </a:r>
            <a:endParaRPr lang="zh-CN" altLang="en-US" sz="1800"/>
          </a:p>
          <a:p>
            <a:pPr marL="0" lvl="0" indent="457200" algn="just">
              <a:lnSpc>
                <a:spcPct val="150000"/>
              </a:lnSpc>
              <a:spcBef>
                <a:spcPct val="0"/>
              </a:spcBef>
            </a:pPr>
            <a:r>
              <a:rPr lang="zh-CN" altLang="en-US" sz="1800" b="1">
                <a:solidFill>
                  <a:srgbClr val="FF0000"/>
                </a:solidFill>
              </a:rPr>
              <a:t>朱弦已为佳人绝，青眼聊因美酒横。万里归船弄长笛，此心吾与白鸥盟。</a:t>
            </a:r>
            <a:endParaRPr lang="zh-CN" altLang="en-US" sz="1800">
              <a:solidFill>
                <a:srgbClr val="FF0000"/>
              </a:solidFill>
            </a:endParaRPr>
          </a:p>
          <a:p>
            <a:pPr marL="0" lvl="0" indent="457200" algn="just">
              <a:lnSpc>
                <a:spcPct val="150000"/>
              </a:lnSpc>
              <a:spcBef>
                <a:spcPct val="0"/>
              </a:spcBef>
            </a:pPr>
            <a:endParaRPr lang="zh-CN" altLang="en-US" sz="1800"/>
          </a:p>
        </p:txBody>
      </p:sp>
      <p:sp>
        <p:nvSpPr>
          <p:cNvPr id="1229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12293" name="内容占位符 2"/>
          <p:cNvSpPr txBox="1"/>
          <p:nvPr/>
        </p:nvSpPr>
        <p:spPr bwMode="auto">
          <a:xfrm>
            <a:off x="3286125" y="1000125"/>
            <a:ext cx="5500688" cy="3976688"/>
          </a:xfrm>
          <a:prstGeom prst="rect">
            <a:avLst/>
          </a:prstGeom>
          <a:noFill/>
          <a:ln>
            <a:miter lim="800000"/>
          </a:ln>
        </p:spPr>
        <p:txBody>
          <a:bodyPr>
            <a:no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spcBef>
                <a:spcPct val="0"/>
              </a:spcBef>
              <a:buChar char="•"/>
            </a:pPr>
            <a:r>
              <a:rPr lang="zh-CN" altLang="en-US" sz="1800" spc="0">
                <a:solidFill>
                  <a:schemeClr val="tx1"/>
                </a:solidFill>
                <a:ea typeface="宋体" pitchFamily="2" charset="-122"/>
              </a:rPr>
              <a:t>朱弦已为佳人绝</a:t>
            </a:r>
            <a:r>
              <a:rPr lang="zh-CN" altLang="en-US" sz="1800" b="0" spc="0">
                <a:solidFill>
                  <a:schemeClr val="tx1"/>
                </a:solidFill>
                <a:ea typeface="宋体" pitchFamily="2" charset="-122"/>
              </a:rPr>
              <a:t>：</a:t>
            </a:r>
            <a:r>
              <a:rPr lang="en-US" altLang="zh-CN" sz="1800" b="0" spc="0">
                <a:solidFill>
                  <a:schemeClr val="tx1"/>
                </a:solidFill>
                <a:ea typeface="宋体" pitchFamily="2" charset="-122"/>
              </a:rPr>
              <a:t>《</a:t>
            </a:r>
            <a:r>
              <a:rPr lang="zh-CN" altLang="en-US" sz="1800" b="0" spc="0">
                <a:solidFill>
                  <a:schemeClr val="tx1"/>
                </a:solidFill>
                <a:ea typeface="宋体" pitchFamily="2" charset="-122"/>
              </a:rPr>
              <a:t>吕氏春秋</a:t>
            </a:r>
            <a:r>
              <a:rPr lang="en-US" altLang="zh-CN" sz="1800" b="0" spc="0">
                <a:solidFill>
                  <a:schemeClr val="tx1"/>
                </a:solidFill>
                <a:ea typeface="宋体" pitchFamily="2" charset="-122"/>
              </a:rPr>
              <a:t>》</a:t>
            </a:r>
            <a:r>
              <a:rPr lang="zh-CN" altLang="en-US" sz="1800" b="0" spc="0">
                <a:solidFill>
                  <a:schemeClr val="tx1"/>
                </a:solidFill>
                <a:ea typeface="宋体" pitchFamily="2" charset="-122"/>
              </a:rPr>
              <a:t>载：“钟子期死，伯牙破琴绝弦，终身不复鼓琴，以为世无足复为鼓琴者。”琴弦已经为知音者断绝。这里用伯牙与钟子期典故。春秋时，伯牙善弹琴，钟子期是知音，钟子期死后，伯牙弄断琴弦不再弹。</a:t>
            </a:r>
            <a:r>
              <a:rPr lang="zh-CN" altLang="en-US" sz="1800" spc="0">
                <a:solidFill>
                  <a:schemeClr val="tx1"/>
                </a:solidFill>
                <a:ea typeface="宋体" pitchFamily="2" charset="-122"/>
              </a:rPr>
              <a:t>朱弦</a:t>
            </a:r>
            <a:r>
              <a:rPr lang="zh-CN" altLang="en-US" sz="1800" b="0" spc="0">
                <a:solidFill>
                  <a:schemeClr val="tx1"/>
                </a:solidFill>
                <a:ea typeface="宋体" pitchFamily="2" charset="-122"/>
              </a:rPr>
              <a:t>：琴的代称。</a:t>
            </a:r>
            <a:r>
              <a:rPr lang="zh-CN" altLang="en-US" sz="1800" spc="0">
                <a:solidFill>
                  <a:schemeClr val="tx1"/>
                </a:solidFill>
                <a:ea typeface="宋体" pitchFamily="2" charset="-122"/>
              </a:rPr>
              <a:t>佳人</a:t>
            </a:r>
            <a:r>
              <a:rPr lang="zh-CN" altLang="en-US" sz="1800" b="0" spc="0">
                <a:solidFill>
                  <a:schemeClr val="tx1"/>
                </a:solidFill>
                <a:ea typeface="宋体" pitchFamily="2" charset="-122"/>
              </a:rPr>
              <a:t>：美人，引申为知己、知音。</a:t>
            </a:r>
            <a:r>
              <a:rPr lang="zh-CN" altLang="en-US" sz="1800" spc="0">
                <a:solidFill>
                  <a:schemeClr val="tx1"/>
                </a:solidFill>
                <a:ea typeface="宋体" pitchFamily="2" charset="-122"/>
              </a:rPr>
              <a:t>青眼聊因美酒横</a:t>
            </a:r>
            <a:r>
              <a:rPr lang="zh-CN" altLang="en-US" sz="1800" b="0" spc="0">
                <a:solidFill>
                  <a:schemeClr val="tx1"/>
                </a:solidFill>
                <a:ea typeface="宋体" pitchFamily="2" charset="-122"/>
              </a:rPr>
              <a:t>：史载阮籍善为青白眼，“见礼俗之士，以白眼对之”，见所悦之人，“乃见青眼”。只对美酒有兴趣。晋代阮籍能作青白眼，白眼看一般世俗人，青眼看喜欢的人。青眼表示重视。聊，暂且。</a:t>
            </a:r>
            <a:r>
              <a:rPr lang="zh-CN" altLang="en-US" sz="1800" spc="0">
                <a:solidFill>
                  <a:schemeClr val="tx1"/>
                </a:solidFill>
                <a:ea typeface="宋体" pitchFamily="2" charset="-122"/>
              </a:rPr>
              <a:t>弄</a:t>
            </a:r>
            <a:r>
              <a:rPr lang="zh-CN" altLang="en-US" sz="1800" b="0" spc="0">
                <a:solidFill>
                  <a:schemeClr val="tx1"/>
                </a:solidFill>
                <a:ea typeface="宋体" pitchFamily="2" charset="-122"/>
              </a:rPr>
              <a:t>：演奏。</a:t>
            </a:r>
            <a:r>
              <a:rPr lang="zh-CN" altLang="en-US" sz="1800" spc="0">
                <a:solidFill>
                  <a:schemeClr val="tx1"/>
                </a:solidFill>
                <a:ea typeface="宋体" pitchFamily="2" charset="-122"/>
              </a:rPr>
              <a:t>与白鸥盟</a:t>
            </a:r>
            <a:r>
              <a:rPr lang="zh-CN" altLang="en-US" sz="1800" b="0" spc="0">
                <a:solidFill>
                  <a:schemeClr val="tx1"/>
                </a:solidFill>
                <a:ea typeface="宋体" pitchFamily="2" charset="-122"/>
              </a:rPr>
              <a:t>：据</a:t>
            </a:r>
            <a:r>
              <a:rPr lang="en-US" altLang="zh-CN" sz="1800" b="0" spc="0">
                <a:solidFill>
                  <a:schemeClr val="tx1"/>
                </a:solidFill>
                <a:ea typeface="宋体" pitchFamily="2" charset="-122"/>
              </a:rPr>
              <a:t>《</a:t>
            </a:r>
            <a:r>
              <a:rPr lang="zh-CN" altLang="en-US" sz="1800" b="0" spc="0">
                <a:solidFill>
                  <a:schemeClr val="tx1"/>
                </a:solidFill>
                <a:ea typeface="宋体" pitchFamily="2" charset="-122"/>
              </a:rPr>
              <a:t>列子</a:t>
            </a:r>
            <a:r>
              <a:rPr lang="en-US" altLang="zh-CN" sz="1800" b="0" spc="0">
                <a:solidFill>
                  <a:schemeClr val="tx1"/>
                </a:solidFill>
                <a:ea typeface="宋体" pitchFamily="2" charset="-122"/>
              </a:rPr>
              <a:t>·</a:t>
            </a:r>
            <a:r>
              <a:rPr lang="zh-CN" altLang="en-US" sz="1800" b="0" spc="0">
                <a:solidFill>
                  <a:schemeClr val="tx1"/>
                </a:solidFill>
                <a:ea typeface="宋体" pitchFamily="2" charset="-122"/>
              </a:rPr>
              <a:t>黄帝</a:t>
            </a:r>
            <a:r>
              <a:rPr lang="en-US" altLang="zh-CN" sz="1800" b="0" spc="0">
                <a:solidFill>
                  <a:schemeClr val="tx1"/>
                </a:solidFill>
                <a:ea typeface="宋体" pitchFamily="2" charset="-122"/>
              </a:rPr>
              <a:t>》</a:t>
            </a:r>
            <a:r>
              <a:rPr lang="zh-CN" altLang="en-US" sz="1800" b="0" spc="0">
                <a:solidFill>
                  <a:schemeClr val="tx1"/>
                </a:solidFill>
                <a:ea typeface="宋体" pitchFamily="2" charset="-122"/>
              </a:rPr>
              <a:t>：“海上之人有好沤（鸥）鸟者，每旦之海上从沤鸟游，沤鸟之至者，百住而不止。其父曰：‘吾闻沤鸟皆从汝游，汝取来吾玩之。’明日之海上，沤鸟舞而不下也。”后人以与鸥鸟盟誓表示毫无机心，这里是指无利禄之心，借指归隐。</a:t>
            </a:r>
            <a:endParaRPr lang="zh-CN" altLang="en-US" sz="1800" b="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additive="base">
                                        <p:cTn id="7" dur="500" fill="hold"/>
                                        <p:tgtEl>
                                          <p:spTgt spid="12293"/>
                                        </p:tgtEl>
                                        <p:attrNameLst>
                                          <p:attrName>ppt_x</p:attrName>
                                        </p:attrNameLst>
                                      </p:cBhvr>
                                      <p:tavLst>
                                        <p:tav tm="0">
                                          <p:val>
                                            <p:strVal val="#ppt_x"/>
                                          </p:val>
                                        </p:tav>
                                        <p:tav tm="100000">
                                          <p:val>
                                            <p:strVal val="#ppt_x"/>
                                          </p:val>
                                        </p:tav>
                                      </p:tavLst>
                                    </p:anim>
                                    <p:anim calcmode="lin" valueType="num">
                                      <p:cBhvr additive="base">
                                        <p:cTn id="8"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zh-CN" altLang="en-US" sz="2800" b="1"/>
              <a:t>四．诗文赏析</a:t>
            </a:r>
            <a:r>
              <a:rPr lang="zh-CN" altLang="en-US" sz="2800"/>
              <a:t/>
            </a:r>
            <a:br>
              <a:rPr lang="zh-CN" altLang="en-US" sz="2800"/>
            </a:br>
            <a:endParaRPr lang="zh-CN" altLang="en-US" sz="2800"/>
          </a:p>
        </p:txBody>
      </p:sp>
      <p:sp>
        <p:nvSpPr>
          <p:cNvPr id="13315" name="内容占位符 2"/>
          <p:cNvSpPr>
            <a:spLocks noGrp="1"/>
          </p:cNvSpPr>
          <p:nvPr>
            <p:ph idx="4294967295"/>
          </p:nvPr>
        </p:nvSpPr>
        <p:spPr>
          <a:xfrm>
            <a:off x="428625" y="1000125"/>
            <a:ext cx="2614613" cy="3976688"/>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1800" b="1"/>
              <a:t>   登快阁</a:t>
            </a:r>
            <a:r>
              <a:rPr lang="en-US" altLang="zh-CN" sz="1800" b="1"/>
              <a:t>     </a:t>
            </a:r>
          </a:p>
          <a:p>
            <a:pPr marL="0" lvl="0" indent="457200" algn="just">
              <a:lnSpc>
                <a:spcPct val="150000"/>
              </a:lnSpc>
              <a:spcBef>
                <a:spcPct val="0"/>
              </a:spcBef>
            </a:pPr>
            <a:r>
              <a:rPr lang="en-US" altLang="zh-CN" sz="1800" b="1"/>
              <a:t>[</a:t>
            </a:r>
            <a:r>
              <a:rPr lang="zh-CN" altLang="en-US" sz="1800" b="1"/>
              <a:t>宋</a:t>
            </a:r>
            <a:r>
              <a:rPr lang="en-US" altLang="zh-CN" sz="1800" b="1"/>
              <a:t>]</a:t>
            </a:r>
            <a:r>
              <a:rPr lang="zh-CN" altLang="en-US" sz="1800" b="1"/>
              <a:t>黄庭坚</a:t>
            </a:r>
            <a:endParaRPr lang="zh-CN" altLang="en-US" sz="1800"/>
          </a:p>
          <a:p>
            <a:pPr marL="0" lvl="0" indent="457200" algn="just">
              <a:lnSpc>
                <a:spcPct val="150000"/>
              </a:lnSpc>
              <a:spcBef>
                <a:spcPct val="0"/>
              </a:spcBef>
            </a:pPr>
            <a:r>
              <a:rPr lang="zh-CN" altLang="en-US" sz="1800" b="1"/>
              <a:t>痴儿了却公家事，快阁东西倚晚晴。落木千山天远大，澄江一道月分明。</a:t>
            </a:r>
            <a:endParaRPr lang="zh-CN" altLang="en-US" sz="1800"/>
          </a:p>
          <a:p>
            <a:pPr marL="0" lvl="0" indent="457200" algn="just">
              <a:lnSpc>
                <a:spcPct val="150000"/>
              </a:lnSpc>
              <a:spcBef>
                <a:spcPct val="0"/>
              </a:spcBef>
            </a:pPr>
            <a:r>
              <a:rPr lang="zh-CN" altLang="en-US" sz="1800" b="1"/>
              <a:t>朱弦已为佳人绝，青眼聊因美酒横。万里归船弄长笛，此心吾与白鸥盟。</a:t>
            </a:r>
            <a:endParaRPr lang="zh-CN" altLang="en-US" sz="1800"/>
          </a:p>
          <a:p>
            <a:pPr marL="0" lvl="0" indent="457200" algn="just">
              <a:lnSpc>
                <a:spcPct val="150000"/>
              </a:lnSpc>
              <a:spcBef>
                <a:spcPct val="0"/>
              </a:spcBef>
            </a:pPr>
            <a:endParaRPr lang="zh-CN" altLang="en-US" sz="1800"/>
          </a:p>
        </p:txBody>
      </p:sp>
      <p:sp>
        <p:nvSpPr>
          <p:cNvPr id="1331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13317" name="内容占位符 2"/>
          <p:cNvSpPr txBox="1"/>
          <p:nvPr/>
        </p:nvSpPr>
        <p:spPr bwMode="auto">
          <a:xfrm>
            <a:off x="3429000" y="1000125"/>
            <a:ext cx="5143500" cy="3976688"/>
          </a:xfrm>
          <a:prstGeom prst="rect">
            <a:avLst/>
          </a:prstGeom>
          <a:noFill/>
          <a:ln>
            <a:miter lim="800000"/>
          </a:ln>
        </p:spPr>
        <p:txBody>
          <a:bodyPr>
            <a:no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spcBef>
                <a:spcPct val="0"/>
              </a:spcBef>
              <a:buChar char="•"/>
            </a:pPr>
            <a:r>
              <a:rPr lang="en-US" altLang="zh-CN" sz="1800" b="0" spc="0">
                <a:solidFill>
                  <a:srgbClr val="0000FF"/>
                </a:solidFill>
                <a:ea typeface="宋体" pitchFamily="2" charset="-122"/>
              </a:rPr>
              <a:t>【</a:t>
            </a:r>
            <a:r>
              <a:rPr lang="zh-CN" altLang="en-US" sz="1800" b="0" spc="0">
                <a:solidFill>
                  <a:srgbClr val="0000FF"/>
                </a:solidFill>
                <a:ea typeface="宋体" pitchFamily="2" charset="-122"/>
              </a:rPr>
              <a:t>译文</a:t>
            </a:r>
            <a:r>
              <a:rPr lang="en-US" altLang="zh-CN" sz="1800" b="0" spc="0">
                <a:solidFill>
                  <a:srgbClr val="0000FF"/>
                </a:solidFill>
                <a:ea typeface="宋体" pitchFamily="2" charset="-122"/>
              </a:rPr>
              <a:t>】</a:t>
            </a:r>
            <a:endParaRPr lang="en-US" altLang="zh-CN" sz="1800" b="0">
              <a:solidFill>
                <a:srgbClr val="0000FF"/>
              </a:solidFill>
              <a:ea typeface="宋体" pitchFamily="2" charset="-122"/>
            </a:endParaRPr>
          </a:p>
          <a:p>
            <a:pPr marL="0" marR="0" lvl="0" indent="457200" algn="just">
              <a:spcBef>
                <a:spcPct val="0"/>
              </a:spcBef>
              <a:buChar char="•"/>
            </a:pPr>
            <a:r>
              <a:rPr lang="zh-CN" altLang="en-US" sz="1800" b="0" spc="0">
                <a:solidFill>
                  <a:srgbClr val="0000FF"/>
                </a:solidFill>
                <a:ea typeface="宋体" pitchFamily="2" charset="-122"/>
              </a:rPr>
              <a:t>我也是一介愚钝的书生，尽管在人生的旅途中遭遇过很多困难和不幸，却始终是痴心不改，总是尽心尽力地把为官一方的事情做好。今天结束案牍劳作之后，有幸趁着傍晚雨后初晴，登上快阁，倚着栏杆放松一下心情。举目远望，万木萧疏，天地更显得空旷辽远，而在朗朗明月下清澈的江水如同一条明净的白练伸向远方。友人远离，早已没有弄弦吹箫的兴致了，好在身边还有美酒相伴，总可以提起一点精神。想想自己为官以来坎坷的人生羁绊，还真不如找只船坐上去，吹着笛子，漂流到家乡去，在那里与白鸥结伴逍遥，那该是更好的归宿。</a:t>
            </a:r>
            <a:endParaRPr lang="zh-CN" altLang="en-US" sz="1800" b="0">
              <a:solidFill>
                <a:srgbClr val="0000FF"/>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anim calcmode="lin" valueType="num">
                                      <p:cBhvr additive="base">
                                        <p:cTn id="7" dur="500" fill="hold"/>
                                        <p:tgtEl>
                                          <p:spTgt spid="13317"/>
                                        </p:tgtEl>
                                        <p:attrNameLst>
                                          <p:attrName>ppt_x</p:attrName>
                                        </p:attrNameLst>
                                      </p:cBhvr>
                                      <p:tavLst>
                                        <p:tav tm="0">
                                          <p:val>
                                            <p:strVal val="#ppt_x"/>
                                          </p:val>
                                        </p:tav>
                                        <p:tav tm="100000">
                                          <p:val>
                                            <p:strVal val="#ppt_x"/>
                                          </p:val>
                                        </p:tav>
                                      </p:tavLst>
                                    </p:anim>
                                    <p:anim calcmode="lin" valueType="num">
                                      <p:cBhvr additive="base">
                                        <p:cTn id="8"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4339" name="内容占位符 2"/>
          <p:cNvSpPr>
            <a:spLocks noGrp="1"/>
          </p:cNvSpPr>
          <p:nvPr>
            <p:ph idx="4294967295"/>
          </p:nvPr>
        </p:nvSpPr>
        <p:spPr>
          <a:xfrm>
            <a:off x="457200" y="1128713"/>
            <a:ext cx="81153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1</a:t>
            </a:r>
            <a:r>
              <a:rPr lang="zh-CN" altLang="en-US" sz="1800" b="1"/>
              <a:t>．首联“痴儿了却公家事，快阁东西倚晚晴”运用了什么典故？</a:t>
            </a:r>
            <a:endParaRPr lang="zh-CN" altLang="en-US" sz="1800"/>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】①</a:t>
            </a:r>
            <a:r>
              <a:rPr lang="zh-CN" altLang="en-US" sz="1800">
                <a:solidFill>
                  <a:srgbClr val="FF0000"/>
                </a:solidFill>
              </a:rPr>
              <a:t>前句是用</a:t>
            </a:r>
            <a:r>
              <a:rPr lang="en-US" altLang="zh-CN" sz="1800">
                <a:solidFill>
                  <a:srgbClr val="FF0000"/>
                </a:solidFill>
              </a:rPr>
              <a:t>《</a:t>
            </a:r>
            <a:r>
              <a:rPr lang="zh-CN" altLang="en-US" sz="1800">
                <a:solidFill>
                  <a:srgbClr val="FF0000"/>
                </a:solidFill>
              </a:rPr>
              <a:t>晋书</a:t>
            </a:r>
            <a:r>
              <a:rPr lang="en-US" altLang="zh-CN" sz="1800">
                <a:solidFill>
                  <a:srgbClr val="FF0000"/>
                </a:solidFill>
              </a:rPr>
              <a:t>·</a:t>
            </a:r>
            <a:r>
              <a:rPr lang="zh-CN" altLang="en-US" sz="1800">
                <a:solidFill>
                  <a:srgbClr val="FF0000"/>
                </a:solidFill>
              </a:rPr>
              <a:t>傅咸传</a:t>
            </a:r>
            <a:r>
              <a:rPr lang="en-US" altLang="zh-CN" sz="1800">
                <a:solidFill>
                  <a:srgbClr val="FF0000"/>
                </a:solidFill>
              </a:rPr>
              <a:t>》</a:t>
            </a:r>
            <a:r>
              <a:rPr lang="zh-CN" altLang="en-US" sz="1800">
                <a:solidFill>
                  <a:srgbClr val="FF0000"/>
                </a:solidFill>
              </a:rPr>
              <a:t>所载夏侯济之语，“生子痴，了官事，官事未易了也。了事正坐痴，复为快耳！</a:t>
            </a:r>
            <a:r>
              <a:rPr lang="en-US" altLang="zh-CN" sz="1800">
                <a:solidFill>
                  <a:srgbClr val="FF0000"/>
                </a:solidFill>
              </a:rPr>
              <a:t>”</a:t>
            </a:r>
            <a:r>
              <a:rPr lang="zh-CN" altLang="en-US" sz="1800">
                <a:solidFill>
                  <a:srgbClr val="FF0000"/>
                </a:solidFill>
              </a:rPr>
              <a:t>表达诗人为官事所困以及了却官事之后的快意。②后句用杜甫“注目寒江倚山阁”及李商隐“万古贞魂倚暮霞”之典，表现诗人了却官事，登上快阁，尽览美景的愉悦心情。</a:t>
            </a:r>
          </a:p>
        </p:txBody>
      </p:sp>
      <p:sp>
        <p:nvSpPr>
          <p:cNvPr id="1434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 calcmode="lin" valueType="num">
                                      <p:cBhvr additive="base">
                                        <p:cTn id="7"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5363"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2</a:t>
            </a:r>
            <a:r>
              <a:rPr lang="zh-CN" altLang="en-US" sz="1800" b="1"/>
              <a:t>．“了却</a:t>
            </a:r>
            <a:r>
              <a:rPr lang="en-US" altLang="zh-CN" sz="1800" b="1"/>
              <a:t>"</a:t>
            </a:r>
            <a:r>
              <a:rPr lang="zh-CN" altLang="en-US" sz="1800" b="1"/>
              <a:t>二字，渲染出了诗人什么心情？</a:t>
            </a:r>
            <a:endParaRPr lang="zh-CN" altLang="en-US" sz="1800"/>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】①</a:t>
            </a:r>
            <a:r>
              <a:rPr lang="zh-CN" altLang="en-US" sz="1800">
                <a:solidFill>
                  <a:srgbClr val="FF0000"/>
                </a:solidFill>
              </a:rPr>
              <a:t>如释重负的欢快心情。②诗人此时已厌倦了为官之事。“了却”，足见其如释重负之心，终于从案牍中得以短暂的休憩，有机会，有闲暇登上快阁“倚晚晴”，心情是多么的愉悦。</a:t>
            </a:r>
          </a:p>
          <a:p>
            <a:pPr marL="0" lvl="0" indent="457200" algn="just">
              <a:lnSpc>
                <a:spcPct val="150000"/>
              </a:lnSpc>
              <a:spcBef>
                <a:spcPct val="0"/>
              </a:spcBef>
            </a:pPr>
            <a:endParaRPr lang="zh-CN" altLang="en-US" sz="1800"/>
          </a:p>
        </p:txBody>
      </p:sp>
      <p:sp>
        <p:nvSpPr>
          <p:cNvPr id="1536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anim calcmode="lin" valueType="num">
                                      <p:cBhvr additive="base">
                                        <p:cTn id="7"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6387"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3</a:t>
            </a:r>
            <a:r>
              <a:rPr lang="zh-CN" altLang="en-US" sz="1800" b="1"/>
              <a:t>．诗的颔联描绘出一幅什么样的画面？请简要分析。（</a:t>
            </a:r>
            <a:r>
              <a:rPr lang="en-US" altLang="zh-CN" sz="1800" b="1"/>
              <a:t>5</a:t>
            </a:r>
            <a:r>
              <a:rPr lang="zh-CN" altLang="en-US" sz="1800" b="1"/>
              <a:t>分）</a:t>
            </a:r>
            <a:endParaRPr lang="zh-CN" altLang="en-US" sz="1800"/>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】①</a:t>
            </a:r>
            <a:r>
              <a:rPr lang="zh-CN" altLang="en-US" sz="1800">
                <a:solidFill>
                  <a:srgbClr val="FF0000"/>
                </a:solidFill>
              </a:rPr>
              <a:t>颔联描绘了一幅意境开阔、空旷辽远，景象苍茫、明净的暮秋景色图。（</a:t>
            </a:r>
            <a:r>
              <a:rPr lang="en-US" altLang="zh-CN" sz="1800">
                <a:solidFill>
                  <a:srgbClr val="FF0000"/>
                </a:solidFill>
              </a:rPr>
              <a:t>2</a:t>
            </a:r>
            <a:r>
              <a:rPr lang="zh-CN" altLang="en-US" sz="1800">
                <a:solidFill>
                  <a:srgbClr val="FF0000"/>
                </a:solidFill>
              </a:rPr>
              <a:t>分）②深秋时节，远远近近无数的山脉，落叶飘零，万木萧疏，天空显得特别高远广阔；朗朗明月笼罩着清澈的江水，江水映着月光，如同一道白练，皎洁明净。（</a:t>
            </a:r>
            <a:r>
              <a:rPr lang="en-US" altLang="zh-CN" sz="1800">
                <a:solidFill>
                  <a:srgbClr val="FF0000"/>
                </a:solidFill>
              </a:rPr>
              <a:t>3</a:t>
            </a:r>
            <a:r>
              <a:rPr lang="zh-CN" altLang="en-US" sz="1800">
                <a:solidFill>
                  <a:srgbClr val="FF0000"/>
                </a:solidFill>
              </a:rPr>
              <a:t>分）（意合即可）</a:t>
            </a:r>
          </a:p>
          <a:p>
            <a:pPr marL="0" lvl="0" indent="457200" algn="just">
              <a:lnSpc>
                <a:spcPct val="150000"/>
              </a:lnSpc>
              <a:spcBef>
                <a:spcPct val="0"/>
              </a:spcBef>
            </a:pPr>
            <a:endParaRPr lang="zh-CN" altLang="en-US" sz="1800"/>
          </a:p>
        </p:txBody>
      </p:sp>
      <p:sp>
        <p:nvSpPr>
          <p:cNvPr id="1638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 calcmode="lin" valueType="num">
                                      <p:cBhvr additive="base">
                                        <p:cTn id="7"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7411"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4</a:t>
            </a:r>
            <a:r>
              <a:rPr lang="zh-CN" altLang="en-US" sz="1800" b="1"/>
              <a:t>．“落木千山天远大，澄江一道月分明”描绘了怎样的景象？蕴含了怎样的情感？（</a:t>
            </a:r>
            <a:r>
              <a:rPr lang="en-US" altLang="zh-CN" sz="1800" b="1"/>
              <a:t>6</a:t>
            </a:r>
            <a:r>
              <a:rPr lang="zh-CN" altLang="en-US" sz="1800" b="1"/>
              <a:t>分）</a:t>
            </a:r>
            <a:endParaRPr lang="zh-CN" altLang="en-US" sz="1800"/>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】①</a:t>
            </a:r>
            <a:r>
              <a:rPr lang="zh-CN" altLang="en-US" sz="1800">
                <a:solidFill>
                  <a:srgbClr val="FF0000"/>
                </a:solidFill>
              </a:rPr>
              <a:t>秋叶凋零，远山无数，天空更显辽阔；江水澄澈，月映江面，月影格外分明。②描绘出开阔、明净的深秋晚景，透露出诗人摆脱了案牍之劳后登上快阁欣赏美景的愉悦心情。 </a:t>
            </a:r>
          </a:p>
          <a:p>
            <a:pPr marL="0" lvl="0" indent="457200" algn="just">
              <a:lnSpc>
                <a:spcPct val="150000"/>
              </a:lnSpc>
              <a:spcBef>
                <a:spcPct val="0"/>
              </a:spcBef>
            </a:pPr>
            <a:endParaRPr lang="zh-CN" altLang="en-US" sz="1800"/>
          </a:p>
        </p:txBody>
      </p:sp>
      <p:sp>
        <p:nvSpPr>
          <p:cNvPr id="1741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 calcmode="lin" valueType="num">
                                      <p:cBhvr additive="base">
                                        <p:cTn id="7"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8435"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5.</a:t>
            </a:r>
            <a:r>
              <a:rPr lang="zh-CN" altLang="en-US" sz="1800" b="1"/>
              <a:t>颔联</a:t>
            </a:r>
            <a:r>
              <a:rPr lang="en-US" altLang="zh-CN" sz="1800" b="1"/>
              <a:t>“</a:t>
            </a:r>
            <a:r>
              <a:rPr lang="zh-CN" altLang="en-US" sz="1800" b="1"/>
              <a:t>落木千山天远大，澄江一道月分明</a:t>
            </a:r>
            <a:r>
              <a:rPr lang="en-US" altLang="zh-CN" sz="1800" b="1"/>
              <a:t>”</a:t>
            </a:r>
            <a:r>
              <a:rPr lang="zh-CN" altLang="en-US" sz="1800" b="1"/>
              <a:t>运用了什么表现手法？请结合诗句简要分析。</a:t>
            </a:r>
            <a:endParaRPr lang="zh-CN" altLang="en-US" sz="1800"/>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】①</a:t>
            </a:r>
            <a:r>
              <a:rPr lang="zh-CN" altLang="en-US" sz="1800">
                <a:solidFill>
                  <a:srgbClr val="FF0000"/>
                </a:solidFill>
              </a:rPr>
              <a:t>运用了用典的表现手法。②化用了杜甫“无边落木萧萧下，不尽长江滚滚来”和谢眺“余霞散成绮，澄江净如练”的名句。③描绘出开阔、明净的深秋美景，表现了诗人了却官事之后登上快阁欣赏美景的无比愉悦心情。</a:t>
            </a:r>
          </a:p>
          <a:p>
            <a:pPr marL="0" lvl="0" indent="457200" algn="just">
              <a:lnSpc>
                <a:spcPct val="150000"/>
              </a:lnSpc>
              <a:spcBef>
                <a:spcPct val="0"/>
              </a:spcBef>
            </a:pPr>
            <a:endParaRPr lang="zh-CN" altLang="en-US" sz="1800"/>
          </a:p>
        </p:txBody>
      </p:sp>
      <p:sp>
        <p:nvSpPr>
          <p:cNvPr id="1843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 calcmode="lin" valueType="num">
                                      <p:cBhvr additive="base">
                                        <p:cTn id="7"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9459"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6.</a:t>
            </a:r>
            <a:r>
              <a:rPr lang="zh-CN" altLang="en-US" sz="1800" b="1"/>
              <a:t>颈联</a:t>
            </a:r>
            <a:r>
              <a:rPr lang="en-US" altLang="zh-CN" sz="1800" b="1"/>
              <a:t>“</a:t>
            </a:r>
            <a:r>
              <a:rPr lang="zh-CN" altLang="en-US" sz="1800" b="1"/>
              <a:t>朱弦已为佳人绝，青眼聊因美酒横</a:t>
            </a:r>
            <a:r>
              <a:rPr lang="en-US" altLang="zh-CN" sz="1800" b="1"/>
              <a:t>”</a:t>
            </a:r>
            <a:r>
              <a:rPr lang="zh-CN" altLang="en-US" sz="1800" b="1"/>
              <a:t>运用了什么表现手法？请结合诗句简要分析。</a:t>
            </a:r>
            <a:endParaRPr lang="zh-CN" altLang="en-US" sz="1800"/>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】①</a:t>
            </a:r>
            <a:r>
              <a:rPr lang="zh-CN" altLang="en-US" sz="1800">
                <a:solidFill>
                  <a:srgbClr val="FF0000"/>
                </a:solidFill>
              </a:rPr>
              <a:t>运用了用典的表现手法。②前句用伯牙捧琴谢知音的故事。</a:t>
            </a:r>
            <a:r>
              <a:rPr lang="en-US" altLang="zh-CN" sz="1800">
                <a:solidFill>
                  <a:srgbClr val="FF0000"/>
                </a:solidFill>
              </a:rPr>
              <a:t>《</a:t>
            </a:r>
            <a:r>
              <a:rPr lang="zh-CN" altLang="en-US" sz="1800">
                <a:solidFill>
                  <a:srgbClr val="FF0000"/>
                </a:solidFill>
              </a:rPr>
              <a:t>吕氏春秋</a:t>
            </a:r>
            <a:r>
              <a:rPr lang="en-US" altLang="zh-CN" sz="1800">
                <a:solidFill>
                  <a:srgbClr val="FF0000"/>
                </a:solidFill>
              </a:rPr>
              <a:t>·</a:t>
            </a:r>
            <a:r>
              <a:rPr lang="zh-CN" altLang="en-US" sz="1800">
                <a:solidFill>
                  <a:srgbClr val="FF0000"/>
                </a:solidFill>
              </a:rPr>
              <a:t>本味篇</a:t>
            </a:r>
            <a:r>
              <a:rPr lang="en-US" altLang="zh-CN" sz="1800">
                <a:solidFill>
                  <a:srgbClr val="FF0000"/>
                </a:solidFill>
              </a:rPr>
              <a:t>》</a:t>
            </a:r>
            <a:r>
              <a:rPr lang="zh-CN" altLang="en-US" sz="1800">
                <a:solidFill>
                  <a:srgbClr val="FF0000"/>
                </a:solidFill>
              </a:rPr>
              <a:t>载：“钟子期死，伯牙破琴绝弦，终身不复鼓琴，以为世无足复为鼓琴者。”慨叹知音不在，我又与谁弄琴？表达知音难觅的孤寂之情。③后句用阮籍青白眼事。史载阮籍善为青白眼，“见礼俗之士，以白眼对之，见所悦之人，乃见青眼”。感叹自己有志向，有抱负不能得以实现的寂寞与无奈。</a:t>
            </a:r>
          </a:p>
          <a:p>
            <a:pPr marL="0" lvl="0" indent="457200" algn="just">
              <a:lnSpc>
                <a:spcPct val="150000"/>
              </a:lnSpc>
              <a:spcBef>
                <a:spcPct val="0"/>
              </a:spcBef>
            </a:pPr>
            <a:endParaRPr lang="zh-CN" altLang="en-US" sz="1800"/>
          </a:p>
        </p:txBody>
      </p:sp>
      <p:sp>
        <p:nvSpPr>
          <p:cNvPr id="1946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 calcmode="lin" valueType="num">
                                      <p:cBhvr additive="base">
                                        <p:cTn id="7"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0483"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200000"/>
              </a:lnSpc>
              <a:spcBef>
                <a:spcPct val="0"/>
              </a:spcBef>
            </a:pPr>
            <a:r>
              <a:rPr lang="en-US" altLang="zh-CN" sz="1800" b="1"/>
              <a:t>7.</a:t>
            </a:r>
            <a:r>
              <a:rPr lang="zh-CN" altLang="en-US" sz="1800" b="1"/>
              <a:t>“横”字有何妙处？</a:t>
            </a:r>
            <a:endParaRPr lang="zh-CN" altLang="en-US" sz="1800"/>
          </a:p>
          <a:p>
            <a:pPr marL="0" lvl="0" indent="457200" algn="just">
              <a:lnSpc>
                <a:spcPct val="20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t>
            </a:r>
            <a:r>
              <a:rPr lang="zh-CN" altLang="en-US" sz="1800">
                <a:solidFill>
                  <a:srgbClr val="FF0000"/>
                </a:solidFill>
              </a:rPr>
              <a:t>借用典故，“横”字准确生动，写尽诗人的无可奈何、孤独无聊。</a:t>
            </a:r>
          </a:p>
          <a:p>
            <a:pPr marL="0" lvl="0" indent="457200" algn="just">
              <a:lnSpc>
                <a:spcPct val="200000"/>
              </a:lnSpc>
              <a:spcBef>
                <a:spcPct val="0"/>
              </a:spcBef>
            </a:pPr>
            <a:endParaRPr lang="zh-CN" altLang="en-US" sz="1800"/>
          </a:p>
        </p:txBody>
      </p:sp>
      <p:sp>
        <p:nvSpPr>
          <p:cNvPr id="2048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 calcmode="lin" valueType="num">
                                      <p:cBhvr additive="base">
                                        <p:cTn id="7"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1507"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8.</a:t>
            </a:r>
            <a:r>
              <a:rPr lang="zh-CN" altLang="en-US" sz="1800" b="1"/>
              <a:t>尾联“万里归船弄长笛，此心吾与白鸥盟” 表明了诗人怎样的人生理想？</a:t>
            </a:r>
            <a:endParaRPr lang="zh-CN" altLang="en-US" sz="1800"/>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】①</a:t>
            </a:r>
            <a:r>
              <a:rPr lang="zh-CN" altLang="en-US" sz="1800">
                <a:solidFill>
                  <a:srgbClr val="FF0000"/>
                </a:solidFill>
              </a:rPr>
              <a:t>弃官归隐。②自己希望能坐上归船，吹弄着悠扬的长笛，回到那遥远的故乡。和那里的白鸥结盟，过上逍遥自得的生活。③诗人感受到自己的抱负无法实现、自己的胸怀无人理解的痛苦，诗人面对澄江秋月的无限美景，弃官归隐之心油然而生，就寄托于“归船”、“白鸥”。</a:t>
            </a:r>
          </a:p>
          <a:p>
            <a:pPr marL="0" lvl="0" indent="457200" algn="just">
              <a:lnSpc>
                <a:spcPct val="150000"/>
              </a:lnSpc>
              <a:spcBef>
                <a:spcPct val="0"/>
              </a:spcBef>
            </a:pPr>
            <a:endParaRPr lang="zh-CN" altLang="en-US" sz="1800"/>
          </a:p>
        </p:txBody>
      </p:sp>
      <p:sp>
        <p:nvSpPr>
          <p:cNvPr id="2150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 calcmode="lin" valueType="num">
                                      <p:cBhvr additive="base">
                                        <p:cTn id="7"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4099"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algn="just">
              <a:spcBef>
                <a:spcPct val="0"/>
              </a:spcBef>
              <a:buNone/>
            </a:pPr>
            <a:endParaRPr lang="en-US" altLang="zh-CN" sz="1800"/>
          </a:p>
        </p:txBody>
      </p:sp>
      <p:sp>
        <p:nvSpPr>
          <p:cNvPr id="410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pic>
        <p:nvPicPr>
          <p:cNvPr id="4101" name="Picture 6"/>
          <p:cNvPicPr>
            <a:picLocks noChangeAspect="1"/>
          </p:cNvPicPr>
          <p:nvPr/>
        </p:nvPicPr>
        <p:blipFill>
          <a:blip r:embed="rId2"/>
          <a:stretch>
            <a:fillRect/>
          </a:stretch>
        </p:blipFill>
        <p:spPr>
          <a:xfrm>
            <a:off x="0" y="428625"/>
            <a:ext cx="9144000" cy="5000625"/>
          </a:xfrm>
          <a:prstGeom prst="rect">
            <a:avLst/>
          </a:prstGeom>
          <a:noFill/>
          <a:ln>
            <a:noFill/>
            <a:miter lim="800000"/>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2531"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9</a:t>
            </a:r>
            <a:r>
              <a:rPr lang="zh-CN" altLang="en-US" sz="1800" b="1"/>
              <a:t>．这首诗表达了诗人多方面的感情，请结合全诗简要分析。（</a:t>
            </a:r>
            <a:r>
              <a:rPr lang="en-US" altLang="zh-CN" sz="1800" b="1"/>
              <a:t>6</a:t>
            </a:r>
            <a:r>
              <a:rPr lang="zh-CN" altLang="en-US" sz="1800" b="1"/>
              <a:t>分）</a:t>
            </a:r>
            <a:endParaRPr lang="zh-CN" altLang="en-US" sz="1800"/>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】①</a:t>
            </a:r>
            <a:r>
              <a:rPr lang="zh-CN" altLang="en-US" sz="1800">
                <a:solidFill>
                  <a:srgbClr val="FF0000"/>
                </a:solidFill>
              </a:rPr>
              <a:t>对公事（官场生活）的厌倦；②对大自然美好景色的热爱；③因世无知己（缺少知音）、怀才不遇而借酒浇愁的苦闷和感慨；④还有辞官还乡、回归自然过那种自由自在生活的愿望的流露。（答出其中任意三点即可）</a:t>
            </a:r>
          </a:p>
        </p:txBody>
      </p:sp>
      <p:sp>
        <p:nvSpPr>
          <p:cNvPr id="2253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 calcmode="lin" valueType="num">
                                      <p:cBhvr additive="base">
                                        <p:cTn id="7"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b="1"/>
              <a:t>【</a:t>
            </a:r>
            <a:r>
              <a:rPr lang="zh-CN" altLang="en-US" sz="2800" b="1"/>
              <a:t>理解性默写</a:t>
            </a:r>
            <a:r>
              <a:rPr lang="en-US" altLang="zh-CN" sz="2800" b="1"/>
              <a:t>】</a:t>
            </a:r>
            <a:endParaRPr lang="zh-CN" altLang="en-US" sz="2800"/>
          </a:p>
        </p:txBody>
      </p:sp>
      <p:sp>
        <p:nvSpPr>
          <p:cNvPr id="23555"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a:t>1.</a:t>
            </a:r>
            <a:r>
              <a:rPr lang="zh-CN" altLang="en-US" sz="1800"/>
              <a:t>诗句</a:t>
            </a:r>
            <a:r>
              <a:rPr lang="en-US" altLang="zh-CN" sz="1800"/>
              <a:t>“</a:t>
            </a:r>
            <a:r>
              <a:rPr lang="zh-CN" altLang="en-US" sz="1800"/>
              <a:t>无边落木萧萧下，不尽长江滚滚来。</a:t>
            </a:r>
            <a:r>
              <a:rPr lang="en-US" altLang="zh-CN" sz="1800"/>
              <a:t>”</a:t>
            </a:r>
            <a:r>
              <a:rPr lang="zh-CN" altLang="en-US" sz="1800"/>
              <a:t>写景阔远清旷，自古推为名句，</a:t>
            </a:r>
            <a:r>
              <a:rPr lang="en-US" altLang="zh-CN" sz="1800"/>
              <a:t>《</a:t>
            </a:r>
            <a:r>
              <a:rPr lang="zh-CN" altLang="en-US" sz="1800"/>
              <a:t>登快阁</a:t>
            </a:r>
            <a:r>
              <a:rPr lang="en-US" altLang="zh-CN" sz="1800"/>
              <a:t>》</a:t>
            </a:r>
            <a:r>
              <a:rPr lang="zh-CN" altLang="en-US" sz="1800"/>
              <a:t>一诗中也有类似的诗句</a:t>
            </a:r>
            <a:r>
              <a:rPr lang="en-US" altLang="zh-CN" sz="1800"/>
              <a:t>“</a:t>
            </a:r>
            <a:r>
              <a:rPr lang="en-US" altLang="zh-CN" sz="1800" u="sng"/>
              <a:t>  </a:t>
            </a:r>
            <a:endParaRPr lang="zh-CN" altLang="en-US" sz="1800"/>
          </a:p>
          <a:p>
            <a:pPr marL="0" lvl="0" indent="457200" algn="just">
              <a:lnSpc>
                <a:spcPct val="150000"/>
              </a:lnSpc>
              <a:spcBef>
                <a:spcPct val="0"/>
              </a:spcBef>
            </a:pPr>
            <a:r>
              <a:rPr lang="en-US" altLang="zh-CN" sz="1800" u="sng"/>
              <a:t>  </a:t>
            </a:r>
            <a:r>
              <a:rPr lang="zh-CN" altLang="en-US" sz="1800"/>
              <a:t>，</a:t>
            </a:r>
            <a:r>
              <a:rPr lang="en-US" altLang="zh-CN" sz="1800" u="sng"/>
              <a:t>     </a:t>
            </a:r>
            <a:r>
              <a:rPr lang="en-US" altLang="zh-CN" sz="1800"/>
              <a:t>”</a:t>
            </a:r>
            <a:r>
              <a:rPr lang="zh-CN" altLang="en-US" sz="1800"/>
              <a:t>。 </a:t>
            </a:r>
          </a:p>
          <a:p>
            <a:pPr marL="0" lvl="0" indent="457200" algn="just">
              <a:lnSpc>
                <a:spcPct val="150000"/>
              </a:lnSpc>
              <a:spcBef>
                <a:spcPct val="0"/>
              </a:spcBef>
            </a:pPr>
            <a:r>
              <a:rPr lang="en-US" altLang="zh-CN" sz="1800">
                <a:solidFill>
                  <a:srgbClr val="FF0000"/>
                </a:solidFill>
              </a:rPr>
              <a:t>    【</a:t>
            </a:r>
            <a:r>
              <a:rPr lang="zh-CN" altLang="en-US" sz="1800">
                <a:solidFill>
                  <a:srgbClr val="FF0000"/>
                </a:solidFill>
              </a:rPr>
              <a:t>答案</a:t>
            </a:r>
            <a:r>
              <a:rPr lang="en-US" altLang="zh-CN" sz="1800">
                <a:solidFill>
                  <a:srgbClr val="FF0000"/>
                </a:solidFill>
              </a:rPr>
              <a:t>】</a:t>
            </a:r>
            <a:r>
              <a:rPr lang="zh-CN" altLang="en-US" sz="1800">
                <a:solidFill>
                  <a:srgbClr val="FF0000"/>
                </a:solidFill>
              </a:rPr>
              <a:t>落木千山天远大，澄江一道月分明。</a:t>
            </a:r>
          </a:p>
          <a:p>
            <a:pPr marL="0" lvl="0" indent="457200" algn="just">
              <a:lnSpc>
                <a:spcPct val="150000"/>
              </a:lnSpc>
              <a:spcBef>
                <a:spcPct val="0"/>
              </a:spcBef>
            </a:pPr>
            <a:r>
              <a:rPr lang="en-US" altLang="zh-CN" sz="1800"/>
              <a:t>2.《</a:t>
            </a:r>
            <a:r>
              <a:rPr lang="zh-CN" altLang="en-US" sz="1800"/>
              <a:t>登快阁</a:t>
            </a:r>
            <a:r>
              <a:rPr lang="en-US" altLang="zh-CN" sz="1800"/>
              <a:t>》</a:t>
            </a:r>
            <a:r>
              <a:rPr lang="zh-CN" altLang="en-US" sz="1800"/>
              <a:t>中借用伯牙捧琴谢知音和阮籍善为青白眼的典故，写尽诗人的无可奈何、孤独无聊的诗句是</a:t>
            </a:r>
            <a:r>
              <a:rPr lang="en-US" altLang="zh-CN" sz="1800"/>
              <a:t>“</a:t>
            </a:r>
            <a:r>
              <a:rPr lang="en-US" altLang="zh-CN" sz="1800" u="sng"/>
              <a:t>      </a:t>
            </a:r>
            <a:r>
              <a:rPr lang="zh-CN" altLang="en-US" sz="1800"/>
              <a:t>，</a:t>
            </a:r>
            <a:r>
              <a:rPr lang="en-US" altLang="zh-CN" sz="1800" u="sng"/>
              <a:t>       </a:t>
            </a:r>
            <a:r>
              <a:rPr lang="en-US" altLang="zh-CN" sz="1800"/>
              <a:t>”</a:t>
            </a:r>
            <a:r>
              <a:rPr lang="zh-CN" altLang="en-US" sz="1800"/>
              <a:t>。 </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t>
            </a:r>
            <a:r>
              <a:rPr lang="zh-CN" altLang="en-US" sz="1800">
                <a:solidFill>
                  <a:srgbClr val="FF0000"/>
                </a:solidFill>
              </a:rPr>
              <a:t>朱弦已为佳人绝，青眼聊因美酒横。</a:t>
            </a:r>
          </a:p>
          <a:p>
            <a:pPr marL="0" lvl="0" indent="457200" algn="just">
              <a:lnSpc>
                <a:spcPct val="150000"/>
              </a:lnSpc>
              <a:spcBef>
                <a:spcPct val="0"/>
              </a:spcBef>
            </a:pPr>
            <a:endParaRPr lang="zh-CN" altLang="en-US" sz="1800"/>
          </a:p>
        </p:txBody>
      </p:sp>
      <p:sp>
        <p:nvSpPr>
          <p:cNvPr id="2355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 calcmode="lin" valueType="num">
                                      <p:cBhvr additive="base">
                                        <p:cTn id="7"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4" end="4"/>
                                            </p:txEl>
                                          </p:spTgt>
                                        </p:tgtEl>
                                        <p:attrNameLst>
                                          <p:attrName>style.visibility</p:attrName>
                                        </p:attrNameLst>
                                      </p:cBhvr>
                                      <p:to>
                                        <p:strVal val="visible"/>
                                      </p:to>
                                    </p:set>
                                    <p:anim calcmode="lin" valueType="num">
                                      <p:cBhvr additive="base">
                                        <p:cTn id="13"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4579" name="内容占位符 2"/>
          <p:cNvSpPr>
            <a:spLocks noGrp="1"/>
          </p:cNvSpPr>
          <p:nvPr>
            <p:ph idx="4294967295"/>
          </p:nvPr>
        </p:nvSpPr>
        <p:spPr>
          <a:xfrm>
            <a:off x="500063" y="857250"/>
            <a:ext cx="8229600" cy="3976688"/>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a:t>3.</a:t>
            </a:r>
            <a:r>
              <a:rPr lang="zh-CN" altLang="en-US" sz="1800"/>
              <a:t>北宋诗人黄庭坚长于用典故，在</a:t>
            </a:r>
            <a:r>
              <a:rPr lang="en-US" altLang="zh-CN" sz="1800"/>
              <a:t>《</a:t>
            </a:r>
            <a:r>
              <a:rPr lang="zh-CN" altLang="en-US" sz="1800"/>
              <a:t>登快阁</a:t>
            </a:r>
            <a:r>
              <a:rPr lang="en-US" altLang="zh-CN" sz="1800"/>
              <a:t>》</a:t>
            </a:r>
            <a:r>
              <a:rPr lang="zh-CN" altLang="en-US" sz="1800"/>
              <a:t>中使用伯牙、子期、阮籍典故的诗句是</a:t>
            </a:r>
            <a:r>
              <a:rPr lang="en-US" altLang="zh-CN" sz="1800"/>
              <a:t>________</a:t>
            </a:r>
            <a:r>
              <a:rPr lang="zh-CN" altLang="en-US" sz="1800"/>
              <a:t>，</a:t>
            </a:r>
            <a:r>
              <a:rPr lang="en-US" altLang="zh-CN" sz="1800"/>
              <a:t>_________</a:t>
            </a:r>
            <a:r>
              <a:rPr lang="zh-CN" altLang="en-US" sz="1800"/>
              <a:t>。</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t>
            </a:r>
            <a:r>
              <a:rPr lang="zh-CN" altLang="en-US" sz="1800">
                <a:solidFill>
                  <a:srgbClr val="FF0000"/>
                </a:solidFill>
              </a:rPr>
              <a:t>朱弦已为佳人绝，青眼聊因美酒横。</a:t>
            </a:r>
          </a:p>
          <a:p>
            <a:pPr marL="0" lvl="0" indent="457200" algn="just">
              <a:lnSpc>
                <a:spcPct val="150000"/>
              </a:lnSpc>
              <a:spcBef>
                <a:spcPct val="0"/>
              </a:spcBef>
            </a:pPr>
            <a:r>
              <a:rPr lang="en-US" altLang="zh-CN" sz="1800"/>
              <a:t>4.</a:t>
            </a:r>
            <a:r>
              <a:rPr lang="zh-CN" altLang="en-US" sz="1800"/>
              <a:t>黄庭竖的</a:t>
            </a:r>
            <a:r>
              <a:rPr lang="en-US" altLang="zh-CN" sz="1800"/>
              <a:t>《</a:t>
            </a:r>
            <a:r>
              <a:rPr lang="zh-CN" altLang="en-US" sz="1800"/>
              <a:t>登快阁</a:t>
            </a:r>
            <a:r>
              <a:rPr lang="en-US" altLang="zh-CN" sz="1800"/>
              <a:t>》</a:t>
            </a:r>
            <a:r>
              <a:rPr lang="zh-CN" altLang="en-US" sz="1800"/>
              <a:t>善于运用典故表达情感，其中</a:t>
            </a:r>
            <a:r>
              <a:rPr lang="en-US" altLang="zh-CN" sz="1800"/>
              <a:t>____________</a:t>
            </a:r>
            <a:r>
              <a:rPr lang="zh-CN" altLang="en-US" sz="1800"/>
              <a:t>句用伯牙与钟子期的典故，隐喻世上已无知音。 </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t>
            </a:r>
            <a:r>
              <a:rPr lang="zh-CN" altLang="en-US" sz="1800">
                <a:solidFill>
                  <a:srgbClr val="FF0000"/>
                </a:solidFill>
              </a:rPr>
              <a:t>朱弦已为佳人绝，青眼聊因美酒横。</a:t>
            </a:r>
          </a:p>
          <a:p>
            <a:pPr marL="0" lvl="0" indent="457200" algn="just">
              <a:lnSpc>
                <a:spcPct val="150000"/>
              </a:lnSpc>
              <a:spcBef>
                <a:spcPct val="0"/>
              </a:spcBef>
            </a:pPr>
            <a:r>
              <a:rPr lang="en-US" altLang="zh-CN" sz="1800"/>
              <a:t>5.</a:t>
            </a:r>
            <a:r>
              <a:rPr lang="zh-CN" altLang="en-US" sz="1800"/>
              <a:t>黄庭坚作诗善于锻炼熔造前人诗句，</a:t>
            </a:r>
            <a:r>
              <a:rPr lang="en-US" altLang="zh-CN" sz="1800"/>
              <a:t>《</a:t>
            </a:r>
            <a:r>
              <a:rPr lang="zh-CN" altLang="en-US" sz="1800"/>
              <a:t>登快阁</a:t>
            </a:r>
            <a:r>
              <a:rPr lang="en-US" altLang="zh-CN" sz="1800"/>
              <a:t>》</a:t>
            </a:r>
            <a:r>
              <a:rPr lang="zh-CN" altLang="en-US" sz="1800"/>
              <a:t>中</a:t>
            </a:r>
            <a:r>
              <a:rPr lang="en-US" altLang="zh-CN" sz="1800"/>
              <a:t>“_______,_______”</a:t>
            </a:r>
            <a:r>
              <a:rPr lang="zh-CN" altLang="en-US" sz="1800"/>
              <a:t>两句便化自杜甫的</a:t>
            </a:r>
            <a:r>
              <a:rPr lang="en-US" altLang="zh-CN" sz="1800"/>
              <a:t>“</a:t>
            </a:r>
            <a:r>
              <a:rPr lang="zh-CN" altLang="en-US" sz="1800"/>
              <a:t>无边落木萧萧下，不尽长江滚滚来。</a:t>
            </a:r>
            <a:r>
              <a:rPr lang="en-US" altLang="zh-CN" sz="1800"/>
              <a:t>” </a:t>
            </a:r>
            <a:endParaRPr lang="zh-CN" altLang="en-US" sz="1800"/>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t>
            </a:r>
            <a:r>
              <a:rPr lang="zh-CN" altLang="en-US" sz="1800">
                <a:solidFill>
                  <a:srgbClr val="FF0000"/>
                </a:solidFill>
              </a:rPr>
              <a:t>落木千山天远大，澄江一道月分明。</a:t>
            </a:r>
          </a:p>
          <a:p>
            <a:pPr marL="0" lvl="0" indent="457200" algn="just">
              <a:lnSpc>
                <a:spcPct val="150000"/>
              </a:lnSpc>
              <a:spcBef>
                <a:spcPct val="0"/>
              </a:spcBef>
            </a:pPr>
            <a:endParaRPr lang="zh-CN" altLang="en-US" sz="1800"/>
          </a:p>
        </p:txBody>
      </p:sp>
      <p:sp>
        <p:nvSpPr>
          <p:cNvPr id="2458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 calcmode="lin" valueType="num">
                                      <p:cBhvr additive="base">
                                        <p:cTn id="7"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9">
                                            <p:txEl>
                                              <p:pRg st="3" end="3"/>
                                            </p:txEl>
                                          </p:spTgt>
                                        </p:tgtEl>
                                        <p:attrNameLst>
                                          <p:attrName>style.visibility</p:attrName>
                                        </p:attrNameLst>
                                      </p:cBhvr>
                                      <p:to>
                                        <p:strVal val="visible"/>
                                      </p:to>
                                    </p:set>
                                    <p:anim calcmode="lin" valueType="num">
                                      <p:cBhvr additive="base">
                                        <p:cTn id="13" dur="5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4579">
                                            <p:txEl>
                                              <p:pRg st="5" end="5"/>
                                            </p:txEl>
                                          </p:spTgt>
                                        </p:tgtEl>
                                        <p:attrNameLst>
                                          <p:attrName>style.visibility</p:attrName>
                                        </p:attrNameLst>
                                      </p:cBhvr>
                                      <p:to>
                                        <p:strVal val="visible"/>
                                      </p:to>
                                    </p:set>
                                    <p:anim calcmode="lin" valueType="num">
                                      <p:cBhvr additive="base">
                                        <p:cTn id="19" dur="5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5603"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a:t>6.</a:t>
            </a:r>
            <a:r>
              <a:rPr lang="zh-CN" altLang="en-US" sz="1800"/>
              <a:t>黄庭坚</a:t>
            </a:r>
            <a:r>
              <a:rPr lang="en-US" altLang="zh-CN" sz="1800"/>
              <a:t>《</a:t>
            </a:r>
            <a:r>
              <a:rPr lang="zh-CN" altLang="en-US" sz="1800"/>
              <a:t>登快阁</a:t>
            </a:r>
            <a:r>
              <a:rPr lang="en-US" altLang="zh-CN" sz="1800"/>
              <a:t>》</a:t>
            </a:r>
            <a:r>
              <a:rPr lang="zh-CN" altLang="en-US" sz="1800"/>
              <a:t>中与伯牙子期</a:t>
            </a:r>
            <a:r>
              <a:rPr lang="en-US" altLang="zh-CN" sz="1800"/>
              <a:t>“</a:t>
            </a:r>
            <a:r>
              <a:rPr lang="zh-CN" altLang="en-US" sz="1800"/>
              <a:t>高山流水</a:t>
            </a:r>
            <a:r>
              <a:rPr lang="en-US" altLang="zh-CN" sz="1800"/>
              <a:t>”</a:t>
            </a:r>
            <a:r>
              <a:rPr lang="zh-CN" altLang="en-US" sz="1800"/>
              <a:t>的故事相关的一联是</a:t>
            </a:r>
            <a:r>
              <a:rPr lang="en-US" altLang="zh-CN" sz="1800"/>
              <a:t>“____</a:t>
            </a:r>
            <a:r>
              <a:rPr lang="zh-CN" altLang="en-US" sz="1800"/>
              <a:t>，</a:t>
            </a:r>
            <a:r>
              <a:rPr lang="en-US" altLang="zh-CN" sz="1800"/>
              <a:t>______</a:t>
            </a:r>
            <a:r>
              <a:rPr lang="zh-CN" altLang="en-US" sz="1800"/>
              <a:t>。</a:t>
            </a:r>
            <a:r>
              <a:rPr lang="en-US" altLang="zh-CN" sz="1800"/>
              <a:t>”</a:t>
            </a:r>
            <a:endParaRPr lang="zh-CN" altLang="en-US" sz="1800"/>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t>
            </a:r>
            <a:r>
              <a:rPr lang="zh-CN" altLang="en-US" sz="1800">
                <a:solidFill>
                  <a:srgbClr val="FF0000"/>
                </a:solidFill>
              </a:rPr>
              <a:t>朱弦已为佳人绝，青眼聊因美酒横。</a:t>
            </a:r>
          </a:p>
          <a:p>
            <a:pPr marL="0" lvl="0" indent="457200" algn="just">
              <a:lnSpc>
                <a:spcPct val="150000"/>
              </a:lnSpc>
              <a:spcBef>
                <a:spcPct val="0"/>
              </a:spcBef>
            </a:pPr>
            <a:r>
              <a:rPr lang="en-US" altLang="zh-CN" sz="1800"/>
              <a:t>7.</a:t>
            </a:r>
            <a:r>
              <a:rPr lang="zh-CN" altLang="en-US" sz="1800"/>
              <a:t>黄庭坚</a:t>
            </a:r>
            <a:r>
              <a:rPr lang="en-US" altLang="zh-CN" sz="1800"/>
              <a:t>《</a:t>
            </a:r>
            <a:r>
              <a:rPr lang="zh-CN" altLang="en-US" sz="1800"/>
              <a:t>登快阁</a:t>
            </a:r>
            <a:r>
              <a:rPr lang="en-US" altLang="zh-CN" sz="1800"/>
              <a:t>》</a:t>
            </a:r>
            <a:r>
              <a:rPr lang="zh-CN" altLang="en-US" sz="1800"/>
              <a:t>中用典抒发因世无知己、怀才不遇之感慨的一联是</a:t>
            </a:r>
            <a:r>
              <a:rPr lang="en-US" altLang="zh-CN" sz="1800"/>
              <a:t>“_____</a:t>
            </a:r>
            <a:r>
              <a:rPr lang="zh-CN" altLang="en-US" sz="1800"/>
              <a:t>，</a:t>
            </a:r>
            <a:r>
              <a:rPr lang="en-US" altLang="zh-CN" sz="1800"/>
              <a:t>________”</a:t>
            </a:r>
            <a:r>
              <a:rPr lang="zh-CN" altLang="en-US" sz="1800"/>
              <a:t>。</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t>
            </a:r>
            <a:r>
              <a:rPr lang="zh-CN" altLang="en-US" sz="1800">
                <a:solidFill>
                  <a:srgbClr val="FF0000"/>
                </a:solidFill>
              </a:rPr>
              <a:t>朱弦已为佳人绝，青眼聊因美酒横。</a:t>
            </a:r>
          </a:p>
        </p:txBody>
      </p:sp>
      <p:sp>
        <p:nvSpPr>
          <p:cNvPr id="2560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 calcmode="lin" valueType="num">
                                      <p:cBhvr additive="base">
                                        <p:cTn id="7"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603">
                                            <p:txEl>
                                              <p:pRg st="3" end="3"/>
                                            </p:txEl>
                                          </p:spTgt>
                                        </p:tgtEl>
                                        <p:attrNameLst>
                                          <p:attrName>style.visibility</p:attrName>
                                        </p:attrNameLst>
                                      </p:cBhvr>
                                      <p:to>
                                        <p:strVal val="visible"/>
                                      </p:to>
                                    </p:set>
                                    <p:anim calcmode="lin" valueType="num">
                                      <p:cBhvr additive="base">
                                        <p:cTn id="13" dur="5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a:t> </a:t>
            </a:r>
            <a:r>
              <a:rPr lang="en-US" altLang="zh-CN" sz="2800" b="1"/>
              <a:t>【</a:t>
            </a:r>
            <a:r>
              <a:rPr lang="zh-CN" altLang="en-US" sz="2800" b="1"/>
              <a:t>课堂即学即练</a:t>
            </a:r>
            <a:r>
              <a:rPr lang="en-US" altLang="zh-CN" sz="2800" b="1"/>
              <a:t>】</a:t>
            </a:r>
            <a:endParaRPr lang="zh-CN" altLang="en-US" sz="2800"/>
          </a:p>
        </p:txBody>
      </p:sp>
      <p:sp>
        <p:nvSpPr>
          <p:cNvPr id="26627"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a:t>1</a:t>
            </a:r>
            <a:r>
              <a:rPr lang="zh-CN" altLang="en-US" sz="1800"/>
              <a:t>．下列对诗中句子的理解不正确的一项是（</a:t>
            </a:r>
            <a:r>
              <a:rPr lang="en-US" altLang="zh-CN" sz="1800"/>
              <a:t>3</a:t>
            </a:r>
            <a:r>
              <a:rPr lang="zh-CN" altLang="en-US" sz="1800"/>
              <a:t>分）</a:t>
            </a:r>
          </a:p>
          <a:p>
            <a:pPr marL="0" lvl="0" indent="457200" algn="just">
              <a:lnSpc>
                <a:spcPct val="150000"/>
              </a:lnSpc>
              <a:spcBef>
                <a:spcPct val="0"/>
              </a:spcBef>
            </a:pPr>
            <a:r>
              <a:rPr lang="en-US" altLang="zh-CN" sz="1800"/>
              <a:t>A</a:t>
            </a:r>
            <a:r>
              <a:rPr lang="zh-CN" altLang="en-US" sz="1800"/>
              <a:t>．首联写自己痴迷于公务，乐此不疲，在完成工作之后才登阁赏景。</a:t>
            </a:r>
          </a:p>
          <a:p>
            <a:pPr marL="0" lvl="0" indent="457200" algn="just">
              <a:lnSpc>
                <a:spcPct val="150000"/>
              </a:lnSpc>
              <a:spcBef>
                <a:spcPct val="0"/>
              </a:spcBef>
            </a:pPr>
            <a:r>
              <a:rPr lang="en-US" altLang="zh-CN" sz="1800"/>
              <a:t>B</a:t>
            </a:r>
            <a:r>
              <a:rPr lang="zh-CN" altLang="en-US" sz="1800"/>
              <a:t>．首联“倚晚晴”写出诗人趁傍晚天晴登快阁欣赏美景的轻快心情。</a:t>
            </a:r>
          </a:p>
          <a:p>
            <a:pPr marL="0" lvl="0" indent="457200" algn="just">
              <a:lnSpc>
                <a:spcPct val="150000"/>
              </a:lnSpc>
              <a:spcBef>
                <a:spcPct val="0"/>
              </a:spcBef>
            </a:pPr>
            <a:r>
              <a:rPr lang="en-US" altLang="zh-CN" sz="1800"/>
              <a:t>C</a:t>
            </a:r>
            <a:r>
              <a:rPr lang="zh-CN" altLang="en-US" sz="1800"/>
              <a:t>．颈联以“绝弦”写自己缺少知音，而以“青眼”写自己青睐美酒。</a:t>
            </a:r>
          </a:p>
          <a:p>
            <a:pPr marL="0" lvl="0" indent="457200" algn="just">
              <a:lnSpc>
                <a:spcPct val="150000"/>
              </a:lnSpc>
              <a:spcBef>
                <a:spcPct val="0"/>
              </a:spcBef>
            </a:pPr>
            <a:r>
              <a:rPr lang="en-US" altLang="zh-CN" sz="1800"/>
              <a:t>D</a:t>
            </a:r>
            <a:r>
              <a:rPr lang="zh-CN" altLang="en-US" sz="1800"/>
              <a:t>．尾联写自己愿意与白鸥相伴，表达了诗人对自由洒脱生活的向往。</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a:t>
            </a:r>
            <a:r>
              <a:rPr lang="zh-CN" altLang="en-US" sz="1800">
                <a:solidFill>
                  <a:srgbClr val="FF0000"/>
                </a:solidFill>
              </a:rPr>
              <a:t>解析</a:t>
            </a:r>
            <a:r>
              <a:rPr lang="en-US" altLang="zh-CN" sz="1800">
                <a:solidFill>
                  <a:srgbClr val="FF0000"/>
                </a:solidFill>
              </a:rPr>
              <a:t>】“</a:t>
            </a:r>
            <a:r>
              <a:rPr lang="zh-CN" altLang="en-US" sz="1800">
                <a:solidFill>
                  <a:srgbClr val="FF0000"/>
                </a:solidFill>
              </a:rPr>
              <a:t>痴迷于公务，乐此不疲”错。应该是对公事（官场生活）的厌倦。</a:t>
            </a:r>
          </a:p>
          <a:p>
            <a:pPr marL="0" lvl="0" indent="457200" algn="just">
              <a:lnSpc>
                <a:spcPct val="150000"/>
              </a:lnSpc>
              <a:spcBef>
                <a:spcPct val="0"/>
              </a:spcBef>
            </a:pPr>
            <a:endParaRPr lang="zh-CN" altLang="en-US" sz="1800"/>
          </a:p>
        </p:txBody>
      </p:sp>
      <p:sp>
        <p:nvSpPr>
          <p:cNvPr id="2662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627">
                                            <p:txEl>
                                              <p:pRg st="5" end="5"/>
                                            </p:txEl>
                                          </p:spTgt>
                                        </p:tgtEl>
                                        <p:attrNameLst>
                                          <p:attrName>style.visibility</p:attrName>
                                        </p:attrNameLst>
                                      </p:cBhvr>
                                      <p:to>
                                        <p:strVal val="visible"/>
                                      </p:to>
                                    </p:set>
                                    <p:anim calcmode="lin" valueType="num">
                                      <p:cBhvr additive="base">
                                        <p:cTn id="7"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7651" name="内容占位符 2"/>
          <p:cNvSpPr>
            <a:spLocks noGrp="1"/>
          </p:cNvSpPr>
          <p:nvPr>
            <p:ph idx="4294967295"/>
          </p:nvPr>
        </p:nvSpPr>
        <p:spPr>
          <a:xfrm>
            <a:off x="428625" y="642938"/>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a:t>2</a:t>
            </a:r>
            <a:r>
              <a:rPr lang="zh-CN" altLang="en-US" sz="1800"/>
              <a:t>．尾联借“笛”表现愉悦的心情，下列诗句中“笛”蕴含的情感与此类似的一项是（</a:t>
            </a:r>
            <a:r>
              <a:rPr lang="en-US" altLang="zh-CN" sz="1800"/>
              <a:t>3</a:t>
            </a:r>
            <a:r>
              <a:rPr lang="zh-CN" altLang="en-US" sz="1800"/>
              <a:t>分）</a:t>
            </a:r>
          </a:p>
          <a:p>
            <a:pPr marL="0" lvl="0" indent="457200" algn="just">
              <a:lnSpc>
                <a:spcPct val="150000"/>
              </a:lnSpc>
              <a:spcBef>
                <a:spcPct val="0"/>
              </a:spcBef>
            </a:pPr>
            <a:r>
              <a:rPr lang="en-US" altLang="zh-CN" sz="1800"/>
              <a:t>A</a:t>
            </a:r>
            <a:r>
              <a:rPr lang="zh-CN" altLang="en-US" sz="1800"/>
              <a:t>．上马不捉鞭，反折杨柳枝。蹀座吹长笛，愁杀行客儿。（南北朝</a:t>
            </a:r>
            <a:r>
              <a:rPr lang="en-US" altLang="zh-CN" sz="1800"/>
              <a:t>•</a:t>
            </a:r>
            <a:r>
              <a:rPr lang="zh-CN" altLang="en-US" sz="1800"/>
              <a:t>佚名</a:t>
            </a:r>
            <a:r>
              <a:rPr lang="en-US" altLang="zh-CN" sz="1800"/>
              <a:t>《</a:t>
            </a:r>
            <a:r>
              <a:rPr lang="zh-CN" altLang="en-US" sz="1800"/>
              <a:t>折杨柳歌</a:t>
            </a:r>
            <a:r>
              <a:rPr lang="en-US" altLang="zh-CN" sz="1800"/>
              <a:t>》</a:t>
            </a:r>
            <a:r>
              <a:rPr lang="zh-CN" altLang="en-US" sz="1800"/>
              <a:t>）</a:t>
            </a:r>
          </a:p>
          <a:p>
            <a:pPr marL="0" lvl="0" indent="457200" algn="just">
              <a:lnSpc>
                <a:spcPct val="150000"/>
              </a:lnSpc>
              <a:spcBef>
                <a:spcPct val="0"/>
              </a:spcBef>
            </a:pPr>
            <a:r>
              <a:rPr lang="en-US" altLang="zh-CN" sz="1800"/>
              <a:t>B</a:t>
            </a:r>
            <a:r>
              <a:rPr lang="zh-CN" altLang="en-US" sz="1800"/>
              <a:t>．陇头明月迥临关，陇上行人夜吹笛。关西老将不胜愁，驻马听之双泪流。（唐</a:t>
            </a:r>
            <a:r>
              <a:rPr lang="en-US" altLang="zh-CN" sz="1800"/>
              <a:t>•</a:t>
            </a:r>
            <a:r>
              <a:rPr lang="zh-CN" altLang="en-US" sz="1800"/>
              <a:t>王维</a:t>
            </a:r>
            <a:r>
              <a:rPr lang="en-US" altLang="zh-CN" sz="1800"/>
              <a:t>《</a:t>
            </a:r>
            <a:r>
              <a:rPr lang="zh-CN" altLang="en-US" sz="1800"/>
              <a:t>陇头吟</a:t>
            </a:r>
            <a:r>
              <a:rPr lang="en-US" altLang="zh-CN" sz="1800"/>
              <a:t>》</a:t>
            </a:r>
            <a:r>
              <a:rPr lang="zh-CN" altLang="en-US" sz="1800"/>
              <a:t>）</a:t>
            </a:r>
          </a:p>
          <a:p>
            <a:pPr marL="0" lvl="0" indent="457200" algn="just">
              <a:lnSpc>
                <a:spcPct val="150000"/>
              </a:lnSpc>
              <a:spcBef>
                <a:spcPct val="0"/>
              </a:spcBef>
            </a:pPr>
            <a:r>
              <a:rPr lang="en-US" altLang="zh-CN" sz="1800"/>
              <a:t>C</a:t>
            </a:r>
            <a:r>
              <a:rPr lang="zh-CN" altLang="en-US" sz="1800"/>
              <a:t>．寒山吹笛唤春归，迁客相看泪满衣。洞庭一夜无穷雁，不待天明尽北飞。（唐</a:t>
            </a:r>
            <a:r>
              <a:rPr lang="en-US" altLang="zh-CN" sz="1800"/>
              <a:t>•</a:t>
            </a:r>
            <a:r>
              <a:rPr lang="zh-CN" altLang="en-US" sz="1800"/>
              <a:t>李益</a:t>
            </a:r>
            <a:r>
              <a:rPr lang="en-US" altLang="zh-CN" sz="1800"/>
              <a:t>《</a:t>
            </a:r>
            <a:r>
              <a:rPr lang="zh-CN" altLang="en-US" sz="1800"/>
              <a:t>春夜闻笛</a:t>
            </a:r>
            <a:r>
              <a:rPr lang="en-US" altLang="zh-CN" sz="1800"/>
              <a:t>》</a:t>
            </a:r>
            <a:r>
              <a:rPr lang="zh-CN" altLang="en-US" sz="1800"/>
              <a:t>）</a:t>
            </a:r>
          </a:p>
          <a:p>
            <a:pPr marL="0" lvl="0" indent="457200" algn="just">
              <a:lnSpc>
                <a:spcPct val="150000"/>
              </a:lnSpc>
              <a:spcBef>
                <a:spcPct val="0"/>
              </a:spcBef>
            </a:pPr>
            <a:r>
              <a:rPr lang="en-US" altLang="zh-CN" sz="1800"/>
              <a:t>D</a:t>
            </a:r>
            <a:r>
              <a:rPr lang="zh-CN" altLang="en-US" sz="1800"/>
              <a:t>．来时秋雨满江楼，归日春风度客舟。回首荆南天一角，月明吹笛下扬州。（宋</a:t>
            </a:r>
            <a:r>
              <a:rPr lang="en-US" altLang="zh-CN" sz="1800"/>
              <a:t>•</a:t>
            </a:r>
            <a:r>
              <a:rPr lang="zh-CN" altLang="en-US" sz="1800"/>
              <a:t>郑震</a:t>
            </a:r>
            <a:r>
              <a:rPr lang="en-US" altLang="zh-CN" sz="1800"/>
              <a:t>《</a:t>
            </a:r>
            <a:r>
              <a:rPr lang="zh-CN" altLang="en-US" sz="1800"/>
              <a:t>荆南别贾制书东归</a:t>
            </a:r>
            <a:r>
              <a:rPr lang="en-US" altLang="zh-CN" sz="1800"/>
              <a:t>》</a:t>
            </a:r>
            <a:r>
              <a:rPr lang="zh-CN" altLang="en-US" sz="1800"/>
              <a:t>）</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】D【</a:t>
            </a:r>
            <a:r>
              <a:rPr lang="zh-CN" altLang="en-US" sz="1800">
                <a:solidFill>
                  <a:srgbClr val="FF0000"/>
                </a:solidFill>
              </a:rPr>
              <a:t>解析</a:t>
            </a:r>
            <a:r>
              <a:rPr lang="en-US" altLang="zh-CN" sz="1800">
                <a:solidFill>
                  <a:srgbClr val="FF0000"/>
                </a:solidFill>
              </a:rPr>
              <a:t>】A</a:t>
            </a:r>
            <a:r>
              <a:rPr lang="zh-CN" altLang="en-US" sz="1800">
                <a:solidFill>
                  <a:srgbClr val="FF0000"/>
                </a:solidFill>
              </a:rPr>
              <a:t>羁旅之愁。</a:t>
            </a:r>
            <a:r>
              <a:rPr lang="en-US" altLang="zh-CN" sz="1800">
                <a:solidFill>
                  <a:srgbClr val="FF0000"/>
                </a:solidFill>
              </a:rPr>
              <a:t>B</a:t>
            </a:r>
            <a:r>
              <a:rPr lang="zh-CN" altLang="en-US" sz="1800">
                <a:solidFill>
                  <a:srgbClr val="FF0000"/>
                </a:solidFill>
              </a:rPr>
              <a:t>思家念亲之愁。</a:t>
            </a:r>
            <a:r>
              <a:rPr lang="en-US" altLang="zh-CN" sz="1800">
                <a:solidFill>
                  <a:srgbClr val="FF0000"/>
                </a:solidFill>
              </a:rPr>
              <a:t>C</a:t>
            </a:r>
            <a:r>
              <a:rPr lang="zh-CN" altLang="en-US" sz="1800">
                <a:solidFill>
                  <a:srgbClr val="FF0000"/>
                </a:solidFill>
              </a:rPr>
              <a:t>迁谪之苦。</a:t>
            </a:r>
            <a:r>
              <a:rPr lang="en-US" altLang="zh-CN" sz="1800">
                <a:solidFill>
                  <a:srgbClr val="FF0000"/>
                </a:solidFill>
              </a:rPr>
              <a:t>D</a:t>
            </a:r>
            <a:r>
              <a:rPr lang="zh-CN" altLang="en-US" sz="1800">
                <a:solidFill>
                  <a:srgbClr val="FF0000"/>
                </a:solidFill>
              </a:rPr>
              <a:t>东归之乐。</a:t>
            </a:r>
          </a:p>
        </p:txBody>
      </p:sp>
      <p:sp>
        <p:nvSpPr>
          <p:cNvPr id="2765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5" end="5"/>
                                            </p:txEl>
                                          </p:spTgt>
                                        </p:tgtEl>
                                        <p:attrNameLst>
                                          <p:attrName>style.visibility</p:attrName>
                                        </p:attrNameLst>
                                      </p:cBhvr>
                                      <p:to>
                                        <p:strVal val="visible"/>
                                      </p:to>
                                    </p:set>
                                    <p:anim calcmode="lin" valueType="num">
                                      <p:cBhvr additive="base">
                                        <p:cTn id="7"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b="1"/>
              <a:t>【</a:t>
            </a:r>
            <a:r>
              <a:rPr lang="zh-CN" altLang="en-US" sz="2800" b="1"/>
              <a:t>课外拓展训练</a:t>
            </a:r>
            <a:r>
              <a:rPr lang="en-US" altLang="zh-CN" sz="2800" b="1"/>
              <a:t>】</a:t>
            </a:r>
            <a:endParaRPr lang="zh-CN" altLang="en-US" sz="2800"/>
          </a:p>
        </p:txBody>
      </p:sp>
      <p:sp>
        <p:nvSpPr>
          <p:cNvPr id="28675"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zh-CN" altLang="en-US" sz="1200"/>
              <a:t>阅读下面的文言文，完成</a:t>
            </a:r>
            <a:r>
              <a:rPr lang="en-US" altLang="zh-CN" sz="1200"/>
              <a:t>1</a:t>
            </a:r>
            <a:r>
              <a:rPr lang="zh-CN" altLang="en-US" sz="1200"/>
              <a:t>～</a:t>
            </a:r>
            <a:r>
              <a:rPr lang="en-US" altLang="zh-CN" sz="1200"/>
              <a:t>4</a:t>
            </a:r>
            <a:r>
              <a:rPr lang="zh-CN" altLang="en-US" sz="1200"/>
              <a:t>题。</a:t>
            </a:r>
          </a:p>
          <a:p>
            <a:pPr marL="0" lvl="0" indent="457200" algn="just">
              <a:spcBef>
                <a:spcPct val="0"/>
              </a:spcBef>
            </a:pPr>
            <a:r>
              <a:rPr lang="zh-CN" altLang="en-US" sz="1200"/>
              <a:t>黄庭坚字鲁直，洪州分宁人。幼警悟，读书数过辄诵。舅李常过其家，取架上书问之，无不通，常惊，以为一日千里。举进士，调叶县尉。熙宁初，举四京学官，第文为优，教授北京国子监，留守文彦博才之，留再任。</a:t>
            </a:r>
            <a:r>
              <a:rPr lang="zh-CN" altLang="en-US" sz="1200" u="sng"/>
              <a:t>苏轼尝见其诗文以为超逸绝尘独立万物之表世久无此作由是声名始震。</a:t>
            </a:r>
            <a:r>
              <a:rPr lang="zh-CN" altLang="en-US" sz="1200"/>
              <a:t>知太和县，以平易为治。时课颁盐策①，诸县争占多数，太和独否，吏不悦，而民安之。</a:t>
            </a:r>
          </a:p>
          <a:p>
            <a:pPr marL="0" lvl="0" indent="457200" algn="just">
              <a:spcBef>
                <a:spcPct val="0"/>
              </a:spcBef>
            </a:pPr>
            <a:r>
              <a:rPr lang="zh-CN" altLang="en-US" sz="1200"/>
              <a:t>哲宗立，召为校书郎、</a:t>
            </a:r>
            <a:r>
              <a:rPr lang="en-US" altLang="zh-CN" sz="1200"/>
              <a:t>《</a:t>
            </a:r>
            <a:r>
              <a:rPr lang="zh-CN" altLang="en-US" sz="1200"/>
              <a:t>神宗实录</a:t>
            </a:r>
            <a:r>
              <a:rPr lang="en-US" altLang="zh-CN" sz="1200"/>
              <a:t>》</a:t>
            </a:r>
            <a:r>
              <a:rPr lang="zh-CN" altLang="en-US" sz="1200"/>
              <a:t>检讨官。逾年，迁著作佐郎，加集贤校理。</a:t>
            </a:r>
            <a:r>
              <a:rPr lang="en-US" altLang="zh-CN" sz="1200"/>
              <a:t>《</a:t>
            </a:r>
            <a:r>
              <a:rPr lang="zh-CN" altLang="en-US" sz="1200"/>
              <a:t>实录</a:t>
            </a:r>
            <a:r>
              <a:rPr lang="en-US" altLang="zh-CN" sz="1200"/>
              <a:t>》</a:t>
            </a:r>
            <a:r>
              <a:rPr lang="zh-CN" altLang="en-US" sz="1200"/>
              <a:t>成，擢起居舍人。丁母艰。庭坚性笃孝，母病弥年，昼夜视颜色，衣不解带，</a:t>
            </a:r>
            <a:r>
              <a:rPr lang="zh-CN" altLang="en-US" sz="1200" u="sng"/>
              <a:t>及亡，庐墓下，哀毁得疾几殆</a:t>
            </a:r>
            <a:r>
              <a:rPr lang="zh-CN" altLang="en-US" sz="1200"/>
              <a:t>。服除，为秘书丞，提点明道宫兼国史编修官。绍圣初，出知宣州，改鄂州。章惇、蔡卞与其党论</a:t>
            </a:r>
            <a:r>
              <a:rPr lang="en-US" altLang="zh-CN" sz="1200"/>
              <a:t>《</a:t>
            </a:r>
            <a:r>
              <a:rPr lang="zh-CN" altLang="en-US" sz="1200"/>
              <a:t>实录</a:t>
            </a:r>
            <a:r>
              <a:rPr lang="en-US" altLang="zh-CN" sz="1200"/>
              <a:t>》</a:t>
            </a:r>
            <a:r>
              <a:rPr lang="zh-CN" altLang="en-US" sz="1200"/>
              <a:t>多诬，俾前史官分居畿邑以待问，摘千余条示之，谓为无验证。既而院吏考阅，悉有据依，所余才三十二事。庭坚书“用铁龙爪治河，有同儿戏”。至是首问焉。对曰：“庭坚时官北都，尝亲见之，真儿戏耳。”</a:t>
            </a:r>
            <a:r>
              <a:rPr lang="zh-CN" altLang="en-US" sz="1200" u="sng"/>
              <a:t>凡有问，皆直辞以对，闻者壮之。</a:t>
            </a:r>
            <a:r>
              <a:rPr lang="zh-CN" altLang="en-US" sz="1200"/>
              <a:t>贬涪州别驾、黔州安置，言者犹以处善地为骫②法。</a:t>
            </a:r>
            <a:r>
              <a:rPr lang="zh-CN" altLang="en-US" sz="1200" u="sng"/>
              <a:t>以亲嫌，遂移戎州，庭坚泊然，不以迁谪介意。</a:t>
            </a:r>
            <a:r>
              <a:rPr lang="zh-CN" altLang="en-US" sz="1200"/>
              <a:t>蜀士慕从之游，讲学不倦，凡经指授，下笔皆可观。</a:t>
            </a:r>
          </a:p>
          <a:p>
            <a:pPr marL="0" lvl="0" indent="457200" algn="just">
              <a:spcBef>
                <a:spcPct val="0"/>
              </a:spcBef>
            </a:pPr>
            <a:r>
              <a:rPr lang="zh-CN" altLang="en-US" sz="1200"/>
              <a:t>徽宗即位，起监鄂州税，签书宁国军判官，知舒州，以吏部员外郎召，皆辞不行。丐郡，得知太平州，至之九日罢，主管玉隆观。庭坚在河北与赵挺之有微隙，挺之执政，转运判官陈举承风旨，上其所作</a:t>
            </a:r>
            <a:r>
              <a:rPr lang="en-US" altLang="zh-CN" sz="1200"/>
              <a:t>《</a:t>
            </a:r>
            <a:r>
              <a:rPr lang="zh-CN" altLang="en-US" sz="1200"/>
              <a:t>荆南承天院记</a:t>
            </a:r>
            <a:r>
              <a:rPr lang="en-US" altLang="zh-CN" sz="1200"/>
              <a:t>》</a:t>
            </a:r>
            <a:r>
              <a:rPr lang="zh-CN" altLang="en-US" sz="1200"/>
              <a:t>，指为幸灾，复除名，羁管宜州。三年，徙永州，未闻命而卒，年六十一。</a:t>
            </a:r>
          </a:p>
          <a:p>
            <a:pPr marL="0" lvl="0" indent="457200" algn="just">
              <a:spcBef>
                <a:spcPct val="0"/>
              </a:spcBef>
            </a:pPr>
            <a:r>
              <a:rPr lang="zh-CN" altLang="en-US" sz="1200"/>
              <a:t>庭坚学问文章，天成性得，陈师道谓其诗得法杜甫，学甫而不为者。善行、草书，楷法亦自成一家。与张耒、晁补之、秦观俱游苏轼门，天下称为四学士，而庭坚于文章尤长于诗，蜀、江西君子以庭坚配轼，故称“苏、黄”。轼为侍从时，举以自代，其词有“瑰伟之文，妙绝当世，孝友之行，追配古人”之语，其重之也如此。初，游灊③皖山谷寺、石牛洞，乐其林泉之胜，因自号山谷道人云。</a:t>
            </a:r>
          </a:p>
          <a:p>
            <a:pPr marL="0" lvl="0" indent="457200" algn="just">
              <a:spcBef>
                <a:spcPct val="0"/>
              </a:spcBef>
            </a:pPr>
            <a:r>
              <a:rPr lang="zh-CN" altLang="en-US" sz="1200"/>
              <a:t>（选自</a:t>
            </a:r>
            <a:r>
              <a:rPr lang="en-US" altLang="zh-CN" sz="1200"/>
              <a:t>《</a:t>
            </a:r>
            <a:r>
              <a:rPr lang="zh-CN" altLang="en-US" sz="1200"/>
              <a:t>宋史</a:t>
            </a:r>
            <a:r>
              <a:rPr lang="en-US" altLang="zh-CN" sz="1200"/>
              <a:t>·</a:t>
            </a:r>
            <a:r>
              <a:rPr lang="zh-CN" altLang="en-US" sz="1200"/>
              <a:t>黄庭坚传</a:t>
            </a:r>
            <a:r>
              <a:rPr lang="en-US" altLang="zh-CN" sz="1200"/>
              <a:t>》</a:t>
            </a:r>
            <a:r>
              <a:rPr lang="zh-CN" altLang="en-US" sz="1200"/>
              <a:t>）</a:t>
            </a:r>
          </a:p>
          <a:p>
            <a:pPr marL="0" lvl="0" indent="457200" algn="just">
              <a:spcBef>
                <a:spcPct val="0"/>
              </a:spcBef>
            </a:pPr>
            <a:r>
              <a:rPr lang="zh-CN" altLang="en-US" sz="1200"/>
              <a:t>注：①盐策：征收盐税的政策法令。②骫（</a:t>
            </a:r>
            <a:r>
              <a:rPr lang="en-US" altLang="zh-CN" sz="1200"/>
              <a:t>wêi</a:t>
            </a:r>
            <a:r>
              <a:rPr lang="zh-CN" altLang="en-US" sz="1200"/>
              <a:t>）：曲，枉。</a:t>
            </a:r>
          </a:p>
          <a:p>
            <a:pPr marL="0" lvl="0" indent="457200" algn="just">
              <a:spcBef>
                <a:spcPct val="0"/>
              </a:spcBef>
            </a:pPr>
            <a:endParaRPr lang="zh-CN" altLang="en-US" sz="1200"/>
          </a:p>
        </p:txBody>
      </p:sp>
      <p:sp>
        <p:nvSpPr>
          <p:cNvPr id="2867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9699"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a:t>1</a:t>
            </a:r>
            <a:r>
              <a:rPr lang="zh-CN" altLang="en-US" sz="1800"/>
              <a:t>．对下列句中加点的词的解释，不正确的一项是（</a:t>
            </a:r>
            <a:r>
              <a:rPr lang="en-US" altLang="zh-CN" sz="1800"/>
              <a:t>    </a:t>
            </a:r>
            <a:r>
              <a:rPr lang="zh-CN" altLang="en-US" sz="1800"/>
              <a:t>）（</a:t>
            </a:r>
            <a:r>
              <a:rPr lang="en-US" altLang="zh-CN" sz="1800"/>
              <a:t>3</a:t>
            </a:r>
            <a:r>
              <a:rPr lang="zh-CN" altLang="en-US" sz="1800"/>
              <a:t>分）</a:t>
            </a:r>
          </a:p>
          <a:p>
            <a:pPr marL="0" lvl="0" indent="457200" algn="just">
              <a:lnSpc>
                <a:spcPct val="150000"/>
              </a:lnSpc>
              <a:spcBef>
                <a:spcPct val="0"/>
              </a:spcBef>
            </a:pPr>
            <a:r>
              <a:rPr lang="en-US" altLang="zh-CN" sz="1800"/>
              <a:t>A</a:t>
            </a:r>
            <a:r>
              <a:rPr lang="zh-CN" altLang="en-US" sz="1800"/>
              <a:t>．读书数</a:t>
            </a:r>
            <a:r>
              <a:rPr lang="zh-CN" altLang="en-US" sz="1800" b="1"/>
              <a:t>过</a:t>
            </a:r>
            <a:r>
              <a:rPr lang="zh-CN" altLang="en-US" sz="1800"/>
              <a:t>辄诵</a:t>
            </a:r>
            <a:r>
              <a:rPr lang="en-US" altLang="zh-CN" sz="1800"/>
              <a:t>                            </a:t>
            </a:r>
            <a:r>
              <a:rPr lang="zh-CN" altLang="en-US" sz="1800"/>
              <a:t>过：遍</a:t>
            </a:r>
          </a:p>
          <a:p>
            <a:pPr marL="0" lvl="0" indent="457200" algn="just">
              <a:lnSpc>
                <a:spcPct val="150000"/>
              </a:lnSpc>
              <a:spcBef>
                <a:spcPct val="0"/>
              </a:spcBef>
            </a:pPr>
            <a:r>
              <a:rPr lang="en-US" altLang="zh-CN" sz="1800"/>
              <a:t>B</a:t>
            </a:r>
            <a:r>
              <a:rPr lang="zh-CN" altLang="en-US" sz="1800"/>
              <a:t>．以吏部员外郎召，皆辞</a:t>
            </a:r>
            <a:r>
              <a:rPr lang="zh-CN" altLang="en-US" sz="1800" b="1"/>
              <a:t>不行</a:t>
            </a:r>
            <a:r>
              <a:rPr lang="en-US" altLang="zh-CN" sz="1800"/>
              <a:t>      </a:t>
            </a:r>
            <a:r>
              <a:rPr lang="zh-CN" altLang="en-US" sz="1800"/>
              <a:t>不行：不去就任</a:t>
            </a:r>
          </a:p>
          <a:p>
            <a:pPr marL="0" lvl="0" indent="457200" algn="just">
              <a:lnSpc>
                <a:spcPct val="150000"/>
              </a:lnSpc>
              <a:spcBef>
                <a:spcPct val="0"/>
              </a:spcBef>
            </a:pPr>
            <a:r>
              <a:rPr lang="en-US" altLang="zh-CN" sz="1800"/>
              <a:t>C</a:t>
            </a:r>
            <a:r>
              <a:rPr lang="zh-CN" altLang="en-US" sz="1800"/>
              <a:t>．轼为侍从时，</a:t>
            </a:r>
            <a:r>
              <a:rPr lang="zh-CN" altLang="en-US" sz="1800" b="1"/>
              <a:t>举</a:t>
            </a:r>
            <a:r>
              <a:rPr lang="zh-CN" altLang="en-US" sz="1800"/>
              <a:t>以自代</a:t>
            </a:r>
            <a:r>
              <a:rPr lang="en-US" altLang="zh-CN" sz="1800"/>
              <a:t>             </a:t>
            </a:r>
            <a:r>
              <a:rPr lang="zh-CN" altLang="en-US" sz="1800"/>
              <a:t>举：推荐</a:t>
            </a:r>
          </a:p>
          <a:p>
            <a:pPr marL="0" lvl="0" indent="457200" algn="just">
              <a:lnSpc>
                <a:spcPct val="150000"/>
              </a:lnSpc>
              <a:spcBef>
                <a:spcPct val="0"/>
              </a:spcBef>
            </a:pPr>
            <a:r>
              <a:rPr lang="en-US" altLang="zh-CN" sz="1800"/>
              <a:t>D</a:t>
            </a:r>
            <a:r>
              <a:rPr lang="zh-CN" altLang="en-US" sz="1800"/>
              <a:t>．孝友之行，追</a:t>
            </a:r>
            <a:r>
              <a:rPr lang="zh-CN" altLang="en-US" sz="1800" b="1"/>
              <a:t>配</a:t>
            </a:r>
            <a:r>
              <a:rPr lang="zh-CN" altLang="en-US" sz="1800"/>
              <a:t>古人</a:t>
            </a:r>
            <a:r>
              <a:rPr lang="en-US" altLang="zh-CN" sz="1800"/>
              <a:t>                 </a:t>
            </a:r>
            <a:r>
              <a:rPr lang="zh-CN" altLang="en-US" sz="1800"/>
              <a:t>配：陪衬</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】D【</a:t>
            </a:r>
            <a:r>
              <a:rPr lang="zh-CN" altLang="en-US" sz="1800">
                <a:solidFill>
                  <a:srgbClr val="FF0000"/>
                </a:solidFill>
              </a:rPr>
              <a:t>解析</a:t>
            </a:r>
            <a:r>
              <a:rPr lang="en-US" altLang="zh-CN" sz="1800">
                <a:solidFill>
                  <a:srgbClr val="FF0000"/>
                </a:solidFill>
              </a:rPr>
              <a:t>】</a:t>
            </a:r>
            <a:r>
              <a:rPr lang="zh-CN" altLang="en-US" sz="1800">
                <a:solidFill>
                  <a:srgbClr val="FF0000"/>
                </a:solidFill>
              </a:rPr>
              <a:t>配：比得上。</a:t>
            </a:r>
          </a:p>
          <a:p>
            <a:pPr marL="0" lvl="0" indent="457200" algn="just">
              <a:lnSpc>
                <a:spcPct val="150000"/>
              </a:lnSpc>
              <a:spcBef>
                <a:spcPct val="0"/>
              </a:spcBef>
            </a:pPr>
            <a:endParaRPr lang="zh-CN" altLang="en-US" sz="1800"/>
          </a:p>
        </p:txBody>
      </p:sp>
      <p:sp>
        <p:nvSpPr>
          <p:cNvPr id="2970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9699">
                                            <p:txEl>
                                              <p:pRg st="5" end="5"/>
                                            </p:txEl>
                                          </p:spTgt>
                                        </p:tgtEl>
                                        <p:attrNameLst>
                                          <p:attrName>style.visibility</p:attrName>
                                        </p:attrNameLst>
                                      </p:cBhvr>
                                      <p:to>
                                        <p:strVal val="visible"/>
                                      </p:to>
                                    </p:set>
                                    <p:anim calcmode="lin" valueType="num">
                                      <p:cBhvr additive="base">
                                        <p:cTn id="7" dur="500" fill="hold"/>
                                        <p:tgtEl>
                                          <p:spTgt spid="29699">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30723"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a:t>2</a:t>
            </a:r>
            <a:r>
              <a:rPr lang="zh-CN" altLang="en-US" sz="1800"/>
              <a:t>．下列各组加点虚词意义和用法相同的一组是（</a:t>
            </a:r>
            <a:r>
              <a:rPr lang="en-US" altLang="zh-CN" sz="1800"/>
              <a:t>    </a:t>
            </a:r>
            <a:r>
              <a:rPr lang="zh-CN" altLang="en-US" sz="1800"/>
              <a:t>）（</a:t>
            </a:r>
            <a:r>
              <a:rPr lang="en-US" altLang="zh-CN" sz="1800"/>
              <a:t>3</a:t>
            </a:r>
            <a:r>
              <a:rPr lang="zh-CN" altLang="en-US" sz="1800"/>
              <a:t>分）</a:t>
            </a:r>
          </a:p>
          <a:p>
            <a:pPr marL="0" lvl="0" indent="457200" algn="just">
              <a:lnSpc>
                <a:spcPct val="150000"/>
              </a:lnSpc>
              <a:spcBef>
                <a:spcPct val="0"/>
              </a:spcBef>
            </a:pPr>
            <a:r>
              <a:rPr lang="en-US" altLang="zh-CN" sz="1800"/>
              <a:t>A</a:t>
            </a:r>
            <a:r>
              <a:rPr lang="zh-CN" altLang="en-US" sz="1800"/>
              <a:t>．俾前史官分居畿邑</a:t>
            </a:r>
            <a:r>
              <a:rPr lang="zh-CN" altLang="en-US" sz="1800" b="1"/>
              <a:t>以</a:t>
            </a:r>
            <a:r>
              <a:rPr lang="zh-CN" altLang="en-US" sz="1800"/>
              <a:t>待问</a:t>
            </a:r>
            <a:r>
              <a:rPr lang="en-US" altLang="zh-CN" sz="1800"/>
              <a:t>    </a:t>
            </a:r>
            <a:r>
              <a:rPr lang="zh-CN" altLang="en-US" sz="1800"/>
              <a:t>乘彼垝垣，</a:t>
            </a:r>
            <a:r>
              <a:rPr lang="zh-CN" altLang="en-US" sz="1800" b="1"/>
              <a:t>以</a:t>
            </a:r>
            <a:r>
              <a:rPr lang="zh-CN" altLang="en-US" sz="1800"/>
              <a:t>望复关</a:t>
            </a:r>
          </a:p>
          <a:p>
            <a:pPr marL="0" lvl="0" indent="457200" algn="just">
              <a:lnSpc>
                <a:spcPct val="150000"/>
              </a:lnSpc>
              <a:spcBef>
                <a:spcPct val="0"/>
              </a:spcBef>
            </a:pPr>
            <a:r>
              <a:rPr lang="en-US" altLang="zh-CN" sz="1800"/>
              <a:t>B</a:t>
            </a:r>
            <a:r>
              <a:rPr lang="zh-CN" altLang="en-US" sz="1800"/>
              <a:t>．至是首问</a:t>
            </a:r>
            <a:r>
              <a:rPr lang="zh-CN" altLang="en-US" sz="1800" b="1"/>
              <a:t>焉</a:t>
            </a:r>
            <a:r>
              <a:rPr lang="en-US" altLang="zh-CN" sz="1800"/>
              <a:t>                          </a:t>
            </a:r>
            <a:r>
              <a:rPr lang="zh-CN" altLang="en-US" sz="1800"/>
              <a:t>积土成山，风雨兴</a:t>
            </a:r>
            <a:r>
              <a:rPr lang="zh-CN" altLang="en-US" sz="1800" b="1"/>
              <a:t>焉</a:t>
            </a:r>
            <a:endParaRPr lang="zh-CN" altLang="en-US" sz="1800"/>
          </a:p>
          <a:p>
            <a:pPr marL="0" lvl="0" indent="457200" algn="just">
              <a:lnSpc>
                <a:spcPct val="150000"/>
              </a:lnSpc>
              <a:spcBef>
                <a:spcPct val="0"/>
              </a:spcBef>
            </a:pPr>
            <a:r>
              <a:rPr lang="en-US" altLang="zh-CN" sz="1800"/>
              <a:t>C</a:t>
            </a:r>
            <a:r>
              <a:rPr lang="zh-CN" altLang="en-US" sz="1800"/>
              <a:t>．而庭坚于文章尤长</a:t>
            </a:r>
            <a:r>
              <a:rPr lang="zh-CN" altLang="en-US" sz="1800" b="1"/>
              <a:t>于</a:t>
            </a:r>
            <a:r>
              <a:rPr lang="zh-CN" altLang="en-US" sz="1800"/>
              <a:t>诗</a:t>
            </a:r>
            <a:r>
              <a:rPr lang="en-US" altLang="zh-CN" sz="1800"/>
              <a:t>        </a:t>
            </a:r>
            <a:r>
              <a:rPr lang="zh-CN" altLang="en-US" sz="1800"/>
              <a:t>樊哙覆其盾</a:t>
            </a:r>
            <a:r>
              <a:rPr lang="zh-CN" altLang="en-US" sz="1800" b="1"/>
              <a:t>于</a:t>
            </a:r>
            <a:r>
              <a:rPr lang="zh-CN" altLang="en-US" sz="1800"/>
              <a:t>地</a:t>
            </a:r>
          </a:p>
          <a:p>
            <a:pPr marL="0" lvl="0" indent="457200" algn="just">
              <a:lnSpc>
                <a:spcPct val="150000"/>
              </a:lnSpc>
              <a:spcBef>
                <a:spcPct val="0"/>
              </a:spcBef>
            </a:pPr>
            <a:r>
              <a:rPr lang="en-US" altLang="zh-CN" sz="1800"/>
              <a:t>D</a:t>
            </a:r>
            <a:r>
              <a:rPr lang="zh-CN" altLang="en-US" sz="1800"/>
              <a:t>．</a:t>
            </a:r>
            <a:r>
              <a:rPr lang="zh-CN" altLang="en-US" sz="1800" b="1"/>
              <a:t>因</a:t>
            </a:r>
            <a:r>
              <a:rPr lang="zh-CN" altLang="en-US" sz="1800"/>
              <a:t>自号山谷道人云</a:t>
            </a:r>
            <a:r>
              <a:rPr lang="en-US" altLang="zh-CN" sz="1800"/>
              <a:t>                </a:t>
            </a:r>
            <a:r>
              <a:rPr lang="zh-CN" altLang="en-US" sz="1800" b="1"/>
              <a:t>或</a:t>
            </a:r>
            <a:r>
              <a:rPr lang="zh-CN" altLang="en-US" sz="1800"/>
              <a:t>因寄所托</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a:t>
            </a:r>
            <a:r>
              <a:rPr lang="zh-CN" altLang="en-US" sz="1800">
                <a:solidFill>
                  <a:srgbClr val="FF0000"/>
                </a:solidFill>
              </a:rPr>
              <a:t>解析</a:t>
            </a:r>
            <a:r>
              <a:rPr lang="en-US" altLang="zh-CN" sz="1800">
                <a:solidFill>
                  <a:srgbClr val="FF0000"/>
                </a:solidFill>
              </a:rPr>
              <a:t>】A</a:t>
            </a:r>
            <a:r>
              <a:rPr lang="zh-CN" altLang="en-US" sz="1800">
                <a:solidFill>
                  <a:srgbClr val="FF0000"/>
                </a:solidFill>
              </a:rPr>
              <a:t>两个“以”都是连词，表目的；</a:t>
            </a:r>
            <a:r>
              <a:rPr lang="en-US" altLang="zh-CN" sz="1800">
                <a:solidFill>
                  <a:srgbClr val="FF0000"/>
                </a:solidFill>
              </a:rPr>
              <a:t>B</a:t>
            </a:r>
            <a:r>
              <a:rPr lang="zh-CN" altLang="en-US" sz="1800">
                <a:solidFill>
                  <a:srgbClr val="FF0000"/>
                </a:solidFill>
              </a:rPr>
              <a:t>．焉：代词，译为“他”</a:t>
            </a:r>
            <a:r>
              <a:rPr lang="en-US" altLang="zh-CN" sz="1800">
                <a:solidFill>
                  <a:srgbClr val="FF0000"/>
                </a:solidFill>
              </a:rPr>
              <a:t>/</a:t>
            </a:r>
            <a:r>
              <a:rPr lang="zh-CN" altLang="en-US" sz="1800">
                <a:solidFill>
                  <a:srgbClr val="FF0000"/>
                </a:solidFill>
              </a:rPr>
              <a:t>兼词，相当于“于之”；</a:t>
            </a:r>
            <a:r>
              <a:rPr lang="en-US" altLang="zh-CN" sz="1800">
                <a:solidFill>
                  <a:srgbClr val="FF0000"/>
                </a:solidFill>
              </a:rPr>
              <a:t>C</a:t>
            </a:r>
            <a:r>
              <a:rPr lang="zh-CN" altLang="en-US" sz="1800">
                <a:solidFill>
                  <a:srgbClr val="FF0000"/>
                </a:solidFill>
              </a:rPr>
              <a:t>．于：比较，译为“比”</a:t>
            </a:r>
            <a:r>
              <a:rPr lang="en-US" altLang="zh-CN" sz="1800">
                <a:solidFill>
                  <a:srgbClr val="FF0000"/>
                </a:solidFill>
              </a:rPr>
              <a:t>/</a:t>
            </a:r>
            <a:r>
              <a:rPr lang="zh-CN" altLang="en-US" sz="1800">
                <a:solidFill>
                  <a:srgbClr val="FF0000"/>
                </a:solidFill>
              </a:rPr>
              <a:t>地点，译为“在”；</a:t>
            </a:r>
            <a:r>
              <a:rPr lang="en-US" altLang="zh-CN" sz="1800">
                <a:solidFill>
                  <a:srgbClr val="FF0000"/>
                </a:solidFill>
              </a:rPr>
              <a:t>D</a:t>
            </a:r>
            <a:r>
              <a:rPr lang="zh-CN" altLang="en-US" sz="1800">
                <a:solidFill>
                  <a:srgbClr val="FF0000"/>
                </a:solidFill>
              </a:rPr>
              <a:t>．因：于是，因此</a:t>
            </a:r>
            <a:r>
              <a:rPr lang="en-US" altLang="zh-CN" sz="1800">
                <a:solidFill>
                  <a:srgbClr val="FF0000"/>
                </a:solidFill>
              </a:rPr>
              <a:t>/</a:t>
            </a:r>
            <a:r>
              <a:rPr lang="zh-CN" altLang="en-US" sz="1800">
                <a:solidFill>
                  <a:srgbClr val="FF0000"/>
                </a:solidFill>
              </a:rPr>
              <a:t>依，随着</a:t>
            </a:r>
          </a:p>
          <a:p>
            <a:pPr marL="0" lvl="0" indent="457200" algn="just">
              <a:lnSpc>
                <a:spcPct val="150000"/>
              </a:lnSpc>
              <a:spcBef>
                <a:spcPct val="0"/>
              </a:spcBef>
            </a:pPr>
            <a:endParaRPr lang="zh-CN" altLang="en-US" sz="1800"/>
          </a:p>
        </p:txBody>
      </p:sp>
      <p:sp>
        <p:nvSpPr>
          <p:cNvPr id="3072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0723">
                                            <p:txEl>
                                              <p:pRg st="5" end="5"/>
                                            </p:txEl>
                                          </p:spTgt>
                                        </p:tgtEl>
                                        <p:attrNameLst>
                                          <p:attrName>style.visibility</p:attrName>
                                        </p:attrNameLst>
                                      </p:cBhvr>
                                      <p:to>
                                        <p:strVal val="visible"/>
                                      </p:to>
                                    </p:set>
                                    <p:anim calcmode="lin" valueType="num">
                                      <p:cBhvr additive="base">
                                        <p:cTn id="7" dur="500" fill="hold"/>
                                        <p:tgtEl>
                                          <p:spTgt spid="3072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31747"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a:t>3.</a:t>
            </a:r>
            <a:r>
              <a:rPr lang="zh-CN" altLang="en-US" sz="1800"/>
              <a:t>下列对文中画波浪线部分的断句，正确的一项是（</a:t>
            </a:r>
            <a:r>
              <a:rPr lang="en-US" altLang="zh-CN" sz="1800"/>
              <a:t>    </a:t>
            </a:r>
            <a:r>
              <a:rPr lang="zh-CN" altLang="en-US" sz="1800"/>
              <a:t>）</a:t>
            </a:r>
          </a:p>
          <a:p>
            <a:pPr marL="0" lvl="0" indent="457200" algn="just">
              <a:lnSpc>
                <a:spcPct val="150000"/>
              </a:lnSpc>
              <a:spcBef>
                <a:spcPct val="0"/>
              </a:spcBef>
            </a:pPr>
            <a:r>
              <a:rPr lang="en-US" altLang="zh-CN" sz="1800"/>
              <a:t>A. </a:t>
            </a:r>
            <a:r>
              <a:rPr lang="zh-CN" altLang="en-US" sz="1800"/>
              <a:t>苏轼尝见</a:t>
            </a:r>
            <a:r>
              <a:rPr lang="en-US" altLang="zh-CN" sz="1800"/>
              <a:t>/</a:t>
            </a:r>
            <a:r>
              <a:rPr lang="zh-CN" altLang="en-US" sz="1800"/>
              <a:t>其诗文以为超逸绝尘</a:t>
            </a:r>
            <a:r>
              <a:rPr lang="en-US" altLang="zh-CN" sz="1800"/>
              <a:t>/</a:t>
            </a:r>
            <a:r>
              <a:rPr lang="zh-CN" altLang="en-US" sz="1800"/>
              <a:t>独立万物之表</a:t>
            </a:r>
            <a:r>
              <a:rPr lang="en-US" altLang="zh-CN" sz="1800"/>
              <a:t>/</a:t>
            </a:r>
            <a:r>
              <a:rPr lang="zh-CN" altLang="en-US" sz="1800"/>
              <a:t>世久无此作</a:t>
            </a:r>
            <a:r>
              <a:rPr lang="en-US" altLang="zh-CN" sz="1800"/>
              <a:t>/</a:t>
            </a:r>
            <a:r>
              <a:rPr lang="zh-CN" altLang="en-US" sz="1800"/>
              <a:t>由是声名始震</a:t>
            </a:r>
          </a:p>
          <a:p>
            <a:pPr marL="0" lvl="0" indent="457200" algn="just">
              <a:lnSpc>
                <a:spcPct val="150000"/>
              </a:lnSpc>
              <a:spcBef>
                <a:spcPct val="0"/>
              </a:spcBef>
            </a:pPr>
            <a:r>
              <a:rPr lang="en-US" altLang="zh-CN" sz="1800"/>
              <a:t>B. </a:t>
            </a:r>
            <a:r>
              <a:rPr lang="zh-CN" altLang="en-US" sz="1800"/>
              <a:t>苏轼尝见</a:t>
            </a:r>
            <a:r>
              <a:rPr lang="en-US" altLang="zh-CN" sz="1800"/>
              <a:t>/</a:t>
            </a:r>
            <a:r>
              <a:rPr lang="zh-CN" altLang="en-US" sz="1800"/>
              <a:t>其诗文以为超逸绝尘</a:t>
            </a:r>
            <a:r>
              <a:rPr lang="en-US" altLang="zh-CN" sz="1800"/>
              <a:t>/</a:t>
            </a:r>
            <a:r>
              <a:rPr lang="zh-CN" altLang="en-US" sz="1800"/>
              <a:t>独立万物之表世久</a:t>
            </a:r>
            <a:r>
              <a:rPr lang="en-US" altLang="zh-CN" sz="1800"/>
              <a:t>/</a:t>
            </a:r>
            <a:r>
              <a:rPr lang="zh-CN" altLang="en-US" sz="1800"/>
              <a:t>无此作</a:t>
            </a:r>
            <a:r>
              <a:rPr lang="en-US" altLang="zh-CN" sz="1800"/>
              <a:t>/</a:t>
            </a:r>
            <a:r>
              <a:rPr lang="zh-CN" altLang="en-US" sz="1800"/>
              <a:t>由是声名始震</a:t>
            </a:r>
          </a:p>
          <a:p>
            <a:pPr marL="0" lvl="0" indent="457200" algn="just">
              <a:lnSpc>
                <a:spcPct val="150000"/>
              </a:lnSpc>
              <a:spcBef>
                <a:spcPct val="0"/>
              </a:spcBef>
            </a:pPr>
            <a:r>
              <a:rPr lang="en-US" altLang="zh-CN" sz="1800"/>
              <a:t>C. </a:t>
            </a:r>
            <a:r>
              <a:rPr lang="zh-CN" altLang="en-US" sz="1800"/>
              <a:t>苏轼尝见其诗文</a:t>
            </a:r>
            <a:r>
              <a:rPr lang="en-US" altLang="zh-CN" sz="1800"/>
              <a:t>/</a:t>
            </a:r>
            <a:r>
              <a:rPr lang="zh-CN" altLang="en-US" sz="1800"/>
              <a:t>以为超逸绝尘</a:t>
            </a:r>
            <a:r>
              <a:rPr lang="en-US" altLang="zh-CN" sz="1800"/>
              <a:t>/</a:t>
            </a:r>
            <a:r>
              <a:rPr lang="zh-CN" altLang="en-US" sz="1800"/>
              <a:t>独立万物之表</a:t>
            </a:r>
            <a:r>
              <a:rPr lang="en-US" altLang="zh-CN" sz="1800"/>
              <a:t>/</a:t>
            </a:r>
            <a:r>
              <a:rPr lang="zh-CN" altLang="en-US" sz="1800"/>
              <a:t>世久无此作</a:t>
            </a:r>
            <a:r>
              <a:rPr lang="en-US" altLang="zh-CN" sz="1800"/>
              <a:t>/</a:t>
            </a:r>
            <a:r>
              <a:rPr lang="zh-CN" altLang="en-US" sz="1800"/>
              <a:t>由是声名始震</a:t>
            </a:r>
          </a:p>
          <a:p>
            <a:pPr marL="0" lvl="0" indent="457200" algn="just">
              <a:lnSpc>
                <a:spcPct val="150000"/>
              </a:lnSpc>
              <a:spcBef>
                <a:spcPct val="0"/>
              </a:spcBef>
            </a:pPr>
            <a:r>
              <a:rPr lang="en-US" altLang="zh-CN" sz="1800"/>
              <a:t>D. </a:t>
            </a:r>
            <a:r>
              <a:rPr lang="zh-CN" altLang="en-US" sz="1800"/>
              <a:t>苏轼尝见其诗文</a:t>
            </a:r>
            <a:r>
              <a:rPr lang="en-US" altLang="zh-CN" sz="1800"/>
              <a:t>/</a:t>
            </a:r>
            <a:r>
              <a:rPr lang="zh-CN" altLang="en-US" sz="1800"/>
              <a:t>以为超逸绝尘</a:t>
            </a:r>
            <a:r>
              <a:rPr lang="en-US" altLang="zh-CN" sz="1800"/>
              <a:t>/</a:t>
            </a:r>
            <a:r>
              <a:rPr lang="zh-CN" altLang="en-US" sz="1800"/>
              <a:t>独立万物之表世久</a:t>
            </a:r>
            <a:r>
              <a:rPr lang="en-US" altLang="zh-CN" sz="1800"/>
              <a:t>/</a:t>
            </a:r>
            <a:r>
              <a:rPr lang="zh-CN" altLang="en-US" sz="1800"/>
              <a:t>无此作</a:t>
            </a:r>
            <a:r>
              <a:rPr lang="en-US" altLang="zh-CN" sz="1800"/>
              <a:t>/</a:t>
            </a:r>
            <a:r>
              <a:rPr lang="zh-CN" altLang="en-US" sz="1800"/>
              <a:t>由是声名始震</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】C【</a:t>
            </a:r>
            <a:r>
              <a:rPr lang="zh-CN" altLang="en-US" sz="1800">
                <a:solidFill>
                  <a:srgbClr val="FF0000"/>
                </a:solidFill>
              </a:rPr>
              <a:t>解析</a:t>
            </a:r>
            <a:r>
              <a:rPr lang="en-US" altLang="zh-CN" sz="1800">
                <a:solidFill>
                  <a:srgbClr val="FF0000"/>
                </a:solidFill>
              </a:rPr>
              <a:t>】</a:t>
            </a:r>
            <a:r>
              <a:rPr lang="zh-CN" altLang="en-US" sz="1800">
                <a:solidFill>
                  <a:srgbClr val="FF0000"/>
                </a:solidFill>
              </a:rPr>
              <a:t>苏轼尝见其诗文，以为超逸绝尘，独立万物之表，世久无此作，由是声名始震。</a:t>
            </a:r>
          </a:p>
          <a:p>
            <a:pPr marL="0" lvl="0" indent="457200" algn="just">
              <a:lnSpc>
                <a:spcPct val="150000"/>
              </a:lnSpc>
              <a:spcBef>
                <a:spcPct val="0"/>
              </a:spcBef>
            </a:pPr>
            <a:endParaRPr lang="zh-CN" altLang="en-US" sz="1800"/>
          </a:p>
        </p:txBody>
      </p:sp>
      <p:sp>
        <p:nvSpPr>
          <p:cNvPr id="3174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5" end="5"/>
                                            </p:txEl>
                                          </p:spTgt>
                                        </p:tgtEl>
                                        <p:attrNameLst>
                                          <p:attrName>style.visibility</p:attrName>
                                        </p:attrNameLst>
                                      </p:cBhvr>
                                      <p:to>
                                        <p:strVal val="visible"/>
                                      </p:to>
                                    </p:set>
                                    <p:anim calcmode="lin" valueType="num">
                                      <p:cBhvr additive="base">
                                        <p:cTn id="7" dur="500" fill="hold"/>
                                        <p:tgtEl>
                                          <p:spTgt spid="31747">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zh-CN" altLang="en-US" sz="2800"/>
              <a:t>学习目标</a:t>
            </a:r>
            <a:br>
              <a:rPr lang="zh-CN" altLang="en-US" sz="2800"/>
            </a:br>
            <a:endParaRPr lang="zh-CN" altLang="en-US" sz="2800"/>
          </a:p>
        </p:txBody>
      </p:sp>
      <p:sp>
        <p:nvSpPr>
          <p:cNvPr id="5123"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1800" b="1">
                <a:solidFill>
                  <a:srgbClr val="FF0000"/>
                </a:solidFill>
              </a:rPr>
              <a:t>知识与技能</a:t>
            </a:r>
          </a:p>
          <a:p>
            <a:pPr marL="0" lvl="0" indent="457200" algn="just">
              <a:lnSpc>
                <a:spcPct val="150000"/>
              </a:lnSpc>
              <a:spcBef>
                <a:spcPct val="0"/>
              </a:spcBef>
            </a:pPr>
            <a:r>
              <a:rPr lang="en-US" altLang="zh-CN" sz="1800"/>
              <a:t>1.</a:t>
            </a:r>
            <a:r>
              <a:rPr lang="zh-CN" altLang="en-US" sz="1800"/>
              <a:t>把握意象传意</a:t>
            </a:r>
            <a:r>
              <a:rPr lang="en-US" altLang="zh-CN" sz="1800"/>
              <a:t>,</a:t>
            </a:r>
            <a:r>
              <a:rPr lang="zh-CN" altLang="en-US" sz="1800"/>
              <a:t>用典言志的写作方法。</a:t>
            </a:r>
          </a:p>
          <a:p>
            <a:pPr marL="0" lvl="0" indent="457200" algn="just">
              <a:lnSpc>
                <a:spcPct val="150000"/>
              </a:lnSpc>
              <a:spcBef>
                <a:spcPct val="0"/>
              </a:spcBef>
            </a:pPr>
            <a:r>
              <a:rPr lang="en-US" altLang="zh-CN" sz="1800"/>
              <a:t>2.</a:t>
            </a:r>
            <a:r>
              <a:rPr lang="zh-CN" altLang="en-US" sz="1800"/>
              <a:t>理解诗人思想内涵</a:t>
            </a:r>
            <a:r>
              <a:rPr lang="en-US" altLang="zh-CN" sz="1800"/>
              <a:t>,</a:t>
            </a:r>
            <a:r>
              <a:rPr lang="zh-CN" altLang="en-US" sz="1800"/>
              <a:t>感受诗人狷介自持的生命气质，和而不同的人生智慧。</a:t>
            </a:r>
          </a:p>
          <a:p>
            <a:pPr marL="0" lvl="0" indent="457200" algn="just">
              <a:lnSpc>
                <a:spcPct val="150000"/>
              </a:lnSpc>
              <a:spcBef>
                <a:spcPct val="0"/>
              </a:spcBef>
            </a:pPr>
            <a:r>
              <a:rPr lang="zh-CN" altLang="en-US" sz="1800" b="1">
                <a:solidFill>
                  <a:srgbClr val="FF0000"/>
                </a:solidFill>
              </a:rPr>
              <a:t>过程与方法</a:t>
            </a:r>
          </a:p>
          <a:p>
            <a:pPr marL="0" lvl="0" indent="457200" algn="just">
              <a:lnSpc>
                <a:spcPct val="150000"/>
              </a:lnSpc>
              <a:spcBef>
                <a:spcPct val="0"/>
              </a:spcBef>
            </a:pPr>
            <a:r>
              <a:rPr lang="zh-CN" altLang="en-US" sz="1800"/>
              <a:t>诵读诗文，媒体展示，合作探究，检测拓展提升</a:t>
            </a:r>
          </a:p>
          <a:p>
            <a:pPr marL="0" lvl="0" indent="457200" algn="just">
              <a:lnSpc>
                <a:spcPct val="150000"/>
              </a:lnSpc>
              <a:spcBef>
                <a:spcPct val="0"/>
              </a:spcBef>
            </a:pPr>
            <a:r>
              <a:rPr lang="zh-CN" altLang="en-US" sz="1800" b="1">
                <a:solidFill>
                  <a:srgbClr val="FF0000"/>
                </a:solidFill>
              </a:rPr>
              <a:t>情感态度与价值观</a:t>
            </a:r>
          </a:p>
          <a:p>
            <a:pPr marL="0" lvl="0" indent="457200" algn="just">
              <a:lnSpc>
                <a:spcPct val="150000"/>
              </a:lnSpc>
              <a:spcBef>
                <a:spcPct val="0"/>
              </a:spcBef>
            </a:pPr>
            <a:r>
              <a:rPr lang="zh-CN" altLang="en-US" sz="1800"/>
              <a:t>人生难免不失意，倘与自然美景融和一体，暂时忘却也不失为一种风景。</a:t>
            </a:r>
          </a:p>
          <a:p>
            <a:pPr marL="0" lvl="0" indent="457200" algn="just">
              <a:lnSpc>
                <a:spcPct val="150000"/>
              </a:lnSpc>
              <a:spcBef>
                <a:spcPct val="0"/>
              </a:spcBef>
            </a:pPr>
            <a:r>
              <a:rPr lang="zh-CN" altLang="en-US" sz="1800" b="1">
                <a:solidFill>
                  <a:srgbClr val="FF0000"/>
                </a:solidFill>
              </a:rPr>
              <a:t>重点难点</a:t>
            </a:r>
          </a:p>
          <a:p>
            <a:pPr marL="0" lvl="0" indent="457200" algn="just">
              <a:lnSpc>
                <a:spcPct val="150000"/>
              </a:lnSpc>
              <a:spcBef>
                <a:spcPct val="0"/>
              </a:spcBef>
            </a:pPr>
            <a:r>
              <a:rPr lang="zh-CN" altLang="en-US" sz="1800"/>
              <a:t>体味和而不同的出世智慧</a:t>
            </a:r>
          </a:p>
          <a:p>
            <a:pPr marL="0" lvl="0" indent="457200" algn="just">
              <a:lnSpc>
                <a:spcPct val="150000"/>
              </a:lnSpc>
              <a:spcBef>
                <a:spcPct val="0"/>
              </a:spcBef>
            </a:pPr>
            <a:endParaRPr lang="zh-CN" altLang="en-US" sz="1800"/>
          </a:p>
        </p:txBody>
      </p:sp>
      <p:sp>
        <p:nvSpPr>
          <p:cNvPr id="512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32771" name="内容占位符 2"/>
          <p:cNvSpPr>
            <a:spLocks noGrp="1"/>
          </p:cNvSpPr>
          <p:nvPr>
            <p:ph idx="4294967295"/>
          </p:nvPr>
        </p:nvSpPr>
        <p:spPr>
          <a:xfrm>
            <a:off x="428625" y="714375"/>
            <a:ext cx="8229600" cy="3976688"/>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en-US" altLang="zh-CN" sz="1800"/>
              <a:t>4</a:t>
            </a:r>
            <a:r>
              <a:rPr lang="zh-CN" altLang="en-US" sz="1800"/>
              <a:t>．下列对本文的理解和分析，不正确的一项是（</a:t>
            </a:r>
            <a:r>
              <a:rPr lang="en-US" altLang="zh-CN" sz="1800"/>
              <a:t>    </a:t>
            </a:r>
            <a:r>
              <a:rPr lang="zh-CN" altLang="en-US" sz="1800"/>
              <a:t>）（</a:t>
            </a:r>
            <a:r>
              <a:rPr lang="en-US" altLang="zh-CN" sz="1800"/>
              <a:t>3</a:t>
            </a:r>
            <a:r>
              <a:rPr lang="zh-CN" altLang="en-US" sz="1800"/>
              <a:t>分）</a:t>
            </a:r>
          </a:p>
          <a:p>
            <a:pPr marL="0" lvl="0" indent="457200" algn="just">
              <a:spcBef>
                <a:spcPct val="0"/>
              </a:spcBef>
            </a:pPr>
            <a:r>
              <a:rPr lang="en-US" altLang="zh-CN" sz="1800"/>
              <a:t>A</a:t>
            </a:r>
            <a:r>
              <a:rPr lang="zh-CN" altLang="en-US" sz="1800"/>
              <a:t>．黄庭坚幼时就聪明过人，读书很快就能背下来，他舅舅对他检测之后惊讶不已，认为他才智出众。后来黄庭坚考中进士，他的文章才华深受文彦博、苏轼等人的赏识。</a:t>
            </a:r>
          </a:p>
          <a:p>
            <a:pPr marL="0" lvl="0" indent="457200" algn="just">
              <a:spcBef>
                <a:spcPct val="0"/>
              </a:spcBef>
            </a:pPr>
            <a:r>
              <a:rPr lang="en-US" altLang="zh-CN" sz="1800"/>
              <a:t>B</a:t>
            </a:r>
            <a:r>
              <a:rPr lang="zh-CN" altLang="en-US" sz="1800"/>
              <a:t>．哲宗即位后，召黄庭坚修订</a:t>
            </a:r>
            <a:r>
              <a:rPr lang="en-US" altLang="zh-CN" sz="1800"/>
              <a:t>《</a:t>
            </a:r>
            <a:r>
              <a:rPr lang="zh-CN" altLang="en-US" sz="1800"/>
              <a:t>神宗实录</a:t>
            </a:r>
            <a:r>
              <a:rPr lang="en-US" altLang="zh-CN" sz="1800"/>
              <a:t>》</a:t>
            </a:r>
            <a:r>
              <a:rPr lang="zh-CN" altLang="en-US" sz="1800"/>
              <a:t>，他据实直书，却被章敦、蔡卞及其党羽诬陷并盘问。面对盘问，他照实回答，毫无顾忌，因此被一再贬官，但他处之泰然。</a:t>
            </a:r>
          </a:p>
          <a:p>
            <a:pPr marL="0" lvl="0" indent="457200" algn="just">
              <a:spcBef>
                <a:spcPct val="0"/>
              </a:spcBef>
            </a:pPr>
            <a:r>
              <a:rPr lang="en-US" altLang="zh-CN" sz="1800"/>
              <a:t>C</a:t>
            </a:r>
            <a:r>
              <a:rPr lang="zh-CN" altLang="en-US" sz="1800"/>
              <a:t>．黄庭坚在河北时与赵挺之有些不和，赵挺之掌权后，指使陈举抓住黄庭坚所作的</a:t>
            </a:r>
            <a:r>
              <a:rPr lang="en-US" altLang="zh-CN" sz="1800"/>
              <a:t>《</a:t>
            </a:r>
            <a:r>
              <a:rPr lang="zh-CN" altLang="en-US" sz="1800"/>
              <a:t>荆南承天院记</a:t>
            </a:r>
            <a:r>
              <a:rPr lang="en-US" altLang="zh-CN" sz="1800"/>
              <a:t>》</a:t>
            </a:r>
            <a:r>
              <a:rPr lang="zh-CN" altLang="en-US" sz="1800"/>
              <a:t>中的问题来诬陷他，黄庭坚因此又被除名管制，于六十一岁时去世。</a:t>
            </a:r>
          </a:p>
          <a:p>
            <a:pPr marL="0" lvl="0" indent="457200" algn="just">
              <a:spcBef>
                <a:spcPct val="0"/>
              </a:spcBef>
            </a:pPr>
            <a:r>
              <a:rPr lang="en-US" altLang="zh-CN" sz="1800"/>
              <a:t>D</a:t>
            </a:r>
            <a:r>
              <a:rPr lang="zh-CN" altLang="en-US" sz="1800"/>
              <a:t>．前三段按照时间顺序介绍了黄庭坚的生平、性格等方面，最后一段重点介绍他的文学方面的成就。该传记材料翔实，结构清晰，较为真实地展示了黄庭坚的风貌。</a:t>
            </a:r>
          </a:p>
          <a:p>
            <a:pPr marL="0" lvl="0" indent="457200" algn="just">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】C【</a:t>
            </a:r>
            <a:r>
              <a:rPr lang="zh-CN" altLang="en-US" sz="1800">
                <a:solidFill>
                  <a:srgbClr val="FF0000"/>
                </a:solidFill>
              </a:rPr>
              <a:t>解析</a:t>
            </a:r>
            <a:r>
              <a:rPr lang="en-US" altLang="zh-CN" sz="1800">
                <a:solidFill>
                  <a:srgbClr val="FF0000"/>
                </a:solidFill>
              </a:rPr>
              <a:t>】</a:t>
            </a:r>
            <a:r>
              <a:rPr lang="zh-CN" altLang="en-US" sz="1800">
                <a:solidFill>
                  <a:srgbClr val="FF0000"/>
                </a:solidFill>
              </a:rPr>
              <a:t>该项中“指使心腹抓住</a:t>
            </a:r>
            <a:r>
              <a:rPr lang="en-US" altLang="zh-CN" sz="1800">
                <a:solidFill>
                  <a:srgbClr val="FF0000"/>
                </a:solidFill>
              </a:rPr>
              <a:t>《</a:t>
            </a:r>
            <a:r>
              <a:rPr lang="zh-CN" altLang="en-US" sz="1800">
                <a:solidFill>
                  <a:srgbClr val="FF0000"/>
                </a:solidFill>
              </a:rPr>
              <a:t>荆南承天院记</a:t>
            </a:r>
            <a:r>
              <a:rPr lang="en-US" altLang="zh-CN" sz="1800">
                <a:solidFill>
                  <a:srgbClr val="FF0000"/>
                </a:solidFill>
              </a:rPr>
              <a:t>》</a:t>
            </a:r>
            <a:r>
              <a:rPr lang="zh-CN" altLang="en-US" sz="1800">
                <a:solidFill>
                  <a:srgbClr val="FF0000"/>
                </a:solidFill>
              </a:rPr>
              <a:t>的问题”表述不当，一是</a:t>
            </a:r>
            <a:r>
              <a:rPr lang="en-US" altLang="zh-CN" sz="1800">
                <a:solidFill>
                  <a:srgbClr val="FF0000"/>
                </a:solidFill>
              </a:rPr>
              <a:t>《</a:t>
            </a:r>
            <a:r>
              <a:rPr lang="zh-CN" altLang="en-US" sz="1800">
                <a:solidFill>
                  <a:srgbClr val="FF0000"/>
                </a:solidFill>
              </a:rPr>
              <a:t>荆</a:t>
            </a:r>
            <a:r>
              <a:rPr lang="en-US" altLang="zh-CN" sz="1800">
                <a:solidFill>
                  <a:srgbClr val="FF0000"/>
                </a:solidFill>
              </a:rPr>
              <a:t>》</a:t>
            </a:r>
            <a:r>
              <a:rPr lang="zh-CN" altLang="en-US" sz="1800">
                <a:solidFill>
                  <a:srgbClr val="FF0000"/>
                </a:solidFill>
              </a:rPr>
              <a:t>文并非真有问题，二是陈举所为完全是出于迎合，谋在自已，并非赵挺之所指使。</a:t>
            </a:r>
          </a:p>
          <a:p>
            <a:pPr marL="0" lvl="0" indent="457200" algn="just">
              <a:spcBef>
                <a:spcPct val="0"/>
              </a:spcBef>
            </a:pPr>
            <a:endParaRPr lang="zh-CN" altLang="en-US" sz="1800"/>
          </a:p>
        </p:txBody>
      </p:sp>
      <p:sp>
        <p:nvSpPr>
          <p:cNvPr id="3277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2771">
                                            <p:txEl>
                                              <p:pRg st="5" end="5"/>
                                            </p:txEl>
                                          </p:spTgt>
                                        </p:tgtEl>
                                        <p:attrNameLst>
                                          <p:attrName>style.visibility</p:attrName>
                                        </p:attrNameLst>
                                      </p:cBhvr>
                                      <p:to>
                                        <p:strVal val="visible"/>
                                      </p:to>
                                    </p:set>
                                    <p:anim calcmode="lin" valueType="num">
                                      <p:cBhvr additive="base">
                                        <p:cTn id="7" dur="500" fill="hold"/>
                                        <p:tgtEl>
                                          <p:spTgt spid="32771">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33795" name="内容占位符 2"/>
          <p:cNvSpPr>
            <a:spLocks noGrp="1"/>
          </p:cNvSpPr>
          <p:nvPr>
            <p:ph idx="4294967295"/>
          </p:nvPr>
        </p:nvSpPr>
        <p:spPr>
          <a:xfrm>
            <a:off x="428625" y="642938"/>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a:t>5</a:t>
            </a:r>
            <a:r>
              <a:rPr lang="zh-CN" altLang="en-US" sz="1800"/>
              <a:t>．翻译文中划线的句子。（</a:t>
            </a:r>
            <a:r>
              <a:rPr lang="en-US" altLang="zh-CN" sz="1800"/>
              <a:t>10</a:t>
            </a:r>
            <a:r>
              <a:rPr lang="zh-CN" altLang="en-US" sz="1800"/>
              <a:t>分）</a:t>
            </a:r>
          </a:p>
          <a:p>
            <a:pPr marL="0" lvl="0" indent="457200" algn="just">
              <a:lnSpc>
                <a:spcPct val="150000"/>
              </a:lnSpc>
              <a:spcBef>
                <a:spcPct val="0"/>
              </a:spcBef>
            </a:pPr>
            <a:r>
              <a:rPr lang="zh-CN" altLang="en-US" sz="1800"/>
              <a:t>（</a:t>
            </a:r>
            <a:r>
              <a:rPr lang="en-US" altLang="zh-CN" sz="1800"/>
              <a:t>1</a:t>
            </a:r>
            <a:r>
              <a:rPr lang="zh-CN" altLang="en-US" sz="1800"/>
              <a:t>）及亡，庐墓下，哀毁得疾几殆。（</a:t>
            </a:r>
            <a:r>
              <a:rPr lang="en-US" altLang="zh-CN" sz="1800"/>
              <a:t>3</a:t>
            </a:r>
            <a:r>
              <a:rPr lang="zh-CN" altLang="en-US" sz="1800"/>
              <a:t>分）</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t>
            </a:r>
            <a:r>
              <a:rPr lang="zh-CN" altLang="en-US" sz="1800">
                <a:solidFill>
                  <a:srgbClr val="FF0000"/>
                </a:solidFill>
              </a:rPr>
              <a:t>（</a:t>
            </a:r>
            <a:r>
              <a:rPr lang="en-US" altLang="zh-CN" sz="1800">
                <a:solidFill>
                  <a:srgbClr val="FF0000"/>
                </a:solidFill>
              </a:rPr>
              <a:t>1</a:t>
            </a:r>
            <a:r>
              <a:rPr lang="zh-CN" altLang="en-US" sz="1800">
                <a:solidFill>
                  <a:srgbClr val="FF0000"/>
                </a:solidFill>
              </a:rPr>
              <a:t>）等到（母亲）去世后，（黄庭坚）造房子在墓旁守孝，哀伤到生病几乎丧命。（</a:t>
            </a:r>
            <a:r>
              <a:rPr lang="en-US" altLang="zh-CN" sz="1800">
                <a:solidFill>
                  <a:srgbClr val="FF0000"/>
                </a:solidFill>
              </a:rPr>
              <a:t>3</a:t>
            </a:r>
            <a:r>
              <a:rPr lang="zh-CN" altLang="en-US" sz="1800">
                <a:solidFill>
                  <a:srgbClr val="FF0000"/>
                </a:solidFill>
              </a:rPr>
              <a:t>分，其中“庐”</a:t>
            </a:r>
            <a:r>
              <a:rPr lang="en-US" altLang="zh-CN" sz="1800">
                <a:solidFill>
                  <a:srgbClr val="FF0000"/>
                </a:solidFill>
              </a:rPr>
              <a:t>1</a:t>
            </a:r>
            <a:r>
              <a:rPr lang="zh-CN" altLang="en-US" sz="1800">
                <a:solidFill>
                  <a:srgbClr val="FF0000"/>
                </a:solidFill>
              </a:rPr>
              <a:t>分，“殆”</a:t>
            </a:r>
            <a:r>
              <a:rPr lang="en-US" altLang="zh-CN" sz="1800">
                <a:solidFill>
                  <a:srgbClr val="FF0000"/>
                </a:solidFill>
              </a:rPr>
              <a:t>1</a:t>
            </a:r>
            <a:r>
              <a:rPr lang="zh-CN" altLang="en-US" sz="1800">
                <a:solidFill>
                  <a:srgbClr val="FF0000"/>
                </a:solidFill>
              </a:rPr>
              <a:t>分，全句</a:t>
            </a:r>
            <a:r>
              <a:rPr lang="en-US" altLang="zh-CN" sz="1800">
                <a:solidFill>
                  <a:srgbClr val="FF0000"/>
                </a:solidFill>
              </a:rPr>
              <a:t>1</a:t>
            </a:r>
            <a:r>
              <a:rPr lang="zh-CN" altLang="en-US" sz="1800">
                <a:solidFill>
                  <a:srgbClr val="FF0000"/>
                </a:solidFill>
              </a:rPr>
              <a:t>分）</a:t>
            </a:r>
          </a:p>
          <a:p>
            <a:pPr marL="0" lvl="0" indent="457200" algn="just">
              <a:lnSpc>
                <a:spcPct val="150000"/>
              </a:lnSpc>
              <a:spcBef>
                <a:spcPct val="0"/>
              </a:spcBef>
            </a:pPr>
            <a:r>
              <a:rPr lang="zh-CN" altLang="en-US" sz="1800"/>
              <a:t>（</a:t>
            </a:r>
            <a:r>
              <a:rPr lang="en-US" altLang="zh-CN" sz="1800"/>
              <a:t>2</a:t>
            </a:r>
            <a:r>
              <a:rPr lang="zh-CN" altLang="en-US" sz="1800"/>
              <a:t>） 凡有问，皆直辞以对，闻者壮之。（</a:t>
            </a:r>
            <a:r>
              <a:rPr lang="en-US" altLang="zh-CN" sz="1800"/>
              <a:t>3</a:t>
            </a:r>
            <a:r>
              <a:rPr lang="zh-CN" altLang="en-US" sz="1800"/>
              <a:t>分）</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t>
            </a:r>
            <a:r>
              <a:rPr lang="zh-CN" altLang="en-US" sz="1800">
                <a:solidFill>
                  <a:srgbClr val="FF0000"/>
                </a:solidFill>
              </a:rPr>
              <a:t>（</a:t>
            </a:r>
            <a:r>
              <a:rPr lang="en-US" altLang="zh-CN" sz="1800">
                <a:solidFill>
                  <a:srgbClr val="FF0000"/>
                </a:solidFill>
              </a:rPr>
              <a:t>2</a:t>
            </a:r>
            <a:r>
              <a:rPr lang="zh-CN" altLang="en-US" sz="1800">
                <a:solidFill>
                  <a:srgbClr val="FF0000"/>
                </a:solidFill>
              </a:rPr>
              <a:t>）凡是有所查问，他都照实回答，毫无顾忌，听到的人都称赞他胆气豪壮。（</a:t>
            </a:r>
            <a:r>
              <a:rPr lang="en-US" altLang="zh-CN" sz="1800">
                <a:solidFill>
                  <a:srgbClr val="FF0000"/>
                </a:solidFill>
              </a:rPr>
              <a:t>3</a:t>
            </a:r>
            <a:r>
              <a:rPr lang="zh-CN" altLang="en-US" sz="1800">
                <a:solidFill>
                  <a:srgbClr val="FF0000"/>
                </a:solidFill>
              </a:rPr>
              <a:t>分，其中“对”</a:t>
            </a:r>
            <a:r>
              <a:rPr lang="en-US" altLang="zh-CN" sz="1800">
                <a:solidFill>
                  <a:srgbClr val="FF0000"/>
                </a:solidFill>
              </a:rPr>
              <a:t>1</a:t>
            </a:r>
            <a:r>
              <a:rPr lang="zh-CN" altLang="en-US" sz="1800">
                <a:solidFill>
                  <a:srgbClr val="FF0000"/>
                </a:solidFill>
              </a:rPr>
              <a:t>分，“壮”</a:t>
            </a:r>
            <a:r>
              <a:rPr lang="en-US" altLang="zh-CN" sz="1800">
                <a:solidFill>
                  <a:srgbClr val="FF0000"/>
                </a:solidFill>
              </a:rPr>
              <a:t>1</a:t>
            </a:r>
            <a:r>
              <a:rPr lang="zh-CN" altLang="en-US" sz="1800">
                <a:solidFill>
                  <a:srgbClr val="FF0000"/>
                </a:solidFill>
              </a:rPr>
              <a:t>分，全句</a:t>
            </a:r>
            <a:r>
              <a:rPr lang="en-US" altLang="zh-CN" sz="1800">
                <a:solidFill>
                  <a:srgbClr val="FF0000"/>
                </a:solidFill>
              </a:rPr>
              <a:t>1</a:t>
            </a:r>
            <a:r>
              <a:rPr lang="zh-CN" altLang="en-US" sz="1800">
                <a:solidFill>
                  <a:srgbClr val="FF0000"/>
                </a:solidFill>
              </a:rPr>
              <a:t>分）</a:t>
            </a:r>
          </a:p>
          <a:p>
            <a:pPr marL="0" lvl="0" indent="457200" algn="just">
              <a:lnSpc>
                <a:spcPct val="150000"/>
              </a:lnSpc>
              <a:spcBef>
                <a:spcPct val="0"/>
              </a:spcBef>
            </a:pPr>
            <a:r>
              <a:rPr lang="zh-CN" altLang="en-US" sz="1800"/>
              <a:t>（</a:t>
            </a:r>
            <a:r>
              <a:rPr lang="en-US" altLang="zh-CN" sz="1800"/>
              <a:t>3</a:t>
            </a:r>
            <a:r>
              <a:rPr lang="zh-CN" altLang="en-US" sz="1800"/>
              <a:t>）以亲嫌，遂移戎州，庭坚泊然，不以迁谪介意。（</a:t>
            </a:r>
            <a:r>
              <a:rPr lang="en-US" altLang="zh-CN" sz="1800"/>
              <a:t>4</a:t>
            </a:r>
            <a:r>
              <a:rPr lang="zh-CN" altLang="en-US" sz="1800"/>
              <a:t>分）</a:t>
            </a:r>
          </a:p>
          <a:p>
            <a:pPr marL="0" lvl="0" indent="457200" algn="just">
              <a:lnSpc>
                <a:spcPct val="150000"/>
              </a:lnSpc>
              <a:spcBef>
                <a:spcPct val="0"/>
              </a:spcBef>
            </a:pPr>
            <a:r>
              <a:rPr lang="en-US" altLang="zh-CN" sz="1800">
                <a:solidFill>
                  <a:srgbClr val="FF0000"/>
                </a:solidFill>
              </a:rPr>
              <a:t>【</a:t>
            </a:r>
            <a:r>
              <a:rPr lang="zh-CN" altLang="en-US" sz="1800">
                <a:solidFill>
                  <a:srgbClr val="FF0000"/>
                </a:solidFill>
              </a:rPr>
              <a:t>答案</a:t>
            </a:r>
            <a:r>
              <a:rPr lang="en-US" altLang="zh-CN" sz="1800">
                <a:solidFill>
                  <a:srgbClr val="FF0000"/>
                </a:solidFill>
              </a:rPr>
              <a:t>】</a:t>
            </a:r>
            <a:r>
              <a:rPr lang="zh-CN" altLang="en-US" sz="1800">
                <a:solidFill>
                  <a:srgbClr val="FF0000"/>
                </a:solidFill>
              </a:rPr>
              <a:t>（</a:t>
            </a:r>
            <a:r>
              <a:rPr lang="en-US" altLang="zh-CN" sz="1800">
                <a:solidFill>
                  <a:srgbClr val="FF0000"/>
                </a:solidFill>
              </a:rPr>
              <a:t>3</a:t>
            </a:r>
            <a:r>
              <a:rPr lang="zh-CN" altLang="en-US" sz="1800">
                <a:solidFill>
                  <a:srgbClr val="FF0000"/>
                </a:solidFill>
              </a:rPr>
              <a:t>）后来又因为亲属的嫌隙，于是改官至戍州，黄庭坚对此泰然处之，丝毫不把贬谪之事放在心上。（</a:t>
            </a:r>
            <a:r>
              <a:rPr lang="en-US" altLang="zh-CN" sz="1800">
                <a:solidFill>
                  <a:srgbClr val="FF0000"/>
                </a:solidFill>
              </a:rPr>
              <a:t>4</a:t>
            </a:r>
            <a:r>
              <a:rPr lang="zh-CN" altLang="en-US" sz="1800">
                <a:solidFill>
                  <a:srgbClr val="FF0000"/>
                </a:solidFill>
              </a:rPr>
              <a:t>分，其中“嫌”</a:t>
            </a:r>
            <a:r>
              <a:rPr lang="en-US" altLang="zh-CN" sz="1800">
                <a:solidFill>
                  <a:srgbClr val="FF0000"/>
                </a:solidFill>
              </a:rPr>
              <a:t>1</a:t>
            </a:r>
            <a:r>
              <a:rPr lang="zh-CN" altLang="en-US" sz="1800">
                <a:solidFill>
                  <a:srgbClr val="FF0000"/>
                </a:solidFill>
              </a:rPr>
              <a:t>分，“移”</a:t>
            </a:r>
            <a:r>
              <a:rPr lang="en-US" altLang="zh-CN" sz="1800">
                <a:solidFill>
                  <a:srgbClr val="FF0000"/>
                </a:solidFill>
              </a:rPr>
              <a:t>1</a:t>
            </a:r>
            <a:r>
              <a:rPr lang="zh-CN" altLang="en-US" sz="1800">
                <a:solidFill>
                  <a:srgbClr val="FF0000"/>
                </a:solidFill>
              </a:rPr>
              <a:t>分，“泊然”</a:t>
            </a:r>
            <a:r>
              <a:rPr lang="en-US" altLang="zh-CN" sz="1800">
                <a:solidFill>
                  <a:srgbClr val="FF0000"/>
                </a:solidFill>
              </a:rPr>
              <a:t>1</a:t>
            </a:r>
            <a:r>
              <a:rPr lang="zh-CN" altLang="en-US" sz="1800">
                <a:solidFill>
                  <a:srgbClr val="FF0000"/>
                </a:solidFill>
              </a:rPr>
              <a:t>分，全句</a:t>
            </a:r>
            <a:r>
              <a:rPr lang="en-US" altLang="zh-CN" sz="1800">
                <a:solidFill>
                  <a:srgbClr val="FF0000"/>
                </a:solidFill>
              </a:rPr>
              <a:t>1</a:t>
            </a:r>
            <a:r>
              <a:rPr lang="zh-CN" altLang="en-US" sz="1800">
                <a:solidFill>
                  <a:srgbClr val="FF0000"/>
                </a:solidFill>
              </a:rPr>
              <a:t>分）</a:t>
            </a:r>
          </a:p>
          <a:p>
            <a:pPr marL="0" lvl="0" indent="457200" algn="just">
              <a:lnSpc>
                <a:spcPct val="150000"/>
              </a:lnSpc>
              <a:spcBef>
                <a:spcPct val="0"/>
              </a:spcBef>
            </a:pPr>
            <a:endParaRPr lang="zh-CN" altLang="en-US" sz="1800"/>
          </a:p>
        </p:txBody>
      </p:sp>
      <p:sp>
        <p:nvSpPr>
          <p:cNvPr id="3379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2" end="2"/>
                                            </p:txEl>
                                          </p:spTgt>
                                        </p:tgtEl>
                                        <p:attrNameLst>
                                          <p:attrName>style.visibility</p:attrName>
                                        </p:attrNameLst>
                                      </p:cBhvr>
                                      <p:to>
                                        <p:strVal val="visible"/>
                                      </p:to>
                                    </p:set>
                                    <p:anim calcmode="lin" valueType="num">
                                      <p:cBhvr additive="base">
                                        <p:cTn id="7" dur="500" fill="hold"/>
                                        <p:tgtEl>
                                          <p:spTgt spid="3379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3795">
                                            <p:txEl>
                                              <p:pRg st="4" end="4"/>
                                            </p:txEl>
                                          </p:spTgt>
                                        </p:tgtEl>
                                        <p:attrNameLst>
                                          <p:attrName>style.visibility</p:attrName>
                                        </p:attrNameLst>
                                      </p:cBhvr>
                                      <p:to>
                                        <p:strVal val="visible"/>
                                      </p:to>
                                    </p:set>
                                    <p:anim calcmode="lin" valueType="num">
                                      <p:cBhvr additive="base">
                                        <p:cTn id="13" dur="500" fill="hold"/>
                                        <p:tgtEl>
                                          <p:spTgt spid="3379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3795">
                                            <p:txEl>
                                              <p:pRg st="6" end="6"/>
                                            </p:txEl>
                                          </p:spTgt>
                                        </p:tgtEl>
                                        <p:attrNameLst>
                                          <p:attrName>style.visibility</p:attrName>
                                        </p:attrNameLst>
                                      </p:cBhvr>
                                      <p:to>
                                        <p:strVal val="visible"/>
                                      </p:to>
                                    </p:set>
                                    <p:anim calcmode="lin" valueType="num">
                                      <p:cBhvr additive="base">
                                        <p:cTn id="19" dur="500" fill="hold"/>
                                        <p:tgtEl>
                                          <p:spTgt spid="33795">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34819" name="内容占位符 2"/>
          <p:cNvSpPr>
            <a:spLocks noGrp="1"/>
          </p:cNvSpPr>
          <p:nvPr>
            <p:ph idx="4294967295"/>
          </p:nvPr>
        </p:nvSpPr>
        <p:spPr>
          <a:xfrm>
            <a:off x="0" y="1071563"/>
            <a:ext cx="4357688"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zh-CN" altLang="en-US" sz="1800"/>
              <a:t>阅读下面的两首诗，完成</a:t>
            </a:r>
            <a:r>
              <a:rPr lang="en-US" altLang="zh-CN" sz="1800"/>
              <a:t>6</a:t>
            </a:r>
            <a:r>
              <a:rPr lang="zh-CN" altLang="en-US" sz="1800"/>
              <a:t>～</a:t>
            </a:r>
            <a:r>
              <a:rPr lang="en-US" altLang="zh-CN" sz="1800"/>
              <a:t>7</a:t>
            </a:r>
            <a:r>
              <a:rPr lang="zh-CN" altLang="en-US" sz="1800"/>
              <a:t>题。</a:t>
            </a:r>
          </a:p>
          <a:p>
            <a:pPr marL="0" lvl="0" indent="457200" algn="just">
              <a:spcBef>
                <a:spcPct val="0"/>
              </a:spcBef>
            </a:pPr>
            <a:r>
              <a:rPr lang="zh-CN" altLang="en-US" sz="1800"/>
              <a:t>自叙</a:t>
            </a:r>
          </a:p>
          <a:p>
            <a:pPr marL="0" lvl="0" indent="457200" algn="just">
              <a:spcBef>
                <a:spcPct val="0"/>
              </a:spcBef>
            </a:pPr>
            <a:r>
              <a:rPr lang="zh-CN" altLang="en-US" sz="1800"/>
              <a:t>（唐）杜荀鹤</a:t>
            </a:r>
          </a:p>
          <a:p>
            <a:pPr marL="0" lvl="0" indent="457200" algn="just">
              <a:spcBef>
                <a:spcPct val="0"/>
              </a:spcBef>
            </a:pPr>
            <a:r>
              <a:rPr lang="zh-CN" altLang="en-US" sz="1800"/>
              <a:t>酒瓮琴书伴病身，熟谙时事乐于贫。</a:t>
            </a:r>
          </a:p>
          <a:p>
            <a:pPr marL="0" lvl="0" indent="457200" algn="just">
              <a:spcBef>
                <a:spcPct val="0"/>
              </a:spcBef>
            </a:pPr>
            <a:r>
              <a:rPr lang="zh-CN" altLang="en-US" sz="1800"/>
              <a:t>宁为宇宙闲吟客，怕作乾坤窃禄人。</a:t>
            </a:r>
          </a:p>
          <a:p>
            <a:pPr marL="0" lvl="0" indent="457200" algn="just">
              <a:spcBef>
                <a:spcPct val="0"/>
              </a:spcBef>
            </a:pPr>
            <a:r>
              <a:rPr lang="zh-CN" altLang="en-US" sz="1800"/>
              <a:t>诗旨未能忘救物，世情奈值不容真。</a:t>
            </a:r>
          </a:p>
          <a:p>
            <a:pPr marL="0" lvl="0" indent="457200" algn="just">
              <a:spcBef>
                <a:spcPct val="0"/>
              </a:spcBef>
            </a:pPr>
            <a:r>
              <a:rPr lang="zh-CN" altLang="en-US" sz="1800"/>
              <a:t>平生肺腑无言处，白发吾唐一逸人。</a:t>
            </a:r>
          </a:p>
          <a:p>
            <a:pPr marL="0" lvl="0" indent="457200" algn="just">
              <a:spcBef>
                <a:spcPct val="0"/>
              </a:spcBef>
            </a:pPr>
            <a:r>
              <a:rPr lang="en-US" altLang="zh-CN" sz="1800"/>
              <a:t> </a:t>
            </a:r>
            <a:endParaRPr lang="zh-CN" altLang="en-US" sz="1800"/>
          </a:p>
          <a:p>
            <a:pPr marL="0" lvl="0" indent="457200" algn="just">
              <a:spcBef>
                <a:spcPct val="0"/>
              </a:spcBef>
            </a:pPr>
            <a:r>
              <a:rPr lang="zh-CN" altLang="en-US" sz="1800"/>
              <a:t>登快阁</a:t>
            </a:r>
          </a:p>
          <a:p>
            <a:pPr marL="0" lvl="0" indent="457200" algn="just">
              <a:spcBef>
                <a:spcPct val="0"/>
              </a:spcBef>
            </a:pPr>
            <a:r>
              <a:rPr lang="zh-CN" altLang="en-US" sz="1800"/>
              <a:t>（宋）黄庭坚</a:t>
            </a:r>
          </a:p>
          <a:p>
            <a:pPr marL="0" lvl="0" indent="457200" algn="just">
              <a:spcBef>
                <a:spcPct val="0"/>
              </a:spcBef>
            </a:pPr>
            <a:r>
              <a:rPr lang="zh-CN" altLang="en-US" sz="1800"/>
              <a:t>痴儿了却公家事，快阁东西倚晚晴。</a:t>
            </a:r>
          </a:p>
          <a:p>
            <a:pPr marL="0" lvl="0" indent="457200" algn="just">
              <a:spcBef>
                <a:spcPct val="0"/>
              </a:spcBef>
            </a:pPr>
            <a:r>
              <a:rPr lang="zh-CN" altLang="en-US" sz="1800"/>
              <a:t>落木千山天远大，澄江一道月分明。</a:t>
            </a:r>
          </a:p>
          <a:p>
            <a:pPr marL="0" lvl="0" indent="457200" algn="just">
              <a:spcBef>
                <a:spcPct val="0"/>
              </a:spcBef>
            </a:pPr>
            <a:r>
              <a:rPr lang="zh-CN" altLang="en-US" sz="1800"/>
              <a:t>朱弦已为佳人绝，青眼聊因美酒横。</a:t>
            </a:r>
          </a:p>
          <a:p>
            <a:pPr marL="0" lvl="0" indent="457200" algn="just">
              <a:spcBef>
                <a:spcPct val="0"/>
              </a:spcBef>
            </a:pPr>
            <a:r>
              <a:rPr lang="zh-CN" altLang="en-US" sz="1800"/>
              <a:t>万里归船弄长笛，此心吾与白鸥盟。</a:t>
            </a:r>
          </a:p>
          <a:p>
            <a:pPr marL="0" lvl="0" indent="457200" algn="just">
              <a:spcBef>
                <a:spcPct val="0"/>
              </a:spcBef>
            </a:pPr>
            <a:endParaRPr lang="zh-CN" altLang="en-US" sz="1800"/>
          </a:p>
        </p:txBody>
      </p:sp>
      <p:sp>
        <p:nvSpPr>
          <p:cNvPr id="3482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34821" name="内容占位符 2"/>
          <p:cNvSpPr txBox="1"/>
          <p:nvPr/>
        </p:nvSpPr>
        <p:spPr bwMode="auto">
          <a:xfrm>
            <a:off x="4500563" y="857250"/>
            <a:ext cx="4214812" cy="3976688"/>
          </a:xfrm>
          <a:prstGeom prst="rect">
            <a:avLst/>
          </a:prstGeom>
          <a:noFill/>
          <a:ln>
            <a:miter lim="800000"/>
          </a:ln>
        </p:spPr>
        <p:txBody>
          <a:bodyPr>
            <a:no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spcBef>
                <a:spcPct val="0"/>
              </a:spcBef>
              <a:buChar char="•"/>
            </a:pPr>
            <a:r>
              <a:rPr lang="en-US" altLang="zh-CN" sz="1600" b="0" spc="0">
                <a:solidFill>
                  <a:schemeClr val="tx1"/>
                </a:solidFill>
                <a:ea typeface="宋体" pitchFamily="2" charset="-122"/>
              </a:rPr>
              <a:t>6.</a:t>
            </a:r>
            <a:r>
              <a:rPr lang="zh-CN" altLang="en-US" sz="1600" b="0" spc="0">
                <a:solidFill>
                  <a:schemeClr val="tx1"/>
                </a:solidFill>
                <a:ea typeface="宋体" pitchFamily="2" charset="-122"/>
              </a:rPr>
              <a:t>下列对这两首诗的赏析，不恰当的一项是</a:t>
            </a:r>
            <a:r>
              <a:rPr lang="en-US" altLang="en-US" sz="1600" b="0" spc="0">
                <a:solidFill>
                  <a:schemeClr val="tx1"/>
                </a:solidFill>
                <a:ea typeface="宋体" pitchFamily="2" charset="-122"/>
              </a:rPr>
              <a:t>  </a:t>
            </a:r>
            <a:endParaRPr lang="zh-CN" altLang="en-US" sz="1600" b="0">
              <a:solidFill>
                <a:schemeClr val="tx1"/>
              </a:solidFill>
              <a:ea typeface="宋体" pitchFamily="2" charset="-122"/>
            </a:endParaRPr>
          </a:p>
          <a:p>
            <a:pPr marL="0" marR="0" lvl="0" indent="457200" algn="just">
              <a:spcBef>
                <a:spcPct val="0"/>
              </a:spcBef>
              <a:buChar char="•"/>
            </a:pPr>
            <a:r>
              <a:rPr lang="en-US" altLang="zh-CN" sz="1600" b="0" spc="0">
                <a:solidFill>
                  <a:schemeClr val="tx1"/>
                </a:solidFill>
                <a:ea typeface="宋体" pitchFamily="2" charset="-122"/>
              </a:rPr>
              <a:t>A</a:t>
            </a:r>
            <a:r>
              <a:rPr lang="zh-CN" altLang="en-US" sz="1600" b="0" spc="0">
                <a:solidFill>
                  <a:schemeClr val="tx1"/>
                </a:solidFill>
                <a:ea typeface="宋体" pitchFamily="2" charset="-122"/>
              </a:rPr>
              <a:t>．杜诗首联写出诗人贫寒孤独却以苦为乐的生活态度，也表达出对闲逸生活的追求。</a:t>
            </a:r>
            <a:endParaRPr lang="zh-CN" altLang="en-US" sz="1600" b="0">
              <a:solidFill>
                <a:schemeClr val="tx1"/>
              </a:solidFill>
              <a:ea typeface="宋体" pitchFamily="2" charset="-122"/>
            </a:endParaRPr>
          </a:p>
          <a:p>
            <a:pPr marL="0" marR="0" lvl="0" indent="457200" algn="just">
              <a:spcBef>
                <a:spcPct val="0"/>
              </a:spcBef>
              <a:buChar char="•"/>
            </a:pPr>
            <a:r>
              <a:rPr lang="en-US" altLang="zh-CN" sz="1600" b="0" spc="0">
                <a:solidFill>
                  <a:schemeClr val="tx1"/>
                </a:solidFill>
                <a:ea typeface="宋体" pitchFamily="2" charset="-122"/>
              </a:rPr>
              <a:t>B</a:t>
            </a:r>
            <a:r>
              <a:rPr lang="zh-CN" altLang="en-US" sz="1600" b="0" spc="0">
                <a:solidFill>
                  <a:schemeClr val="tx1"/>
                </a:solidFill>
                <a:ea typeface="宋体" pitchFamily="2" charset="-122"/>
              </a:rPr>
              <a:t>．杜诗颔联写出了诗人的人生选择：做天地间的隐逸诗人，不做人世间的庸俗官吏。</a:t>
            </a:r>
            <a:endParaRPr lang="zh-CN" altLang="en-US" sz="1600" b="0">
              <a:solidFill>
                <a:schemeClr val="tx1"/>
              </a:solidFill>
              <a:ea typeface="宋体" pitchFamily="2" charset="-122"/>
            </a:endParaRPr>
          </a:p>
          <a:p>
            <a:pPr marL="0" marR="0" lvl="0" indent="457200" algn="just">
              <a:spcBef>
                <a:spcPct val="0"/>
              </a:spcBef>
              <a:buChar char="•"/>
            </a:pPr>
            <a:r>
              <a:rPr lang="en-US" altLang="zh-CN" sz="1600" b="0" spc="0">
                <a:solidFill>
                  <a:schemeClr val="tx1"/>
                </a:solidFill>
                <a:ea typeface="宋体" pitchFamily="2" charset="-122"/>
              </a:rPr>
              <a:t>C</a:t>
            </a:r>
            <a:r>
              <a:rPr lang="zh-CN" altLang="en-US" sz="1600" b="0" spc="0">
                <a:solidFill>
                  <a:schemeClr val="tx1"/>
                </a:solidFill>
                <a:ea typeface="宋体" pitchFamily="2" charset="-122"/>
              </a:rPr>
              <a:t>．杜诗颈联写出了诗人虽然有济世报国的理想，但是不为黑暗社会所容的无奈现状。</a:t>
            </a:r>
            <a:endParaRPr lang="zh-CN" altLang="en-US" sz="1600" b="0">
              <a:solidFill>
                <a:schemeClr val="tx1"/>
              </a:solidFill>
              <a:ea typeface="宋体" pitchFamily="2" charset="-122"/>
            </a:endParaRPr>
          </a:p>
          <a:p>
            <a:pPr marL="0" marR="0" lvl="0" indent="457200" algn="just">
              <a:spcBef>
                <a:spcPct val="0"/>
              </a:spcBef>
              <a:buChar char="•"/>
            </a:pPr>
            <a:r>
              <a:rPr lang="en-US" altLang="zh-CN" sz="1600" b="0" spc="0">
                <a:solidFill>
                  <a:schemeClr val="tx1"/>
                </a:solidFill>
                <a:ea typeface="宋体" pitchFamily="2" charset="-122"/>
              </a:rPr>
              <a:t>D</a:t>
            </a:r>
            <a:r>
              <a:rPr lang="zh-CN" altLang="en-US" sz="1600" b="0" spc="0">
                <a:solidFill>
                  <a:schemeClr val="tx1"/>
                </a:solidFill>
                <a:ea typeface="宋体" pitchFamily="2" charset="-122"/>
              </a:rPr>
              <a:t>．黄诗颔联描绘了一幅高远壮阔、空明澄澈的秋景图，充分展现了诗人的胸襟怀抱。</a:t>
            </a:r>
            <a:endParaRPr lang="zh-CN" altLang="en-US" sz="1600" b="0">
              <a:solidFill>
                <a:schemeClr val="tx1"/>
              </a:solidFill>
              <a:ea typeface="宋体" pitchFamily="2" charset="-122"/>
            </a:endParaRPr>
          </a:p>
          <a:p>
            <a:pPr marL="0" marR="0" lvl="0" indent="457200" algn="just">
              <a:spcBef>
                <a:spcPct val="0"/>
              </a:spcBef>
              <a:buChar char="•"/>
            </a:pPr>
            <a:r>
              <a:rPr lang="en-US" altLang="zh-CN" sz="1600" b="0">
                <a:solidFill>
                  <a:srgbClr val="FF0000"/>
                </a:solidFill>
                <a:ea typeface="宋体" pitchFamily="2" charset="-122"/>
              </a:rPr>
              <a:t>【</a:t>
            </a:r>
            <a:r>
              <a:rPr lang="zh-CN" altLang="en-US" sz="1600" b="0">
                <a:solidFill>
                  <a:srgbClr val="FF0000"/>
                </a:solidFill>
                <a:ea typeface="宋体" pitchFamily="2" charset="-122"/>
              </a:rPr>
              <a:t>答案</a:t>
            </a:r>
            <a:r>
              <a:rPr lang="en-US" altLang="zh-CN" sz="1600" b="0">
                <a:solidFill>
                  <a:srgbClr val="FF0000"/>
                </a:solidFill>
                <a:ea typeface="宋体" pitchFamily="2" charset="-122"/>
              </a:rPr>
              <a:t>】A【</a:t>
            </a:r>
            <a:r>
              <a:rPr lang="zh-CN" altLang="en-US" sz="1600" b="0">
                <a:solidFill>
                  <a:srgbClr val="FF0000"/>
                </a:solidFill>
                <a:ea typeface="宋体" pitchFamily="2" charset="-122"/>
              </a:rPr>
              <a:t>解析</a:t>
            </a:r>
            <a:r>
              <a:rPr lang="en-US" altLang="zh-CN" sz="1600" b="0">
                <a:solidFill>
                  <a:srgbClr val="FF0000"/>
                </a:solidFill>
                <a:ea typeface="宋体" pitchFamily="2" charset="-122"/>
              </a:rPr>
              <a:t>】“</a:t>
            </a:r>
            <a:r>
              <a:rPr lang="zh-CN" altLang="en-US" sz="1600" b="0">
                <a:solidFill>
                  <a:srgbClr val="FF0000"/>
                </a:solidFill>
                <a:ea typeface="宋体" pitchFamily="2" charset="-122"/>
              </a:rPr>
              <a:t>对闲逸生活的追求”无中生有，首联概述诗人的境遇和乐于贫处世态度，借以泻愁的酒瓮，借以抒愤、寄情的琴和书，可见诗人是十分贫寒、孤独的。</a:t>
            </a:r>
          </a:p>
          <a:p>
            <a:pPr marL="0" marR="0" lvl="0" indent="457200" algn="just">
              <a:spcBef>
                <a:spcPct val="0"/>
              </a:spcBef>
              <a:buChar char="•"/>
            </a:pPr>
            <a:endParaRPr lang="zh-CN" altLang="en-US" sz="1600" b="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21">
                                            <p:txEl>
                                              <p:pRg st="5" end="5"/>
                                            </p:txEl>
                                          </p:spTgt>
                                        </p:tgtEl>
                                        <p:attrNameLst>
                                          <p:attrName>style.visibility</p:attrName>
                                        </p:attrNameLst>
                                      </p:cBhvr>
                                      <p:to>
                                        <p:strVal val="visible"/>
                                      </p:to>
                                    </p:set>
                                    <p:anim calcmode="lin" valueType="num">
                                      <p:cBhvr additive="base">
                                        <p:cTn id="7" dur="500" fill="hold"/>
                                        <p:tgtEl>
                                          <p:spTgt spid="34821">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2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35843" name="内容占位符 2"/>
          <p:cNvSpPr>
            <a:spLocks noGrp="1"/>
          </p:cNvSpPr>
          <p:nvPr>
            <p:ph idx="4294967295"/>
          </p:nvPr>
        </p:nvSpPr>
        <p:spPr>
          <a:xfrm>
            <a:off x="0" y="1071563"/>
            <a:ext cx="4357688"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zh-CN" altLang="en-US" sz="1800"/>
              <a:t>阅读下面的两首诗，完成</a:t>
            </a:r>
            <a:r>
              <a:rPr lang="en-US" altLang="zh-CN" sz="1800"/>
              <a:t>6</a:t>
            </a:r>
            <a:r>
              <a:rPr lang="zh-CN" altLang="en-US" sz="1800"/>
              <a:t>～</a:t>
            </a:r>
            <a:r>
              <a:rPr lang="en-US" altLang="zh-CN" sz="1800"/>
              <a:t>7</a:t>
            </a:r>
            <a:r>
              <a:rPr lang="zh-CN" altLang="en-US" sz="1800"/>
              <a:t>题。</a:t>
            </a:r>
          </a:p>
          <a:p>
            <a:pPr marL="0" lvl="0" indent="457200" algn="just">
              <a:spcBef>
                <a:spcPct val="0"/>
              </a:spcBef>
            </a:pPr>
            <a:r>
              <a:rPr lang="zh-CN" altLang="en-US" sz="1800"/>
              <a:t>自叙</a:t>
            </a:r>
          </a:p>
          <a:p>
            <a:pPr marL="0" lvl="0" indent="457200" algn="just">
              <a:spcBef>
                <a:spcPct val="0"/>
              </a:spcBef>
            </a:pPr>
            <a:r>
              <a:rPr lang="zh-CN" altLang="en-US" sz="1800"/>
              <a:t>（唐）杜荀鹤</a:t>
            </a:r>
          </a:p>
          <a:p>
            <a:pPr marL="0" lvl="0" indent="457200" algn="just">
              <a:spcBef>
                <a:spcPct val="0"/>
              </a:spcBef>
            </a:pPr>
            <a:r>
              <a:rPr lang="zh-CN" altLang="en-US" sz="1800"/>
              <a:t>酒瓮琴书伴病身，熟谙时事乐于贫。</a:t>
            </a:r>
          </a:p>
          <a:p>
            <a:pPr marL="0" lvl="0" indent="457200" algn="just">
              <a:spcBef>
                <a:spcPct val="0"/>
              </a:spcBef>
            </a:pPr>
            <a:r>
              <a:rPr lang="zh-CN" altLang="en-US" sz="1800"/>
              <a:t>宁为宇宙闲吟客，怕作乾坤窃禄人。</a:t>
            </a:r>
          </a:p>
          <a:p>
            <a:pPr marL="0" lvl="0" indent="457200" algn="just">
              <a:spcBef>
                <a:spcPct val="0"/>
              </a:spcBef>
            </a:pPr>
            <a:r>
              <a:rPr lang="zh-CN" altLang="en-US" sz="1800"/>
              <a:t>诗旨未能忘救物，世情奈值不容真。</a:t>
            </a:r>
          </a:p>
          <a:p>
            <a:pPr marL="0" lvl="0" indent="457200" algn="just">
              <a:spcBef>
                <a:spcPct val="0"/>
              </a:spcBef>
            </a:pPr>
            <a:r>
              <a:rPr lang="zh-CN" altLang="en-US" sz="1800"/>
              <a:t>平生肺腑无言处，白发吾唐一逸人。</a:t>
            </a:r>
          </a:p>
          <a:p>
            <a:pPr marL="0" lvl="0" indent="457200" algn="just">
              <a:spcBef>
                <a:spcPct val="0"/>
              </a:spcBef>
            </a:pPr>
            <a:r>
              <a:rPr lang="en-US" altLang="zh-CN" sz="1800"/>
              <a:t> </a:t>
            </a:r>
            <a:endParaRPr lang="zh-CN" altLang="en-US" sz="1800"/>
          </a:p>
          <a:p>
            <a:pPr marL="0" lvl="0" indent="457200" algn="just">
              <a:spcBef>
                <a:spcPct val="0"/>
              </a:spcBef>
            </a:pPr>
            <a:r>
              <a:rPr lang="zh-CN" altLang="en-US" sz="1800"/>
              <a:t>登快阁</a:t>
            </a:r>
          </a:p>
          <a:p>
            <a:pPr marL="0" lvl="0" indent="457200" algn="just">
              <a:spcBef>
                <a:spcPct val="0"/>
              </a:spcBef>
            </a:pPr>
            <a:r>
              <a:rPr lang="zh-CN" altLang="en-US" sz="1800"/>
              <a:t>（宋）黄庭坚</a:t>
            </a:r>
          </a:p>
          <a:p>
            <a:pPr marL="0" lvl="0" indent="457200" algn="just">
              <a:spcBef>
                <a:spcPct val="0"/>
              </a:spcBef>
            </a:pPr>
            <a:r>
              <a:rPr lang="zh-CN" altLang="en-US" sz="1800"/>
              <a:t>痴儿了却公家事，快阁东西倚晚晴。</a:t>
            </a:r>
          </a:p>
          <a:p>
            <a:pPr marL="0" lvl="0" indent="457200" algn="just">
              <a:spcBef>
                <a:spcPct val="0"/>
              </a:spcBef>
            </a:pPr>
            <a:r>
              <a:rPr lang="zh-CN" altLang="en-US" sz="1800"/>
              <a:t>落木千山天远大，澄江一道月分明。</a:t>
            </a:r>
          </a:p>
          <a:p>
            <a:pPr marL="0" lvl="0" indent="457200" algn="just">
              <a:spcBef>
                <a:spcPct val="0"/>
              </a:spcBef>
            </a:pPr>
            <a:r>
              <a:rPr lang="zh-CN" altLang="en-US" sz="1800"/>
              <a:t>朱弦已为佳人绝，青眼聊因美酒横。</a:t>
            </a:r>
          </a:p>
          <a:p>
            <a:pPr marL="0" lvl="0" indent="457200" algn="just">
              <a:spcBef>
                <a:spcPct val="0"/>
              </a:spcBef>
            </a:pPr>
            <a:r>
              <a:rPr lang="zh-CN" altLang="en-US" sz="1800"/>
              <a:t>万里归船弄长笛，此心吾与白鸥盟。</a:t>
            </a:r>
          </a:p>
          <a:p>
            <a:pPr marL="0" lvl="0" indent="457200" algn="just">
              <a:spcBef>
                <a:spcPct val="0"/>
              </a:spcBef>
            </a:pPr>
            <a:endParaRPr lang="zh-CN" altLang="en-US" sz="1800"/>
          </a:p>
        </p:txBody>
      </p:sp>
      <p:sp>
        <p:nvSpPr>
          <p:cNvPr id="3584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35845" name="内容占位符 2"/>
          <p:cNvSpPr txBox="1"/>
          <p:nvPr/>
        </p:nvSpPr>
        <p:spPr bwMode="auto">
          <a:xfrm>
            <a:off x="4214813" y="1000125"/>
            <a:ext cx="4286250" cy="3976688"/>
          </a:xfrm>
          <a:prstGeom prst="rect">
            <a:avLst/>
          </a:prstGeom>
          <a:noFill/>
          <a:ln>
            <a:miter lim="800000"/>
          </a:ln>
        </p:spPr>
        <p:txBody>
          <a:bodyPr>
            <a:no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lnSpc>
                <a:spcPct val="150000"/>
              </a:lnSpc>
              <a:spcBef>
                <a:spcPct val="0"/>
              </a:spcBef>
              <a:buChar char="•"/>
            </a:pPr>
            <a:r>
              <a:rPr lang="en-US" altLang="zh-CN" sz="1800" b="0" spc="0">
                <a:solidFill>
                  <a:schemeClr val="tx1"/>
                </a:solidFill>
                <a:ea typeface="宋体" pitchFamily="2" charset="-122"/>
              </a:rPr>
              <a:t>7.</a:t>
            </a:r>
            <a:r>
              <a:rPr lang="zh-CN" altLang="en-US" sz="1800" b="0" spc="0">
                <a:solidFill>
                  <a:schemeClr val="tx1"/>
                </a:solidFill>
                <a:ea typeface="宋体" pitchFamily="2" charset="-122"/>
              </a:rPr>
              <a:t>两首诗的尾联表达的情感有哪些相同之处？请结合诗句具体分析。</a:t>
            </a:r>
            <a:endParaRPr lang="zh-CN" altLang="en-US" sz="1800" b="0">
              <a:solidFill>
                <a:schemeClr val="tx1"/>
              </a:solidFill>
              <a:ea typeface="宋体" pitchFamily="2" charset="-122"/>
            </a:endParaRPr>
          </a:p>
          <a:p>
            <a:pPr marL="0" marR="0" lvl="0" indent="457200" algn="just">
              <a:lnSpc>
                <a:spcPct val="150000"/>
              </a:lnSpc>
              <a:spcBef>
                <a:spcPct val="0"/>
              </a:spcBef>
              <a:buChar char="•"/>
            </a:pPr>
            <a:r>
              <a:rPr lang="en-US" altLang="zh-CN" sz="1800" b="0" spc="0">
                <a:solidFill>
                  <a:srgbClr val="FF0000"/>
                </a:solidFill>
                <a:ea typeface="宋体" pitchFamily="2" charset="-122"/>
              </a:rPr>
              <a:t>【</a:t>
            </a:r>
            <a:r>
              <a:rPr lang="zh-CN" altLang="en-US" sz="1800" b="0" spc="0">
                <a:solidFill>
                  <a:srgbClr val="FF0000"/>
                </a:solidFill>
                <a:ea typeface="宋体" pitchFamily="2" charset="-122"/>
              </a:rPr>
              <a:t>答案</a:t>
            </a:r>
            <a:r>
              <a:rPr lang="en-US" altLang="zh-CN" sz="1800" b="0" spc="0">
                <a:solidFill>
                  <a:srgbClr val="FF0000"/>
                </a:solidFill>
                <a:ea typeface="宋体" pitchFamily="2" charset="-122"/>
              </a:rPr>
              <a:t>】</a:t>
            </a:r>
            <a:r>
              <a:rPr lang="zh-CN" altLang="en-US" sz="1800" spc="0">
                <a:solidFill>
                  <a:srgbClr val="FF0000"/>
                </a:solidFill>
                <a:ea typeface="宋体" pitchFamily="2" charset="-122"/>
              </a:rPr>
              <a:t>①隐逸之情。</a:t>
            </a:r>
            <a:r>
              <a:rPr lang="zh-CN" altLang="en-US" sz="1800" b="0" spc="0">
                <a:solidFill>
                  <a:srgbClr val="FF0000"/>
                </a:solidFill>
                <a:ea typeface="宋体" pitchFamily="2" charset="-122"/>
              </a:rPr>
              <a:t>杜诗中“吾唐”偌大，诗人甘愿遁身世外，做一“逸人”；黄诗中诗人“归船”“弄长笛”暗含归隐之意。</a:t>
            </a:r>
            <a:r>
              <a:rPr lang="zh-CN" altLang="en-US" sz="1800" spc="0">
                <a:solidFill>
                  <a:srgbClr val="FF0000"/>
                </a:solidFill>
                <a:ea typeface="宋体" pitchFamily="2" charset="-122"/>
              </a:rPr>
              <a:t>②孤独无奈之情</a:t>
            </a:r>
            <a:r>
              <a:rPr lang="zh-CN" altLang="en-US" sz="1800" b="0" spc="0">
                <a:solidFill>
                  <a:srgbClr val="FF0000"/>
                </a:solidFill>
                <a:ea typeface="宋体" pitchFamily="2" charset="-122"/>
              </a:rPr>
              <a:t>。杜诗的“无言处”写出诗人内心痛苦却无处诉说的孤独无奈；黄诗用“与白鸥盟”写出世无知己的孤独无奈。</a:t>
            </a:r>
            <a:endParaRPr lang="zh-CN" altLang="en-US" sz="1800" b="0">
              <a:solidFill>
                <a:srgbClr val="FF0000"/>
              </a:solidFill>
              <a:ea typeface="宋体" pitchFamily="2" charset="-122"/>
            </a:endParaRPr>
          </a:p>
          <a:p>
            <a:pPr marL="0" marR="0" lvl="0" indent="457200" algn="just">
              <a:lnSpc>
                <a:spcPct val="150000"/>
              </a:lnSpc>
              <a:spcBef>
                <a:spcPct val="0"/>
              </a:spcBef>
              <a:buChar char="•"/>
            </a:pPr>
            <a:endParaRPr lang="zh-CN" altLang="en-US" sz="1800" b="0">
              <a:solidFill>
                <a:schemeClr val="tx1"/>
              </a:solidFill>
              <a:ea typeface="宋体" pitchFamily="2" charset="-122"/>
            </a:endParaRPr>
          </a:p>
        </p:txBody>
      </p:sp>
      <p:pic>
        <p:nvPicPr>
          <p:cNvPr id="35846" name="New picture"/>
          <p:cNvPicPr/>
          <p:nvPr/>
        </p:nvPicPr>
        <p:blipFill>
          <a:blip r:embed="rId2"/>
          <a:stretch>
            <a:fillRect/>
          </a:stretch>
        </p:blipFill>
        <p:spPr>
          <a:xfrm>
            <a:off x="12128500" y="109347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5845">
                                            <p:txEl>
                                              <p:pRg st="1" end="1"/>
                                            </p:txEl>
                                          </p:spTgt>
                                        </p:tgtEl>
                                        <p:attrNameLst>
                                          <p:attrName>style.visibility</p:attrName>
                                        </p:attrNameLst>
                                      </p:cBhvr>
                                      <p:to>
                                        <p:strVal val="visible"/>
                                      </p:to>
                                    </p:set>
                                    <p:anim calcmode="lin" valueType="num">
                                      <p:cBhvr additive="base">
                                        <p:cTn id="7" dur="500" fill="hold"/>
                                        <p:tgtEl>
                                          <p:spTgt spid="3584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b="1"/>
              <a:t>【</a:t>
            </a:r>
            <a:r>
              <a:rPr lang="zh-CN" altLang="en-US" sz="2800" b="1"/>
              <a:t>课堂知识点拨</a:t>
            </a:r>
            <a:r>
              <a:rPr lang="en-US" altLang="zh-CN" sz="2800" b="1"/>
              <a:t>】</a:t>
            </a:r>
            <a:endParaRPr lang="zh-CN" altLang="en-US" sz="2800"/>
          </a:p>
        </p:txBody>
      </p:sp>
      <p:sp>
        <p:nvSpPr>
          <p:cNvPr id="6147"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1800" b="1">
                <a:solidFill>
                  <a:srgbClr val="FF0000"/>
                </a:solidFill>
              </a:rPr>
              <a:t>一．题解</a:t>
            </a:r>
            <a:endParaRPr lang="zh-CN" altLang="en-US" sz="1800">
              <a:solidFill>
                <a:srgbClr val="FF0000"/>
              </a:solidFill>
            </a:endParaRPr>
          </a:p>
          <a:p>
            <a:pPr marL="0" lvl="0" indent="457200" algn="just">
              <a:lnSpc>
                <a:spcPct val="150000"/>
              </a:lnSpc>
              <a:spcBef>
                <a:spcPct val="0"/>
              </a:spcBef>
            </a:pPr>
            <a:r>
              <a:rPr lang="zh-CN" altLang="en-US" sz="1800" b="1"/>
              <a:t>快阁</a:t>
            </a:r>
            <a:r>
              <a:rPr lang="zh-CN" altLang="en-US" sz="1800"/>
              <a:t>：在吉州泰和县（今属江西）东澄江（赣江）之上，以江山广远、景物清华著称。作者写此诗时做泰和县知县。诗人登上快阁，以抒情感。</a:t>
            </a:r>
          </a:p>
          <a:p>
            <a:pPr marL="0" lvl="0" indent="457200" algn="just">
              <a:lnSpc>
                <a:spcPct val="150000"/>
              </a:lnSpc>
              <a:spcBef>
                <a:spcPct val="0"/>
              </a:spcBef>
            </a:pPr>
            <a:r>
              <a:rPr lang="zh-CN" altLang="en-US" sz="1800" b="1">
                <a:solidFill>
                  <a:srgbClr val="FF0000"/>
                </a:solidFill>
              </a:rPr>
              <a:t>二．作者黄庭坚</a:t>
            </a:r>
            <a:endParaRPr lang="zh-CN" altLang="en-US" sz="1800">
              <a:solidFill>
                <a:srgbClr val="FF0000"/>
              </a:solidFill>
            </a:endParaRPr>
          </a:p>
          <a:p>
            <a:pPr marL="0" lvl="0" indent="457200" algn="just">
              <a:lnSpc>
                <a:spcPct val="150000"/>
              </a:lnSpc>
              <a:spcBef>
                <a:spcPct val="0"/>
              </a:spcBef>
            </a:pPr>
            <a:r>
              <a:rPr lang="zh-CN" altLang="en-US" sz="1800"/>
              <a:t>黄庭坚</a:t>
            </a:r>
            <a:r>
              <a:rPr lang="en-US" altLang="zh-CN" sz="1800"/>
              <a:t> (1045</a:t>
            </a:r>
            <a:r>
              <a:rPr lang="zh-CN" altLang="en-US" sz="1800"/>
              <a:t>－</a:t>
            </a:r>
            <a:r>
              <a:rPr lang="en-US" altLang="zh-CN" sz="1800"/>
              <a:t>1105)</a:t>
            </a:r>
            <a:r>
              <a:rPr lang="zh-CN" altLang="en-US" sz="1800"/>
              <a:t>，字鲁直，自号山谷道人，晚号涪翁，又称黄豫章，洪州分宁（今江西修水）人。曾任地方官和国史编修官，北宋诗人、词人、书法家，为盛极一时的江西诗派开山之祖。</a:t>
            </a:r>
          </a:p>
          <a:p>
            <a:pPr marL="0" lvl="0" indent="457200" algn="just">
              <a:lnSpc>
                <a:spcPct val="150000"/>
              </a:lnSpc>
              <a:spcBef>
                <a:spcPct val="0"/>
              </a:spcBef>
            </a:pPr>
            <a:endParaRPr lang="zh-CN" altLang="en-US" sz="1800"/>
          </a:p>
        </p:txBody>
      </p:sp>
      <p:sp>
        <p:nvSpPr>
          <p:cNvPr id="614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7171"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zh-CN" altLang="en-US" sz="1800" b="1"/>
              <a:t>“苏门四学士”</a:t>
            </a:r>
            <a:endParaRPr lang="zh-CN" altLang="en-US" sz="1800"/>
          </a:p>
          <a:p>
            <a:pPr marL="0" lvl="0" indent="457200" algn="just">
              <a:spcBef>
                <a:spcPct val="0"/>
              </a:spcBef>
            </a:pPr>
            <a:r>
              <a:rPr lang="zh-CN" altLang="en-US" sz="1800"/>
              <a:t>北宋文学家</a:t>
            </a:r>
            <a:r>
              <a:rPr lang="zh-CN" altLang="en-US" sz="1800" b="1"/>
              <a:t>黄庭坚、秦观、晁补之和张耒</a:t>
            </a:r>
            <a:r>
              <a:rPr lang="zh-CN" altLang="en-US" sz="1800"/>
              <a:t>的并称。苏轼是继欧阳修之后主持北宋文坛的领袖人物，在当时的作家中间享有巨大的声誉，一时与之交游或接受他的指导者甚多，黄、秦、晁、张四人都曾得到他的培养、奖掖和荐拔。在苏轼的众多门生和崇拜者中，他最欣赏和重视这四个人。最先将他们的名字并提和加以宣传的，就是苏轼本人。由于苏轼的推誉，四人很快名满天下。不过“苏门四学士”这一称号只是表明这四位作家得到过苏轼的垂青和指导，接受过他的文学影响，而并不意味着他们或他们与苏轼可以统称为一个文学流派。实际上四学士造诣各异，受苏轼影响的程度有差别，文学风格也大不相同。比如黄庭坚的诗自创流派，与苏轼并称</a:t>
            </a:r>
            <a:r>
              <a:rPr lang="zh-CN" altLang="en-US" sz="1800" b="1"/>
              <a:t>苏黄</a:t>
            </a:r>
            <a:r>
              <a:rPr lang="zh-CN" altLang="en-US" sz="1800"/>
              <a:t>；秦观的主要成就在词，但是他的词却不走苏轼的路子，而专以纤丽婉约见长。 </a:t>
            </a:r>
          </a:p>
          <a:p>
            <a:pPr marL="0" lvl="0" indent="457200" algn="just">
              <a:spcBef>
                <a:spcPct val="0"/>
              </a:spcBef>
            </a:pPr>
            <a:endParaRPr lang="zh-CN" altLang="en-US" sz="1800"/>
          </a:p>
        </p:txBody>
      </p:sp>
      <p:sp>
        <p:nvSpPr>
          <p:cNvPr id="717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8195"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1800" b="1"/>
              <a:t>“宋四家”</a:t>
            </a:r>
            <a:endParaRPr lang="zh-CN" altLang="en-US" sz="1800"/>
          </a:p>
          <a:p>
            <a:pPr marL="0" lvl="0" indent="457200" algn="just">
              <a:lnSpc>
                <a:spcPct val="150000"/>
              </a:lnSpc>
              <a:spcBef>
                <a:spcPct val="0"/>
              </a:spcBef>
            </a:pPr>
            <a:r>
              <a:rPr lang="zh-CN" altLang="en-US" sz="1800"/>
              <a:t>黄庭坚的书法独树一格，自成一家，他和北宋书法家苏轼、米芾和蔡襄齐名，世称为“宋四家”。</a:t>
            </a:r>
          </a:p>
          <a:p>
            <a:pPr marL="0" lvl="0" indent="457200" algn="just">
              <a:lnSpc>
                <a:spcPct val="150000"/>
              </a:lnSpc>
              <a:spcBef>
                <a:spcPct val="0"/>
              </a:spcBef>
            </a:pPr>
            <a:r>
              <a:rPr lang="en-US" altLang="zh-CN" sz="1800"/>
              <a:t> </a:t>
            </a:r>
            <a:r>
              <a:rPr lang="zh-CN" altLang="en-US" sz="1800"/>
              <a:t>“</a:t>
            </a:r>
            <a:r>
              <a:rPr lang="zh-CN" altLang="en-US" sz="1800" b="1"/>
              <a:t>苏门六君子</a:t>
            </a:r>
            <a:r>
              <a:rPr lang="zh-CN" altLang="en-US" sz="1800"/>
              <a:t>”</a:t>
            </a:r>
          </a:p>
          <a:p>
            <a:pPr marL="0" lvl="0" indent="457200" algn="just">
              <a:lnSpc>
                <a:spcPct val="150000"/>
              </a:lnSpc>
              <a:spcBef>
                <a:spcPct val="0"/>
              </a:spcBef>
            </a:pPr>
            <a:r>
              <a:rPr lang="zh-CN" altLang="en-US" sz="1800"/>
              <a:t>即苏门四学士和李方叔、陈师道的合称。</a:t>
            </a:r>
          </a:p>
          <a:p>
            <a:pPr marL="0" lvl="0" indent="457200" algn="just">
              <a:lnSpc>
                <a:spcPct val="150000"/>
              </a:lnSpc>
              <a:spcBef>
                <a:spcPct val="0"/>
              </a:spcBef>
            </a:pPr>
            <a:r>
              <a:rPr lang="zh-CN" altLang="en-US" sz="1800" b="1"/>
              <a:t>“二十四孝”主角之一</a:t>
            </a:r>
            <a:endParaRPr lang="zh-CN" altLang="en-US" sz="1800"/>
          </a:p>
          <a:p>
            <a:pPr marL="0" lvl="0" indent="457200" algn="just">
              <a:lnSpc>
                <a:spcPct val="150000"/>
              </a:lnSpc>
              <a:spcBef>
                <a:spcPct val="0"/>
              </a:spcBef>
            </a:pPr>
            <a:endParaRPr lang="zh-CN" altLang="en-US" sz="1800"/>
          </a:p>
        </p:txBody>
      </p:sp>
      <p:sp>
        <p:nvSpPr>
          <p:cNvPr id="819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9219"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zh-CN" altLang="en-US" sz="1800" b="1"/>
              <a:t>涤亲溺器</a:t>
            </a:r>
            <a:endParaRPr lang="zh-CN" altLang="en-US" sz="1800"/>
          </a:p>
          <a:p>
            <a:pPr marL="0" lvl="0" indent="457200" algn="just">
              <a:spcBef>
                <a:spcPct val="0"/>
              </a:spcBef>
            </a:pPr>
            <a:r>
              <a:rPr lang="zh-CN" altLang="en-US" sz="1800"/>
              <a:t>宋黄庭坚，元符中为太史，性至孝。身虽贵显，奉母尽诚。每夕，亲自为母涤溺器，未尝一刻不供子职。有诗称赞：贵显闻天下，平生孝事亲。亲自涤溺器，不用婢妾人。</a:t>
            </a:r>
          </a:p>
          <a:p>
            <a:pPr marL="0" lvl="0" indent="457200" algn="just">
              <a:spcBef>
                <a:spcPct val="0"/>
              </a:spcBef>
            </a:pPr>
            <a:r>
              <a:rPr lang="zh-CN" altLang="en-US" sz="1800"/>
              <a:t>黄山谷是个孝子，二十四孝里有一则家喻户晓的故事──涤亲溺器，说的就是他。他秉性至孝，自小侍奉父母极真诚而且无微不至。因为母亲有洁癖，受不了马桶的异味，所以他从小就每天亲自倾倒并清洗母亲所使用的马桶，数十年如一日。即使日后身为朝中显贵，也丝毫未尝忽略照顾侍奉母亲，尽管当时仆从甚多，大可不用亲自为母亲清涤马桶，但是他认为孝事父母是为人子女亲自该做的事，不可以委托他人之手，尽心侍亲和当不当官时是没有什么不同的。</a:t>
            </a:r>
          </a:p>
          <a:p>
            <a:pPr marL="0" lvl="0" indent="457200" algn="just">
              <a:spcBef>
                <a:spcPct val="0"/>
              </a:spcBef>
            </a:pPr>
            <a:r>
              <a:rPr lang="zh-CN" altLang="en-US" sz="1800"/>
              <a:t>当母亲病危的时候，黄山谷更是衣不解带，日夜侍奉在病榻前，亲自浅嚐汤药，没有一刻未尽到人子的孝道。所以在史书上，苏东坡赞叹他「瑰伟之文，妙绝当世；孝友之行，追配古人。」这是说他的文章瑰伟，气韵超然，无可比拟；而他孝顺父母，友爱兄弟的情操，可以媲美古人。</a:t>
            </a:r>
          </a:p>
          <a:p>
            <a:pPr marL="0" lvl="0" indent="457200" algn="just">
              <a:spcBef>
                <a:spcPct val="0"/>
              </a:spcBef>
            </a:pPr>
            <a:endParaRPr lang="zh-CN" altLang="en-US" sz="1800"/>
          </a:p>
        </p:txBody>
      </p:sp>
      <p:sp>
        <p:nvSpPr>
          <p:cNvPr id="922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0243" name="内容占位符 2"/>
          <p:cNvSpPr>
            <a:spLocks noGrp="1"/>
          </p:cNvSpPr>
          <p:nvPr>
            <p:ph idx="4294967295"/>
          </p:nvPr>
        </p:nvSpPr>
        <p:spPr>
          <a:xfrm>
            <a:off x="457200" y="1128713"/>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1800" b="1">
                <a:solidFill>
                  <a:srgbClr val="FF0000"/>
                </a:solidFill>
              </a:rPr>
              <a:t>三．创作背景</a:t>
            </a:r>
            <a:endParaRPr lang="zh-CN" altLang="en-US" sz="1800">
              <a:solidFill>
                <a:srgbClr val="FF0000"/>
              </a:solidFill>
            </a:endParaRPr>
          </a:p>
          <a:p>
            <a:pPr marL="0" lvl="0" indent="457200" algn="just">
              <a:lnSpc>
                <a:spcPct val="150000"/>
              </a:lnSpc>
              <a:spcBef>
                <a:spcPct val="0"/>
              </a:spcBef>
            </a:pPr>
            <a:r>
              <a:rPr lang="zh-CN" altLang="en-US" sz="1800"/>
              <a:t>宋神宗元丰五年（</a:t>
            </a:r>
            <a:r>
              <a:rPr lang="en-US" altLang="zh-CN" sz="1800"/>
              <a:t>1082</a:t>
            </a:r>
            <a:r>
              <a:rPr lang="zh-CN" altLang="en-US" sz="1800"/>
              <a:t>），黄庭坚当时在吉州太和县（今江西泰和）知县任上。此时作者三十八岁，在太和令任上已有三个年头。百姓的困苦，官吏的素餐，使作者有志难展，于是产生孤独寂寞之感。公事之余，诗人常到</a:t>
            </a:r>
            <a:r>
              <a:rPr lang="en-US" altLang="zh-CN" sz="1800"/>
              <a:t>"</a:t>
            </a:r>
            <a:r>
              <a:rPr lang="zh-CN" altLang="en-US" sz="1800"/>
              <a:t>澄江之上，以江山广远，景物清华得名</a:t>
            </a:r>
            <a:r>
              <a:rPr lang="en-US" altLang="zh-CN" sz="1800"/>
              <a:t>"</a:t>
            </a:r>
            <a:r>
              <a:rPr lang="zh-CN" altLang="en-US" sz="1800"/>
              <a:t>（</a:t>
            </a:r>
            <a:r>
              <a:rPr lang="en-US" altLang="zh-CN" sz="1800"/>
              <a:t>《</a:t>
            </a:r>
            <a:r>
              <a:rPr lang="zh-CN" altLang="en-US" sz="1800"/>
              <a:t>清一统治</a:t>
            </a:r>
            <a:r>
              <a:rPr lang="en-US" altLang="zh-CN" sz="1800"/>
              <a:t>·</a:t>
            </a:r>
            <a:r>
              <a:rPr lang="zh-CN" altLang="en-US" sz="1800"/>
              <a:t>吉安府</a:t>
            </a:r>
            <a:r>
              <a:rPr lang="en-US" altLang="zh-CN" sz="1800"/>
              <a:t>》</a:t>
            </a:r>
            <a:r>
              <a:rPr lang="zh-CN" altLang="en-US" sz="1800"/>
              <a:t>）的快阁上览胜。这一首著名的七律就是写登临快阁时通过倚阁观望江天描述的所见所感。勾勒了一幅深秋傍晚的图画，抒发的是为官在外的一种无可奈何、孤寂无聊的思乡之情，咏叹的是世无知己之感慨。它集中体现了诗人的审美趣味和艺术主张，因而，常被评论家们认定为黄庭坚的代表作。</a:t>
            </a:r>
          </a:p>
          <a:p>
            <a:pPr marL="0" lvl="0" indent="457200" algn="just">
              <a:lnSpc>
                <a:spcPct val="150000"/>
              </a:lnSpc>
              <a:spcBef>
                <a:spcPct val="0"/>
              </a:spcBef>
            </a:pPr>
            <a:endParaRPr lang="zh-CN" altLang="en-US" sz="1800"/>
          </a:p>
        </p:txBody>
      </p:sp>
      <p:sp>
        <p:nvSpPr>
          <p:cNvPr id="1024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标题 1"/>
          <p:cNvSpPr>
            <a:spLocks noGrp="1"/>
          </p:cNvSpPr>
          <p:nvPr>
            <p:ph type="title" idx="4294967295"/>
          </p:nvPr>
        </p:nvSpPr>
        <p:spPr>
          <a:xfrm>
            <a:off x="457200" y="481013"/>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zh-CN" altLang="en-US" sz="2800" b="1"/>
              <a:t>四．诗文赏析</a:t>
            </a:r>
            <a:r>
              <a:rPr lang="zh-CN" altLang="en-US" sz="2800"/>
              <a:t/>
            </a:r>
            <a:br>
              <a:rPr lang="zh-CN" altLang="en-US" sz="2800"/>
            </a:br>
            <a:endParaRPr lang="zh-CN" altLang="en-US" sz="2800"/>
          </a:p>
        </p:txBody>
      </p:sp>
      <p:sp>
        <p:nvSpPr>
          <p:cNvPr id="11267" name="内容占位符 2"/>
          <p:cNvSpPr>
            <a:spLocks noGrp="1"/>
          </p:cNvSpPr>
          <p:nvPr>
            <p:ph idx="4294967295"/>
          </p:nvPr>
        </p:nvSpPr>
        <p:spPr>
          <a:xfrm>
            <a:off x="428625" y="1000125"/>
            <a:ext cx="2614613" cy="3976688"/>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1800" b="1"/>
              <a:t>   登快阁</a:t>
            </a:r>
            <a:r>
              <a:rPr lang="en-US" altLang="zh-CN" sz="1800" b="1"/>
              <a:t>     </a:t>
            </a:r>
          </a:p>
          <a:p>
            <a:pPr marL="0" lvl="0" indent="457200" algn="just">
              <a:lnSpc>
                <a:spcPct val="150000"/>
              </a:lnSpc>
              <a:spcBef>
                <a:spcPct val="0"/>
              </a:spcBef>
            </a:pPr>
            <a:r>
              <a:rPr lang="en-US" altLang="zh-CN" sz="1800" b="1"/>
              <a:t>[</a:t>
            </a:r>
            <a:r>
              <a:rPr lang="zh-CN" altLang="en-US" sz="1800" b="1"/>
              <a:t>宋</a:t>
            </a:r>
            <a:r>
              <a:rPr lang="en-US" altLang="zh-CN" sz="1800" b="1"/>
              <a:t>]</a:t>
            </a:r>
            <a:r>
              <a:rPr lang="zh-CN" altLang="en-US" sz="1800" b="1"/>
              <a:t>黄庭坚</a:t>
            </a:r>
            <a:endParaRPr lang="zh-CN" altLang="en-US" sz="1800"/>
          </a:p>
          <a:p>
            <a:pPr marL="0" lvl="0" indent="457200" algn="just">
              <a:lnSpc>
                <a:spcPct val="150000"/>
              </a:lnSpc>
              <a:spcBef>
                <a:spcPct val="0"/>
              </a:spcBef>
            </a:pPr>
            <a:r>
              <a:rPr lang="zh-CN" altLang="en-US" sz="1800" b="1">
                <a:solidFill>
                  <a:srgbClr val="FF0000"/>
                </a:solidFill>
              </a:rPr>
              <a:t>痴儿了却公家事，快阁东西倚晚晴。落木千山天远大，澄江一道月分明。</a:t>
            </a:r>
            <a:endParaRPr lang="zh-CN" altLang="en-US" sz="1800">
              <a:solidFill>
                <a:srgbClr val="FF0000"/>
              </a:solidFill>
            </a:endParaRPr>
          </a:p>
          <a:p>
            <a:pPr marL="0" lvl="0" indent="457200" algn="just">
              <a:lnSpc>
                <a:spcPct val="150000"/>
              </a:lnSpc>
              <a:spcBef>
                <a:spcPct val="0"/>
              </a:spcBef>
            </a:pPr>
            <a:r>
              <a:rPr lang="zh-CN" altLang="en-US" sz="1800" b="1"/>
              <a:t>朱弦已为佳人绝，青眼聊因美酒横。万里归船弄长笛，此心吾与白鸥盟。</a:t>
            </a:r>
            <a:endParaRPr lang="zh-CN" altLang="en-US" sz="1800"/>
          </a:p>
          <a:p>
            <a:pPr marL="0" lvl="0" indent="457200" algn="just">
              <a:lnSpc>
                <a:spcPct val="150000"/>
              </a:lnSpc>
              <a:spcBef>
                <a:spcPct val="0"/>
              </a:spcBef>
            </a:pPr>
            <a:endParaRPr lang="zh-CN" altLang="en-US" sz="1800"/>
          </a:p>
        </p:txBody>
      </p:sp>
      <p:sp>
        <p:nvSpPr>
          <p:cNvPr id="1126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11269" name="内容占位符 2"/>
          <p:cNvSpPr txBox="1"/>
          <p:nvPr/>
        </p:nvSpPr>
        <p:spPr bwMode="auto">
          <a:xfrm>
            <a:off x="3214688" y="928688"/>
            <a:ext cx="5429250" cy="3976687"/>
          </a:xfrm>
          <a:prstGeom prst="rect">
            <a:avLst/>
          </a:prstGeom>
          <a:noFill/>
          <a:ln>
            <a:miter lim="800000"/>
          </a:ln>
        </p:spPr>
        <p:txBody>
          <a:bodyPr>
            <a:no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lnSpc>
                <a:spcPct val="150000"/>
              </a:lnSpc>
              <a:spcBef>
                <a:spcPct val="0"/>
              </a:spcBef>
              <a:buChar char="•"/>
            </a:pPr>
            <a:r>
              <a:rPr lang="zh-CN" altLang="en-US" sz="1800" spc="0">
                <a:solidFill>
                  <a:schemeClr val="tx1"/>
                </a:solidFill>
                <a:ea typeface="宋体" pitchFamily="2" charset="-122"/>
              </a:rPr>
              <a:t>痴儿了却公家事</a:t>
            </a:r>
            <a:r>
              <a:rPr lang="zh-CN" altLang="en-US" sz="1800" b="0" spc="0">
                <a:solidFill>
                  <a:schemeClr val="tx1"/>
                </a:solidFill>
                <a:ea typeface="宋体" pitchFamily="2" charset="-122"/>
              </a:rPr>
              <a:t>：意思是说，自己并非大器，只会认真从官事。痴儿，作者自指。</a:t>
            </a:r>
            <a:r>
              <a:rPr lang="en-US" altLang="zh-CN" sz="1800" b="0" spc="0">
                <a:solidFill>
                  <a:schemeClr val="tx1"/>
                </a:solidFill>
                <a:ea typeface="宋体" pitchFamily="2" charset="-122"/>
              </a:rPr>
              <a:t>《</a:t>
            </a:r>
            <a:r>
              <a:rPr lang="zh-CN" altLang="en-US" sz="1800" b="0" spc="0">
                <a:solidFill>
                  <a:schemeClr val="tx1"/>
                </a:solidFill>
                <a:ea typeface="宋体" pitchFamily="2" charset="-122"/>
              </a:rPr>
              <a:t>晋书</a:t>
            </a:r>
            <a:r>
              <a:rPr lang="en-US" altLang="zh-CN" sz="1800" b="0" spc="0">
                <a:solidFill>
                  <a:schemeClr val="tx1"/>
                </a:solidFill>
                <a:ea typeface="宋体" pitchFamily="2" charset="-122"/>
              </a:rPr>
              <a:t>·</a:t>
            </a:r>
            <a:r>
              <a:rPr lang="zh-CN" altLang="en-US" sz="1800" b="0" spc="0">
                <a:solidFill>
                  <a:schemeClr val="tx1"/>
                </a:solidFill>
                <a:ea typeface="宋体" pitchFamily="2" charset="-122"/>
              </a:rPr>
              <a:t>傅咸传</a:t>
            </a:r>
            <a:r>
              <a:rPr lang="en-US" altLang="zh-CN" sz="1800" b="0" spc="0">
                <a:solidFill>
                  <a:schemeClr val="tx1"/>
                </a:solidFill>
                <a:ea typeface="宋体" pitchFamily="2" charset="-122"/>
              </a:rPr>
              <a:t>》</a:t>
            </a:r>
            <a:r>
              <a:rPr lang="zh-CN" altLang="en-US" sz="1800" b="0" spc="0">
                <a:solidFill>
                  <a:schemeClr val="tx1"/>
                </a:solidFill>
                <a:ea typeface="宋体" pitchFamily="2" charset="-122"/>
              </a:rPr>
              <a:t>载杨济与傅咸书云：“天下大器，非可稍了，而相观每事欲了。生子痴，了官事，官事未易了也，了事正作痴，复为快耳。”这是当时的清谈家崇尚清谈，反对务实的观点，认为一心想把官事办好的人是“痴”，黄庭坚以“痴儿”自许。</a:t>
            </a:r>
            <a:r>
              <a:rPr lang="zh-CN" altLang="en-US" sz="1800" spc="0">
                <a:solidFill>
                  <a:schemeClr val="tx1"/>
                </a:solidFill>
                <a:ea typeface="宋体" pitchFamily="2" charset="-122"/>
              </a:rPr>
              <a:t>痴儿</a:t>
            </a:r>
            <a:r>
              <a:rPr lang="zh-CN" altLang="en-US" sz="1800" b="0" spc="0">
                <a:solidFill>
                  <a:schemeClr val="tx1"/>
                </a:solidFill>
                <a:ea typeface="宋体" pitchFamily="2" charset="-122"/>
              </a:rPr>
              <a:t>：呆子，指作者自己。</a:t>
            </a:r>
            <a:r>
              <a:rPr lang="zh-CN" altLang="en-US" sz="1800" spc="0">
                <a:solidFill>
                  <a:schemeClr val="tx1"/>
                </a:solidFill>
                <a:ea typeface="宋体" pitchFamily="2" charset="-122"/>
              </a:rPr>
              <a:t>了却</a:t>
            </a:r>
            <a:r>
              <a:rPr lang="zh-CN" altLang="en-US" sz="1800" b="0" spc="0">
                <a:solidFill>
                  <a:schemeClr val="tx1"/>
                </a:solidFill>
                <a:ea typeface="宋体" pitchFamily="2" charset="-122"/>
              </a:rPr>
              <a:t>：做完。</a:t>
            </a:r>
            <a:r>
              <a:rPr lang="zh-CN" altLang="en-US" sz="1800" spc="0">
                <a:solidFill>
                  <a:schemeClr val="tx1"/>
                </a:solidFill>
                <a:ea typeface="宋体" pitchFamily="2" charset="-122"/>
              </a:rPr>
              <a:t>东西</a:t>
            </a:r>
            <a:r>
              <a:rPr lang="zh-CN" altLang="en-US" sz="1800" b="0" spc="0">
                <a:solidFill>
                  <a:schemeClr val="tx1"/>
                </a:solidFill>
                <a:ea typeface="宋体" pitchFamily="2" charset="-122"/>
              </a:rPr>
              <a:t>：东西两边。指在阁中四处周览。倚：倚靠。</a:t>
            </a:r>
            <a:r>
              <a:rPr lang="zh-CN" altLang="en-US" sz="1800" spc="0">
                <a:solidFill>
                  <a:schemeClr val="tx1"/>
                </a:solidFill>
                <a:ea typeface="宋体" pitchFamily="2" charset="-122"/>
              </a:rPr>
              <a:t>落木</a:t>
            </a:r>
            <a:r>
              <a:rPr lang="zh-CN" altLang="en-US" sz="1800" b="0" spc="0">
                <a:solidFill>
                  <a:schemeClr val="tx1"/>
                </a:solidFill>
                <a:ea typeface="宋体" pitchFamily="2" charset="-122"/>
              </a:rPr>
              <a:t>：落叶。</a:t>
            </a:r>
            <a:r>
              <a:rPr lang="zh-CN" altLang="en-US" sz="1800" spc="0">
                <a:solidFill>
                  <a:schemeClr val="tx1"/>
                </a:solidFill>
                <a:ea typeface="宋体" pitchFamily="2" charset="-122"/>
              </a:rPr>
              <a:t>千山</a:t>
            </a:r>
            <a:r>
              <a:rPr lang="zh-CN" altLang="en-US" sz="1800" b="0" spc="0">
                <a:solidFill>
                  <a:schemeClr val="tx1"/>
                </a:solidFill>
                <a:ea typeface="宋体" pitchFamily="2" charset="-122"/>
              </a:rPr>
              <a:t>：众山。</a:t>
            </a:r>
            <a:r>
              <a:rPr lang="zh-CN" altLang="en-US" sz="1800" spc="0">
                <a:solidFill>
                  <a:schemeClr val="tx1"/>
                </a:solidFill>
                <a:ea typeface="宋体" pitchFamily="2" charset="-122"/>
              </a:rPr>
              <a:t>澄江</a:t>
            </a:r>
            <a:r>
              <a:rPr lang="zh-CN" altLang="en-US" sz="1800" b="0" spc="0">
                <a:solidFill>
                  <a:schemeClr val="tx1"/>
                </a:solidFill>
                <a:ea typeface="宋体" pitchFamily="2" charset="-122"/>
              </a:rPr>
              <a:t>：指赣江。澄，澄澈，清澈。</a:t>
            </a:r>
            <a:endParaRPr lang="zh-CN" altLang="en-US" sz="1800" b="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 calcmode="lin" valueType="num">
                                      <p:cBhvr additive="base">
                                        <p:cTn id="7" dur="500" fill="hold"/>
                                        <p:tgtEl>
                                          <p:spTgt spid="11269"/>
                                        </p:tgtEl>
                                        <p:attrNameLst>
                                          <p:attrName>ppt_x</p:attrName>
                                        </p:attrNameLst>
                                      </p:cBhvr>
                                      <p:tavLst>
                                        <p:tav tm="0">
                                          <p:val>
                                            <p:strVal val="#ppt_x"/>
                                          </p:val>
                                        </p:tav>
                                        <p:tav tm="100000">
                                          <p:val>
                                            <p:strVal val="#ppt_x"/>
                                          </p:val>
                                        </p:tav>
                                      </p:tavLst>
                                    </p:anim>
                                    <p:anim calcmode="lin" valueType="num">
                                      <p:cBhvr additive="base">
                                        <p:cTn id="8"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朝阳中学PPT模板">
  <a:themeElements>
    <a:clrScheme name="朝阳中学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朝阳中学PPT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57150" cap="flat" cmpd="sng" algn="ctr">
          <a:solidFill>
            <a:srgbClr val="000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3200" b="1" i="0" u="none" strike="noStrike" cap="none" normalizeH="0" baseline="0" smtClean="0">
            <a:ln>
              <a:noFill/>
            </a:ln>
            <a:solidFill>
              <a:srgbClr val="FF66CC"/>
            </a:solidFill>
            <a:effectLst/>
            <a:latin typeface="Arial" charset="0"/>
            <a:ea typeface="黑体" pitchFamily="2" charset="-122"/>
          </a:defRPr>
        </a:defPPr>
      </a:lstStyle>
    </a:spDef>
    <a:lnDef>
      <a:spPr bwMode="auto">
        <a:xfrm>
          <a:off x="0" y="0"/>
          <a:ext cx="1" cy="1"/>
        </a:xfrm>
        <a:custGeom>
          <a:avLst/>
          <a:gdLst/>
          <a:ahLst/>
          <a:cxnLst/>
          <a:rect l="0" t="0" r="0" b="0"/>
          <a:pathLst/>
        </a:custGeom>
        <a:solidFill>
          <a:schemeClr val="accent1"/>
        </a:solidFill>
        <a:ln w="57150" cap="flat" cmpd="sng" algn="ctr">
          <a:solidFill>
            <a:srgbClr val="000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3200" b="1" i="0" u="none" strike="noStrike" cap="none" normalizeH="0" baseline="0" smtClean="0">
            <a:ln>
              <a:noFill/>
            </a:ln>
            <a:solidFill>
              <a:srgbClr val="FF66CC"/>
            </a:solidFill>
            <a:effectLst/>
            <a:latin typeface="Arial" charset="0"/>
            <a:ea typeface="黑体" pitchFamily="2" charset="-122"/>
          </a:defRPr>
        </a:defPPr>
      </a:lstStyle>
    </a:lnDef>
  </a:objectDefaults>
  <a:extraClrSchemeLst>
    <a:extraClrScheme>
      <a:clrScheme name="朝阳中学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朝阳中学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朝阳中学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朝阳中学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朝阳中学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朝阳中学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朝阳中学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朝阳中学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朝阳中学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朝阳中学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朝阳中学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朝阳中学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5567</Words>
  <Application>Microsoft Office PowerPoint</Application>
  <PresentationFormat>全屏显示(16:10)</PresentationFormat>
  <Paragraphs>172</Paragraphs>
  <Slides>33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33</vt:i4>
      </vt:variant>
    </vt:vector>
  </HeadingPairs>
  <TitlesOfParts>
    <vt:vector size="38" baseType="lpstr">
      <vt:lpstr>黑体</vt:lpstr>
      <vt:lpstr>宋体</vt:lpstr>
      <vt:lpstr>Arial</vt:lpstr>
      <vt:lpstr>Calibri</vt:lpstr>
      <vt:lpstr>朝阳中学PPT模板</vt:lpstr>
      <vt:lpstr>【导入】</vt:lpstr>
      <vt:lpstr>PowerPoint 演示文稿</vt:lpstr>
      <vt:lpstr>学习目标 </vt:lpstr>
      <vt:lpstr>【课堂知识点拨】</vt:lpstr>
      <vt:lpstr>PowerPoint 演示文稿</vt:lpstr>
      <vt:lpstr>PowerPoint 演示文稿</vt:lpstr>
      <vt:lpstr>PowerPoint 演示文稿</vt:lpstr>
      <vt:lpstr>PowerPoint 演示文稿</vt:lpstr>
      <vt:lpstr>四．诗文赏析 </vt:lpstr>
      <vt:lpstr>四．诗文赏析 </vt:lpstr>
      <vt:lpstr>四．诗文赏析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【理解性默写】</vt:lpstr>
      <vt:lpstr>PowerPoint 演示文稿</vt:lpstr>
      <vt:lpstr>PowerPoint 演示文稿</vt:lpstr>
      <vt:lpstr> 【课堂即学即练】</vt:lpstr>
      <vt:lpstr>PowerPoint 演示文稿</vt:lpstr>
      <vt:lpstr>【课外拓展训练】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【导入】</dc:title>
  <dc:creator>rbm.xkw.com</dc:creator>
  <cp:lastModifiedBy>User</cp:lastModifiedBy>
  <cp:revision>2</cp:revision>
  <cp:lastPrinted>2022-02-08T14:58:19Z</cp:lastPrinted>
  <dcterms:created xsi:type="dcterms:W3CDTF">2022-02-08T14:58:19Z</dcterms:created>
  <dcterms:modified xsi:type="dcterms:W3CDTF">2022-02-10T03:35:24Z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