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257" r:id="rId3"/>
    <p:sldId id="258" r:id="rId5"/>
    <p:sldId id="259" r:id="rId6"/>
    <p:sldId id="260" r:id="rId7"/>
    <p:sldId id="261" r:id="rId8"/>
    <p:sldId id="267" r:id="rId9"/>
    <p:sldId id="266" r:id="rId10"/>
    <p:sldId id="282" r:id="rId11"/>
    <p:sldId id="277" r:id="rId12"/>
    <p:sldId id="262" r:id="rId13"/>
    <p:sldId id="264" r:id="rId14"/>
    <p:sldId id="271" r:id="rId15"/>
    <p:sldId id="272" r:id="rId16"/>
    <p:sldId id="280" r:id="rId17"/>
    <p:sldId id="285" r:id="rId18"/>
    <p:sldId id="293" r:id="rId19"/>
    <p:sldId id="281" r:id="rId20"/>
    <p:sldId id="295" r:id="rId21"/>
    <p:sldId id="297" r:id="rId22"/>
    <p:sldId id="298" r:id="rId23"/>
    <p:sldId id="299" r:id="rId24"/>
    <p:sldId id="300" r:id="rId25"/>
    <p:sldId id="305" r:id="rId26"/>
    <p:sldId id="296" r:id="rId27"/>
    <p:sldId id="29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17" autoAdjust="0"/>
  </p:normalViewPr>
  <p:slideViewPr>
    <p:cSldViewPr snapToGrid="0">
      <p:cViewPr varScale="1">
        <p:scale>
          <a:sx n="83" d="100"/>
          <a:sy n="83" d="100"/>
        </p:scale>
        <p:origin x="658" y="77"/>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67C963-CD47-4D03-B21C-83131DD231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C468A-CC7D-4D54-A167-C4D2F35B50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387C468A-CC7D-4D54-A167-C4D2F35B50C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387C468A-CC7D-4D54-A167-C4D2F35B50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00" decel="49300"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t="33982"/>
          <a:stretch>
            <a:fillRect/>
          </a:stretch>
        </p:blipFill>
        <p:spPr>
          <a:xfrm>
            <a:off x="0" y="-2650210"/>
            <a:ext cx="12192000" cy="7549600"/>
          </a:xfrm>
          <a:prstGeom prst="rect">
            <a:avLst/>
          </a:prstGeom>
        </p:spPr>
      </p:pic>
      <p:sp>
        <p:nvSpPr>
          <p:cNvPr id="3" name="PA_文本框 2"/>
          <p:cNvSpPr txBox="1"/>
          <p:nvPr>
            <p:custDataLst>
              <p:tags r:id="rId3"/>
            </p:custDataLst>
          </p:nvPr>
        </p:nvSpPr>
        <p:spPr>
          <a:xfrm>
            <a:off x="4689764" y="4049982"/>
            <a:ext cx="3230880" cy="1014730"/>
          </a:xfrm>
          <a:prstGeom prst="rect">
            <a:avLst/>
          </a:prstGeom>
          <a:noFill/>
        </p:spPr>
        <p:txBody>
          <a:bodyPr wrap="none" rtlCol="0">
            <a:spAutoFit/>
          </a:bodyPr>
          <a:lstStyle/>
          <a:p>
            <a:r>
              <a:rPr lang="zh-CN" altLang="en-US" sz="6000" b="1"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壶口瀑布</a:t>
            </a:r>
            <a:endParaRPr lang="zh-CN" altLang="en-US" sz="6000"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2818164" y="1627853"/>
            <a:ext cx="7778810" cy="1384995"/>
          </a:xfrm>
          <a:prstGeom prst="rect">
            <a:avLst/>
          </a:prstGeom>
        </p:spPr>
        <p:txBody>
          <a:bodyPr wrap="square">
            <a:spAutoFit/>
          </a:bodyPr>
          <a:lstStyle/>
          <a:p>
            <a:pPr>
              <a:spcBef>
                <a:spcPct val="0"/>
              </a:spcBef>
            </a:pPr>
            <a:r>
              <a:rPr lang="zh-CN" altLang="en-US" sz="2800" b="1">
                <a:solidFill>
                  <a:srgbClr val="005188"/>
                </a:solidFill>
                <a:latin typeface="微软雅黑" panose="020B0503020204020204" pitchFamily="34" charset="-122"/>
                <a:ea typeface="微软雅黑" panose="020B0503020204020204" pitchFamily="34" charset="-122"/>
              </a:rPr>
              <a:t>重</a:t>
            </a:r>
            <a:r>
              <a:rPr lang="zh-CN" altLang="en-US" sz="2800" b="1" smtClean="0">
                <a:solidFill>
                  <a:srgbClr val="005188"/>
                </a:solidFill>
                <a:latin typeface="微软雅黑" panose="020B0503020204020204" pitchFamily="34" charset="-122"/>
                <a:ea typeface="微软雅黑" panose="020B0503020204020204" pitchFamily="34" charset="-122"/>
              </a:rPr>
              <a:t>点</a:t>
            </a:r>
            <a:endParaRPr lang="en-US" altLang="zh-CN" sz="2800" b="1" smtClean="0">
              <a:solidFill>
                <a:srgbClr val="005188"/>
              </a:solidFill>
              <a:latin typeface="微软雅黑" panose="020B0503020204020204" pitchFamily="34" charset="-122"/>
              <a:ea typeface="微软雅黑" panose="020B0503020204020204" pitchFamily="34" charset="-122"/>
            </a:endParaRPr>
          </a:p>
          <a:p>
            <a:pPr>
              <a:spcBef>
                <a:spcPct val="0"/>
              </a:spcBef>
            </a:pPr>
            <a:r>
              <a:rPr lang="zh-CN" altLang="en-US" sz="2800" smtClean="0">
                <a:latin typeface="微软雅黑" panose="020B0503020204020204" pitchFamily="34" charset="-122"/>
                <a:ea typeface="微软雅黑" panose="020B0503020204020204" pitchFamily="34" charset="-122"/>
              </a:rPr>
              <a:t>多角</a:t>
            </a:r>
            <a:r>
              <a:rPr lang="zh-CN" altLang="en-US" sz="2800">
                <a:latin typeface="微软雅黑" panose="020B0503020204020204" pitchFamily="34" charset="-122"/>
                <a:ea typeface="微软雅黑" panose="020B0503020204020204" pitchFamily="34" charset="-122"/>
              </a:rPr>
              <a:t>度赏析文章的语言是如何营造出磅礴气势的，认识作者是如何综合运用修辞手法的</a:t>
            </a:r>
            <a:r>
              <a:rPr lang="zh-CN" altLang="en-US" sz="240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73" name="矩形 72"/>
          <p:cNvSpPr/>
          <p:nvPr/>
        </p:nvSpPr>
        <p:spPr>
          <a:xfrm>
            <a:off x="2819833" y="3758534"/>
            <a:ext cx="7686242" cy="1384995"/>
          </a:xfrm>
          <a:prstGeom prst="rect">
            <a:avLst/>
          </a:prstGeom>
        </p:spPr>
        <p:txBody>
          <a:bodyPr wrap="square">
            <a:spAutoFit/>
          </a:bodyPr>
          <a:lstStyle/>
          <a:p>
            <a:pPr>
              <a:spcBef>
                <a:spcPct val="0"/>
              </a:spcBef>
            </a:pPr>
            <a:r>
              <a:rPr lang="zh-CN" altLang="en-US" sz="2800" b="1">
                <a:solidFill>
                  <a:srgbClr val="005188"/>
                </a:solidFill>
                <a:latin typeface="微软雅黑" panose="020B0503020204020204" pitchFamily="34" charset="-122"/>
                <a:ea typeface="微软雅黑" panose="020B0503020204020204" pitchFamily="34" charset="-122"/>
              </a:rPr>
              <a:t>难</a:t>
            </a:r>
            <a:r>
              <a:rPr lang="zh-CN" altLang="en-US" sz="2800" b="1" smtClean="0">
                <a:solidFill>
                  <a:srgbClr val="005188"/>
                </a:solidFill>
                <a:latin typeface="微软雅黑" panose="020B0503020204020204" pitchFamily="34" charset="-122"/>
                <a:ea typeface="微软雅黑" panose="020B0503020204020204" pitchFamily="34" charset="-122"/>
              </a:rPr>
              <a:t>点</a:t>
            </a:r>
            <a:endParaRPr lang="en-US" altLang="zh-CN" sz="2800" b="1" smtClean="0">
              <a:solidFill>
                <a:srgbClr val="005188"/>
              </a:solidFill>
              <a:latin typeface="微软雅黑" panose="020B0503020204020204" pitchFamily="34" charset="-122"/>
              <a:ea typeface="微软雅黑" panose="020B0503020204020204" pitchFamily="34" charset="-122"/>
            </a:endParaRPr>
          </a:p>
          <a:p>
            <a:pPr>
              <a:spcBef>
                <a:spcPct val="0"/>
              </a:spcBef>
            </a:pPr>
            <a:r>
              <a:rPr lang="zh-CN" altLang="en-US" sz="2800" smtClean="0">
                <a:latin typeface="微软雅黑" panose="020B0503020204020204" pitchFamily="34" charset="-122"/>
                <a:ea typeface="微软雅黑" panose="020B0503020204020204" pitchFamily="34" charset="-122"/>
              </a:rPr>
              <a:t>体</a:t>
            </a:r>
            <a:r>
              <a:rPr lang="zh-CN" altLang="en-US" sz="2800">
                <a:latin typeface="微软雅黑" panose="020B0503020204020204" pitchFamily="34" charset="-122"/>
                <a:ea typeface="微软雅黑" panose="020B0503020204020204" pitchFamily="34" charset="-122"/>
              </a:rPr>
              <a:t>悟作者要表达的思想感情，对祖国的热爱之情，黄河厚重的文化底蕴及赋予中华儿女的精神力量。</a:t>
            </a:r>
            <a:endParaRPr lang="zh-CN" altLang="en-US" sz="2800" dirty="0">
              <a:latin typeface="微软雅黑" panose="020B0503020204020204" pitchFamily="34" charset="-122"/>
              <a:ea typeface="微软雅黑" panose="020B0503020204020204" pitchFamily="34" charset="-122"/>
            </a:endParaRPr>
          </a:p>
        </p:txBody>
      </p:sp>
      <p:sp>
        <p:nvSpPr>
          <p:cNvPr id="368"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3200" b="0" dirty="0">
              <a:solidFill>
                <a:srgbClr val="005188"/>
              </a:solidFill>
            </a:endParaRPr>
          </a:p>
        </p:txBody>
      </p:sp>
      <p:sp>
        <p:nvSpPr>
          <p:cNvPr id="369" name="文本占位符 2"/>
          <p:cNvSpPr txBox="1"/>
          <p:nvPr/>
        </p:nvSpPr>
        <p:spPr>
          <a:xfrm>
            <a:off x="849960" y="348134"/>
            <a:ext cx="3103296"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smtClean="0"/>
              <a:t>4.</a:t>
            </a:r>
            <a:r>
              <a:rPr lang="zh-CN" altLang="en-US" sz="3200" smtClean="0"/>
              <a:t>说教学重难点</a:t>
            </a:r>
            <a:endParaRPr lang="zh-CN" altLang="en-US" sz="3200" dirty="0"/>
          </a:p>
        </p:txBody>
      </p:sp>
      <p:grpSp>
        <p:nvGrpSpPr>
          <p:cNvPr id="370" name="chenying0907 34"/>
          <p:cNvGrpSpPr/>
          <p:nvPr/>
        </p:nvGrpSpPr>
        <p:grpSpPr>
          <a:xfrm rot="20765698">
            <a:off x="803257" y="3520024"/>
            <a:ext cx="1660802" cy="1503709"/>
            <a:chOff x="5881332" y="267437"/>
            <a:chExt cx="1140491" cy="1049252"/>
          </a:xfrm>
        </p:grpSpPr>
        <p:sp>
          <p:nvSpPr>
            <p:cNvPr id="37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5" name="chenying0907 34"/>
          <p:cNvGrpSpPr/>
          <p:nvPr/>
        </p:nvGrpSpPr>
        <p:grpSpPr>
          <a:xfrm rot="20765698">
            <a:off x="710767" y="1534448"/>
            <a:ext cx="1660802" cy="1503709"/>
            <a:chOff x="5881332" y="267437"/>
            <a:chExt cx="1140491" cy="1049252"/>
          </a:xfrm>
        </p:grpSpPr>
        <p:sp>
          <p:nvSpPr>
            <p:cNvPr id="38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56000">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14:bounceEnd="56000">
                                          <p:cBhvr additive="base">
                                            <p:cTn id="12" dur="500" fill="hold"/>
                                            <p:tgtEl>
                                              <p:spTgt spid="71"/>
                                            </p:tgtEl>
                                            <p:attrNameLst>
                                              <p:attrName>ppt_x</p:attrName>
                                            </p:attrNameLst>
                                          </p:cBhvr>
                                          <p:tavLst>
                                            <p:tav tm="0">
                                              <p:val>
                                                <p:strVal val="#ppt_x"/>
                                              </p:val>
                                            </p:tav>
                                            <p:tav tm="100000">
                                              <p:val>
                                                <p:strVal val="#ppt_x"/>
                                              </p:val>
                                            </p:tav>
                                          </p:tavLst>
                                        </p:anim>
                                        <p:anim calcmode="lin" valueType="num" p14:bounceEnd="56000">
                                          <p:cBhvr additive="base">
                                            <p:cTn id="13" dur="5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56000">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14:bounceEnd="56000">
                                          <p:cBhvr additive="base">
                                            <p:cTn id="17" dur="500" fill="hold"/>
                                            <p:tgtEl>
                                              <p:spTgt spid="73"/>
                                            </p:tgtEl>
                                            <p:attrNameLst>
                                              <p:attrName>ppt_x</p:attrName>
                                            </p:attrNameLst>
                                          </p:cBhvr>
                                          <p:tavLst>
                                            <p:tav tm="0">
                                              <p:val>
                                                <p:strVal val="#ppt_x"/>
                                              </p:val>
                                            </p:tav>
                                            <p:tav tm="100000">
                                              <p:val>
                                                <p:strVal val="#ppt_x"/>
                                              </p:val>
                                            </p:tav>
                                          </p:tavLst>
                                        </p:anim>
                                        <p:anim calcmode="lin" valueType="num" p14:bounceEnd="56000">
                                          <p:cBhvr additive="base">
                                            <p:cTn id="18" dur="500" fill="hold"/>
                                            <p:tgtEl>
                                              <p:spTgt spid="7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decel="100000" fill="hold" grpId="0" nodeType="afterEffect">
                                      <p:stCondLst>
                                        <p:cond delay="0"/>
                                      </p:stCondLst>
                                      <p:iterate type="lt">
                                        <p:tmPct val="10000"/>
                                      </p:iterate>
                                      <p:childTnLst>
                                        <p:set>
                                          <p:cBhvr>
                                            <p:cTn id="21" dur="1" fill="hold">
                                              <p:stCondLst>
                                                <p:cond delay="0"/>
                                              </p:stCondLst>
                                            </p:cTn>
                                            <p:tgtEl>
                                              <p:spTgt spid="369">
                                                <p:txEl>
                                                  <p:pRg st="0" end="0"/>
                                                </p:txEl>
                                              </p:spTgt>
                                            </p:tgtEl>
                                            <p:attrNameLst>
                                              <p:attrName>style.visibility</p:attrName>
                                            </p:attrNameLst>
                                          </p:cBhvr>
                                          <p:to>
                                            <p:strVal val="visible"/>
                                          </p:to>
                                        </p:set>
                                        <p:anim calcmode="lin" valueType="num">
                                          <p:cBhvr additive="base">
                                            <p:cTn id="2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349"/>
                                </p:stCondLst>
                                <p:childTnLst>
                                  <p:par>
                                    <p:cTn id="25" presetID="2" presetClass="entr" presetSubtype="1" decel="100000" fill="hold" nodeType="afterEffect">
                                      <p:stCondLst>
                                        <p:cond delay="0"/>
                                      </p:stCondLst>
                                      <p:childTnLst>
                                        <p:set>
                                          <p:cBhvr>
                                            <p:cTn id="26" dur="1" fill="hold">
                                              <p:stCondLst>
                                                <p:cond delay="0"/>
                                              </p:stCondLst>
                                            </p:cTn>
                                            <p:tgtEl>
                                              <p:spTgt spid="370"/>
                                            </p:tgtEl>
                                            <p:attrNameLst>
                                              <p:attrName>style.visibility</p:attrName>
                                            </p:attrNameLst>
                                          </p:cBhvr>
                                          <p:to>
                                            <p:strVal val="visible"/>
                                          </p:to>
                                        </p:set>
                                        <p:anim calcmode="lin" valueType="num">
                                          <p:cBhvr additive="base">
                                            <p:cTn id="27" dur="750" fill="hold"/>
                                            <p:tgtEl>
                                              <p:spTgt spid="370"/>
                                            </p:tgtEl>
                                            <p:attrNameLst>
                                              <p:attrName>ppt_x</p:attrName>
                                            </p:attrNameLst>
                                          </p:cBhvr>
                                          <p:tavLst>
                                            <p:tav tm="0">
                                              <p:val>
                                                <p:strVal val="#ppt_x"/>
                                              </p:val>
                                            </p:tav>
                                            <p:tav tm="100000">
                                              <p:val>
                                                <p:strVal val="#ppt_x"/>
                                              </p:val>
                                            </p:tav>
                                          </p:tavLst>
                                        </p:anim>
                                        <p:anim calcmode="lin" valueType="num">
                                          <p:cBhvr additive="base">
                                            <p:cTn id="28" dur="750" fill="hold"/>
                                            <p:tgtEl>
                                              <p:spTgt spid="370"/>
                                            </p:tgtEl>
                                            <p:attrNameLst>
                                              <p:attrName>ppt_y</p:attrName>
                                            </p:attrNameLst>
                                          </p:cBhvr>
                                          <p:tavLst>
                                            <p:tav tm="0">
                                              <p:val>
                                                <p:strVal val="0-#ppt_h/2"/>
                                              </p:val>
                                            </p:tav>
                                            <p:tav tm="100000">
                                              <p:val>
                                                <p:strVal val="#ppt_y"/>
                                              </p:val>
                                            </p:tav>
                                          </p:tavLst>
                                        </p:anim>
                                      </p:childTnLst>
                                    </p:cTn>
                                  </p:par>
                                </p:childTnLst>
                              </p:cTn>
                            </p:par>
                            <p:par>
                              <p:cTn id="29" fill="hold">
                                <p:stCondLst>
                                  <p:cond delay="3349"/>
                                </p:stCondLst>
                                <p:childTnLst>
                                  <p:par>
                                    <p:cTn id="30" presetID="2" presetClass="entr" presetSubtype="1" decel="100000" fill="hold" nodeType="afterEffect">
                                      <p:stCondLst>
                                        <p:cond delay="0"/>
                                      </p:stCondLst>
                                      <p:childTnLst>
                                        <p:set>
                                          <p:cBhvr>
                                            <p:cTn id="31" dur="1" fill="hold">
                                              <p:stCondLst>
                                                <p:cond delay="0"/>
                                              </p:stCondLst>
                                            </p:cTn>
                                            <p:tgtEl>
                                              <p:spTgt spid="385"/>
                                            </p:tgtEl>
                                            <p:attrNameLst>
                                              <p:attrName>style.visibility</p:attrName>
                                            </p:attrNameLst>
                                          </p:cBhvr>
                                          <p:to>
                                            <p:strVal val="visible"/>
                                          </p:to>
                                        </p:set>
                                        <p:anim calcmode="lin" valueType="num">
                                          <p:cBhvr additive="base">
                                            <p:cTn id="32" dur="750" fill="hold"/>
                                            <p:tgtEl>
                                              <p:spTgt spid="385"/>
                                            </p:tgtEl>
                                            <p:attrNameLst>
                                              <p:attrName>ppt_x</p:attrName>
                                            </p:attrNameLst>
                                          </p:cBhvr>
                                          <p:tavLst>
                                            <p:tav tm="0">
                                              <p:val>
                                                <p:strVal val="#ppt_x"/>
                                              </p:val>
                                            </p:tav>
                                            <p:tav tm="100000">
                                              <p:val>
                                                <p:strVal val="#ppt_x"/>
                                              </p:val>
                                            </p:tav>
                                          </p:tavLst>
                                        </p:anim>
                                        <p:anim calcmode="lin" valueType="num">
                                          <p:cBhvr additive="base">
                                            <p:cTn id="33" dur="750" fill="hold"/>
                                            <p:tgtEl>
                                              <p:spTgt spid="3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ppt_x"/>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fill="hold"/>
                                            <p:tgtEl>
                                              <p:spTgt spid="73"/>
                                            </p:tgtEl>
                                            <p:attrNameLst>
                                              <p:attrName>ppt_x</p:attrName>
                                            </p:attrNameLst>
                                          </p:cBhvr>
                                          <p:tavLst>
                                            <p:tav tm="0">
                                              <p:val>
                                                <p:strVal val="#ppt_x"/>
                                              </p:val>
                                            </p:tav>
                                            <p:tav tm="100000">
                                              <p:val>
                                                <p:strVal val="#ppt_x"/>
                                              </p:val>
                                            </p:tav>
                                          </p:tavLst>
                                        </p:anim>
                                        <p:anim calcmode="lin" valueType="num">
                                          <p:cBhvr additive="base">
                                            <p:cTn id="18" dur="500" fill="hold"/>
                                            <p:tgtEl>
                                              <p:spTgt spid="7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decel="100000" fill="hold" grpId="0" nodeType="afterEffect">
                                      <p:stCondLst>
                                        <p:cond delay="0"/>
                                      </p:stCondLst>
                                      <p:iterate type="lt">
                                        <p:tmPct val="10000"/>
                                      </p:iterate>
                                      <p:childTnLst>
                                        <p:set>
                                          <p:cBhvr>
                                            <p:cTn id="21" dur="1" fill="hold">
                                              <p:stCondLst>
                                                <p:cond delay="0"/>
                                              </p:stCondLst>
                                            </p:cTn>
                                            <p:tgtEl>
                                              <p:spTgt spid="369">
                                                <p:txEl>
                                                  <p:pRg st="0" end="0"/>
                                                </p:txEl>
                                              </p:spTgt>
                                            </p:tgtEl>
                                            <p:attrNameLst>
                                              <p:attrName>style.visibility</p:attrName>
                                            </p:attrNameLst>
                                          </p:cBhvr>
                                          <p:to>
                                            <p:strVal val="visible"/>
                                          </p:to>
                                        </p:set>
                                        <p:anim calcmode="lin" valueType="num">
                                          <p:cBhvr additive="base">
                                            <p:cTn id="2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349"/>
                                </p:stCondLst>
                                <p:childTnLst>
                                  <p:par>
                                    <p:cTn id="25" presetID="2" presetClass="entr" presetSubtype="1" decel="100000" fill="hold" nodeType="afterEffect">
                                      <p:stCondLst>
                                        <p:cond delay="0"/>
                                      </p:stCondLst>
                                      <p:childTnLst>
                                        <p:set>
                                          <p:cBhvr>
                                            <p:cTn id="26" dur="1" fill="hold">
                                              <p:stCondLst>
                                                <p:cond delay="0"/>
                                              </p:stCondLst>
                                            </p:cTn>
                                            <p:tgtEl>
                                              <p:spTgt spid="370"/>
                                            </p:tgtEl>
                                            <p:attrNameLst>
                                              <p:attrName>style.visibility</p:attrName>
                                            </p:attrNameLst>
                                          </p:cBhvr>
                                          <p:to>
                                            <p:strVal val="visible"/>
                                          </p:to>
                                        </p:set>
                                        <p:anim calcmode="lin" valueType="num">
                                          <p:cBhvr additive="base">
                                            <p:cTn id="27" dur="750" fill="hold"/>
                                            <p:tgtEl>
                                              <p:spTgt spid="370"/>
                                            </p:tgtEl>
                                            <p:attrNameLst>
                                              <p:attrName>ppt_x</p:attrName>
                                            </p:attrNameLst>
                                          </p:cBhvr>
                                          <p:tavLst>
                                            <p:tav tm="0">
                                              <p:val>
                                                <p:strVal val="#ppt_x"/>
                                              </p:val>
                                            </p:tav>
                                            <p:tav tm="100000">
                                              <p:val>
                                                <p:strVal val="#ppt_x"/>
                                              </p:val>
                                            </p:tav>
                                          </p:tavLst>
                                        </p:anim>
                                        <p:anim calcmode="lin" valueType="num">
                                          <p:cBhvr additive="base">
                                            <p:cTn id="28" dur="750" fill="hold"/>
                                            <p:tgtEl>
                                              <p:spTgt spid="370"/>
                                            </p:tgtEl>
                                            <p:attrNameLst>
                                              <p:attrName>ppt_y</p:attrName>
                                            </p:attrNameLst>
                                          </p:cBhvr>
                                          <p:tavLst>
                                            <p:tav tm="0">
                                              <p:val>
                                                <p:strVal val="0-#ppt_h/2"/>
                                              </p:val>
                                            </p:tav>
                                            <p:tav tm="100000">
                                              <p:val>
                                                <p:strVal val="#ppt_y"/>
                                              </p:val>
                                            </p:tav>
                                          </p:tavLst>
                                        </p:anim>
                                      </p:childTnLst>
                                    </p:cTn>
                                  </p:par>
                                </p:childTnLst>
                              </p:cTn>
                            </p:par>
                            <p:par>
                              <p:cTn id="29" fill="hold">
                                <p:stCondLst>
                                  <p:cond delay="3349"/>
                                </p:stCondLst>
                                <p:childTnLst>
                                  <p:par>
                                    <p:cTn id="30" presetID="2" presetClass="entr" presetSubtype="1" decel="100000" fill="hold" nodeType="afterEffect">
                                      <p:stCondLst>
                                        <p:cond delay="0"/>
                                      </p:stCondLst>
                                      <p:childTnLst>
                                        <p:set>
                                          <p:cBhvr>
                                            <p:cTn id="31" dur="1" fill="hold">
                                              <p:stCondLst>
                                                <p:cond delay="0"/>
                                              </p:stCondLst>
                                            </p:cTn>
                                            <p:tgtEl>
                                              <p:spTgt spid="385"/>
                                            </p:tgtEl>
                                            <p:attrNameLst>
                                              <p:attrName>style.visibility</p:attrName>
                                            </p:attrNameLst>
                                          </p:cBhvr>
                                          <p:to>
                                            <p:strVal val="visible"/>
                                          </p:to>
                                        </p:set>
                                        <p:anim calcmode="lin" valueType="num">
                                          <p:cBhvr additive="base">
                                            <p:cTn id="32" dur="750" fill="hold"/>
                                            <p:tgtEl>
                                              <p:spTgt spid="385"/>
                                            </p:tgtEl>
                                            <p:attrNameLst>
                                              <p:attrName>ppt_x</p:attrName>
                                            </p:attrNameLst>
                                          </p:cBhvr>
                                          <p:tavLst>
                                            <p:tav tm="0">
                                              <p:val>
                                                <p:strVal val="#ppt_x"/>
                                              </p:val>
                                            </p:tav>
                                            <p:tav tm="100000">
                                              <p:val>
                                                <p:strVal val="#ppt_x"/>
                                              </p:val>
                                            </p:tav>
                                          </p:tavLst>
                                        </p:anim>
                                        <p:anim calcmode="lin" valueType="num">
                                          <p:cBhvr additive="base">
                                            <p:cTn id="33" dur="750" fill="hold"/>
                                            <p:tgtEl>
                                              <p:spTgt spid="3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a:t>5.</a:t>
            </a:r>
            <a:r>
              <a:rPr lang="zh-CN" altLang="en-US" sz="3200"/>
              <a:t>说教材处理</a:t>
            </a:r>
            <a:endParaRPr lang="zh-CN" altLang="en-US" sz="3200"/>
          </a:p>
          <a:p>
            <a:endParaRPr lang="zh-CN" altLang="en-US" sz="3200" b="0" dirty="0">
              <a:solidFill>
                <a:srgbClr val="005188"/>
              </a:solidFill>
            </a:endParaRPr>
          </a:p>
        </p:txBody>
      </p:sp>
      <p:pic>
        <p:nvPicPr>
          <p:cNvPr id="36" name="图片 3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8762" y="1769178"/>
            <a:ext cx="5272257" cy="3504680"/>
          </a:xfrm>
          <a:prstGeom prst="rect">
            <a:avLst/>
          </a:prstGeom>
        </p:spPr>
      </p:pic>
      <p:sp>
        <p:nvSpPr>
          <p:cNvPr id="37" name="文本框 36"/>
          <p:cNvSpPr txBox="1"/>
          <p:nvPr/>
        </p:nvSpPr>
        <p:spPr>
          <a:xfrm>
            <a:off x="5905501" y="2442127"/>
            <a:ext cx="5695950" cy="1815882"/>
          </a:xfrm>
          <a:prstGeom prst="rect">
            <a:avLst/>
          </a:prstGeom>
          <a:noFill/>
        </p:spPr>
        <p:txBody>
          <a:bodyPr wrap="square" rtlCol="0">
            <a:spAutoFit/>
          </a:bodyPr>
          <a:lstStyle/>
          <a:p>
            <a:r>
              <a:rPr lang="zh-CN" altLang="en-US" sz="2800" b="1">
                <a:solidFill>
                  <a:srgbClr val="005188"/>
                </a:solidFill>
                <a:latin typeface="微软雅黑" panose="020B0503020204020204" pitchFamily="34" charset="-122"/>
                <a:ea typeface="微软雅黑" panose="020B0503020204020204" pitchFamily="34" charset="-122"/>
              </a:rPr>
              <a:t>原则</a:t>
            </a:r>
            <a:endParaRPr lang="en-US" altLang="zh-CN" sz="2800" b="1">
              <a:solidFill>
                <a:srgbClr val="005188"/>
              </a:solidFill>
              <a:latin typeface="微软雅黑" panose="020B0503020204020204" pitchFamily="34" charset="-122"/>
              <a:ea typeface="微软雅黑" panose="020B0503020204020204" pitchFamily="34" charset="-122"/>
            </a:endParaRPr>
          </a:p>
          <a:p>
            <a:pPr>
              <a:spcBef>
                <a:spcPct val="0"/>
              </a:spcBef>
            </a:pPr>
            <a:r>
              <a:rPr lang="zh-CN" altLang="en-US" sz="2800">
                <a:latin typeface="微软雅黑" panose="020B0503020204020204" pitchFamily="34" charset="-122"/>
                <a:ea typeface="微软雅黑" panose="020B0503020204020204" pitchFamily="34" charset="-122"/>
              </a:rPr>
              <a:t>有助于实现教学目标的，多讲</a:t>
            </a:r>
            <a:r>
              <a:rPr lang="zh-CN" altLang="en-US" sz="2800" smtClean="0">
                <a:latin typeface="微软雅黑" panose="020B0503020204020204" pitchFamily="34" charset="-122"/>
                <a:ea typeface="微软雅黑" panose="020B0503020204020204" pitchFamily="34" charset="-122"/>
              </a:rPr>
              <a:t>详讲。</a:t>
            </a:r>
            <a:endParaRPr lang="en-US" altLang="zh-CN" sz="2800">
              <a:latin typeface="微软雅黑" panose="020B0503020204020204" pitchFamily="34" charset="-122"/>
              <a:ea typeface="微软雅黑" panose="020B0503020204020204" pitchFamily="34" charset="-122"/>
            </a:endParaRPr>
          </a:p>
          <a:p>
            <a:pPr>
              <a:spcBef>
                <a:spcPct val="0"/>
              </a:spcBef>
            </a:pPr>
            <a:r>
              <a:rPr lang="zh-CN" altLang="en-US" sz="2800">
                <a:latin typeface="微软雅黑" panose="020B0503020204020204" pitchFamily="34" charset="-122"/>
                <a:ea typeface="微软雅黑" panose="020B0503020204020204" pitchFamily="34" charset="-122"/>
              </a:rPr>
              <a:t>有助于突出重点，突破难点的，多讲详</a:t>
            </a:r>
            <a:r>
              <a:rPr lang="zh-CN" altLang="en-US" sz="2800" smtClean="0">
                <a:latin typeface="微软雅黑" panose="020B0503020204020204" pitchFamily="34" charset="-122"/>
                <a:ea typeface="微软雅黑" panose="020B0503020204020204" pitchFamily="34" charset="-122"/>
              </a:rPr>
              <a:t>讲。</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chenying0907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354257" y="3558359"/>
            <a:ext cx="3694367" cy="830997"/>
          </a:xfrm>
          <a:prstGeom prst="rect">
            <a:avLst/>
          </a:prstGeom>
          <a:noFill/>
        </p:spPr>
        <p:txBody>
          <a:bodyPr wrap="square" lIns="0" rIns="0" rtlCol="0">
            <a:spAutoFit/>
          </a:bodyPr>
          <a:lstStyle/>
          <a:p>
            <a:r>
              <a:rPr lang="zh-CN" altLang="en-US" sz="4800" b="1">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rPr>
              <a:t>三、说方法</a:t>
            </a:r>
            <a:endParaRPr lang="zh-CN" altLang="en-US" sz="48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enying0907 5"/>
          <p:cNvSpPr/>
          <p:nvPr/>
        </p:nvSpPr>
        <p:spPr bwMode="auto">
          <a:xfrm>
            <a:off x="4134985" y="2319533"/>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17" name="文本占位符 2"/>
          <p:cNvSpPr txBox="1"/>
          <p:nvPr/>
        </p:nvSpPr>
        <p:spPr>
          <a:xfrm>
            <a:off x="886483" y="378407"/>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3200" b="1"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说教法</a:t>
            </a:r>
            <a:endParaRPr kumimoji="0"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2" name="矩形 1"/>
          <p:cNvSpPr/>
          <p:nvPr/>
        </p:nvSpPr>
        <p:spPr>
          <a:xfrm>
            <a:off x="1876114" y="3705684"/>
            <a:ext cx="1980029" cy="523220"/>
          </a:xfrm>
          <a:prstGeom prst="rect">
            <a:avLst/>
          </a:prstGeom>
        </p:spPr>
        <p:txBody>
          <a:bodyPr wrap="none">
            <a:spAutoFit/>
          </a:bodyPr>
          <a:lstStyle/>
          <a:p>
            <a:pPr>
              <a:spcBef>
                <a:spcPct val="0"/>
              </a:spcBef>
            </a:pPr>
            <a:r>
              <a:rPr lang="zh-CN" altLang="zh-CN" sz="2800" smtClean="0">
                <a:latin typeface="微软雅黑" panose="020B0503020204020204" pitchFamily="34" charset="-122"/>
                <a:ea typeface="微软雅黑" panose="020B0503020204020204" pitchFamily="34" charset="-122"/>
              </a:rPr>
              <a:t>情景教学法</a:t>
            </a:r>
            <a:endParaRPr lang="zh-CN" altLang="en-US" sz="2800">
              <a:latin typeface="微软雅黑" panose="020B0503020204020204" pitchFamily="34" charset="-122"/>
              <a:ea typeface="微软雅黑" panose="020B0503020204020204" pitchFamily="34" charset="-122"/>
            </a:endParaRPr>
          </a:p>
        </p:txBody>
      </p:sp>
      <p:sp>
        <p:nvSpPr>
          <p:cNvPr id="3" name="矩形 2"/>
          <p:cNvSpPr/>
          <p:nvPr/>
        </p:nvSpPr>
        <p:spPr>
          <a:xfrm>
            <a:off x="5010949" y="1683389"/>
            <a:ext cx="1980029" cy="523220"/>
          </a:xfrm>
          <a:prstGeom prst="rect">
            <a:avLst/>
          </a:prstGeom>
        </p:spPr>
        <p:txBody>
          <a:bodyPr wrap="none">
            <a:spAutoFit/>
          </a:bodyPr>
          <a:lstStyle/>
          <a:p>
            <a:pPr>
              <a:spcBef>
                <a:spcPct val="0"/>
              </a:spcBef>
            </a:pPr>
            <a:r>
              <a:rPr lang="zh-CN" altLang="zh-CN" sz="2800">
                <a:latin typeface="微软雅黑" panose="020B0503020204020204" pitchFamily="34" charset="-122"/>
                <a:ea typeface="微软雅黑" panose="020B0503020204020204" pitchFamily="34" charset="-122"/>
              </a:rPr>
              <a:t>朗读教学法</a:t>
            </a:r>
            <a:endParaRPr lang="zh-CN" altLang="en-US" sz="2800">
              <a:latin typeface="微软雅黑" panose="020B0503020204020204" pitchFamily="34" charset="-122"/>
              <a:ea typeface="微软雅黑" panose="020B0503020204020204" pitchFamily="34" charset="-122"/>
            </a:endParaRPr>
          </a:p>
        </p:txBody>
      </p:sp>
      <p:sp>
        <p:nvSpPr>
          <p:cNvPr id="18" name="矩形 17"/>
          <p:cNvSpPr/>
          <p:nvPr/>
        </p:nvSpPr>
        <p:spPr>
          <a:xfrm>
            <a:off x="7744913" y="3705684"/>
            <a:ext cx="1980029" cy="523220"/>
          </a:xfrm>
          <a:prstGeom prst="rect">
            <a:avLst/>
          </a:prstGeom>
        </p:spPr>
        <p:txBody>
          <a:bodyPr wrap="none">
            <a:spAutoFit/>
          </a:bodyPr>
          <a:lstStyle/>
          <a:p>
            <a:pPr>
              <a:spcBef>
                <a:spcPct val="0"/>
              </a:spcBef>
            </a:pPr>
            <a:r>
              <a:rPr lang="zh-CN" altLang="zh-CN" sz="2800">
                <a:latin typeface="微软雅黑" panose="020B0503020204020204" pitchFamily="34" charset="-122"/>
                <a:ea typeface="微软雅黑" panose="020B0503020204020204" pitchFamily="34" charset="-122"/>
              </a:rPr>
              <a:t>比较阅读法</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iterate type="lt">
                                    <p:tmPct val="10000"/>
                                  </p:iterate>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文本框 5"/>
          <p:cNvSpPr txBox="1"/>
          <p:nvPr/>
        </p:nvSpPr>
        <p:spPr>
          <a:xfrm>
            <a:off x="1836738" y="4284911"/>
            <a:ext cx="2125662" cy="523220"/>
          </a:xfrm>
          <a:prstGeom prst="rect">
            <a:avLst/>
          </a:prstGeom>
          <a:noFill/>
        </p:spPr>
        <p:txBody>
          <a:bodyPr wrap="square">
            <a:spAutoFit/>
          </a:bodyPr>
          <a:lstStyle/>
          <a:p>
            <a:pPr algn="ctr"/>
            <a:r>
              <a:rPr lang="zh-CN" altLang="zh-CN" sz="2800">
                <a:latin typeface="微软雅黑" panose="020B0503020204020204" pitchFamily="34" charset="-122"/>
                <a:ea typeface="微软雅黑" panose="020B0503020204020204" pitchFamily="34" charset="-122"/>
              </a:rPr>
              <a:t>自主学习法</a:t>
            </a:r>
            <a:endParaRPr lang="zh-CN" altLang="en-US" sz="2800" dirty="0">
              <a:latin typeface="微软雅黑" panose="020B0503020204020204" pitchFamily="34" charset="-122"/>
              <a:ea typeface="微软雅黑" panose="020B0503020204020204" pitchFamily="34" charset="-122"/>
            </a:endParaRPr>
          </a:p>
        </p:txBody>
      </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1943895" y="2891224"/>
            <a:ext cx="15255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3200" b="1"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p:nvPr/>
        </p:nvGrpSpPr>
        <p:grpSpPr bwMode="auto">
          <a:xfrm>
            <a:off x="2538413" y="2195513"/>
            <a:ext cx="385762" cy="611187"/>
            <a:chOff x="5844088" y="2600655"/>
            <a:chExt cx="385904" cy="611158"/>
          </a:xfrm>
        </p:grpSpPr>
        <p:grpSp>
          <p:nvGrpSpPr>
            <p:cNvPr id="11" name="chenying0907 91"/>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p:nvPr/>
        </p:nvGrpSpPr>
        <p:grpSpPr bwMode="auto">
          <a:xfrm>
            <a:off x="8948738" y="2292350"/>
            <a:ext cx="474662" cy="431800"/>
            <a:chOff x="7002966" y="4415883"/>
            <a:chExt cx="507443" cy="461687"/>
          </a:xfrm>
        </p:grpSpPr>
        <p:grpSp>
          <p:nvGrpSpPr>
            <p:cNvPr id="17" name="chenying0907 99"/>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42" name="文本框 41"/>
          <p:cNvSpPr txBox="1"/>
          <p:nvPr/>
        </p:nvSpPr>
        <p:spPr>
          <a:xfrm>
            <a:off x="5072063" y="4284911"/>
            <a:ext cx="2076882" cy="523220"/>
          </a:xfrm>
          <a:prstGeom prst="rect">
            <a:avLst/>
          </a:prstGeom>
          <a:noFill/>
        </p:spPr>
        <p:txBody>
          <a:bodyPr wrap="square">
            <a:spAutoFit/>
          </a:bodyPr>
          <a:lstStyle/>
          <a:p>
            <a:pPr algn="ctr"/>
            <a:r>
              <a:rPr lang="zh-CN" altLang="zh-CN" sz="2800">
                <a:latin typeface="微软雅黑" panose="020B0503020204020204" pitchFamily="34" charset="-122"/>
                <a:ea typeface="微软雅黑" panose="020B0503020204020204" pitchFamily="34" charset="-122"/>
              </a:rPr>
              <a:t>合作学习法</a:t>
            </a:r>
            <a:endParaRPr lang="zh-CN" altLang="en-US" sz="2800" dirty="0">
              <a:latin typeface="微软雅黑" panose="020B0503020204020204" pitchFamily="34" charset="-122"/>
              <a:ea typeface="微软雅黑" panose="020B0503020204020204" pitchFamily="34" charset="-122"/>
            </a:endParaRPr>
          </a:p>
        </p:txBody>
      </p:sp>
      <p:sp>
        <p:nvSpPr>
          <p:cNvPr id="45" name="文本框 44"/>
          <p:cNvSpPr txBox="1"/>
          <p:nvPr/>
        </p:nvSpPr>
        <p:spPr>
          <a:xfrm>
            <a:off x="8251825" y="4284911"/>
            <a:ext cx="1982066" cy="523220"/>
          </a:xfrm>
          <a:prstGeom prst="rect">
            <a:avLst/>
          </a:prstGeom>
          <a:noFill/>
        </p:spPr>
        <p:txBody>
          <a:bodyPr wrap="square">
            <a:spAutoFit/>
          </a:bodyPr>
          <a:lstStyle/>
          <a:p>
            <a:pPr algn="ctr"/>
            <a:r>
              <a:rPr lang="zh-CN" altLang="zh-CN" sz="2800">
                <a:latin typeface="微软雅黑" panose="020B0503020204020204" pitchFamily="34" charset="-122"/>
                <a:ea typeface="微软雅黑" panose="020B0503020204020204" pitchFamily="34" charset="-122"/>
              </a:rPr>
              <a:t>探究学习法</a:t>
            </a:r>
            <a:endParaRPr lang="zh-CN" altLang="en-US" sz="2800" dirty="0">
              <a:latin typeface="微软雅黑" panose="020B0503020204020204" pitchFamily="34" charset="-122"/>
              <a:ea typeface="微软雅黑" panose="020B0503020204020204" pitchFamily="34" charset="-122"/>
            </a:endParaRPr>
          </a:p>
        </p:txBody>
      </p:sp>
      <p:sp>
        <p:nvSpPr>
          <p:cNvPr id="47" name="文本占位符 2"/>
          <p:cNvSpPr txBox="1"/>
          <p:nvPr/>
        </p:nvSpPr>
        <p:spPr>
          <a:xfrm>
            <a:off x="886483" y="378407"/>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3200" b="1"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3200" b="1"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说学法</a:t>
            </a:r>
            <a:endParaRPr kumimoji="0"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a:ln>
                <a:noFill/>
              </a:ln>
              <a:solidFill>
                <a:srgbClr val="005188"/>
              </a:solidFill>
              <a:effectLst/>
              <a:uLnTx/>
              <a:uFillTx/>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16" presetClass="entr" presetSubtype="37"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arn(outVertical)">
                                      <p:cBhvr>
                                        <p:cTn id="52" dur="500"/>
                                        <p:tgtEl>
                                          <p:spTgt spid="28"/>
                                        </p:tgtEl>
                                      </p:cBhvr>
                                    </p:animEffect>
                                  </p:childTnLst>
                                </p:cTn>
                              </p:par>
                            </p:childTnLst>
                          </p:cTn>
                        </p:par>
                        <p:par>
                          <p:cTn id="53" fill="hold">
                            <p:stCondLst>
                              <p:cond delay="7500"/>
                            </p:stCondLst>
                            <p:childTnLst>
                              <p:par>
                                <p:cTn id="54" presetID="47" presetClass="entr" presetSubtype="0"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350"/>
                                        <p:tgtEl>
                                          <p:spTgt spid="24"/>
                                        </p:tgtEl>
                                      </p:cBhvr>
                                    </p:animEffect>
                                    <p:anim calcmode="lin" valueType="num">
                                      <p:cBhvr>
                                        <p:cTn id="57" dur="350" fill="hold"/>
                                        <p:tgtEl>
                                          <p:spTgt spid="24"/>
                                        </p:tgtEl>
                                        <p:attrNameLst>
                                          <p:attrName>ppt_x</p:attrName>
                                        </p:attrNameLst>
                                      </p:cBhvr>
                                      <p:tavLst>
                                        <p:tav tm="0">
                                          <p:val>
                                            <p:strVal val="#ppt_x"/>
                                          </p:val>
                                        </p:tav>
                                        <p:tav tm="100000">
                                          <p:val>
                                            <p:strVal val="#ppt_x"/>
                                          </p:val>
                                        </p:tav>
                                      </p:tavLst>
                                    </p:anim>
                                    <p:anim calcmode="lin" valueType="num">
                                      <p:cBhvr>
                                        <p:cTn id="58" dur="35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350"/>
                                        <p:tgtEl>
                                          <p:spTgt spid="29"/>
                                        </p:tgtEl>
                                      </p:cBhvr>
                                    </p:animEffect>
                                    <p:anim calcmode="lin" valueType="num">
                                      <p:cBhvr>
                                        <p:cTn id="63" dur="350" fill="hold"/>
                                        <p:tgtEl>
                                          <p:spTgt spid="29"/>
                                        </p:tgtEl>
                                        <p:attrNameLst>
                                          <p:attrName>ppt_x</p:attrName>
                                        </p:attrNameLst>
                                      </p:cBhvr>
                                      <p:tavLst>
                                        <p:tav tm="0">
                                          <p:val>
                                            <p:strVal val="#ppt_x"/>
                                          </p:val>
                                        </p:tav>
                                        <p:tav tm="100000">
                                          <p:val>
                                            <p:strVal val="#ppt_x"/>
                                          </p:val>
                                        </p:tav>
                                      </p:tavLst>
                                    </p:anim>
                                    <p:anim calcmode="lin" valueType="num">
                                      <p:cBhvr>
                                        <p:cTn id="64" dur="350" fill="hold"/>
                                        <p:tgtEl>
                                          <p:spTgt spid="29"/>
                                        </p:tgtEl>
                                        <p:attrNameLst>
                                          <p:attrName>ppt_y</p:attrName>
                                        </p:attrNameLst>
                                      </p:cBhvr>
                                      <p:tavLst>
                                        <p:tav tm="0">
                                          <p:val>
                                            <p:strVal val="#ppt_y+.1"/>
                                          </p:val>
                                        </p:tav>
                                        <p:tav tm="100000">
                                          <p:val>
                                            <p:strVal val="#ppt_y"/>
                                          </p:val>
                                        </p:tav>
                                      </p:tavLst>
                                    </p:anim>
                                  </p:childTnLst>
                                </p:cTn>
                              </p:par>
                            </p:childTnLst>
                          </p:cTn>
                        </p:par>
                        <p:par>
                          <p:cTn id="65" fill="hold">
                            <p:stCondLst>
                              <p:cond delay="8500"/>
                            </p:stCondLst>
                            <p:childTnLst>
                              <p:par>
                                <p:cTn id="66" presetID="16" presetClass="entr" presetSubtype="37"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barn(outVertical)">
                                      <p:cBhvr>
                                        <p:cTn id="68" dur="500"/>
                                        <p:tgtEl>
                                          <p:spTgt spid="31"/>
                                        </p:tgtEl>
                                      </p:cBhvr>
                                    </p:animEffect>
                                  </p:childTnLst>
                                </p:cTn>
                              </p:par>
                            </p:childTnLst>
                          </p:cTn>
                        </p:par>
                        <p:par>
                          <p:cTn id="69" fill="hold">
                            <p:stCondLst>
                              <p:cond delay="9000"/>
                            </p:stCondLst>
                            <p:childTnLst>
                              <p:par>
                                <p:cTn id="70" presetID="47" presetClass="entr" presetSubtype="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350"/>
                                        <p:tgtEl>
                                          <p:spTgt spid="16"/>
                                        </p:tgtEl>
                                      </p:cBhvr>
                                    </p:animEffect>
                                    <p:anim calcmode="lin" valueType="num">
                                      <p:cBhvr>
                                        <p:cTn id="73" dur="350" fill="hold"/>
                                        <p:tgtEl>
                                          <p:spTgt spid="16"/>
                                        </p:tgtEl>
                                        <p:attrNameLst>
                                          <p:attrName>ppt_x</p:attrName>
                                        </p:attrNameLst>
                                      </p:cBhvr>
                                      <p:tavLst>
                                        <p:tav tm="0">
                                          <p:val>
                                            <p:strVal val="#ppt_x"/>
                                          </p:val>
                                        </p:tav>
                                        <p:tav tm="100000">
                                          <p:val>
                                            <p:strVal val="#ppt_x"/>
                                          </p:val>
                                        </p:tav>
                                      </p:tavLst>
                                    </p:anim>
                                    <p:anim calcmode="lin" valueType="num">
                                      <p:cBhvr>
                                        <p:cTn id="74" dur="350" fill="hold"/>
                                        <p:tgtEl>
                                          <p:spTgt spid="16"/>
                                        </p:tgtEl>
                                        <p:attrNameLst>
                                          <p:attrName>ppt_y</p:attrName>
                                        </p:attrNameLst>
                                      </p:cBhvr>
                                      <p:tavLst>
                                        <p:tav tm="0">
                                          <p:val>
                                            <p:strVal val="#ppt_y-.1"/>
                                          </p:val>
                                        </p:tav>
                                        <p:tav tm="100000">
                                          <p:val>
                                            <p:strVal val="#ppt_y"/>
                                          </p:val>
                                        </p:tav>
                                      </p:tavLst>
                                    </p:anim>
                                  </p:childTnLst>
                                </p:cTn>
                              </p:par>
                            </p:childTnLst>
                          </p:cTn>
                        </p:par>
                        <p:par>
                          <p:cTn id="75" fill="hold">
                            <p:stCondLst>
                              <p:cond delay="9500"/>
                            </p:stCondLst>
                            <p:childTnLst>
                              <p:par>
                                <p:cTn id="76" presetID="42" presetClass="entr" presetSubtype="0"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350"/>
                                        <p:tgtEl>
                                          <p:spTgt spid="32"/>
                                        </p:tgtEl>
                                      </p:cBhvr>
                                    </p:animEffect>
                                    <p:anim calcmode="lin" valueType="num">
                                      <p:cBhvr>
                                        <p:cTn id="79" dur="350" fill="hold"/>
                                        <p:tgtEl>
                                          <p:spTgt spid="32"/>
                                        </p:tgtEl>
                                        <p:attrNameLst>
                                          <p:attrName>ppt_x</p:attrName>
                                        </p:attrNameLst>
                                      </p:cBhvr>
                                      <p:tavLst>
                                        <p:tav tm="0">
                                          <p:val>
                                            <p:strVal val="#ppt_x"/>
                                          </p:val>
                                        </p:tav>
                                        <p:tav tm="100000">
                                          <p:val>
                                            <p:strVal val="#ppt_x"/>
                                          </p:val>
                                        </p:tav>
                                      </p:tavLst>
                                    </p:anim>
                                    <p:anim calcmode="lin" valueType="num">
                                      <p:cBhvr>
                                        <p:cTn id="80" dur="350" fill="hold"/>
                                        <p:tgtEl>
                                          <p:spTgt spid="32"/>
                                        </p:tgtEl>
                                        <p:attrNameLst>
                                          <p:attrName>ppt_y</p:attrName>
                                        </p:attrNameLst>
                                      </p:cBhvr>
                                      <p:tavLst>
                                        <p:tav tm="0">
                                          <p:val>
                                            <p:strVal val="#ppt_y+.1"/>
                                          </p:val>
                                        </p:tav>
                                        <p:tav tm="100000">
                                          <p:val>
                                            <p:strVal val="#ppt_y"/>
                                          </p:val>
                                        </p:tav>
                                      </p:tavLst>
                                    </p:anim>
                                  </p:childTnLst>
                                </p:cTn>
                              </p:par>
                            </p:childTnLst>
                          </p:cTn>
                        </p:par>
                        <p:par>
                          <p:cTn id="81" fill="hold">
                            <p:stCondLst>
                              <p:cond delay="10000"/>
                            </p:stCondLst>
                            <p:childTnLst>
                              <p:par>
                                <p:cTn id="82" presetID="2" presetClass="entr" presetSubtype="2" decel="100000" fill="hold" grpId="0" nodeType="afterEffect">
                                  <p:stCondLst>
                                    <p:cond delay="0"/>
                                  </p:stCondLst>
                                  <p:iterate type="lt">
                                    <p:tmPct val="10000"/>
                                  </p:iterate>
                                  <p:childTnLst>
                                    <p:set>
                                      <p:cBhvr>
                                        <p:cTn id="83" dur="1" fill="hold">
                                          <p:stCondLst>
                                            <p:cond delay="0"/>
                                          </p:stCondLst>
                                        </p:cTn>
                                        <p:tgtEl>
                                          <p:spTgt spid="47">
                                            <p:txEl>
                                              <p:pRg st="0" end="0"/>
                                            </p:txEl>
                                          </p:spTgt>
                                        </p:tgtEl>
                                        <p:attrNameLst>
                                          <p:attrName>style.visibility</p:attrName>
                                        </p:attrNameLst>
                                      </p:cBhvr>
                                      <p:to>
                                        <p:strVal val="visible"/>
                                      </p:to>
                                    </p:set>
                                    <p:anim calcmode="lin" valueType="num">
                                      <p:cBhvr additive="base">
                                        <p:cTn id="84" dur="50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85" dur="500" fill="hold"/>
                                        <p:tgtEl>
                                          <p:spTgt spid="4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P spid="4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1+#ppt_w/2"/>
                          </p:val>
                        </p:tav>
                        <p:tav tm="100000">
                          <p:val>
                            <p:strVal val="#ppt_x"/>
                          </p:val>
                        </p:tav>
                      </p:tavLst>
                    </p:anim>
                    <p:anim calcmode="lin" valueType="num">
                      <p:cBhvr additive="base">
                        <p:cTn dur="500" fill="hold"/>
                        <p:tgtEl>
                          <p:spTgt spid="47"/>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3815902" y="3473228"/>
            <a:ext cx="4485231" cy="830997"/>
          </a:xfrm>
          <a:prstGeom prst="rect">
            <a:avLst/>
          </a:prstGeom>
          <a:noFill/>
        </p:spPr>
        <p:txBody>
          <a:bodyPr wrap="square" lIns="0" rIns="0" rtlCol="0">
            <a:spAutoFit/>
          </a:bodyPr>
          <a:lstStyle/>
          <a:p>
            <a:r>
              <a:rPr lang="zh-CN" altLang="zh-CN" sz="4800" b="1">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rPr>
              <a:t>四、说教学过程</a:t>
            </a:r>
            <a:endParaRPr lang="zh-CN" altLang="zh-CN" sz="4800" b="1">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bwMode="auto">
          <a:xfrm>
            <a:off x="929785" y="3201131"/>
            <a:ext cx="1496495"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mn-cs"/>
              </a:endParaRPr>
            </a:p>
          </p:txBody>
        </p:sp>
        <p:sp>
          <p:nvSpPr>
            <p:cNvPr id="6" name="文本框 17"/>
            <p:cNvSpPr txBox="1">
              <a:spLocks noChangeArrowheads="1"/>
            </p:cNvSpPr>
            <p:nvPr/>
          </p:nvSpPr>
          <p:spPr bwMode="auto">
            <a:xfrm>
              <a:off x="646566" y="1648179"/>
              <a:ext cx="1580825"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步骤一</a:t>
              </a:r>
              <a:endPar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7" name="chenying0907 6"/>
          <p:cNvGrpSpPr/>
          <p:nvPr/>
        </p:nvGrpSpPr>
        <p:grpSpPr bwMode="auto">
          <a:xfrm>
            <a:off x="2229749" y="3201131"/>
            <a:ext cx="1908060" cy="707127"/>
            <a:chOff x="2162709" y="1528427"/>
            <a:chExt cx="1640420" cy="550887"/>
          </a:xfrm>
        </p:grpSpPr>
        <p:sp>
          <p:nvSpPr>
            <p:cNvPr id="8" name="任意多边形 7"/>
            <p:cNvSpPr/>
            <p:nvPr/>
          </p:nvSpPr>
          <p:spPr>
            <a:xfrm>
              <a:off x="2162709" y="152842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mn-cs"/>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步骤二</a:t>
              </a:r>
              <a:endPar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0" name="chenying0907 9"/>
          <p:cNvGrpSpPr/>
          <p:nvPr/>
        </p:nvGrpSpPr>
        <p:grpSpPr bwMode="auto">
          <a:xfrm>
            <a:off x="5652806" y="3201131"/>
            <a:ext cx="1874902" cy="707127"/>
            <a:chOff x="3968510" y="1543100"/>
            <a:chExt cx="1640420" cy="550887"/>
          </a:xfrm>
        </p:grpSpPr>
        <p:sp>
          <p:nvSpPr>
            <p:cNvPr id="11" name="任意多边形 10"/>
            <p:cNvSpPr/>
            <p:nvPr/>
          </p:nvSpPr>
          <p:spPr>
            <a:xfrm>
              <a:off x="3968510" y="1543100"/>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mn-cs"/>
              </a:endParaRPr>
            </a:p>
          </p:txBody>
        </p:sp>
        <p:sp>
          <p:nvSpPr>
            <p:cNvPr id="12" name="文本框 19"/>
            <p:cNvSpPr txBox="1">
              <a:spLocks noChangeArrowheads="1"/>
            </p:cNvSpPr>
            <p:nvPr/>
          </p:nvSpPr>
          <p:spPr bwMode="auto">
            <a:xfrm>
              <a:off x="4409150" y="1657778"/>
              <a:ext cx="107975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步</a:t>
              </a:r>
              <a:r>
                <a:rPr kumimoji="0" lang="zh-CN" altLang="en-US" sz="2400" b="0" i="0" u="none" strike="noStrike" kern="1200" cap="none" spc="0" normalizeH="0" baseline="0" noProof="0" smtClean="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骤四</a:t>
              </a:r>
              <a:endParaRPr kumimoji="0" lang="zh-CN" altLang="en-US" sz="2400" b="0" i="0" u="none" strike="noStrike" kern="1200" cap="none" spc="0" normalizeH="0" baseline="0" noProof="0" dirty="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3" name="chenying0907 12"/>
          <p:cNvGrpSpPr/>
          <p:nvPr/>
        </p:nvGrpSpPr>
        <p:grpSpPr bwMode="auto">
          <a:xfrm>
            <a:off x="7310897" y="3183028"/>
            <a:ext cx="1971649"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mn-cs"/>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步</a:t>
              </a:r>
              <a:r>
                <a:rPr kumimoji="0" lang="zh-CN" altLang="en-US" sz="2400" b="0" i="0" u="none" strike="noStrike" kern="1200" cap="none" spc="0" normalizeH="0" baseline="0" noProof="0" smtClean="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骤五</a:t>
              </a:r>
              <a:endParaRPr kumimoji="0" lang="zh-CN" altLang="en-US" sz="2400" b="0" i="0" u="none" strike="noStrike" kern="1200" cap="none" spc="0" normalizeH="0" baseline="0" noProof="0" dirty="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16" name="chenying0907 15"/>
          <p:cNvGrpSpPr/>
          <p:nvPr/>
        </p:nvGrpSpPr>
        <p:grpSpPr bwMode="auto">
          <a:xfrm>
            <a:off x="9206080" y="3183028"/>
            <a:ext cx="202533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mn-cs"/>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步</a:t>
              </a:r>
              <a:r>
                <a:rPr kumimoji="0" lang="zh-CN" altLang="en-US" sz="2400" b="0" i="0" u="none" strike="noStrike" kern="1200" cap="none" spc="0" normalizeH="0" baseline="0" noProof="0" smtClean="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骤六</a:t>
              </a:r>
              <a:endParaRPr kumimoji="0" lang="zh-CN" altLang="en-US" sz="2400" b="0" i="0" u="none" strike="noStrike" kern="1200" cap="none" spc="0" normalizeH="0" baseline="0" noProof="0" dirty="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grpSp>
      <p:grpSp>
        <p:nvGrpSpPr>
          <p:cNvPr id="34" name="chenying0907 6"/>
          <p:cNvGrpSpPr/>
          <p:nvPr/>
        </p:nvGrpSpPr>
        <p:grpSpPr bwMode="auto">
          <a:xfrm>
            <a:off x="3941277" y="3191526"/>
            <a:ext cx="1908060" cy="707127"/>
            <a:chOff x="2283957" y="1528997"/>
            <a:chExt cx="1640420" cy="550887"/>
          </a:xfrm>
        </p:grpSpPr>
        <p:sp>
          <p:nvSpPr>
            <p:cNvPr id="35" name="任意多边形 34"/>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mn-cs"/>
              </a:endParaRPr>
            </a:p>
          </p:txBody>
        </p:sp>
        <p:sp>
          <p:nvSpPr>
            <p:cNvPr id="36"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步</a:t>
              </a:r>
              <a:r>
                <a:rPr kumimoji="0" lang="zh-CN" altLang="en-US" sz="2400" b="0" i="0" u="none" strike="noStrike" kern="1200" cap="none" spc="0" normalizeH="0" baseline="0" noProof="0" smtClean="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骤三</a:t>
              </a:r>
              <a:endParaRPr kumimoji="0" lang="zh-CN" altLang="en-US" sz="2400" b="0" i="0" u="none" strike="noStrike" kern="1200" cap="none" spc="0" normalizeH="0" baseline="0" noProof="0">
                <a:ln>
                  <a:noFill/>
                </a:ln>
                <a:solidFill>
                  <a:srgbClr val="005188"/>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grpSp>
      <p:sp>
        <p:nvSpPr>
          <p:cNvPr id="37" name="文本框 36"/>
          <p:cNvSpPr txBox="1"/>
          <p:nvPr/>
        </p:nvSpPr>
        <p:spPr>
          <a:xfrm>
            <a:off x="929785" y="2022812"/>
            <a:ext cx="1539248" cy="954107"/>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导入</a:t>
            </a:r>
            <a:r>
              <a:rPr lang="en-US" altLang="zh-CN" sz="2800">
                <a:latin typeface="微软雅黑" panose="020B0503020204020204" pitchFamily="34" charset="-122"/>
                <a:ea typeface="微软雅黑" panose="020B0503020204020204" pitchFamily="34" charset="-122"/>
              </a:rPr>
              <a:t>3min</a:t>
            </a:r>
            <a:endParaRPr lang="zh-CN" altLang="en-US" sz="2800">
              <a:latin typeface="微软雅黑" panose="020B0503020204020204" pitchFamily="34" charset="-122"/>
              <a:ea typeface="微软雅黑" panose="020B0503020204020204" pitchFamily="34" charset="-122"/>
            </a:endParaRPr>
          </a:p>
        </p:txBody>
      </p:sp>
      <p:sp>
        <p:nvSpPr>
          <p:cNvPr id="38" name="文本框 37"/>
          <p:cNvSpPr txBox="1"/>
          <p:nvPr/>
        </p:nvSpPr>
        <p:spPr>
          <a:xfrm>
            <a:off x="1678032" y="4132470"/>
            <a:ext cx="2807855" cy="954107"/>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初读，感受写景之奇</a:t>
            </a:r>
            <a:r>
              <a:rPr lang="en-US" altLang="zh-CN" sz="2800">
                <a:latin typeface="微软雅黑" panose="020B0503020204020204" pitchFamily="34" charset="-122"/>
                <a:ea typeface="微软雅黑" panose="020B0503020204020204" pitchFamily="34" charset="-122"/>
              </a:rPr>
              <a:t>12min</a:t>
            </a:r>
            <a:endParaRPr lang="zh-CN" altLang="en-US" sz="2800">
              <a:latin typeface="微软雅黑" panose="020B0503020204020204" pitchFamily="34" charset="-122"/>
              <a:ea typeface="微软雅黑" panose="020B0503020204020204" pitchFamily="34" charset="-122"/>
            </a:endParaRPr>
          </a:p>
        </p:txBody>
      </p:sp>
      <p:sp>
        <p:nvSpPr>
          <p:cNvPr id="39" name="文本框 38"/>
          <p:cNvSpPr txBox="1"/>
          <p:nvPr/>
        </p:nvSpPr>
        <p:spPr>
          <a:xfrm>
            <a:off x="3941277" y="2022812"/>
            <a:ext cx="2774147" cy="953135"/>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细读，欣赏表达之美</a:t>
            </a:r>
            <a:r>
              <a:rPr lang="en-US" altLang="zh-CN" sz="2800">
                <a:latin typeface="微软雅黑" panose="020B0503020204020204" pitchFamily="34" charset="-122"/>
                <a:ea typeface="微软雅黑" panose="020B0503020204020204" pitchFamily="34" charset="-122"/>
              </a:rPr>
              <a:t>12min</a:t>
            </a:r>
            <a:endParaRPr lang="zh-CN" altLang="en-US" sz="2800">
              <a:latin typeface="微软雅黑" panose="020B0503020204020204" pitchFamily="34" charset="-122"/>
              <a:ea typeface="微软雅黑" panose="020B0503020204020204" pitchFamily="34" charset="-122"/>
            </a:endParaRPr>
          </a:p>
        </p:txBody>
      </p:sp>
      <p:sp>
        <p:nvSpPr>
          <p:cNvPr id="40" name="文本框 39"/>
          <p:cNvSpPr txBox="1"/>
          <p:nvPr/>
        </p:nvSpPr>
        <p:spPr>
          <a:xfrm>
            <a:off x="5405220" y="4133249"/>
            <a:ext cx="2620408" cy="953135"/>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深读，感悟哲理之深</a:t>
            </a:r>
            <a:r>
              <a:rPr lang="en-US" altLang="zh-CN" sz="2800">
                <a:latin typeface="微软雅黑" panose="020B0503020204020204" pitchFamily="34" charset="-122"/>
                <a:ea typeface="微软雅黑" panose="020B0503020204020204" pitchFamily="34" charset="-122"/>
              </a:rPr>
              <a:t>13min</a:t>
            </a:r>
            <a:endParaRPr lang="zh-CN" altLang="en-US" sz="2800">
              <a:latin typeface="微软雅黑" panose="020B0503020204020204" pitchFamily="34" charset="-122"/>
              <a:ea typeface="微软雅黑" panose="020B0503020204020204" pitchFamily="34" charset="-122"/>
            </a:endParaRPr>
          </a:p>
        </p:txBody>
      </p:sp>
      <p:sp>
        <p:nvSpPr>
          <p:cNvPr id="41" name="文本框 40"/>
          <p:cNvSpPr txBox="1"/>
          <p:nvPr/>
        </p:nvSpPr>
        <p:spPr>
          <a:xfrm>
            <a:off x="7620214" y="2000331"/>
            <a:ext cx="1929118" cy="954107"/>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教师总结</a:t>
            </a:r>
            <a:r>
              <a:rPr lang="en-US" altLang="zh-CN" sz="2800">
                <a:latin typeface="微软雅黑" panose="020B0503020204020204" pitchFamily="34" charset="-122"/>
                <a:ea typeface="微软雅黑" panose="020B0503020204020204" pitchFamily="34" charset="-122"/>
              </a:rPr>
              <a:t>3min</a:t>
            </a:r>
            <a:endParaRPr lang="zh-CN" altLang="en-US" sz="2800">
              <a:latin typeface="微软雅黑" panose="020B0503020204020204" pitchFamily="34" charset="-122"/>
              <a:ea typeface="微软雅黑" panose="020B0503020204020204" pitchFamily="34" charset="-122"/>
            </a:endParaRPr>
          </a:p>
        </p:txBody>
      </p:sp>
      <p:sp>
        <p:nvSpPr>
          <p:cNvPr id="42" name="文本框 41"/>
          <p:cNvSpPr txBox="1"/>
          <p:nvPr/>
        </p:nvSpPr>
        <p:spPr>
          <a:xfrm>
            <a:off x="9282546" y="4132470"/>
            <a:ext cx="1754910" cy="954107"/>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作业布置</a:t>
            </a:r>
            <a:r>
              <a:rPr lang="en-US" altLang="zh-CN" sz="2800">
                <a:latin typeface="微软雅黑" panose="020B0503020204020204" pitchFamily="34" charset="-122"/>
                <a:ea typeface="微软雅黑" panose="020B0503020204020204" pitchFamily="34" charset="-122"/>
              </a:rPr>
              <a:t>2min</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de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decel="10000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0-#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smtClean="0">
                <a:solidFill>
                  <a:srgbClr val="005188"/>
                </a:solidFill>
              </a:rPr>
              <a:t>说教</a:t>
            </a:r>
            <a:r>
              <a:rPr lang="zh-CN" altLang="en-US" sz="3200" b="0" dirty="0" smtClean="0">
                <a:solidFill>
                  <a:srgbClr val="005188"/>
                </a:solidFill>
              </a:rPr>
              <a:t>学过程</a:t>
            </a:r>
            <a:endParaRPr lang="zh-CN" altLang="en-US" sz="3200" b="0" dirty="0">
              <a:solidFill>
                <a:srgbClr val="005188"/>
              </a:solidFill>
            </a:endParaRPr>
          </a:p>
        </p:txBody>
      </p:sp>
      <p:sp>
        <p:nvSpPr>
          <p:cNvPr id="13" name="TextBox 43"/>
          <p:cNvSpPr txBox="1">
            <a:spLocks noChangeArrowheads="1"/>
          </p:cNvSpPr>
          <p:nvPr/>
        </p:nvSpPr>
        <p:spPr bwMode="auto">
          <a:xfrm>
            <a:off x="1192621" y="3864989"/>
            <a:ext cx="1285854"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anose="03000509000000000000" pitchFamily="65" charset="-122"/>
                <a:ea typeface="方正静蕾简体" panose="03000509000000000000" pitchFamily="65" charset="-122"/>
              </a:rPr>
              <a:t>01</a:t>
            </a:r>
            <a:endParaRPr lang="zh-CN" altLang="en-US" sz="5865" dirty="0">
              <a:solidFill>
                <a:srgbClr val="634923"/>
              </a:solidFill>
              <a:latin typeface="方正静蕾简体" panose="03000509000000000000" pitchFamily="65" charset="-122"/>
              <a:ea typeface="方正静蕾简体" panose="03000509000000000000" pitchFamily="65" charset="-122"/>
            </a:endParaRPr>
          </a:p>
        </p:txBody>
      </p:sp>
      <p:grpSp>
        <p:nvGrpSpPr>
          <p:cNvPr id="20" name="chenying0907 19"/>
          <p:cNvGrpSpPr/>
          <p:nvPr/>
        </p:nvGrpSpPr>
        <p:grpSpPr>
          <a:xfrm rot="20765698">
            <a:off x="858515" y="2079331"/>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 name="文本框 4"/>
          <p:cNvSpPr txBox="1"/>
          <p:nvPr/>
        </p:nvSpPr>
        <p:spPr>
          <a:xfrm>
            <a:off x="3213123" y="2090333"/>
            <a:ext cx="7352145" cy="2369880"/>
          </a:xfrm>
          <a:prstGeom prst="rect">
            <a:avLst/>
          </a:prstGeom>
          <a:no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导入</a:t>
            </a:r>
            <a:r>
              <a:rPr lang="en-US" altLang="zh-CN" sz="3200" b="1" smtClean="0">
                <a:latin typeface="微软雅黑" panose="020B0503020204020204" pitchFamily="34" charset="-122"/>
                <a:ea typeface="微软雅黑" panose="020B0503020204020204" pitchFamily="34" charset="-122"/>
              </a:rPr>
              <a:t>3min</a:t>
            </a:r>
            <a:endParaRPr lang="en-US" altLang="zh-CN" sz="3200" b="1" smtClean="0">
              <a:latin typeface="微软雅黑" panose="020B0503020204020204" pitchFamily="34" charset="-122"/>
              <a:ea typeface="微软雅黑" panose="020B0503020204020204" pitchFamily="34" charset="-122"/>
            </a:endParaRPr>
          </a:p>
          <a:p>
            <a:endParaRPr lang="zh-CN" altLang="en-US" sz="3200" b="1">
              <a:latin typeface="微软雅黑" panose="020B0503020204020204" pitchFamily="34" charset="-122"/>
              <a:ea typeface="微软雅黑" panose="020B0503020204020204" pitchFamily="34" charset="-122"/>
            </a:endParaRPr>
          </a:p>
          <a:p>
            <a:r>
              <a:rPr lang="zh-CN" altLang="en-US" sz="2800" smtClean="0">
                <a:ea typeface="微软雅黑" panose="020B0503020204020204" pitchFamily="34" charset="-122"/>
              </a:rPr>
              <a:t>已有的认知：</a:t>
            </a:r>
            <a:endParaRPr lang="en-US" altLang="zh-CN" sz="2800" smtClean="0">
              <a:ea typeface="微软雅黑" panose="020B0503020204020204" pitchFamily="34" charset="-122"/>
            </a:endParaRPr>
          </a:p>
          <a:p>
            <a:r>
              <a:rPr lang="zh-CN" altLang="en-US" sz="2800" smtClean="0">
                <a:ea typeface="微软雅黑" panose="020B0503020204020204" pitchFamily="34" charset="-122"/>
              </a:rPr>
              <a:t>在七年级下册第二单元第一课学过光未然在</a:t>
            </a:r>
            <a:r>
              <a:rPr lang="zh-CN" altLang="en-US" sz="2800">
                <a:ea typeface="微软雅黑" panose="020B0503020204020204" pitchFamily="34" charset="-122"/>
              </a:rPr>
              <a:t>壶口瀑</a:t>
            </a:r>
            <a:r>
              <a:rPr lang="zh-CN" altLang="en-US" sz="2800" smtClean="0">
                <a:ea typeface="微软雅黑" panose="020B0503020204020204" pitchFamily="34" charset="-122"/>
              </a:rPr>
              <a:t>布写下的</a:t>
            </a:r>
            <a:r>
              <a:rPr lang="en-US" altLang="zh-CN" sz="2800" smtClean="0">
                <a:ea typeface="微软雅黑" panose="020B0503020204020204" pitchFamily="34" charset="-122"/>
              </a:rPr>
              <a:t>《</a:t>
            </a:r>
            <a:r>
              <a:rPr lang="zh-CN" altLang="en-US" sz="2800" smtClean="0">
                <a:ea typeface="微软雅黑" panose="020B0503020204020204" pitchFamily="34" charset="-122"/>
              </a:rPr>
              <a:t>黄河颂</a:t>
            </a:r>
            <a:r>
              <a:rPr lang="en-US" altLang="zh-CN" sz="2800" smtClean="0">
                <a:ea typeface="微软雅黑" panose="020B0503020204020204" pitchFamily="34" charset="-122"/>
              </a:rPr>
              <a:t>》</a:t>
            </a:r>
            <a:r>
              <a:rPr lang="zh-CN" altLang="en-US" sz="2800" smtClean="0">
                <a:ea typeface="微软雅黑" panose="020B0503020204020204" pitchFamily="34" charset="-122"/>
              </a:rPr>
              <a:t>。</a:t>
            </a:r>
            <a:endParaRPr lang="zh-CN" altLang="en-US" sz="280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1192621" y="3864989"/>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02</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858515" y="2079331"/>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3310925" y="1228559"/>
            <a:ext cx="7352145" cy="4093428"/>
          </a:xfrm>
          <a:prstGeom prst="rect">
            <a:avLst/>
          </a:prstGeom>
          <a:noFill/>
        </p:spPr>
        <p:txBody>
          <a:bodyPr wrap="square" rtlCol="0">
            <a:spAutoFit/>
          </a:bodyPr>
          <a:lstStyle/>
          <a:p>
            <a:pPr lvl="0"/>
            <a:r>
              <a:rPr lang="zh-CN" altLang="en-US" sz="3200" b="1">
                <a:solidFill>
                  <a:prstClr val="black"/>
                </a:solidFill>
                <a:latin typeface="微软雅黑" panose="020B0503020204020204" pitchFamily="34" charset="-122"/>
                <a:ea typeface="微软雅黑" panose="020B0503020204020204" pitchFamily="34" charset="-122"/>
              </a:rPr>
              <a:t>初读，感受写景之奇</a:t>
            </a:r>
            <a:r>
              <a:rPr lang="en-US" altLang="zh-CN" sz="3200" b="1" smtClean="0">
                <a:solidFill>
                  <a:prstClr val="black"/>
                </a:solidFill>
                <a:latin typeface="微软雅黑" panose="020B0503020204020204" pitchFamily="34" charset="-122"/>
                <a:ea typeface="微软雅黑" panose="020B0503020204020204" pitchFamily="34" charset="-122"/>
              </a:rPr>
              <a:t>12min</a:t>
            </a:r>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r>
              <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2011</a:t>
            </a:r>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年义务教育语文课程标准：</a:t>
            </a:r>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lvl="0"/>
            <a:r>
              <a:rPr lang="zh-CN" altLang="en-US" sz="2800" smtClean="0">
                <a:solidFill>
                  <a:prstClr val="black"/>
                </a:solidFill>
                <a:ea typeface="微软雅黑" panose="020B0503020204020204" pitchFamily="34" charset="-122"/>
              </a:rPr>
              <a:t>阅</a:t>
            </a:r>
            <a:r>
              <a:rPr lang="zh-CN" altLang="en-US" sz="2800">
                <a:solidFill>
                  <a:prstClr val="black"/>
                </a:solidFill>
                <a:ea typeface="微软雅黑" panose="020B0503020204020204" pitchFamily="34" charset="-122"/>
              </a:rPr>
              <a:t>读是学生个性化的行为，要让学生充分地读，在读中整体感</a:t>
            </a:r>
            <a:r>
              <a:rPr lang="zh-CN" altLang="en-US" sz="2800" smtClean="0">
                <a:solidFill>
                  <a:prstClr val="black"/>
                </a:solidFill>
                <a:ea typeface="微软雅黑" panose="020B0503020204020204" pitchFamily="34" charset="-122"/>
              </a:rPr>
              <a:t>知。自由朗读，疏通文意。</a:t>
            </a:r>
            <a:endParaRPr lang="en-US" altLang="zh-CN" sz="2800" smtClean="0">
              <a:solidFill>
                <a:prstClr val="black"/>
              </a:solidFill>
              <a:ea typeface="微软雅黑" panose="020B0503020204020204" pitchFamily="34" charset="-122"/>
            </a:endParaRPr>
          </a:p>
          <a:p>
            <a:pPr lvl="0"/>
            <a:endParaRPr lang="en-US" altLang="zh-CN" sz="2800" smtClean="0">
              <a:solidFill>
                <a:prstClr val="black"/>
              </a:solidFill>
              <a:ea typeface="微软雅黑" panose="020B0503020204020204" pitchFamily="34" charset="-122"/>
            </a:endParaRPr>
          </a:p>
          <a:p>
            <a:pPr lvl="0"/>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小组合作探究：调动学生积极性。</a:t>
            </a:r>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lvl="0"/>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lvl="0"/>
            <a:r>
              <a:rPr lang="zh-CN" altLang="en-US" sz="2800">
                <a:solidFill>
                  <a:prstClr val="black"/>
                </a:solidFill>
                <a:latin typeface="Calibri" panose="020F0502020204030204"/>
                <a:ea typeface="微软雅黑" panose="020B0503020204020204" pitchFamily="34" charset="-122"/>
              </a:rPr>
              <a:t>情景教学</a:t>
            </a:r>
            <a:r>
              <a:rPr lang="zh-CN" altLang="en-US" sz="2800" smtClean="0">
                <a:solidFill>
                  <a:prstClr val="black"/>
                </a:solidFill>
                <a:latin typeface="Calibri" panose="020F0502020204030204"/>
                <a:ea typeface="微软雅黑" panose="020B0503020204020204" pitchFamily="34" charset="-122"/>
              </a:rPr>
              <a:t>法：视频更加直观。</a:t>
            </a:r>
            <a:endParaRPr kumimoji="0" lang="zh-CN" altLang="en-US" sz="28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1192621" y="3864989"/>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03</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858515" y="2079331"/>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2944450" y="1059450"/>
            <a:ext cx="8101709" cy="4954270"/>
          </a:xfrm>
          <a:prstGeom prst="rect">
            <a:avLst/>
          </a:prstGeom>
          <a:noFill/>
        </p:spPr>
        <p:txBody>
          <a:bodyPr wrap="square" rtlCol="0">
            <a:spAutoFit/>
          </a:bodyPr>
          <a:lstStyle/>
          <a:p>
            <a:pPr lvl="0"/>
            <a:r>
              <a:rPr lang="zh-CN" altLang="en-US" sz="3200" b="1">
                <a:solidFill>
                  <a:prstClr val="black"/>
                </a:solidFill>
                <a:latin typeface="微软雅黑" panose="020B0503020204020204" pitchFamily="34" charset="-122"/>
                <a:ea typeface="微软雅黑" panose="020B0503020204020204" pitchFamily="34" charset="-122"/>
              </a:rPr>
              <a:t>细读，欣赏表达之美</a:t>
            </a:r>
            <a:r>
              <a:rPr lang="en-US" altLang="zh-CN" sz="3200" b="1" smtClean="0">
                <a:solidFill>
                  <a:prstClr val="black"/>
                </a:solidFill>
                <a:latin typeface="微软雅黑" panose="020B0503020204020204" pitchFamily="34" charset="-122"/>
                <a:ea typeface="微软雅黑" panose="020B0503020204020204" pitchFamily="34" charset="-122"/>
              </a:rPr>
              <a:t>12min</a:t>
            </a:r>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r>
              <a:rPr lang="zh-CN" altLang="en-US" sz="2800">
                <a:solidFill>
                  <a:prstClr val="black"/>
                </a:solidFill>
                <a:ea typeface="微软雅黑" panose="020B0503020204020204" pitchFamily="34" charset="-122"/>
              </a:rPr>
              <a:t>叶圣陶先生：“语文教学的目的就是让学生自能读书，不待老师讲。</a:t>
            </a:r>
            <a:r>
              <a:rPr lang="zh-CN" altLang="en-US" sz="2800" smtClean="0">
                <a:solidFill>
                  <a:prstClr val="black"/>
                </a:solidFill>
                <a:ea typeface="微软雅黑" panose="020B0503020204020204" pitchFamily="34" charset="-122"/>
              </a:rPr>
              <a:t>”</a:t>
            </a:r>
            <a:endParaRPr lang="en-US" altLang="zh-CN" sz="2800" smtClean="0">
              <a:solidFill>
                <a:prstClr val="black"/>
              </a:solidFill>
              <a:ea typeface="微软雅黑" panose="020B0503020204020204" pitchFamily="34" charset="-122"/>
            </a:endParaRPr>
          </a:p>
          <a:p>
            <a:pPr lvl="0"/>
            <a:endParaRPr kumimoji="0" lang="en-US" altLang="zh-CN" sz="28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a:p>
            <a:pPr lvl="0"/>
            <a:r>
              <a:rPr lang="zh-CN" altLang="en-US" sz="2800" smtClean="0">
                <a:solidFill>
                  <a:prstClr val="black"/>
                </a:solidFill>
                <a:latin typeface="Calibri" panose="020F0502020204030204"/>
                <a:ea typeface="微软雅黑" panose="020B0503020204020204" pitchFamily="34" charset="-122"/>
              </a:rPr>
              <a:t>运用朗读教学法，感受语言特点，深入品味壶口瀑布的壮美和柔美。</a:t>
            </a:r>
            <a:endParaRPr lang="en-US" altLang="zh-CN" sz="2800" smtClean="0">
              <a:solidFill>
                <a:prstClr val="black"/>
              </a:solidFill>
              <a:latin typeface="Calibri" panose="020F0502020204030204"/>
              <a:ea typeface="微软雅黑" panose="020B0503020204020204" pitchFamily="34" charset="-122"/>
            </a:endParaRPr>
          </a:p>
          <a:p>
            <a:pPr lvl="0"/>
            <a:endParaRPr lang="en-US" altLang="zh-CN" sz="2800" smtClean="0">
              <a:solidFill>
                <a:prstClr val="black"/>
              </a:solidFill>
              <a:latin typeface="Calibri" panose="020F0502020204030204"/>
              <a:ea typeface="微软雅黑" panose="020B0503020204020204" pitchFamily="34" charset="-122"/>
            </a:endParaRPr>
          </a:p>
          <a:p>
            <a:pPr lvl="0"/>
            <a:r>
              <a:rPr lang="zh-CN" altLang="en-US" sz="2800" smtClean="0">
                <a:solidFill>
                  <a:prstClr val="black"/>
                </a:solidFill>
                <a:latin typeface="Calibri" panose="020F0502020204030204"/>
                <a:ea typeface="微软雅黑" panose="020B0503020204020204" pitchFamily="34" charset="-122"/>
              </a:rPr>
              <a:t>运用比较阅读法，通过比较</a:t>
            </a:r>
            <a:r>
              <a:rPr lang="en-US" altLang="zh-CN" sz="2800" smtClean="0">
                <a:solidFill>
                  <a:prstClr val="black"/>
                </a:solidFill>
                <a:latin typeface="Calibri" panose="020F0502020204030204"/>
                <a:ea typeface="微软雅黑" panose="020B0503020204020204" pitchFamily="34" charset="-122"/>
              </a:rPr>
              <a:t>4</a:t>
            </a:r>
            <a:r>
              <a:rPr lang="zh-CN" altLang="en-US" sz="2800">
                <a:solidFill>
                  <a:prstClr val="black"/>
                </a:solidFill>
                <a:ea typeface="微软雅黑" panose="020B0503020204020204" pitchFamily="34" charset="-122"/>
              </a:rPr>
              <a:t>组句子的不同，</a:t>
            </a:r>
            <a:r>
              <a:rPr lang="zh-CN" altLang="en-US" sz="2800" smtClean="0">
                <a:solidFill>
                  <a:prstClr val="black"/>
                </a:solidFill>
                <a:ea typeface="微软雅黑" panose="020B0503020204020204" pitchFamily="34" charset="-122"/>
              </a:rPr>
              <a:t>来多</a:t>
            </a:r>
            <a:r>
              <a:rPr lang="zh-CN" altLang="en-US" sz="2800">
                <a:solidFill>
                  <a:prstClr val="black"/>
                </a:solidFill>
                <a:ea typeface="微软雅黑" panose="020B0503020204020204" pitchFamily="34" charset="-122"/>
              </a:rPr>
              <a:t>角度赏析文章的语言是如何营造出磅礴气势</a:t>
            </a:r>
            <a:r>
              <a:rPr lang="zh-CN" altLang="en-US" sz="2800" smtClean="0">
                <a:solidFill>
                  <a:prstClr val="black"/>
                </a:solidFill>
                <a:ea typeface="微软雅黑" panose="020B0503020204020204" pitchFamily="34" charset="-122"/>
              </a:rPr>
              <a:t>的，从而解决重点内容。</a:t>
            </a:r>
            <a:endParaRPr kumimoji="0" lang="zh-CN" altLang="en-US" sz="28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646331"/>
          </a:xfrm>
          <a:prstGeom prst="rect">
            <a:avLst/>
          </a:prstGeom>
          <a:noFill/>
        </p:spPr>
        <p:txBody>
          <a:bodyPr wrap="square" lIns="0" rIns="0" rtlCol="0">
            <a:spAutoFit/>
          </a:bodyPr>
          <a:lstStyle/>
          <a:p>
            <a:r>
              <a:rPr lang="en-US" altLang="zh-CN" sz="3600"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01 </a:t>
            </a:r>
            <a:r>
              <a:rPr lang="zh-CN" altLang="en-US" sz="3600"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说</a:t>
            </a:r>
            <a:r>
              <a:rPr lang="zh-CN" altLang="en-US"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理念</a:t>
            </a:r>
            <a:endParaRPr lang="zh-CN" altLang="en-US" sz="36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4" name="TextBox 37"/>
          <p:cNvSpPr txBox="1"/>
          <p:nvPr/>
        </p:nvSpPr>
        <p:spPr>
          <a:xfrm>
            <a:off x="7565268" y="3304507"/>
            <a:ext cx="2437714" cy="646331"/>
          </a:xfrm>
          <a:prstGeom prst="rect">
            <a:avLst/>
          </a:prstGeom>
          <a:noFill/>
        </p:spPr>
        <p:txBody>
          <a:bodyPr wrap="square" lIns="0" rIns="0" rtlCol="0">
            <a:spAutoFit/>
          </a:bodyPr>
          <a:lstStyle/>
          <a:p>
            <a:r>
              <a:rPr lang="en-US" altLang="zh-CN"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02 </a:t>
            </a:r>
            <a:r>
              <a:rPr lang="zh-CN" altLang="en-US"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说教材</a:t>
            </a:r>
            <a:endParaRPr lang="zh-CN" altLang="en-US" sz="36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5" name="TextBox 37"/>
          <p:cNvSpPr txBox="1"/>
          <p:nvPr/>
        </p:nvSpPr>
        <p:spPr>
          <a:xfrm>
            <a:off x="7565268" y="4171456"/>
            <a:ext cx="2437714" cy="646331"/>
          </a:xfrm>
          <a:prstGeom prst="rect">
            <a:avLst/>
          </a:prstGeom>
          <a:noFill/>
        </p:spPr>
        <p:txBody>
          <a:bodyPr wrap="square" lIns="0" rIns="0" rtlCol="0">
            <a:spAutoFit/>
          </a:bodyPr>
          <a:lstStyle/>
          <a:p>
            <a:r>
              <a:rPr lang="en-US" altLang="zh-CN"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03 </a:t>
            </a:r>
            <a:r>
              <a:rPr lang="zh-CN" altLang="en-US"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说方法</a:t>
            </a:r>
            <a:endParaRPr lang="zh-CN" altLang="en-US" sz="36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6" name="TextBox 37"/>
          <p:cNvSpPr txBox="1"/>
          <p:nvPr/>
        </p:nvSpPr>
        <p:spPr>
          <a:xfrm>
            <a:off x="7565267" y="5038405"/>
            <a:ext cx="3370588" cy="646331"/>
          </a:xfrm>
          <a:prstGeom prst="rect">
            <a:avLst/>
          </a:prstGeom>
          <a:noFill/>
        </p:spPr>
        <p:txBody>
          <a:bodyPr wrap="square" lIns="0" rIns="0" rtlCol="0">
            <a:spAutoFit/>
          </a:bodyPr>
          <a:lstStyle/>
          <a:p>
            <a:r>
              <a:rPr lang="en-US" altLang="zh-CN"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04 </a:t>
            </a:r>
            <a:r>
              <a:rPr lang="zh-CN" altLang="en-US" sz="360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说教学过程</a:t>
            </a:r>
            <a:endParaRPr lang="zh-CN" altLang="en-US" sz="36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nvGrpSpPr>
          <p:cNvPr id="7" name="chenying0907 6"/>
          <p:cNvGrpSpPr/>
          <p:nvPr/>
        </p:nvGrpSpPr>
        <p:grpSpPr bwMode="auto">
          <a:xfrm>
            <a:off x="7770783" y="1042857"/>
            <a:ext cx="1899689" cy="1158691"/>
            <a:chOff x="336294" y="1977204"/>
            <a:chExt cx="2836828" cy="1159163"/>
          </a:xfrm>
        </p:grpSpPr>
        <p:sp>
          <p:nvSpPr>
            <p:cNvPr id="8" name="文本框 38"/>
            <p:cNvSpPr txBox="1"/>
            <p:nvPr/>
          </p:nvSpPr>
          <p:spPr>
            <a:xfrm>
              <a:off x="336294" y="2674514"/>
              <a:ext cx="2836828"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CONTENTS</a:t>
              </a:r>
              <a:endParaRPr lang="zh-CN" altLang="en-US" sz="24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目录</a:t>
              </a:r>
              <a:endParaRPr lang="zh-CN" altLang="en-US" sz="4400" spc="600"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220513" y="3836457"/>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04</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119467" y="2061716"/>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1818662" y="1016216"/>
            <a:ext cx="8101709" cy="2799715"/>
          </a:xfrm>
          <a:prstGeom prst="rect">
            <a:avLst/>
          </a:prstGeom>
          <a:noFill/>
        </p:spPr>
        <p:txBody>
          <a:bodyPr wrap="square" rtlCol="0">
            <a:spAutoFit/>
          </a:bodyPr>
          <a:lstStyle/>
          <a:p>
            <a:pPr lvl="0"/>
            <a:r>
              <a:rPr lang="zh-CN" altLang="en-US" sz="3200" b="1">
                <a:solidFill>
                  <a:prstClr val="black"/>
                </a:solidFill>
                <a:latin typeface="微软雅黑" panose="020B0503020204020204" pitchFamily="34" charset="-122"/>
                <a:ea typeface="微软雅黑" panose="020B0503020204020204" pitchFamily="34" charset="-122"/>
              </a:rPr>
              <a:t>深读，感悟哲理之深</a:t>
            </a:r>
            <a:r>
              <a:rPr lang="en-US" altLang="zh-CN" sz="3200" b="1" smtClean="0">
                <a:solidFill>
                  <a:prstClr val="black"/>
                </a:solidFill>
                <a:latin typeface="微软雅黑" panose="020B0503020204020204" pitchFamily="34" charset="-122"/>
                <a:ea typeface="微软雅黑" panose="020B0503020204020204" pitchFamily="34" charset="-122"/>
              </a:rPr>
              <a:t>13min</a:t>
            </a:r>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r>
              <a:rPr lang="zh-CN" altLang="en-US" sz="2800" smtClean="0">
                <a:solidFill>
                  <a:prstClr val="black"/>
                </a:solidFill>
                <a:latin typeface="微软雅黑" panose="020B0503020204020204" pitchFamily="34" charset="-122"/>
                <a:ea typeface="微软雅黑" panose="020B0503020204020204" pitchFamily="34" charset="-122"/>
              </a:rPr>
              <a:t>设疑激趣</a:t>
            </a:r>
            <a:endParaRPr lang="en-US" altLang="zh-CN" sz="2800" smtClean="0">
              <a:solidFill>
                <a:prstClr val="black"/>
              </a:solidFill>
              <a:latin typeface="微软雅黑" panose="020B0503020204020204" pitchFamily="34" charset="-122"/>
              <a:ea typeface="微软雅黑" panose="020B0503020204020204" pitchFamily="34" charset="-122"/>
            </a:endParaRPr>
          </a:p>
          <a:p>
            <a:pPr lvl="0"/>
            <a:endParaRPr lang="en-US" altLang="zh-CN" sz="2800">
              <a:solidFill>
                <a:prstClr val="black"/>
              </a:solidFill>
              <a:latin typeface="微软雅黑" panose="020B0503020204020204" pitchFamily="34" charset="-122"/>
              <a:ea typeface="微软雅黑" panose="020B0503020204020204" pitchFamily="34" charset="-122"/>
            </a:endParaRPr>
          </a:p>
          <a:p>
            <a:pPr lvl="0"/>
            <a:r>
              <a:rPr lang="zh-CN" altLang="en-US" sz="2800" smtClean="0">
                <a:solidFill>
                  <a:prstClr val="black"/>
                </a:solidFill>
                <a:latin typeface="微软雅黑" panose="020B0503020204020204" pitchFamily="34" charset="-122"/>
                <a:ea typeface="微软雅黑" panose="020B0503020204020204" pitchFamily="34" charset="-122"/>
              </a:rPr>
              <a:t>层层深入引导，来突破重点。</a:t>
            </a:r>
            <a:endParaRPr lang="en-US" altLang="zh-CN" sz="2800" smtClean="0">
              <a:solidFill>
                <a:prstClr val="black"/>
              </a:solidFill>
              <a:latin typeface="微软雅黑" panose="020B0503020204020204" pitchFamily="34" charset="-122"/>
              <a:ea typeface="微软雅黑" panose="020B0503020204020204" pitchFamily="34" charset="-122"/>
            </a:endParaRPr>
          </a:p>
          <a:p>
            <a:pPr lvl="0"/>
            <a:endParaRPr lang="en-US" altLang="zh-CN" sz="2800">
              <a:solidFill>
                <a:prstClr val="black"/>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28358" y="3810283"/>
            <a:ext cx="10113698" cy="13253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1192621" y="3864989"/>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05</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858515" y="2079331"/>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3310925" y="1228559"/>
            <a:ext cx="7352145" cy="3231654"/>
          </a:xfrm>
          <a:prstGeom prst="rect">
            <a:avLst/>
          </a:prstGeom>
          <a:noFill/>
        </p:spPr>
        <p:txBody>
          <a:bodyPr wrap="square" rtlCol="0">
            <a:spAutoFit/>
          </a:bodyPr>
          <a:lstStyle/>
          <a:p>
            <a:pPr lvl="0"/>
            <a:r>
              <a:rPr lang="zh-CN" altLang="en-US" sz="3200" b="1">
                <a:solidFill>
                  <a:prstClr val="black"/>
                </a:solidFill>
                <a:latin typeface="微软雅黑" panose="020B0503020204020204" pitchFamily="34" charset="-122"/>
                <a:ea typeface="微软雅黑" panose="020B0503020204020204" pitchFamily="34" charset="-122"/>
              </a:rPr>
              <a:t>教师总结</a:t>
            </a:r>
            <a:r>
              <a:rPr lang="en-US" altLang="zh-CN" sz="3200" b="1" smtClean="0">
                <a:solidFill>
                  <a:prstClr val="black"/>
                </a:solidFill>
                <a:latin typeface="微软雅黑" panose="020B0503020204020204" pitchFamily="34" charset="-122"/>
                <a:ea typeface="微软雅黑" panose="020B0503020204020204" pitchFamily="34" charset="-122"/>
              </a:rPr>
              <a:t>3min</a:t>
            </a:r>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endParaRPr lang="en-US" altLang="zh-CN" sz="3200" b="1">
              <a:solidFill>
                <a:prstClr val="black"/>
              </a:solidFill>
              <a:latin typeface="微软雅黑" panose="020B0503020204020204" pitchFamily="34" charset="-122"/>
              <a:ea typeface="微软雅黑" panose="020B0503020204020204" pitchFamily="34" charset="-122"/>
            </a:endParaRPr>
          </a:p>
          <a:p>
            <a:pPr lvl="0"/>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语文课程是一门学习祖国语言文字运用的综合性、实践性课程。</a:t>
            </a:r>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lvl="0"/>
            <a:endParaRPr lang="en-US" altLang="zh-CN" sz="2800" smtClean="0">
              <a:solidFill>
                <a:prstClr val="black"/>
              </a:solidFill>
              <a:ea typeface="微软雅黑" panose="020B0503020204020204" pitchFamily="34" charset="-122"/>
            </a:endParaRPr>
          </a:p>
          <a:p>
            <a:pPr lvl="0"/>
            <a:r>
              <a:rPr lang="zh-CN" altLang="en-US" sz="2800">
                <a:solidFill>
                  <a:prstClr val="black"/>
                </a:solidFill>
                <a:ea typeface="微软雅黑" panose="020B0503020204020204" pitchFamily="34" charset="-122"/>
              </a:rPr>
              <a:t>联系时代以及学生实</a:t>
            </a:r>
            <a:r>
              <a:rPr lang="zh-CN" altLang="en-US" sz="2800" smtClean="0">
                <a:solidFill>
                  <a:prstClr val="black"/>
                </a:solidFill>
                <a:ea typeface="微软雅黑" panose="020B0503020204020204" pitchFamily="34" charset="-122"/>
              </a:rPr>
              <a:t>际，我们应该如何传承中华民族的伟大精神。</a:t>
            </a:r>
            <a:endParaRPr lang="en-US" altLang="zh-CN" sz="280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1192621" y="3864989"/>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06</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858515" y="2079331"/>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3310925" y="1228559"/>
            <a:ext cx="7352145" cy="4093428"/>
          </a:xfrm>
          <a:prstGeom prst="rect">
            <a:avLst/>
          </a:prstGeom>
          <a:noFill/>
        </p:spPr>
        <p:txBody>
          <a:bodyPr wrap="square" rtlCol="0">
            <a:spAutoFit/>
          </a:bodyPr>
          <a:lstStyle/>
          <a:p>
            <a:pPr lvl="0"/>
            <a:r>
              <a:rPr lang="zh-CN" altLang="en-US" sz="3200" b="1">
                <a:solidFill>
                  <a:prstClr val="black"/>
                </a:solidFill>
                <a:latin typeface="微软雅黑" panose="020B0503020204020204" pitchFamily="34" charset="-122"/>
                <a:ea typeface="微软雅黑" panose="020B0503020204020204" pitchFamily="34" charset="-122"/>
              </a:rPr>
              <a:t>作业布置</a:t>
            </a:r>
            <a:r>
              <a:rPr lang="en-US" altLang="zh-CN" sz="3200" b="1" smtClean="0">
                <a:solidFill>
                  <a:prstClr val="black"/>
                </a:solidFill>
                <a:latin typeface="微软雅黑" panose="020B0503020204020204" pitchFamily="34" charset="-122"/>
                <a:ea typeface="微软雅黑" panose="020B0503020204020204" pitchFamily="34" charset="-122"/>
              </a:rPr>
              <a:t>2min</a:t>
            </a:r>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endParaRPr lang="en-US" altLang="zh-CN" sz="3200" b="1">
              <a:solidFill>
                <a:prstClr val="black"/>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语文课程是一门学习祖国语言文字运用的综合性、实践性课程。</a:t>
            </a:r>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lvl="0"/>
            <a:r>
              <a:rPr lang="zh-CN" altLang="en-US" sz="2800">
                <a:solidFill>
                  <a:prstClr val="black"/>
                </a:solidFill>
                <a:ea typeface="微软雅黑" panose="020B0503020204020204" pitchFamily="34" charset="-122"/>
              </a:rPr>
              <a:t>语文课程的最终目标是指向人的全面发展</a:t>
            </a:r>
            <a:r>
              <a:rPr lang="zh-CN" altLang="en-US" sz="2800" smtClean="0">
                <a:solidFill>
                  <a:prstClr val="black"/>
                </a:solidFill>
                <a:ea typeface="微软雅黑" panose="020B0503020204020204" pitchFamily="34" charset="-122"/>
              </a:rPr>
              <a:t>。</a:t>
            </a:r>
            <a:endParaRPr lang="en-US" altLang="zh-CN" sz="2800" smtClean="0">
              <a:solidFill>
                <a:prstClr val="black"/>
              </a:solidFill>
              <a:ea typeface="微软雅黑" panose="020B0503020204020204" pitchFamily="34" charset="-122"/>
            </a:endParaRPr>
          </a:p>
          <a:p>
            <a:pPr lvl="0"/>
            <a:endParaRPr kumimoji="0" lang="en-US" altLang="zh-CN" sz="28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a:p>
            <a:pPr lvl="0"/>
            <a:r>
              <a:rPr lang="en-US" altLang="zh-CN" sz="2800">
                <a:solidFill>
                  <a:prstClr val="black"/>
                </a:solidFill>
                <a:ea typeface="微软雅黑" panose="020B0503020204020204" pitchFamily="34" charset="-122"/>
              </a:rPr>
              <a:t>2011</a:t>
            </a:r>
            <a:r>
              <a:rPr lang="zh-CN" altLang="en-US" sz="2800">
                <a:solidFill>
                  <a:prstClr val="black"/>
                </a:solidFill>
                <a:ea typeface="微软雅黑" panose="020B0503020204020204" pitchFamily="34" charset="-122"/>
              </a:rPr>
              <a:t>年版的义务教育语文课程标准，能利用图书馆网络来搜集自己需要的信息和资料。</a:t>
            </a:r>
            <a:endParaRPr kumimoji="0" lang="en-US" altLang="zh-CN"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1192621" y="3864989"/>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06</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858515" y="2079331"/>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2786380" y="1147445"/>
            <a:ext cx="8383905" cy="4523105"/>
          </a:xfrm>
          <a:prstGeom prst="rect">
            <a:avLst/>
          </a:prstGeom>
          <a:noFill/>
        </p:spPr>
        <p:txBody>
          <a:bodyPr wrap="square" rtlCol="0">
            <a:spAutoFit/>
          </a:bodyPr>
          <a:lstStyle/>
          <a:p>
            <a:pPr lvl="0"/>
            <a:r>
              <a:rPr lang="zh-CN" altLang="en-US" sz="3200" b="1">
                <a:solidFill>
                  <a:prstClr val="black"/>
                </a:solidFill>
                <a:latin typeface="微软雅黑" panose="020B0503020204020204" pitchFamily="34" charset="-122"/>
                <a:ea typeface="微软雅黑" panose="020B0503020204020204" pitchFamily="34" charset="-122"/>
              </a:rPr>
              <a:t>作业布置</a:t>
            </a:r>
            <a:r>
              <a:rPr lang="en-US" altLang="zh-CN" sz="3200" b="1" smtClean="0">
                <a:solidFill>
                  <a:prstClr val="black"/>
                </a:solidFill>
                <a:latin typeface="微软雅黑" panose="020B0503020204020204" pitchFamily="34" charset="-122"/>
                <a:ea typeface="微软雅黑" panose="020B0503020204020204" pitchFamily="34" charset="-122"/>
              </a:rPr>
              <a:t>2min</a:t>
            </a:r>
            <a:endParaRPr lang="en-US" altLang="zh-CN" sz="3200" b="1" smtClean="0">
              <a:solidFill>
                <a:prstClr val="black"/>
              </a:solidFill>
              <a:latin typeface="微软雅黑" panose="020B0503020204020204" pitchFamily="34" charset="-122"/>
              <a:ea typeface="微软雅黑" panose="020B0503020204020204" pitchFamily="34" charset="-122"/>
            </a:endParaRPr>
          </a:p>
          <a:p>
            <a:pPr lvl="0"/>
            <a:endParaRPr lang="en-US" altLang="zh-CN" sz="3200" b="1">
              <a:solidFill>
                <a:prstClr val="black"/>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1.背诵文章最后一段，欣赏其深刻的哲理美。</a:t>
            </a:r>
            <a:endPar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2.运用排比句式，对身边熟悉的事物进行一段景物描写，并在其中融入自己的所思所感，做到情景交融。</a:t>
            </a:r>
            <a:endPar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rPr>
              <a:t>3.为什么作者在文章结尾处说“这伟大只有在冲过壶口的一刹那才闪现出来被我们所看见。”结尾处标注写作日期1986年6月有何用意？</a:t>
            </a:r>
            <a:endParaRPr kumimoji="0" lang="zh-CN" altLang="en-US" sz="2800" b="0" i="0" u="none" strike="noStrike" kern="1200" cap="none" spc="0" normalizeH="0" baseline="0" noProof="0" smtClean="0">
              <a:ln>
                <a:noFill/>
              </a:ln>
              <a:solidFill>
                <a:prstClr val="black"/>
              </a:solidFill>
              <a:effectLst/>
              <a:uLnTx/>
              <a:uFillTx/>
              <a:latin typeface="Calibri" panose="020F050202020403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05188"/>
                </a:solidFill>
                <a:effectLst/>
                <a:uLnTx/>
                <a:uFillTx/>
                <a:cs typeface="+mn-cs"/>
              </a:rPr>
              <a:t>说教</a:t>
            </a:r>
            <a:r>
              <a:rPr kumimoji="0" lang="zh-CN" altLang="en-US" sz="3200" b="0" i="0" u="none" strike="noStrike" kern="1200" cap="none" spc="0" normalizeH="0" baseline="0" noProof="0" dirty="0" smtClean="0">
                <a:ln>
                  <a:noFill/>
                </a:ln>
                <a:solidFill>
                  <a:srgbClr val="005188"/>
                </a:solidFill>
                <a:effectLst/>
                <a:uLnTx/>
                <a:uFillTx/>
                <a:cs typeface="+mn-cs"/>
              </a:rPr>
              <a:t>学过程</a:t>
            </a:r>
            <a:endParaRPr kumimoji="0" lang="zh-CN" altLang="en-US" sz="3200" b="0" i="0" u="none" strike="noStrike" kern="1200" cap="none" spc="0" normalizeH="0" baseline="0" noProof="0" dirty="0">
              <a:ln>
                <a:noFill/>
              </a:ln>
              <a:solidFill>
                <a:srgbClr val="005188"/>
              </a:solidFill>
              <a:effectLst/>
              <a:uLnTx/>
              <a:uFillTx/>
              <a:cs typeface="+mn-cs"/>
            </a:endParaRPr>
          </a:p>
        </p:txBody>
      </p:sp>
      <p:sp>
        <p:nvSpPr>
          <p:cNvPr id="13" name="TextBox 43"/>
          <p:cNvSpPr txBox="1">
            <a:spLocks noChangeArrowheads="1"/>
          </p:cNvSpPr>
          <p:nvPr/>
        </p:nvSpPr>
        <p:spPr bwMode="auto">
          <a:xfrm>
            <a:off x="524584" y="3672513"/>
            <a:ext cx="1285854" cy="994888"/>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865" b="0" i="0" u="none" strike="noStrike" kern="1200" cap="none" spc="0" normalizeH="0" baseline="0" noProof="0" smtClean="0">
                <a:ln>
                  <a:noFill/>
                </a:ln>
                <a:solidFill>
                  <a:srgbClr val="634923"/>
                </a:solidFill>
                <a:effectLst/>
                <a:uLnTx/>
                <a:uFillTx/>
                <a:latin typeface="方正静蕾简体" panose="03000509000000000000" pitchFamily="65" charset="-122"/>
                <a:ea typeface="方正静蕾简体" panose="03000509000000000000" pitchFamily="65" charset="-122"/>
                <a:cs typeface="+mn-cs"/>
              </a:rPr>
              <a:t>07</a:t>
            </a:r>
            <a:endParaRPr kumimoji="0" lang="zh-CN" altLang="en-US" sz="5865" b="0" i="0" u="none" strike="noStrike" kern="1200" cap="none" spc="0" normalizeH="0" baseline="0" noProof="0" dirty="0">
              <a:ln>
                <a:noFill/>
              </a:ln>
              <a:solidFill>
                <a:srgbClr val="634923"/>
              </a:solidFill>
              <a:effectLst/>
              <a:uLnTx/>
              <a:uFillTx/>
              <a:latin typeface="方正静蕾简体" panose="03000509000000000000" pitchFamily="65" charset="-122"/>
              <a:ea typeface="方正静蕾简体" panose="03000509000000000000" pitchFamily="65" charset="-122"/>
              <a:cs typeface="+mn-cs"/>
            </a:endParaRPr>
          </a:p>
        </p:txBody>
      </p:sp>
      <p:grpSp>
        <p:nvGrpSpPr>
          <p:cNvPr id="20" name="chenying0907 19"/>
          <p:cNvGrpSpPr/>
          <p:nvPr/>
        </p:nvGrpSpPr>
        <p:grpSpPr>
          <a:xfrm rot="20765698">
            <a:off x="362078" y="1829949"/>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5" name="文本框 4"/>
          <p:cNvSpPr txBox="1"/>
          <p:nvPr/>
        </p:nvSpPr>
        <p:spPr>
          <a:xfrm>
            <a:off x="427769" y="986152"/>
            <a:ext cx="735214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t>板书设计</a:t>
            </a:r>
            <a:endParaRPr kumimoji="0" lang="zh-CN" altLang="en-US" sz="2800" b="0" i="0" u="none" strike="noStrike" kern="1200" cap="none" spc="0" normalizeH="0" baseline="0" noProof="0">
              <a:ln>
                <a:noFill/>
              </a:ln>
              <a:solidFill>
                <a:prstClr val="black"/>
              </a:solidFill>
              <a:effectLst/>
              <a:uLnTx/>
              <a:uFillTx/>
              <a:latin typeface="Calibri" panose="020F0502020204030204"/>
              <a:ea typeface="微软雅黑" panose="020B0503020204020204" pitchFamily="34" charset="-122"/>
              <a:cs typeface="+mn-cs"/>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55743" y="866079"/>
            <a:ext cx="10017272" cy="53499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2" presetClass="entr" presetSubtype="1"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750" fill="hold"/>
                                        <p:tgtEl>
                                          <p:spTgt spid="20"/>
                                        </p:tgtEl>
                                        <p:attrNameLst>
                                          <p:attrName>ppt_x</p:attrName>
                                        </p:attrNameLst>
                                      </p:cBhvr>
                                      <p:tavLst>
                                        <p:tav tm="0">
                                          <p:val>
                                            <p:strVal val="#ppt_x"/>
                                          </p:val>
                                        </p:tav>
                                        <p:tav tm="100000">
                                          <p:val>
                                            <p:strVal val="#ppt_x"/>
                                          </p:val>
                                        </p:tav>
                                      </p:tavLst>
                                    </p:anim>
                                    <p:anim calcmode="lin" valueType="num">
                                      <p:cBhvr additive="base">
                                        <p:cTn id="13" dur="75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699"/>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57157"/>
          <a:stretch>
            <a:fillRect/>
          </a:stretch>
        </p:blipFill>
        <p:spPr>
          <a:xfrm>
            <a:off x="0" y="0"/>
            <a:ext cx="12192000" cy="4899390"/>
          </a:xfrm>
          <a:prstGeom prst="rect">
            <a:avLst/>
          </a:prstGeom>
        </p:spPr>
      </p:pic>
      <p:sp>
        <p:nvSpPr>
          <p:cNvPr id="3" name="文本框 2"/>
          <p:cNvSpPr txBox="1"/>
          <p:nvPr/>
        </p:nvSpPr>
        <p:spPr>
          <a:xfrm>
            <a:off x="4545188" y="3694641"/>
            <a:ext cx="4031873" cy="1015663"/>
          </a:xfrm>
          <a:prstGeom prst="rect">
            <a:avLst/>
          </a:prstGeom>
          <a:noFill/>
        </p:spPr>
        <p:txBody>
          <a:bodyPr wrap="none" rtlCol="0">
            <a:spAutoFit/>
          </a:bodyPr>
          <a:lstStyle/>
          <a:p>
            <a:r>
              <a:rPr lang="zh-CN" altLang="en-US" sz="6000" b="1"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谢谢大家</a:t>
            </a:r>
            <a:r>
              <a:rPr lang="zh-CN" altLang="en-US" sz="6000" b="1">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a:t>
            </a:r>
            <a:endParaRPr lang="zh-CN" altLang="en-US" sz="6000"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chenying0907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406119" y="3563615"/>
            <a:ext cx="3304798" cy="830997"/>
          </a:xfrm>
          <a:prstGeom prst="rect">
            <a:avLst/>
          </a:prstGeom>
          <a:noFill/>
        </p:spPr>
        <p:txBody>
          <a:bodyPr wrap="square" lIns="0" rIns="0" rtlCol="0">
            <a:spAutoFit/>
          </a:bodyPr>
          <a:lstStyle/>
          <a:p>
            <a:r>
              <a:rPr lang="zh-CN" altLang="en-US" sz="4800" b="1" smtClean="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rPr>
              <a:t>一、说理念</a:t>
            </a:r>
            <a:endParaRPr lang="zh-CN" altLang="en-US" sz="48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727342" y="292681"/>
            <a:ext cx="4628419"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3200"/>
              <a:t>义务教育语文课程标准</a:t>
            </a:r>
            <a:endParaRPr lang="zh-CN" altLang="en-US" sz="3200" b="0" dirty="0">
              <a:solidFill>
                <a:srgbClr val="005188"/>
              </a:solidFill>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03" name="Rectangle 47"/>
          <p:cNvSpPr/>
          <p:nvPr/>
        </p:nvSpPr>
        <p:spPr>
          <a:xfrm>
            <a:off x="319892" y="2363282"/>
            <a:ext cx="3949800" cy="430887"/>
          </a:xfrm>
          <a:prstGeom prst="rect">
            <a:avLst/>
          </a:prstGeom>
        </p:spPr>
        <p:txBody>
          <a:bodyPr wrap="none" lIns="0" tIns="0" rIns="0" bIns="0">
            <a:spAutoFit/>
          </a:bodyPr>
          <a:lstStyle/>
          <a:p>
            <a:pPr algn="r"/>
            <a:r>
              <a:rPr lang="zh-CN" altLang="en-US" sz="2800" b="1">
                <a:latin typeface="微软雅黑" panose="020B0503020204020204" pitchFamily="34" charset="-122"/>
                <a:ea typeface="微软雅黑" panose="020B0503020204020204" pitchFamily="34" charset="-122"/>
                <a:cs typeface="Arial" panose="020B0604020202020204" pitchFamily="34" charset="0"/>
              </a:rPr>
              <a:t>全面提高学生的语文素养</a:t>
            </a:r>
            <a:endParaRPr lang="en-US" sz="2800" b="1" dirty="0" smtClean="0">
              <a:latin typeface="微软雅黑" panose="020B0503020204020204" pitchFamily="34" charset="-122"/>
              <a:ea typeface="微软雅黑" panose="020B0503020204020204" pitchFamily="34" charset="-122"/>
              <a:cs typeface="Arial" panose="020B0604020202020204" pitchFamily="34" charset="0"/>
            </a:endParaRPr>
          </a:p>
        </p:txBody>
      </p:sp>
      <p:sp>
        <p:nvSpPr>
          <p:cNvPr id="506" name="Rectangle 47"/>
          <p:cNvSpPr/>
          <p:nvPr/>
        </p:nvSpPr>
        <p:spPr>
          <a:xfrm>
            <a:off x="324825" y="3940558"/>
            <a:ext cx="3949799" cy="861774"/>
          </a:xfrm>
          <a:prstGeom prst="rect">
            <a:avLst/>
          </a:prstGeom>
        </p:spPr>
        <p:txBody>
          <a:bodyPr wrap="none" lIns="0" tIns="0" rIns="0" bIns="0">
            <a:spAutoFit/>
          </a:bodyPr>
          <a:lstStyle/>
          <a:p>
            <a:pPr algn="r"/>
            <a:r>
              <a:rPr lang="zh-CN" altLang="en-US" sz="2800" b="1">
                <a:latin typeface="微软雅黑" panose="020B0503020204020204" pitchFamily="34" charset="-122"/>
                <a:ea typeface="微软雅黑" panose="020B0503020204020204" pitchFamily="34" charset="-122"/>
                <a:cs typeface="Arial" panose="020B0604020202020204" pitchFamily="34" charset="0"/>
              </a:rPr>
              <a:t>积极倡导自主合作探究式</a:t>
            </a:r>
            <a:endParaRPr lang="en-US" altLang="zh-CN" sz="2800" b="1">
              <a:latin typeface="微软雅黑" panose="020B0503020204020204" pitchFamily="34" charset="-122"/>
              <a:ea typeface="微软雅黑" panose="020B0503020204020204" pitchFamily="34" charset="-122"/>
              <a:cs typeface="Arial" panose="020B0604020202020204" pitchFamily="34" charset="0"/>
            </a:endParaRPr>
          </a:p>
          <a:p>
            <a:pPr algn="r"/>
            <a:r>
              <a:rPr lang="zh-CN" altLang="en-US" sz="2800" b="1">
                <a:latin typeface="微软雅黑" panose="020B0503020204020204" pitchFamily="34" charset="-122"/>
                <a:ea typeface="微软雅黑" panose="020B0503020204020204" pitchFamily="34" charset="-122"/>
                <a:cs typeface="Arial" panose="020B0604020202020204" pitchFamily="34" charset="0"/>
              </a:rPr>
              <a:t>的学习方式</a:t>
            </a:r>
            <a:endParaRPr 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09" name="Rectangle 47"/>
          <p:cNvSpPr/>
          <p:nvPr/>
        </p:nvSpPr>
        <p:spPr>
          <a:xfrm>
            <a:off x="8058140" y="2207201"/>
            <a:ext cx="3949800" cy="430887"/>
          </a:xfrm>
          <a:prstGeom prst="rect">
            <a:avLst/>
          </a:prstGeom>
        </p:spPr>
        <p:txBody>
          <a:bodyPr wrap="none" lIns="0" tIns="0" rIns="0" bIns="0">
            <a:spAutoFit/>
          </a:bodyPr>
          <a:lstStyle/>
          <a:p>
            <a:pPr algn="r"/>
            <a:r>
              <a:rPr lang="zh-CN" altLang="en-US" sz="2800" b="1">
                <a:latin typeface="微软雅黑" panose="020B0503020204020204" pitchFamily="34" charset="-122"/>
                <a:ea typeface="微软雅黑" panose="020B0503020204020204" pitchFamily="34" charset="-122"/>
                <a:cs typeface="Arial" panose="020B0604020202020204" pitchFamily="34" charset="0"/>
              </a:rPr>
              <a:t>正确把握语文教育的特点</a:t>
            </a:r>
            <a:endParaRPr 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11" name="Rectangle 47"/>
          <p:cNvSpPr/>
          <p:nvPr/>
        </p:nvSpPr>
        <p:spPr>
          <a:xfrm>
            <a:off x="7992647" y="3846007"/>
            <a:ext cx="3590727" cy="861774"/>
          </a:xfrm>
          <a:prstGeom prst="rect">
            <a:avLst/>
          </a:prstGeom>
        </p:spPr>
        <p:txBody>
          <a:bodyPr wrap="none" lIns="0" tIns="0" rIns="0" bIns="0">
            <a:spAutoFit/>
          </a:bodyPr>
          <a:lstStyle/>
          <a:p>
            <a:pPr algn="r"/>
            <a:r>
              <a:rPr lang="zh-CN" altLang="en-US" sz="2800" b="1">
                <a:latin typeface="微软雅黑" panose="020B0503020204020204" pitchFamily="34" charset="-122"/>
                <a:ea typeface="微软雅黑" panose="020B0503020204020204" pitchFamily="34" charset="-122"/>
                <a:cs typeface="Arial" panose="020B0604020202020204" pitchFamily="34" charset="0"/>
              </a:rPr>
              <a:t>努力建设开放而有活力</a:t>
            </a:r>
            <a:endParaRPr lang="en-US" altLang="zh-CN" sz="2800" b="1">
              <a:latin typeface="微软雅黑" panose="020B0503020204020204" pitchFamily="34" charset="-122"/>
              <a:ea typeface="微软雅黑" panose="020B0503020204020204" pitchFamily="34" charset="-122"/>
              <a:cs typeface="Arial" panose="020B0604020202020204" pitchFamily="34" charset="0"/>
            </a:endParaRPr>
          </a:p>
          <a:p>
            <a:pPr algn="r"/>
            <a:r>
              <a:rPr lang="zh-CN" altLang="en-US" sz="2800" b="1">
                <a:latin typeface="微软雅黑" panose="020B0503020204020204" pitchFamily="34" charset="-122"/>
                <a:ea typeface="微软雅黑" panose="020B0503020204020204" pitchFamily="34" charset="-122"/>
                <a:cs typeface="Arial" panose="020B0604020202020204" pitchFamily="34" charset="0"/>
              </a:rPr>
              <a:t>的语文课程</a:t>
            </a:r>
            <a:endParaRPr 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13" name="chenying0907 456"/>
          <p:cNvSpPr>
            <a:spLocks noEditPoints="1"/>
          </p:cNvSpPr>
          <p:nvPr/>
        </p:nvSpPr>
        <p:spPr bwMode="auto">
          <a:xfrm>
            <a:off x="4274454" y="2287367"/>
            <a:ext cx="544513" cy="57092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chenying0907 460"/>
          <p:cNvSpPr>
            <a:spLocks noEditPoints="1"/>
          </p:cNvSpPr>
          <p:nvPr/>
        </p:nvSpPr>
        <p:spPr bwMode="auto">
          <a:xfrm>
            <a:off x="7327913" y="3856903"/>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chenying0907 456"/>
          <p:cNvSpPr>
            <a:spLocks noEditPoints="1"/>
          </p:cNvSpPr>
          <p:nvPr/>
        </p:nvSpPr>
        <p:spPr bwMode="auto">
          <a:xfrm>
            <a:off x="4288960" y="3849182"/>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chenying0907 460"/>
          <p:cNvSpPr>
            <a:spLocks noEditPoints="1"/>
          </p:cNvSpPr>
          <p:nvPr/>
        </p:nvSpPr>
        <p:spPr bwMode="auto">
          <a:xfrm>
            <a:off x="7518855" y="2202944"/>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949"/>
                                </p:stCondLst>
                                <p:childTnLst>
                                  <p:par>
                                    <p:cTn id="10" presetID="2" presetClass="entr" presetSubtype="4" accel="56000" fill="hold" nodeType="afterEffect" p14:presetBounceEnd="56000">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14:bounceEnd="56000">
                                          <p:cBhvr additive="base">
                                            <p:cTn id="12"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3" dur="1000" fill="hold"/>
                                            <p:tgtEl>
                                              <p:spTgt spid="54"/>
                                            </p:tgtEl>
                                            <p:attrNameLst>
                                              <p:attrName>ppt_y</p:attrName>
                                            </p:attrNameLst>
                                          </p:cBhvr>
                                          <p:tavLst>
                                            <p:tav tm="0">
                                              <p:val>
                                                <p:strVal val="1+#ppt_h/2"/>
                                              </p:val>
                                            </p:tav>
                                            <p:tav tm="100000">
                                              <p:val>
                                                <p:strVal val="#ppt_y"/>
                                              </p:val>
                                            </p:tav>
                                          </p:tavLst>
                                        </p:anim>
                                      </p:childTnLst>
                                    </p:cTn>
                                  </p:par>
                                </p:childTnLst>
                              </p:cTn>
                            </p:par>
                            <p:par>
                              <p:cTn id="14" fill="hold">
                                <p:stCondLst>
                                  <p:cond delay="1949"/>
                                </p:stCondLst>
                                <p:childTnLst>
                                  <p:par>
                                    <p:cTn id="15" presetID="10" presetClass="entr" presetSubtype="0" fill="hold" grpId="0" nodeType="afterEffect">
                                      <p:stCondLst>
                                        <p:cond delay="0"/>
                                      </p:stCondLst>
                                      <p:childTnLst>
                                        <p:set>
                                          <p:cBhvr>
                                            <p:cTn id="16" dur="1" fill="hold">
                                              <p:stCondLst>
                                                <p:cond delay="0"/>
                                              </p:stCondLst>
                                            </p:cTn>
                                            <p:tgtEl>
                                              <p:spTgt spid="513"/>
                                            </p:tgtEl>
                                            <p:attrNameLst>
                                              <p:attrName>style.visibility</p:attrName>
                                            </p:attrNameLst>
                                          </p:cBhvr>
                                          <p:to>
                                            <p:strVal val="visible"/>
                                          </p:to>
                                        </p:set>
                                        <p:animEffect transition="in" filter="fade">
                                          <p:cBhvr>
                                            <p:cTn id="17" dur="500"/>
                                            <p:tgtEl>
                                              <p:spTgt spid="513"/>
                                            </p:tgtEl>
                                          </p:cBhvr>
                                        </p:animEffect>
                                      </p:childTnLst>
                                    </p:cTn>
                                  </p:par>
                                </p:childTnLst>
                              </p:cTn>
                            </p:par>
                            <p:par>
                              <p:cTn id="18" fill="hold">
                                <p:stCondLst>
                                  <p:cond delay="2449"/>
                                </p:stCondLst>
                                <p:childTnLst>
                                  <p:par>
                                    <p:cTn id="19" presetID="10" presetClass="entr" presetSubtype="0" fill="hold" grpId="0" nodeType="afterEffect">
                                      <p:stCondLst>
                                        <p:cond delay="0"/>
                                      </p:stCondLst>
                                      <p:childTnLst>
                                        <p:set>
                                          <p:cBhvr>
                                            <p:cTn id="20" dur="1" fill="hold">
                                              <p:stCondLst>
                                                <p:cond delay="0"/>
                                              </p:stCondLst>
                                            </p:cTn>
                                            <p:tgtEl>
                                              <p:spTgt spid="515"/>
                                            </p:tgtEl>
                                            <p:attrNameLst>
                                              <p:attrName>style.visibility</p:attrName>
                                            </p:attrNameLst>
                                          </p:cBhvr>
                                          <p:to>
                                            <p:strVal val="visible"/>
                                          </p:to>
                                        </p:set>
                                        <p:animEffect transition="in" filter="fade">
                                          <p:cBhvr>
                                            <p:cTn id="21" dur="500"/>
                                            <p:tgtEl>
                                              <p:spTgt spid="515"/>
                                            </p:tgtEl>
                                          </p:cBhvr>
                                        </p:animEffect>
                                      </p:childTnLst>
                                    </p:cTn>
                                  </p:par>
                                </p:childTnLst>
                              </p:cTn>
                            </p:par>
                            <p:par>
                              <p:cTn id="22" fill="hold">
                                <p:stCondLst>
                                  <p:cond delay="2949"/>
                                </p:stCondLst>
                                <p:childTnLst>
                                  <p:par>
                                    <p:cTn id="23" presetID="10" presetClass="entr" presetSubtype="0" fill="hold" grpId="0" nodeType="afterEffect">
                                      <p:stCondLst>
                                        <p:cond delay="0"/>
                                      </p:stCondLst>
                                      <p:childTnLst>
                                        <p:set>
                                          <p:cBhvr>
                                            <p:cTn id="24" dur="1" fill="hold">
                                              <p:stCondLst>
                                                <p:cond delay="0"/>
                                              </p:stCondLst>
                                            </p:cTn>
                                            <p:tgtEl>
                                              <p:spTgt spid="516"/>
                                            </p:tgtEl>
                                            <p:attrNameLst>
                                              <p:attrName>style.visibility</p:attrName>
                                            </p:attrNameLst>
                                          </p:cBhvr>
                                          <p:to>
                                            <p:strVal val="visible"/>
                                          </p:to>
                                        </p:set>
                                        <p:animEffect transition="in" filter="fade">
                                          <p:cBhvr>
                                            <p:cTn id="25" dur="500"/>
                                            <p:tgtEl>
                                              <p:spTgt spid="516"/>
                                            </p:tgtEl>
                                          </p:cBhvr>
                                        </p:animEffect>
                                      </p:childTnLst>
                                    </p:cTn>
                                  </p:par>
                                </p:childTnLst>
                              </p:cTn>
                            </p:par>
                            <p:par>
                              <p:cTn id="26" fill="hold">
                                <p:stCondLst>
                                  <p:cond delay="3449"/>
                                </p:stCondLst>
                                <p:childTnLst>
                                  <p:par>
                                    <p:cTn id="27" presetID="10" presetClass="entr" presetSubtype="0" fill="hold" grpId="0" nodeType="afterEffect">
                                      <p:stCondLst>
                                        <p:cond delay="0"/>
                                      </p:stCondLst>
                                      <p:childTnLst>
                                        <p:set>
                                          <p:cBhvr>
                                            <p:cTn id="28" dur="1" fill="hold">
                                              <p:stCondLst>
                                                <p:cond delay="0"/>
                                              </p:stCondLst>
                                            </p:cTn>
                                            <p:tgtEl>
                                              <p:spTgt spid="514"/>
                                            </p:tgtEl>
                                            <p:attrNameLst>
                                              <p:attrName>style.visibility</p:attrName>
                                            </p:attrNameLst>
                                          </p:cBhvr>
                                          <p:to>
                                            <p:strVal val="visible"/>
                                          </p:to>
                                        </p:set>
                                        <p:animEffect transition="in" filter="fade">
                                          <p:cBhvr>
                                            <p:cTn id="29" dur="500"/>
                                            <p:tgtEl>
                                              <p:spTgt spid="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949"/>
                                </p:stCondLst>
                                <p:childTnLst>
                                  <p:par>
                                    <p:cTn id="10" presetID="2" presetClass="entr" presetSubtype="4" accel="56000"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1000" fill="hold"/>
                                            <p:tgtEl>
                                              <p:spTgt spid="54"/>
                                            </p:tgtEl>
                                            <p:attrNameLst>
                                              <p:attrName>ppt_x</p:attrName>
                                            </p:attrNameLst>
                                          </p:cBhvr>
                                          <p:tavLst>
                                            <p:tav tm="0">
                                              <p:val>
                                                <p:strVal val="#ppt_x"/>
                                              </p:val>
                                            </p:tav>
                                            <p:tav tm="100000">
                                              <p:val>
                                                <p:strVal val="#ppt_x"/>
                                              </p:val>
                                            </p:tav>
                                          </p:tavLst>
                                        </p:anim>
                                        <p:anim calcmode="lin" valueType="num">
                                          <p:cBhvr additive="base">
                                            <p:cTn id="13" dur="1000" fill="hold"/>
                                            <p:tgtEl>
                                              <p:spTgt spid="54"/>
                                            </p:tgtEl>
                                            <p:attrNameLst>
                                              <p:attrName>ppt_y</p:attrName>
                                            </p:attrNameLst>
                                          </p:cBhvr>
                                          <p:tavLst>
                                            <p:tav tm="0">
                                              <p:val>
                                                <p:strVal val="1+#ppt_h/2"/>
                                              </p:val>
                                            </p:tav>
                                            <p:tav tm="100000">
                                              <p:val>
                                                <p:strVal val="#ppt_y"/>
                                              </p:val>
                                            </p:tav>
                                          </p:tavLst>
                                        </p:anim>
                                      </p:childTnLst>
                                    </p:cTn>
                                  </p:par>
                                </p:childTnLst>
                              </p:cTn>
                            </p:par>
                            <p:par>
                              <p:cTn id="14" fill="hold">
                                <p:stCondLst>
                                  <p:cond delay="1949"/>
                                </p:stCondLst>
                                <p:childTnLst>
                                  <p:par>
                                    <p:cTn id="15" presetID="10" presetClass="entr" presetSubtype="0" fill="hold" grpId="0" nodeType="afterEffect">
                                      <p:stCondLst>
                                        <p:cond delay="0"/>
                                      </p:stCondLst>
                                      <p:childTnLst>
                                        <p:set>
                                          <p:cBhvr>
                                            <p:cTn id="16" dur="1" fill="hold">
                                              <p:stCondLst>
                                                <p:cond delay="0"/>
                                              </p:stCondLst>
                                            </p:cTn>
                                            <p:tgtEl>
                                              <p:spTgt spid="513"/>
                                            </p:tgtEl>
                                            <p:attrNameLst>
                                              <p:attrName>style.visibility</p:attrName>
                                            </p:attrNameLst>
                                          </p:cBhvr>
                                          <p:to>
                                            <p:strVal val="visible"/>
                                          </p:to>
                                        </p:set>
                                        <p:animEffect transition="in" filter="fade">
                                          <p:cBhvr>
                                            <p:cTn id="17" dur="500"/>
                                            <p:tgtEl>
                                              <p:spTgt spid="513"/>
                                            </p:tgtEl>
                                          </p:cBhvr>
                                        </p:animEffect>
                                      </p:childTnLst>
                                    </p:cTn>
                                  </p:par>
                                </p:childTnLst>
                              </p:cTn>
                            </p:par>
                            <p:par>
                              <p:cTn id="18" fill="hold">
                                <p:stCondLst>
                                  <p:cond delay="2449"/>
                                </p:stCondLst>
                                <p:childTnLst>
                                  <p:par>
                                    <p:cTn id="19" presetID="10" presetClass="entr" presetSubtype="0" fill="hold" grpId="0" nodeType="afterEffect">
                                      <p:stCondLst>
                                        <p:cond delay="0"/>
                                      </p:stCondLst>
                                      <p:childTnLst>
                                        <p:set>
                                          <p:cBhvr>
                                            <p:cTn id="20" dur="1" fill="hold">
                                              <p:stCondLst>
                                                <p:cond delay="0"/>
                                              </p:stCondLst>
                                            </p:cTn>
                                            <p:tgtEl>
                                              <p:spTgt spid="515"/>
                                            </p:tgtEl>
                                            <p:attrNameLst>
                                              <p:attrName>style.visibility</p:attrName>
                                            </p:attrNameLst>
                                          </p:cBhvr>
                                          <p:to>
                                            <p:strVal val="visible"/>
                                          </p:to>
                                        </p:set>
                                        <p:animEffect transition="in" filter="fade">
                                          <p:cBhvr>
                                            <p:cTn id="21" dur="500"/>
                                            <p:tgtEl>
                                              <p:spTgt spid="515"/>
                                            </p:tgtEl>
                                          </p:cBhvr>
                                        </p:animEffect>
                                      </p:childTnLst>
                                    </p:cTn>
                                  </p:par>
                                </p:childTnLst>
                              </p:cTn>
                            </p:par>
                            <p:par>
                              <p:cTn id="22" fill="hold">
                                <p:stCondLst>
                                  <p:cond delay="2949"/>
                                </p:stCondLst>
                                <p:childTnLst>
                                  <p:par>
                                    <p:cTn id="23" presetID="10" presetClass="entr" presetSubtype="0" fill="hold" grpId="0" nodeType="afterEffect">
                                      <p:stCondLst>
                                        <p:cond delay="0"/>
                                      </p:stCondLst>
                                      <p:childTnLst>
                                        <p:set>
                                          <p:cBhvr>
                                            <p:cTn id="24" dur="1" fill="hold">
                                              <p:stCondLst>
                                                <p:cond delay="0"/>
                                              </p:stCondLst>
                                            </p:cTn>
                                            <p:tgtEl>
                                              <p:spTgt spid="516"/>
                                            </p:tgtEl>
                                            <p:attrNameLst>
                                              <p:attrName>style.visibility</p:attrName>
                                            </p:attrNameLst>
                                          </p:cBhvr>
                                          <p:to>
                                            <p:strVal val="visible"/>
                                          </p:to>
                                        </p:set>
                                        <p:animEffect transition="in" filter="fade">
                                          <p:cBhvr>
                                            <p:cTn id="25" dur="500"/>
                                            <p:tgtEl>
                                              <p:spTgt spid="516"/>
                                            </p:tgtEl>
                                          </p:cBhvr>
                                        </p:animEffect>
                                      </p:childTnLst>
                                    </p:cTn>
                                  </p:par>
                                </p:childTnLst>
                              </p:cTn>
                            </p:par>
                            <p:par>
                              <p:cTn id="26" fill="hold">
                                <p:stCondLst>
                                  <p:cond delay="3449"/>
                                </p:stCondLst>
                                <p:childTnLst>
                                  <p:par>
                                    <p:cTn id="27" presetID="10" presetClass="entr" presetSubtype="0" fill="hold" grpId="0" nodeType="afterEffect">
                                      <p:stCondLst>
                                        <p:cond delay="0"/>
                                      </p:stCondLst>
                                      <p:childTnLst>
                                        <p:set>
                                          <p:cBhvr>
                                            <p:cTn id="28" dur="1" fill="hold">
                                              <p:stCondLst>
                                                <p:cond delay="0"/>
                                              </p:stCondLst>
                                            </p:cTn>
                                            <p:tgtEl>
                                              <p:spTgt spid="514"/>
                                            </p:tgtEl>
                                            <p:attrNameLst>
                                              <p:attrName>style.visibility</p:attrName>
                                            </p:attrNameLst>
                                          </p:cBhvr>
                                          <p:to>
                                            <p:strVal val="visible"/>
                                          </p:to>
                                        </p:set>
                                        <p:animEffect transition="in" filter="fade">
                                          <p:cBhvr>
                                            <p:cTn id="29" dur="500"/>
                                            <p:tgtEl>
                                              <p:spTgt spid="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2800" b="1">
                <a:latin typeface="微软雅黑" panose="020B0503020204020204" pitchFamily="34" charset="-122"/>
                <a:ea typeface="微软雅黑" panose="020B0503020204020204" pitchFamily="34" charset="-122"/>
                <a:cs typeface="Arial" panose="020B0604020202020204" pitchFamily="34" charset="0"/>
              </a:rPr>
              <a:t>语言建构与应用</a:t>
            </a:r>
            <a:endParaRPr lang="zh-CN" alt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zh-CN" sz="2800" b="1">
                <a:latin typeface="微软雅黑" panose="020B0503020204020204" pitchFamily="34" charset="-122"/>
                <a:ea typeface="微软雅黑" panose="020B0503020204020204" pitchFamily="34" charset="-122"/>
                <a:cs typeface="Arial" panose="020B0604020202020204" pitchFamily="34" charset="0"/>
              </a:rPr>
              <a:t>思维发展与提升</a:t>
            </a:r>
            <a:endParaRPr lang="zh-CN" alt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zh-CN" sz="2800" b="1">
                <a:latin typeface="微软雅黑" panose="020B0503020204020204" pitchFamily="34" charset="-122"/>
                <a:ea typeface="微软雅黑" panose="020B0503020204020204" pitchFamily="34" charset="-122"/>
                <a:cs typeface="Arial" panose="020B0604020202020204" pitchFamily="34" charset="0"/>
              </a:rPr>
              <a:t>审美鉴赏与创造</a:t>
            </a:r>
            <a:endParaRPr lang="zh-CN" alt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zh-CN" sz="2800" b="1">
                <a:latin typeface="微软雅黑" panose="020B0503020204020204" pitchFamily="34" charset="-122"/>
                <a:ea typeface="微软雅黑" panose="020B0503020204020204" pitchFamily="34" charset="-122"/>
                <a:cs typeface="Arial" panose="020B0604020202020204" pitchFamily="34" charset="0"/>
              </a:rPr>
              <a:t>文化传承与理解</a:t>
            </a:r>
            <a:endParaRPr lang="zh-CN" altLang="en-US" sz="2800" b="1"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a:t>语文核心素养</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accel="28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250" fill="hold"/>
                                        <p:tgtEl>
                                          <p:spTgt spid="2"/>
                                        </p:tgtEl>
                                        <p:attrNameLst>
                                          <p:attrName>ppt_x</p:attrName>
                                        </p:attrNameLst>
                                      </p:cBhvr>
                                      <p:tavLst>
                                        <p:tav tm="0">
                                          <p:val>
                                            <p:strVal val="1+#ppt_w/2"/>
                                          </p:val>
                                        </p:tav>
                                        <p:tav tm="100000">
                                          <p:val>
                                            <p:strVal val="#ppt_x"/>
                                          </p:val>
                                        </p:tav>
                                      </p:tavLst>
                                    </p:anim>
                                    <p:anim calcmode="lin" valueType="num">
                                      <p:cBhvr additive="base">
                                        <p:cTn id="13" dur="125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 presetClass="entr" presetSubtype="8" fill="hold" grpId="0" nodeType="withEffect">
                                  <p:stCondLst>
                                    <p:cond delay="30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300" fill="hold"/>
                                        <p:tgtEl>
                                          <p:spTgt spid="3"/>
                                        </p:tgtEl>
                                        <p:attrNameLst>
                                          <p:attrName>ppt_x</p:attrName>
                                        </p:attrNameLst>
                                      </p:cBhvr>
                                      <p:tavLst>
                                        <p:tav tm="0">
                                          <p:val>
                                            <p:strVal val="0-#ppt_w/2"/>
                                          </p:val>
                                        </p:tav>
                                        <p:tav tm="100000">
                                          <p:val>
                                            <p:strVal val="#ppt_x"/>
                                          </p:val>
                                        </p:tav>
                                      </p:tavLst>
                                    </p:anim>
                                    <p:anim calcmode="lin" valueType="num">
                                      <p:cBhvr additive="base">
                                        <p:cTn id="21" dur="3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2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 presetClass="entr" presetSubtype="8" fill="hold" grpId="0" nodeType="withEffect">
                                  <p:stCondLst>
                                    <p:cond delay="3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300" fill="hold"/>
                                        <p:tgtEl>
                                          <p:spTgt spid="4"/>
                                        </p:tgtEl>
                                        <p:attrNameLst>
                                          <p:attrName>ppt_x</p:attrName>
                                        </p:attrNameLst>
                                      </p:cBhvr>
                                      <p:tavLst>
                                        <p:tav tm="0">
                                          <p:val>
                                            <p:strVal val="0-#ppt_w/2"/>
                                          </p:val>
                                        </p:tav>
                                        <p:tav tm="100000">
                                          <p:val>
                                            <p:strVal val="#ppt_x"/>
                                          </p:val>
                                        </p:tav>
                                      </p:tavLst>
                                    </p:anim>
                                    <p:anim calcmode="lin" valueType="num">
                                      <p:cBhvr additive="base">
                                        <p:cTn id="29" dur="3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2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par>
                                <p:cTn id="34" presetID="2" presetClass="entr" presetSubtype="8" fill="hold" grpId="0" nodeType="withEffect">
                                  <p:stCondLst>
                                    <p:cond delay="3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300" fill="hold"/>
                                        <p:tgtEl>
                                          <p:spTgt spid="5"/>
                                        </p:tgtEl>
                                        <p:attrNameLst>
                                          <p:attrName>ppt_x</p:attrName>
                                        </p:attrNameLst>
                                      </p:cBhvr>
                                      <p:tavLst>
                                        <p:tav tm="0">
                                          <p:val>
                                            <p:strVal val="0-#ppt_w/2"/>
                                          </p:val>
                                        </p:tav>
                                        <p:tav tm="100000">
                                          <p:val>
                                            <p:strVal val="#ppt_x"/>
                                          </p:val>
                                        </p:tav>
                                      </p:tavLst>
                                    </p:anim>
                                    <p:anim calcmode="lin" valueType="num">
                                      <p:cBhvr additive="base">
                                        <p:cTn id="37" dur="3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3750"/>
                            </p:stCondLst>
                            <p:childTnLst>
                              <p:par>
                                <p:cTn id="39" presetID="22" presetClass="entr" presetSubtype="2"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500"/>
                                        <p:tgtEl>
                                          <p:spTgt spid="10"/>
                                        </p:tgtEl>
                                      </p:cBhvr>
                                    </p:animEffect>
                                  </p:childTnLst>
                                </p:cTn>
                              </p:par>
                              <p:par>
                                <p:cTn id="42" presetID="2" presetClass="entr" presetSubtype="8" fill="hold" grpId="0" nodeType="withEffect">
                                  <p:stCondLst>
                                    <p:cond delay="30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300" fill="hold"/>
                                        <p:tgtEl>
                                          <p:spTgt spid="6"/>
                                        </p:tgtEl>
                                        <p:attrNameLst>
                                          <p:attrName>ppt_x</p:attrName>
                                        </p:attrNameLst>
                                      </p:cBhvr>
                                      <p:tavLst>
                                        <p:tav tm="0">
                                          <p:val>
                                            <p:strVal val="0-#ppt_w/2"/>
                                          </p:val>
                                        </p:tav>
                                        <p:tav tm="100000">
                                          <p:val>
                                            <p:strVal val="#ppt_x"/>
                                          </p:val>
                                        </p:tav>
                                      </p:tavLst>
                                    </p:anim>
                                    <p:anim calcmode="lin" valueType="num">
                                      <p:cBhvr additive="base">
                                        <p:cTn id="45"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658282"/>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421941" y="3444713"/>
            <a:ext cx="3595221" cy="830997"/>
          </a:xfrm>
          <a:prstGeom prst="rect">
            <a:avLst/>
          </a:prstGeom>
          <a:noFill/>
        </p:spPr>
        <p:txBody>
          <a:bodyPr wrap="square" lIns="0" rIns="0" rtlCol="0">
            <a:spAutoFit/>
          </a:bodyPr>
          <a:lstStyle/>
          <a:p>
            <a:r>
              <a:rPr lang="zh-CN" altLang="en-US" sz="4800" b="1" smtClean="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rPr>
              <a:t>二、说教材</a:t>
            </a:r>
            <a:endParaRPr lang="zh-CN" altLang="en-US" sz="48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956618" y="17452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defRPr/>
            </a:pPr>
            <a:r>
              <a:rPr lang="en-US" altLang="zh-CN" sz="3200" smtClean="0"/>
              <a:t>1.</a:t>
            </a:r>
            <a:r>
              <a:rPr lang="zh-CN" altLang="en-US" sz="3200" smtClean="0"/>
              <a:t>说教材</a:t>
            </a:r>
            <a:endParaRPr lang="en-US" altLang="zh-CN" dirty="0">
              <a:solidFill>
                <a:srgbClr val="005188"/>
              </a:solidFill>
            </a:endParaRPr>
          </a:p>
        </p:txBody>
      </p:sp>
      <p:grpSp>
        <p:nvGrpSpPr>
          <p:cNvPr id="4" name="chenying0907 3"/>
          <p:cNvGrpSpPr/>
          <p:nvPr/>
        </p:nvGrpSpPr>
        <p:grpSpPr bwMode="auto">
          <a:xfrm>
            <a:off x="3016262" y="981141"/>
            <a:ext cx="6461919" cy="4702303"/>
            <a:chOff x="839089" y="1015825"/>
            <a:chExt cx="4688114" cy="4877531"/>
          </a:xfrm>
        </p:grpSpPr>
        <p:grpSp>
          <p:nvGrpSpPr>
            <p:cNvPr id="5" name="chenying0907 4"/>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9" name="矩形 18"/>
          <p:cNvSpPr/>
          <p:nvPr/>
        </p:nvSpPr>
        <p:spPr>
          <a:xfrm>
            <a:off x="3438699" y="2816106"/>
            <a:ext cx="6039482" cy="2332946"/>
          </a:xfrm>
          <a:prstGeom prst="rect">
            <a:avLst/>
          </a:prstGeom>
        </p:spPr>
        <p:txBody>
          <a:bodyPr wrap="square">
            <a:spAutoFit/>
          </a:bodyPr>
          <a:lstStyle/>
          <a:p>
            <a:pPr>
              <a:lnSpc>
                <a:spcPct val="130000"/>
              </a:lnSpc>
              <a:spcBef>
                <a:spcPct val="0"/>
              </a:spcBef>
              <a:defRPr/>
            </a:pPr>
            <a:r>
              <a:rPr lang="zh-CN" altLang="en-US" sz="2800" b="1" smtClean="0">
                <a:latin typeface="微软雅黑" panose="020B0503020204020204" pitchFamily="34" charset="-122"/>
                <a:ea typeface="微软雅黑" panose="020B0503020204020204" pitchFamily="34" charset="-122"/>
                <a:cs typeface="Arial" panose="020B0604020202020204" pitchFamily="34" charset="0"/>
              </a:rPr>
              <a:t>单元目标：了</a:t>
            </a:r>
            <a:r>
              <a:rPr lang="zh-CN" altLang="en-US" sz="2800" b="1">
                <a:latin typeface="微软雅黑" panose="020B0503020204020204" pitchFamily="34" charset="-122"/>
                <a:ea typeface="微软雅黑" panose="020B0503020204020204" pitchFamily="34" charset="-122"/>
                <a:cs typeface="Arial" panose="020B0604020202020204" pitchFamily="34" charset="0"/>
              </a:rPr>
              <a:t>解游记的特点，把握作者的游踪，写景的角度和方法，并揣摩和品味语言，欣赏积累精彩词句。感受作者对自然、社会和人生的思考</a:t>
            </a:r>
            <a:r>
              <a:rPr lang="zh-CN" altLang="en-US" sz="2800" b="1" smtClean="0">
                <a:latin typeface="微软雅黑" panose="020B0503020204020204" pitchFamily="34" charset="-122"/>
                <a:ea typeface="微软雅黑" panose="020B0503020204020204" pitchFamily="34" charset="-122"/>
                <a:cs typeface="Arial" panose="020B0604020202020204" pitchFamily="34" charset="0"/>
              </a:rPr>
              <a:t>。</a:t>
            </a:r>
            <a:endParaRPr lang="en-US" altLang="zh-CN" sz="2800" b="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0" name="chenying0907 19"/>
          <p:cNvGrpSpPr/>
          <p:nvPr/>
        </p:nvGrpSpPr>
        <p:grpSpPr>
          <a:xfrm rot="20765698">
            <a:off x="1228530" y="1122254"/>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chenying0907 19"/>
          <p:cNvGrpSpPr/>
          <p:nvPr/>
        </p:nvGrpSpPr>
        <p:grpSpPr>
          <a:xfrm rot="20765698">
            <a:off x="9634528" y="1169617"/>
            <a:ext cx="1660802" cy="1503709"/>
            <a:chOff x="5881332" y="267437"/>
            <a:chExt cx="1140491" cy="1049252"/>
          </a:xfrm>
        </p:grpSpPr>
        <p:sp>
          <p:nvSpPr>
            <p:cNvPr id="3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699"/>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699"/>
                            </p:stCondLst>
                            <p:childTnLst>
                              <p:par>
                                <p:cTn id="20" presetID="2" presetClass="entr" presetSubtype="1" decel="10000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750" fill="hold"/>
                                        <p:tgtEl>
                                          <p:spTgt spid="35"/>
                                        </p:tgtEl>
                                        <p:attrNameLst>
                                          <p:attrName>ppt_x</p:attrName>
                                        </p:attrNameLst>
                                      </p:cBhvr>
                                      <p:tavLst>
                                        <p:tav tm="0">
                                          <p:val>
                                            <p:strVal val="#ppt_x"/>
                                          </p:val>
                                        </p:tav>
                                        <p:tav tm="100000">
                                          <p:val>
                                            <p:strVal val="#ppt_x"/>
                                          </p:val>
                                        </p:tav>
                                      </p:tavLst>
                                    </p:anim>
                                    <p:anim calcmode="lin" valueType="num">
                                      <p:cBhvr additive="base">
                                        <p:cTn id="23" dur="75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smtClean="0"/>
              <a:t>2.</a:t>
            </a:r>
            <a:r>
              <a:rPr lang="zh-CN" altLang="zh-CN" sz="3200" smtClean="0"/>
              <a:t>说</a:t>
            </a:r>
            <a:r>
              <a:rPr lang="zh-CN" altLang="zh-CN" sz="3200"/>
              <a:t>学情</a:t>
            </a:r>
            <a:endParaRPr lang="zh-CN" altLang="en-US" sz="3200" b="0" dirty="0">
              <a:solidFill>
                <a:srgbClr val="005188"/>
              </a:solidFill>
            </a:endParaRPr>
          </a:p>
        </p:txBody>
      </p:sp>
      <p:sp>
        <p:nvSpPr>
          <p:cNvPr id="4" name="chenying0907 5"/>
          <p:cNvSpPr>
            <a:spLocks noEditPoints="1"/>
          </p:cNvSpPr>
          <p:nvPr/>
        </p:nvSpPr>
        <p:spPr bwMode="auto">
          <a:xfrm>
            <a:off x="325387" y="4153522"/>
            <a:ext cx="3110539"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p:spPr>
        <p:txBody>
          <a:bodyPr/>
          <a:lstStyle/>
          <a:p>
            <a:pPr fontAlgn="auto"/>
            <a:endParaRPr lang="zh-CN" altLang="en-US" noProof="1">
              <a:solidFill>
                <a:schemeClr val="tx1">
                  <a:lumMod val="65000"/>
                  <a:lumOff val="35000"/>
                </a:schemeClr>
              </a:solidFill>
            </a:endParaRPr>
          </a:p>
        </p:txBody>
      </p:sp>
      <p:grpSp>
        <p:nvGrpSpPr>
          <p:cNvPr id="5" name="chenying0907 4"/>
          <p:cNvGrpSpPr/>
          <p:nvPr/>
        </p:nvGrpSpPr>
        <p:grpSpPr>
          <a:xfrm>
            <a:off x="1679128" y="3397457"/>
            <a:ext cx="1219200" cy="803275"/>
            <a:chOff x="3287027" y="1939925"/>
            <a:chExt cx="1219200" cy="803275"/>
          </a:xfrm>
        </p:grpSpPr>
        <p:sp>
          <p:nvSpPr>
            <p:cNvPr id="6" name="chenying0907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微软雅黑" panose="020B0503020204020204" pitchFamily="34" charset="-122"/>
                <a:ea typeface="微软雅黑" panose="020B0503020204020204" pitchFamily="34"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能力层面</a:t>
              </a:r>
              <a:endParaRPr lang="zh-CN" altLang="en-US"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grpSp>
        <p:nvGrpSpPr>
          <p:cNvPr id="8" name="chenying0907 7"/>
          <p:cNvGrpSpPr/>
          <p:nvPr/>
        </p:nvGrpSpPr>
        <p:grpSpPr>
          <a:xfrm>
            <a:off x="489379" y="3897519"/>
            <a:ext cx="1219200" cy="803275"/>
            <a:chOff x="2097278" y="2439987"/>
            <a:chExt cx="1219200" cy="803275"/>
          </a:xfrm>
        </p:grpSpPr>
        <p:sp>
          <p:nvSpPr>
            <p:cNvPr id="9" name="chenying0907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微软雅黑" panose="020B0503020204020204" pitchFamily="34" charset="-122"/>
                <a:ea typeface="微软雅黑" panose="020B0503020204020204" pitchFamily="34" charset="-122"/>
              </a:endParaRPr>
            </a:p>
          </p:txBody>
        </p:sp>
        <p:sp>
          <p:nvSpPr>
            <p:cNvPr id="10" name="文本框 78"/>
            <p:cNvSpPr txBox="1">
              <a:spLocks noChangeArrowheads="1"/>
            </p:cNvSpPr>
            <p:nvPr/>
          </p:nvSpPr>
          <p:spPr bwMode="auto">
            <a:xfrm>
              <a:off x="2097278" y="2585719"/>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认知层面</a:t>
              </a:r>
              <a:endParaRPr lang="zh-CN" altLang="en-US"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grpSp>
        <p:nvGrpSpPr>
          <p:cNvPr id="11" name="chenying0907 10"/>
          <p:cNvGrpSpPr/>
          <p:nvPr/>
        </p:nvGrpSpPr>
        <p:grpSpPr>
          <a:xfrm>
            <a:off x="2595241" y="3995061"/>
            <a:ext cx="1423171" cy="1163972"/>
            <a:chOff x="4256846" y="2711450"/>
            <a:chExt cx="1219200" cy="954244"/>
          </a:xfrm>
        </p:grpSpPr>
        <p:sp>
          <p:nvSpPr>
            <p:cNvPr id="12" name="chenying0907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p:spPr>
          <p:txBody>
            <a:bodyPr/>
            <a:lstStyle/>
            <a:p>
              <a:pPr fontAlgn="auto"/>
              <a:endParaRPr lang="zh-CN" altLang="en-US" sz="1600" noProof="1">
                <a:solidFill>
                  <a:srgbClr val="005188"/>
                </a:solidFill>
                <a:latin typeface="微软雅黑" panose="020B0503020204020204" pitchFamily="34" charset="-122"/>
                <a:ea typeface="微软雅黑" panose="020B0503020204020204" pitchFamily="34" charset="-122"/>
              </a:endParaRPr>
            </a:p>
          </p:txBody>
        </p:sp>
        <p:sp>
          <p:nvSpPr>
            <p:cNvPr id="13" name="文本框 79"/>
            <p:cNvSpPr txBox="1">
              <a:spLocks noChangeArrowheads="1"/>
            </p:cNvSpPr>
            <p:nvPr/>
          </p:nvSpPr>
          <p:spPr bwMode="auto">
            <a:xfrm>
              <a:off x="4256846" y="2742364"/>
              <a:ext cx="1219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情感态度价值观层面</a:t>
              </a:r>
              <a:endParaRPr lang="zh-CN" altLang="en-US"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grpSp>
      <p:sp>
        <p:nvSpPr>
          <p:cNvPr id="14" name="文本框 13"/>
          <p:cNvSpPr txBox="1"/>
          <p:nvPr/>
        </p:nvSpPr>
        <p:spPr>
          <a:xfrm>
            <a:off x="4409799" y="4523928"/>
            <a:ext cx="3416320" cy="523220"/>
          </a:xfrm>
          <a:prstGeom prst="rect">
            <a:avLst/>
          </a:prstGeom>
          <a:noFill/>
        </p:spPr>
        <p:txBody>
          <a:bodyPr wrap="none">
            <a:spAutoFit/>
          </a:bodyPr>
          <a:lstStyle/>
          <a:p>
            <a:r>
              <a:rPr lang="zh-CN" altLang="en-US" sz="2800" b="1"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情感态度价值观层</a:t>
            </a:r>
            <a:r>
              <a:rPr lang="zh-CN" altLang="en-US" sz="2800" b="1">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面</a:t>
            </a:r>
            <a:endParaRPr lang="zh-CN" altLang="en-US" sz="2800"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15" name="文本框 93"/>
          <p:cNvSpPr txBox="1">
            <a:spLocks noChangeArrowheads="1"/>
          </p:cNvSpPr>
          <p:nvPr/>
        </p:nvSpPr>
        <p:spPr bwMode="auto">
          <a:xfrm>
            <a:off x="3956440" y="3484555"/>
            <a:ext cx="7255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smtClean="0">
                <a:latin typeface="微软雅黑" panose="020B0503020204020204" pitchFamily="34" charset="-122"/>
                <a:ea typeface="微软雅黑" panose="020B0503020204020204" pitchFamily="34" charset="-122"/>
                <a:cs typeface="Arial" panose="020B0604020202020204" pitchFamily="34" charset="0"/>
              </a:rPr>
              <a:t>南北方的河流景观差异，时空的距离让学生理解有难度，需要教师的引导。</a:t>
            </a:r>
            <a:endParaRPr lang="en-US" altLang="zh-CN" sz="2400" dirty="0" smtClean="0">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16" name="chenying0907 30"/>
          <p:cNvSpPr>
            <a:spLocks noEditPoints="1" noChangeArrowheads="1"/>
          </p:cNvSpPr>
          <p:nvPr/>
        </p:nvSpPr>
        <p:spPr bwMode="auto">
          <a:xfrm>
            <a:off x="3936789" y="1087388"/>
            <a:ext cx="475028" cy="52163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
        <p:nvSpPr>
          <p:cNvPr id="20" name="文本框 19"/>
          <p:cNvSpPr txBox="1"/>
          <p:nvPr/>
        </p:nvSpPr>
        <p:spPr>
          <a:xfrm>
            <a:off x="4497002" y="2894769"/>
            <a:ext cx="1620957" cy="523220"/>
          </a:xfrm>
          <a:prstGeom prst="rect">
            <a:avLst/>
          </a:prstGeom>
          <a:noFill/>
        </p:spPr>
        <p:txBody>
          <a:bodyPr wrap="none">
            <a:spAutoFit/>
          </a:bodyPr>
          <a:lstStyle/>
          <a:p>
            <a:r>
              <a:rPr lang="zh-CN" altLang="en-US" sz="2800" b="1" smtClean="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能力层面</a:t>
            </a:r>
            <a:endParaRPr lang="zh-CN" altLang="en-US" sz="2800"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21" name="文本框 93"/>
          <p:cNvSpPr txBox="1">
            <a:spLocks noChangeArrowheads="1"/>
          </p:cNvSpPr>
          <p:nvPr/>
        </p:nvSpPr>
        <p:spPr bwMode="auto">
          <a:xfrm>
            <a:off x="3887738" y="1627875"/>
            <a:ext cx="725593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smtClean="0">
                <a:latin typeface="微软雅黑" panose="020B0503020204020204" pitchFamily="34" charset="-122"/>
                <a:ea typeface="微软雅黑" panose="020B0503020204020204" pitchFamily="34" charset="-122"/>
                <a:cs typeface="Arial" panose="020B0604020202020204" pitchFamily="34" charset="0"/>
              </a:rPr>
              <a:t>七</a:t>
            </a:r>
            <a:r>
              <a:rPr lang="zh-CN" altLang="en-US" sz="2400">
                <a:latin typeface="微软雅黑" panose="020B0503020204020204" pitchFamily="34" charset="-122"/>
                <a:ea typeface="微软雅黑" panose="020B0503020204020204" pitchFamily="34" charset="-122"/>
                <a:cs typeface="Arial" panose="020B0604020202020204" pitchFamily="34" charset="0"/>
              </a:rPr>
              <a:t>下第二单元</a:t>
            </a:r>
            <a:r>
              <a:rPr lang="en-US" altLang="zh-CN" sz="2400">
                <a:latin typeface="微软雅黑" panose="020B0503020204020204" pitchFamily="34" charset="-122"/>
                <a:ea typeface="微软雅黑" panose="020B0503020204020204" pitchFamily="34" charset="-122"/>
                <a:cs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Arial" panose="020B0604020202020204" pitchFamily="34" charset="0"/>
              </a:rPr>
              <a:t>黄河颂</a:t>
            </a:r>
            <a:r>
              <a:rPr lang="en-US" altLang="zh-CN" sz="2400">
                <a:latin typeface="微软雅黑" panose="020B0503020204020204" pitchFamily="34" charset="-122"/>
                <a:ea typeface="微软雅黑" panose="020B0503020204020204" pitchFamily="34" charset="-122"/>
                <a:cs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Arial" panose="020B0604020202020204" pitchFamily="34" charset="0"/>
              </a:rPr>
              <a:t>；借景抒情类文章之前学过</a:t>
            </a:r>
            <a:r>
              <a:rPr lang="en-US" altLang="zh-CN" sz="2400">
                <a:latin typeface="微软雅黑" panose="020B0503020204020204" pitchFamily="34" charset="-122"/>
                <a:ea typeface="微软雅黑" panose="020B0503020204020204" pitchFamily="34" charset="-122"/>
                <a:cs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Arial" panose="020B0604020202020204" pitchFamily="34" charset="0"/>
              </a:rPr>
              <a:t>三峡</a:t>
            </a:r>
            <a:r>
              <a:rPr lang="en-US" altLang="zh-CN" sz="2400">
                <a:latin typeface="微软雅黑" panose="020B0503020204020204" pitchFamily="34" charset="-122"/>
                <a:ea typeface="微软雅黑" panose="020B0503020204020204" pitchFamily="34" charset="-122"/>
                <a:cs typeface="Arial" panose="020B0604020202020204" pitchFamily="34" charset="0"/>
              </a:rPr>
              <a:t>》,</a:t>
            </a:r>
            <a:r>
              <a:rPr lang="zh-CN" altLang="zh-CN" sz="2400">
                <a:latin typeface="微软雅黑" panose="020B0503020204020204" pitchFamily="34" charset="-122"/>
                <a:ea typeface="微软雅黑" panose="020B0503020204020204" pitchFamily="34" charset="-122"/>
                <a:cs typeface="Arial" panose="020B0604020202020204" pitchFamily="34" charset="0"/>
              </a:rPr>
              <a:t>《与朱元思书》</a:t>
            </a:r>
            <a:r>
              <a:rPr lang="en-US" altLang="zh-CN" sz="2400">
                <a:latin typeface="微软雅黑" panose="020B0503020204020204" pitchFamily="34" charset="-122"/>
                <a:ea typeface="微软雅黑" panose="020B0503020204020204" pitchFamily="34" charset="-122"/>
                <a:cs typeface="Arial" panose="020B0604020202020204" pitchFamily="34" charset="0"/>
              </a:rPr>
              <a:t>,</a:t>
            </a:r>
            <a:r>
              <a:rPr lang="zh-CN" altLang="zh-CN" sz="2400">
                <a:latin typeface="微软雅黑" panose="020B0503020204020204" pitchFamily="34" charset="-122"/>
                <a:ea typeface="微软雅黑" panose="020B0503020204020204" pitchFamily="34" charset="-122"/>
                <a:cs typeface="Arial" panose="020B0604020202020204" pitchFamily="34" charset="0"/>
              </a:rPr>
              <a:t>《答谢中书书》</a:t>
            </a:r>
            <a:r>
              <a:rPr lang="zh-CN" altLang="zh-CN" sz="2400" smtClean="0">
                <a:latin typeface="微软雅黑" panose="020B0503020204020204" pitchFamily="34" charset="-122"/>
                <a:ea typeface="微软雅黑" panose="020B0503020204020204" pitchFamily="34" charset="-122"/>
                <a:cs typeface="Arial" panose="020B0604020202020204" pitchFamily="34" charset="0"/>
              </a:rPr>
              <a:t>等</a:t>
            </a:r>
            <a:r>
              <a:rPr lang="zh-CN" altLang="en-US" sz="240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lang="zh-CN" altLang="en-US" sz="2400" smtClean="0">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八年级学生思维比较活跃。</a:t>
            </a:r>
            <a:endParaRPr lang="en-US" altLang="zh-CN" sz="2400" dirty="0" smtClean="0">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22" name="chenying0907 30"/>
          <p:cNvSpPr>
            <a:spLocks noEditPoints="1" noChangeArrowheads="1"/>
          </p:cNvSpPr>
          <p:nvPr/>
        </p:nvSpPr>
        <p:spPr bwMode="auto">
          <a:xfrm>
            <a:off x="3908544" y="2886603"/>
            <a:ext cx="475028" cy="52163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
        <p:nvSpPr>
          <p:cNvPr id="23" name="文本框 22"/>
          <p:cNvSpPr txBox="1"/>
          <p:nvPr/>
        </p:nvSpPr>
        <p:spPr>
          <a:xfrm>
            <a:off x="4442046" y="1104656"/>
            <a:ext cx="1620957" cy="523220"/>
          </a:xfrm>
          <a:prstGeom prst="rect">
            <a:avLst/>
          </a:prstGeom>
          <a:noFill/>
        </p:spPr>
        <p:txBody>
          <a:bodyPr wrap="none">
            <a:spAutoFit/>
          </a:bodyPr>
          <a:lstStyle/>
          <a:p>
            <a:r>
              <a:rPr lang="zh-CN" altLang="en-US" sz="2800" b="1">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rPr>
              <a:t>认知层面</a:t>
            </a:r>
            <a:endParaRPr lang="zh-CN" altLang="en-US" sz="2800" b="1" dirty="0">
              <a:solidFill>
                <a:srgbClr val="005188"/>
              </a:solidFill>
              <a:latin typeface="微软雅黑" panose="020B0503020204020204" pitchFamily="34" charset="-122"/>
              <a:ea typeface="微软雅黑" panose="020B0503020204020204" pitchFamily="34" charset="-122"/>
              <a:cs typeface="方正静蕾简体" panose="03000509000000000000" pitchFamily="65" charset="-122"/>
            </a:endParaRPr>
          </a:p>
        </p:txBody>
      </p:sp>
      <p:sp>
        <p:nvSpPr>
          <p:cNvPr id="24" name="chenying0907 30"/>
          <p:cNvSpPr>
            <a:spLocks noEditPoints="1" noChangeArrowheads="1"/>
          </p:cNvSpPr>
          <p:nvPr/>
        </p:nvSpPr>
        <p:spPr bwMode="auto">
          <a:xfrm>
            <a:off x="3943674" y="4500503"/>
            <a:ext cx="475028" cy="52163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
        <p:nvSpPr>
          <p:cNvPr id="25" name="文本框 24"/>
          <p:cNvSpPr txBox="1"/>
          <p:nvPr/>
        </p:nvSpPr>
        <p:spPr>
          <a:xfrm>
            <a:off x="3956440" y="5098455"/>
            <a:ext cx="7387614" cy="830997"/>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cs typeface="Arial" panose="020B0604020202020204" pitchFamily="34" charset="0"/>
              </a:rPr>
              <a:t>本文语言精美，文化内涵厚重让学生难以理解，难以与文本和作者产生共</a:t>
            </a:r>
            <a:r>
              <a:rPr lang="zh-CN" altLang="en-US" sz="2400" smtClean="0">
                <a:latin typeface="微软雅黑" panose="020B0503020204020204" pitchFamily="34" charset="-122"/>
                <a:ea typeface="微软雅黑" panose="020B0503020204020204" pitchFamily="34" charset="-122"/>
                <a:cs typeface="Arial" panose="020B0604020202020204" pitchFamily="34" charset="0"/>
              </a:rPr>
              <a:t>鸣，需要一个由浅入深的过程。</a:t>
            </a:r>
            <a:endParaRPr lang="zh-CN" altLang="en-US" sz="2400">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99"/>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199"/>
                            </p:stCondLst>
                            <p:childTnLst>
                              <p:par>
                                <p:cTn id="16" presetID="47"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1699"/>
                            </p:stCondLst>
                            <p:childTnLst>
                              <p:par>
                                <p:cTn id="22" presetID="47"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2199"/>
                            </p:stCondLst>
                            <p:childTnLst>
                              <p:par>
                                <p:cTn id="28" presetID="47"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ppt_x"/>
                                          </p:val>
                                        </p:tav>
                                        <p:tav tm="100000">
                                          <p:val>
                                            <p:strVal val="#ppt_x"/>
                                          </p:val>
                                        </p:tav>
                                      </p:tavLst>
                                    </p:anim>
                                    <p:anim calcmode="lin" valueType="num">
                                      <p:cBhvr additive="base">
                                        <p:cTn id="66" dur="500" fill="hold"/>
                                        <p:tgtEl>
                                          <p:spTgt spid="2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ppt_x"/>
                                          </p:val>
                                        </p:tav>
                                        <p:tav tm="100000">
                                          <p:val>
                                            <p:strVal val="#ppt_x"/>
                                          </p:val>
                                        </p:tav>
                                      </p:tavLst>
                                    </p:anim>
                                    <p:anim calcmode="lin" valueType="num">
                                      <p:cBhvr additive="base">
                                        <p:cTn id="7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20" grpId="0"/>
      <p:bldP spid="21" grpId="0"/>
      <p:bldP spid="22" grpId="0" animBg="1"/>
      <p:bldP spid="23" grpId="0"/>
      <p:bldP spid="24" grpId="0" animBg="1"/>
      <p:bldP spid="25" grpId="0"/>
      <p:bldP spid="14" grpId="1"/>
      <p:bldP spid="15" grpId="1"/>
      <p:bldP spid="16" grpId="1" animBg="1"/>
      <p:bldP spid="20" grpId="1"/>
      <p:bldP spid="21" grpId="1"/>
      <p:bldP spid="22" grpId="1" animBg="1"/>
      <p:bldP spid="23" grpId="1"/>
      <p:bldP spid="24" grpId="1" animBg="1"/>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a:t>3.</a:t>
            </a:r>
            <a:r>
              <a:rPr lang="zh-CN" altLang="en-US" sz="3200"/>
              <a:t>说教学目标</a:t>
            </a:r>
            <a:endParaRPr lang="zh-CN" altLang="en-US" sz="3200" dirty="0"/>
          </a:p>
        </p:txBody>
      </p:sp>
      <p:grpSp>
        <p:nvGrpSpPr>
          <p:cNvPr id="19" name="chenying0907 18"/>
          <p:cNvGrpSpPr/>
          <p:nvPr/>
        </p:nvGrpSpPr>
        <p:grpSpPr>
          <a:xfrm>
            <a:off x="528505" y="942109"/>
            <a:ext cx="1690253" cy="1588655"/>
            <a:chOff x="1480387" y="2179758"/>
            <a:chExt cx="1984612" cy="2113211"/>
          </a:xfrm>
        </p:grpSpPr>
        <p:sp>
          <p:nvSpPr>
            <p:cNvPr id="4" name="chenying0907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ln>
          </p:spPr>
          <p:txBody>
            <a:bodyPr vert="horz" wrap="square" lIns="91440" tIns="45720" rIns="91440" bIns="45720" numCol="1" anchor="t" anchorCtr="0" compatLnSpc="1"/>
            <a:lstStyle/>
            <a:p>
              <a:endParaRPr lang="zh-CN" altLang="en-US">
                <a:solidFill>
                  <a:srgbClr val="005188"/>
                </a:solidFill>
              </a:endParaRPr>
            </a:p>
          </p:txBody>
        </p:sp>
        <p:sp>
          <p:nvSpPr>
            <p:cNvPr id="7" name="TextBox 12"/>
            <p:cNvSpPr txBox="1"/>
            <p:nvPr/>
          </p:nvSpPr>
          <p:spPr>
            <a:xfrm>
              <a:off x="2049283" y="2778799"/>
              <a:ext cx="615310" cy="1137042"/>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chenying0907 19"/>
          <p:cNvGrpSpPr/>
          <p:nvPr/>
        </p:nvGrpSpPr>
        <p:grpSpPr>
          <a:xfrm>
            <a:off x="466124" y="2632938"/>
            <a:ext cx="1822983" cy="1620328"/>
            <a:chOff x="4918371" y="2179758"/>
            <a:chExt cx="1984612" cy="2113211"/>
          </a:xfrm>
        </p:grpSpPr>
        <p:sp>
          <p:nvSpPr>
            <p:cNvPr id="5" name="chenying0907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ln>
          </p:spPr>
          <p:txBody>
            <a:bodyPr vert="horz" wrap="square" lIns="91440" tIns="45720" rIns="91440" bIns="45720" numCol="1" anchor="t" anchorCtr="0" compatLnSpc="1"/>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chenying0907 20"/>
          <p:cNvGrpSpPr/>
          <p:nvPr/>
        </p:nvGrpSpPr>
        <p:grpSpPr>
          <a:xfrm>
            <a:off x="408432" y="4461966"/>
            <a:ext cx="1930398" cy="1660031"/>
            <a:chOff x="8517131" y="2179758"/>
            <a:chExt cx="1984612" cy="2113211"/>
          </a:xfrm>
        </p:grpSpPr>
        <p:sp>
          <p:nvSpPr>
            <p:cNvPr id="6" name="chenying0907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ln>
          </p:spPr>
          <p:txBody>
            <a:bodyPr vert="horz" wrap="square" lIns="91440" tIns="45720" rIns="91440" bIns="45720" numCol="1" anchor="t" anchorCtr="0" compatLnSpc="1"/>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sp>
        <p:nvSpPr>
          <p:cNvPr id="12" name="文本框 11"/>
          <p:cNvSpPr txBox="1"/>
          <p:nvPr/>
        </p:nvSpPr>
        <p:spPr>
          <a:xfrm>
            <a:off x="2289107" y="879645"/>
            <a:ext cx="7954020" cy="1631216"/>
          </a:xfrm>
          <a:prstGeom prst="rect">
            <a:avLst/>
          </a:prstGeom>
          <a:noFill/>
        </p:spPr>
        <p:txBody>
          <a:bodyPr wrap="square" rtlCol="0">
            <a:spAutoFit/>
          </a:bodyPr>
          <a:lstStyle/>
          <a:p>
            <a:r>
              <a:rPr lang="zh-CN" altLang="en-US" sz="2800" b="1">
                <a:solidFill>
                  <a:srgbClr val="005188"/>
                </a:solidFill>
                <a:latin typeface="微软雅黑" panose="020B0503020204020204" pitchFamily="34" charset="-122"/>
                <a:ea typeface="微软雅黑" panose="020B0503020204020204" pitchFamily="34" charset="-122"/>
              </a:rPr>
              <a:t>知识与技</a:t>
            </a:r>
            <a:r>
              <a:rPr lang="zh-CN" altLang="en-US" sz="2800" b="1" smtClean="0">
                <a:solidFill>
                  <a:srgbClr val="005188"/>
                </a:solidFill>
                <a:latin typeface="微软雅黑" panose="020B0503020204020204" pitchFamily="34" charset="-122"/>
                <a:ea typeface="微软雅黑" panose="020B0503020204020204" pitchFamily="34" charset="-122"/>
              </a:rPr>
              <a:t>能</a:t>
            </a:r>
            <a:endParaRPr lang="en-US" altLang="zh-CN" sz="2800" b="1" smtClean="0">
              <a:solidFill>
                <a:srgbClr val="005188"/>
              </a:solidFill>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有感情地朗读课文，背诵课文最后一个自然段；</a:t>
            </a:r>
            <a:endParaRPr lang="zh-CN" altLang="en-US" sz="2400">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认识作者是如何综合运用修辞手法的；</a:t>
            </a:r>
            <a:endParaRPr lang="zh-CN" altLang="en-US" sz="2400">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多角度赏析文章的语言是如何营造出磅礴气势的</a:t>
            </a:r>
            <a:r>
              <a:rPr lang="zh-CN" altLang="en-US"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
        <p:nvSpPr>
          <p:cNvPr id="22" name="文本框 21"/>
          <p:cNvSpPr txBox="1"/>
          <p:nvPr/>
        </p:nvSpPr>
        <p:spPr>
          <a:xfrm>
            <a:off x="2218758" y="2812160"/>
            <a:ext cx="9798120" cy="1261884"/>
          </a:xfrm>
          <a:prstGeom prst="rect">
            <a:avLst/>
          </a:prstGeom>
          <a:noFill/>
        </p:spPr>
        <p:txBody>
          <a:bodyPr wrap="square" rtlCol="0">
            <a:spAutoFit/>
          </a:bodyPr>
          <a:lstStyle/>
          <a:p>
            <a:r>
              <a:rPr lang="zh-CN" altLang="en-US" sz="2800" b="1" smtClean="0">
                <a:solidFill>
                  <a:srgbClr val="005188"/>
                </a:solidFill>
                <a:latin typeface="微软雅黑" panose="020B0503020204020204" pitchFamily="34" charset="-122"/>
                <a:ea typeface="微软雅黑" panose="020B0503020204020204" pitchFamily="34" charset="-122"/>
              </a:rPr>
              <a:t>过程与方法</a:t>
            </a:r>
            <a:endParaRPr lang="en-US" altLang="zh-CN" sz="2800" b="1" smtClean="0">
              <a:solidFill>
                <a:srgbClr val="005188"/>
              </a:solidFill>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小组合作探究，讨论作者运用的多种修辞手法，去体悟作者通过壶口瀑布表达的黄河厚重的文化底蕴及对中华民族伟大坚强精神的赞美之情。</a:t>
            </a:r>
            <a:endParaRPr lang="en-US" altLang="zh-CN" sz="2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338829" y="4490781"/>
            <a:ext cx="6943715" cy="1631216"/>
          </a:xfrm>
          <a:prstGeom prst="rect">
            <a:avLst/>
          </a:prstGeom>
          <a:noFill/>
        </p:spPr>
        <p:txBody>
          <a:bodyPr wrap="square" rtlCol="0">
            <a:spAutoFit/>
          </a:bodyPr>
          <a:lstStyle/>
          <a:p>
            <a:r>
              <a:rPr lang="zh-CN" altLang="en-US" sz="2800" b="1" smtClean="0">
                <a:solidFill>
                  <a:srgbClr val="005188"/>
                </a:solidFill>
                <a:latin typeface="微软雅黑" panose="020B0503020204020204" pitchFamily="34" charset="-122"/>
                <a:ea typeface="微软雅黑" panose="020B0503020204020204" pitchFamily="34" charset="-122"/>
              </a:rPr>
              <a:t>情感态度与价值观</a:t>
            </a:r>
            <a:endParaRPr lang="en-US" altLang="zh-CN" sz="2800" b="1" smtClean="0">
              <a:solidFill>
                <a:srgbClr val="005188"/>
              </a:solidFill>
              <a:latin typeface="微软雅黑" panose="020B0503020204020204" pitchFamily="34" charset="-122"/>
              <a:ea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rPr>
              <a:t>根据文章内容，感受黄河的魄力，体悟作者要表达的思想感情，养成对祖国的热爱之情，黄河厚重的文化底蕴及赋予中华儿女的精神力量。</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 presetClass="entr" presetSubtype="1" accel="28000" fill="hold" nodeType="afterEffect" p14:presetBounceEnd="79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79000">
                                          <p:cBhvr additive="base">
                                            <p:cTn id="12"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3" dur="12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2300"/>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14:bounceEnd="79000">
                                          <p:cBhvr additive="base">
                                            <p:cTn id="17"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3800"/>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79000">
                                          <p:cBhvr additive="base">
                                            <p:cTn id="22"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 presetClass="entr" presetSubtype="1" accel="2800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200" fill="hold"/>
                                            <p:tgtEl>
                                              <p:spTgt spid="19"/>
                                            </p:tgtEl>
                                            <p:attrNameLst>
                                              <p:attrName>ppt_x</p:attrName>
                                            </p:attrNameLst>
                                          </p:cBhvr>
                                          <p:tavLst>
                                            <p:tav tm="0">
                                              <p:val>
                                                <p:strVal val="#ppt_x"/>
                                              </p:val>
                                            </p:tav>
                                            <p:tav tm="100000">
                                              <p:val>
                                                <p:strVal val="#ppt_x"/>
                                              </p:val>
                                            </p:tav>
                                          </p:tavLst>
                                        </p:anim>
                                        <p:anim calcmode="lin" valueType="num">
                                          <p:cBhvr additive="base">
                                            <p:cTn id="13" dur="12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2300"/>
                                </p:stCondLst>
                                <p:childTnLst>
                                  <p:par>
                                    <p:cTn id="15" presetID="2" presetClass="entr" presetSubtype="1" accel="28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200" fill="hold"/>
                                            <p:tgtEl>
                                              <p:spTgt spid="20"/>
                                            </p:tgtEl>
                                            <p:attrNameLst>
                                              <p:attrName>ppt_x</p:attrName>
                                            </p:attrNameLst>
                                          </p:cBhvr>
                                          <p:tavLst>
                                            <p:tav tm="0">
                                              <p:val>
                                                <p:strVal val="#ppt_x"/>
                                              </p:val>
                                            </p:tav>
                                            <p:tav tm="100000">
                                              <p:val>
                                                <p:strVal val="#ppt_x"/>
                                              </p:val>
                                            </p:tav>
                                          </p:tavLst>
                                        </p:anim>
                                        <p:anim calcmode="lin" valueType="num">
                                          <p:cBhvr additive="base">
                                            <p:cTn id="18" dur="12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3800"/>
                                </p:stCondLst>
                                <p:childTnLst>
                                  <p:par>
                                    <p:cTn id="20" presetID="2" presetClass="entr" presetSubtype="1" accel="28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200" fill="hold"/>
                                            <p:tgtEl>
                                              <p:spTgt spid="21"/>
                                            </p:tgtEl>
                                            <p:attrNameLst>
                                              <p:attrName>ppt_x</p:attrName>
                                            </p:attrNameLst>
                                          </p:cBhvr>
                                          <p:tavLst>
                                            <p:tav tm="0">
                                              <p:val>
                                                <p:strVal val="#ppt_x"/>
                                              </p:val>
                                            </p:tav>
                                            <p:tav tm="100000">
                                              <p:val>
                                                <p:strVal val="#ppt_x"/>
                                              </p:val>
                                            </p:tav>
                                          </p:tavLst>
                                        </p:anim>
                                        <p:anim calcmode="lin" valueType="num">
                                          <p:cBhvr additive="base">
                                            <p:cTn id="23" dur="12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1554</Words>
  <Application>WPS 演示</Application>
  <PresentationFormat>宽屏</PresentationFormat>
  <Paragraphs>237</Paragraphs>
  <Slides>25</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Arial</vt:lpstr>
      <vt:lpstr>宋体</vt:lpstr>
      <vt:lpstr>Wingdings</vt:lpstr>
      <vt:lpstr>方正清刻本悦宋简体</vt:lpstr>
      <vt:lpstr>方正静蕾简体</vt:lpstr>
      <vt:lpstr>微软雅黑</vt:lpstr>
      <vt:lpstr>时尚中黑简体</vt:lpstr>
      <vt:lpstr>黑体</vt:lpstr>
      <vt:lpstr>Arial Unicode MS</vt:lpstr>
      <vt:lpstr>Calibri Light</vt:lpstr>
      <vt:lpstr>Calibri</vt:lpstr>
      <vt:lpstr>Nexa Light</vt:lpstr>
      <vt:lpstr>华康少女文字W5(P)</vt:lpstr>
      <vt:lpstr>Segoe UI Semilight</vt:lpstr>
      <vt:lpstr>方正清刻本悦宋简体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言若</cp:lastModifiedBy>
  <cp:revision>158</cp:revision>
  <dcterms:created xsi:type="dcterms:W3CDTF">2016-09-10T02:18:00Z</dcterms:created>
  <dcterms:modified xsi:type="dcterms:W3CDTF">2019-09-16T09:31:27Z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2052-11.1.0.8980</vt:lpwstr>
  </property>
</Properties>
</file>