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  <p:sldId id="261" r:id="rId9"/>
    <p:sldId id="266" r:id="rId10"/>
    <p:sldId id="267" r:id="rId11"/>
    <p:sldId id="265" r:id="rId12"/>
    <p:sldId id="264" r:id="rId13"/>
    <p:sldId id="271" r:id="rId14"/>
    <p:sldId id="270" r:id="rId15"/>
    <p:sldId id="269" r:id="rId16"/>
    <p:sldId id="273" r:id="rId17"/>
    <p:sldId id="272" r:id="rId18"/>
    <p:sldId id="268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778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546" y="-108"/>
      </p:cViewPr>
      <p:guideLst>
        <p:guide orient="horz" pos="2160"/>
        <p:guide pos="3808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slide" Target="slides/slide16.xml" /><Relationship Id="rId18" Type="http://schemas.openxmlformats.org/officeDocument/2006/relationships/slide" Target="slides/slide17.xml" /><Relationship Id="rId19" Type="http://schemas.openxmlformats.org/officeDocument/2006/relationships/slide" Target="slides/slide18.xml" /><Relationship Id="rId2" Type="http://schemas.openxmlformats.org/officeDocument/2006/relationships/slide" Target="slides/slide1.xml" /><Relationship Id="rId20" Type="http://schemas.openxmlformats.org/officeDocument/2006/relationships/tags" Target="tags/tag81.xml" /><Relationship Id="rId21" Type="http://schemas.openxmlformats.org/officeDocument/2006/relationships/presProps" Target="presProps.xml" /><Relationship Id="rId22" Type="http://schemas.openxmlformats.org/officeDocument/2006/relationships/viewProps" Target="viewProps.xml" /><Relationship Id="rId23" Type="http://schemas.openxmlformats.org/officeDocument/2006/relationships/theme" Target="theme/theme1.xml" /><Relationship Id="rId24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.xml" /><Relationship Id="rId2" Type="http://schemas.openxmlformats.org/officeDocument/2006/relationships/tags" Target="../tags/tag49.xml" /><Relationship Id="rId3" Type="http://schemas.openxmlformats.org/officeDocument/2006/relationships/tags" Target="../tags/tag50.xml" /><Relationship Id="rId4" Type="http://schemas.openxmlformats.org/officeDocument/2006/relationships/tags" Target="../tags/tag51.xml" /><Relationship Id="rId5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.xml" /><Relationship Id="rId2" Type="http://schemas.openxmlformats.org/officeDocument/2006/relationships/tags" Target="../tags/tag7.xml" /><Relationship Id="rId3" Type="http://schemas.openxmlformats.org/officeDocument/2006/relationships/tags" Target="../tags/tag8.xml" /><Relationship Id="rId4" Type="http://schemas.openxmlformats.org/officeDocument/2006/relationships/tags" Target="../tags/tag9.xml" /><Relationship Id="rId5" Type="http://schemas.openxmlformats.org/officeDocument/2006/relationships/tags" Target="../tags/tag10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.xml" /><Relationship Id="rId2" Type="http://schemas.openxmlformats.org/officeDocument/2006/relationships/tags" Target="../tags/tag12.xml" /><Relationship Id="rId3" Type="http://schemas.openxmlformats.org/officeDocument/2006/relationships/tags" Target="../tags/tag13.xml" /><Relationship Id="rId4" Type="http://schemas.openxmlformats.org/officeDocument/2006/relationships/tags" Target="../tags/tag14.xml" /><Relationship Id="rId5" Type="http://schemas.openxmlformats.org/officeDocument/2006/relationships/tags" Target="../tags/tag15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.xml" /><Relationship Id="rId2" Type="http://schemas.openxmlformats.org/officeDocument/2006/relationships/tags" Target="../tags/tag17.xml" /><Relationship Id="rId3" Type="http://schemas.openxmlformats.org/officeDocument/2006/relationships/tags" Target="../tags/tag18.xml" /><Relationship Id="rId4" Type="http://schemas.openxmlformats.org/officeDocument/2006/relationships/tags" Target="../tags/tag19.xml" /><Relationship Id="rId5" Type="http://schemas.openxmlformats.org/officeDocument/2006/relationships/tags" Target="../tags/tag20.xml" /><Relationship Id="rId6" Type="http://schemas.openxmlformats.org/officeDocument/2006/relationships/tags" Target="../tags/tag21.xml" /><Relationship Id="rId7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.xml" /><Relationship Id="rId2" Type="http://schemas.openxmlformats.org/officeDocument/2006/relationships/tags" Target="../tags/tag23.xml" /><Relationship Id="rId3" Type="http://schemas.openxmlformats.org/officeDocument/2006/relationships/tags" Target="../tags/tag24.xml" /><Relationship Id="rId4" Type="http://schemas.openxmlformats.org/officeDocument/2006/relationships/tags" Target="../tags/tag25.xml" /><Relationship Id="rId5" Type="http://schemas.openxmlformats.org/officeDocument/2006/relationships/tags" Target="../tags/tag26.xml" /><Relationship Id="rId6" Type="http://schemas.openxmlformats.org/officeDocument/2006/relationships/tags" Target="../tags/tag27.xml" /><Relationship Id="rId7" Type="http://schemas.openxmlformats.org/officeDocument/2006/relationships/tags" Target="../tags/tag28.xml" /><Relationship Id="rId8" Type="http://schemas.openxmlformats.org/officeDocument/2006/relationships/tags" Target="../tags/tag29.xml" /><Relationship Id="rId9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.xml" /><Relationship Id="rId2" Type="http://schemas.openxmlformats.org/officeDocument/2006/relationships/tags" Target="../tags/tag31.xml" /><Relationship Id="rId3" Type="http://schemas.openxmlformats.org/officeDocument/2006/relationships/tags" Target="../tags/tag32.xml" /><Relationship Id="rId4" Type="http://schemas.openxmlformats.org/officeDocument/2006/relationships/tags" Target="../tags/tag33.xml" /><Relationship Id="rId5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.xml" /><Relationship Id="rId2" Type="http://schemas.openxmlformats.org/officeDocument/2006/relationships/tags" Target="../tags/tag35.xml" /><Relationship Id="rId3" Type="http://schemas.openxmlformats.org/officeDocument/2006/relationships/tags" Target="../tags/tag36.xml" /><Relationship Id="rId4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.xml" /><Relationship Id="rId2" Type="http://schemas.openxmlformats.org/officeDocument/2006/relationships/tags" Target="../tags/tag38.xml" /><Relationship Id="rId3" Type="http://schemas.openxmlformats.org/officeDocument/2006/relationships/tags" Target="../tags/tag39.xml" /><Relationship Id="rId4" Type="http://schemas.openxmlformats.org/officeDocument/2006/relationships/tags" Target="../tags/tag40.xml" /><Relationship Id="rId5" Type="http://schemas.openxmlformats.org/officeDocument/2006/relationships/tags" Target="../tags/tag41.xml" /><Relationship Id="rId6" Type="http://schemas.openxmlformats.org/officeDocument/2006/relationships/tags" Target="../tags/tag42.xml" /><Relationship Id="rId7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.xml" /><Relationship Id="rId2" Type="http://schemas.openxmlformats.org/officeDocument/2006/relationships/tags" Target="../tags/tag44.xml" /><Relationship Id="rId3" Type="http://schemas.openxmlformats.org/officeDocument/2006/relationships/tags" Target="../tags/tag45.xml" /><Relationship Id="rId4" Type="http://schemas.openxmlformats.org/officeDocument/2006/relationships/tags" Target="../tags/tag46.xml" /><Relationship Id="rId5" Type="http://schemas.openxmlformats.org/officeDocument/2006/relationships/tags" Target="../tags/tag47.xml" /><Relationship Id="rId6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algn="ctr">
              <a:defRPr sz="60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algn="ctr">
              <a:lnSpc>
                <a:spcPct val="110000"/>
              </a:lnSpc>
              <a:buNone/>
              <a:defRPr sz="2400" spc="200"/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/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indent="0">
              <a:lnSpc>
                <a:spcPct val="100000"/>
              </a:lnSpc>
              <a:buNone/>
              <a:defRPr sz="2000" b="1" spc="2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/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/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>
              <a:buNone/>
              <a:defRPr sz="1600"/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>
              <a:buNone/>
              <a:defRPr sz="2800"/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>
              <a:spcAft>
                <a:spcPts val="1000"/>
              </a:spcAft>
              <a:defRPr spc="300"/>
            </a:lvl1pPr>
            <a:lvl2pPr marL="685800" indent="-228600">
              <a:defRPr spc="300"/>
            </a:lvl2pPr>
            <a:lvl3pPr marL="1143000" indent="-228600">
              <a:defRPr spc="300"/>
            </a:lvl3pPr>
            <a:lvl4pPr marL="1600200" indent="-228600">
              <a:defRPr spc="300"/>
            </a:lvl4pPr>
            <a:lvl5pPr marL="2057400" indent="-228600">
              <a:defRPr spc="300"/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ags" Target="../tags/tag57.xml" /><Relationship Id="rId13" Type="http://schemas.openxmlformats.org/officeDocument/2006/relationships/tags" Target="../tags/tag58.xml" /><Relationship Id="rId14" Type="http://schemas.openxmlformats.org/officeDocument/2006/relationships/tags" Target="../tags/tag59.xml" /><Relationship Id="rId15" Type="http://schemas.openxmlformats.org/officeDocument/2006/relationships/tags" Target="../tags/tag60.xml" /><Relationship Id="rId16" Type="http://schemas.openxmlformats.org/officeDocument/2006/relationships/tags" Target="../tags/tag61.xml" /><Relationship Id="rId17" Type="http://schemas.openxmlformats.org/officeDocument/2006/relationships/tags" Target="../tags/tag62.xml" /><Relationship Id="rId18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3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4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2021/11/8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5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6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7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tags" Target="../tags/tag6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2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3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4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8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9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Relationship Id="rId3" Type="http://schemas.openxmlformats.org/officeDocument/2006/relationships/image" Target="../media/image2.png" /><Relationship Id="rId4" Type="http://schemas.openxmlformats.org/officeDocument/2006/relationships/tags" Target="../tags/tag8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5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6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6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Relationship Id="rId3" Type="http://schemas.openxmlformats.org/officeDocument/2006/relationships/tags" Target="../tags/tag71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0" name="文本框 99"/>
          <p:cNvSpPr txBox="1"/>
          <p:nvPr/>
        </p:nvSpPr>
        <p:spPr>
          <a:xfrm>
            <a:off x="2259330" y="911860"/>
            <a:ext cx="7560945" cy="922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5400" b="1">
                <a:solidFill>
                  <a:srgbClr val="FF0000"/>
                </a:solidFill>
                <a:ea typeface="Microsoft YaHei UI" panose="020b0503020204020204" charset="-122"/>
              </a:rPr>
              <a:t>2022高考作文热点素材</a:t>
            </a:r>
            <a:endParaRPr lang="zh-CN" altLang="en-US" sz="5400" b="1">
              <a:solidFill>
                <a:srgbClr val="FF0000"/>
              </a:solidFill>
              <a:ea typeface="Microsoft YaHei UI" panose="020b050302020402020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895475" y="3872230"/>
            <a:ext cx="8623935" cy="768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ctr"/>
            <a:r>
              <a:rPr lang="zh-CN" sz="4400" b="1">
                <a:solidFill>
                  <a:srgbClr val="FF0000"/>
                </a:solidFill>
                <a:ea typeface="Microsoft YaHei UI" panose="020b0503020204020204" charset="-122"/>
              </a:rPr>
              <a:t>涵盖各个主题的36个满分金句</a:t>
            </a:r>
            <a:endParaRPr lang="zh-CN" altLang="en-US" sz="4400" b="1">
              <a:solidFill>
                <a:srgbClr val="FF0000"/>
              </a:solidFill>
              <a:ea typeface="Microsoft YaHei UI" panose="020b0503020204020204" charset="-122"/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19 过</a:t>
            </a:r>
            <a:r>
              <a:rPr lang="zh-CN" altLang="en-US" sz="2000">
                <a:solidFill>
                  <a:srgbClr val="FF0000"/>
                </a:solidFill>
              </a:rPr>
              <a:t>而能改【满分金句】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“人非圣贤，孰能无过？过而能改，善莫大焉。”犯错误并不可怕，只要能够正确地认识错误，坦诚地面对错误，切实地改正错误，就会被人理解，受人尊重。贾玲出演小品《木兰从军》之后，认识到自己恶搞英雄，违背公众审美习惯的错误，并表示“会更好地学习演绎更多正能量悦人心的作品”。贾玲认识到自己的错误并正确对待自己错误，理所当然地受到了人们的理</a:t>
            </a:r>
            <a:r>
              <a:rPr lang="zh-CN" altLang="en-US" sz="2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解。</a:t>
            </a:r>
          </a:p>
          <a:p>
            <a:endParaRPr lang="zh-CN" altLang="en-US" sz="2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20 留住</a:t>
            </a:r>
            <a:r>
              <a:rPr lang="zh-CN" altLang="en-US" sz="2000">
                <a:solidFill>
                  <a:srgbClr val="FF0000"/>
                </a:solidFill>
              </a:rPr>
              <a:t>乡愁【满分金句】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青石铺就的小巷，飘散着古城淡淡烟火，偶有行人悠闲走过，把恍惚的记忆遗落在时光里。这是一座闻着风都可以做梦的城，我们时常会被一些细小的柔情与感动潜入心底，忘了自己其实也只是小城的过客。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21 走向</a:t>
            </a:r>
            <a:r>
              <a:rPr lang="zh-CN" altLang="en-US" sz="2000">
                <a:solidFill>
                  <a:srgbClr val="FF0000"/>
                </a:solidFill>
              </a:rPr>
              <a:t>远方【满分金句】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哭过，笑过，潇洒走过；苦过，甜过，坦然度过。通往成功的路上，会充满物欲的引诱，还会遍布虚名的招手，如果我们经不起诱惑，就此停步，沉溺在名利的汪洋大海之中，就会丧失本来的自己，偏离真正的理想。对此，海子曾表示“要做远方的忠诚的儿子”，这个比喻很恰当，我们不能忘了远方还有最初的梦想在等着我们去实现。过一种执着追逐理想的生活吧，让灵魂变得更加充实，不要被眼下的物质迷惑了双眼，忘记了我们心中的远方。</a:t>
            </a:r>
          </a:p>
          <a:p>
            <a:endParaRPr lang="zh-CN" altLang="en-US" sz="2000">
              <a:solidFill>
                <a:schemeClr val="tx1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22 生活</a:t>
            </a:r>
            <a:r>
              <a:rPr lang="zh-CN" altLang="en-US" sz="2000">
                <a:solidFill>
                  <a:srgbClr val="FF0000"/>
                </a:solidFill>
              </a:rPr>
              <a:t>心态【满分金句】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心态是一把锋利的剑，智者将会铸剑为犁，耕田垄上，创造生机一片；勇猛者会用其披荆斩棘，通向美好的未来；乐观者将会静坐山泉旁，击剑而歌，自得其乐；唯有悲观者，懦弱者才会在失意来临时，手握一方宝剑，掩面哭泣，却无所适从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23 生</a:t>
            </a:r>
            <a:r>
              <a:rPr lang="zh-CN" altLang="en-US" sz="2000">
                <a:solidFill>
                  <a:srgbClr val="FF0000"/>
                </a:solidFill>
              </a:rPr>
              <a:t>如夏花【满分金句】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生命的花朵只有在热烈的开放中，才能在人间弥漫缕缕馨香；生命的绿叶，只有在肆意的舒展中，才能在人间播洒丝丝阴凉；生命的蜡烛，只有在心情的燃烧中，才能在人间释放熠熠光辉。“生如夏花之绚烂，死如秋叶之静美”，乃顺应自然的大境界，关乎生命的大</a:t>
            </a:r>
            <a:r>
              <a:rPr lang="zh-CN" altLang="en-US" sz="2000">
                <a:solidFill>
                  <a:srgbClr val="FF0000"/>
                </a:solidFill>
              </a:rPr>
              <a:t>智慧。</a:t>
            </a:r>
          </a:p>
          <a:p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24 耕耘</a:t>
            </a:r>
            <a:r>
              <a:rPr lang="zh-CN" altLang="en-US" sz="2000">
                <a:solidFill>
                  <a:srgbClr val="FF0000"/>
                </a:solidFill>
              </a:rPr>
              <a:t>生活【满分金句】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生活是一块面料，你要做一位心灵手巧的裁缝，裁出可体美丽的衣衫；生活是一张白纸，你要做一位精于水墨的画师，画出淡泊幽静的画面；生活是一个园圃，你要做一位辛勤雅致的园丁，育出姿洁香清的花朵；生活是一条溪流，你要做一位善游的水手，舞出晶莹透亮的浪花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25 成败</a:t>
            </a:r>
            <a:r>
              <a:rPr lang="zh-CN" altLang="en-US" sz="2000">
                <a:solidFill>
                  <a:srgbClr val="FF0000"/>
                </a:solidFill>
              </a:rPr>
              <a:t>荣辱【满分金句】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成，如朗月照花，深潭微澜，不论顺逆，不论成败的超然，是扬鞭策马，登高临远的驿站；败，仍滴水穿石，汇流入海，有穷且益坚，不坠青云的傲岸，有“将相本无种，男儿当自强”的倔强。荣，江山依旧，风采犹然，恰沧海巫山，熟视岁月如流，浮华万千，不屑过眼烟云；辱，胯下韩信，雪底苍松，宛若羽化之仙，知退一步，海阔天空，不肯因噎废食。</a:t>
            </a:r>
          </a:p>
          <a:p>
            <a:endParaRPr lang="zh-CN" altLang="en-US" sz="2000">
              <a:solidFill>
                <a:schemeClr val="tx1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26 白发</a:t>
            </a:r>
            <a:r>
              <a:rPr lang="zh-CN" altLang="en-US" sz="2000">
                <a:solidFill>
                  <a:srgbClr val="FF0000"/>
                </a:solidFill>
              </a:rPr>
              <a:t>飘飞【满分金句】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父亲，你厚重的肩胛沐浴过多少季节的麦浪，你满头的白发飘飞着多少人生沧桑。双脚之下，一片依依热土酝酿着汗水的芬芳。父亲，满脸笑容的麦穗可是你汗水浇灌的希望？一声吆喝，雄浑粗犷的无谱歌谣沿着犁铧翻开的泥土撒播最初的果实，你黝黝的皮肤背负苍穹，背负骄阳。一碗烈酒引出一段段荡气回肠的传说。发黄的农历后，你伫立背影仿佛雕塑守望麦田，守望大地丰满的粮仓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27 品味</a:t>
            </a:r>
            <a:r>
              <a:rPr lang="zh-CN" altLang="en-US" sz="2000">
                <a:solidFill>
                  <a:srgbClr val="FF0000"/>
                </a:solidFill>
              </a:rPr>
              <a:t>幸福【满分金句】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生活是一条烦恼的河流，自己站在烦恼的河流里仰望别人的幸福。其实，自己身边的每一朵浪花，每一茎水草，每一尾小鱼，甚至每一滴泥沙里都含有幸福的因子，只是你的眼睛蒙上了“烦恼”这片灰色的叶子，思维覆盖了烦恼这朵暗淡的浮云。如果你能换一种眼光，换一种思维，你就会看到浪花的晶莹，水草的青绿，小鱼欢畅，你就能品味到生活甜美。</a:t>
            </a:r>
          </a:p>
          <a:p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28 珍惜</a:t>
            </a:r>
            <a:r>
              <a:rPr lang="zh-CN" altLang="en-US" sz="2000">
                <a:solidFill>
                  <a:srgbClr val="FF0000"/>
                </a:solidFill>
              </a:rPr>
              <a:t>生命【满分金句】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如果说你的生命是那破旧的花架，那么因为你的将心比心，也变得繁花如锦，光艳照人;如果说你的生命是那漆黑的夜空，那么因为你的知错能改，也变得星光灿烂，熠熠发光；如果说你的生命是那荒芜的沙漠，那么因为你的坚守法律，也变得郁郁青青，油油翠绿。为自己负责，是生存的基础；对他人负责，是做人的境界。往者不可谏，来者犹可追。希望你能就此吸取教训，坚守规则，珍惜生命，昔日的教训定会绘就明朝的灿烂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29 品尝</a:t>
            </a:r>
            <a:r>
              <a:rPr lang="zh-CN" altLang="en-US" sz="2000">
                <a:solidFill>
                  <a:srgbClr val="FF0000"/>
                </a:solidFill>
              </a:rPr>
              <a:t>苦难【满分金句】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总是有人误读了苦难的颜色。有些人说苦难是黑色的，所以他们屈服了。这些人受到了向礁岩命运的冲击。有些人说苦难是灰色的，所以他们逃避苦难，永远看不到生命的荣耀。然而，我认为苦难是金色的。只要我们走进去，我们就会收获一把把金子，这是成功之花的颜色。</a:t>
            </a:r>
          </a:p>
          <a:p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30 失去</a:t>
            </a:r>
            <a:r>
              <a:rPr lang="zh-CN" altLang="en-US" sz="2000">
                <a:solidFill>
                  <a:srgbClr val="FF0000"/>
                </a:solidFill>
              </a:rPr>
              <a:t>得到【满分金句】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不要为失去的追悔伤心，也许失去意味着更好的得到，只要你选择的是纯洁而又美好的理想；不要为得到的而沾沾自喜，也许得到代表着你失去了更多，如果你选择的是虚荣而又自私的目标。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31 过</a:t>
            </a:r>
            <a:r>
              <a:rPr lang="zh-CN" altLang="en-US" sz="2000">
                <a:solidFill>
                  <a:srgbClr val="FF0000"/>
                </a:solidFill>
              </a:rPr>
              <a:t>而能改【满分金句】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富贵权势可以轰然倒塌，万顷波涛可以填为平陆，雕船画舫可以灰飞烟灭，而知错就改的美德却如厚重的磐石在风雨中岿然不动。那些传承千载的美德，碾过暖寒交替的岁月，流经朝代更迭的山水，穿越梨花带雨的清梦，从历史星空深处款款而来，为生活增添缕缕新绿，点点明净，斑斑清澈，又是谁在蒹葭河畔放飞了一只写满过而能改的风筝？</a:t>
            </a:r>
          </a:p>
          <a:p>
            <a:endParaRPr lang="zh-CN" altLang="en-US" sz="2000">
              <a:solidFill>
                <a:schemeClr val="tx1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32 勇往直前</a:t>
            </a:r>
            <a:r>
              <a:rPr lang="zh-CN" altLang="en-US" sz="2000">
                <a:solidFill>
                  <a:srgbClr val="FF0000"/>
                </a:solidFill>
              </a:rPr>
              <a:t>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坦荡的路少有，布满荆棘的路很多。因畏惧受伤，畏惧迷途，绝大部分的人在荆棘之路面前选择了放弃。他们没有想到，所有被前人踏得工整平坦的路，都是因为有人拥有不畏惧的信心，敢于挑战，能在没路的地方践踏，能从荆棘中开辟。因此，只要保持一颗勇往直前的心，何愁道路不通呢？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33 美丽</a:t>
            </a:r>
            <a:r>
              <a:rPr lang="zh-CN" altLang="en-US" sz="2000">
                <a:solidFill>
                  <a:srgbClr val="FF0000"/>
                </a:solidFill>
              </a:rPr>
              <a:t>汉字【满分金句】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汉字，是中华先民的肌肤，温润丰盈；汉字，是中华文化的血脉，温馨情浓；汉字，是中华文明的河流，壮阔浑厚——日月经天，江河地地；汉字，行走在中华儿女灵的灵魂深处。汉字，你是馥郁芬芳的仙草，在百舸争流的文化世界中，你成为那一枝独秀的阆苑仙葩。千古楼上眺望千古江流，如梦的繁华也好，萧瑟的春秋也罢，它们早已随着滔滔的江水向东逝去。唯有汉字里永远珍藏了红巾翠袖的幽怨，还有异乡游子的痴情，爱国志士的叹息……</a:t>
            </a:r>
          </a:p>
          <a:p>
            <a:endParaRPr lang="zh-CN" altLang="en-US" sz="2000">
              <a:solidFill>
                <a:schemeClr val="tx1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34 化妆</a:t>
            </a:r>
            <a:r>
              <a:rPr lang="zh-CN" altLang="en-US" sz="2000">
                <a:solidFill>
                  <a:srgbClr val="FF0000"/>
                </a:solidFill>
              </a:rPr>
              <a:t>生命【满分金句】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深一层的化妆是改变气质，多读书、多欣赏艺术、多思考、对生活乐观、对生命有信心、心地善良、关怀别人、自爱而有尊严，这样的人就是不化妆也丑不到哪里去，脸上的化妆只是化妆最后的一件小事。我用三句简单的话来说明，三流的化妆是脸上的化妆，二流的化妆是精神的化妆，一流的化妆是生命的化妆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3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35 距离</a:t>
            </a:r>
            <a:r>
              <a:rPr lang="zh-CN" altLang="en-US" sz="2000">
                <a:solidFill>
                  <a:srgbClr val="FF0000"/>
                </a:solidFill>
              </a:rPr>
              <a:t>远近【满分金句】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有的人奋战在一线，抗击疫情；有的人在背后默默贡献着力量；有的人在家中祈祷，为中国祝福。我们虽身在四海，心却向着一方。一城之伤，全国之痛；一家之困，千万家之忧。疫情当下，遥远的距离却让我们感受到了人间的真情真爱，拉近了我们的距离，我想，这才是隔离真正的意义。</a:t>
            </a:r>
          </a:p>
          <a:p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36 厚积薄发</a:t>
            </a:r>
            <a:r>
              <a:rPr lang="zh-CN" altLang="en-US" sz="2000">
                <a:solidFill>
                  <a:srgbClr val="FF0000"/>
                </a:solidFill>
              </a:rPr>
              <a:t>【满分例句】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苏东坡说过：“博观而约取，厚积而薄发。”姜尚其一生勤奋刻苦地学习天文地理、军事谋略，研究治国安邦之道。82年的不断积累，让他在佐周灭商中一展自己的风采，建立了流传千古的功绩。成功，在于日积月累。我们要做的只是不断地积累，静静地守候。一旦时机成熟，就让青春开出最惊艳的花朵，让人生放射出最耀眼的光芒。</a:t>
            </a:r>
          </a:p>
        </p:txBody>
      </p:sp>
      <p:pic>
        <p:nvPicPr>
          <p:cNvPr id="4" name="New picture"/>
          <p:cNvPicPr/>
          <p:nvPr/>
        </p:nvPicPr>
        <p:blipFill>
          <a:blip r:embed="rId2"/>
          <a:stretch>
            <a:fillRect/>
          </a:stretch>
        </p:blipFill>
        <p:spPr>
          <a:xfrm>
            <a:off x="10998200" y="10198100"/>
            <a:ext cx="330200" cy="241300"/>
          </a:xfrm>
          <a:prstGeom prst="cube">
            <a:avLst/>
          </a:prstGeom>
        </p:spPr>
      </p:pic>
    </p:spTree>
    <p:custDataLst>
      <p:tags r:id="rId4"/>
    </p:custDataLst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1 拥有</a:t>
            </a:r>
            <a:r>
              <a:rPr lang="zh-CN" altLang="en-US" sz="2000">
                <a:solidFill>
                  <a:srgbClr val="FF0000"/>
                </a:solidFill>
              </a:rPr>
              <a:t>信念【满分金句】</a:t>
            </a:r>
          </a:p>
          <a:p>
            <a:r>
              <a:rPr lang="zh-CN" altLang="en-US" sz="2000"/>
              <a:t>盈盈月光，我掬一杯最清的；落落余晖，我拥一缕最暖的；灼灼红叶，我拾一片最热的；萋萋芳草，我摘一束最灿的；漫漫人生，我要采撷世间最重的——信念。</a:t>
            </a:r>
          </a:p>
          <a:p>
            <a:endParaRPr lang="zh-CN" altLang="en-US" sz="2000"/>
          </a:p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2 坚守</a:t>
            </a:r>
            <a:r>
              <a:rPr lang="zh-CN" altLang="en-US" sz="2000">
                <a:solidFill>
                  <a:srgbClr val="FF0000"/>
                </a:solidFill>
              </a:rPr>
              <a:t>道德【满分金句】</a:t>
            </a:r>
          </a:p>
          <a:p>
            <a:r>
              <a:rPr lang="zh-CN" altLang="en-US" sz="2000"/>
              <a:t>德国哲学家康德说过：“这个世界上唯有两样东西能让我们的心灵感到深深的震撼：一是我们头上灿烂的星空，一是我们内心崇高的道德法则。”星空因其寥寥而深邃，让我们仰望和敬畏；道德因其庄严而圣洁，值得我们一生坚守。</a:t>
            </a:r>
          </a:p>
          <a:p>
            <a:endParaRPr lang="zh-CN" altLang="en-US" sz="2000"/>
          </a:p>
          <a:p>
            <a:pPr marL="0" indent="0">
              <a:buNone/>
            </a:pPr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3 竞争</a:t>
            </a:r>
            <a:r>
              <a:rPr lang="zh-CN" altLang="en-US" sz="2000">
                <a:solidFill>
                  <a:srgbClr val="FF0000"/>
                </a:solidFill>
              </a:rPr>
              <a:t>合作 【满分金句】</a:t>
            </a:r>
          </a:p>
          <a:p>
            <a:r>
              <a:rPr lang="zh-CN" altLang="en-US" sz="2000"/>
              <a:t>竞争，是向上的齿轮；合作，是前行的润滑剂。生活需要竞争，也需要合作；没有竞争，就会缺少激情，没有合作，就会陷入孤立；只有让竞争与合作同行，才能激情高歌、和谐发展。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4 勇于</a:t>
            </a:r>
            <a:r>
              <a:rPr lang="zh-CN" altLang="en-US" sz="2000">
                <a:solidFill>
                  <a:srgbClr val="FF0000"/>
                </a:solidFill>
              </a:rPr>
              <a:t>担当  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当“东方之星”沉没的消息传来，官东主动请缨，参加生死大救援，作为一名军人，在人民需要时他挺身而出，赴汤蹈火，在所不辞，他用肩膀担当起救民于水火的责任；潜入深水救人，面对生死抉择，把生的希望留给别人，死的危险留给自己，他用生命担当起救人为先的生死大义。官东，用大义和热血谱写了一曲勇于担当的青春之歌，在人民心中树起了担当的丰碑。</a:t>
            </a:r>
            <a:endParaRPr lang="zh-CN" altLang="en-US" sz="2000">
              <a:solidFill>
                <a:srgbClr val="FF0000"/>
              </a:solidFill>
            </a:endParaRPr>
          </a:p>
          <a:p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5 自强不息</a:t>
            </a:r>
            <a:r>
              <a:rPr lang="zh-CN" altLang="en-US" sz="2000">
                <a:solidFill>
                  <a:srgbClr val="FF0000"/>
                </a:solidFill>
              </a:rPr>
              <a:t>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“天行健，君子以自强不息；地势坤，君子以厚德载物。” 自强是梅花，凌寒独自开，傲霜斗风雪；自强是野草，野火烧不尽，春风吹还生；自强是海燕，飞翔浪涛上，搏击暴风雨。人亦如此，自强自立，作为又担当。时代好少年，不做待哺的羊羔，不做温室的花朵，前途与事业，自己来开创！</a:t>
            </a:r>
          </a:p>
          <a:p>
            <a:endParaRPr lang="zh-CN" altLang="en-US" sz="2000">
              <a:solidFill>
                <a:srgbClr val="FF0000"/>
              </a:solidFill>
            </a:endParaRPr>
          </a:p>
          <a:p>
            <a:endParaRPr lang="zh-CN" altLang="en-US" sz="2000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sym typeface="+mn-ea"/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  <a:sym typeface="+mn-ea"/>
              </a:rPr>
              <a:t>6 勇于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实践【满分金句】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chemeClr val="tx1"/>
                </a:solidFill>
                <a:sym typeface="+mn-ea"/>
              </a:rPr>
              <a:t>陆游有言：“纸上得来终觉浅，绝知此事要躬行。”我们只有勇于实践，努力攀登，才能最终到达山顶，欣赏到最美的风景！</a:t>
            </a:r>
          </a:p>
          <a:p>
            <a:endParaRPr lang="zh-CN" altLang="en-US" sz="2000">
              <a:solidFill>
                <a:schemeClr val="tx1"/>
              </a:solidFill>
              <a:sym typeface="+mn-ea"/>
            </a:endParaRPr>
          </a:p>
          <a:p>
            <a:r>
              <a:rPr lang="zh-CN" altLang="en-US" sz="2000">
                <a:solidFill>
                  <a:srgbClr val="FF0000"/>
                </a:solidFill>
                <a:sym typeface="+mn-ea"/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  <a:sym typeface="+mn-ea"/>
              </a:rPr>
              <a:t>7 探寻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真理【满分金句】</a:t>
            </a:r>
          </a:p>
          <a:p>
            <a:r>
              <a:rPr lang="zh-CN" altLang="en-US" sz="2000">
                <a:solidFill>
                  <a:schemeClr val="tx1"/>
                </a:solidFill>
                <a:sym typeface="+mn-ea"/>
              </a:rPr>
              <a:t>旅人应该往生命的群山走去，探测路的险巇，丈量峰壁上青苔的长度，并继续以剩余的力气叩问山的真面目。</a:t>
            </a:r>
          </a:p>
          <a:p>
            <a:endParaRPr lang="zh-CN" altLang="en-US" sz="2000">
              <a:solidFill>
                <a:schemeClr val="tx1"/>
              </a:solidFill>
              <a:sym typeface="+mn-ea"/>
            </a:endParaRPr>
          </a:p>
          <a:p>
            <a:r>
              <a:rPr lang="zh-CN" altLang="en-US" sz="2000">
                <a:solidFill>
                  <a:srgbClr val="FF0000"/>
                </a:solidFill>
                <a:sym typeface="+mn-ea"/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  <a:sym typeface="+mn-ea"/>
              </a:rPr>
              <a:t>8 感恩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情怀【满分金句】</a:t>
            </a:r>
          </a:p>
          <a:p>
            <a:r>
              <a:rPr lang="zh-CN" altLang="en-US" sz="2000">
                <a:solidFill>
                  <a:schemeClr val="tx1"/>
                </a:solidFill>
                <a:sym typeface="+mn-ea"/>
              </a:rPr>
              <a:t>草感地恩，方得郁葱；花感雨恩，方得艳丽；鱼感水恩，方得自由。因为感恩，才会有这多彩的生活；因为感恩，才会有人间的温暖；因为感恩，才让我们懂得了生命的真谛。“滴水之恩，涌泉相报”，让我们常怀感恩之心，常为感恩之行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9 任重道远</a:t>
            </a:r>
            <a:r>
              <a:rPr lang="zh-CN" altLang="en-US" sz="2000">
                <a:solidFill>
                  <a:srgbClr val="FF0000"/>
                </a:solidFill>
              </a:rPr>
              <a:t>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责任重于泰山，生命因责任而沉稳，生命因责任而崇高，生命因责任而永恒。“士不可以不弘毅，任重而道远。”每一位有志之士，都应该带着责任上路。不管是春和景明之季，还是浊浪排空之时，都要做神圣责任的坚守者。  </a:t>
            </a:r>
          </a:p>
          <a:p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10 追求</a:t>
            </a:r>
            <a:r>
              <a:rPr lang="zh-CN" altLang="en-US" sz="2000">
                <a:solidFill>
                  <a:srgbClr val="FF0000"/>
                </a:solidFill>
              </a:rPr>
              <a:t>创新【满分金句】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创新，是袅袅的微风，唤醒人们的心灵；创新，是含苞的花朵，拂来沁人的芳香；创新，是皑皑的白雪，带来丰收的喜讯。火，开始烧毁山林到人们学会钻木取火，到后来的烧水煮饭；水，开始淹没土地到人们学会抓鱼饮水，到后来的沐浴洗衣，都是创新在一步步推动着社会的发展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11 学会</a:t>
            </a:r>
            <a:r>
              <a:rPr lang="zh-CN" altLang="en-US" sz="2000">
                <a:solidFill>
                  <a:srgbClr val="FF0000"/>
                </a:solidFill>
              </a:rPr>
              <a:t>变通【满分金句】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改变，让氤氲的水汽更为靓丽，瘦弱的细流更为生动，无味的句子更有味道。你若将大地呈给天空的水汽，幻化成五彩云朵；你若将山泉汇聚给大海的细流，变得波澜壮阔。我想大地会缄默而窃喜，山泉会高兴而欢歌。正因如此，人要学会变通，在变通中谱写人生的诗篇。</a:t>
            </a:r>
          </a:p>
          <a:p>
            <a:endParaRPr lang="zh-CN" altLang="en-US" sz="2000">
              <a:solidFill>
                <a:schemeClr val="tx1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12 责任</a:t>
            </a:r>
            <a:r>
              <a:rPr lang="zh-CN" altLang="en-US" sz="2000">
                <a:solidFill>
                  <a:srgbClr val="FF0000"/>
                </a:solidFill>
              </a:rPr>
              <a:t>在肩【满分金句】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使命在心，责任在肩。看，是站岗值守的党员干部，志愿者以责任之心勇担当；看，是殚精竭虑的医学专家以仁爱之心详指导；看，是顶风冒雨的快递员以奉献之心保正常；看，是奔赴于一线的新闻工作者以敬业之心细报导。不怕困难，团结作战是我们中国人长期以来的气节与禀赋。</a:t>
            </a:r>
          </a:p>
          <a:p>
            <a:endParaRPr lang="zh-CN" altLang="en-US" sz="2000">
              <a:solidFill>
                <a:srgbClr val="FF0000"/>
              </a:solidFill>
            </a:endParaRPr>
          </a:p>
          <a:p>
            <a:endParaRPr lang="zh-CN" altLang="en-US" sz="2000">
              <a:solidFill>
                <a:srgbClr val="FF0000"/>
              </a:solidFill>
            </a:endParaRP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  <a:sym typeface="+mn-ea"/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  <a:sym typeface="+mn-ea"/>
              </a:rPr>
              <a:t>13 读书</a:t>
            </a:r>
            <a:r>
              <a:rPr lang="zh-CN" altLang="en-US" sz="2000">
                <a:solidFill>
                  <a:srgbClr val="FF0000"/>
                </a:solidFill>
                <a:sym typeface="+mn-ea"/>
              </a:rPr>
              <a:t>怡情【满分金句】</a:t>
            </a:r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chemeClr val="tx1"/>
                </a:solidFill>
                <a:sym typeface="+mn-ea"/>
              </a:rPr>
              <a:t>是书，让我品尝到了陶渊明诗的质朴、杜甫诗的沉郁、苏轼词的旷达。它让我惊叹于李白“仰天大笑出门去，我辈岂是蓬蒿人”的放浪形骸的诗句。是书，让我看到了狄仁杰对国家的尽忠职守、忠言直谏；是书，让我透过幻化万方、奇境迭出的景象，看到了庄子那颗脆弱、温柔、敏感，也最易受到伤害的心</a:t>
            </a:r>
            <a:r>
              <a:rPr lang="zh-CN" altLang="en-US" sz="2000" smtClean="0">
                <a:solidFill>
                  <a:schemeClr val="tx1"/>
                </a:solidFill>
                <a:sym typeface="+mn-ea"/>
              </a:rPr>
              <a:t>。</a:t>
            </a:r>
            <a:endParaRPr lang="en-US" altLang="zh-CN" sz="2000" smtClean="0">
              <a:solidFill>
                <a:schemeClr val="tx1"/>
              </a:solidFill>
              <a:sym typeface="+mn-ea"/>
            </a:endParaRPr>
          </a:p>
          <a:p>
            <a:pPr marL="0" indent="0">
              <a:buNone/>
            </a:pPr>
            <a:endParaRPr lang="zh-CN" altLang="en-US" sz="2000">
              <a:solidFill>
                <a:schemeClr val="tx1"/>
              </a:solidFill>
              <a:sym typeface="+mn-ea"/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14 审视</a:t>
            </a:r>
            <a:r>
              <a:rPr lang="zh-CN" altLang="en-US" sz="2000">
                <a:solidFill>
                  <a:srgbClr val="FF0000"/>
                </a:solidFill>
              </a:rPr>
              <a:t>生活【满分金句】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审视生活，是用一种严肃认真的态度对待生活；审视生活，是为了从生活里提取精华；审视生活，亦是为明天的生活确立目标。审视生活，包括审视自己与审视别人两个方面。孔子的弟子曾参主张每日 “三省吾身”，从与人谋事的角度审视，要求自己“忠”，从与朋友交往的角度审视，要求自己“信”，从对待学业的角度审视，要求自己“习”。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15 学海</a:t>
            </a:r>
            <a:r>
              <a:rPr lang="zh-CN" altLang="en-US" sz="2000">
                <a:solidFill>
                  <a:srgbClr val="FF0000"/>
                </a:solidFill>
              </a:rPr>
              <a:t>无涯【满分金句】</a:t>
            </a:r>
          </a:p>
          <a:p>
            <a:r>
              <a:rPr lang="zh-CN" altLang="en-US" sz="2000">
                <a:solidFill>
                  <a:srgbClr val="FF0000"/>
                </a:solidFill>
              </a:rPr>
              <a:t> </a:t>
            </a:r>
            <a:r>
              <a:rPr lang="zh-CN" altLang="en-US" sz="2000">
                <a:solidFill>
                  <a:schemeClr val="tx1"/>
                </a:solidFill>
              </a:rPr>
              <a:t>“吾生也有涯，而知也无涯。”我们常常为自己知道某些东西而感到满足、自豪，甚至是骄傲，其实，且不说宇宙之大，学海无涯，既便是我们身边最平凡的东西“一滴水”“一粒沙”“一片叶”，那其中隐含的秘密，我们也知之甚少。从这个角度看，我们在大千世界的面前，永远是无知的孩童，永远也没有骄傲的资本，不管你是何等级别的专家、学者，你所拥有的，也只不过是浩渺宇宙的冰山一角！</a:t>
            </a:r>
          </a:p>
          <a:p>
            <a:endParaRPr lang="zh-CN" altLang="en-US" sz="2000">
              <a:solidFill>
                <a:srgbClr val="FF0000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16 兴趣</a:t>
            </a:r>
            <a:r>
              <a:rPr lang="zh-CN" altLang="en-US" sz="2000">
                <a:solidFill>
                  <a:srgbClr val="FF0000"/>
                </a:solidFill>
              </a:rPr>
              <a:t>为桨【满分金句】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兴趣为桨，个性扬帆。孔子有言，“知之者，不如好之者；好之者，不如乐之者”，生命对待客观世界，因兴趣而心动，因兴趣而行动，因兴趣而快乐，即便是艰辛行程，也不影响在兴趣的引导下享受快乐。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1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29870" y="837565"/>
            <a:ext cx="11631295" cy="5934710"/>
          </a:xfrm>
        </p:spPr>
        <p:txBody>
          <a:bodyPr>
            <a:noAutofit/>
          </a:bodyPr>
          <a:lstStyle/>
          <a:p>
            <a:r>
              <a:rPr lang="zh-CN" altLang="en-US" sz="2000">
                <a:solidFill>
                  <a:srgbClr val="FF0000"/>
                </a:solidFill>
              </a:rPr>
              <a:t> 主题</a:t>
            </a:r>
            <a:r>
              <a:rPr lang="zh-CN" altLang="en-US" sz="2000" smtClean="0">
                <a:solidFill>
                  <a:srgbClr val="FF0000"/>
                </a:solidFill>
              </a:rPr>
              <a:t>17 完善</a:t>
            </a:r>
            <a:r>
              <a:rPr lang="zh-CN" altLang="en-US" sz="2000">
                <a:solidFill>
                  <a:srgbClr val="FF0000"/>
                </a:solidFill>
              </a:rPr>
              <a:t>自我【满分金句】</a:t>
            </a:r>
            <a:endParaRPr lang="zh-CN" altLang="en-US" sz="2000">
              <a:solidFill>
                <a:schemeClr val="tx1"/>
              </a:solidFill>
            </a:endParaRPr>
          </a:p>
          <a:p>
            <a:r>
              <a:rPr lang="zh-CN" altLang="en-US" sz="2000">
                <a:solidFill>
                  <a:schemeClr val="tx1"/>
                </a:solidFill>
              </a:rPr>
              <a:t>人人皆可以为圣贤,就是说每个人都可以不断地完善自我,在完善自我的过程中释放善意仁怀,逐步达到圣贤的境界。因此，最大限度地发现自我、完善自我，是摆在每一个人面前的重要课题。只是，由于人的个性、生活经历、生活环境等千差万别，每个人发现自我、完善自我方式选择也会截然不同罢了。</a:t>
            </a:r>
          </a:p>
          <a:p>
            <a:endParaRPr lang="zh-CN" altLang="en-US" sz="2000">
              <a:solidFill>
                <a:schemeClr val="tx1"/>
              </a:solidFill>
            </a:endParaRPr>
          </a:p>
          <a:p>
            <a:r>
              <a:rPr lang="zh-CN" altLang="en-US" sz="2000">
                <a:solidFill>
                  <a:srgbClr val="FF0000"/>
                </a:solidFill>
              </a:rPr>
              <a:t>主题</a:t>
            </a:r>
            <a:r>
              <a:rPr lang="zh-CN" altLang="en-US" sz="2000" smtClean="0">
                <a:solidFill>
                  <a:srgbClr val="FF0000"/>
                </a:solidFill>
              </a:rPr>
              <a:t>18 心怀</a:t>
            </a:r>
            <a:r>
              <a:rPr lang="zh-CN" altLang="en-US" sz="2000">
                <a:solidFill>
                  <a:srgbClr val="FF0000"/>
                </a:solidFill>
              </a:rPr>
              <a:t>勇气【满分金句】</a:t>
            </a:r>
          </a:p>
          <a:p>
            <a:r>
              <a:rPr lang="zh-CN" altLang="en-US" sz="2000">
                <a:solidFill>
                  <a:schemeClr val="tx1"/>
                </a:solidFill>
              </a:rPr>
              <a:t>勇气，是点亮漫漫长夜的烛光，贝多芬用勇气直面命运，用音乐传达思想与感情，扼住命运的咽喉；勇气，是飞向成功的翅膀，宁泽涛用勇气直面挫折，用速度改写历史，夺得世界冠军；勇气，是彰显美德的动力，张丽莉用勇气直面危险，用义举挽救生命，铸就师德丰碑——心怀勇气，即便是小草，也能绿满天涯，远行天下！</a:t>
            </a:r>
          </a:p>
        </p:txBody>
      </p:sp>
    </p:spTree>
    <p:custDataLst>
      <p:tags r:id="rId3"/>
    </p:custDataLst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2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3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4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5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0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1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3.xml><?xml version="1.0" encoding="utf-8"?>
<p:tagLst xmlns:p="http://schemas.openxmlformats.org/presentationml/2006/main">
  <p:tag name="KSO_WM_BEAUTIFY_FLAG" val="#wm#"/>
  <p:tag name="KSO_WM_SLIDE_ID" val="custom20205176_1"/>
  <p:tag name="KSO_WM_SLIDE_INDEX" val="1"/>
  <p:tag name="KSO_WM_SLIDE_ITEM_CNT" val="0"/>
  <p:tag name="KSO_WM_SLIDE_LAYOUT" val="a_b"/>
  <p:tag name="KSO_WM_SLIDE_LAYOUT_CNT" val="1_1"/>
  <p:tag name="KSO_WM_SLIDE_SUBTYPE" val="defaultBlank"/>
  <p:tag name="KSO_WM_SLIDE_TYPE" val="title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6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7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2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4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5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8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8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9.xml><?xml version="1.0" encoding="utf-8"?>
<p:tagLst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heme/theme1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74</Paragraphs>
  <Slides>18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baseType="lpstr" size="23">
      <vt:lpstr>Arial</vt:lpstr>
      <vt:lpstr>微软雅黑</vt:lpstr>
      <vt:lpstr>Wingdings</vt:lpstr>
      <vt:lpstr>Microsoft YaHei UI</vt:lpstr>
      <vt:lpstr>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2021-11-08T17:35:25.642</cp:lastPrinted>
  <dcterms:created xsi:type="dcterms:W3CDTF">2021-11-08T17:35:25Z</dcterms:created>
  <dcterms:modified xsi:type="dcterms:W3CDTF">2021-11-08T09:35:25Z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