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8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9" r:id="rId12"/>
    <p:sldId id="270" r:id="rId13"/>
    <p:sldId id="274" r:id="rId14"/>
    <p:sldId id="273" r:id="rId15"/>
    <p:sldId id="275" r:id="rId16"/>
    <p:sldId id="277" r:id="rId17"/>
    <p:sldId id="278" r:id="rId18"/>
    <p:sldId id="280" r:id="rId19"/>
    <p:sldId id="281" r:id="rId20"/>
    <p:sldId id="283" r:id="rId21"/>
    <p:sldId id="285" r:id="rId22"/>
    <p:sldId id="286" r:id="rId23"/>
    <p:sldId id="287" r:id="rId24"/>
    <p:sldId id="290" r:id="rId25"/>
    <p:sldId id="288" r:id="rId26"/>
    <p:sldId id="289" r:id="rId27"/>
    <p:sldId id="291" r:id="rId28"/>
    <p:sldId id="29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76" d="100"/>
          <a:sy n="76" d="100"/>
        </p:scale>
        <p:origin x="-34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0B7BB-87C9-4644-8794-D4126D68E197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45FA8-8DA3-42A4-9EAF-34BD9DB6A9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150B2C-EC7F-4AD0-A139-003779EE94BB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D3F901-C59F-45B9-9D88-F2DF09BAE396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C67474-8484-4978-93C5-EE562428165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D27F32-885A-4004-8F52-C7CC98CE9B49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469153-0B28-43FF-A5B6-67CC4154FC63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D3BF2A-8C5A-4F9E-A219-EA9552BE5684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27E0F-5EBE-40DD-BA65-CACE8DF0A99A}" type="datetimeFigureOut">
              <a:rPr lang="zh-CN" altLang="en-US" smtClean="0"/>
              <a:pPr/>
              <a:t>2016-11-09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E4574-B30B-4438-A9B9-E17C07367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ChangeArrowheads="1"/>
          </p:cNvSpPr>
          <p:nvPr/>
        </p:nvSpPr>
        <p:spPr bwMode="auto">
          <a:xfrm>
            <a:off x="357158" y="1285860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杨朱之弟杨布素衣而出，</a:t>
            </a:r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天雨，解素衣，衣缁衣而反，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其狗不知而吠之。杨布怒，将击之。杨朱曰：“子毋击也。子亦犹是。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曩者使女狗白而往，黑而来，子岂能毋怪哉！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——《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韩非子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说林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》 </a:t>
            </a:r>
          </a:p>
        </p:txBody>
      </p:sp>
      <p:sp>
        <p:nvSpPr>
          <p:cNvPr id="126979" name="WordArt 3"/>
          <p:cNvSpPr>
            <a:spLocks noChangeArrowheads="1" noChangeShapeType="1" noTextEdit="1"/>
          </p:cNvSpPr>
          <p:nvPr/>
        </p:nvSpPr>
        <p:spPr bwMode="auto">
          <a:xfrm>
            <a:off x="2339975" y="1"/>
            <a:ext cx="4679950" cy="121442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故事一则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357158" y="4286256"/>
            <a:ext cx="5965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天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下雨，脱去白色的衣服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，</a:t>
            </a:r>
          </a:p>
          <a:p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穿黑色的衣服回家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sz="3600" b="1" dirty="0" smtClean="0">
                <a:solidFill>
                  <a:srgbClr val="0000FF"/>
                </a:solidFill>
                <a:ea typeface="华文新魏" pitchFamily="2" charset="-122"/>
              </a:rPr>
              <a:t>  </a:t>
            </a:r>
            <a:r>
              <a:rPr lang="en-US" altLang="zh-CN" sz="3600" dirty="0" smtClean="0">
                <a:ea typeface="华文新魏" pitchFamily="2" charset="-122"/>
              </a:rPr>
              <a:t>    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74619" y="5429264"/>
            <a:ext cx="876938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如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果刚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才让你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的狗出去时是白狗，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回来时却是只黑狗，你难道不觉得奇怪吗？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pic>
        <p:nvPicPr>
          <p:cNvPr id="62470" name="Picture 6" descr="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214818"/>
            <a:ext cx="21605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9" grpId="0" animBg="1"/>
      <p:bldP spid="126980" grpId="0"/>
      <p:bldP spid="1269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二、语言结构推断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78579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即利用文言文中对偶，对比，排比，并列，互文等前后对称的语言结构，来推断处于对应位置上的词语的意义。这些对应的词语往往在意义上相反，相近，相同。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9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337" y="4279900"/>
            <a:ext cx="2125663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2143116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追亡逐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北</a:t>
            </a:r>
          </a:p>
          <a:p>
            <a:pPr>
              <a:lnSpc>
                <a:spcPct val="120000"/>
              </a:lnSpc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南取汉中，西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举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巴蜀 </a:t>
            </a:r>
          </a:p>
          <a:p>
            <a:pPr>
              <a:lnSpc>
                <a:spcPct val="120000"/>
              </a:lnSpc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、举类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迩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而见义远</a:t>
            </a:r>
          </a:p>
          <a:p>
            <a:pPr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、每读书至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治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乱得失</a:t>
            </a:r>
          </a:p>
        </p:txBody>
      </p:sp>
      <p:sp>
        <p:nvSpPr>
          <p:cNvPr id="7" name="矩形 6"/>
          <p:cNvSpPr/>
          <p:nvPr/>
        </p:nvSpPr>
        <p:spPr>
          <a:xfrm>
            <a:off x="32" y="2676726"/>
            <a:ext cx="914400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由“亡”（逃跑的人）可推知“北”为“败逃者”。</a:t>
            </a:r>
            <a:endParaRPr lang="zh-CN" altLang="en-US" sz="2800" b="1" u="sng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718648"/>
            <a:ext cx="914400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“取”、“举”都是“攻占、攻取”义。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4643446"/>
            <a:ext cx="914400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“迩”在此是远的反义，应是“近”的意思。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5643578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“治”应为形容词，社会稳定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0" y="6156325"/>
            <a:ext cx="41433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奉之</a:t>
            </a:r>
            <a:r>
              <a:rPr lang="zh-CN" altLang="en-US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弥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繁，侵之愈急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357686" y="6120490"/>
            <a:ext cx="320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更加，越来越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2852"/>
            <a:ext cx="9144000" cy="5949950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练习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、仰不足以事父母，俯不足以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畜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妻子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、不使内有余帛，外有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赢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财。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殚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其地之出，竭其庐之入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、信而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见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疑，忠而被谤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、通五经，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贯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六艺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、梅以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欹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为美，正则无景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简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能而任之，择善而从之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357950" y="1285860"/>
            <a:ext cx="1657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（养）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286512" y="1785926"/>
            <a:ext cx="2374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（剩余的）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286512" y="2285992"/>
            <a:ext cx="2016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（竭尽）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286512" y="2786058"/>
            <a:ext cx="1584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（被）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286512" y="3286124"/>
            <a:ext cx="2016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（精通）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903912" y="3786190"/>
            <a:ext cx="3240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（不正，歪斜）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0760" y="4286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选拔）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920783"/>
            <a:ext cx="5434501" cy="437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、带朱缨宝饰之帽，</a:t>
            </a:r>
            <a:r>
              <a:rPr lang="zh-CN" altLang="en-US" sz="2800" b="1" u="sng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腰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白玉之环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6215074" y="4929198"/>
            <a:ext cx="2546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FF0000"/>
                </a:solidFill>
                <a:latin typeface="+mn-ea"/>
              </a:rPr>
              <a:t>（腰</a:t>
            </a:r>
            <a:r>
              <a:rPr kumimoji="0" lang="zh-CN" altLang="en-US" sz="2800" b="1" dirty="0">
                <a:solidFill>
                  <a:srgbClr val="FF0000"/>
                </a:solidFill>
                <a:latin typeface="+mn-ea"/>
              </a:rPr>
              <a:t>里佩</a:t>
            </a:r>
            <a:r>
              <a:rPr kumimoji="0" lang="zh-CN" altLang="en-US" sz="2800" b="1" dirty="0" smtClean="0">
                <a:solidFill>
                  <a:srgbClr val="FF0000"/>
                </a:solidFill>
                <a:latin typeface="+mn-ea"/>
              </a:rPr>
              <a:t>着）</a:t>
            </a:r>
            <a:endParaRPr kumimoji="0"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  <p:bldP spid="29703" grpId="0"/>
      <p:bldP spid="29704" grpId="0"/>
      <p:bldP spid="29705" grpId="0"/>
      <p:bldP spid="2970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0" y="21429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三、辨析词性、语法分析推断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928670"/>
            <a:ext cx="9144000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    句子的结构是基本固定的，组合是有规律的，词在句中所处的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语法位置</a:t>
            </a:r>
            <a:r>
              <a:rPr lang="zh-CN" altLang="en-US" sz="2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，为推断词义提供了依据。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　　如：主语、宾语常由名词、代词充当，谓语大多由动词、形容词充当，定语是由名词、代词充当，状语大多由副词充当等。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　　根据它们所处的语法位置，推知它的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词性</a:t>
            </a:r>
            <a:r>
              <a:rPr lang="zh-CN" altLang="en-US" sz="2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，进而推知它的意义。</a:t>
            </a:r>
            <a:endParaRPr lang="zh-CN" altLang="en-US" sz="2800" b="1" dirty="0">
              <a:solidFill>
                <a:srgbClr val="000099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7" descr="155826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5929322" y="4429132"/>
            <a:ext cx="3214678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CN" sz="3200" b="1" dirty="0">
                <a:latin typeface="宋体" pitchFamily="2" charset="-122"/>
              </a:rPr>
              <a:t>①</a:t>
            </a:r>
            <a:r>
              <a:rPr kumimoji="0" lang="zh-CN" altLang="en-US" sz="3200" b="1" dirty="0">
                <a:latin typeface="宋体" pitchFamily="2" charset="-122"/>
              </a:rPr>
              <a:t>臣战河南，然不</a:t>
            </a:r>
            <a:r>
              <a:rPr kumimoji="0" lang="zh-CN" altLang="en-US" sz="3600" b="1" u="sng" dirty="0">
                <a:solidFill>
                  <a:srgbClr val="130C98"/>
                </a:solidFill>
                <a:latin typeface="黑体" pitchFamily="2" charset="-122"/>
                <a:ea typeface="黑体" pitchFamily="2" charset="-122"/>
              </a:rPr>
              <a:t>意</a:t>
            </a:r>
            <a:r>
              <a:rPr kumimoji="0" lang="zh-CN" altLang="en-US" sz="3200" b="1" dirty="0">
                <a:latin typeface="宋体" pitchFamily="2" charset="-122"/>
              </a:rPr>
              <a:t>能先入关破秦 </a:t>
            </a:r>
            <a:r>
              <a:rPr kumimoji="0" lang="en-US" altLang="zh-CN" sz="1800" b="1" dirty="0">
                <a:latin typeface="Arial" pitchFamily="34" charset="0"/>
              </a:rPr>
              <a:t>《</a:t>
            </a:r>
            <a:r>
              <a:rPr kumimoji="0" lang="zh-CN" altLang="en-US" sz="1800" b="1" dirty="0">
                <a:latin typeface="Arial" pitchFamily="34" charset="0"/>
              </a:rPr>
              <a:t>鸿门宴</a:t>
            </a:r>
            <a:r>
              <a:rPr kumimoji="0" lang="en-US" altLang="zh-CN" sz="1800" b="1" dirty="0">
                <a:latin typeface="Arial" pitchFamily="34" charset="0"/>
              </a:rPr>
              <a:t>》</a:t>
            </a:r>
            <a:r>
              <a:rPr kumimoji="0" lang="en-US" altLang="zh-CN" sz="1800" b="1" dirty="0">
                <a:latin typeface="Arial" pitchFamily="34" charset="0"/>
                <a:ea typeface="华文行楷" pitchFamily="2" charset="-122"/>
              </a:rPr>
              <a:t> </a:t>
            </a:r>
            <a:endParaRPr kumimoji="0" lang="en-US" altLang="zh-CN" sz="3200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  <a:p>
            <a:r>
              <a:rPr kumimoji="0" lang="en-US" altLang="zh-CN" sz="3200" b="1" dirty="0">
                <a:latin typeface="宋体" pitchFamily="2" charset="-122"/>
              </a:rPr>
              <a:t>②</a:t>
            </a:r>
            <a:r>
              <a:rPr kumimoji="0" lang="zh-CN" altLang="en-US" sz="3200" b="1" dirty="0">
                <a:latin typeface="宋体" pitchFamily="2" charset="-122"/>
              </a:rPr>
              <a:t>目似瞑，</a:t>
            </a:r>
            <a:r>
              <a:rPr kumimoji="0" lang="zh-CN" altLang="en-US" sz="3600" b="1" u="sng" dirty="0">
                <a:solidFill>
                  <a:srgbClr val="130C98"/>
                </a:solidFill>
                <a:latin typeface="黑体" pitchFamily="2" charset="-122"/>
                <a:ea typeface="黑体" pitchFamily="2" charset="-122"/>
              </a:rPr>
              <a:t>意</a:t>
            </a:r>
            <a:r>
              <a:rPr kumimoji="0" lang="zh-CN" altLang="en-US" sz="3200" b="1" dirty="0">
                <a:latin typeface="宋体" pitchFamily="2" charset="-122"/>
              </a:rPr>
              <a:t>暇甚    </a:t>
            </a:r>
            <a:r>
              <a:rPr kumimoji="0" lang="en-US" altLang="zh-CN" sz="1800" b="1" dirty="0">
                <a:latin typeface="Arial" pitchFamily="34" charset="0"/>
              </a:rPr>
              <a:t>《</a:t>
            </a:r>
            <a:r>
              <a:rPr kumimoji="0" lang="zh-CN" altLang="en-US" sz="1800" b="1" dirty="0">
                <a:latin typeface="Arial" pitchFamily="34" charset="0"/>
              </a:rPr>
              <a:t>狼</a:t>
            </a:r>
            <a:r>
              <a:rPr kumimoji="0" lang="en-US" altLang="zh-CN" sz="1800" b="1" dirty="0">
                <a:latin typeface="Arial" pitchFamily="34" charset="0"/>
              </a:rPr>
              <a:t>》</a:t>
            </a:r>
          </a:p>
          <a:p>
            <a:r>
              <a:rPr kumimoji="0" lang="en-US" altLang="zh-CN" sz="36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  <a:endParaRPr kumimoji="0" lang="en-US" altLang="zh-CN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  <a:p>
            <a:r>
              <a:rPr kumimoji="0" lang="en-US" altLang="zh-CN" sz="3200" b="1" dirty="0">
                <a:latin typeface="宋体" pitchFamily="2" charset="-122"/>
              </a:rPr>
              <a:t>③</a:t>
            </a:r>
            <a:r>
              <a:rPr kumimoji="0" lang="zh-CN" altLang="en-US" sz="3200" b="1" dirty="0">
                <a:latin typeface="宋体" pitchFamily="2" charset="-122"/>
              </a:rPr>
              <a:t>日以尽矣，荆卿岂无</a:t>
            </a:r>
            <a:r>
              <a:rPr kumimoji="0" lang="zh-CN" altLang="en-US" sz="3600" b="1" u="sng" dirty="0">
                <a:solidFill>
                  <a:srgbClr val="130C98"/>
                </a:solidFill>
                <a:latin typeface="黑体" pitchFamily="2" charset="-122"/>
                <a:ea typeface="黑体" pitchFamily="2" charset="-122"/>
              </a:rPr>
              <a:t>意</a:t>
            </a:r>
            <a:r>
              <a:rPr kumimoji="0" lang="zh-CN" altLang="en-US" sz="3200" b="1" dirty="0">
                <a:latin typeface="宋体" pitchFamily="2" charset="-122"/>
              </a:rPr>
              <a:t>哉？</a:t>
            </a:r>
            <a:r>
              <a:rPr kumimoji="0" lang="en-US" altLang="zh-CN" sz="1800" b="1" dirty="0">
                <a:latin typeface="Arial" pitchFamily="34" charset="0"/>
              </a:rPr>
              <a:t>《</a:t>
            </a:r>
            <a:r>
              <a:rPr kumimoji="0" lang="zh-CN" altLang="en-US" sz="1800" b="1" dirty="0">
                <a:latin typeface="Arial" pitchFamily="34" charset="0"/>
              </a:rPr>
              <a:t>荆轲刺秦王</a:t>
            </a:r>
            <a:r>
              <a:rPr kumimoji="0" lang="en-US" altLang="zh-CN" sz="1800" b="1" dirty="0">
                <a:latin typeface="Arial" pitchFamily="34" charset="0"/>
              </a:rPr>
              <a:t>》</a:t>
            </a:r>
            <a:r>
              <a:rPr kumimoji="0" lang="en-US" altLang="zh-CN" sz="1800" b="1" dirty="0">
                <a:latin typeface="Arial" pitchFamily="34" charset="0"/>
                <a:ea typeface="华文行楷" pitchFamily="2" charset="-122"/>
              </a:rPr>
              <a:t> </a:t>
            </a:r>
            <a:endParaRPr kumimoji="0" lang="en-US" altLang="zh-CN" sz="3200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  <a:p>
            <a:endParaRPr kumimoji="0" lang="en-US" altLang="zh-CN" sz="3200" b="1" dirty="0">
              <a:latin typeface="宋体" pitchFamily="2" charset="-122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6200" y="2286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宋体" pitchFamily="2" charset="-122"/>
                <a:ea typeface="华文行楷" pitchFamily="2" charset="-122"/>
              </a:rPr>
              <a:t>共同讨论</a:t>
            </a:r>
            <a:endParaRPr kumimoji="0" lang="zh-CN" altLang="en-US" sz="3600" b="1" dirty="0">
              <a:solidFill>
                <a:srgbClr val="FF0000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1685" name="Line 5"/>
          <p:cNvSpPr>
            <a:spLocks noChangeShapeType="1"/>
          </p:cNvSpPr>
          <p:nvPr/>
        </p:nvSpPr>
        <p:spPr bwMode="auto">
          <a:xfrm flipH="1">
            <a:off x="4114800" y="1066800"/>
            <a:ext cx="152400" cy="457200"/>
          </a:xfrm>
          <a:prstGeom prst="line">
            <a:avLst/>
          </a:prstGeom>
          <a:noFill/>
          <a:ln w="88900" cmpd="dbl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86" name="AutoShape 6"/>
          <p:cNvSpPr>
            <a:spLocks noChangeArrowheads="1"/>
          </p:cNvSpPr>
          <p:nvPr/>
        </p:nvSpPr>
        <p:spPr bwMode="auto">
          <a:xfrm>
            <a:off x="4724400" y="304800"/>
            <a:ext cx="1295400" cy="685800"/>
          </a:xfrm>
          <a:prstGeom prst="downArrowCallout">
            <a:avLst>
              <a:gd name="adj1" fmla="val 47222"/>
              <a:gd name="adj2" fmla="val 47222"/>
              <a:gd name="adj3" fmla="val 16667"/>
              <a:gd name="adj4" fmla="val 6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876800" y="304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行楷" pitchFamily="2" charset="-122"/>
              </a:rPr>
              <a:t>宾语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3132138" y="1700213"/>
            <a:ext cx="2667000" cy="5889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200">
                <a:latin typeface="黑体" pitchFamily="2" charset="-122"/>
                <a:ea typeface="黑体" pitchFamily="2" charset="-122"/>
              </a:rPr>
              <a:t>动词</a:t>
            </a:r>
            <a:r>
              <a:rPr kumimoji="0" lang="en-US" altLang="zh-CN" sz="3200"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200">
                <a:latin typeface="黑体" pitchFamily="2" charset="-122"/>
                <a:ea typeface="黑体" pitchFamily="2" charset="-122"/>
              </a:rPr>
              <a:t>料想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2062154" y="3214686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主语</a:t>
            </a:r>
          </a:p>
        </p:txBody>
      </p:sp>
      <p:sp>
        <p:nvSpPr>
          <p:cNvPr id="71690" name="AutoShape 10"/>
          <p:cNvSpPr>
            <a:spLocks noChangeArrowheads="1"/>
          </p:cNvSpPr>
          <p:nvPr/>
        </p:nvSpPr>
        <p:spPr bwMode="auto">
          <a:xfrm>
            <a:off x="1785918" y="3071810"/>
            <a:ext cx="1371600" cy="685800"/>
          </a:xfrm>
          <a:prstGeom prst="upArrowCallout">
            <a:avLst>
              <a:gd name="adj1" fmla="val 50000"/>
              <a:gd name="adj2" fmla="val 50000"/>
              <a:gd name="adj3" fmla="val 16667"/>
              <a:gd name="adj4" fmla="val 6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857620" y="3214686"/>
            <a:ext cx="2590800" cy="588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名词</a:t>
            </a:r>
            <a:r>
              <a:rPr kumimoji="0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神态</a:t>
            </a:r>
          </a:p>
        </p:txBody>
      </p:sp>
      <p:sp>
        <p:nvSpPr>
          <p:cNvPr id="71692" name="Line 12"/>
          <p:cNvSpPr>
            <a:spLocks noChangeShapeType="1"/>
          </p:cNvSpPr>
          <p:nvPr/>
        </p:nvSpPr>
        <p:spPr bwMode="auto">
          <a:xfrm flipH="1">
            <a:off x="3708400" y="4149725"/>
            <a:ext cx="152400" cy="457200"/>
          </a:xfrm>
          <a:prstGeom prst="line">
            <a:avLst/>
          </a:prstGeom>
          <a:noFill/>
          <a:ln w="88900" cmpd="dbl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93" name="Oval 13"/>
          <p:cNvSpPr>
            <a:spLocks noChangeArrowheads="1"/>
          </p:cNvSpPr>
          <p:nvPr/>
        </p:nvSpPr>
        <p:spPr bwMode="auto">
          <a:xfrm>
            <a:off x="4140200" y="4149725"/>
            <a:ext cx="4572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4062418" y="485776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宾语</a:t>
            </a:r>
          </a:p>
        </p:txBody>
      </p:sp>
      <p:sp>
        <p:nvSpPr>
          <p:cNvPr id="71695" name="AutoShape 15"/>
          <p:cNvSpPr>
            <a:spLocks noChangeArrowheads="1"/>
          </p:cNvSpPr>
          <p:nvPr/>
        </p:nvSpPr>
        <p:spPr bwMode="auto">
          <a:xfrm>
            <a:off x="3786182" y="4714884"/>
            <a:ext cx="1371600" cy="685800"/>
          </a:xfrm>
          <a:prstGeom prst="upArrowCallout">
            <a:avLst>
              <a:gd name="adj1" fmla="val 50000"/>
              <a:gd name="adj2" fmla="val 50000"/>
              <a:gd name="adj3" fmla="val 16667"/>
              <a:gd name="adj4" fmla="val 6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5643570" y="4929198"/>
            <a:ext cx="2667000" cy="588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2" charset="-122"/>
              </a:rPr>
              <a:t>心意，意图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347642" y="1695441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dirty="0">
                <a:latin typeface="Arial" pitchFamily="34" charset="0"/>
                <a:ea typeface="黑体" pitchFamily="2" charset="-122"/>
              </a:rPr>
              <a:t>主语</a:t>
            </a:r>
          </a:p>
        </p:txBody>
      </p:sp>
      <p:sp>
        <p:nvSpPr>
          <p:cNvPr id="71699" name="AutoShape 19"/>
          <p:cNvSpPr>
            <a:spLocks noChangeArrowheads="1"/>
          </p:cNvSpPr>
          <p:nvPr/>
        </p:nvSpPr>
        <p:spPr bwMode="auto">
          <a:xfrm>
            <a:off x="71406" y="1524000"/>
            <a:ext cx="1371600" cy="685800"/>
          </a:xfrm>
          <a:prstGeom prst="upArrowCallout">
            <a:avLst>
              <a:gd name="adj1" fmla="val 50000"/>
              <a:gd name="adj2" fmla="val 50000"/>
              <a:gd name="adj3" fmla="val 16667"/>
              <a:gd name="adj4" fmla="val 6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nimBg="1"/>
      <p:bldP spid="71686" grpId="0" animBg="1"/>
      <p:bldP spid="71687" grpId="0"/>
      <p:bldP spid="71688" grpId="0" animBg="1"/>
      <p:bldP spid="71689" grpId="0"/>
      <p:bldP spid="71690" grpId="0" animBg="1"/>
      <p:bldP spid="71691" grpId="0" animBg="1"/>
      <p:bldP spid="71692" grpId="0" animBg="1"/>
      <p:bldP spid="71693" grpId="0" animBg="1"/>
      <p:bldP spid="71694" grpId="0"/>
      <p:bldP spid="71695" grpId="0" animBg="1"/>
      <p:bldP spid="71696" grpId="0" animBg="1"/>
      <p:bldP spid="71698" grpId="0"/>
      <p:bldP spid="7169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285728"/>
            <a:ext cx="51816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、据殽函之</a:t>
            </a:r>
            <a:r>
              <a:rPr lang="zh-CN" altLang="en-US" sz="28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固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，拥雍州之地</a:t>
            </a:r>
          </a:p>
          <a:p>
            <a:pPr>
              <a:spcBef>
                <a:spcPct val="50000"/>
              </a:spcBef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357818" y="285728"/>
            <a:ext cx="3328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名词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险固的地方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715008" y="857232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动词，腰佩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4038600" y="35052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0" y="1428736"/>
            <a:ext cx="54292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</a:t>
            </a:r>
            <a:r>
              <a:rPr lang="zh-CN" altLang="en-US" sz="28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明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足以察秋毫之末而不见舆薪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445125" y="1428736"/>
            <a:ext cx="36988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主语，名词，眼力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\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视力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0" y="2143116"/>
            <a:ext cx="28905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、不</a:t>
            </a:r>
            <a:r>
              <a:rPr lang="zh-CN" altLang="en-US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意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乃在朝列</a:t>
            </a:r>
          </a:p>
        </p:txBody>
      </p:sp>
      <p:sp>
        <p:nvSpPr>
          <p:cNvPr id="13323" name="Rectangle 13"/>
          <p:cNvSpPr>
            <a:spLocks noChangeArrowheads="1"/>
          </p:cNvSpPr>
          <p:nvPr/>
        </p:nvSpPr>
        <p:spPr bwMode="auto">
          <a:xfrm>
            <a:off x="0" y="857232"/>
            <a:ext cx="548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、带朱缨宝饰之帽，</a:t>
            </a:r>
            <a:r>
              <a:rPr lang="zh-CN" altLang="en-US" sz="28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腰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白玉之环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000364" y="2143116"/>
            <a:ext cx="2857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词，料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想）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25" name="Text Box 15"/>
          <p:cNvSpPr txBox="1">
            <a:spLocks noChangeArrowheads="1"/>
          </p:cNvSpPr>
          <p:nvPr/>
        </p:nvSpPr>
        <p:spPr bwMode="auto">
          <a:xfrm>
            <a:off x="755650" y="5516563"/>
            <a:ext cx="396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0" y="278605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CN" sz="2800" b="1" dirty="0">
                <a:latin typeface="宋体" pitchFamily="2" charset="-122"/>
                <a:ea typeface="宋体" pitchFamily="2" charset="-122"/>
              </a:rPr>
              <a:t>5</a:t>
            </a:r>
            <a:r>
              <a:rPr kumimoji="0" lang="zh-CN" altLang="en-US" sz="2800" b="1" dirty="0">
                <a:latin typeface="宋体" pitchFamily="2" charset="-122"/>
                <a:ea typeface="宋体" pitchFamily="2" charset="-122"/>
              </a:rPr>
              <a:t>、欲居之以为利，而</a:t>
            </a:r>
            <a:r>
              <a:rPr lang="zh-CN" altLang="en-US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高</a:t>
            </a:r>
            <a:r>
              <a:rPr kumimoji="0" lang="zh-CN" altLang="en-US" sz="2800" b="1" dirty="0">
                <a:latin typeface="宋体" pitchFamily="2" charset="-122"/>
                <a:ea typeface="宋体" pitchFamily="2" charset="-122"/>
              </a:rPr>
              <a:t>其直，亦无售者。</a:t>
            </a:r>
            <a:r>
              <a:rPr kumimoji="0" lang="en-US" altLang="zh-CN" sz="2800" b="1" dirty="0">
                <a:latin typeface="宋体" pitchFamily="2" charset="-122"/>
                <a:ea typeface="宋体" pitchFamily="2" charset="-122"/>
              </a:rPr>
              <a:t>(《</a:t>
            </a:r>
            <a:r>
              <a:rPr kumimoji="0" lang="zh-CN" altLang="en-US" sz="2800" b="1" dirty="0">
                <a:latin typeface="宋体" pitchFamily="2" charset="-122"/>
                <a:ea typeface="宋体" pitchFamily="2" charset="-122"/>
              </a:rPr>
              <a:t>促织</a:t>
            </a:r>
            <a:r>
              <a:rPr kumimoji="0" lang="en-US" altLang="zh-CN" sz="2800" b="1" dirty="0">
                <a:latin typeface="宋体" pitchFamily="2" charset="-122"/>
                <a:ea typeface="宋体" pitchFamily="2" charset="-122"/>
              </a:rPr>
              <a:t>》)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6215074" y="3357562"/>
            <a:ext cx="25003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词，抬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高）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0" y="3786190"/>
            <a:ext cx="9144000" cy="187800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籍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吏民，封府库，而待将军。</a:t>
            </a: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假舟楫者，非能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水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也</a:t>
            </a: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　</a:t>
            </a: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50000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　　　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5720" y="4286256"/>
            <a:ext cx="7956550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籍”字在此应做动词，登记户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籍）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0" y="5500702"/>
            <a:ext cx="914400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水”受能愿动词“能”的修饰，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应作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谓语，游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泳）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9227" grpId="0"/>
      <p:bldP spid="9230" grpId="0"/>
      <p:bldP spid="9233" grpId="0"/>
      <p:bldP spid="1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57232"/>
            <a:ext cx="9144000" cy="379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１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)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流水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周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于舍下 ，飞泉落于檐间</a:t>
            </a:r>
          </a:p>
          <a:p>
            <a:pPr>
              <a:lnSpc>
                <a:spcPct val="60000"/>
              </a:lnSpc>
              <a:spcBef>
                <a:spcPct val="50000"/>
              </a:spcBef>
              <a:defRPr/>
            </a:pPr>
            <a:endParaRPr lang="zh-CN" altLang="en-US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２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其遗址甚狭，不足以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席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众客 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zh-CN" altLang="en-US" sz="2800" b="1" u="sng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endParaRPr lang="zh-CN" altLang="en-US" sz="2800" b="1" u="sng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３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将军身披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坚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执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锐</a:t>
            </a:r>
          </a:p>
          <a:p>
            <a:pPr>
              <a:lnSpc>
                <a:spcPct val="80000"/>
              </a:lnSpc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85728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解释句子中的红体字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857364"/>
            <a:ext cx="8893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周”与“落”相对，应为动词，解作“围绕”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3143248"/>
            <a:ext cx="8496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席”在此处应为动词，解作“坐”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457200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坚”锐“”应为名词，坚硬的盔甲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锐利的兵器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0" y="214290"/>
            <a:ext cx="914400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四、据</a:t>
            </a:r>
            <a:r>
              <a:rPr lang="zh-CN" altLang="en-US" sz="3200" b="1" dirty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形索义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法</a:t>
            </a:r>
            <a:endParaRPr lang="zh-CN" altLang="en-US" sz="3200" b="1" dirty="0">
              <a:solidFill>
                <a:srgbClr val="FF0000"/>
              </a:solidFill>
              <a:latin typeface="Arial" charset="0"/>
              <a:ea typeface="黑体" pitchFamily="2" charset="-122"/>
            </a:endParaRP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0" y="857232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</a:rPr>
              <a:t>汉字是表意文字，其中</a:t>
            </a:r>
            <a:r>
              <a:rPr lang="en-US" altLang="zh-CN" sz="2800" b="1" dirty="0">
                <a:latin typeface="宋体" pitchFamily="2" charset="-122"/>
              </a:rPr>
              <a:t>80</a:t>
            </a:r>
            <a:r>
              <a:rPr lang="zh-CN" altLang="en-US" sz="2800" b="1" dirty="0">
                <a:latin typeface="宋体" pitchFamily="2" charset="-122"/>
              </a:rPr>
              <a:t>％以上是形声字，由形旁和声旁组成，这些字中的形旁往往是表意的，我们可以通过这个表意的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</a:rPr>
              <a:t>形旁</a:t>
            </a:r>
            <a:r>
              <a:rPr lang="zh-CN" altLang="en-US" sz="2800" b="1" dirty="0">
                <a:latin typeface="宋体" pitchFamily="2" charset="-122"/>
              </a:rPr>
              <a:t>来推测这个词的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</a:rPr>
              <a:t>本义</a:t>
            </a:r>
            <a:r>
              <a:rPr lang="zh-CN" altLang="en-US" sz="2800" b="1" dirty="0">
                <a:latin typeface="宋体" pitchFamily="2" charset="-122"/>
              </a:rPr>
              <a:t>和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</a:rPr>
              <a:t>引申义</a:t>
            </a:r>
            <a:r>
              <a:rPr lang="zh-CN" altLang="en-US" sz="2800" b="1" dirty="0">
                <a:latin typeface="宋体" pitchFamily="2" charset="-122"/>
              </a:rPr>
              <a:t>。</a:t>
            </a:r>
          </a:p>
        </p:txBody>
      </p:sp>
      <p:sp>
        <p:nvSpPr>
          <p:cNvPr id="114694" name="Oval 6"/>
          <p:cNvSpPr>
            <a:spLocks noChangeArrowheads="1"/>
          </p:cNvSpPr>
          <p:nvPr/>
        </p:nvSpPr>
        <p:spPr bwMode="auto">
          <a:xfrm>
            <a:off x="1857356" y="1643050"/>
            <a:ext cx="928694" cy="64294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643182"/>
            <a:ext cx="9144000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用“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王（玉）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”作偏旁的字有关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“美玉珍宝”</a:t>
            </a:r>
          </a:p>
          <a:p>
            <a:pPr>
              <a:lnSpc>
                <a:spcPct val="115000"/>
              </a:lnSpc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①何故怀瑾握瑜而自令见放为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屈原列传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pPr>
              <a:lnSpc>
                <a:spcPct val="115000"/>
              </a:lnSpc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瑾、瑜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美玉，此处比喻美好品格 </a:t>
            </a:r>
          </a:p>
          <a:p>
            <a:pPr>
              <a:lnSpc>
                <a:spcPct val="115000"/>
              </a:lnSpc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②被明月兮佩宝璐     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涉江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pPr>
              <a:lnSpc>
                <a:spcPct val="115000"/>
              </a:lnSpc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璐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美玉</a:t>
            </a:r>
          </a:p>
          <a:p>
            <a:pPr>
              <a:lnSpc>
                <a:spcPct val="115000"/>
              </a:lnSpc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③白璧无瑕      瑕不掩瑜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715016"/>
            <a:ext cx="2890535" cy="524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瑕： 玉上的斑点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2876"/>
            <a:ext cx="9144000" cy="6143644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 纟”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作偏旁的字与“丝织品、绳索”有关</a:t>
            </a:r>
          </a:p>
          <a:p>
            <a:pPr eaLnBrk="1" hangingPunct="1">
              <a:buNone/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①一曲红绡不知数 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琵琶行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pPr eaLnBrk="1" hangingPunct="1"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</a:t>
            </a:r>
          </a:p>
          <a:p>
            <a:pPr eaLnBrk="1" hangingPunct="1"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自缢于庭树 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孔雀东南飞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pPr eaLnBrk="1" hangingPunct="1"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</a:t>
            </a:r>
          </a:p>
          <a:p>
            <a:pPr eaLnBrk="1" hangingPunct="1"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夜缒而出，见秦伯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烛之武退秦师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pPr eaLnBrk="1" hangingPunct="1">
              <a:buNone/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71472" y="1142984"/>
            <a:ext cx="55451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﹙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绡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生丝织成的薄纱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﹚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00034" y="2214554"/>
            <a:ext cx="5976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﹙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缢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用绳子上吊，吊死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﹚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00034" y="3286124"/>
            <a:ext cx="4968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（缒：用绳子往下吊）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3714752"/>
            <a:ext cx="91440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kumimoji="0" lang="zh-CN" altLang="en-US" sz="28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kumimoji="0"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“贝”</a:t>
            </a:r>
            <a:r>
              <a:rPr kumimoji="0" lang="zh-CN" altLang="en-US" sz="2800" b="1" dirty="0">
                <a:latin typeface="宋体" pitchFamily="2" charset="-122"/>
                <a:ea typeface="宋体" pitchFamily="2" charset="-122"/>
              </a:rPr>
              <a:t>作偏旁的字与“钱财”有关。</a:t>
            </a:r>
          </a:p>
          <a:p>
            <a:pPr>
              <a:spcBef>
                <a:spcPct val="50000"/>
              </a:spcBef>
            </a:pPr>
            <a:r>
              <a:rPr kumimoji="0"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①</a:t>
            </a:r>
            <a:r>
              <a:rPr kumimoji="0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六国破灭，非兵不利，战不善，弊在</a:t>
            </a:r>
            <a:r>
              <a:rPr kumimoji="0" lang="zh-CN" altLang="en-US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赂</a:t>
            </a:r>
            <a:r>
              <a:rPr kumimoji="0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秦。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　　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②</a:t>
            </a:r>
            <a:r>
              <a:rPr kumimoji="0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今闻</a:t>
            </a:r>
            <a:r>
              <a:rPr kumimoji="0" lang="zh-CN" altLang="en-US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购</a:t>
            </a:r>
            <a:r>
              <a:rPr kumimoji="0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将军之首，金千斤，邑万家，将奈何？                                   </a:t>
            </a:r>
          </a:p>
        </p:txBody>
      </p:sp>
      <p:sp>
        <p:nvSpPr>
          <p:cNvPr id="7" name="矩形 6"/>
          <p:cNvSpPr/>
          <p:nvPr/>
        </p:nvSpPr>
        <p:spPr>
          <a:xfrm>
            <a:off x="642910" y="492919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（赂：贿赂）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6000768"/>
            <a:ext cx="4693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﹙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购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悬赏征求，重金收买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﹚</a:t>
            </a:r>
            <a:endParaRPr lang="en-US" altLang="zh-CN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571480"/>
            <a:ext cx="7715272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禾”与五谷有关；　 “贝”与财物有关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“皿”与器具有关； 　“宀”与房舍有关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“阝”与地名有关； 　“求”与毛皮有关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“言”与说话有关； 　“冖”与笼罩有关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“歹”与死亡有关 ；　“月”与肉有关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“页”与脑袋有关 ； 　“辶”与行走有关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“隹”（</a:t>
            </a:r>
            <a:r>
              <a:rPr lang="en-US" altLang="zh-CN" sz="2800" b="1" dirty="0" err="1" smtClean="0">
                <a:latin typeface="宋体" pitchFamily="2" charset="-122"/>
                <a:ea typeface="宋体" pitchFamily="2" charset="-122"/>
              </a:rPr>
              <a:t>zhuī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）与鸟雀有关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5572140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总之，本字关本义，形符表义不可不知。</a:t>
            </a:r>
            <a:endParaRPr lang="zh-CN" altLang="en-US" sz="2800" b="1" dirty="0">
              <a:solidFill>
                <a:srgbClr val="FF0066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1600200" y="3581400"/>
            <a:ext cx="184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4800" b="1">
              <a:latin typeface="Times New Roman" pitchFamily="18" charset="0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642918"/>
            <a:ext cx="914400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１、郡不产谷实，而海出珠宝，与交阯比境，常通商贩，贸</a:t>
            </a:r>
            <a:r>
              <a:rPr kumimoji="1" lang="zh-CN" altLang="en-US" sz="2800" b="1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籴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粮食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kumimoji="1"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1857356" y="1142984"/>
            <a:ext cx="435771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（籴</a:t>
            </a:r>
            <a:r>
              <a:rPr kumimoji="1" lang="zh-CN" altLang="en-US" sz="2800" b="1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：买米。</a:t>
            </a:r>
            <a:r>
              <a:rPr kumimoji="1" lang="zh-CN" altLang="en-US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粜：卖</a:t>
            </a:r>
            <a:r>
              <a:rPr kumimoji="1" lang="zh-CN" altLang="en-US" sz="2800" b="1" dirty="0" smtClean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米）</a:t>
            </a:r>
            <a:endParaRPr kumimoji="1" lang="zh-CN" altLang="en-US" sz="2800" b="1" dirty="0">
              <a:solidFill>
                <a:srgbClr val="3333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0" y="1785926"/>
            <a:ext cx="9144000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译文：郡中不产粮食，而海里出产珠宝，同交</a:t>
            </a:r>
            <a:r>
              <a:rPr kumimoji="1" lang="zh-CN" altLang="en-US" sz="2800" b="1" dirty="0">
                <a:latin typeface="宋体" pitchFamily="2" charset="-122"/>
                <a:ea typeface="宋体" pitchFamily="2" charset="-122"/>
              </a:rPr>
              <a:t>阯接界，常常互相通商，</a:t>
            </a:r>
            <a:r>
              <a:rPr kumimoji="1" lang="zh-CN" altLang="en-US" sz="2800" b="1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购买</a:t>
            </a:r>
            <a:r>
              <a:rPr kumimoji="1" lang="zh-CN" altLang="en-US" sz="2800" b="1" dirty="0">
                <a:latin typeface="宋体" pitchFamily="2" charset="-122"/>
                <a:ea typeface="宋体" pitchFamily="2" charset="-122"/>
              </a:rPr>
              <a:t>粮食。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142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练习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3143248"/>
            <a:ext cx="8604250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Arial" pitchFamily="34" charset="0"/>
              </a:rPr>
              <a:t>2</a:t>
            </a:r>
            <a:r>
              <a:rPr kumimoji="0" lang="zh-CN" altLang="en-US" sz="2800" b="1" dirty="0" smtClean="0">
                <a:latin typeface="Arial" pitchFamily="34" charset="0"/>
              </a:rPr>
              <a:t>、</a:t>
            </a:r>
            <a:r>
              <a:rPr kumimoji="0" lang="zh-CN" altLang="zh-CN" sz="2800" b="1" dirty="0">
                <a:latin typeface="Arial" pitchFamily="34" charset="0"/>
              </a:rPr>
              <a:t>宰臣上</a:t>
            </a:r>
            <a:r>
              <a:rPr kumimoji="0" lang="zh-CN" altLang="zh-CN" sz="2800" b="1" u="sng" dirty="0">
                <a:solidFill>
                  <a:srgbClr val="FF0000"/>
                </a:solidFill>
                <a:latin typeface="Arial" pitchFamily="34" charset="0"/>
              </a:rPr>
              <a:t>炙</a:t>
            </a:r>
            <a:r>
              <a:rPr kumimoji="0" lang="zh-CN" altLang="zh-CN" sz="2800" b="1" dirty="0">
                <a:latin typeface="Arial" pitchFamily="34" charset="0"/>
              </a:rPr>
              <a:t>而发绕之。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zh-CN" altLang="en-US" sz="2800" b="1" dirty="0">
              <a:latin typeface="Arial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Arial" pitchFamily="34" charset="0"/>
              </a:rPr>
              <a:t>3</a:t>
            </a:r>
            <a:r>
              <a:rPr kumimoji="0" lang="zh-CN" altLang="en-US" sz="2800" b="1" dirty="0" smtClean="0">
                <a:latin typeface="Arial" pitchFamily="34" charset="0"/>
              </a:rPr>
              <a:t>、</a:t>
            </a:r>
            <a:r>
              <a:rPr kumimoji="0" lang="zh-CN" altLang="zh-CN" sz="2800" b="1" dirty="0">
                <a:latin typeface="Arial" pitchFamily="34" charset="0"/>
              </a:rPr>
              <a:t>暮归，忘其牛，父怒</a:t>
            </a:r>
            <a:r>
              <a:rPr kumimoji="0" lang="zh-CN" altLang="zh-CN" sz="2800" b="1" u="sng" dirty="0">
                <a:solidFill>
                  <a:srgbClr val="FF0000"/>
                </a:solidFill>
                <a:latin typeface="Arial" pitchFamily="34" charset="0"/>
              </a:rPr>
              <a:t>挞</a:t>
            </a:r>
            <a:r>
              <a:rPr kumimoji="0" lang="zh-CN" altLang="zh-CN" sz="2800" b="1" dirty="0">
                <a:latin typeface="Arial" pitchFamily="34" charset="0"/>
              </a:rPr>
              <a:t>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zh-CN" altLang="en-US" sz="2800" b="1" dirty="0">
              <a:latin typeface="Arial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Arial" pitchFamily="34" charset="0"/>
              </a:rPr>
              <a:t>4</a:t>
            </a:r>
            <a:r>
              <a:rPr kumimoji="0" lang="zh-CN" altLang="en-US" sz="2800" b="1" dirty="0" smtClean="0">
                <a:latin typeface="Arial" pitchFamily="34" charset="0"/>
              </a:rPr>
              <a:t>、</a:t>
            </a:r>
            <a:r>
              <a:rPr kumimoji="0" lang="zh-CN" altLang="zh-CN" sz="2800" b="1" dirty="0">
                <a:latin typeface="Arial" pitchFamily="34" charset="0"/>
              </a:rPr>
              <a:t>抚军亦厚</a:t>
            </a:r>
            <a:r>
              <a:rPr kumimoji="0" lang="zh-CN" altLang="zh-CN" sz="2800" b="1" u="sng" dirty="0">
                <a:solidFill>
                  <a:srgbClr val="FF0000"/>
                </a:solidFill>
                <a:latin typeface="Arial" pitchFamily="34" charset="0"/>
              </a:rPr>
              <a:t>赉</a:t>
            </a:r>
            <a:r>
              <a:rPr kumimoji="0" lang="en-US" altLang="zh-CN" sz="2800" b="1" u="sng" dirty="0" err="1"/>
              <a:t>lài</a:t>
            </a:r>
            <a:r>
              <a:rPr kumimoji="0" lang="zh-CN" altLang="zh-CN" sz="2800" b="1" dirty="0">
                <a:latin typeface="Arial" pitchFamily="34" charset="0"/>
              </a:rPr>
              <a:t>成名。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zh-CN" altLang="en-US" sz="2800" b="1" dirty="0">
              <a:latin typeface="Arial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Arial" pitchFamily="34" charset="0"/>
              </a:rPr>
              <a:t>5</a:t>
            </a:r>
            <a:r>
              <a:rPr kumimoji="0" lang="zh-CN" altLang="en-US" sz="2800" b="1" dirty="0" smtClean="0">
                <a:latin typeface="Arial" pitchFamily="34" charset="0"/>
              </a:rPr>
              <a:t>、</a:t>
            </a:r>
            <a:r>
              <a:rPr kumimoji="0" lang="zh-CN" altLang="zh-CN" sz="2800" b="1" dirty="0">
                <a:latin typeface="Arial" pitchFamily="34" charset="0"/>
              </a:rPr>
              <a:t>富翁某，商贾多贷其</a:t>
            </a:r>
            <a:r>
              <a:rPr kumimoji="0" lang="zh-CN" altLang="zh-CN" sz="2800" b="1" u="sng" dirty="0">
                <a:solidFill>
                  <a:srgbClr val="FF0000"/>
                </a:solidFill>
                <a:latin typeface="Arial" pitchFamily="34" charset="0"/>
              </a:rPr>
              <a:t>赀</a:t>
            </a:r>
            <a:r>
              <a:rPr kumimoji="0" lang="en-US" altLang="zh-CN" sz="2800" b="1" u="sng" dirty="0" err="1"/>
              <a:t>zī</a:t>
            </a:r>
            <a:r>
              <a:rPr kumimoji="0" lang="en-US" altLang="zh-CN" sz="2800" dirty="0"/>
              <a:t> </a:t>
            </a:r>
            <a:r>
              <a:rPr kumimoji="0" lang="zh-CN" altLang="zh-CN" sz="2800" b="1" dirty="0">
                <a:latin typeface="Arial" pitchFamily="34" charset="0"/>
              </a:rPr>
              <a:t>。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357686" y="3000372"/>
            <a:ext cx="37830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（烤）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143504" y="3857628"/>
            <a:ext cx="3506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（打）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714876" y="4906044"/>
            <a:ext cx="3455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（赏）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214942" y="5786454"/>
            <a:ext cx="289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（财）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071546"/>
            <a:ext cx="8893175" cy="31432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kumimoji="0"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咬文嚼字细推敲</a:t>
            </a:r>
            <a:r>
              <a:rPr kumimoji="0" lang="zh-CN" altLang="en-US" sz="6000" b="1" dirty="0" smtClean="0">
                <a:solidFill>
                  <a:srgbClr val="A211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/>
            </a:r>
            <a:br>
              <a:rPr kumimoji="0" lang="zh-CN" altLang="en-US" sz="6000" b="1" dirty="0" smtClean="0">
                <a:solidFill>
                  <a:srgbClr val="A211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</a:br>
            <a:r>
              <a:rPr kumimoji="0" lang="zh-CN" altLang="en-US" sz="6000" b="1" dirty="0" smtClean="0">
                <a:solidFill>
                  <a:srgbClr val="A211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      </a:t>
            </a:r>
            <a:r>
              <a:rPr kumimoji="0" lang="en-US" altLang="zh-CN" b="1" dirty="0" smtClean="0">
                <a:solidFill>
                  <a:srgbClr val="7030A0"/>
                </a:solidFill>
                <a:ea typeface="隶书" pitchFamily="49" charset="-122"/>
              </a:rPr>
              <a:t>——</a:t>
            </a:r>
            <a:r>
              <a:rPr kumimoji="0" lang="zh-CN" altLang="en-US" b="1" dirty="0" smtClean="0">
                <a:solidFill>
                  <a:srgbClr val="7030A0"/>
                </a:solidFill>
                <a:ea typeface="隶书" pitchFamily="49" charset="-122"/>
              </a:rPr>
              <a:t>文言实词含义的推断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85786" y="-285776"/>
            <a:ext cx="7956550" cy="651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en-US" altLang="zh-CN" sz="3600" b="1" dirty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 smtClean="0">
                <a:latin typeface="黑体" pitchFamily="2" charset="-122"/>
              </a:rPr>
              <a:t>6</a:t>
            </a:r>
            <a:r>
              <a:rPr kumimoji="0" lang="zh-CN" altLang="en-US" sz="3600" b="1" dirty="0" smtClean="0">
                <a:latin typeface="黑体" pitchFamily="2" charset="-122"/>
              </a:rPr>
              <a:t>、</a:t>
            </a:r>
            <a:r>
              <a:rPr kumimoji="0" lang="zh-CN" altLang="en-US" sz="3600" b="1" dirty="0">
                <a:latin typeface="黑体" pitchFamily="2" charset="-122"/>
              </a:rPr>
              <a:t>夜入其家，探其</a:t>
            </a:r>
            <a:r>
              <a:rPr kumimoji="0" lang="zh-CN" altLang="en-US" sz="3600" b="1" u="sng" dirty="0">
                <a:solidFill>
                  <a:srgbClr val="FF3300"/>
                </a:solidFill>
                <a:latin typeface="黑体" pitchFamily="2" charset="-122"/>
              </a:rPr>
              <a:t>箧</a:t>
            </a:r>
            <a:r>
              <a:rPr kumimoji="0" lang="zh-CN" altLang="en-US" sz="3600" b="1" dirty="0">
                <a:latin typeface="黑体" pitchFamily="2" charset="-122"/>
              </a:rPr>
              <a:t>，不使之知觉。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kumimoji="0" lang="zh-CN" altLang="en-US" sz="3600" b="1" dirty="0">
                <a:latin typeface="黑体" pitchFamily="2" charset="-122"/>
              </a:rPr>
              <a:t>        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 dirty="0" smtClean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 smtClean="0">
                <a:latin typeface="黑体" pitchFamily="2" charset="-122"/>
              </a:rPr>
              <a:t>7</a:t>
            </a:r>
            <a:r>
              <a:rPr kumimoji="0" lang="zh-CN" altLang="en-US" sz="3600" b="1" dirty="0" smtClean="0">
                <a:latin typeface="黑体" pitchFamily="2" charset="-122"/>
              </a:rPr>
              <a:t>、</a:t>
            </a:r>
            <a:r>
              <a:rPr kumimoji="0" lang="zh-CN" altLang="en-US" sz="3600" b="1" u="sng" dirty="0">
                <a:solidFill>
                  <a:srgbClr val="FF3300"/>
                </a:solidFill>
                <a:latin typeface="黑体" pitchFamily="2" charset="-122"/>
              </a:rPr>
              <a:t>彀</a:t>
            </a:r>
            <a:r>
              <a:rPr kumimoji="0" lang="en-US" altLang="zh-CN" sz="3600" b="1" u="sng" dirty="0" err="1">
                <a:latin typeface="黑体" pitchFamily="2" charset="-122"/>
              </a:rPr>
              <a:t>gòu</a:t>
            </a:r>
            <a:r>
              <a:rPr kumimoji="0" lang="zh-CN" altLang="en-US" sz="3600" b="1" u="sng" dirty="0">
                <a:solidFill>
                  <a:srgbClr val="FF3300"/>
                </a:solidFill>
                <a:latin typeface="黑体" pitchFamily="2" charset="-122"/>
              </a:rPr>
              <a:t>士</a:t>
            </a:r>
            <a:r>
              <a:rPr kumimoji="0" lang="zh-CN" altLang="en-US" sz="3600" b="1" dirty="0">
                <a:latin typeface="黑体" pitchFamily="2" charset="-122"/>
              </a:rPr>
              <a:t>十万人 	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zh-CN" altLang="en-US" sz="3600" b="1" dirty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 dirty="0" smtClean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 smtClean="0">
                <a:latin typeface="黑体" pitchFamily="2" charset="-122"/>
              </a:rPr>
              <a:t>8</a:t>
            </a:r>
            <a:r>
              <a:rPr kumimoji="0" lang="zh-CN" altLang="en-US" sz="3600" b="1" dirty="0" smtClean="0">
                <a:latin typeface="黑体" pitchFamily="2" charset="-122"/>
              </a:rPr>
              <a:t>、</a:t>
            </a:r>
            <a:r>
              <a:rPr kumimoji="0" lang="zh-CN" altLang="en-US" sz="3600" b="1" dirty="0">
                <a:latin typeface="黑体" pitchFamily="2" charset="-122"/>
              </a:rPr>
              <a:t>可以独</a:t>
            </a:r>
            <a:r>
              <a:rPr kumimoji="0" lang="zh-CN" altLang="en-US" sz="3600" b="1" u="sng" dirty="0">
                <a:solidFill>
                  <a:srgbClr val="FF0000"/>
                </a:solidFill>
                <a:latin typeface="黑体" pitchFamily="2" charset="-122"/>
              </a:rPr>
              <a:t>飨</a:t>
            </a:r>
            <a:r>
              <a:rPr kumimoji="0" lang="zh-CN" altLang="en-US" sz="3600" b="1" dirty="0">
                <a:latin typeface="黑体" pitchFamily="2" charset="-122"/>
              </a:rPr>
              <a:t>白</a:t>
            </a:r>
            <a:r>
              <a:rPr kumimoji="0" lang="zh-CN" altLang="en-US" sz="3600" b="1" u="sng" dirty="0">
                <a:solidFill>
                  <a:srgbClr val="FF0000"/>
                </a:solidFill>
                <a:latin typeface="黑体" pitchFamily="2" charset="-122"/>
              </a:rPr>
              <a:t>粲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kumimoji="0" lang="zh-CN" altLang="en-US" sz="3600" b="1" dirty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 dirty="0" smtClean="0">
              <a:latin typeface="黑体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 smtClean="0">
                <a:latin typeface="黑体" pitchFamily="2" charset="-122"/>
              </a:rPr>
              <a:t>9</a:t>
            </a:r>
            <a:r>
              <a:rPr kumimoji="0" lang="zh-CN" altLang="en-US" sz="3600" b="1" dirty="0" smtClean="0">
                <a:latin typeface="黑体" pitchFamily="2" charset="-122"/>
              </a:rPr>
              <a:t>、</a:t>
            </a:r>
            <a:r>
              <a:rPr kumimoji="0" lang="zh-CN" altLang="en-US" sz="3600" b="1" dirty="0">
                <a:latin typeface="黑体" pitchFamily="2" charset="-122"/>
              </a:rPr>
              <a:t>生而</a:t>
            </a:r>
            <a:r>
              <a:rPr kumimoji="0" lang="zh-CN" altLang="en-US" sz="3600" b="1" u="sng" dirty="0">
                <a:solidFill>
                  <a:srgbClr val="FF0000"/>
                </a:solidFill>
                <a:latin typeface="黑体" pitchFamily="2" charset="-122"/>
              </a:rPr>
              <a:t>眇</a:t>
            </a:r>
            <a:r>
              <a:rPr kumimoji="0" lang="zh-CN" altLang="en-US" sz="3600" b="1" dirty="0">
                <a:latin typeface="黑体" pitchFamily="2" charset="-122"/>
              </a:rPr>
              <a:t>者不识日，问之有目者 </a:t>
            </a:r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1643042" y="4500570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（飨，食用；粲，米一类的东西）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643042" y="6216650"/>
            <a:ext cx="3887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（双目失明 ）</a:t>
            </a:r>
          </a:p>
        </p:txBody>
      </p:sp>
      <p:sp>
        <p:nvSpPr>
          <p:cNvPr id="191493" name="Text Box 5"/>
          <p:cNvSpPr txBox="1">
            <a:spLocks noChangeArrowheads="1"/>
          </p:cNvSpPr>
          <p:nvPr/>
        </p:nvSpPr>
        <p:spPr bwMode="auto">
          <a:xfrm>
            <a:off x="1643042" y="928670"/>
            <a:ext cx="2735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（小箱子）</a:t>
            </a:r>
          </a:p>
        </p:txBody>
      </p:sp>
      <p:sp>
        <p:nvSpPr>
          <p:cNvPr id="191494" name="Text Box 6"/>
          <p:cNvSpPr txBox="1">
            <a:spLocks noChangeArrowheads="1"/>
          </p:cNvSpPr>
          <p:nvPr/>
        </p:nvSpPr>
        <p:spPr bwMode="auto">
          <a:xfrm>
            <a:off x="1571604" y="2714620"/>
            <a:ext cx="3167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（弓箭手）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/>
      <p:bldP spid="191492" grpId="0"/>
      <p:bldP spid="191493" grpId="0"/>
      <p:bldP spid="1914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71472" y="4857760"/>
            <a:ext cx="1905000" cy="1219200"/>
          </a:xfrm>
          <a:prstGeom prst="wedgeEllipseCallout">
            <a:avLst>
              <a:gd name="adj1" fmla="val -8083"/>
              <a:gd name="adj2" fmla="val -83074"/>
            </a:avLst>
          </a:prstGeom>
          <a:solidFill>
            <a:srgbClr val="7030A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22" y="28572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五、语境推断法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1142984"/>
            <a:ext cx="9144000" cy="2608984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prstShdw prst="shdw17" dist="17961" dir="13500000">
              <a:srgbClr val="6B6B6B"/>
            </a:prstShdw>
          </a:effectLst>
        </p:spPr>
        <p:txBody>
          <a:bodyPr wrap="square" anchor="ctr" anchorCtr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99"/>
                </a:solidFill>
                <a:latin typeface="黑体" pitchFamily="2" charset="-122"/>
              </a:rPr>
              <a:t>　　文言实词意义，推断词义的基本原则就是要把词放到句中去理解，根据上下已知条件加以仔细研释。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99"/>
                </a:solidFill>
                <a:latin typeface="黑体" pitchFamily="2" charset="-122"/>
              </a:rPr>
              <a:t>    </a:t>
            </a:r>
            <a:r>
              <a:rPr lang="zh-CN" altLang="en-US" sz="2800" b="1">
                <a:solidFill>
                  <a:srgbClr val="000099"/>
                </a:solidFill>
                <a:latin typeface="Arial" pitchFamily="34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</a:rPr>
              <a:t>词不离句，句不离篇</a:t>
            </a:r>
            <a:r>
              <a:rPr lang="zh-CN" altLang="en-US" sz="2800" b="1">
                <a:solidFill>
                  <a:srgbClr val="000099"/>
                </a:solidFill>
                <a:latin typeface="Arial" pitchFamily="34" charset="0"/>
              </a:rPr>
              <a:t>”</a:t>
            </a:r>
            <a:r>
              <a:rPr lang="zh-CN" altLang="en-US" sz="2800" b="1">
                <a:solidFill>
                  <a:srgbClr val="000099"/>
                </a:solidFill>
                <a:latin typeface="黑体" pitchFamily="2" charset="-122"/>
              </a:rPr>
              <a:t>是古已有之的阅读准则，对于一眼不能识别的文言实词，我们就必须结合具体语境，瞻前顾后，披文入理，推断出其意义。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28596" y="3929066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语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境分析推断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14348" y="5000636"/>
            <a:ext cx="1785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FF00"/>
                </a:solidFill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</a:rPr>
              <a:t>内部语境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</a:rPr>
              <a:t> 外部语境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500298" y="4643446"/>
            <a:ext cx="46434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指的是句子本身的语言环境 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571736" y="5403851"/>
            <a:ext cx="59293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针对整段文字、整篇文章而言</a:t>
            </a:r>
            <a:r>
              <a:rPr lang="zh-CN" altLang="en-US" sz="2800" b="1" dirty="0" smtClean="0"/>
              <a:t>的大语</a:t>
            </a:r>
            <a:r>
              <a:rPr lang="zh-CN" altLang="en-US" sz="2800" b="1" dirty="0"/>
              <a:t>境，即上下文的语言环境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4" grpId="0" autoUpdateAnimBg="0"/>
      <p:bldP spid="8" grpId="0" autoUpdateAnimBg="0"/>
      <p:bldP spid="10" grpId="0" autoUpdateAnimBg="0"/>
      <p:bldP spid="1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0" y="21429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语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境分析推断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0" y="1071546"/>
            <a:ext cx="50545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、每闻琴瑟之声，则</a:t>
            </a:r>
            <a:r>
              <a:rPr lang="zh-CN" altLang="en-US" sz="28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应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节而舞</a:t>
            </a: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2500306"/>
            <a:ext cx="5777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屈原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出则接遇宾客，</a:t>
            </a:r>
            <a:r>
              <a:rPr lang="zh-CN" altLang="en-US" sz="28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应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对诸侯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3143240" y="1857364"/>
            <a:ext cx="2071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和着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3286116" y="3143248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应答</a:t>
            </a: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3857628"/>
            <a:ext cx="75009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、资产巨富，在郡多有出息，常得郡县为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征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143240" y="4643446"/>
            <a:ext cx="21272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租息收益</a:t>
            </a:r>
          </a:p>
        </p:txBody>
      </p:sp>
      <p:sp>
        <p:nvSpPr>
          <p:cNvPr id="9" name="矩形 8"/>
          <p:cNvSpPr/>
          <p:nvPr/>
        </p:nvSpPr>
        <p:spPr>
          <a:xfrm>
            <a:off x="571472" y="5357826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资产巨富，在郡内放有许多高利货，经常要郡里协助他征收租息。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3" grpId="0"/>
      <p:bldP spid="82954" grpId="0"/>
      <p:bldP spid="16396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500034" y="2428868"/>
            <a:ext cx="8031191" cy="3046988"/>
          </a:xfrm>
          <a:prstGeom prst="rect">
            <a:avLst/>
          </a:prstGeom>
          <a:solidFill>
            <a:schemeClr val="bg1"/>
          </a:solidFill>
          <a:ln w="9525">
            <a:solidFill>
              <a:srgbClr val="B2B2B2"/>
            </a:solidFill>
            <a:miter lim="800000"/>
            <a:headEnd/>
            <a:tailEnd/>
          </a:ln>
          <a:effectLst>
            <a:prstShdw prst="shdw17" dist="17961" dir="13500000">
              <a:srgbClr val="6B6B6B"/>
            </a:prstShdw>
          </a:effectLst>
        </p:spPr>
        <p:txBody>
          <a:bodyPr wrap="square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黑体" pitchFamily="2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黑体" pitchFamily="2" charset="-122"/>
              </a:rPr>
              <a:t>有时对文言文中某个实词无法理解时，根据通假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</a:rPr>
              <a:t>音同或音近</a:t>
            </a:r>
            <a:r>
              <a:rPr lang="zh-CN" altLang="en-US" sz="3200" b="1" dirty="0">
                <a:solidFill>
                  <a:srgbClr val="000099"/>
                </a:solidFill>
                <a:latin typeface="黑体" pitchFamily="2" charset="-122"/>
              </a:rPr>
              <a:t>的原则，从通假角度考虑，从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</a:rPr>
              <a:t>声旁或形旁</a:t>
            </a:r>
            <a:r>
              <a:rPr lang="zh-CN" altLang="en-US" sz="3200" b="1" dirty="0">
                <a:solidFill>
                  <a:srgbClr val="000099"/>
                </a:solidFill>
                <a:latin typeface="黑体" pitchFamily="2" charset="-122"/>
              </a:rPr>
              <a:t>角度出发，以另一个可能与之相通的字代入试解来推断词义。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468313" y="836613"/>
            <a:ext cx="81359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通假推断法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14290"/>
            <a:ext cx="9144000" cy="2374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通假字规律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、同音替代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如：行李之往来，共其乏困。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940425" y="1428736"/>
            <a:ext cx="32035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共”同“供”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929322" y="1857364"/>
            <a:ext cx="32146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倍”同“背”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000760" y="3071810"/>
            <a:ext cx="2928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内”同“纳”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929322" y="3643314"/>
            <a:ext cx="30718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景”同“影”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0" y="1474761"/>
            <a:ext cx="88201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eaLnBrk="0" hangingPunct="0"/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如：愿伯具言，臣之不敢倍德也。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0" y="271462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B050"/>
                </a:solidFill>
                <a:latin typeface="Tiepolo Book" pitchFamily="2" charset="0"/>
                <a:ea typeface="黑体" pitchFamily="2" charset="-122"/>
              </a:rPr>
              <a:t>2</a:t>
            </a:r>
            <a:r>
              <a:rPr lang="zh-CN" altLang="en-US" sz="3200" b="1" dirty="0">
                <a:solidFill>
                  <a:srgbClr val="00B050"/>
                </a:solidFill>
                <a:latin typeface="Tiepolo Book" pitchFamily="2" charset="0"/>
                <a:ea typeface="黑体" pitchFamily="2" charset="-122"/>
              </a:rPr>
              <a:t>、音近替代</a:t>
            </a:r>
          </a:p>
          <a:p>
            <a:pPr eaLnBrk="0" hangingPunct="0"/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如：距关，毋内诸侯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eaLnBrk="0" hangingPunct="0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如：天下云集响应，嬴粮而景从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0" y="450057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dirty="0" smtClean="0">
                <a:solidFill>
                  <a:srgbClr val="00B050"/>
                </a:solidFill>
                <a:latin typeface="Tiepolo Book" pitchFamily="2" charset="0"/>
                <a:ea typeface="黑体" pitchFamily="2" charset="-122"/>
              </a:rPr>
              <a:t>3</a:t>
            </a:r>
            <a:r>
              <a:rPr lang="zh-CN" altLang="en-US" sz="3200" b="1" dirty="0">
                <a:solidFill>
                  <a:srgbClr val="00B050"/>
                </a:solidFill>
                <a:latin typeface="Tiepolo Book" pitchFamily="2" charset="0"/>
                <a:ea typeface="黑体" pitchFamily="2" charset="-122"/>
              </a:rPr>
              <a:t>、形近替</a:t>
            </a:r>
            <a:r>
              <a:rPr lang="zh-CN" altLang="en-US" sz="3200" b="1" dirty="0" smtClean="0">
                <a:solidFill>
                  <a:srgbClr val="00B050"/>
                </a:solidFill>
                <a:latin typeface="Tiepolo Book" pitchFamily="2" charset="0"/>
                <a:ea typeface="黑体" pitchFamily="2" charset="-122"/>
              </a:rPr>
              <a:t>代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 eaLnBrk="0" hangingPunct="0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如：或取诸怀抱，悟言一室之内</a:t>
            </a:r>
            <a:r>
              <a:rPr lang="zh-CN" altLang="en-US" sz="28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rgbClr val="FFFF00"/>
              </a:solidFill>
              <a:latin typeface="Tiepolo Book" pitchFamily="2" charset="0"/>
              <a:ea typeface="黑体" pitchFamily="2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5800689" y="4929198"/>
            <a:ext cx="33433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悟”同“晤”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550070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（有的人从自己的情趣思想中取出一些东西，在室内（跟朋友）面对面地交谈）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  <p:bldP spid="21514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1978025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kumimoji="0" lang="en-US" altLang="zh-CN" sz="3600" b="1">
              <a:solidFill>
                <a:srgbClr val="0000FF"/>
              </a:solidFill>
              <a:latin typeface="黑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kumimoji="0" lang="en-US" altLang="zh-CN" sz="3600" b="1">
              <a:solidFill>
                <a:srgbClr val="0000FF"/>
              </a:solidFill>
              <a:latin typeface="黑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kumimoji="0" lang="en-US" altLang="zh-CN" sz="3600" b="1">
              <a:solidFill>
                <a:srgbClr val="0000FF"/>
              </a:solidFill>
              <a:latin typeface="黑体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kumimoji="0" lang="en-US" altLang="zh-CN" sz="3600" b="1">
              <a:solidFill>
                <a:srgbClr val="0000FF"/>
              </a:solidFill>
              <a:latin typeface="黑体" pitchFamily="2" charset="-122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5313" y="1485900"/>
            <a:ext cx="8035925" cy="49530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、崔家</a:t>
            </a:r>
            <a:r>
              <a:rPr lang="zh-CN" altLang="en-US" sz="3600" b="1" u="sng" smtClean="0">
                <a:solidFill>
                  <a:srgbClr val="FF2621"/>
                </a:solidFill>
                <a:latin typeface="黑体" pitchFamily="2" charset="-122"/>
                <a:ea typeface="黑体" pitchFamily="2" charset="-122"/>
              </a:rPr>
              <a:t>顾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人刺我，请以闻。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zh-CN" altLang="en-US" sz="3600" b="1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u="sng" smtClean="0">
                <a:solidFill>
                  <a:srgbClr val="FF2621"/>
                </a:solidFill>
                <a:latin typeface="黑体" pitchFamily="2" charset="-122"/>
                <a:ea typeface="黑体" pitchFamily="2" charset="-122"/>
              </a:rPr>
              <a:t>翼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日进宰，宰见其小，怒呵成。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600" b="1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u="sng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卒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然临之而不惊</a:t>
            </a:r>
            <a:endParaRPr lang="zh-CN" altLang="en-US" sz="3600" b="1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3600" b="1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600" b="1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endParaRPr lang="en-US" altLang="zh-CN" sz="3600" b="1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643306" y="2285992"/>
            <a:ext cx="441643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通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</a:rPr>
              <a:t>“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雇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</a:rPr>
              <a:t>”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，雇佣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595313" y="60166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zh-CN" altLang="en-US" sz="3600" b="1" i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</a:rPr>
              <a:t>试试看：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3643306" y="3789363"/>
            <a:ext cx="398463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3600" b="1">
                <a:solidFill>
                  <a:srgbClr val="0000FF"/>
                </a:solidFill>
                <a:latin typeface="黑体" pitchFamily="2" charset="-122"/>
              </a:rPr>
              <a:t>通</a:t>
            </a:r>
            <a:r>
              <a:rPr kumimoji="0" lang="zh-CN" altLang="en-US" sz="3600" b="1">
                <a:solidFill>
                  <a:srgbClr val="0000FF"/>
                </a:solidFill>
                <a:latin typeface="Arial" pitchFamily="34" charset="0"/>
              </a:rPr>
              <a:t>“</a:t>
            </a:r>
            <a:r>
              <a:rPr kumimoji="0" lang="zh-CN" altLang="en-US" sz="3600" b="1">
                <a:solidFill>
                  <a:srgbClr val="0000FF"/>
                </a:solidFill>
                <a:latin typeface="黑体" pitchFamily="2" charset="-122"/>
              </a:rPr>
              <a:t>翌</a:t>
            </a:r>
            <a:r>
              <a:rPr kumimoji="0" lang="zh-CN" altLang="en-US" sz="3600" b="1">
                <a:solidFill>
                  <a:srgbClr val="0000FF"/>
                </a:solidFill>
                <a:latin typeface="Arial" pitchFamily="34" charset="0"/>
              </a:rPr>
              <a:t>”</a:t>
            </a:r>
            <a:r>
              <a:rPr kumimoji="0" lang="zh-CN" altLang="en-US" sz="3600" b="1">
                <a:solidFill>
                  <a:srgbClr val="0000FF"/>
                </a:solidFill>
                <a:latin typeface="黑体" pitchFamily="2" charset="-122"/>
              </a:rPr>
              <a:t>，第二天</a:t>
            </a: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3643306" y="5143512"/>
            <a:ext cx="424022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通</a:t>
            </a:r>
            <a:r>
              <a:rPr kumimoji="0" lang="zh-CN" altLang="en-US" sz="3600" b="1" dirty="0">
                <a:solidFill>
                  <a:srgbClr val="0000FF"/>
                </a:solidFill>
              </a:rPr>
              <a:t>“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猝</a:t>
            </a:r>
            <a:r>
              <a:rPr kumimoji="0" lang="zh-CN" altLang="en-US" sz="3600" b="1" dirty="0">
                <a:solidFill>
                  <a:srgbClr val="0000FF"/>
                </a:solidFill>
              </a:rPr>
              <a:t>”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2" charset="-122"/>
              </a:rPr>
              <a:t>，</a:t>
            </a:r>
            <a:r>
              <a:rPr kumimoji="0" lang="zh-CN" altLang="en-US" sz="3600" b="1" dirty="0">
                <a:solidFill>
                  <a:srgbClr val="0000FF"/>
                </a:solidFill>
              </a:rPr>
              <a:t>仓促</a:t>
            </a:r>
          </a:p>
        </p:txBody>
      </p:sp>
      <p:pic>
        <p:nvPicPr>
          <p:cNvPr id="8" name="Picture 8" descr="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0"/>
            <a:ext cx="2954326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utoUpdateAnimBg="0"/>
      <p:bldP spid="75780" grpId="0" autoUpdateAnimBg="0"/>
      <p:bldP spid="75783" grpId="0" autoUpdateAnimBg="0"/>
      <p:bldP spid="757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8540750" cy="4194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、数十年之后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甲兵</a:t>
            </a:r>
            <a:r>
              <a:rPr lang="zh-CN" altLang="en-US" sz="3600" b="1" u="sng" dirty="0" smtClean="0">
                <a:latin typeface="黑体" pitchFamily="2" charset="-122"/>
                <a:ea typeface="黑体" pitchFamily="2" charset="-122"/>
              </a:rPr>
              <a:t>顿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弊。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3600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600" b="1" u="sng" dirty="0" smtClean="0">
                <a:latin typeface="黑体" pitchFamily="2" charset="-122"/>
                <a:ea typeface="黑体" pitchFamily="2" charset="-122"/>
              </a:rPr>
              <a:t>倍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道而妄行，则天不能使之吉。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600" b="1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3600" dirty="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、众皆</a:t>
            </a:r>
            <a:r>
              <a:rPr lang="zh-CN" altLang="en-US" sz="3600" b="1" u="sng" dirty="0" smtClean="0">
                <a:latin typeface="黑体" pitchFamily="2" charset="-122"/>
                <a:ea typeface="黑体" pitchFamily="2" charset="-122"/>
              </a:rPr>
              <a:t>伏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泰之义。（泰，人名，指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孔泰）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95288" y="3284538"/>
            <a:ext cx="8459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倍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背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， 违反，违背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2000232" y="3500438"/>
            <a:ext cx="576263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>
              <a:latin typeface="Arial" pitchFamily="34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39750" y="1989138"/>
            <a:ext cx="68183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顿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钝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， 不锐利</a:t>
            </a: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1908175" y="2205038"/>
            <a:ext cx="576263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>
              <a:latin typeface="Arial" pitchFamily="34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55650" y="4929198"/>
            <a:ext cx="6245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伏”　　“服”，佩服</a:t>
            </a: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2352664" y="5143512"/>
            <a:ext cx="576262" cy="288925"/>
          </a:xfrm>
          <a:prstGeom prst="right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>
              <a:latin typeface="Arial" pitchFamily="34" charset="0"/>
            </a:endParaRPr>
          </a:p>
        </p:txBody>
      </p:sp>
      <p:pic>
        <p:nvPicPr>
          <p:cNvPr id="20490" name="Picture 8" descr="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0"/>
            <a:ext cx="2954326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nimBg="1" autoUpdateAnimBg="0"/>
      <p:bldP spid="24583" grpId="0" animBg="1" autoUpdateAnimBg="0"/>
      <p:bldP spid="24584" grpId="0" autoUpdateAnimBg="0"/>
      <p:bldP spid="24585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3817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练习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、失其所与，不知。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、燕王诚振怖大王之威。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、荆轲逐秦王，秦王还柱而走。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、卒起不意，尽失其度。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940425" y="3357563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>
              <a:latin typeface="Tiepolo Book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4" y="920255"/>
            <a:ext cx="3791423" cy="437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知”同“智”，聪明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752" y="1634635"/>
            <a:ext cx="3791423" cy="4370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“振”同“震”，惧怕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72066" y="2262838"/>
            <a:ext cx="39725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“还”同“环”，环绕 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190" y="3071810"/>
            <a:ext cx="361188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“卒”同“猝” 突然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714752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、当与秦相较，或未易量</a:t>
            </a:r>
          </a:p>
        </p:txBody>
      </p:sp>
      <p:sp>
        <p:nvSpPr>
          <p:cNvPr id="10" name="矩形 9"/>
          <p:cNvSpPr/>
          <p:nvPr/>
        </p:nvSpPr>
        <p:spPr>
          <a:xfrm>
            <a:off x="4929190" y="3786190"/>
            <a:ext cx="379302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“当”同“倘 ” 如果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281333"/>
            <a:ext cx="6286512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、臣以险衅，夙遭闵凶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、秦王必说见臣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、君子生非异也，善假于物也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、合从缔交，相与为一</a:t>
            </a:r>
          </a:p>
        </p:txBody>
      </p:sp>
      <p:sp>
        <p:nvSpPr>
          <p:cNvPr id="12" name="矩形 11"/>
          <p:cNvSpPr/>
          <p:nvPr/>
        </p:nvSpPr>
        <p:spPr>
          <a:xfrm>
            <a:off x="4357686" y="4429132"/>
            <a:ext cx="451437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“闵”同“悯 ” 疾病忧患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628" y="5072074"/>
            <a:ext cx="379302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“说”同“悦 ” 高兴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4942" y="5715016"/>
            <a:ext cx="379302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“生”同“性 ” 天生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3504" y="6377893"/>
            <a:ext cx="3974165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“从”同“纵 ” 联合 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练习一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推断、解释文段中红色字的含义</a:t>
            </a:r>
          </a:p>
          <a:p>
            <a:pPr marL="0" indent="0" eaLnBrk="1" hangingPunct="1">
              <a:buNone/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客有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过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主人者，见其灶直突，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傍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有积薪。客谓主人：“更为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曲突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，远徙其薪；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不者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，且有火患。”主人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嘿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然不应。俄而，家果失火，邻里共救之，幸而得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息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。于是杀牛置酒，谢其邻人，灼烂者在于上行，余各以功次坐，而不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录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言曲突者。人谓主人曰：“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乡使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听客之言，不弗牛酒，弱亡火患。今论功而请宾，曲突徙薪亡恩泽，焦头烂额为上客耶？”主人乃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寤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而请之。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774103"/>
            <a:ext cx="9144000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⑴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过：拜访。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⑵傍：同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旁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，旁边。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⑶曲突：使烟囱弯曲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⑷不者：如果不这样的话。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⑸嘿（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mò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）然：不说话的样子。嘿，同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默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⑹息：同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熄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，灭。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⑺录：邀请。录用，此处指邀请。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⑻乡（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xi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ng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）使：当初如果。乡，同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向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，从前；使，假如。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⑼寤：同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悟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，醒悟，觉悟。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447800" y="10668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785794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推断文言实词的一些基本方法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1447800" y="19050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942972" y="152400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一、联想推断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1066800" y="24384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947734" y="2286000"/>
            <a:ext cx="312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二、语言结构推断</a:t>
            </a: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1143000" y="3040063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957274" y="2971800"/>
            <a:ext cx="525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三、辨析词性、语法分析推断</a:t>
            </a:r>
          </a:p>
        </p:txBody>
      </p:sp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1066800" y="37338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928662" y="3657600"/>
            <a:ext cx="579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四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、据形索义法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1295400" y="41910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928662" y="441960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五、语境分析推断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928662" y="5286388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六、通假推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  <p:bldP spid="51207" grpId="0" autoUpdateAnimBg="0"/>
      <p:bldP spid="51209" grpId="0" autoUpdateAnimBg="0"/>
      <p:bldP spid="51211" grpId="0" autoUpdateAnimBg="0"/>
      <p:bldP spid="51213" grpId="0" autoUpdateAnimBg="0"/>
      <p:bldP spid="51215" grpId="0" autoUpdateAnimBg="0"/>
      <p:bldP spid="1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14290"/>
            <a:ext cx="9144000" cy="2000264"/>
          </a:xfrm>
        </p:spPr>
        <p:txBody>
          <a:bodyPr>
            <a:normAutofit/>
          </a:bodyPr>
          <a:lstStyle/>
          <a:p>
            <a:pPr marL="0" indent="0" defTabSz="985838" eaLnBrk="1" hangingPunct="1">
              <a:spcBef>
                <a:spcPts val="0"/>
              </a:spcBef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联系教材法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】</a:t>
            </a:r>
            <a:endParaRPr lang="zh-CN" altLang="en-US" sz="28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 defTabSz="985838" eaLnBrk="1" hangingPunct="1">
              <a:spcBef>
                <a:spcPts val="0"/>
              </a:spcBef>
              <a:buNone/>
              <a:defRPr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联系教材解题是一种很有效的方法。对文言文的复习同学们应当树立链接旧知识，补充新知识的思想，学会由课内到课外的迁移、巩固、补充、完善。</a:t>
            </a:r>
          </a:p>
          <a:p>
            <a:pPr marL="0" indent="0" defTabSz="985838" eaLnBrk="1" hangingPunct="1">
              <a:spcBef>
                <a:spcPts val="0"/>
              </a:spcBef>
              <a:buNone/>
              <a:defRPr/>
            </a:pPr>
            <a:endParaRPr lang="zh-CN" altLang="en-US" sz="24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85789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要做到联系教材，最有效的途径：熟背要背诵的篇目；掌握120个实词意义。</a:t>
            </a:r>
          </a:p>
        </p:txBody>
      </p:sp>
      <p:sp>
        <p:nvSpPr>
          <p:cNvPr id="5" name="矩形 4"/>
          <p:cNvSpPr/>
          <p:nvPr/>
        </p:nvSpPr>
        <p:spPr>
          <a:xfrm>
            <a:off x="142844" y="5000636"/>
            <a:ext cx="8715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遇：优待    可联系《廉颇蔺相如列传》中“不如因而厚遇之，使归赵。”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一、联想推断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3714752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结发：指刚成年的时候。“结发”见于《孔雀东南飞》中“结发同枕席，黄泉共为友。 ”</a:t>
            </a:r>
            <a:endParaRPr lang="en-US" altLang="zh-CN" sz="24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2571744"/>
            <a:ext cx="6572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85838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讽：劝告    “讽”见于《邹忌讽齐王纳谏》 ”</a:t>
            </a:r>
          </a:p>
        </p:txBody>
      </p:sp>
      <p:sp>
        <p:nvSpPr>
          <p:cNvPr id="10" name="矩形 9"/>
          <p:cNvSpPr/>
          <p:nvPr/>
        </p:nvSpPr>
        <p:spPr>
          <a:xfrm>
            <a:off x="142844" y="2000240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85838">
              <a:defRPr/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、讽帝大征四方奇技。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</a:t>
            </a:r>
          </a:p>
          <a:p>
            <a:pPr defTabSz="985838">
              <a:defRPr/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、广结发与匈奴大小七十余战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endParaRPr lang="en-US" altLang="zh-CN" sz="24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defTabSz="985838">
              <a:defRPr/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、恐身为人祸，每遇人尽礼。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  <p:bldP spid="3" grpId="0"/>
      <p:bldP spid="5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0" y="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130C98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3200" b="1" dirty="0" smtClean="0">
                <a:solidFill>
                  <a:srgbClr val="130C98"/>
                </a:solidFill>
                <a:latin typeface="宋体" pitchFamily="2" charset="-122"/>
                <a:ea typeface="宋体" pitchFamily="2" charset="-122"/>
              </a:rPr>
              <a:t>联</a:t>
            </a:r>
            <a:r>
              <a:rPr lang="zh-CN" altLang="en-US" sz="3200" b="1" dirty="0">
                <a:solidFill>
                  <a:srgbClr val="130C98"/>
                </a:solidFill>
                <a:latin typeface="宋体" pitchFamily="2" charset="-122"/>
                <a:ea typeface="宋体" pitchFamily="2" charset="-122"/>
              </a:rPr>
              <a:t>想推</a:t>
            </a:r>
            <a:r>
              <a:rPr lang="zh-CN" altLang="en-US" sz="3200" b="1" dirty="0" smtClean="0">
                <a:solidFill>
                  <a:srgbClr val="130C98"/>
                </a:solidFill>
                <a:latin typeface="宋体" pitchFamily="2" charset="-122"/>
                <a:ea typeface="宋体" pitchFamily="2" charset="-122"/>
              </a:rPr>
              <a:t>断</a:t>
            </a:r>
            <a:r>
              <a:rPr lang="en-US" altLang="zh-CN" sz="3200" b="1" dirty="0" smtClean="0">
                <a:solidFill>
                  <a:srgbClr val="130C98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zh-CN" altLang="en-US" sz="3200" b="1" dirty="0">
              <a:solidFill>
                <a:srgbClr val="130C98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642918"/>
            <a:ext cx="9144000" cy="56630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联系</a:t>
            </a:r>
            <a:r>
              <a:rPr lang="zh-CN" altLang="en-US" sz="28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课</a:t>
            </a:r>
            <a:r>
              <a:rPr lang="zh-CN" altLang="en-US" sz="28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文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有关语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句，推断下列句中加点字的意思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609600" y="4468813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1" name="Rectangle 9"/>
          <p:cNvSpPr>
            <a:spLocks noChangeArrowheads="1"/>
          </p:cNvSpPr>
          <p:nvPr/>
        </p:nvSpPr>
        <p:spPr bwMode="auto">
          <a:xfrm>
            <a:off x="500034" y="1214422"/>
            <a:ext cx="3972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、不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肖人也，不足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爱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也</a:t>
            </a:r>
            <a:endParaRPr lang="zh-CN" altLang="en-US" sz="2800" b="1" dirty="0">
              <a:solidFill>
                <a:srgbClr val="130C98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857224" y="1857364"/>
            <a:ext cx="416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10B01"/>
                </a:solidFill>
                <a:ea typeface="黑体" pitchFamily="2" charset="-122"/>
              </a:rPr>
              <a:t>（向使三国各爱其地，</a:t>
            </a:r>
            <a:r>
              <a:rPr lang="zh-CN" altLang="en-US" sz="2400" dirty="0">
                <a:solidFill>
                  <a:srgbClr val="FF0000"/>
                </a:solidFill>
                <a:ea typeface="黑体" pitchFamily="2" charset="-122"/>
              </a:rPr>
              <a:t>爱惜</a:t>
            </a:r>
            <a:r>
              <a:rPr lang="zh-CN" altLang="en-US" sz="2400" dirty="0">
                <a:solidFill>
                  <a:srgbClr val="110B01"/>
                </a:solidFill>
                <a:ea typeface="黑体" pitchFamily="2" charset="-122"/>
              </a:rPr>
              <a:t>）</a:t>
            </a:r>
          </a:p>
        </p:txBody>
      </p:sp>
      <p:sp>
        <p:nvSpPr>
          <p:cNvPr id="9223" name="Rectangle 11"/>
          <p:cNvSpPr>
            <a:spLocks noChangeArrowheads="1"/>
          </p:cNvSpPr>
          <p:nvPr/>
        </p:nvSpPr>
        <p:spPr bwMode="auto">
          <a:xfrm>
            <a:off x="500034" y="2500306"/>
            <a:ext cx="39741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、既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令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名，复求寿考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785786" y="3143248"/>
            <a:ext cx="3278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黑体" pitchFamily="2" charset="-122"/>
              </a:rPr>
              <a:t>（令尊、令爱，</a:t>
            </a:r>
            <a:r>
              <a:rPr lang="zh-CN" altLang="en-US" sz="2400" dirty="0">
                <a:solidFill>
                  <a:srgbClr val="FF0000"/>
                </a:solidFill>
                <a:ea typeface="黑体" pitchFamily="2" charset="-122"/>
              </a:rPr>
              <a:t>美好</a:t>
            </a:r>
            <a:r>
              <a:rPr lang="zh-CN" altLang="en-US" sz="2400" dirty="0">
                <a:solidFill>
                  <a:srgbClr val="000000"/>
                </a:solidFill>
                <a:ea typeface="黑体" pitchFamily="2" charset="-122"/>
              </a:rPr>
              <a:t>）</a:t>
            </a:r>
          </a:p>
        </p:txBody>
      </p:sp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500034" y="3786190"/>
            <a:ext cx="4333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、晁</a:t>
            </a:r>
            <a:r>
              <a:rPr lang="zh-CN" altLang="en-US" sz="28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错为内史，贵幸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用事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785786" y="4500570"/>
            <a:ext cx="63722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（孔子用于楚，则陈蔡用事大夫危</a:t>
            </a:r>
            <a:r>
              <a:rPr lang="zh-CN" altLang="en-US" sz="2400" b="1" dirty="0" smtClean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矣。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执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政</a:t>
            </a:r>
            <a:r>
              <a:rPr lang="zh-CN" altLang="en-US" sz="24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500034" y="5214950"/>
            <a:ext cx="7858180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、岁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，汝旁诸县多盗。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78645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寡人之于国也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》“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河内凶，则移其民于河东 ”，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凶：收成不好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autoUpdateAnimBg="0"/>
      <p:bldP spid="4108" grpId="0" autoUpdateAnimBg="0"/>
      <p:bldP spid="4112" grpId="0" autoUpdateAnimBg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0" y="28572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至是乃杜绝交游，馈遗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秋毫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无所受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0" y="207167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译文：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他杜绝交游，对各种馈赠，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也不收受。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847349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吾入关，秋毫</a:t>
            </a:r>
            <a:r>
              <a:rPr lang="zh-CN" altLang="en-US" sz="2800" b="1" dirty="0" smtClean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不有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所近。</a:t>
            </a:r>
            <a:r>
              <a:rPr lang="en-US" altLang="zh-CN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鸿门宴</a:t>
            </a:r>
            <a:r>
              <a:rPr lang="en-US" altLang="zh-CN" sz="28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》</a:t>
            </a:r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>
            <a:off x="1500166" y="1357298"/>
            <a:ext cx="935037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8073" name="AutoShape 9"/>
          <p:cNvSpPr>
            <a:spLocks/>
          </p:cNvSpPr>
          <p:nvPr/>
        </p:nvSpPr>
        <p:spPr bwMode="auto">
          <a:xfrm>
            <a:off x="2071670" y="1571612"/>
            <a:ext cx="4243387" cy="500066"/>
          </a:xfrm>
          <a:prstGeom prst="borderCallout1">
            <a:avLst>
              <a:gd name="adj1" fmla="val 15000"/>
              <a:gd name="adj2" fmla="val -1796"/>
              <a:gd name="adj3" fmla="val -53333"/>
              <a:gd name="adj4" fmla="val -519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比喻细小的东西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2571744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、素与郭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善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，登门造访。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3143248"/>
            <a:ext cx="66437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素善留侯张良 </a:t>
            </a:r>
            <a:r>
              <a:rPr lang="en-US" altLang="zh-CN" sz="24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鸿门宴</a:t>
            </a:r>
            <a:r>
              <a:rPr lang="en-US" altLang="zh-CN" sz="2400" b="1" dirty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》</a:t>
            </a: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714348" y="3857628"/>
            <a:ext cx="3214710" cy="571504"/>
          </a:xfrm>
          <a:prstGeom prst="borderCallout1">
            <a:avLst>
              <a:gd name="adj1" fmla="val 18750"/>
              <a:gd name="adj2" fmla="val -1449"/>
              <a:gd name="adj3" fmla="val -54426"/>
              <a:gd name="adj4" fmla="val -41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b="1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友好、与</a:t>
            </a:r>
            <a:r>
              <a:rPr lang="en-US" altLang="zh-CN" sz="2400" b="1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… …</a:t>
            </a:r>
            <a:r>
              <a:rPr lang="zh-CN" altLang="en-US" sz="2400" b="1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交好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algn="ctr">
              <a:defRPr/>
            </a:pPr>
            <a:endParaRPr lang="en-US" altLang="zh-CN" sz="2800" dirty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 flipV="1">
            <a:off x="357158" y="3643314"/>
            <a:ext cx="4318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457200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ct val="5000"/>
              </a:spcAft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张苍罢相，孝文帝欲用皇后弟窦广国为丞相，曰：“恐天下以吾</a:t>
            </a:r>
            <a:r>
              <a:rPr lang="zh-CN" altLang="zh-CN" sz="28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私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广国。”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71472" y="5715016"/>
            <a:ext cx="7704138" cy="406265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zh-CN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吾妻之美我者，</a:t>
            </a:r>
            <a:r>
              <a:rPr lang="zh-CN" altLang="zh-CN" sz="2400" b="1" u="sng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私</a:t>
            </a:r>
            <a:r>
              <a:rPr lang="zh-CN" altLang="zh-CN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我也。《邹忌讽齐王纳谏》</a:t>
            </a:r>
          </a:p>
        </p:txBody>
      </p:sp>
      <p:sp>
        <p:nvSpPr>
          <p:cNvPr id="15" name="矩形 14"/>
          <p:cNvSpPr/>
          <p:nvPr/>
        </p:nvSpPr>
        <p:spPr>
          <a:xfrm>
            <a:off x="4857752" y="621508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（偏爱、偏私）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196" grpId="0"/>
      <p:bldP spid="8197" grpId="0" animBg="1"/>
      <p:bldP spid="88073" grpId="0" animBg="1"/>
      <p:bldP spid="10" grpId="0"/>
      <p:bldP spid="11" grpId="0" animBg="1"/>
      <p:bldP spid="12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词语、成语联想法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】</a:t>
            </a:r>
            <a:endParaRPr lang="zh-CN" altLang="en-US" sz="28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文言文有些字的意思如今很少见，但在某些词语或成语里保留着，我们可以联想有关词汇、成语，推测其在文中的意思。如： 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纵有健妇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把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锄犁，禾生垄亩无</a:t>
            </a:r>
            <a:r>
              <a:rPr lang="zh-CN" altLang="en-US" sz="28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东西”（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兵车行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）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把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字 联想到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把握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一词， 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把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就是</a:t>
            </a:r>
            <a:r>
              <a:rPr lang="zh-CN" altLang="en-US" sz="2800" b="1" dirty="0" smtClean="0">
                <a:solidFill>
                  <a:srgbClr val="FFFF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握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又如：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董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之以严刑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（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谏太宗十思疏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） 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董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字，作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监督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讲，可与现在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董事长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董事会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董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联系起来。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又如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善才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绳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绳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可以联想到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绳之以法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绳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，就知道是 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惩治、制裁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的意思。 </a:t>
            </a:r>
          </a:p>
          <a:p>
            <a:pPr marL="0" indent="0" eaLnBrk="1" hangingPunct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再如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先涕泣不自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胜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中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胜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联想到喜不自胜则翻译成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控制</a:t>
            </a:r>
            <a:r>
              <a:rPr lang="zh-CN" altLang="en-US" sz="2800" b="1" dirty="0" smtClean="0">
                <a:solidFill>
                  <a:schemeClr val="bg1"/>
                </a:solidFill>
                <a:latin typeface="Arial"/>
                <a:ea typeface="黑体" pitchFamily="2" charset="-122"/>
              </a:rPr>
              <a:t>”</a:t>
            </a:r>
            <a:endParaRPr lang="zh-CN" altLang="en-US" sz="2800" b="1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786314" y="928670"/>
            <a:ext cx="3009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4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出类拔萃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超出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0" y="1357298"/>
            <a:ext cx="4714876" cy="60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、声非加疾也，而闻者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彰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0" y="2000240"/>
            <a:ext cx="3048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、召医而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尤</a:t>
            </a:r>
            <a:r>
              <a:rPr lang="zh-CN" altLang="en-US" sz="28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其故</a:t>
            </a:r>
          </a:p>
        </p:txBody>
      </p:sp>
      <p:sp>
        <p:nvSpPr>
          <p:cNvPr id="10246" name="Text Box 12"/>
          <p:cNvSpPr txBox="1">
            <a:spLocks noChangeArrowheads="1"/>
          </p:cNvSpPr>
          <p:nvPr/>
        </p:nvSpPr>
        <p:spPr bwMode="auto">
          <a:xfrm>
            <a:off x="0" y="428604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、登高而呼，声非加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疾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也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786314" y="428604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4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疾风知劲草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强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洪亮 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10248" name="Text Box 16"/>
          <p:cNvSpPr txBox="1">
            <a:spLocks noChangeArrowheads="1"/>
          </p:cNvSpPr>
          <p:nvPr/>
        </p:nvSpPr>
        <p:spPr bwMode="auto">
          <a:xfrm>
            <a:off x="0" y="92867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、势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拔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五岳掩赤城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4857752" y="1428736"/>
            <a:ext cx="2971800" cy="53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欲盖弥彰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清楚</a:t>
            </a:r>
            <a:r>
              <a:rPr lang="en-US" altLang="zh-CN" sz="24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) 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4929190" y="2071678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110B01"/>
                </a:solidFill>
                <a:latin typeface="宋体" pitchFamily="2" charset="-122"/>
                <a:ea typeface="宋体" pitchFamily="2" charset="-122"/>
              </a:rPr>
              <a:t>怨天尤人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责问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257174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、湖南之为邦，北枕大江，南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薄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五岭，西接黔蜀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314324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（日薄西山：薄，迫近。太阳快落山了。比喻人已经衰老或事物衰败腐朽，临近死亡。） </a:t>
            </a:r>
            <a:endParaRPr lang="zh-CN" altLang="en-US" sz="2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07194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、楚王谓田鸠曰：“墨子者，显学也。其身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体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则可，其言多而不辩，何也？”</a:t>
            </a:r>
            <a:r>
              <a:rPr kumimoji="1" lang="zh-CN" altLang="en-US" sz="2800" b="1" i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5143512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身</a:t>
            </a:r>
            <a:r>
              <a:rPr lang="zh-CN" alt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体</a:t>
            </a:r>
            <a:r>
              <a:rPr lang="zh-CN" altLang="en-US" sz="2400" b="1" dirty="0" smtClean="0">
                <a:solidFill>
                  <a:srgbClr val="3333FF"/>
                </a:solidFill>
                <a:latin typeface="宋体" pitchFamily="2" charset="-122"/>
                <a:ea typeface="宋体" pitchFamily="2" charset="-122"/>
              </a:rPr>
              <a:t>力行：亲身体验，努力实行。</a:t>
            </a:r>
            <a:endParaRPr lang="zh-CN" altLang="en-US" sz="2400" b="1" dirty="0">
              <a:solidFill>
                <a:srgbClr val="3333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29322" y="51435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体：实践</a:t>
            </a:r>
            <a:endParaRPr kumimoji="1" lang="zh-CN" altLang="en-US" sz="2400" b="1" dirty="0">
              <a:solidFill>
                <a:srgbClr val="FF0066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571501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译文：楚王对田鸠说：“墨子是个声名显赫的学者。他亲自</a:t>
            </a:r>
            <a:r>
              <a:rPr kumimoji="1" lang="zh-CN" altLang="en-US" sz="2400" b="1" dirty="0" smtClean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实践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起来还是不错的，他讲的话很多，但不动听，为什么？” </a:t>
            </a:r>
            <a:endParaRPr kumimoji="1" lang="zh-CN" altLang="en-US" sz="2400" b="1" dirty="0">
              <a:solidFill>
                <a:srgbClr val="0000CC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33" grpId="0" autoUpdateAnimBg="0"/>
      <p:bldP spid="5139" grpId="0" autoUpdateAnimBg="0"/>
      <p:bldP spid="5140" grpId="0" autoUpdateAnimBg="0"/>
      <p:bldP spid="12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42918"/>
            <a:ext cx="5415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latin typeface="宋体" pitchFamily="2" charset="-122"/>
                <a:ea typeface="宋体" pitchFamily="2" charset="-122"/>
              </a:rPr>
              <a:t>7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、帝善其不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挠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，迁均司隶校尉。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85786" y="1285860"/>
            <a:ext cx="30700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不屈不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挠</a:t>
            </a:r>
            <a:r>
              <a:rPr kumimoji="1" lang="zh-CN" altLang="en-US" sz="28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：屈服。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928802"/>
            <a:ext cx="6497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、诚弗应，刈薪且急，汗交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颐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不少休。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91034" y="2571744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大快朵</a:t>
            </a:r>
            <a:r>
              <a:rPr kumimoji="1"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颐</a:t>
            </a:r>
            <a:r>
              <a:rPr kumimoji="1"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脸颊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42844" y="3286124"/>
            <a:ext cx="84597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译文：张诚默不作声，只是一个劲地砍柴，累得</a:t>
            </a:r>
            <a:r>
              <a:rPr kumimoji="1" lang="zh-CN" altLang="en-US" sz="28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满脸大</a:t>
            </a:r>
            <a:r>
              <a:rPr kumimoji="1"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汗，他也不休息。</a:t>
            </a:r>
            <a:r>
              <a:rPr kumimoji="1" lang="zh-CN" altLang="en-US" sz="28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488</TotalTime>
  <Words>3645</Words>
  <Application>Microsoft Office PowerPoint</Application>
  <PresentationFormat>全屏显示(4:3)</PresentationFormat>
  <Paragraphs>315</Paragraphs>
  <Slides>28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龙腾四海</vt:lpstr>
      <vt:lpstr>幻灯片 1</vt:lpstr>
      <vt:lpstr>咬文嚼字细推敲       ——文言实词含义的推断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app</cp:lastModifiedBy>
  <cp:revision>178</cp:revision>
  <dcterms:created xsi:type="dcterms:W3CDTF">2013-08-10T08:15:19Z</dcterms:created>
  <dcterms:modified xsi:type="dcterms:W3CDTF">2016-11-09T04:14:50Z</dcterms:modified>
</cp:coreProperties>
</file>