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  <p:sldMasterId id="2147483686" r:id="rId5"/>
    <p:sldMasterId id="2147483699" r:id="rId6"/>
    <p:sldMasterId id="2147483711" r:id="rId7"/>
    <p:sldMasterId id="2147483723" r:id="rId8"/>
    <p:sldMasterId id="2147483735" r:id="rId9"/>
  </p:sldMasterIdLst>
  <p:sldIdLst>
    <p:sldId id="256" r:id="rId10"/>
    <p:sldId id="372" r:id="rId11"/>
    <p:sldId id="374" r:id="rId12"/>
    <p:sldId id="375" r:id="rId13"/>
    <p:sldId id="294" r:id="rId14"/>
    <p:sldId id="340" r:id="rId15"/>
    <p:sldId id="257" r:id="rId16"/>
    <p:sldId id="260" r:id="rId17"/>
    <p:sldId id="262" r:id="rId18"/>
    <p:sldId id="411" r:id="rId19"/>
    <p:sldId id="376" r:id="rId20"/>
    <p:sldId id="377" r:id="rId21"/>
    <p:sldId id="378" r:id="rId22"/>
    <p:sldId id="441" r:id="rId23"/>
    <p:sldId id="442" r:id="rId24"/>
    <p:sldId id="443" r:id="rId25"/>
    <p:sldId id="444" r:id="rId26"/>
    <p:sldId id="445" r:id="rId27"/>
    <p:sldId id="446" r:id="rId28"/>
    <p:sldId id="342" r:id="rId29"/>
    <p:sldId id="343" r:id="rId30"/>
    <p:sldId id="297" r:id="rId31"/>
    <p:sldId id="410" r:id="rId32"/>
    <p:sldId id="275" r:id="rId33"/>
    <p:sldId id="369" r:id="rId34"/>
    <p:sldId id="370" r:id="rId35"/>
    <p:sldId id="323" r:id="rId36"/>
    <p:sldId id="344" r:id="rId37"/>
    <p:sldId id="345" r:id="rId38"/>
    <p:sldId id="346" r:id="rId39"/>
    <p:sldId id="326" r:id="rId40"/>
    <p:sldId id="327" r:id="rId41"/>
    <p:sldId id="352" r:id="rId42"/>
    <p:sldId id="353" r:id="rId43"/>
    <p:sldId id="354" r:id="rId44"/>
    <p:sldId id="357" r:id="rId45"/>
    <p:sldId id="359" r:id="rId46"/>
    <p:sldId id="360" r:id="rId47"/>
    <p:sldId id="361" r:id="rId48"/>
    <p:sldId id="337" r:id="rId4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300EC0"/>
    <a:srgbClr val="4716E4"/>
    <a:srgbClr val="9900FF"/>
    <a:srgbClr val="DA1493"/>
    <a:srgbClr val="D01A1A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104" y="558"/>
      </p:cViewPr>
      <p:guideLst>
        <p:guide orient="horz" pos="2110"/>
        <p:guide pos="28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0.xml"/><Relationship Id="rId48" Type="http://schemas.openxmlformats.org/officeDocument/2006/relationships/slide" Target="slides/slide39.xml"/><Relationship Id="rId47" Type="http://schemas.openxmlformats.org/officeDocument/2006/relationships/slide" Target="slides/slide38.xml"/><Relationship Id="rId46" Type="http://schemas.openxmlformats.org/officeDocument/2006/relationships/slide" Target="slides/slide37.xml"/><Relationship Id="rId45" Type="http://schemas.openxmlformats.org/officeDocument/2006/relationships/slide" Target="slides/slide36.xml"/><Relationship Id="rId44" Type="http://schemas.openxmlformats.org/officeDocument/2006/relationships/slide" Target="slides/slide35.xml"/><Relationship Id="rId43" Type="http://schemas.openxmlformats.org/officeDocument/2006/relationships/slide" Target="slides/slide34.xml"/><Relationship Id="rId42" Type="http://schemas.openxmlformats.org/officeDocument/2006/relationships/slide" Target="slides/slide33.xml"/><Relationship Id="rId41" Type="http://schemas.openxmlformats.org/officeDocument/2006/relationships/slide" Target="slides/slide32.xml"/><Relationship Id="rId40" Type="http://schemas.openxmlformats.org/officeDocument/2006/relationships/slide" Target="slides/slide31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0.xml"/><Relationship Id="rId38" Type="http://schemas.openxmlformats.org/officeDocument/2006/relationships/slide" Target="slides/slide29.xml"/><Relationship Id="rId37" Type="http://schemas.openxmlformats.org/officeDocument/2006/relationships/slide" Target="slides/slide28.xml"/><Relationship Id="rId36" Type="http://schemas.openxmlformats.org/officeDocument/2006/relationships/slide" Target="slides/slide27.xml"/><Relationship Id="rId35" Type="http://schemas.openxmlformats.org/officeDocument/2006/relationships/slide" Target="slides/slide26.xml"/><Relationship Id="rId34" Type="http://schemas.openxmlformats.org/officeDocument/2006/relationships/slide" Target="slides/slide25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KSO_BC1"/>
          <p:cNvSpPr>
            <a:spLocks noGrp="1"/>
          </p:cNvSpPr>
          <p:nvPr>
            <p:ph type="subTitle" idx="1"/>
          </p:nvPr>
        </p:nvSpPr>
        <p:spPr>
          <a:xfrm>
            <a:off x="4675188" y="3486150"/>
            <a:ext cx="4170362" cy="461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sz="1800" kern="1200"/>
            </a:lvl1pPr>
            <a:lvl2pPr marL="0" lvl="1" indent="0" algn="ctr">
              <a:buNone/>
              <a:defRPr sz="1800" kern="1200"/>
            </a:lvl2pPr>
            <a:lvl3pPr marL="685800" lvl="2" indent="-685800" algn="ctr">
              <a:buNone/>
              <a:defRPr sz="1800" kern="1200"/>
            </a:lvl3pPr>
            <a:lvl4pPr marL="1028700" lvl="3" indent="-1028700" algn="ctr">
              <a:buNone/>
              <a:defRPr sz="1800" kern="1200"/>
            </a:lvl4pPr>
            <a:lvl5pPr marL="1371600" lvl="4" indent="-1371600" algn="ctr">
              <a:buNone/>
              <a:defRPr sz="18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8200" name="KSO_BT1"/>
          <p:cNvSpPr>
            <a:spLocks noGrp="1"/>
          </p:cNvSpPr>
          <p:nvPr>
            <p:ph type="ctrTitle"/>
          </p:nvPr>
        </p:nvSpPr>
        <p:spPr>
          <a:xfrm>
            <a:off x="4660900" y="2284413"/>
            <a:ext cx="4183063" cy="1128712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 algn="ctr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0" name="KSO_FD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KSO_FT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2" name="KSO_FN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11D780A-F1B0-4347-99A3-EA4F8D5BB18F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8" y="365125"/>
            <a:ext cx="886883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2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7" y="2108201"/>
            <a:ext cx="5995988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70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78D4EA-009F-450A-99DA-CB29E5631669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2"/>
            <a:ext cx="3810000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500" y="1244602"/>
            <a:ext cx="3820587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2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>
              <a:alpha val="100000"/>
            </a:schemeClr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7411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17577" name="Freeform 4"/>
            <p:cNvSpPr/>
            <p:nvPr/>
          </p:nvSpPr>
          <p:spPr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233846" y="82224"/>
                </a:cxn>
                <a:cxn ang="0">
                  <a:pos x="299582" y="65849"/>
                </a:cxn>
                <a:cxn ang="0">
                  <a:pos x="302800" y="56171"/>
                </a:cxn>
                <a:cxn ang="0">
                  <a:pos x="289782" y="0"/>
                </a:cxn>
                <a:cxn ang="0">
                  <a:pos x="81992" y="0"/>
                </a:cxn>
                <a:cxn ang="0">
                  <a:pos x="33249" y="72414"/>
                </a:cxn>
                <a:cxn ang="0">
                  <a:pos x="233846" y="82224"/>
                </a:cxn>
              </a:cxnLst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78" name="Freeform 5"/>
            <p:cNvSpPr>
              <a:spLocks noEditPoints="1"/>
            </p:cNvSpPr>
            <p:nvPr/>
          </p:nvSpPr>
          <p:spPr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1665632" y="3220"/>
                </a:cxn>
                <a:cxn ang="0">
                  <a:pos x="519041" y="0"/>
                </a:cxn>
                <a:cxn ang="0">
                  <a:pos x="743879" y="69204"/>
                </a:cxn>
                <a:cxn ang="0">
                  <a:pos x="575288" y="128597"/>
                </a:cxn>
                <a:cxn ang="0">
                  <a:pos x="684410" y="234232"/>
                </a:cxn>
                <a:cxn ang="0">
                  <a:pos x="244472" y="197674"/>
                </a:cxn>
                <a:cxn ang="0">
                  <a:pos x="85575" y="207484"/>
                </a:cxn>
                <a:cxn ang="0">
                  <a:pos x="657642" y="1606102"/>
                </a:cxn>
                <a:cxn ang="0">
                  <a:pos x="475884" y="1125124"/>
                </a:cxn>
                <a:cxn ang="0">
                  <a:pos x="347102" y="1239928"/>
                </a:cxn>
                <a:cxn ang="0">
                  <a:pos x="310514" y="1435024"/>
                </a:cxn>
                <a:cxn ang="0">
                  <a:pos x="409817" y="873880"/>
                </a:cxn>
                <a:cxn ang="0">
                  <a:pos x="506000" y="751843"/>
                </a:cxn>
                <a:cxn ang="0">
                  <a:pos x="691009" y="781810"/>
                </a:cxn>
                <a:cxn ang="0">
                  <a:pos x="621696" y="1009578"/>
                </a:cxn>
                <a:cxn ang="0">
                  <a:pos x="634756" y="1302540"/>
                </a:cxn>
                <a:cxn ang="0">
                  <a:pos x="1702220" y="1593052"/>
                </a:cxn>
                <a:cxn ang="0">
                  <a:pos x="1500930" y="1408277"/>
                </a:cxn>
                <a:cxn ang="0">
                  <a:pos x="1404742" y="1138179"/>
                </a:cxn>
                <a:cxn ang="0">
                  <a:pos x="1308685" y="890791"/>
                </a:cxn>
                <a:cxn ang="0">
                  <a:pos x="1520437" y="844423"/>
                </a:cxn>
                <a:cxn ang="0">
                  <a:pos x="1345273" y="735442"/>
                </a:cxn>
                <a:cxn ang="0">
                  <a:pos x="1451149" y="745253"/>
                </a:cxn>
                <a:cxn ang="0">
                  <a:pos x="1447928" y="689104"/>
                </a:cxn>
                <a:cxn ang="0">
                  <a:pos x="1242623" y="695695"/>
                </a:cxn>
                <a:cxn ang="0">
                  <a:pos x="1179929" y="1131589"/>
                </a:cxn>
                <a:cxn ang="0">
                  <a:pos x="1147229" y="758308"/>
                </a:cxn>
                <a:cxn ang="0">
                  <a:pos x="1094202" y="600406"/>
                </a:cxn>
                <a:cxn ang="0">
                  <a:pos x="1147229" y="448307"/>
                </a:cxn>
                <a:cxn ang="0">
                  <a:pos x="1120460" y="326276"/>
                </a:cxn>
                <a:cxn ang="0">
                  <a:pos x="1094202" y="204265"/>
                </a:cxn>
                <a:cxn ang="0">
                  <a:pos x="1219738" y="339968"/>
                </a:cxn>
                <a:cxn ang="0">
                  <a:pos x="1371379" y="155319"/>
                </a:cxn>
                <a:cxn ang="0">
                  <a:pos x="1351872" y="313246"/>
                </a:cxn>
                <a:cxn ang="0">
                  <a:pos x="1325614" y="428792"/>
                </a:cxn>
                <a:cxn ang="0">
                  <a:pos x="1325614" y="597161"/>
                </a:cxn>
                <a:cxn ang="0">
                  <a:pos x="1844042" y="597161"/>
                </a:cxn>
                <a:cxn ang="0">
                  <a:pos x="1830977" y="250608"/>
                </a:cxn>
                <a:cxn ang="0">
                  <a:pos x="822986" y="227767"/>
                </a:cxn>
                <a:cxn ang="0">
                  <a:pos x="968823" y="306781"/>
                </a:cxn>
                <a:cxn ang="0">
                  <a:pos x="565474" y="643530"/>
                </a:cxn>
                <a:cxn ang="0">
                  <a:pos x="228186" y="323056"/>
                </a:cxn>
                <a:cxn ang="0">
                  <a:pos x="631409" y="349778"/>
                </a:cxn>
                <a:cxn ang="0">
                  <a:pos x="726930" y="346559"/>
                </a:cxn>
                <a:cxn ang="0">
                  <a:pos x="998171" y="399361"/>
                </a:cxn>
                <a:cxn ang="0">
                  <a:pos x="912571" y="844423"/>
                </a:cxn>
                <a:cxn ang="0">
                  <a:pos x="859575" y="451653"/>
                </a:cxn>
                <a:cxn ang="0">
                  <a:pos x="565474" y="643530"/>
                </a:cxn>
                <a:cxn ang="0">
                  <a:pos x="737412" y="742033"/>
                </a:cxn>
                <a:cxn ang="0">
                  <a:pos x="816388" y="521367"/>
                </a:cxn>
                <a:cxn ang="0">
                  <a:pos x="1077278" y="963214"/>
                </a:cxn>
                <a:cxn ang="0">
                  <a:pos x="710517" y="1058498"/>
                </a:cxn>
                <a:cxn ang="0">
                  <a:pos x="1021056" y="913627"/>
                </a:cxn>
                <a:cxn ang="0">
                  <a:pos x="1051172" y="438471"/>
                </a:cxn>
                <a:cxn ang="0">
                  <a:pos x="1034759" y="702796"/>
                </a:cxn>
                <a:cxn ang="0">
                  <a:pos x="988331" y="475155"/>
                </a:cxn>
                <a:cxn ang="0">
                  <a:pos x="1676089" y="590571"/>
                </a:cxn>
                <a:cxn ang="0">
                  <a:pos x="1523683" y="534422"/>
                </a:cxn>
              </a:cxnLst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79" name="Freeform 6"/>
            <p:cNvSpPr/>
            <p:nvPr/>
          </p:nvSpPr>
          <p:spPr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133493" y="49570"/>
                </a:cxn>
                <a:cxn ang="0">
                  <a:pos x="90106" y="184567"/>
                </a:cxn>
                <a:cxn ang="0">
                  <a:pos x="133493" y="49570"/>
                </a:cxn>
              </a:cxnLst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0" name="Freeform 7"/>
            <p:cNvSpPr/>
            <p:nvPr/>
          </p:nvSpPr>
          <p:spPr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63597" y="88661"/>
                </a:cxn>
                <a:cxn ang="0">
                  <a:pos x="40357" y="227627"/>
                </a:cxn>
                <a:cxn ang="0">
                  <a:pos x="134475" y="148007"/>
                </a:cxn>
                <a:cxn ang="0">
                  <a:pos x="124567" y="78857"/>
                </a:cxn>
                <a:cxn ang="0">
                  <a:pos x="63597" y="88661"/>
                </a:cxn>
              </a:cxnLst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1" name="Freeform 8"/>
            <p:cNvSpPr/>
            <p:nvPr/>
          </p:nvSpPr>
          <p:spPr>
            <a:xfrm>
              <a:off x="3272" y="645"/>
              <a:ext cx="682" cy="318"/>
            </a:xfrm>
            <a:custGeom>
              <a:avLst/>
              <a:gdLst/>
              <a:ahLst/>
              <a:cxnLst>
                <a:cxn ang="0">
                  <a:pos x="369265" y="12993"/>
                </a:cxn>
                <a:cxn ang="0">
                  <a:pos x="78784" y="12993"/>
                </a:cxn>
                <a:cxn ang="0">
                  <a:pos x="6583" y="81787"/>
                </a:cxn>
                <a:cxn ang="0">
                  <a:pos x="198043" y="190194"/>
                </a:cxn>
                <a:cxn ang="0">
                  <a:pos x="316514" y="177227"/>
                </a:cxn>
                <a:cxn ang="0">
                  <a:pos x="372609" y="173991"/>
                </a:cxn>
                <a:cxn ang="0">
                  <a:pos x="369265" y="12993"/>
                </a:cxn>
              </a:cxnLst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2" name="Freeform 9"/>
            <p:cNvSpPr/>
            <p:nvPr/>
          </p:nvSpPr>
          <p:spPr>
            <a:xfrm>
              <a:off x="4046" y="1545"/>
              <a:ext cx="491" cy="516"/>
            </a:xfrm>
            <a:custGeom>
              <a:avLst/>
              <a:gdLst/>
              <a:ahLst/>
              <a:cxnLst>
                <a:cxn ang="0">
                  <a:pos x="221917" y="16300"/>
                </a:cxn>
                <a:cxn ang="0">
                  <a:pos x="103105" y="16300"/>
                </a:cxn>
                <a:cxn ang="0">
                  <a:pos x="40075" y="188638"/>
                </a:cxn>
                <a:cxn ang="0">
                  <a:pos x="261986" y="204938"/>
                </a:cxn>
                <a:cxn ang="0">
                  <a:pos x="221917" y="16300"/>
                </a:cxn>
              </a:cxnLst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3" name="Freeform 10"/>
            <p:cNvSpPr/>
            <p:nvPr/>
          </p:nvSpPr>
          <p:spPr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49887" y="0"/>
                </a:cxn>
                <a:cxn ang="0">
                  <a:pos x="132451" y="49526"/>
                </a:cxn>
                <a:cxn ang="0">
                  <a:pos x="49887" y="0"/>
                </a:cxn>
              </a:cxnLst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4" name="Freeform 11"/>
            <p:cNvSpPr/>
            <p:nvPr/>
          </p:nvSpPr>
          <p:spPr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69802" y="120905"/>
                </a:cxn>
                <a:cxn ang="0">
                  <a:pos x="233730" y="55634"/>
                </a:cxn>
                <a:cxn ang="0">
                  <a:pos x="160028" y="9737"/>
                </a:cxn>
                <a:cxn ang="0">
                  <a:pos x="63181" y="104124"/>
                </a:cxn>
                <a:cxn ang="0">
                  <a:pos x="69802" y="120905"/>
                </a:cxn>
              </a:cxnLst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5" name="Freeform 12"/>
            <p:cNvSpPr/>
            <p:nvPr/>
          </p:nvSpPr>
          <p:spPr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238767" y="19620"/>
                </a:cxn>
                <a:cxn ang="0">
                  <a:pos x="79326" y="56171"/>
                </a:cxn>
                <a:cxn ang="0">
                  <a:pos x="56400" y="85469"/>
                </a:cxn>
                <a:cxn ang="0">
                  <a:pos x="252522" y="75659"/>
                </a:cxn>
                <a:cxn ang="0">
                  <a:pos x="272220" y="65849"/>
                </a:cxn>
                <a:cxn ang="0">
                  <a:pos x="272220" y="0"/>
                </a:cxn>
                <a:cxn ang="0">
                  <a:pos x="238767" y="19620"/>
                </a:cxn>
              </a:cxnLst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6" name="Freeform 13"/>
            <p:cNvSpPr/>
            <p:nvPr/>
          </p:nvSpPr>
          <p:spPr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69355" y="3254"/>
                </a:cxn>
                <a:cxn ang="0">
                  <a:pos x="26145" y="46532"/>
                </a:cxn>
                <a:cxn ang="0">
                  <a:pos x="188521" y="72832"/>
                </a:cxn>
                <a:cxn ang="0">
                  <a:pos x="387430" y="76086"/>
                </a:cxn>
                <a:cxn ang="0">
                  <a:pos x="377583" y="26173"/>
                </a:cxn>
                <a:cxn ang="0">
                  <a:pos x="271613" y="9858"/>
                </a:cxn>
                <a:cxn ang="0">
                  <a:pos x="69355" y="3254"/>
                </a:cxn>
              </a:cxnLst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7" name="Freeform 14"/>
            <p:cNvSpPr/>
            <p:nvPr/>
          </p:nvSpPr>
          <p:spPr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325797" y="61642"/>
                </a:cxn>
                <a:cxn ang="0">
                  <a:pos x="342276" y="12878"/>
                </a:cxn>
                <a:cxn ang="0">
                  <a:pos x="246270" y="32165"/>
                </a:cxn>
                <a:cxn ang="0">
                  <a:pos x="119505" y="19262"/>
                </a:cxn>
                <a:cxn ang="0">
                  <a:pos x="6612" y="12878"/>
                </a:cxn>
                <a:cxn ang="0">
                  <a:pos x="325797" y="61642"/>
                </a:cxn>
              </a:cxnLst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8" name="Freeform 15"/>
            <p:cNvSpPr/>
            <p:nvPr/>
          </p:nvSpPr>
          <p:spPr>
            <a:xfrm>
              <a:off x="5042" y="1656"/>
              <a:ext cx="582" cy="480"/>
            </a:xfrm>
            <a:custGeom>
              <a:avLst/>
              <a:gdLst/>
              <a:ahLst/>
              <a:cxnLst>
                <a:cxn ang="0">
                  <a:pos x="9859" y="174644"/>
                </a:cxn>
                <a:cxn ang="0">
                  <a:pos x="85929" y="177888"/>
                </a:cxn>
                <a:cxn ang="0">
                  <a:pos x="165916" y="253455"/>
                </a:cxn>
                <a:cxn ang="0">
                  <a:pos x="195476" y="276303"/>
                </a:cxn>
                <a:cxn ang="0">
                  <a:pos x="268317" y="171426"/>
                </a:cxn>
                <a:cxn ang="0">
                  <a:pos x="368001" y="171426"/>
                </a:cxn>
                <a:cxn ang="0">
                  <a:pos x="261708" y="88613"/>
                </a:cxn>
                <a:cxn ang="0">
                  <a:pos x="122630" y="52770"/>
                </a:cxn>
                <a:cxn ang="0">
                  <a:pos x="40057" y="134920"/>
                </a:cxn>
                <a:cxn ang="0">
                  <a:pos x="9859" y="174644"/>
                </a:cxn>
              </a:cxnLst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9" name="Freeform 16"/>
            <p:cNvSpPr/>
            <p:nvPr/>
          </p:nvSpPr>
          <p:spPr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169344" y="131738"/>
                </a:cxn>
                <a:cxn ang="0">
                  <a:pos x="72886" y="161689"/>
                </a:cxn>
                <a:cxn ang="0">
                  <a:pos x="72886" y="194323"/>
                </a:cxn>
                <a:cxn ang="0">
                  <a:pos x="166115" y="296646"/>
                </a:cxn>
                <a:cxn ang="0">
                  <a:pos x="112953" y="388651"/>
                </a:cxn>
                <a:cxn ang="0">
                  <a:pos x="0" y="487750"/>
                </a:cxn>
                <a:cxn ang="0">
                  <a:pos x="56416" y="510606"/>
                </a:cxn>
                <a:cxn ang="0">
                  <a:pos x="156250" y="547121"/>
                </a:cxn>
                <a:cxn ang="0">
                  <a:pos x="209411" y="534073"/>
                </a:cxn>
                <a:cxn ang="0">
                  <a:pos x="215895" y="0"/>
                </a:cxn>
                <a:cxn ang="0">
                  <a:pos x="169344" y="131738"/>
                </a:cxn>
              </a:cxnLst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412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17432" name="Rectangle 18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33" name="Freeform 19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4" name="Freeform 20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5" name="Freeform 21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6" name="Freeform 22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7" name="Freeform 23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8" name="Freeform 24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9" name="Freeform 25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0" name="Freeform 26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1" name="Freeform 27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2" name="Freeform 28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3" name="Rectangle 29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44" name="Rectangle 30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45" name="Freeform 31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6" name="Freeform 32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7" name="Freeform 33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8" name="Freeform 34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9" name="Freeform 35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0" name="Freeform 36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1" name="Freeform 37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2" name="Freeform 38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3" name="Freeform 39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4" name="Freeform 40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5" name="Rectangle 41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56" name="Rectangle 42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57" name="Freeform 43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8" name="Freeform 44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9" name="Freeform 45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0" name="Freeform 46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1" name="Freeform 47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2" name="Freeform 48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3" name="Freeform 49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4" name="Freeform 50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5" name="Freeform 51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6" name="Freeform 52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7" name="Rectangle 53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8" name="Rectangle 54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9" name="Freeform 55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0" name="Freeform 56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1" name="Freeform 57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2" name="Freeform 58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3" name="Freeform 59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4" name="Freeform 60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5" name="Freeform 61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6" name="Freeform 62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7" name="Freeform 63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8" name="Freeform 64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9" name="Rectangle 65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80" name="Rectangle 66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81" name="Freeform 67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2" name="Freeform 68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3" name="Freeform 69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4" name="Freeform 70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5" name="Freeform 71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6" name="Freeform 72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7" name="Freeform 73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8" name="Freeform 74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9" name="Freeform 75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0" name="Freeform 76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1" name="Rectangle 77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92" name="Rectangle 78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93" name="Freeform 79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4" name="Freeform 80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5" name="Freeform 81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6" name="Freeform 82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7" name="Freeform 83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8" name="Freeform 84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9" name="Freeform 85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0" name="Freeform 86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1" name="Freeform 87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2" name="Freeform 88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3" name="Rectangle 89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04" name="Rectangle 90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05" name="Freeform 91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6" name="Freeform 92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7" name="Freeform 93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8" name="Freeform 94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9" name="Freeform 95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0" name="Freeform 96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1" name="Freeform 97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2" name="Freeform 98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3" name="Freeform 99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4" name="Freeform 100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5" name="Rectangle 101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16" name="Rectangle 102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17" name="Freeform 103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8" name="Freeform 104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9" name="Freeform 105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0" name="Freeform 106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1" name="Freeform 107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2" name="Freeform 108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3" name="Freeform 109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4" name="Freeform 110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5" name="Freeform 111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6" name="Freeform 112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7" name="Rectangle 113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28" name="Rectangle 114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29" name="Freeform 115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0" name="Freeform 116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1" name="Freeform 117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2" name="Freeform 118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3" name="Freeform 119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4" name="Freeform 120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5" name="Freeform 121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6" name="Freeform 122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7" name="Freeform 123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8" name="Freeform 124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9" name="Rectangle 125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40" name="Rectangle 126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41" name="Freeform 127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42" name="Freeform 128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43" name="Freeform 129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44" name="Freeform 130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45" name="Freeform 131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46" name="Freeform 132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47" name="Freeform 133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48" name="Freeform 134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49" name="Freeform 135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50" name="Freeform 136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51" name="Rectangle 137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52" name="Rectangle 138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53" name="Freeform 139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54" name="Freeform 140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55" name="Freeform 141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56" name="Freeform 142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57" name="Freeform 143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58" name="Freeform 144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59" name="Freeform 145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60" name="Freeform 146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61" name="Freeform 147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62" name="Freeform 148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63" name="Rectangle 149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64" name="Rectangle 150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65" name="Freeform 151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66" name="Freeform 152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67" name="Freeform 153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68" name="Freeform 154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69" name="Freeform 155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70" name="Freeform 156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71" name="Freeform 157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72" name="Freeform 158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73" name="Freeform 159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74" name="Freeform 160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75" name="Rectangle 161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76" name="Freeform 162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3125"/>
                </a:cxn>
                <a:cxn ang="0">
                  <a:pos x="0" y="312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413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17419" name="Freeform 169"/>
            <p:cNvSpPr/>
            <p:nvPr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98062" y="40085"/>
                </a:cxn>
                <a:cxn ang="0">
                  <a:pos x="121484" y="33473"/>
                </a:cxn>
                <a:cxn ang="0">
                  <a:pos x="124700" y="30243"/>
                </a:cxn>
                <a:cxn ang="0">
                  <a:pos x="102061" y="3255"/>
                </a:cxn>
                <a:cxn ang="0">
                  <a:pos x="26001" y="36855"/>
                </a:cxn>
                <a:cxn ang="0">
                  <a:pos x="98062" y="40085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0" name="Freeform 170"/>
            <p:cNvSpPr>
              <a:spLocks noEditPoints="1"/>
            </p:cNvSpPr>
            <p:nvPr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538935" y="512769"/>
                </a:cxn>
                <a:cxn ang="0">
                  <a:pos x="502978" y="413313"/>
                </a:cxn>
                <a:cxn ang="0">
                  <a:pos x="469601" y="327693"/>
                </a:cxn>
                <a:cxn ang="0">
                  <a:pos x="545534" y="307389"/>
                </a:cxn>
                <a:cxn ang="0">
                  <a:pos x="482669" y="271459"/>
                </a:cxn>
                <a:cxn ang="0">
                  <a:pos x="519267" y="274681"/>
                </a:cxn>
                <a:cxn ang="0">
                  <a:pos x="519267" y="254377"/>
                </a:cxn>
                <a:cxn ang="0">
                  <a:pos x="446713" y="257624"/>
                </a:cxn>
                <a:cxn ang="0">
                  <a:pos x="423187" y="413313"/>
                </a:cxn>
                <a:cxn ang="0">
                  <a:pos x="410114" y="277902"/>
                </a:cxn>
                <a:cxn ang="0">
                  <a:pos x="390472" y="221668"/>
                </a:cxn>
                <a:cxn ang="0">
                  <a:pos x="410114" y="168757"/>
                </a:cxn>
                <a:cxn ang="0">
                  <a:pos x="400293" y="122344"/>
                </a:cxn>
                <a:cxn ang="0">
                  <a:pos x="393699" y="79147"/>
                </a:cxn>
                <a:cxn ang="0">
                  <a:pos x="436892" y="128812"/>
                </a:cxn>
                <a:cxn ang="0">
                  <a:pos x="493157" y="59485"/>
                </a:cxn>
                <a:cxn ang="0">
                  <a:pos x="485921" y="118966"/>
                </a:cxn>
                <a:cxn ang="0">
                  <a:pos x="472853" y="158936"/>
                </a:cxn>
                <a:cxn ang="0">
                  <a:pos x="476201" y="221668"/>
                </a:cxn>
                <a:cxn ang="0">
                  <a:pos x="657934" y="96078"/>
                </a:cxn>
                <a:cxn ang="0">
                  <a:pos x="297588" y="3221"/>
                </a:cxn>
                <a:cxn ang="0">
                  <a:pos x="185086" y="26135"/>
                </a:cxn>
                <a:cxn ang="0">
                  <a:pos x="281299" y="39844"/>
                </a:cxn>
                <a:cxn ang="0">
                  <a:pos x="198154" y="72553"/>
                </a:cxn>
                <a:cxn ang="0">
                  <a:pos x="191681" y="96078"/>
                </a:cxn>
                <a:cxn ang="0">
                  <a:pos x="125574" y="56259"/>
                </a:cxn>
                <a:cxn ang="0">
                  <a:pos x="43198" y="380605"/>
                </a:cxn>
                <a:cxn ang="0">
                  <a:pos x="201502" y="482645"/>
                </a:cxn>
                <a:cxn ang="0">
                  <a:pos x="149125" y="440090"/>
                </a:cxn>
                <a:cxn ang="0">
                  <a:pos x="115753" y="479393"/>
                </a:cxn>
                <a:cxn ang="0">
                  <a:pos x="105932" y="423134"/>
                </a:cxn>
                <a:cxn ang="0">
                  <a:pos x="152346" y="284501"/>
                </a:cxn>
                <a:cxn ang="0">
                  <a:pos x="221680" y="274681"/>
                </a:cxn>
                <a:cxn ang="0">
                  <a:pos x="234879" y="313857"/>
                </a:cxn>
                <a:cxn ang="0">
                  <a:pos x="201502" y="400246"/>
                </a:cxn>
                <a:cxn ang="0">
                  <a:pos x="300834" y="595137"/>
                </a:cxn>
                <a:cxn ang="0">
                  <a:pos x="615505" y="548724"/>
                </a:cxn>
                <a:cxn ang="0">
                  <a:pos x="601800" y="218422"/>
                </a:cxn>
                <a:cxn ang="0">
                  <a:pos x="545534" y="198118"/>
                </a:cxn>
                <a:cxn ang="0">
                  <a:pos x="373521" y="201491"/>
                </a:cxn>
                <a:cxn ang="0">
                  <a:pos x="357100" y="287748"/>
                </a:cxn>
                <a:cxn ang="0">
                  <a:pos x="377404" y="165409"/>
                </a:cxn>
                <a:cxn ang="0">
                  <a:pos x="294366" y="85620"/>
                </a:cxn>
                <a:cxn ang="0">
                  <a:pos x="347254" y="115744"/>
                </a:cxn>
                <a:cxn ang="0">
                  <a:pos x="201502" y="238088"/>
                </a:cxn>
                <a:cxn ang="0">
                  <a:pos x="79154" y="122344"/>
                </a:cxn>
                <a:cxn ang="0">
                  <a:pos x="225033" y="132165"/>
                </a:cxn>
                <a:cxn ang="0">
                  <a:pos x="261657" y="132165"/>
                </a:cxn>
                <a:cxn ang="0">
                  <a:pos x="357100" y="149116"/>
                </a:cxn>
                <a:cxn ang="0">
                  <a:pos x="327738" y="307389"/>
                </a:cxn>
                <a:cxn ang="0">
                  <a:pos x="307434" y="168757"/>
                </a:cxn>
                <a:cxn ang="0">
                  <a:pos x="201502" y="238088"/>
                </a:cxn>
                <a:cxn ang="0">
                  <a:pos x="264878" y="271459"/>
                </a:cxn>
                <a:cxn ang="0">
                  <a:pos x="291013" y="191645"/>
                </a:cxn>
                <a:cxn ang="0">
                  <a:pos x="337433" y="479393"/>
                </a:cxn>
                <a:cxn ang="0">
                  <a:pos x="271478" y="317235"/>
                </a:cxn>
                <a:cxn ang="0">
                  <a:pos x="387225" y="350607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1" name="Freeform 171"/>
            <p:cNvSpPr/>
            <p:nvPr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46475" y="17636"/>
                </a:cxn>
                <a:cxn ang="0">
                  <a:pos x="30171" y="68978"/>
                </a:cxn>
                <a:cxn ang="0">
                  <a:pos x="46475" y="1763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2" name="Freeform 172"/>
            <p:cNvSpPr/>
            <p:nvPr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3" name="Freeform 173"/>
            <p:cNvSpPr/>
            <p:nvPr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33372" y="6410"/>
                </a:cxn>
                <a:cxn ang="0">
                  <a:pos x="30243" y="3203"/>
                </a:cxn>
                <a:cxn ang="0">
                  <a:pos x="3255" y="29126"/>
                </a:cxn>
                <a:cxn ang="0">
                  <a:pos x="72915" y="68627"/>
                </a:cxn>
                <a:cxn ang="0">
                  <a:pos x="113000" y="65298"/>
                </a:cxn>
                <a:cxn ang="0">
                  <a:pos x="133372" y="62090"/>
                </a:cxn>
                <a:cxn ang="0">
                  <a:pos x="133372" y="64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4" name="Freeform 174"/>
            <p:cNvSpPr/>
            <p:nvPr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5" name="Freeform 175"/>
            <p:cNvSpPr/>
            <p:nvPr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18221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6" name="Freeform 176"/>
            <p:cNvSpPr/>
            <p:nvPr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23919" y="43340"/>
                </a:cxn>
                <a:cxn ang="0">
                  <a:pos x="84138" y="19734"/>
                </a:cxn>
                <a:cxn ang="0">
                  <a:pos x="56951" y="3255"/>
                </a:cxn>
                <a:cxn ang="0">
                  <a:pos x="23919" y="36855"/>
                </a:cxn>
                <a:cxn ang="0">
                  <a:pos x="23919" y="43340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7" name="Freeform 177"/>
            <p:cNvSpPr/>
            <p:nvPr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82376" y="19679"/>
                </a:cxn>
                <a:cxn ang="0">
                  <a:pos x="26135" y="33398"/>
                </a:cxn>
                <a:cxn ang="0">
                  <a:pos x="19667" y="43248"/>
                </a:cxn>
                <a:cxn ang="0">
                  <a:pos x="89638" y="40000"/>
                </a:cxn>
                <a:cxn ang="0">
                  <a:pos x="82376" y="19679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8" name="Freeform 178"/>
            <p:cNvSpPr/>
            <p:nvPr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32513" y="9375"/>
                </a:cxn>
                <a:cxn ang="0">
                  <a:pos x="96472" y="3125"/>
                </a:cxn>
                <a:cxn ang="0">
                  <a:pos x="22953" y="0"/>
                </a:cxn>
                <a:cxn ang="0">
                  <a:pos x="6610" y="15625"/>
                </a:cxn>
                <a:cxn ang="0">
                  <a:pos x="66241" y="25000"/>
                </a:cxn>
                <a:cxn ang="0">
                  <a:pos x="136506" y="25000"/>
                </a:cxn>
                <a:cxn ang="0">
                  <a:pos x="132513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9" name="Freeform 179"/>
            <p:cNvSpPr/>
            <p:nvPr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124708" y="6740"/>
                </a:cxn>
                <a:cxn ang="0">
                  <a:pos x="87569" y="13450"/>
                </a:cxn>
                <a:cxn ang="0">
                  <a:pos x="43787" y="10029"/>
                </a:cxn>
                <a:cxn ang="0">
                  <a:pos x="3273" y="6740"/>
                </a:cxn>
                <a:cxn ang="0">
                  <a:pos x="118039" y="27577"/>
                </a:cxn>
                <a:cxn ang="0">
                  <a:pos x="124708" y="674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0" name="Freeform 180"/>
            <p:cNvSpPr/>
            <p:nvPr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91635" y="30171"/>
                </a:cxn>
                <a:cxn ang="0">
                  <a:pos x="42849" y="19679"/>
                </a:cxn>
                <a:cxn ang="0">
                  <a:pos x="13001" y="49723"/>
                </a:cxn>
                <a:cxn ang="0">
                  <a:pos x="3211" y="62932"/>
                </a:cxn>
                <a:cxn ang="0">
                  <a:pos x="29212" y="62932"/>
                </a:cxn>
                <a:cxn ang="0">
                  <a:pos x="55850" y="89723"/>
                </a:cxn>
                <a:cxn ang="0">
                  <a:pos x="68850" y="99553"/>
                </a:cxn>
                <a:cxn ang="0">
                  <a:pos x="94851" y="62932"/>
                </a:cxn>
                <a:cxn ang="0">
                  <a:pos x="128062" y="62932"/>
                </a:cxn>
                <a:cxn ang="0">
                  <a:pos x="91635" y="30171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1" name="Freeform 181"/>
            <p:cNvSpPr/>
            <p:nvPr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71558" y="6421"/>
                </a:cxn>
                <a:cxn ang="0">
                  <a:pos x="58756" y="55822"/>
                </a:cxn>
                <a:cxn ang="0">
                  <a:pos x="22529" y="65584"/>
                </a:cxn>
                <a:cxn ang="0">
                  <a:pos x="22529" y="75366"/>
                </a:cxn>
                <a:cxn ang="0">
                  <a:pos x="55425" y="111623"/>
                </a:cxn>
                <a:cxn ang="0">
                  <a:pos x="38662" y="147390"/>
                </a:cxn>
                <a:cxn ang="0">
                  <a:pos x="0" y="180437"/>
                </a:cxn>
                <a:cxn ang="0">
                  <a:pos x="16128" y="190194"/>
                </a:cxn>
                <a:cxn ang="0">
                  <a:pos x="52224" y="203192"/>
                </a:cxn>
                <a:cxn ang="0">
                  <a:pos x="74884" y="186984"/>
                </a:cxn>
                <a:cxn ang="0">
                  <a:pos x="81285" y="46039"/>
                </a:cxn>
                <a:cxn ang="0">
                  <a:pos x="81285" y="6421"/>
                </a:cxn>
                <a:cxn ang="0">
                  <a:pos x="71558" y="6421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31235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131239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428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29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30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7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7" y="2200274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5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5" y="2200274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4C72D1F-27F1-4DC1-AE50-5EFA05026544}" type="datetime1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12800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5D41A4-C26A-4290-9244-972DD9600FF1}" type="datetime1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12800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3" y="533402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30"/>
            <a:ext cx="462915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3" y="2133602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799A3C-3BA8-4E67-9EF2-C53CF5E61870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8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just" defTabSz="685800" rtl="0" eaLnBrk="0" fontAlgn="base" latinLnBrk="0" hangingPunct="0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单击图标添加图片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91ADA91-EDE3-4C39-92BF-7364F5A380BC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0.xml"/><Relationship Id="rId13" Type="http://schemas.openxmlformats.org/officeDocument/2006/relationships/theme" Target="../theme/theme6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9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3" Type="http://schemas.openxmlformats.org/officeDocument/2006/relationships/theme" Target="../theme/theme7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9.xml"/><Relationship Id="rId8" Type="http://schemas.openxmlformats.org/officeDocument/2006/relationships/slideLayout" Target="../slideLayouts/slideLayout88.xml"/><Relationship Id="rId7" Type="http://schemas.openxmlformats.org/officeDocument/2006/relationships/slideLayout" Target="../slideLayouts/slideLayout87.xml"/><Relationship Id="rId6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4.xml"/><Relationship Id="rId3" Type="http://schemas.openxmlformats.org/officeDocument/2006/relationships/slideLayout" Target="../slideLayouts/slideLayout83.xml"/><Relationship Id="rId2" Type="http://schemas.openxmlformats.org/officeDocument/2006/relationships/slideLayout" Target="../slideLayouts/slideLayout82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AFAF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999A9B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031" name="KSO_BC1"/>
          <p:cNvSpPr>
            <a:spLocks noGrp="1"/>
          </p:cNvSpPr>
          <p:nvPr>
            <p:ph type="body"/>
          </p:nvPr>
        </p:nvSpPr>
        <p:spPr>
          <a:xfrm>
            <a:off x="447675" y="1114425"/>
            <a:ext cx="8215313" cy="51863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1032" name="KSO_BT1"/>
          <p:cNvSpPr>
            <a:spLocks noGrp="1"/>
          </p:cNvSpPr>
          <p:nvPr>
            <p:ph type="title"/>
          </p:nvPr>
        </p:nvSpPr>
        <p:spPr>
          <a:xfrm>
            <a:off x="447675" y="398463"/>
            <a:ext cx="8215313" cy="6270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ea"/>
          <a:ea typeface="+mj-ea"/>
          <a:cs typeface="华文中宋" panose="02010600040101010101" charset="-122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anose="02010600040101010101" charset="-122"/>
          <a:ea typeface="华文中宋" panose="02010600040101010101" charset="-122"/>
          <a:cs typeface="华文中宋" panose="02010600040101010101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anose="02010600040101010101" charset="-122"/>
          <a:ea typeface="华文中宋" panose="02010600040101010101" charset="-122"/>
          <a:cs typeface="华文中宋" panose="02010600040101010101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anose="02010600040101010101" charset="-122"/>
          <a:ea typeface="华文中宋" panose="02010600040101010101" charset="-122"/>
          <a:cs typeface="华文中宋" panose="02010600040101010101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anose="02010600040101010101" charset="-122"/>
          <a:ea typeface="华文中宋" panose="02010600040101010101" charset="-122"/>
          <a:cs typeface="华文中宋" panose="02010600040101010101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anose="02010600040101010101" charset="-122"/>
          <a:ea typeface="华文中宋" panose="02010600040101010101" charset="-122"/>
          <a:cs typeface="华文中宋" panose="02010600040101010101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anose="02010600040101010101" charset="-122"/>
          <a:ea typeface="华文中宋" panose="02010600040101010101" charset="-122"/>
          <a:cs typeface="华文中宋" panose="02010600040101010101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anose="02010600040101010101" charset="-122"/>
          <a:ea typeface="华文中宋" panose="02010600040101010101" charset="-122"/>
          <a:cs typeface="华文中宋" panose="02010600040101010101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anose="02010600040101010101" charset="-122"/>
          <a:ea typeface="华文中宋" panose="02010600040101010101" charset="-122"/>
          <a:cs typeface="华文中宋" panose="02010600040101010101" charset="-122"/>
        </a:defRPr>
      </a:lvl9pPr>
    </p:titleStyle>
    <p:bodyStyle>
      <a:lvl1pPr marL="361950" indent="-361950" algn="just" defTabSz="685800" rtl="0" eaLnBrk="0" fontAlgn="base" hangingPunct="0">
        <a:lnSpc>
          <a:spcPct val="110000"/>
        </a:lnSpc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m"/>
        <a:defRPr lang="zh-CN" altLang="en-US" sz="2400" kern="1200" dirty="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0" fontAlgn="base" hangingPunct="0">
        <a:lnSpc>
          <a:spcPct val="120000"/>
        </a:lnSpc>
        <a:spcBef>
          <a:spcPct val="0"/>
        </a:spcBef>
        <a:spcAft>
          <a:spcPts val="1200"/>
        </a:spcAft>
        <a:buClr>
          <a:srgbClr val="A6BCBF"/>
        </a:buClr>
        <a:buFont typeface="幼圆" panose="02010509060101010101" pitchFamily="49" charset="-122"/>
        <a:buChar char=" 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ts val="120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ts val="120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ts val="120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en-US" dirty="0"/>
              <a:t>单击此处编辑母版文本样式</a:t>
            </a:r>
            <a:endParaRPr lang="en-US" altLang="en-US" dirty="0"/>
          </a:p>
          <a:p>
            <a:pPr lvl="1"/>
            <a:r>
              <a:rPr lang="en-US" altLang="en-US" dirty="0"/>
              <a:t>第二级</a:t>
            </a:r>
            <a:endParaRPr lang="en-US" altLang="en-US" dirty="0"/>
          </a:p>
          <a:p>
            <a:pPr lvl="2"/>
            <a:r>
              <a:rPr lang="en-US" altLang="en-US" dirty="0"/>
              <a:t>第三级</a:t>
            </a:r>
            <a:endParaRPr lang="en-US" altLang="en-US" dirty="0"/>
          </a:p>
          <a:p>
            <a:pPr lvl="3"/>
            <a:r>
              <a:rPr lang="en-US" altLang="en-US" dirty="0"/>
              <a:t>第四级</a:t>
            </a:r>
            <a:endParaRPr lang="en-US" altLang="en-US" dirty="0"/>
          </a:p>
          <a:p>
            <a:pPr lvl="4"/>
            <a:r>
              <a:rPr lang="en-US" altLang="en-US" dirty="0"/>
              <a:t>第五级</a:t>
            </a:r>
            <a:endParaRPr lang="en-US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en-US" dirty="0"/>
              <a:t>单击此处编辑母版文本样式</a:t>
            </a:r>
            <a:endParaRPr lang="en-US" altLang="en-US" dirty="0"/>
          </a:p>
          <a:p>
            <a:pPr lvl="1"/>
            <a:r>
              <a:rPr lang="en-US" altLang="en-US" dirty="0"/>
              <a:t>第二级</a:t>
            </a:r>
            <a:endParaRPr lang="en-US" altLang="en-US" dirty="0"/>
          </a:p>
          <a:p>
            <a:pPr lvl="2"/>
            <a:r>
              <a:rPr lang="en-US" altLang="en-US" dirty="0"/>
              <a:t>第三级</a:t>
            </a:r>
            <a:endParaRPr lang="en-US" altLang="en-US" dirty="0"/>
          </a:p>
          <a:p>
            <a:pPr lvl="3"/>
            <a:r>
              <a:rPr lang="en-US" altLang="en-US" dirty="0"/>
              <a:t>第四级</a:t>
            </a:r>
            <a:endParaRPr lang="en-US" altLang="en-US" dirty="0"/>
          </a:p>
          <a:p>
            <a:pPr lvl="4"/>
            <a:r>
              <a:rPr lang="en-US" altLang="en-US" dirty="0"/>
              <a:t>第五级</a:t>
            </a:r>
            <a:endParaRPr lang="en-US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en-US" dirty="0"/>
              <a:t>单击此处编辑母版文本样式</a:t>
            </a:r>
            <a:endParaRPr lang="en-US" altLang="en-US" dirty="0"/>
          </a:p>
          <a:p>
            <a:pPr lvl="1"/>
            <a:r>
              <a:rPr lang="en-US" altLang="en-US" dirty="0"/>
              <a:t>第二级</a:t>
            </a:r>
            <a:endParaRPr lang="en-US" altLang="en-US" dirty="0"/>
          </a:p>
          <a:p>
            <a:pPr lvl="2"/>
            <a:r>
              <a:rPr lang="en-US" altLang="en-US" dirty="0"/>
              <a:t>第三级</a:t>
            </a:r>
            <a:endParaRPr lang="en-US" altLang="en-US" dirty="0"/>
          </a:p>
          <a:p>
            <a:pPr lvl="3"/>
            <a:r>
              <a:rPr lang="en-US" altLang="en-US" dirty="0"/>
              <a:t>第四级</a:t>
            </a:r>
            <a:endParaRPr lang="en-US" altLang="en-US" dirty="0"/>
          </a:p>
          <a:p>
            <a:pPr lvl="4"/>
            <a:r>
              <a:rPr lang="en-US" altLang="en-US" dirty="0"/>
              <a:t>第五级</a:t>
            </a:r>
            <a:endParaRPr lang="en-US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5228" name="Rectangle 3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29" name="Freeform 4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Freeform 5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Freeform 6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Freeform 7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Freeform 8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Freeform 9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Freeform 10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Freeform 11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Freeform 12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Freeform 13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Rectangle 14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40" name="Rectangle 15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41" name="Freeform 16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Freeform 17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Freeform 18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Freeform 19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Freeform 20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Freeform 21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Freeform 22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Freeform 23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Freeform 24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Freeform 25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Rectangle 26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52" name="Rectangle 27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53" name="Freeform 28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Freeform 29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Freeform 30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Freeform 31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Freeform 32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Freeform 33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Freeform 34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Freeform 35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Freeform 36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Freeform 37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Rectangle 38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64" name="Rectangle 39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65" name="Freeform 40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Freeform 41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Freeform 42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Freeform 43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Freeform 44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Freeform 45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Freeform 46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Freeform 47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Freeform 48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Freeform 49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Rectangle 50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76" name="Rectangle 51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77" name="Freeform 52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Freeform 53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Freeform 54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Freeform 55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Freeform 56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Freeform 57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Freeform 58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Freeform 59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Freeform 60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Freeform 61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Rectangle 62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88" name="Rectangle 63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89" name="Freeform 64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Freeform 65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Freeform 66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Freeform 67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Freeform 68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Freeform 69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Freeform 70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Freeform 71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Freeform 72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Freeform 73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Rectangle 74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00" name="Rectangle 75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01" name="Freeform 76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Freeform 77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Freeform 78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Freeform 79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Freeform 80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Freeform 81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Freeform 82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Freeform 83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Freeform 84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Freeform 85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Rectangle 86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12" name="Rectangle 87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13" name="Freeform 88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Freeform 89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Freeform 90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Freeform 91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Freeform 92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Freeform 93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Freeform 94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Freeform 95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Freeform 96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Freeform 97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Rectangle 98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24" name="Rectangle 99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25" name="Freeform 100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Freeform 101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Freeform 102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Freeform 103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Freeform 104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Freeform 105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Freeform 106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Freeform 107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Freeform 108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Freeform 109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Rectangle 110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36" name="Rectangle 111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37" name="Freeform 112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8" name="Freeform 113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9" name="Freeform 114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0" name="Freeform 115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1" name="Freeform 116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2" name="Freeform 117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3" name="Freeform 118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4" name="Freeform 119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5" name="Freeform 120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6" name="Freeform 121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7" name="Rectangle 122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48" name="Rectangle 123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49" name="Freeform 124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0" name="Freeform 125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1" name="Freeform 126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2" name="Freeform 127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3" name="Freeform 128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4" name="Freeform 129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5" name="Freeform 130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6" name="Freeform 131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7" name="Freeform 132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8" name="Freeform 133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9" name="Rectangle 134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60" name="Rectangle 135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61" name="Freeform 136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62" name="Freeform 137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63" name="Freeform 138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64" name="Freeform 139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65" name="Freeform 140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66" name="Freeform 141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67" name="Freeform 142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68" name="Freeform 143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69" name="Freeform 144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70" name="Freeform 145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71" name="Rectangle 146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72" name="Freeform 147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3125"/>
                </a:cxn>
                <a:cxn ang="0">
                  <a:pos x="0" y="312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23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5215" name="Freeform 149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Freeform 150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Freeform 151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Freeform 152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Freeform 153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Freeform 154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Freeform 155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Freeform 156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Freeform 157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Freeform 158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Freeform 159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Freeform 160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Freeform 161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24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5202" name="Freeform 163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Freeform 164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Freeform 165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Freeform 166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Freeform 167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Freeform 168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Freeform 169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Freeform 170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Freeform 171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Freeform 172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Freeform 173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Freeform 174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Freeform 175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25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5189" name="Freeform 177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Freeform 178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Freeform 179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Freeform 180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Freeform 181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Freeform 182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Freeform 183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Freeform 184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Freeform 185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Freeform 186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Freeform 187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Freeform 188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Freeform 189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26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5176" name="Freeform 191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Freeform 192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Freeform 193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Freeform 194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Freeform 195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Freeform 196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Freeform 197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Freeform 198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Freeform 199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Freeform 200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Freeform 201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Freeform 202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Freeform 203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27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5163" name="Freeform 205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Freeform 206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Freeform 207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Freeform 208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Freeform 209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Freeform 210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Freeform 211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Freeform 212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Freeform 213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Freeform 214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Freeform 215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Freeform 216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Freeform 217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28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5150" name="Freeform 219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1" name="Freeform 220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2" name="Freeform 221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3" name="Freeform 222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4" name="Freeform 223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5" name="Freeform 224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Freeform 225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Freeform 226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Freeform 227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Freeform 228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Freeform 229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Freeform 230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Freeform 231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29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5135" name="Freeform 233"/>
            <p:cNvSpPr/>
            <p:nvPr/>
          </p:nvSpPr>
          <p:spPr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4743" y="859"/>
                </a:cxn>
                <a:cxn ang="0">
                  <a:pos x="2276" y="14633"/>
                </a:cxn>
                <a:cxn ang="0">
                  <a:pos x="5182" y="81087"/>
                </a:cxn>
                <a:cxn ang="0">
                  <a:pos x="11156" y="94306"/>
                </a:cxn>
                <a:cxn ang="0">
                  <a:pos x="32588" y="99422"/>
                </a:cxn>
                <a:cxn ang="0">
                  <a:pos x="42101" y="102110"/>
                </a:cxn>
                <a:cxn ang="0">
                  <a:pos x="107226" y="97996"/>
                </a:cxn>
                <a:cxn ang="0">
                  <a:pos x="109940" y="34461"/>
                </a:cxn>
                <a:cxn ang="0">
                  <a:pos x="76129" y="3278"/>
                </a:cxn>
                <a:cxn ang="0">
                  <a:pos x="51347" y="5969"/>
                </a:cxn>
                <a:cxn ang="0">
                  <a:pos x="40830" y="2276"/>
                </a:cxn>
                <a:cxn ang="0">
                  <a:pos x="31163" y="412"/>
                </a:cxn>
                <a:cxn ang="0">
                  <a:pos x="4743" y="859"/>
                </a:cxn>
              </a:cxnLst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5136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5137" name="Freeform 235"/>
              <p:cNvSpPr/>
              <p:nvPr/>
            </p:nvSpPr>
            <p:spPr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233846" y="82224"/>
                  </a:cxn>
                  <a:cxn ang="0">
                    <a:pos x="299582" y="65849"/>
                  </a:cxn>
                  <a:cxn ang="0">
                    <a:pos x="302800" y="56171"/>
                  </a:cxn>
                  <a:cxn ang="0">
                    <a:pos x="289782" y="0"/>
                  </a:cxn>
                  <a:cxn ang="0">
                    <a:pos x="81992" y="0"/>
                  </a:cxn>
                  <a:cxn ang="0">
                    <a:pos x="33249" y="72414"/>
                  </a:cxn>
                  <a:cxn ang="0">
                    <a:pos x="233846" y="82224"/>
                  </a:cxn>
                </a:cxnLst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38" name="Freeform 236"/>
              <p:cNvSpPr>
                <a:spLocks noEditPoints="1"/>
              </p:cNvSpPr>
              <p:nvPr/>
            </p:nvSpPr>
            <p:spPr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1665632" y="3220"/>
                  </a:cxn>
                  <a:cxn ang="0">
                    <a:pos x="519041" y="0"/>
                  </a:cxn>
                  <a:cxn ang="0">
                    <a:pos x="743879" y="69204"/>
                  </a:cxn>
                  <a:cxn ang="0">
                    <a:pos x="575288" y="128597"/>
                  </a:cxn>
                  <a:cxn ang="0">
                    <a:pos x="684410" y="234232"/>
                  </a:cxn>
                  <a:cxn ang="0">
                    <a:pos x="244472" y="197674"/>
                  </a:cxn>
                  <a:cxn ang="0">
                    <a:pos x="85575" y="207484"/>
                  </a:cxn>
                  <a:cxn ang="0">
                    <a:pos x="657642" y="1606102"/>
                  </a:cxn>
                  <a:cxn ang="0">
                    <a:pos x="475884" y="1125124"/>
                  </a:cxn>
                  <a:cxn ang="0">
                    <a:pos x="347102" y="1239928"/>
                  </a:cxn>
                  <a:cxn ang="0">
                    <a:pos x="310514" y="1435024"/>
                  </a:cxn>
                  <a:cxn ang="0">
                    <a:pos x="409817" y="873880"/>
                  </a:cxn>
                  <a:cxn ang="0">
                    <a:pos x="506000" y="751843"/>
                  </a:cxn>
                  <a:cxn ang="0">
                    <a:pos x="691009" y="781810"/>
                  </a:cxn>
                  <a:cxn ang="0">
                    <a:pos x="621696" y="1009578"/>
                  </a:cxn>
                  <a:cxn ang="0">
                    <a:pos x="634756" y="1302540"/>
                  </a:cxn>
                  <a:cxn ang="0">
                    <a:pos x="1702220" y="1593052"/>
                  </a:cxn>
                  <a:cxn ang="0">
                    <a:pos x="1500930" y="1408277"/>
                  </a:cxn>
                  <a:cxn ang="0">
                    <a:pos x="1404742" y="1138179"/>
                  </a:cxn>
                  <a:cxn ang="0">
                    <a:pos x="1308685" y="890791"/>
                  </a:cxn>
                  <a:cxn ang="0">
                    <a:pos x="1520437" y="844423"/>
                  </a:cxn>
                  <a:cxn ang="0">
                    <a:pos x="1345273" y="735442"/>
                  </a:cxn>
                  <a:cxn ang="0">
                    <a:pos x="1451149" y="745253"/>
                  </a:cxn>
                  <a:cxn ang="0">
                    <a:pos x="1447928" y="689104"/>
                  </a:cxn>
                  <a:cxn ang="0">
                    <a:pos x="1242623" y="695695"/>
                  </a:cxn>
                  <a:cxn ang="0">
                    <a:pos x="1179929" y="1131589"/>
                  </a:cxn>
                  <a:cxn ang="0">
                    <a:pos x="1147229" y="758308"/>
                  </a:cxn>
                  <a:cxn ang="0">
                    <a:pos x="1094202" y="600406"/>
                  </a:cxn>
                  <a:cxn ang="0">
                    <a:pos x="1147229" y="448307"/>
                  </a:cxn>
                  <a:cxn ang="0">
                    <a:pos x="1120460" y="326276"/>
                  </a:cxn>
                  <a:cxn ang="0">
                    <a:pos x="1094202" y="204265"/>
                  </a:cxn>
                  <a:cxn ang="0">
                    <a:pos x="1219738" y="339968"/>
                  </a:cxn>
                  <a:cxn ang="0">
                    <a:pos x="1371379" y="155319"/>
                  </a:cxn>
                  <a:cxn ang="0">
                    <a:pos x="1351872" y="313246"/>
                  </a:cxn>
                  <a:cxn ang="0">
                    <a:pos x="1325614" y="428792"/>
                  </a:cxn>
                  <a:cxn ang="0">
                    <a:pos x="1325614" y="597161"/>
                  </a:cxn>
                  <a:cxn ang="0">
                    <a:pos x="1844042" y="597161"/>
                  </a:cxn>
                  <a:cxn ang="0">
                    <a:pos x="1830977" y="250608"/>
                  </a:cxn>
                  <a:cxn ang="0">
                    <a:pos x="822986" y="227767"/>
                  </a:cxn>
                  <a:cxn ang="0">
                    <a:pos x="968823" y="306781"/>
                  </a:cxn>
                  <a:cxn ang="0">
                    <a:pos x="565474" y="643530"/>
                  </a:cxn>
                  <a:cxn ang="0">
                    <a:pos x="228186" y="323056"/>
                  </a:cxn>
                  <a:cxn ang="0">
                    <a:pos x="631409" y="349778"/>
                  </a:cxn>
                  <a:cxn ang="0">
                    <a:pos x="726930" y="346559"/>
                  </a:cxn>
                  <a:cxn ang="0">
                    <a:pos x="998171" y="399361"/>
                  </a:cxn>
                  <a:cxn ang="0">
                    <a:pos x="912571" y="844423"/>
                  </a:cxn>
                  <a:cxn ang="0">
                    <a:pos x="859575" y="451653"/>
                  </a:cxn>
                  <a:cxn ang="0">
                    <a:pos x="565474" y="643530"/>
                  </a:cxn>
                  <a:cxn ang="0">
                    <a:pos x="737412" y="742033"/>
                  </a:cxn>
                  <a:cxn ang="0">
                    <a:pos x="816388" y="521367"/>
                  </a:cxn>
                  <a:cxn ang="0">
                    <a:pos x="1077278" y="963214"/>
                  </a:cxn>
                  <a:cxn ang="0">
                    <a:pos x="710517" y="1058498"/>
                  </a:cxn>
                  <a:cxn ang="0">
                    <a:pos x="1021056" y="913627"/>
                  </a:cxn>
                  <a:cxn ang="0">
                    <a:pos x="1051172" y="438471"/>
                  </a:cxn>
                  <a:cxn ang="0">
                    <a:pos x="1034759" y="702796"/>
                  </a:cxn>
                  <a:cxn ang="0">
                    <a:pos x="988331" y="475155"/>
                  </a:cxn>
                  <a:cxn ang="0">
                    <a:pos x="1676089" y="590571"/>
                  </a:cxn>
                  <a:cxn ang="0">
                    <a:pos x="1523683" y="534422"/>
                  </a:cxn>
                </a:cxnLst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39" name="Freeform 237"/>
              <p:cNvSpPr/>
              <p:nvPr/>
            </p:nvSpPr>
            <p:spPr>
              <a:xfrm>
                <a:off x="3621" y="1286"/>
                <a:ext cx="237" cy="283"/>
              </a:xfrm>
              <a:custGeom>
                <a:avLst/>
                <a:gdLst/>
                <a:ahLst/>
                <a:cxnLst>
                  <a:cxn ang="0">
                    <a:pos x="131308" y="49570"/>
                  </a:cxn>
                  <a:cxn ang="0">
                    <a:pos x="88588" y="184567"/>
                  </a:cxn>
                  <a:cxn ang="0">
                    <a:pos x="131308" y="49570"/>
                  </a:cxn>
                </a:cxnLst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0" name="Freeform 238"/>
              <p:cNvSpPr/>
              <p:nvPr/>
            </p:nvSpPr>
            <p:spPr>
              <a:xfrm>
                <a:off x="3402" y="1403"/>
                <a:ext cx="209" cy="379"/>
              </a:xfrm>
              <a:custGeom>
                <a:avLst/>
                <a:gdLst/>
                <a:ahLst/>
                <a:cxnLst>
                  <a:cxn ang="0">
                    <a:pos x="64780" y="88661"/>
                  </a:cxn>
                  <a:cxn ang="0">
                    <a:pos x="41188" y="227627"/>
                  </a:cxn>
                  <a:cxn ang="0">
                    <a:pos x="137099" y="148007"/>
                  </a:cxn>
                  <a:cxn ang="0">
                    <a:pos x="126883" y="78857"/>
                  </a:cxn>
                  <a:cxn ang="0">
                    <a:pos x="64780" y="88661"/>
                  </a:cxn>
                </a:cxnLst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1" name="Freeform 239"/>
              <p:cNvSpPr/>
              <p:nvPr/>
            </p:nvSpPr>
            <p:spPr>
              <a:xfrm>
                <a:off x="3273" y="645"/>
                <a:ext cx="683" cy="319"/>
              </a:xfrm>
              <a:custGeom>
                <a:avLst/>
                <a:gdLst/>
                <a:ahLst/>
                <a:cxnLst>
                  <a:cxn ang="0">
                    <a:pos x="371527" y="13099"/>
                  </a:cxn>
                  <a:cxn ang="0">
                    <a:pos x="79243" y="13099"/>
                  </a:cxn>
                  <a:cxn ang="0">
                    <a:pos x="6602" y="82839"/>
                  </a:cxn>
                  <a:cxn ang="0">
                    <a:pos x="199163" y="192651"/>
                  </a:cxn>
                  <a:cxn ang="0">
                    <a:pos x="318440" y="179420"/>
                  </a:cxn>
                  <a:cxn ang="0">
                    <a:pos x="374755" y="176164"/>
                  </a:cxn>
                  <a:cxn ang="0">
                    <a:pos x="371527" y="13099"/>
                  </a:cxn>
                </a:cxnLst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2" name="Freeform 240"/>
              <p:cNvSpPr/>
              <p:nvPr/>
            </p:nvSpPr>
            <p:spPr>
              <a:xfrm>
                <a:off x="4046" y="1544"/>
                <a:ext cx="490" cy="517"/>
              </a:xfrm>
              <a:custGeom>
                <a:avLst/>
                <a:gdLst/>
                <a:ahLst/>
                <a:cxnLst>
                  <a:cxn ang="0">
                    <a:pos x="220040" y="16544"/>
                  </a:cxn>
                  <a:cxn ang="0">
                    <a:pos x="102223" y="16544"/>
                  </a:cxn>
                  <a:cxn ang="0">
                    <a:pos x="39705" y="190114"/>
                  </a:cxn>
                  <a:cxn ang="0">
                    <a:pos x="259877" y="206531"/>
                  </a:cxn>
                  <a:cxn ang="0">
                    <a:pos x="220040" y="16544"/>
                  </a:cxn>
                </a:cxnLst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3" name="Freeform 241"/>
              <p:cNvSpPr/>
              <p:nvPr/>
            </p:nvSpPr>
            <p:spPr>
              <a:xfrm>
                <a:off x="5173" y="1024"/>
                <a:ext cx="500" cy="96"/>
              </a:xfrm>
              <a:custGeom>
                <a:avLst/>
                <a:gdLst/>
                <a:ahLst/>
                <a:cxnLst>
                  <a:cxn ang="0">
                    <a:pos x="49460" y="0"/>
                  </a:cxn>
                  <a:cxn ang="0">
                    <a:pos x="131414" y="49526"/>
                  </a:cxn>
                  <a:cxn ang="0">
                    <a:pos x="49460" y="0"/>
                  </a:cxn>
                </a:cxnLst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4" name="Freeform 242"/>
              <p:cNvSpPr/>
              <p:nvPr/>
            </p:nvSpPr>
            <p:spPr>
              <a:xfrm>
                <a:off x="5339" y="1003"/>
                <a:ext cx="385" cy="237"/>
              </a:xfrm>
              <a:custGeom>
                <a:avLst/>
                <a:gdLst/>
                <a:ahLst/>
                <a:cxnLst>
                  <a:cxn ang="0">
                    <a:pos x="69802" y="120905"/>
                  </a:cxn>
                  <a:cxn ang="0">
                    <a:pos x="233730" y="55634"/>
                  </a:cxn>
                  <a:cxn ang="0">
                    <a:pos x="160028" y="9737"/>
                  </a:cxn>
                  <a:cxn ang="0">
                    <a:pos x="63181" y="104124"/>
                  </a:cxn>
                  <a:cxn ang="0">
                    <a:pos x="69802" y="120905"/>
                  </a:cxn>
                </a:cxnLst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5" name="Freeform 243"/>
              <p:cNvSpPr/>
              <p:nvPr/>
            </p:nvSpPr>
            <p:spPr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238767" y="19620"/>
                  </a:cxn>
                  <a:cxn ang="0">
                    <a:pos x="79326" y="56171"/>
                  </a:cxn>
                  <a:cxn ang="0">
                    <a:pos x="56400" y="85469"/>
                  </a:cxn>
                  <a:cxn ang="0">
                    <a:pos x="252522" y="75659"/>
                  </a:cxn>
                  <a:cxn ang="0">
                    <a:pos x="272220" y="65849"/>
                  </a:cxn>
                  <a:cxn ang="0">
                    <a:pos x="272220" y="0"/>
                  </a:cxn>
                  <a:cxn ang="0">
                    <a:pos x="238767" y="19620"/>
                  </a:cxn>
                </a:cxnLst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6" name="Freeform 244"/>
              <p:cNvSpPr/>
              <p:nvPr/>
            </p:nvSpPr>
            <p:spPr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69784" y="3254"/>
                  </a:cxn>
                  <a:cxn ang="0">
                    <a:pos x="26375" y="46532"/>
                  </a:cxn>
                  <a:cxn ang="0">
                    <a:pos x="189601" y="72832"/>
                  </a:cxn>
                  <a:cxn ang="0">
                    <a:pos x="389748" y="76086"/>
                  </a:cxn>
                  <a:cxn ang="0">
                    <a:pos x="379871" y="26173"/>
                  </a:cxn>
                  <a:cxn ang="0">
                    <a:pos x="273162" y="9858"/>
                  </a:cxn>
                  <a:cxn ang="0">
                    <a:pos x="69784" y="3254"/>
                  </a:cxn>
                </a:cxnLst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7" name="Freeform 245"/>
              <p:cNvSpPr/>
              <p:nvPr/>
            </p:nvSpPr>
            <p:spPr>
              <a:xfrm>
                <a:off x="5078" y="1540"/>
                <a:ext cx="565" cy="146"/>
              </a:xfrm>
              <a:custGeom>
                <a:avLst/>
                <a:gdLst/>
                <a:ahLst/>
                <a:cxnLst>
                  <a:cxn ang="0">
                    <a:pos x="321208" y="61642"/>
                  </a:cxn>
                  <a:cxn ang="0">
                    <a:pos x="337371" y="12878"/>
                  </a:cxn>
                  <a:cxn ang="0">
                    <a:pos x="242879" y="32165"/>
                  </a:cxn>
                  <a:cxn ang="0">
                    <a:pos x="117853" y="19262"/>
                  </a:cxn>
                  <a:cxn ang="0">
                    <a:pos x="6412" y="12878"/>
                  </a:cxn>
                  <a:cxn ang="0">
                    <a:pos x="321208" y="61642"/>
                  </a:cxn>
                </a:cxnLst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8" name="Freeform 246"/>
              <p:cNvSpPr/>
              <p:nvPr/>
            </p:nvSpPr>
            <p:spPr>
              <a:xfrm>
                <a:off x="5041" y="1657"/>
                <a:ext cx="581" cy="479"/>
              </a:xfrm>
              <a:custGeom>
                <a:avLst/>
                <a:gdLst/>
                <a:ahLst/>
                <a:cxnLst>
                  <a:cxn ang="0">
                    <a:pos x="9801" y="173181"/>
                  </a:cxn>
                  <a:cxn ang="0">
                    <a:pos x="85382" y="176383"/>
                  </a:cxn>
                  <a:cxn ang="0">
                    <a:pos x="164812" y="251379"/>
                  </a:cxn>
                  <a:cxn ang="0">
                    <a:pos x="194216" y="274059"/>
                  </a:cxn>
                  <a:cxn ang="0">
                    <a:pos x="266426" y="169979"/>
                  </a:cxn>
                  <a:cxn ang="0">
                    <a:pos x="365459" y="169979"/>
                  </a:cxn>
                  <a:cxn ang="0">
                    <a:pos x="259965" y="87939"/>
                  </a:cxn>
                  <a:cxn ang="0">
                    <a:pos x="121853" y="52297"/>
                  </a:cxn>
                  <a:cxn ang="0">
                    <a:pos x="39715" y="133828"/>
                  </a:cxn>
                  <a:cxn ang="0">
                    <a:pos x="9801" y="173181"/>
                  </a:cxn>
                </a:cxnLst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9" name="Freeform 247"/>
              <p:cNvSpPr/>
              <p:nvPr/>
            </p:nvSpPr>
            <p:spPr>
              <a:xfrm>
                <a:off x="5420" y="1463"/>
                <a:ext cx="330" cy="854"/>
              </a:xfrm>
              <a:custGeom>
                <a:avLst/>
                <a:gdLst/>
                <a:ahLst/>
                <a:cxnLst>
                  <a:cxn ang="0">
                    <a:pos x="171432" y="131738"/>
                  </a:cxn>
                  <a:cxn ang="0">
                    <a:pos x="73793" y="161689"/>
                  </a:cxn>
                  <a:cxn ang="0">
                    <a:pos x="73793" y="194323"/>
                  </a:cxn>
                  <a:cxn ang="0">
                    <a:pos x="168026" y="296646"/>
                  </a:cxn>
                  <a:cxn ang="0">
                    <a:pos x="114236" y="388651"/>
                  </a:cxn>
                  <a:cxn ang="0">
                    <a:pos x="0" y="487750"/>
                  </a:cxn>
                  <a:cxn ang="0">
                    <a:pos x="57197" y="510606"/>
                  </a:cxn>
                  <a:cxn ang="0">
                    <a:pos x="158080" y="547121"/>
                  </a:cxn>
                  <a:cxn ang="0">
                    <a:pos x="212002" y="534073"/>
                  </a:cxn>
                  <a:cxn ang="0">
                    <a:pos x="218521" y="0"/>
                  </a:cxn>
                  <a:cxn ang="0">
                    <a:pos x="171432" y="131738"/>
                  </a:cxn>
                </a:cxnLst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5130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31" name="Rectangle 249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0298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0299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0300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171" name="Rectangle 3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9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195" name="Rectangle 3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9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921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219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457200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defTabSz="45720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5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hyperlink" Target="&#24196;&#23376;&#19982;&#24800;&#23376;&#28216;&#20110;&#28640;&#19978;.rm" TargetMode="External"/><Relationship Id="rId1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7" Type="http://schemas.openxmlformats.org/officeDocument/2006/relationships/image" Target="../media/image16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3.jpeg"/><Relationship Id="rId7" Type="http://schemas.openxmlformats.org/officeDocument/2006/relationships/image" Target="../media/image22.png"/><Relationship Id="rId6" Type="http://schemas.openxmlformats.org/officeDocument/2006/relationships/image" Target="../media/image19.png"/><Relationship Id="rId5" Type="http://schemas.openxmlformats.org/officeDocument/2006/relationships/image" Target="../media/image21.png"/><Relationship Id="rId4" Type="http://schemas.openxmlformats.org/officeDocument/2006/relationships/hyperlink" Target="21.&#24196;&#23376;&#19982;&#24800;&#23376;&#28216;&#20110;&#28640;&#26753;&#20043;&#19978;%20&#26391;&#35835;.mp3" TargetMode="Externa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81.xml"/><Relationship Id="rId1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1.xml"/><Relationship Id="rId5" Type="http://schemas.openxmlformats.org/officeDocument/2006/relationships/image" Target="../media/image16.png"/><Relationship Id="rId4" Type="http://schemas.openxmlformats.org/officeDocument/2006/relationships/image" Target="../media/image24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1.xml"/><Relationship Id="rId4" Type="http://schemas.openxmlformats.org/officeDocument/2006/relationships/image" Target="../media/image24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1.xml"/><Relationship Id="rId6" Type="http://schemas.openxmlformats.org/officeDocument/2006/relationships/image" Target="../media/image16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1.xml"/><Relationship Id="rId6" Type="http://schemas.openxmlformats.org/officeDocument/2006/relationships/image" Target="../media/image13.png"/><Relationship Id="rId5" Type="http://schemas.openxmlformats.org/officeDocument/2006/relationships/image" Target="../media/image28.png"/><Relationship Id="rId4" Type="http://schemas.openxmlformats.org/officeDocument/2006/relationships/image" Target="../media/image25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3"/>
          <p:cNvSpPr>
            <a:spLocks noGrp="1"/>
          </p:cNvSpPr>
          <p:nvPr>
            <p:ph type="ctrTitle"/>
          </p:nvPr>
        </p:nvSpPr>
        <p:spPr>
          <a:xfrm>
            <a:off x="4572000" y="3860800"/>
            <a:ext cx="4183063" cy="1128713"/>
          </a:xfrm>
        </p:spPr>
        <p:txBody>
          <a:bodyPr vert="horz" wrap="square" lIns="91440" tIns="45720" rIns="91440" bIns="45720" anchor="ctr"/>
          <a:p>
            <a:pPr defTabSz="685800" eaLnBrk="1" hangingPunct="1"/>
            <a:r>
              <a:rPr lang="zh-CN" altLang="en-US" sz="6600" kern="1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Arial" panose="020B0604020202020204" pitchFamily="34" charset="0"/>
              </a:rPr>
              <a:t>北冥有鱼</a:t>
            </a:r>
            <a:endParaRPr lang="zh-CN" altLang="en-US" sz="6600" kern="12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Arial" panose="020B0604020202020204" pitchFamily="34" charset="0"/>
            </a:endParaRPr>
          </a:p>
        </p:txBody>
      </p:sp>
      <p:sp>
        <p:nvSpPr>
          <p:cNvPr id="73731" name="TextBox 1"/>
          <p:cNvSpPr txBox="1"/>
          <p:nvPr/>
        </p:nvSpPr>
        <p:spPr>
          <a:xfrm>
            <a:off x="684213" y="1438275"/>
            <a:ext cx="6983412" cy="1225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30000"/>
              </a:lnSpc>
            </a:pPr>
            <a:r>
              <a:rPr lang="en-US" altLang="zh-CN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庄子</a:t>
            </a:r>
            <a:r>
              <a:rPr lang="en-US" altLang="zh-CN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二则</a:t>
            </a:r>
            <a:endParaRPr lang="zh-CN" altLang="en-US" sz="6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0" y="765175"/>
            <a:ext cx="8834438" cy="6284913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1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其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sz="3600" b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其正色邪？</a:t>
            </a:r>
            <a:r>
              <a:rPr sz="3600" b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其远而无所至极邪？</a:t>
            </a:r>
            <a:endParaRPr kumimoji="0" sz="36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sz="36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sz="3600" b="1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用在选择疑问句中表示选择，</a:t>
            </a:r>
            <a:endParaRPr sz="3600" b="1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marR="0" lvl="0" indent="0" algn="just" defTabSz="6858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sz="3600" b="1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是</a:t>
            </a:r>
            <a:r>
              <a:rPr lang="en-US" altLang="zh-CN" sz="3600" b="1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r>
              <a:rPr sz="3600" b="1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，还是</a:t>
            </a:r>
            <a:r>
              <a:rPr lang="en-US" altLang="zh-CN" sz="3600" b="1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endParaRPr lang="en-US" altLang="zh-CN" sz="3600" b="1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marR="0" lvl="0" indent="0" algn="just" defTabSz="6858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36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sz="36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zh-CN" sz="3600" b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......</a:t>
            </a:r>
            <a:r>
              <a:rPr sz="3600" b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者</a:t>
            </a:r>
            <a:r>
              <a:rPr lang="en-US" altLang="zh-CN" sz="3600" b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......</a:t>
            </a:r>
            <a:r>
              <a:rPr sz="3600" b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也</a:t>
            </a:r>
            <a:r>
              <a:rPr sz="36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r>
              <a:rPr sz="3600" b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南冥者，天池也</a:t>
            </a:r>
            <a:endParaRPr sz="3600" b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marR="0" lvl="0" indent="0" algn="just" defTabSz="6858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sz="36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3600" b="1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......</a:t>
            </a:r>
            <a:r>
              <a:rPr sz="3600" b="1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</a:t>
            </a:r>
            <a:r>
              <a:rPr lang="en-US" altLang="zh-CN" sz="3600" b="1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......</a:t>
            </a:r>
            <a:endParaRPr lang="en-US" altLang="zh-CN" sz="3600" b="1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marR="0" lvl="0" indent="0" algn="just" defTabSz="6858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en-US" altLang="zh-CN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sz="36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9" name="文本框 6"/>
          <p:cNvSpPr txBox="1"/>
          <p:nvPr/>
        </p:nvSpPr>
        <p:spPr>
          <a:xfrm>
            <a:off x="244793" y="-126365"/>
            <a:ext cx="3355975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l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重点词语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5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5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0" y="765175"/>
            <a:ext cx="8834438" cy="6284913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sz="4000" b="1" i="0" u="none" strike="noStrike" kern="120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cs typeface="+mn-cs"/>
              </a:rPr>
              <a:t>北海里有一条鱼，它的名字叫鲲。鲲的大，不知道有几千里；变化成为鸟，它的名字就叫鹏。鹏的脊背，真不知道长到几千里啊；当它奋起而飞的时候，那展开的双翅就像悬挂在天边的云彩。</a:t>
            </a:r>
            <a:endParaRPr kumimoji="0" sz="4000" b="1" i="0" u="none" strike="noStrike" kern="1200" cap="none" spc="0" normalizeH="0" baseline="0">
              <a:ln>
                <a:noFill/>
              </a:ln>
              <a:solidFill>
                <a:srgbClr val="0000FF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4339" name="文本框 6"/>
          <p:cNvSpPr txBox="1"/>
          <p:nvPr/>
        </p:nvSpPr>
        <p:spPr>
          <a:xfrm>
            <a:off x="244793" y="-126365"/>
            <a:ext cx="3355975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l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译文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0" y="765175"/>
            <a:ext cx="8834438" cy="6284913"/>
          </a:xfrm>
        </p:spPr>
        <p:txBody>
          <a:bodyPr vert="horz" wrap="square" lIns="91440" tIns="45720" rIns="91440" bIns="45720" numCol="1" anchor="t" anchorCtr="0" compatLnSpc="1">
            <a:normAutofit fontScale="90000"/>
          </a:bodyPr>
          <a:lstStyle/>
          <a:p>
            <a:pPr marL="0" marR="0" lvl="0" indent="0" algn="just" defTabSz="6858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sz="4000" b="1" i="0" u="none" strike="noStrike" kern="120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cs typeface="+mn-cs"/>
              </a:rPr>
              <a:t>这只鹏鸟呀，海水运动时就随着海上汹涌的波涛迁徙到南海。南海是个天然的大池。《齐谐》是一部专门记载怪异事情的书，这本书上记载说：“当鹏鸟迁徙到南海时，一扇动翅膀拍打水面激起的水花就达三千里，乘着旋风盘旋而起，飞往九万里的高空。它是凭借这六月的大风而离开北海的。”山野中的雾气，空气中的尘埃，都是生物用气息相吹拂的结果。</a:t>
            </a:r>
            <a:endParaRPr kumimoji="0" sz="4000" b="1" i="0" u="none" strike="noStrike" kern="1200" cap="none" spc="0" normalizeH="0" baseline="0">
              <a:ln>
                <a:noFill/>
              </a:ln>
              <a:solidFill>
                <a:srgbClr val="0000FF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4339" name="文本框 6"/>
          <p:cNvSpPr txBox="1"/>
          <p:nvPr/>
        </p:nvSpPr>
        <p:spPr>
          <a:xfrm>
            <a:off x="244793" y="-126365"/>
            <a:ext cx="3355975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l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译文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0" y="765175"/>
            <a:ext cx="8834438" cy="6284913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sz="4000" b="1" i="0" u="none" strike="noStrike" kern="120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cs typeface="+mn-cs"/>
              </a:rPr>
              <a:t>天色湛蓝，这是它真正的颜色吗？还是因为天空高远而看不到尽头呢？鹏鸟在高空往下看，也不过像人在地面上看天一样罢了。</a:t>
            </a:r>
            <a:endParaRPr kumimoji="0" sz="4000" b="1" i="0" u="none" strike="noStrike" kern="1200" cap="none" spc="0" normalizeH="0" baseline="0">
              <a:ln>
                <a:noFill/>
              </a:ln>
              <a:solidFill>
                <a:srgbClr val="0000FF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4339" name="文本框 6"/>
          <p:cNvSpPr txBox="1"/>
          <p:nvPr/>
        </p:nvSpPr>
        <p:spPr>
          <a:xfrm>
            <a:off x="244793" y="-126365"/>
            <a:ext cx="3355975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l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译文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WordArt 3"/>
          <p:cNvSpPr>
            <a:spLocks noTextEdit="1"/>
          </p:cNvSpPr>
          <p:nvPr/>
        </p:nvSpPr>
        <p:spPr>
          <a:xfrm>
            <a:off x="1748155" y="189230"/>
            <a:ext cx="397637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6000" b="1">
                <a:ln w="19050" cap="flat" cmpd="sng">
                  <a:solidFill>
                    <a:srgbClr val="6600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FF99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瑰丽雄奇的想象</a:t>
            </a:r>
            <a:endParaRPr lang="zh-CN" altLang="en-US" sz="6000" b="1">
              <a:ln w="19050" cap="flat" cmpd="sng">
                <a:solidFill>
                  <a:srgbClr val="6600CC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FF99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94310" y="1571625"/>
            <a:ext cx="904303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1</a:t>
            </a:r>
            <a:r>
              <a:rPr kumimoji="0" lang="zh-CN" altLang="en-US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、想象出北海和南海</a:t>
            </a:r>
            <a:endParaRPr kumimoji="0" lang="zh-CN" altLang="en-US" sz="48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j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2</a:t>
            </a:r>
            <a:r>
              <a:rPr kumimoji="0" lang="zh-CN" altLang="en-US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、想象巨大的鲲鹏</a:t>
            </a:r>
            <a:endParaRPr kumimoji="0" lang="zh-CN" altLang="en-US" sz="48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j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3</a:t>
            </a:r>
            <a:r>
              <a:rPr kumimoji="0" lang="zh-CN" altLang="en-US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、想象鲲化为鹏</a:t>
            </a:r>
            <a:endParaRPr kumimoji="0" lang="zh-CN" altLang="en-US" sz="48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j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4</a:t>
            </a:r>
            <a:r>
              <a:rPr kumimoji="0" lang="zh-CN" altLang="en-US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、鹏能击水三千，高飞九万里。</a:t>
            </a:r>
            <a:endParaRPr kumimoji="0" lang="zh-CN" altLang="en-US" sz="48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9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15313" cy="627063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宋体" panose="02010600030101010101" pitchFamily="2" charset="-122"/>
                <a:cs typeface="华文中宋" panose="02010600040101010101" charset="-122"/>
              </a:rPr>
              <a:t>中心思想：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宋体" panose="02010600030101010101" pitchFamily="2" charset="-122"/>
              <a:cs typeface="华文中宋" panose="02010600040101010101" charset="-122"/>
            </a:endParaRPr>
          </a:p>
        </p:txBody>
      </p:sp>
      <p:sp>
        <p:nvSpPr>
          <p:cNvPr id="28675" name="文本框 16387"/>
          <p:cNvSpPr txBox="1"/>
          <p:nvPr/>
        </p:nvSpPr>
        <p:spPr>
          <a:xfrm>
            <a:off x="468630" y="1700213"/>
            <a:ext cx="8589963" cy="28613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300EC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1"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  </a:t>
            </a:r>
            <a:r>
              <a:rPr kumimoji="0" lang="zh-CN" altLang="en-US" sz="3600" b="1" kern="1200" cap="none" spc="0" normalizeH="0" baseline="0" noProof="1">
                <a:solidFill>
                  <a:srgbClr val="300EC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</a:t>
            </a:r>
            <a:endParaRPr kumimoji="0" lang="zh-CN" altLang="en-US" sz="3600" b="1" kern="1200" cap="none" spc="0" normalizeH="0" baseline="0" noProof="1">
              <a:solidFill>
                <a:srgbClr val="300EC0"/>
              </a:solidFill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任何事物的存在都是依附于一定的条件，它们的活动都是有所凭借。</a:t>
            </a:r>
            <a:endParaRPr kumimoji="0" lang="zh-CN" altLang="en-US" sz="48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charRg st="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charRg st="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125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charRg st="125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charRg st="125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WordArt 3"/>
          <p:cNvSpPr>
            <a:spLocks noTextEdit="1"/>
          </p:cNvSpPr>
          <p:nvPr/>
        </p:nvSpPr>
        <p:spPr>
          <a:xfrm>
            <a:off x="2916238" y="188913"/>
            <a:ext cx="28082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6000" b="1">
                <a:ln w="19050" cap="flat" cmpd="sng">
                  <a:solidFill>
                    <a:srgbClr val="6600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FF99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大鹏的形象</a:t>
            </a:r>
            <a:endParaRPr lang="zh-CN" altLang="en-US" sz="6000" b="1">
              <a:ln w="19050" cap="flat" cmpd="sng">
                <a:solidFill>
                  <a:srgbClr val="6600CC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FF99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79705" y="1557655"/>
            <a:ext cx="664591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cs"/>
              </a:rPr>
              <a:t>伟岸强大</a:t>
            </a:r>
            <a:endParaRPr kumimoji="0" lang="zh-CN" altLang="en-US" sz="6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n-cs"/>
            </a:endParaRPr>
          </a:p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cs"/>
              </a:rPr>
              <a:t>志存高远</a:t>
            </a:r>
            <a:endParaRPr kumimoji="0" lang="zh-CN" altLang="en-US" sz="6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n-cs"/>
            </a:endParaRPr>
          </a:p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cs"/>
              </a:rPr>
              <a:t>奋发向上</a:t>
            </a:r>
            <a:endParaRPr kumimoji="0" lang="zh-CN" altLang="en-US" sz="6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42875" y="457518"/>
            <a:ext cx="8677275" cy="7067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   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水击三千里，抟扶摇而上者九万里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405" y="1590993"/>
            <a:ext cx="8677275" cy="38150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此句运用丰富的想象</a:t>
            </a: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“击”“抟”生动传神</a:t>
            </a: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描写了鲲鹏振翅拍水，盘旋飞向九万里高空的形象。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lang="zh-CN" altLang="en-US" sz="4400" b="1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启示人们要胸怀远大的理想和抱负，勇于搏击，敢于追求。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-56832" y="-179070"/>
            <a:ext cx="8926512" cy="69856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3200" b="1" dirty="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上李邕                                                              </a:t>
            </a:r>
            <a:endParaRPr sz="3200" b="1" dirty="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sz="3200" b="1" dirty="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作者：李白</a:t>
            </a:r>
            <a:endParaRPr sz="3200" b="1" dirty="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3200" b="1" dirty="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大鹏一日同风起，扶摇直上九万里。</a:t>
            </a:r>
            <a:endParaRPr sz="3200" b="1" dirty="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3200" b="1" dirty="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假令风歇时下来，犹能簸却沧溟水。</a:t>
            </a:r>
            <a:endParaRPr sz="3200" b="1" dirty="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3200" b="1" dirty="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世人见我恒殊调，闻余大言皆冷笑。</a:t>
            </a:r>
            <a:endParaRPr sz="3200" b="1" dirty="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3200" b="1" dirty="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宣父犹能畏后生，丈夫未可轻年少。</a:t>
            </a:r>
            <a:endParaRPr sz="3200" b="1" dirty="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大鹏总有一天会和风飞起，凭借风力直上九天云外。</a:t>
            </a:r>
            <a:endParaRPr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如果风停了，大鹏飞下来，还能扬起江海里的水。</a:t>
            </a:r>
            <a:endParaRPr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世间人们见我老是唱高调，听到我的豪言壮语都冷笑。</a:t>
            </a:r>
            <a:endParaRPr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孔子还说过“后生可畏”，大丈夫不可轻视少年人。</a:t>
            </a:r>
            <a:endParaRPr sz="320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sz="320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sz="320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65748" y="1191895"/>
            <a:ext cx="892651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表达了一飞冲天，一鸣惊人的高远志向，以及不被世俗认同的伤感，并希望得到像李邕这样的名士的赏识和引荐。</a:t>
            </a:r>
            <a:endParaRPr 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4101"/>
          <p:cNvSpPr txBox="1"/>
          <p:nvPr/>
        </p:nvSpPr>
        <p:spPr>
          <a:xfrm>
            <a:off x="1560830" y="231775"/>
            <a:ext cx="3420745" cy="645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大鹏的成语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268" y="1090295"/>
            <a:ext cx="89265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鲲鹏</a:t>
            </a:r>
            <a:r>
              <a:rPr lang="zh-CN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展翅     鹏程万里        扶摇直上</a:t>
            </a:r>
            <a:endParaRPr lang="zh-CN" sz="320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文本框 6194"/>
          <p:cNvSpPr txBox="1"/>
          <p:nvPr/>
        </p:nvSpPr>
        <p:spPr>
          <a:xfrm>
            <a:off x="966788" y="1701800"/>
            <a:ext cx="7554912" cy="425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0" hangingPunct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一、重点词语积累</a:t>
            </a:r>
            <a:endParaRPr lang="en-US" altLang="zh-CN" sz="2600" b="1" dirty="0">
              <a:solidFill>
                <a:srgbClr val="007A77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 重点实词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(1)其翼若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垂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天之云              垂: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(2)海运则将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徙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于南冥          徙: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(3)水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击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三千里                      击: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抟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扶摇而上者九万里      抟: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去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以六月息者也              去: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(6)亦若是则</a:t>
            </a:r>
            <a:r>
              <a:rPr lang="zh-CN" altLang="en-US" sz="26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已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矣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已: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0899" name="组合 6203"/>
          <p:cNvGrpSpPr/>
          <p:nvPr/>
        </p:nvGrpSpPr>
        <p:grpSpPr>
          <a:xfrm>
            <a:off x="395288" y="1052513"/>
            <a:ext cx="2303462" cy="488950"/>
            <a:chOff x="249" y="663"/>
            <a:chExt cx="1451" cy="308"/>
          </a:xfrm>
        </p:grpSpPr>
        <p:pic>
          <p:nvPicPr>
            <p:cNvPr id="80906" name="图片 6200" descr="PPT·（4字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9" y="685"/>
              <a:ext cx="1451" cy="2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0907" name="矩形 6201"/>
            <p:cNvSpPr/>
            <p:nvPr/>
          </p:nvSpPr>
          <p:spPr>
            <a:xfrm>
              <a:off x="634" y="663"/>
              <a:ext cx="948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sz="2600" b="1" dirty="0">
                  <a:solidFill>
                    <a:srgbClr val="FFFF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知识梳理</a:t>
              </a:r>
              <a:endParaRPr lang="zh-CN" altLang="en-US" sz="2600" b="1" dirty="0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435600" y="2851150"/>
            <a:ext cx="1687513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悬挂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35600" y="3340100"/>
            <a:ext cx="1662113" cy="487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迁移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35600" y="3879850"/>
            <a:ext cx="1543050" cy="487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拍打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16538" y="4398963"/>
            <a:ext cx="2136775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盘旋飞翔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61013" y="4886325"/>
            <a:ext cx="1647825" cy="487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离开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14035" y="5465763"/>
            <a:ext cx="1543050" cy="487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罢了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文本框 2"/>
          <p:cNvSpPr txBox="1"/>
          <p:nvPr/>
        </p:nvSpPr>
        <p:spPr>
          <a:xfrm>
            <a:off x="323850" y="592138"/>
            <a:ext cx="8640763" cy="2892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通假字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(1)北冥有鱼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   意思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(2)其正色邪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 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   意思 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0688" y="1341438"/>
            <a:ext cx="550862" cy="487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冥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96988" y="1341438"/>
            <a:ext cx="500062" cy="487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溟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9738" y="1341438"/>
            <a:ext cx="3327400" cy="487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海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2275" y="2084388"/>
            <a:ext cx="571500" cy="487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邪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71800" y="2038350"/>
            <a:ext cx="3327400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语气词   吗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96988" y="2084388"/>
            <a:ext cx="650875" cy="487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耶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29" name="TextBox 1"/>
          <p:cNvSpPr txBox="1"/>
          <p:nvPr/>
        </p:nvSpPr>
        <p:spPr>
          <a:xfrm>
            <a:off x="147638" y="2708275"/>
            <a:ext cx="8467725" cy="3170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. 词类活用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</a:endParaRPr>
          </a:p>
          <a:p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(1)方位名词作状语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</a:endParaRPr>
          </a:p>
          <a:p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抟扶摇而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上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者九万里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</a:endParaRPr>
          </a:p>
          <a:p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原意为</a:t>
            </a:r>
            <a:r>
              <a:rPr lang="zh-CN" altLang="en-US" sz="26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方位名词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,在文中意思为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6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向上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</a:rPr>
              <a:t>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</a:rPr>
              <a:t>          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</a:endParaRPr>
          </a:p>
          <a:p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(2)形容词作名词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</a:endParaRPr>
          </a:p>
          <a:p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志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怪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者也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</a:endParaRPr>
          </a:p>
          <a:p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原意为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   </a:t>
            </a:r>
            <a:r>
              <a:rPr lang="zh-CN" altLang="en-US" sz="2600" b="1" u="sng" dirty="0">
                <a:solidFill>
                  <a:srgbClr val="FF00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奇怪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,在文中意思为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 </a:t>
            </a:r>
            <a:r>
              <a:rPr lang="zh-CN" altLang="en-US" sz="2600" b="1" u="sng" dirty="0">
                <a:solidFill>
                  <a:srgbClr val="FF00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怪异的事物   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。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</a:endParaRPr>
          </a:p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"/>
          <p:cNvSpPr txBox="1"/>
          <p:nvPr/>
        </p:nvSpPr>
        <p:spPr>
          <a:xfrm>
            <a:off x="146050" y="749300"/>
            <a:ext cx="8712200" cy="609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4. 古今异义</a:t>
            </a:r>
            <a:endParaRPr kumimoji="0" lang="en-US" altLang="zh-CN" sz="2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(1)</a:t>
            </a:r>
            <a:r>
              <a:rPr kumimoji="0" lang="en-US" altLang="zh-CN" sz="2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怒</a:t>
            </a: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而飞</a:t>
            </a:r>
            <a:endParaRPr kumimoji="0" lang="en-US" altLang="zh-CN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古义: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                              </a:t>
            </a: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，义: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                            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。</a:t>
            </a:r>
            <a:endParaRPr kumimoji="0" lang="zh-CN" altLang="en-US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(2)海</a:t>
            </a:r>
            <a:r>
              <a:rPr kumimoji="0" lang="en-US" altLang="zh-CN" sz="2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运</a:t>
            </a: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则将徙于南冥</a:t>
            </a:r>
            <a:endParaRPr kumimoji="0" lang="en-US" altLang="zh-CN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  <a:sym typeface="Arial" panose="020B0604020202020204" pitchFamily="34" charset="0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古义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                               </a:t>
            </a: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，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今</a:t>
            </a: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义: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                           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。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                   </a:t>
            </a:r>
            <a:endParaRPr kumimoji="0" lang="zh-CN" altLang="en-US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(3)天</a:t>
            </a:r>
            <a:r>
              <a:rPr kumimoji="0" lang="en-US" altLang="zh-CN" sz="2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池</a:t>
            </a: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也</a:t>
            </a:r>
            <a:endParaRPr kumimoji="0" lang="en-US" altLang="zh-CN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古义: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                              </a:t>
            </a: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，今义: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                      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。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                 </a:t>
            </a:r>
            <a:endParaRPr kumimoji="0" lang="zh-CN" altLang="en-US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（</a:t>
            </a: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4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）</a:t>
            </a:r>
            <a:r>
              <a:rPr kumimoji="0" lang="zh-CN" altLang="en-US" sz="2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野马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也</a:t>
            </a:r>
            <a:endParaRPr kumimoji="0" lang="zh-CN" altLang="en-US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古义：  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                              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。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今义：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                      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。</a:t>
            </a:r>
            <a:endParaRPr kumimoji="0" lang="en-US" altLang="zh-CN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5.</a:t>
            </a:r>
            <a:r>
              <a:rPr kumimoji="0" lang="zh-CN" altLang="en-US" sz="2600" b="1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一词多义</a:t>
            </a:r>
            <a:endParaRPr kumimoji="0" lang="zh-CN" altLang="en-US" sz="2600" b="1" kern="1200" cap="none" spc="0" normalizeH="0" baseline="0" noProof="0" dirty="0">
              <a:solidFill>
                <a:srgbClr val="007A77"/>
              </a:solidFill>
              <a:latin typeface="Times New Roman" panose="02020603050405020304" pitchFamily="18" charset="0"/>
              <a:ea typeface="幼圆" panose="02010509060101010101" pitchFamily="49" charset="-122"/>
              <a:cs typeface="+mn-cs"/>
              <a:sym typeface="Arial" panose="020B0604020202020204" pitchFamily="34" charset="0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去以六月</a:t>
            </a:r>
            <a:r>
              <a:rPr kumimoji="0" lang="zh-CN" altLang="en-US" sz="26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息</a:t>
            </a:r>
            <a:r>
              <a:rPr kumimoji="0" lang="zh-CN" altLang="en-US" sz="2600" b="1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者也        </a:t>
            </a:r>
            <a:r>
              <a:rPr kumimoji="0" lang="zh-CN" altLang="en-US" sz="2600" b="1" u="sng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 </a:t>
            </a:r>
            <a:r>
              <a:rPr kumimoji="0" lang="zh-CN" altLang="en-US" sz="2600" b="1" u="sng" kern="1200" cap="none" spc="0" normalizeH="0" baseline="0" noProof="0" dirty="0">
                <a:solidFill>
                  <a:srgbClr val="FF00FF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大风</a:t>
            </a:r>
            <a:r>
              <a:rPr kumimoji="0" lang="zh-CN" altLang="en-US" sz="2600" b="1" u="sng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            </a:t>
            </a:r>
            <a:r>
              <a:rPr kumimoji="0" lang="zh-CN" altLang="en-US" sz="2600" b="1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。</a:t>
            </a:r>
            <a:endParaRPr kumimoji="0" lang="zh-CN" altLang="en-US" sz="2600" b="1" kern="1200" cap="none" spc="0" normalizeH="0" baseline="0" noProof="0" dirty="0">
              <a:solidFill>
                <a:srgbClr val="007A77"/>
              </a:solidFill>
              <a:latin typeface="Times New Roman" panose="02020603050405020304" pitchFamily="18" charset="0"/>
              <a:ea typeface="幼圆" panose="02010509060101010101" pitchFamily="49" charset="-122"/>
              <a:cs typeface="+mn-cs"/>
              <a:sym typeface="Arial" panose="020B0604020202020204" pitchFamily="34" charset="0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600" b="1" kern="1200" cap="none" spc="0" normalizeH="0" baseline="0" noProof="0" dirty="0">
              <a:solidFill>
                <a:srgbClr val="007A77"/>
              </a:solidFill>
              <a:latin typeface="Times New Roman" panose="02020603050405020304" pitchFamily="18" charset="0"/>
              <a:ea typeface="幼圆" panose="02010509060101010101" pitchFamily="49" charset="-122"/>
              <a:cs typeface="+mn-cs"/>
              <a:sym typeface="Arial" panose="020B0604020202020204" pitchFamily="34" charset="0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生物之以</a:t>
            </a:r>
            <a:r>
              <a:rPr kumimoji="0" lang="zh-CN" altLang="en-US" sz="26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息</a:t>
            </a:r>
            <a:r>
              <a:rPr kumimoji="0" lang="zh-CN" altLang="en-US" sz="2600" b="1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相吹也</a:t>
            </a:r>
            <a:r>
              <a:rPr kumimoji="0" lang="zh-CN" altLang="en-US" sz="2600" b="1" u="sng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   </a:t>
            </a:r>
            <a:r>
              <a:rPr kumimoji="0" lang="zh-CN" altLang="en-US" sz="2600" b="1" u="sng" kern="1200" cap="none" spc="0" normalizeH="0" baseline="0" noProof="0" dirty="0">
                <a:solidFill>
                  <a:srgbClr val="FF00FF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气息</a:t>
            </a:r>
            <a:r>
              <a:rPr kumimoji="0" lang="zh-CN" altLang="en-US" sz="2600" b="1" u="sng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              </a:t>
            </a:r>
            <a:r>
              <a:rPr kumimoji="0" lang="zh-CN" altLang="en-US" sz="2600" b="1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。</a:t>
            </a:r>
            <a:endParaRPr kumimoji="0" lang="zh-CN" altLang="en-US" sz="2600" b="1" kern="1200" cap="none" spc="0" normalizeH="0" baseline="0" noProof="0" dirty="0">
              <a:solidFill>
                <a:srgbClr val="007A77"/>
              </a:solidFill>
              <a:latin typeface="Times New Roman" panose="02020603050405020304" pitchFamily="18" charset="0"/>
              <a:ea typeface="幼圆" panose="02010509060101010101" pitchFamily="49" charset="-122"/>
              <a:cs typeface="+mn-cs"/>
              <a:sym typeface="Arial" panose="020B0604020202020204" pitchFamily="34" charset="0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600" b="1" kern="1200" cap="none" spc="0" normalizeH="0" baseline="0" noProof="0" dirty="0">
              <a:solidFill>
                <a:srgbClr val="007A77"/>
              </a:solidFill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                                                          </a:t>
            </a:r>
            <a:endParaRPr kumimoji="0" lang="zh-CN" altLang="en-US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6550" y="1412875"/>
            <a:ext cx="2136775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用力鼓动翅膀</a:t>
            </a:r>
            <a:endParaRPr kumimoji="0" lang="zh-CN" altLang="en-US" sz="2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7888" y="1409700"/>
            <a:ext cx="203200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生气,发怒</a:t>
            </a:r>
            <a:endParaRPr kumimoji="0" lang="zh-CN" altLang="en-US" sz="2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06550" y="2316163"/>
            <a:ext cx="171291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海水运动</a:t>
            </a:r>
            <a:endParaRPr kumimoji="0" lang="zh-CN" altLang="en-US" sz="2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21275" y="2130425"/>
            <a:ext cx="254317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泛指海上运输</a:t>
            </a:r>
            <a:endParaRPr kumimoji="0" lang="zh-CN" altLang="en-US" sz="2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74763" y="3068638"/>
            <a:ext cx="359092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天然形成的大水池</a:t>
            </a:r>
            <a:endParaRPr kumimoji="0" lang="zh-CN" altLang="en-US" sz="2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19700" y="2997200"/>
            <a:ext cx="187007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高山湖泊名</a:t>
            </a:r>
            <a:endParaRPr kumimoji="0" lang="zh-CN" altLang="en-US" sz="2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1274763" y="3789363"/>
            <a:ext cx="329723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春天林泽中的雾气 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227" name="文本框 9226"/>
          <p:cNvSpPr txBox="1"/>
          <p:nvPr/>
        </p:nvSpPr>
        <p:spPr>
          <a:xfrm>
            <a:off x="5289233" y="3789363"/>
            <a:ext cx="18002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野生的马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  <p:bldP spid="17" grpId="0"/>
      <p:bldP spid="9225" grpId="0"/>
      <p:bldP spid="92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WordArt 3"/>
          <p:cNvSpPr>
            <a:spLocks noTextEdit="1"/>
          </p:cNvSpPr>
          <p:nvPr/>
        </p:nvSpPr>
        <p:spPr>
          <a:xfrm>
            <a:off x="1748155" y="189230"/>
            <a:ext cx="397637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6000" b="1">
                <a:ln w="19050" cap="flat" cmpd="sng">
                  <a:solidFill>
                    <a:srgbClr val="6600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FF99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瑰丽雄奇的想象</a:t>
            </a:r>
            <a:endParaRPr lang="zh-CN" altLang="en-US" sz="6000" b="1">
              <a:ln w="19050" cap="flat" cmpd="sng">
                <a:solidFill>
                  <a:srgbClr val="6600CC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FF99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94310" y="1571625"/>
            <a:ext cx="904303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1</a:t>
            </a:r>
            <a:r>
              <a:rPr kumimoji="0" lang="zh-CN" altLang="en-US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、想象出北海和南海</a:t>
            </a:r>
            <a:endParaRPr kumimoji="0" lang="zh-CN" altLang="en-US" sz="48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j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2</a:t>
            </a:r>
            <a:r>
              <a:rPr kumimoji="0" lang="zh-CN" altLang="en-US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、想象巨大的鲲鹏</a:t>
            </a:r>
            <a:endParaRPr kumimoji="0" lang="zh-CN" altLang="en-US" sz="48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j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3</a:t>
            </a:r>
            <a:r>
              <a:rPr kumimoji="0" lang="zh-CN" altLang="en-US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、想象鲲化为鹏</a:t>
            </a:r>
            <a:endParaRPr kumimoji="0" lang="zh-CN" altLang="en-US" sz="48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j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4</a:t>
            </a:r>
            <a:r>
              <a:rPr kumimoji="0" lang="zh-CN" altLang="en-US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、鹏能击水三千，高飞九万里。</a:t>
            </a:r>
            <a:endParaRPr kumimoji="0" lang="zh-CN" altLang="en-US" sz="48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WordArt 3"/>
          <p:cNvSpPr>
            <a:spLocks noTextEdit="1"/>
          </p:cNvSpPr>
          <p:nvPr/>
        </p:nvSpPr>
        <p:spPr>
          <a:xfrm>
            <a:off x="2916238" y="188913"/>
            <a:ext cx="28082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000" b="1">
                <a:ln w="19050" cap="flat" cmpd="sng">
                  <a:solidFill>
                    <a:srgbClr val="6600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FF99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文章结构</a:t>
            </a:r>
            <a:endParaRPr lang="zh-CN" altLang="en-US" sz="6000" b="1">
              <a:ln w="19050" cap="flat" cmpd="sng">
                <a:solidFill>
                  <a:srgbClr val="6600CC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FF99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79705" y="1557655"/>
            <a:ext cx="891286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kumimoji="0" lang="en-US" altLang="zh-CN" sz="4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1</a:t>
            </a:r>
            <a:r>
              <a:rPr kumimoji="0" lang="zh-CN" altLang="en-US" sz="4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层：</a:t>
            </a:r>
            <a:r>
              <a:rPr kumimoji="0" lang="zh-CN" altLang="en-US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从开头到</a:t>
            </a:r>
            <a:r>
              <a:rPr kumimoji="0" lang="en-US" altLang="zh-CN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“</a:t>
            </a:r>
            <a:r>
              <a:rPr kumimoji="0" lang="zh-CN" altLang="en-US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其翼若垂天之云</a:t>
            </a:r>
            <a:r>
              <a:rPr kumimoji="0" lang="en-US" altLang="zh-CN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”</a:t>
            </a:r>
            <a:r>
              <a:rPr kumimoji="0" lang="zh-CN" altLang="en-US" sz="4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写北冥之鱼由鲲到鹏的变化。形体硕大无比，变化神奇莫测</a:t>
            </a:r>
            <a:endParaRPr kumimoji="0" lang="zh-CN" altLang="en-US" sz="48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WordArt 3"/>
          <p:cNvSpPr>
            <a:spLocks noTextEdit="1"/>
          </p:cNvSpPr>
          <p:nvPr/>
        </p:nvSpPr>
        <p:spPr>
          <a:xfrm>
            <a:off x="2916238" y="188913"/>
            <a:ext cx="28082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000" b="1">
                <a:ln w="19050" cap="flat" cmpd="sng">
                  <a:solidFill>
                    <a:srgbClr val="6600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FF99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文章结构</a:t>
            </a:r>
            <a:endParaRPr lang="zh-CN" altLang="en-US" sz="6000" b="1">
              <a:ln w="19050" cap="flat" cmpd="sng">
                <a:solidFill>
                  <a:srgbClr val="6600CC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FF99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79705" y="1557655"/>
            <a:ext cx="924496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第</a:t>
            </a:r>
            <a:r>
              <a:rPr kumimoji="0" lang="en-US" altLang="zh-CN" sz="44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2</a:t>
            </a:r>
            <a:r>
              <a:rPr kumimoji="0" lang="zh-CN" altLang="en-US" sz="44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层：</a:t>
            </a:r>
            <a:r>
              <a:rPr kumimoji="0" lang="zh-CN" altLang="en-US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从</a:t>
            </a:r>
            <a:r>
              <a:rPr kumimoji="0" lang="en-US" altLang="zh-CN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是鸟也</a:t>
            </a:r>
            <a:r>
              <a:rPr kumimoji="0" lang="en-US" altLang="zh-CN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en-US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到</a:t>
            </a:r>
            <a:r>
              <a:rPr kumimoji="0" lang="en-US" altLang="zh-CN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生物之以息相吹也</a:t>
            </a:r>
            <a:r>
              <a:rPr kumimoji="0" lang="en-US" altLang="zh-CN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endParaRPr kumimoji="0" lang="en-US" altLang="zh-CN" sz="44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写大鹏迁徙南冥的气势：击水三千，扶摇九万</a:t>
            </a:r>
            <a:endParaRPr kumimoji="0" lang="zh-CN" altLang="en-US" sz="44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WordArt 3"/>
          <p:cNvSpPr>
            <a:spLocks noTextEdit="1"/>
          </p:cNvSpPr>
          <p:nvPr/>
        </p:nvSpPr>
        <p:spPr>
          <a:xfrm>
            <a:off x="2916238" y="188913"/>
            <a:ext cx="28082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000" b="1">
                <a:ln w="19050" cap="flat" cmpd="sng">
                  <a:solidFill>
                    <a:srgbClr val="6600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FF99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文章结构</a:t>
            </a:r>
            <a:endParaRPr lang="zh-CN" altLang="en-US" sz="6000" b="1">
              <a:ln w="19050" cap="flat" cmpd="sng">
                <a:solidFill>
                  <a:srgbClr val="6600CC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FF99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79705" y="1557655"/>
            <a:ext cx="980694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第</a:t>
            </a:r>
            <a:r>
              <a:rPr kumimoji="0" lang="en-US" altLang="zh-CN" sz="44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3</a:t>
            </a:r>
            <a:r>
              <a:rPr kumimoji="0" lang="zh-CN" altLang="en-US" sz="44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层：</a:t>
            </a:r>
            <a:r>
              <a:rPr kumimoji="0" lang="zh-CN" altLang="en-US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从</a:t>
            </a:r>
            <a:r>
              <a:rPr kumimoji="0" lang="en-US" altLang="zh-CN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天之苍苍</a:t>
            </a:r>
            <a:r>
              <a:rPr kumimoji="0" lang="en-US" altLang="zh-CN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en-US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到结尾</a:t>
            </a:r>
            <a:endParaRPr kumimoji="0" lang="zh-CN" altLang="en-US" sz="44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作者仰望苍天，想象大鹏俯瞰大地。</a:t>
            </a:r>
            <a:endParaRPr kumimoji="0" lang="zh-CN" altLang="en-US" sz="44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1138" name="图片 35841" descr="u=285374377,1516559079&amp;gp=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39" name="矩形 35842">
            <a:hlinkClick r:id="rId2" action="ppaction://hlinkfile"/>
          </p:cNvPr>
          <p:cNvSpPr>
            <a:spLocks noTextEdit="1"/>
          </p:cNvSpPr>
          <p:nvPr/>
        </p:nvSpPr>
        <p:spPr>
          <a:xfrm>
            <a:off x="468313" y="1844675"/>
            <a:ext cx="8137525" cy="2605088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庄子与惠子游于濠梁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1140" name="矩形 35843"/>
          <p:cNvSpPr>
            <a:spLocks noTextEdit="1"/>
          </p:cNvSpPr>
          <p:nvPr/>
        </p:nvSpPr>
        <p:spPr>
          <a:xfrm>
            <a:off x="2843213" y="3429000"/>
            <a:ext cx="319405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7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庄子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62" name="图片 20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1262063" y="3276600"/>
            <a:ext cx="566738" cy="4683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274763" y="4862513"/>
            <a:ext cx="566738" cy="4683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16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6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2167" name="文本框 14"/>
          <p:cNvSpPr txBox="1"/>
          <p:nvPr/>
        </p:nvSpPr>
        <p:spPr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Rectangle 11"/>
          <p:cNvSpPr>
            <a:spLocks noChangeArrowheads="1"/>
          </p:cNvSpPr>
          <p:nvPr/>
        </p:nvSpPr>
        <p:spPr bwMode="auto">
          <a:xfrm>
            <a:off x="1262063" y="2187575"/>
            <a:ext cx="566738" cy="4683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169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70" name="Rectangle 17"/>
          <p:cNvSpPr/>
          <p:nvPr/>
        </p:nvSpPr>
        <p:spPr>
          <a:xfrm>
            <a:off x="250825" y="4335463"/>
            <a:ext cx="8713788" cy="13843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marL="361950" indent="-361950" defTabSz="457200"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学习庄子的机智、风趣、巧妙的论辩技巧，培养学生能积极乐观地面对生活的喜怒哀乐。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71" name="矩形 17"/>
          <p:cNvSpPr/>
          <p:nvPr/>
        </p:nvSpPr>
        <p:spPr>
          <a:xfrm>
            <a:off x="0" y="2054225"/>
            <a:ext cx="7740650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82905" defTabSz="457200"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根据文下注释，疏通文意，积累文言词汇。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2172" name="矩形 18"/>
          <p:cNvSpPr/>
          <p:nvPr/>
        </p:nvSpPr>
        <p:spPr>
          <a:xfrm>
            <a:off x="179388" y="3143250"/>
            <a:ext cx="8458200" cy="128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61950" indent="-361950" defTabSz="457200"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品味重点语句的特殊含义，体会庄子语言的感情色彩和风格特点。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65950" y="2078038"/>
            <a:ext cx="1808163" cy="558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indent="382905" defTabSz="45720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（重点）</a:t>
            </a:r>
            <a:endParaRPr lang="zh-CN" altLang="en-US" sz="1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174" name="Picture 11" descr="D:\我的文档\Tencent Files\923213587\FileRecv\出示目标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2325" y="496888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7016750" y="3683000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indent="382905" defTabSz="45720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（难点）</a:t>
            </a:r>
            <a:endParaRPr lang="zh-CN" altLang="en-US" sz="1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2176" name="组合 11"/>
          <p:cNvGrpSpPr/>
          <p:nvPr/>
        </p:nvGrpSpPr>
        <p:grpSpPr>
          <a:xfrm>
            <a:off x="819150" y="6303963"/>
            <a:ext cx="7505700" cy="274637"/>
            <a:chOff x="819150" y="6303963"/>
            <a:chExt cx="7505700" cy="274637"/>
          </a:xfrm>
        </p:grpSpPr>
        <p:cxnSp>
          <p:nvCxnSpPr>
            <p:cNvPr id="25" name="直接连接符 19"/>
            <p:cNvCxnSpPr/>
            <p:nvPr/>
          </p:nvCxnSpPr>
          <p:spPr>
            <a:xfrm>
              <a:off x="819150" y="6303963"/>
              <a:ext cx="7505700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2178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8088" y="6330950"/>
              <a:ext cx="3090862" cy="24765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3186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87" name="图片 20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8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93189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7107238" y="692150"/>
            <a:ext cx="1651000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3191" name="TextBox 17"/>
          <p:cNvSpPr txBox="1"/>
          <p:nvPr/>
        </p:nvSpPr>
        <p:spPr>
          <a:xfrm>
            <a:off x="171450" y="1490663"/>
            <a:ext cx="8793163" cy="332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41325" defTabSz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庄子视富贵荣华如敝屣，其高洁的生活情趣，使他很难找到知己。惠子就是庄子的一个谈得来的朋友。他们都好辩论，辩才犀利无比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们亦很博学，对于探讨知识有浓厚的热情。庄子与惠子由于基本观点的差异，在讨论问题时，便经常互相抬杠，通常情况下，庄子都是站在自己的哲学观点上，而他最大的用意，则在于借惠子来抒发己意。他们两人在现实生活中固然有距离，在学术观念上也相对立，但在情谊上，惠子却是庄子的挚友。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庄子与惠子游于濠梁之上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一文中这个历史上最有名的论辩，便是他们散步时引发的。</a:t>
            </a:r>
            <a:endParaRPr lang="zh-CN" altLang="zh-CN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3192" name="Picture 12" descr="D:\我的文档\Tencent Files\923213587\FileRecv\资料链接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50" y="176213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3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450" y="801688"/>
            <a:ext cx="4035425" cy="8572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3194" name="组合 15"/>
          <p:cNvGrpSpPr/>
          <p:nvPr/>
        </p:nvGrpSpPr>
        <p:grpSpPr>
          <a:xfrm>
            <a:off x="819150" y="6303963"/>
            <a:ext cx="7505700" cy="339725"/>
            <a:chOff x="819150" y="6303963"/>
            <a:chExt cx="7505700" cy="339725"/>
          </a:xfrm>
        </p:grpSpPr>
        <p:pic>
          <p:nvPicPr>
            <p:cNvPr id="93195" name="图片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91075" y="6316663"/>
              <a:ext cx="3259138" cy="32702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3" name="直接连接符 19"/>
            <p:cNvCxnSpPr/>
            <p:nvPr/>
          </p:nvCxnSpPr>
          <p:spPr>
            <a:xfrm>
              <a:off x="819150" y="6303963"/>
              <a:ext cx="7505700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17488" y="1076325"/>
            <a:ext cx="8926512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李白：</a:t>
            </a:r>
            <a:r>
              <a:rPr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大鹏一日同风起，扶摇直上九万里。</a:t>
            </a:r>
            <a:endParaRPr sz="320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sz="3200" b="1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李清照：</a:t>
            </a:r>
            <a:r>
              <a:rPr sz="3200" b="1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九万里风鹏正举。风休住，蓬舟吹取三山去！</a:t>
            </a:r>
            <a:endParaRPr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毛泽东：自信人生二百年，会当水击三千里。</a:t>
            </a:r>
            <a:endParaRPr lang="zh-CN" sz="320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4210" name="图片 31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" name="圆角矩形 54"/>
          <p:cNvSpPr/>
          <p:nvPr/>
        </p:nvSpPr>
        <p:spPr bwMode="auto">
          <a:xfrm>
            <a:off x="155575" y="836613"/>
            <a:ext cx="1897063" cy="449263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07250" y="241300"/>
            <a:ext cx="1930400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4214" name="文本框 28"/>
          <p:cNvSpPr txBox="1"/>
          <p:nvPr/>
        </p:nvSpPr>
        <p:spPr>
          <a:xfrm>
            <a:off x="7207250" y="241300"/>
            <a:ext cx="2043113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部分来自</a:t>
            </a:r>
            <a:r>
              <a:rPr lang="en-US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点拨</a:t>
            </a:r>
            <a:r>
              <a:rPr lang="en-US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215" name="Rectangle 30"/>
          <p:cNvSpPr/>
          <p:nvPr/>
        </p:nvSpPr>
        <p:spPr>
          <a:xfrm>
            <a:off x="155575" y="1609725"/>
            <a:ext cx="5403850" cy="7381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457200" eaLnBrk="0" hangingPunct="0">
              <a:lnSpc>
                <a:spcPct val="150000"/>
              </a:lnSpc>
            </a:pPr>
            <a:r>
              <a:rPr lang="zh-CN" altLang="en-US" sz="28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濠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梁 </a:t>
            </a:r>
            <a:r>
              <a:rPr lang="zh-CN" altLang="en-US" sz="2800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鯈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鱼</a:t>
            </a:r>
            <a:r>
              <a:rPr lang="zh-CN" altLang="en-US" sz="2800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循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00" y="1381125"/>
            <a:ext cx="9509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háo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41525" y="1277938"/>
            <a:ext cx="9509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tiáo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4218" name="Picture 10" descr="D:\我的文档\Tencent Files\923213587\FileRecv\预习反馈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115888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矩形 19"/>
          <p:cNvSpPr/>
          <p:nvPr/>
        </p:nvSpPr>
        <p:spPr>
          <a:xfrm>
            <a:off x="3779838" y="1381125"/>
            <a:ext cx="9509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xún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4220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21" name="文本框 56"/>
          <p:cNvSpPr txBox="1"/>
          <p:nvPr/>
        </p:nvSpPr>
        <p:spPr>
          <a:xfrm>
            <a:off x="-20637" y="908050"/>
            <a:ext cx="312261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en-US" altLang="zh-CN" sz="2400" b="1" dirty="0">
                <a:solidFill>
                  <a:srgbClr val="000000"/>
                </a:solidFill>
                <a:latin typeface="Adobe 黑体 Std R" pitchFamily="34" charset="-122"/>
                <a:ea typeface="黑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读一读字音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4222" name="组合 11"/>
          <p:cNvGrpSpPr/>
          <p:nvPr/>
        </p:nvGrpSpPr>
        <p:grpSpPr>
          <a:xfrm>
            <a:off x="819150" y="6303963"/>
            <a:ext cx="7505700" cy="274637"/>
            <a:chOff x="819150" y="6303963"/>
            <a:chExt cx="7505700" cy="274637"/>
          </a:xfrm>
        </p:grpSpPr>
        <p:cxnSp>
          <p:nvCxnSpPr>
            <p:cNvPr id="25" name="直接连接符 19"/>
            <p:cNvCxnSpPr/>
            <p:nvPr/>
          </p:nvCxnSpPr>
          <p:spPr>
            <a:xfrm>
              <a:off x="819150" y="6303963"/>
              <a:ext cx="7505700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4228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8088" y="6330950"/>
              <a:ext cx="3090862" cy="2476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4223" name="矩形 1"/>
          <p:cNvSpPr/>
          <p:nvPr/>
        </p:nvSpPr>
        <p:spPr>
          <a:xfrm>
            <a:off x="155575" y="2274888"/>
            <a:ext cx="88804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</a:t>
            </a:r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循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其本    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古义：追溯。今义：遵守；依照；沿袭。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224" name="矩形 2"/>
          <p:cNvSpPr/>
          <p:nvPr/>
        </p:nvSpPr>
        <p:spPr>
          <a:xfrm>
            <a:off x="155575" y="2754313"/>
            <a:ext cx="8264525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 eaLnBrk="0" hangingPunct="0"/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</a:t>
            </a:r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一词多义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eaLnBrk="0" hangingPunct="0"/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固：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我非子，</a:t>
            </a:r>
            <a:r>
              <a:rPr lang="zh-CN" altLang="en-US" sz="20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不知子矣   （固然）</a:t>
            </a:r>
            <a:endParaRPr lang="en-US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eaLnBrk="0" hangingPunct="0"/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子</a:t>
            </a:r>
            <a:r>
              <a:rPr lang="zh-CN" altLang="en-US" sz="20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非鱼也     （本来）</a:t>
            </a:r>
            <a:endParaRPr lang="en-US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eaLnBrk="0" hangingPunct="0"/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之：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庄子往见</a:t>
            </a:r>
            <a:r>
              <a:rPr lang="zh-CN" altLang="en-US" sz="20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000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（指惠子）</a:t>
            </a:r>
            <a:endParaRPr lang="en-US" altLang="zh-CN" sz="2000" b="1" dirty="0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eaLnBrk="0" hangingPunct="0"/>
            <a:r>
              <a:rPr lang="en-US" altLang="zh-CN" sz="2000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是鱼</a:t>
            </a:r>
            <a:r>
              <a:rPr lang="zh-CN" altLang="en-US" sz="20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乐也      （的）</a:t>
            </a:r>
            <a:endParaRPr lang="en-US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eaLnBrk="0" hangingPunct="0"/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子</a:t>
            </a:r>
            <a:r>
              <a:rPr lang="zh-CN" altLang="en-US" sz="20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不知鱼之乐   （取消句子的独立性，可不译）</a:t>
            </a:r>
            <a:endParaRPr lang="en-US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190625" y="4548188"/>
            <a:ext cx="10010775" cy="83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13398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全：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子之不知鱼之乐，</a:t>
            </a:r>
            <a:r>
              <a:rPr kumimoji="0" lang="zh-CN" alt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全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矣    （完全，肯定是这样）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333625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全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石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以为   （整个的）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1775" y="5324475"/>
            <a:ext cx="8588375" cy="1052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（三）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成语积累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1260475" algn="l" defTabSz="4572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濠梁观鱼：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形容悠然自得，寄情物外。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文本框 4103"/>
          <p:cNvSpPr txBox="1"/>
          <p:nvPr/>
        </p:nvSpPr>
        <p:spPr>
          <a:xfrm>
            <a:off x="603250" y="735013"/>
            <a:ext cx="1947863" cy="46037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b="1" dirty="0">
                <a:solidFill>
                  <a:srgbClr val="0066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讲授新课</a:t>
            </a:r>
            <a:endParaRPr lang="zh-CN" altLang="zh-CN" b="1" dirty="0">
              <a:solidFill>
                <a:srgbClr val="0066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4" name="Text Box 2"/>
          <p:cNvSpPr txBox="1"/>
          <p:nvPr/>
        </p:nvSpPr>
        <p:spPr>
          <a:xfrm>
            <a:off x="395288" y="-174625"/>
            <a:ext cx="8910637" cy="5943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庄子与惠子游于濠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梁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之上。庄子曰：“鯈鱼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出游从容，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鱼之乐也。”惠子曰：“子非鱼，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安知鱼之乐？”庄子曰：“子非我，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安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知我不知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鱼之乐？”惠子曰：“我非子，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固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不知子矣；子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固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非鱼也，子之不知鱼之乐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矣！”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4532313" y="735013"/>
            <a:ext cx="10715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桥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2452688" y="1819275"/>
            <a:ext cx="15128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6410325" y="2762250"/>
            <a:ext cx="1223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怎么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5602288" y="3790950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固然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400050" y="4713288"/>
            <a:ext cx="10810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本来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3890963" y="4713288"/>
            <a:ext cx="33829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完全，确定是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 rot="-1980000">
            <a:off x="4284663" y="1627188"/>
            <a:ext cx="647700" cy="576262"/>
            <a:chOff x="1020" y="1480"/>
            <a:chExt cx="545" cy="499"/>
          </a:xfrm>
        </p:grpSpPr>
        <p:sp>
          <p:nvSpPr>
            <p:cNvPr id="95258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259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2" name="组合 1"/>
          <p:cNvGrpSpPr/>
          <p:nvPr/>
        </p:nvGrpSpPr>
        <p:grpSpPr>
          <a:xfrm rot="-1980000">
            <a:off x="2268538" y="2635250"/>
            <a:ext cx="647700" cy="576263"/>
            <a:chOff x="1020" y="1480"/>
            <a:chExt cx="545" cy="499"/>
          </a:xfrm>
        </p:grpSpPr>
        <p:sp>
          <p:nvSpPr>
            <p:cNvPr id="95256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257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5" name="组合 4"/>
          <p:cNvGrpSpPr/>
          <p:nvPr/>
        </p:nvGrpSpPr>
        <p:grpSpPr>
          <a:xfrm rot="-5100000">
            <a:off x="7186613" y="3648075"/>
            <a:ext cx="647700" cy="577850"/>
            <a:chOff x="1020" y="1480"/>
            <a:chExt cx="545" cy="499"/>
          </a:xfrm>
        </p:grpSpPr>
        <p:sp>
          <p:nvSpPr>
            <p:cNvPr id="95254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vert="eaVer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255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8" name="组合 7"/>
          <p:cNvGrpSpPr/>
          <p:nvPr/>
        </p:nvGrpSpPr>
        <p:grpSpPr>
          <a:xfrm rot="-5100000">
            <a:off x="6353175" y="4572000"/>
            <a:ext cx="647700" cy="577850"/>
            <a:chOff x="1020" y="1480"/>
            <a:chExt cx="545" cy="499"/>
          </a:xfrm>
        </p:grpSpPr>
        <p:sp>
          <p:nvSpPr>
            <p:cNvPr id="95252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vert="eaVer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253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1" name="组合 10"/>
          <p:cNvGrpSpPr/>
          <p:nvPr/>
        </p:nvGrpSpPr>
        <p:grpSpPr>
          <a:xfrm rot="-840000">
            <a:off x="165100" y="5580063"/>
            <a:ext cx="647700" cy="647700"/>
            <a:chOff x="1020" y="1480"/>
            <a:chExt cx="545" cy="499"/>
          </a:xfrm>
        </p:grpSpPr>
        <p:sp>
          <p:nvSpPr>
            <p:cNvPr id="95250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251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4" name="组合 13"/>
          <p:cNvGrpSpPr/>
          <p:nvPr/>
        </p:nvGrpSpPr>
        <p:grpSpPr>
          <a:xfrm rot="-840000">
            <a:off x="5062538" y="5651500"/>
            <a:ext cx="647700" cy="576263"/>
            <a:chOff x="1020" y="1480"/>
            <a:chExt cx="545" cy="499"/>
          </a:xfrm>
        </p:grpSpPr>
        <p:sp>
          <p:nvSpPr>
            <p:cNvPr id="95248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249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  <p:bldP spid="13318" grpId="0"/>
      <p:bldP spid="13319" grpId="0"/>
      <p:bldP spid="133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文本框 4103"/>
          <p:cNvSpPr txBox="1"/>
          <p:nvPr/>
        </p:nvSpPr>
        <p:spPr>
          <a:xfrm>
            <a:off x="496888" y="720725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2"/>
          <p:cNvSpPr txBox="1"/>
          <p:nvPr/>
        </p:nvSpPr>
        <p:spPr>
          <a:xfrm>
            <a:off x="755650" y="1341438"/>
            <a:ext cx="7704138" cy="4235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庄子曰：“请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循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其本。子曰：‘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安知鱼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乐’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云者，既已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知吾知之而问我，我知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之濠上也。”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2484438" y="2060575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顺着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5724525" y="2133600"/>
            <a:ext cx="8651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179388" y="3789363"/>
            <a:ext cx="23034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如此如此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0" name="Text Box 6"/>
          <p:cNvSpPr txBox="1"/>
          <p:nvPr/>
        </p:nvSpPr>
        <p:spPr>
          <a:xfrm rot="-10800000" flipV="1">
            <a:off x="3635375" y="3716338"/>
            <a:ext cx="17287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已经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7620000">
            <a:off x="3181350" y="1520825"/>
            <a:ext cx="647700" cy="574675"/>
            <a:chOff x="1020" y="1480"/>
            <a:chExt cx="545" cy="499"/>
          </a:xfrm>
        </p:grpSpPr>
        <p:sp>
          <p:nvSpPr>
            <p:cNvPr id="96274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 vert="eaVer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6275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4" name="组合 13"/>
          <p:cNvGrpSpPr/>
          <p:nvPr/>
        </p:nvGrpSpPr>
        <p:grpSpPr>
          <a:xfrm rot="8640000">
            <a:off x="6151563" y="1466850"/>
            <a:ext cx="901700" cy="561975"/>
            <a:chOff x="882" y="1480"/>
            <a:chExt cx="683" cy="390"/>
          </a:xfrm>
        </p:grpSpPr>
        <p:sp>
          <p:nvSpPr>
            <p:cNvPr id="96272" name="椭圆 11295"/>
            <p:cNvSpPr/>
            <p:nvPr/>
          </p:nvSpPr>
          <p:spPr>
            <a:xfrm>
              <a:off x="882" y="1552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6273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21517" name="组合 16"/>
          <p:cNvGrpSpPr/>
          <p:nvPr/>
        </p:nvGrpSpPr>
        <p:grpSpPr>
          <a:xfrm rot="9861500">
            <a:off x="900113" y="2781300"/>
            <a:ext cx="1295400" cy="1079500"/>
            <a:chOff x="1020" y="1480"/>
            <a:chExt cx="545" cy="499"/>
          </a:xfrm>
        </p:grpSpPr>
        <p:sp>
          <p:nvSpPr>
            <p:cNvPr id="96270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6271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21520" name="组合 19"/>
          <p:cNvGrpSpPr/>
          <p:nvPr/>
        </p:nvGrpSpPr>
        <p:grpSpPr>
          <a:xfrm rot="-10800000" flipH="1">
            <a:off x="2555875" y="2781300"/>
            <a:ext cx="1655763" cy="1009650"/>
            <a:chOff x="1020" y="1480"/>
            <a:chExt cx="545" cy="499"/>
          </a:xfrm>
        </p:grpSpPr>
        <p:sp>
          <p:nvSpPr>
            <p:cNvPr id="96268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6269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215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7282" name="图片 26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60913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3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4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" name="Rectangle 14"/>
          <p:cNvSpPr/>
          <p:nvPr/>
        </p:nvSpPr>
        <p:spPr>
          <a:xfrm>
            <a:off x="958850" y="3071813"/>
            <a:ext cx="2303463" cy="1693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457200"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庄子坚持认为“出游从容”的鱼儿很快乐，表现了他怎样的心境？</a:t>
            </a:r>
            <a:endParaRPr lang="zh-CN" altLang="en-US" sz="2000" b="1" i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1055688" y="2944813"/>
            <a:ext cx="2143125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213100" y="2954338"/>
            <a:ext cx="731838" cy="490538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1231900" y="2454275"/>
            <a:ext cx="1319213" cy="4302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作者心境</a:t>
            </a:r>
            <a:endParaRPr lang="zh-CN" altLang="en-US" sz="2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" name="云形 80"/>
          <p:cNvSpPr/>
          <p:nvPr/>
        </p:nvSpPr>
        <p:spPr>
          <a:xfrm>
            <a:off x="3531106" y="3234029"/>
            <a:ext cx="2190846" cy="1717091"/>
          </a:xfrm>
          <a:prstGeom prst="cloud">
            <a:avLst/>
          </a:prstGeom>
          <a:blipFill dpi="0" rotWithShape="1">
            <a:blip r:embed="rId4" cstate="print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935413" y="3622675"/>
            <a:ext cx="1841500" cy="862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>
              <a:lnSpc>
                <a:spcPct val="125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关键词</a:t>
            </a:r>
            <a:r>
              <a:rPr lang="en-US" altLang="zh-CN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en-US" altLang="zh-CN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>
              <a:lnSpc>
                <a:spcPct val="125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崇尚自由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7293" name="Picture 22" descr="D:\我的文档\Tencent Files\923213587\FileRecv\初读感知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2313" y="496888"/>
            <a:ext cx="2573337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9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8300" y="1423988"/>
            <a:ext cx="4035425" cy="858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Rectangle 14"/>
          <p:cNvSpPr/>
          <p:nvPr/>
        </p:nvSpPr>
        <p:spPr>
          <a:xfrm>
            <a:off x="5989638" y="4981575"/>
            <a:ext cx="2376487" cy="8921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457200"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两篇文章中的鱼有什么不同？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091238" y="4821238"/>
            <a:ext cx="20764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588000" y="4352925"/>
            <a:ext cx="495300" cy="465138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6311900" y="4314825"/>
            <a:ext cx="1319213" cy="4302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比较探究</a:t>
            </a:r>
            <a:endParaRPr lang="zh-CN" altLang="en-US" sz="2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7299" name="组合 15"/>
          <p:cNvGrpSpPr/>
          <p:nvPr/>
        </p:nvGrpSpPr>
        <p:grpSpPr>
          <a:xfrm>
            <a:off x="819150" y="6303963"/>
            <a:ext cx="7505700" cy="339725"/>
            <a:chOff x="819150" y="6303963"/>
            <a:chExt cx="7505700" cy="339725"/>
          </a:xfrm>
        </p:grpSpPr>
        <p:pic>
          <p:nvPicPr>
            <p:cNvPr id="97300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91075" y="6316663"/>
              <a:ext cx="3259138" cy="32702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4" name="直接连接符 19"/>
            <p:cNvCxnSpPr/>
            <p:nvPr/>
          </p:nvCxnSpPr>
          <p:spPr>
            <a:xfrm>
              <a:off x="819150" y="6303963"/>
              <a:ext cx="7505700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7" grpId="0"/>
      <p:bldP spid="82" grpId="0"/>
      <p:bldP spid="30" grpId="0"/>
      <p:bldP spid="3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8306" name="图片 18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17"/>
          <p:cNvSpPr/>
          <p:nvPr/>
        </p:nvSpPr>
        <p:spPr>
          <a:xfrm>
            <a:off x="1266825" y="4060825"/>
            <a:ext cx="6853238" cy="2001838"/>
          </a:xfrm>
          <a:prstGeom prst="rect">
            <a:avLst/>
          </a:prstGeom>
          <a:solidFill>
            <a:srgbClr val="26E606">
              <a:alpha val="1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8308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09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10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8311" name="文本框 14"/>
          <p:cNvSpPr txBox="1"/>
          <p:nvPr/>
        </p:nvSpPr>
        <p:spPr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8312" name="Rectangle 4"/>
          <p:cNvSpPr/>
          <p:nvPr/>
        </p:nvSpPr>
        <p:spPr>
          <a:xfrm>
            <a:off x="1082675" y="1670050"/>
            <a:ext cx="6905625" cy="1717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457200">
              <a:lnSpc>
                <a:spcPct val="130000"/>
              </a:lnSpc>
              <a:spcBef>
                <a:spcPct val="50000"/>
              </a:spcBef>
              <a:buClr>
                <a:srgbClr val="800080"/>
              </a:buClr>
              <a:buSzPct val="6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请同学们听读课文，并在课本上及时做好旁批和圈点。体会作者感情，感受文章自然的风格。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30000"/>
              </a:lnSpc>
              <a:spcBef>
                <a:spcPct val="50000"/>
              </a:spcBef>
              <a:buClr>
                <a:srgbClr val="800080"/>
              </a:buClr>
              <a:buSzPct val="60000"/>
              <a:buFont typeface="Wingdings" panose="05000000000000000000" pitchFamily="2" charset="2"/>
            </a:pPr>
            <a:r>
              <a:rPr lang="en-US" altLang="zh-CN" sz="24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file"/>
              </a:rPr>
              <a:t>     </a:t>
            </a:r>
            <a:r>
              <a:rPr lang="zh-CN" altLang="en-US" sz="24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file"/>
              </a:rPr>
              <a:t>《庄子与惠子游于濠梁之上》课文朗读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file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8313" name="组 1"/>
          <p:cNvGrpSpPr/>
          <p:nvPr/>
        </p:nvGrpSpPr>
        <p:grpSpPr>
          <a:xfrm>
            <a:off x="677863" y="3270250"/>
            <a:ext cx="2647950" cy="668338"/>
            <a:chOff x="5481428" y="3706338"/>
            <a:chExt cx="2646572" cy="668337"/>
          </a:xfrm>
        </p:grpSpPr>
        <p:sp>
          <p:nvSpPr>
            <p:cNvPr id="30" name="圆角矩形 29"/>
            <p:cNvSpPr/>
            <p:nvPr/>
          </p:nvSpPr>
          <p:spPr>
            <a:xfrm>
              <a:off x="6317605" y="3841276"/>
              <a:ext cx="1810395" cy="44926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8322" name="文本框 30"/>
            <p:cNvSpPr txBox="1"/>
            <p:nvPr/>
          </p:nvSpPr>
          <p:spPr>
            <a:xfrm>
              <a:off x="6565743" y="3829427"/>
              <a:ext cx="155006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defTabSz="457200"/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圈点要求</a:t>
              </a:r>
              <a:endPara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8323" name="图片 9" descr="book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81428" y="3706338"/>
              <a:ext cx="1087437" cy="6683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8314" name="Rectangle 17"/>
          <p:cNvSpPr/>
          <p:nvPr/>
        </p:nvSpPr>
        <p:spPr>
          <a:xfrm>
            <a:off x="1266825" y="4076700"/>
            <a:ext cx="6845300" cy="1990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457200" eaLnBrk="0" hangingPunct="0">
              <a:lnSpc>
                <a:spcPct val="130000"/>
              </a:lnSpc>
            </a:pPr>
            <a:r>
              <a:rPr lang="en-US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1.划分文章部分、层次分别用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双竖线、单竖线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2.认为用得好的词语用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方框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3.关键语句（或写得好的语句）用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波浪线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4.有疑问的地方，用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问号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标注。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8315" name="Picture 22" descr="D:\我的文档\Tencent Files\923213587\FileRecv\初读感知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2313" y="496888"/>
            <a:ext cx="2573337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250" y="1260475"/>
            <a:ext cx="4035425" cy="858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17" name="Picture 5" descr="https://timgsa.baidu.com/timg?image&amp;quality=80&amp;size=b9999_10000&amp;sec=1490781609684&amp;di=5f59ea6c0c5d3749bf1385d631e9f078&amp;imgtype=0&amp;src=http%3A%2F%2Fimg11.360buyimg.com%2FpopWaterMark%2Fjfs%2Ft262%2F327%2F20100319%2F157599%2F392cd51b%2F53e353b8N6d1ef2cf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76338" y="2646363"/>
            <a:ext cx="676275" cy="676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8318" name="组合 11"/>
          <p:cNvGrpSpPr/>
          <p:nvPr/>
        </p:nvGrpSpPr>
        <p:grpSpPr>
          <a:xfrm>
            <a:off x="819150" y="6303963"/>
            <a:ext cx="7505700" cy="274637"/>
            <a:chOff x="819150" y="6303963"/>
            <a:chExt cx="7505700" cy="274637"/>
          </a:xfrm>
        </p:grpSpPr>
        <p:cxnSp>
          <p:nvCxnSpPr>
            <p:cNvPr id="24" name="直接连接符 19"/>
            <p:cNvCxnSpPr/>
            <p:nvPr/>
          </p:nvCxnSpPr>
          <p:spPr>
            <a:xfrm>
              <a:off x="819150" y="6303963"/>
              <a:ext cx="7505700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8320" name="图片 1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018088" y="6330950"/>
              <a:ext cx="3090862" cy="24765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9330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1" name="图片 14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矩形 25"/>
          <p:cNvSpPr/>
          <p:nvPr/>
        </p:nvSpPr>
        <p:spPr>
          <a:xfrm>
            <a:off x="6959600" y="1477963"/>
            <a:ext cx="1930400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9334" name="文本框 26"/>
          <p:cNvSpPr txBox="1"/>
          <p:nvPr/>
        </p:nvSpPr>
        <p:spPr>
          <a:xfrm>
            <a:off x="7048500" y="1477963"/>
            <a:ext cx="2043113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部分来自</a:t>
            </a:r>
            <a:r>
              <a:rPr lang="en-US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点拨</a:t>
            </a:r>
            <a:r>
              <a:rPr lang="en-US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6" name="Rectangle 18"/>
          <p:cNvSpPr/>
          <p:nvPr/>
        </p:nvSpPr>
        <p:spPr>
          <a:xfrm>
            <a:off x="244475" y="1903413"/>
            <a:ext cx="8907463" cy="1200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marL="361950" indent="-361950" defTabSz="361950" eaLnBrk="0" hangingPunct="0"/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庄子坚持认为“出游从容”的鱼儿很快乐，表现了他怎样的心境？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61950" indent="-361950" defTabSz="361950"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答案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庄子认为鱼“乐”，其实是他愉悦心境的投射与外化。</a:t>
            </a:r>
            <a:endParaRPr lang="en-US" altLang="zh-CN" sz="2400" b="1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99336" name="Picture 11" descr="D:\我的文档\Tencent Files\923213587\FileRecv\精读品味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900" y="508000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9337" name="组合 15"/>
          <p:cNvGrpSpPr/>
          <p:nvPr/>
        </p:nvGrpSpPr>
        <p:grpSpPr>
          <a:xfrm>
            <a:off x="819150" y="6303963"/>
            <a:ext cx="7505700" cy="339725"/>
            <a:chOff x="819150" y="6303963"/>
            <a:chExt cx="7505700" cy="339725"/>
          </a:xfrm>
        </p:grpSpPr>
        <p:pic>
          <p:nvPicPr>
            <p:cNvPr id="99340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1075" y="6316663"/>
              <a:ext cx="3259138" cy="32702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6" name="直接连接符 19"/>
            <p:cNvCxnSpPr/>
            <p:nvPr/>
          </p:nvCxnSpPr>
          <p:spPr>
            <a:xfrm>
              <a:off x="819150" y="6303963"/>
              <a:ext cx="7505700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244475" y="2997200"/>
            <a:ext cx="8720138" cy="1570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庄子为什么不正面回答惠子的问题？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41325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庄子不正面回答惠子的问题，而采用反问的方式回答，以“非我”者“不知我”，推论“不知我”者不知“我知鱼”，足见庄子的机智。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9075" y="4508500"/>
            <a:ext cx="8745538" cy="1570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庄子是如何摆脱惠子的追问的？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41325" marR="0" lvl="0" indent="0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【答案】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庄子返回争论的起点，回转话题，偷换概念，把惠子的“安知”解释成“哪里知道”，机智而巧妙地化解了惠子的发难。庄子的机智灵活跃然纸上。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charRg st="35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46">
                                            <p:txEl>
                                              <p:charRg st="35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354" name="图片 27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5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6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7" name="Line 8"/>
          <p:cNvSpPr/>
          <p:nvPr/>
        </p:nvSpPr>
        <p:spPr>
          <a:xfrm>
            <a:off x="938213" y="4124325"/>
            <a:ext cx="7407275" cy="0"/>
          </a:xfrm>
          <a:prstGeom prst="line">
            <a:avLst/>
          </a:prstGeom>
          <a:ln w="190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" name="矩形 13"/>
          <p:cNvSpPr/>
          <p:nvPr/>
        </p:nvSpPr>
        <p:spPr>
          <a:xfrm>
            <a:off x="6959600" y="1477963"/>
            <a:ext cx="1930400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359" name="文本框 26"/>
          <p:cNvSpPr txBox="1"/>
          <p:nvPr/>
        </p:nvSpPr>
        <p:spPr>
          <a:xfrm>
            <a:off x="7048500" y="1477963"/>
            <a:ext cx="2043113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部分来自</a:t>
            </a:r>
            <a:r>
              <a:rPr lang="en-US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点拨</a:t>
            </a:r>
            <a:r>
              <a:rPr lang="en-US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179388" y="1917065"/>
            <a:ext cx="8710613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4.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从文中可以看出两人的思想和性格差异是什么？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41325" marR="0" lvl="0" indent="0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【答案】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惠子好辩，对于事物更多的是一种寻根究底的认知态度，缺乏美学意义上的欣赏与关照。而庄子偏于美学上的观赏，能从自由活泼的生命中由衷地感受到轻松、闲适、愉悦，让人感受到日常生活中的诗意并为之深受感染。　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0361" name="Picture 11" descr="D:\我的文档\Tencent Files\923213587\FileRecv\精读品味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900" y="508000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7" name="直接连接符 19"/>
          <p:cNvCxnSpPr/>
          <p:nvPr/>
        </p:nvCxnSpPr>
        <p:spPr bwMode="auto">
          <a:xfrm>
            <a:off x="819150" y="6303963"/>
            <a:ext cx="750570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363" name="矩形 1"/>
          <p:cNvSpPr/>
          <p:nvPr/>
        </p:nvSpPr>
        <p:spPr>
          <a:xfrm>
            <a:off x="446088" y="3856038"/>
            <a:ext cx="8443912" cy="800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 eaLnBrk="0" hangingPunct="0"/>
            <a:r>
              <a:rPr lang="zh-CN" altLang="zh-CN" sz="23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【难点探究】</a:t>
            </a: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庄子与惠子游于濠梁之上</a:t>
            </a:r>
            <a:r>
              <a:rPr lang="en-US" altLang="zh-CN" sz="2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中庄子为什么坚持认为鱼是快乐的</a:t>
            </a:r>
            <a:r>
              <a:rPr lang="en-US" altLang="zh-CN" sz="2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zh-CN" altLang="zh-CN" sz="2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364" name="矩形 2"/>
          <p:cNvSpPr/>
          <p:nvPr/>
        </p:nvSpPr>
        <p:spPr>
          <a:xfrm>
            <a:off x="0" y="4581525"/>
            <a:ext cx="9091613" cy="1862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41325" indent="-441325" defTabSz="457200" eaLnBrk="0" hangingPunct="0"/>
            <a:r>
              <a:rPr lang="zh-CN" altLang="zh-CN" sz="23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【答案】</a:t>
            </a:r>
            <a:r>
              <a:rPr lang="zh-CN" altLang="en-US" sz="23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庄子的一些思想对我们理解他所说的“鱼之乐”不无启发。庄子追求“天地与我并生，而万物与我为一” ，认为鱼“乐”，其实也就是他愉悦心境的投射与外化。庄子还推崇“自然”，反对“人为”，鱼在水中自由自在地嬉游，这是符合庄子的思想的，由此，他断定鱼“乐”是理所当然的事。</a:t>
            </a:r>
            <a:endParaRPr lang="zh-CN" altLang="zh-CN" sz="23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378" name="图片 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79" name="图片 58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4748213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0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2347913" y="2198688"/>
            <a:ext cx="4689475" cy="504825"/>
          </a:xfrm>
          <a:prstGeom prst="roundRect">
            <a:avLst>
              <a:gd name="adj" fmla="val 13125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382" name="矩形 50"/>
          <p:cNvSpPr/>
          <p:nvPr/>
        </p:nvSpPr>
        <p:spPr>
          <a:xfrm>
            <a:off x="2630488" y="2078038"/>
            <a:ext cx="4152900" cy="6651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庄子与惠子游于濠梁之上</a:t>
            </a:r>
            <a:endParaRPr lang="zh-CN" altLang="zh-CN" sz="2800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01383" name="Picture 11" descr="D:\我的文档\Tencent Files\923213587\FileRecv\归纳总结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571500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4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625" y="1511300"/>
            <a:ext cx="4035425" cy="85883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>
            <a:off x="3532188" y="3522663"/>
            <a:ext cx="1160463" cy="7683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694238" y="3497263"/>
            <a:ext cx="1095375" cy="793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2735263" y="4354513"/>
            <a:ext cx="3975100" cy="550863"/>
          </a:xfrm>
          <a:prstGeom prst="roundRect">
            <a:avLst>
              <a:gd name="adj" fmla="val 13125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388" name="Rectangle 46"/>
          <p:cNvSpPr/>
          <p:nvPr/>
        </p:nvSpPr>
        <p:spPr>
          <a:xfrm>
            <a:off x="3409950" y="4445000"/>
            <a:ext cx="2768600" cy="3952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457200" eaLnBrk="0" hangingPunct="0">
              <a:lnSpc>
                <a:spcPct val="8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是否“知鱼之乐”</a:t>
            </a:r>
            <a:endParaRPr lang="zh-CN" altLang="en-US" sz="2400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AutoShape 9"/>
          <p:cNvSpPr>
            <a:spLocks noChangeArrowheads="1"/>
          </p:cNvSpPr>
          <p:nvPr/>
        </p:nvSpPr>
        <p:spPr bwMode="auto">
          <a:xfrm>
            <a:off x="2701925" y="2984500"/>
            <a:ext cx="901700" cy="601663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390" name="矩形 50"/>
          <p:cNvSpPr/>
          <p:nvPr/>
        </p:nvSpPr>
        <p:spPr>
          <a:xfrm>
            <a:off x="2728913" y="2938463"/>
            <a:ext cx="8032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庄子</a:t>
            </a:r>
            <a:endParaRPr lang="zh-CN" altLang="zh-CN" sz="2400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AutoShape 9"/>
          <p:cNvSpPr>
            <a:spLocks noChangeArrowheads="1"/>
          </p:cNvSpPr>
          <p:nvPr/>
        </p:nvSpPr>
        <p:spPr bwMode="auto">
          <a:xfrm>
            <a:off x="5805488" y="2952750"/>
            <a:ext cx="903288" cy="603250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392" name="矩形 50"/>
          <p:cNvSpPr/>
          <p:nvPr/>
        </p:nvSpPr>
        <p:spPr>
          <a:xfrm>
            <a:off x="5853113" y="2898775"/>
            <a:ext cx="803275" cy="582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惠子</a:t>
            </a:r>
            <a:endParaRPr lang="zh-CN" altLang="zh-CN" sz="2400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AutoShape 9"/>
          <p:cNvSpPr>
            <a:spLocks noChangeArrowheads="1"/>
          </p:cNvSpPr>
          <p:nvPr/>
        </p:nvSpPr>
        <p:spPr bwMode="auto">
          <a:xfrm>
            <a:off x="4283075" y="3041650"/>
            <a:ext cx="904875" cy="628650"/>
          </a:xfrm>
          <a:prstGeom prst="roundRect">
            <a:avLst>
              <a:gd name="adj" fmla="val 13125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394" name="矩形 50"/>
          <p:cNvSpPr/>
          <p:nvPr/>
        </p:nvSpPr>
        <p:spPr>
          <a:xfrm>
            <a:off x="4343400" y="3021013"/>
            <a:ext cx="8985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论辩</a:t>
            </a:r>
            <a:endParaRPr lang="zh-CN" altLang="zh-CN" sz="2400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3279775" y="4905375"/>
            <a:ext cx="1433513" cy="533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713288" y="4905375"/>
            <a:ext cx="1438275" cy="533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1397" name="矩形 50"/>
          <p:cNvSpPr/>
          <p:nvPr/>
        </p:nvSpPr>
        <p:spPr>
          <a:xfrm>
            <a:off x="2630488" y="5367338"/>
            <a:ext cx="14224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知鱼之乐</a:t>
            </a:r>
            <a:endParaRPr lang="zh-CN" altLang="zh-CN" sz="2400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1398" name="矩形 50"/>
          <p:cNvSpPr/>
          <p:nvPr/>
        </p:nvSpPr>
        <p:spPr>
          <a:xfrm>
            <a:off x="5360988" y="5360988"/>
            <a:ext cx="2659062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非鱼，安知鱼之乐</a:t>
            </a:r>
            <a:endParaRPr lang="zh-CN" altLang="zh-CN" sz="2400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54" name="直接连接符 19"/>
          <p:cNvCxnSpPr/>
          <p:nvPr/>
        </p:nvCxnSpPr>
        <p:spPr bwMode="auto">
          <a:xfrm>
            <a:off x="819150" y="6303963"/>
            <a:ext cx="750570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02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03" name="图片 12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04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05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2406" name="Rectangle 11"/>
          <p:cNvSpPr/>
          <p:nvPr/>
        </p:nvSpPr>
        <p:spPr>
          <a:xfrm>
            <a:off x="1149350" y="2270125"/>
            <a:ext cx="7175500" cy="2308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630555" defTabSz="457200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庄子与惠子游于濠梁之上</a:t>
            </a:r>
            <a:r>
              <a:rPr lang="en-US" altLang="zh-CN" sz="24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一文中庄子与惠子关于人是否“知鱼之乐”的论辩，表现了庄子机智、巧妙的论辩风格，也表现了庄子“天人合一”的哲学观点。</a:t>
            </a:r>
            <a:endParaRPr lang="zh-CN" altLang="zh-CN" sz="2400" b="1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07" name="Picture 11" descr="D:\我的文档\Tencent Files\923213587\FileRecv\归纳总结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571500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08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338" y="1479550"/>
            <a:ext cx="4035425" cy="8588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09" name="组合 15"/>
          <p:cNvGrpSpPr/>
          <p:nvPr/>
        </p:nvGrpSpPr>
        <p:grpSpPr>
          <a:xfrm>
            <a:off x="819150" y="6303963"/>
            <a:ext cx="7505700" cy="339725"/>
            <a:chOff x="819150" y="6303963"/>
            <a:chExt cx="7505700" cy="339725"/>
          </a:xfrm>
        </p:grpSpPr>
        <p:pic>
          <p:nvPicPr>
            <p:cNvPr id="102410" name="图片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91075" y="6316663"/>
              <a:ext cx="3259138" cy="32702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6" name="直接连接符 19"/>
            <p:cNvCxnSpPr/>
            <p:nvPr/>
          </p:nvCxnSpPr>
          <p:spPr>
            <a:xfrm>
              <a:off x="819150" y="6303963"/>
              <a:ext cx="7505700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AutoShape 9"/>
          <p:cNvSpPr/>
          <p:nvPr/>
        </p:nvSpPr>
        <p:spPr>
          <a:xfrm>
            <a:off x="819150" y="4030663"/>
            <a:ext cx="4383088" cy="457200"/>
          </a:xfrm>
          <a:prstGeom prst="homePlate">
            <a:avLst>
              <a:gd name="adj" fmla="val 36838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  <a:tileRect/>
          </a:gradFill>
          <a:ln w="9525" cap="flat" cmpd="sng">
            <a:solidFill>
              <a:srgbClr val="FFC51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defTabSz="457200">
              <a:lnSpc>
                <a:spcPct val="150000"/>
              </a:lnSpc>
            </a:pPr>
            <a:endParaRPr lang="en-US" altLang="zh-CN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3427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28" name="图片 15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29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30" name="AutoShape 9"/>
          <p:cNvSpPr/>
          <p:nvPr/>
        </p:nvSpPr>
        <p:spPr>
          <a:xfrm>
            <a:off x="877888" y="2082800"/>
            <a:ext cx="2905125" cy="455613"/>
          </a:xfrm>
          <a:prstGeom prst="homePlate">
            <a:avLst>
              <a:gd name="adj" fmla="val 37017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  <a:tileRect/>
          </a:gradFill>
          <a:ln w="9525" cap="flat" cmpd="sng">
            <a:solidFill>
              <a:srgbClr val="FFC51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defTabSz="457200">
              <a:lnSpc>
                <a:spcPct val="150000"/>
              </a:lnSpc>
            </a:pPr>
            <a:endParaRPr lang="en-US" altLang="zh-CN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3431" name="Picture 11" descr="D:\我的文档\Tencent Files\923213587\FileRecv\归纳总结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484188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838" y="1374775"/>
            <a:ext cx="4816475" cy="858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798513" y="2000250"/>
            <a:ext cx="7526338" cy="41544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．采用对话的形式。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725805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本文通篇采用对话的形式，两人一句接着一句，用以子之矛，攻子之盾的方法，将这场论辩深化，显示了精彩的诡辩艺术。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．笔法轻松，充满机智与幽默。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536575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庄子是否知道“鱼之乐”的论辩，本是深奥的逻辑问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题，但文章却用轻松、闲适的笔调描述论辩过程，二人语言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不乏幽默，令人感受到日常生活中的诗意，并深受感染。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3434" name="组合 11"/>
          <p:cNvGrpSpPr/>
          <p:nvPr/>
        </p:nvGrpSpPr>
        <p:grpSpPr>
          <a:xfrm>
            <a:off x="819150" y="6303963"/>
            <a:ext cx="7505700" cy="274637"/>
            <a:chOff x="819150" y="6303963"/>
            <a:chExt cx="7505700" cy="274637"/>
          </a:xfrm>
        </p:grpSpPr>
        <p:cxnSp>
          <p:nvCxnSpPr>
            <p:cNvPr id="22" name="直接连接符 19"/>
            <p:cNvCxnSpPr/>
            <p:nvPr/>
          </p:nvCxnSpPr>
          <p:spPr>
            <a:xfrm>
              <a:off x="819150" y="6303963"/>
              <a:ext cx="7505700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3436" name="图片 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18088" y="6330950"/>
              <a:ext cx="3090862" cy="24765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4101"/>
          <p:cNvSpPr txBox="1"/>
          <p:nvPr/>
        </p:nvSpPr>
        <p:spPr>
          <a:xfrm>
            <a:off x="1560830" y="231775"/>
            <a:ext cx="3420745" cy="645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大鹏的文学形象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7488" y="1076325"/>
            <a:ext cx="89265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奋发有为      志存高远</a:t>
            </a:r>
            <a:endParaRPr lang="zh-CN" sz="320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7" name="文本框 47106"/>
          <p:cNvSpPr txBox="1"/>
          <p:nvPr/>
        </p:nvSpPr>
        <p:spPr>
          <a:xfrm>
            <a:off x="228600" y="735013"/>
            <a:ext cx="8712200" cy="3108325"/>
          </a:xfrm>
          <a:prstGeom prst="rect">
            <a:avLst/>
          </a:prstGeom>
          <a:solidFill>
            <a:srgbClr val="E1E9EA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</a:rPr>
              <a:t>在庄子和惠子的辩论中，谁是胜者？关于这一点，历来争论不休。归结起来，主要有以下几种看法：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</a:rPr>
              <a:t>）从</a:t>
            </a:r>
            <a:r>
              <a:rPr lang="zh-CN" altLang="en-US" sz="2400" b="1" dirty="0">
                <a:solidFill>
                  <a:srgbClr val="300EC0"/>
                </a:solidFill>
                <a:latin typeface="Arial" panose="020B0604020202020204" pitchFamily="34" charset="0"/>
              </a:rPr>
              <a:t>故事本身来看</a:t>
            </a:r>
            <a:r>
              <a:rPr lang="zh-CN" altLang="en-US" sz="2400" b="1" dirty="0">
                <a:latin typeface="Arial" panose="020B0604020202020204" pitchFamily="34" charset="0"/>
              </a:rPr>
              <a:t>，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</a:rPr>
              <a:t>庄子占了上风</a:t>
            </a:r>
            <a:r>
              <a:rPr lang="zh-CN" altLang="en-US" sz="2400" b="1" dirty="0">
                <a:latin typeface="Arial" panose="020B0604020202020204" pitchFamily="34" charset="0"/>
              </a:rPr>
              <a:t>。结尾处，在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</a:rPr>
              <a:t>惠子巧妙地援引庄子的反驳建立起符合逻辑的推理后，</a:t>
            </a:r>
            <a:r>
              <a:rPr lang="zh-CN" altLang="en-US" sz="2400" b="1" dirty="0">
                <a:latin typeface="Arial" panose="020B0604020202020204" pitchFamily="34" charset="0"/>
              </a:rPr>
              <a:t>庄子似乎应该无言以对而就此认输了，可是他却又返回争论的起始，借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</a:rPr>
              <a:t>偷换概念而避重就轻地将惠子的发难化解了。</a:t>
            </a:r>
            <a:r>
              <a:rPr lang="zh-CN" altLang="en-US" sz="2400" b="1" dirty="0">
                <a:latin typeface="Arial" panose="020B0604020202020204" pitchFamily="34" charset="0"/>
              </a:rPr>
              <a:t>所谓偷换概念，指他把惠子说的“安”，惠子的本意“哪里、如何、怎样知道”，而庄子故意理解为“在哪里知道”。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04451" name="文本框 47107"/>
          <p:cNvSpPr txBox="1"/>
          <p:nvPr/>
        </p:nvSpPr>
        <p:spPr>
          <a:xfrm>
            <a:off x="323850" y="211138"/>
            <a:ext cx="82454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你认为在庄子和惠子的辩论中，谁是胜者？</a:t>
            </a:r>
            <a:r>
              <a:rPr lang="zh-CN" altLang="en-US" sz="1600" dirty="0">
                <a:latin typeface="Arial" panose="020B0604020202020204" pitchFamily="34" charset="0"/>
              </a:rPr>
              <a:t> </a:t>
            </a:r>
            <a:endParaRPr lang="zh-CN" altLang="en-US" sz="1600" dirty="0">
              <a:latin typeface="Arial" panose="020B0604020202020204" pitchFamily="34" charset="0"/>
            </a:endParaRPr>
          </a:p>
        </p:txBody>
      </p:sp>
      <p:sp>
        <p:nvSpPr>
          <p:cNvPr id="104452" name="矩形 1"/>
          <p:cNvSpPr/>
          <p:nvPr/>
        </p:nvSpPr>
        <p:spPr>
          <a:xfrm>
            <a:off x="26988" y="3848100"/>
            <a:ext cx="8640762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61950" indent="-361950" algn="just" defTabSz="685800">
              <a:lnSpc>
                <a:spcPct val="80000"/>
              </a:lnSpc>
              <a:spcBef>
                <a:spcPts val="600"/>
              </a:spcBef>
              <a:buClr>
                <a:srgbClr val="4F5A71"/>
              </a:buClr>
              <a:buSzPct val="70000"/>
              <a:buFont typeface="Wingdings" panose="05000000000000000000" pitchFamily="2" charset="2"/>
              <a:buChar char="m"/>
            </a:pPr>
            <a:r>
              <a:rPr lang="en-US" altLang="en-US" sz="2400" b="1" dirty="0">
                <a:solidFill>
                  <a:srgbClr val="3333FF"/>
                </a:solidFill>
                <a:latin typeface="幼圆" panose="020105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3333FF"/>
                </a:solidFill>
                <a:latin typeface="幼圆" panose="02010509060101010101" pitchFamily="49" charset="-122"/>
              </a:rPr>
              <a:t>2</a:t>
            </a:r>
            <a:r>
              <a:rPr lang="en-US" altLang="en-US" sz="2400" b="1" dirty="0">
                <a:solidFill>
                  <a:srgbClr val="3333FF"/>
                </a:solidFill>
                <a:latin typeface="幼圆" panose="02010509060101010101" pitchFamily="49" charset="-122"/>
              </a:rPr>
              <a:t>）从</a:t>
            </a:r>
            <a:r>
              <a:rPr lang="en-US" altLang="en-US" sz="2400" b="1" dirty="0">
                <a:solidFill>
                  <a:srgbClr val="FF4040"/>
                </a:solidFill>
                <a:latin typeface="幼圆" panose="02010509060101010101" pitchFamily="49" charset="-122"/>
              </a:rPr>
              <a:t>逻辑上</a:t>
            </a:r>
            <a:r>
              <a:rPr lang="en-US" altLang="en-US" sz="2400" b="1" dirty="0">
                <a:solidFill>
                  <a:srgbClr val="3333FF"/>
                </a:solidFill>
                <a:latin typeface="幼圆" panose="02010509060101010101" pitchFamily="49" charset="-122"/>
              </a:rPr>
              <a:t>看，惠子是胜者。前面说过，庄子是靠故意曲解惠子的意思，才在争论中得以维持自己最初的判断，而这种做法显然是有悖于逻辑判断规则的，所以说，惠子才是胜者。</a:t>
            </a:r>
            <a:endParaRPr lang="en-US" altLang="en-US" sz="2400" b="1" dirty="0">
              <a:solidFill>
                <a:srgbClr val="3333FF"/>
              </a:solidFill>
              <a:latin typeface="幼圆" panose="02010509060101010101" pitchFamily="49" charset="-122"/>
            </a:endParaRPr>
          </a:p>
        </p:txBody>
      </p:sp>
      <p:sp>
        <p:nvSpPr>
          <p:cNvPr id="104453" name="矩形 2"/>
          <p:cNvSpPr/>
          <p:nvPr/>
        </p:nvSpPr>
        <p:spPr>
          <a:xfrm>
            <a:off x="128588" y="5013325"/>
            <a:ext cx="8640762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61950" indent="-361950" algn="just" defTabSz="685800">
              <a:lnSpc>
                <a:spcPct val="80000"/>
              </a:lnSpc>
              <a:spcBef>
                <a:spcPts val="600"/>
              </a:spcBef>
              <a:buClr>
                <a:srgbClr val="4F5A71"/>
              </a:buClr>
              <a:buSzPct val="70000"/>
              <a:buFont typeface="Wingdings" panose="05000000000000000000" pitchFamily="2" charset="2"/>
              <a:buChar char="m"/>
            </a:pPr>
            <a:r>
              <a:rPr lang="en-US" altLang="en-US" sz="2400" b="1" dirty="0">
                <a:solidFill>
                  <a:srgbClr val="4F5A71"/>
                </a:solidFill>
                <a:latin typeface="幼圆" panose="020105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4F5A71"/>
                </a:solidFill>
                <a:latin typeface="幼圆" panose="02010509060101010101" pitchFamily="49" charset="-122"/>
              </a:rPr>
              <a:t>3</a:t>
            </a:r>
            <a:r>
              <a:rPr lang="en-US" altLang="en-US" sz="2400" b="1" dirty="0">
                <a:solidFill>
                  <a:srgbClr val="4F5A71"/>
                </a:solidFill>
                <a:latin typeface="幼圆" panose="02010509060101010101" pitchFamily="49" charset="-122"/>
              </a:rPr>
              <a:t>）从逻辑上看，庄子其实并不应该输，只是他没找准方向，以至给惠子留下了可乘之机。惠子最初的发问是这样的：“子非鱼，安知鱼之乐？”这里暗含有这样的判断：惠子能够知道庄子“非鱼”。因此，庄子完全可以这样回敬惠子：你既然可以知道我不是鱼，我当然也可以知道鱼快乐。</a:t>
            </a:r>
            <a:endParaRPr lang="en-US" altLang="en-US" sz="2400" b="1" dirty="0">
              <a:solidFill>
                <a:srgbClr val="4F5A71"/>
              </a:solidFill>
              <a:latin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4101"/>
          <p:cNvSpPr txBox="1"/>
          <p:nvPr/>
        </p:nvSpPr>
        <p:spPr>
          <a:xfrm>
            <a:off x="217488" y="246063"/>
            <a:ext cx="2554288" cy="646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学习目标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7488" y="1076325"/>
            <a:ext cx="8926512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了解《庄子》的相关知识及庄子的生平、思想。积累文言知识。（重点）</a:t>
            </a:r>
            <a:endParaRPr lang="zh-CN" altLang="en-US" sz="320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800" y="2420938"/>
            <a:ext cx="876458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欣赏《庄子》雄奇瑰丽的想象，感受其浪漫色彩</a:t>
            </a:r>
            <a:endParaRPr lang="zh-CN" altLang="en-US" sz="320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78" name="Picture 8" descr="03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438" y="3094038"/>
            <a:ext cx="2595562" cy="3763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79" name="Picture 2" descr="26M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125" y="0"/>
            <a:ext cx="2555875" cy="3068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3"/>
          <p:cNvSpPr/>
          <p:nvPr/>
        </p:nvSpPr>
        <p:spPr>
          <a:xfrm>
            <a:off x="363538" y="188913"/>
            <a:ext cx="5837238" cy="6336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just" defTabSz="6858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rgbClr val="4F5A71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    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庄子：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名周，</a:t>
            </a:r>
            <a:r>
              <a:rPr kumimoji="0" lang="zh-CN" altLang="en-US" sz="3600" b="1" i="0" u="sng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战国时宋国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著名的思想家、哲学家、文学家，是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EEF8FF">
                    <a:lumMod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道家学派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的代表人物，老子哲学思想的继承者和发展者。后世将他与老子并称为“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老庄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”，他们的哲学为“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老庄哲学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”。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E4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just" defTabSz="6858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rgbClr val="4F5A71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本文选自：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《逍遥游》，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6858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rgbClr val="4F5A71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55595B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特点：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充满奇特的想象和浪漫的色彩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5781" name="Text Box 5"/>
          <p:cNvSpPr txBox="1"/>
          <p:nvPr/>
        </p:nvSpPr>
        <p:spPr>
          <a:xfrm>
            <a:off x="2679700" y="4010025"/>
            <a:ext cx="64643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6804025" y="3213100"/>
            <a:ext cx="1279525" cy="34559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　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其文汪洋辟阖，仪态万方，晚周诸子之作，莫能先也。　　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鲁迅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0" y="765175"/>
            <a:ext cx="8834438" cy="6284913"/>
          </a:xfrm>
        </p:spPr>
        <p:txBody>
          <a:bodyPr vert="horz" wrap="square" lIns="91440" tIns="45720" rIns="91440" bIns="45720" numCol="1" anchor="t" anchorCtr="0" compatLnSpc="1">
            <a:normAutofit fontScale="90000" lnSpcReduction="20000"/>
          </a:bodyPr>
          <a:lstStyle/>
          <a:p>
            <a:pPr marL="0" marR="0" lvl="0" indent="0" algn="just" defTabSz="6858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北冥</a:t>
            </a:r>
            <a:r>
              <a:rPr kumimoji="0" lang="en-US" altLang="zh-CN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míng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有鱼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，其名为鲲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（kūn）。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鲲之大，不知其几千里也；化而为鸟，其名为鹏。鹏之背，不知其几千里也；怒而飞，其翼若垂天之云。是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/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鸟也，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海运则将徙</a:t>
            </a:r>
            <a:r>
              <a:rPr kumimoji="0" lang="en-US" altLang="zh-CN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xǐ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于南冥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。南冥者，天池也。《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齐谐》</a:t>
            </a:r>
            <a:r>
              <a:rPr kumimoji="0" lang="en-US" altLang="zh-CN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xié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 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者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，志怪者也。谐之言曰：“鹏/之徙于南冥也，水击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/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三千里，抟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/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tuán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）扶摇而上者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/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九万里，去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/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以六月息者也。”野马也，尘埃也，生物之以息相吹也。天之苍苍，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其正色邪</a:t>
            </a:r>
            <a:r>
              <a:rPr kumimoji="0" lang="en-US" altLang="zh-CN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yé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？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其远而无所至极邪？其视下也，亦若是则已矣。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4B25E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9" name="文本框 6"/>
          <p:cNvSpPr txBox="1"/>
          <p:nvPr/>
        </p:nvSpPr>
        <p:spPr>
          <a:xfrm>
            <a:off x="2843213" y="0"/>
            <a:ext cx="3355975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朗读课文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内容占位符 2"/>
          <p:cNvSpPr>
            <a:spLocks noGrp="1"/>
          </p:cNvSpPr>
          <p:nvPr>
            <p:ph idx="1"/>
          </p:nvPr>
        </p:nvSpPr>
        <p:spPr>
          <a:xfrm>
            <a:off x="250825" y="620713"/>
            <a:ext cx="8280400" cy="5710238"/>
          </a:xfrm>
          <a:ln>
            <a:miter/>
          </a:ln>
        </p:spPr>
        <p:txBody>
          <a:bodyPr vert="horz" wrap="square" lIns="91440" tIns="45720" rIns="91440" bIns="45720" numCol="1" rtlCol="0" anchor="t" anchorCtr="0" compatLnSpc="1">
            <a:normAutofit fontScale="80000" lnSpcReduction="10000"/>
          </a:bodyPr>
          <a:lstStyle/>
          <a:p>
            <a:pPr marL="0" marR="0" lvl="0" indent="0" algn="l" defTabSz="685800" rtl="0" eaLnBrk="1" fontAlgn="auto" latinLnBrk="0" hangingPunct="1">
              <a:lnSpc>
                <a:spcPct val="2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300EC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  <a:sym typeface="+mn-ea"/>
              </a:rPr>
              <a:t>      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北冥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有鱼，其名为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鲲（kūn）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。鲲之大，不知其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几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千里也</a:t>
            </a:r>
            <a:r>
              <a:rPr kumimoji="0" sz="36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；化而为鸟，其名为</a:t>
            </a:r>
            <a:r>
              <a:rPr kumimoji="0" sz="36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鹏</a:t>
            </a:r>
            <a:r>
              <a:rPr kumimoji="0" sz="36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。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鹏之背，</a:t>
            </a:r>
            <a:r>
              <a:rPr kumimoji="0" sz="36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不</a:t>
            </a:r>
            <a:endParaRPr kumimoji="0" lang="en-US" sz="3600" b="1" i="0" u="none" strike="noStrike" kern="1200" cap="none" spc="0" normalizeH="0" baseline="0" noProof="1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685800" rtl="0" eaLnBrk="1" fontAlgn="auto" latinLnBrk="0" hangingPunct="1">
              <a:lnSpc>
                <a:spcPct val="2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36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知其几</a:t>
            </a:r>
            <a:r>
              <a:rPr kumimoji="0" sz="36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千里也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；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怒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而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飞，其翼若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垂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天之云。是鸟也，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海运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则将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徙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于南冥。南冥者，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天池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也。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  <a:sym typeface="+mn-ea"/>
            </a:endParaRPr>
          </a:p>
        </p:txBody>
      </p:sp>
      <p:sp>
        <p:nvSpPr>
          <p:cNvPr id="14338" name="圆角矩形标注 1"/>
          <p:cNvSpPr/>
          <p:nvPr/>
        </p:nvSpPr>
        <p:spPr>
          <a:xfrm>
            <a:off x="179388" y="188913"/>
            <a:ext cx="4752975" cy="1042988"/>
          </a:xfrm>
          <a:prstGeom prst="wedgeRoundRectCallout">
            <a:avLst>
              <a:gd name="adj1" fmla="val -17667"/>
              <a:gd name="adj2" fmla="val 62329"/>
              <a:gd name="adj3" fmla="val 16667"/>
            </a:avLst>
          </a:prstGeom>
          <a:noFill/>
          <a:ln w="127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北海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因海水深黑而得名。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冥，通“溟”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指广阔幽深的大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海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5724525" y="188913"/>
            <a:ext cx="2892425" cy="1079500"/>
          </a:xfrm>
          <a:prstGeom prst="wedgeRoundRectCallout">
            <a:avLst>
              <a:gd name="adj1" fmla="val -90856"/>
              <a:gd name="adj2" fmla="val 78365"/>
              <a:gd name="adj3" fmla="val 16667"/>
            </a:avLst>
          </a:prstGeom>
          <a:noFill/>
          <a:ln w="12700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大鱼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4572000" y="1773238"/>
            <a:ext cx="3384550" cy="728663"/>
          </a:xfrm>
          <a:prstGeom prst="wedgeEllipseCallout">
            <a:avLst>
              <a:gd name="adj1" fmla="val -9848"/>
              <a:gd name="adj2" fmla="val 78985"/>
            </a:avLst>
          </a:prstGeom>
          <a:noFill/>
          <a:ln w="12700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传说中的大鸟。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42" name="圆角矩形标注 5"/>
          <p:cNvSpPr/>
          <p:nvPr/>
        </p:nvSpPr>
        <p:spPr>
          <a:xfrm>
            <a:off x="611188" y="2997200"/>
            <a:ext cx="3705225" cy="866775"/>
          </a:xfrm>
          <a:prstGeom prst="wedgeRoundRectCallout">
            <a:avLst>
              <a:gd name="adj1" fmla="val 17204"/>
              <a:gd name="adj2" fmla="val 63949"/>
              <a:gd name="adj3" fmla="val 16667"/>
            </a:avLst>
          </a:prstGeom>
          <a:noFill/>
          <a:ln w="127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振奋，这里指用力鼓动翅膀。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43" name="圆角矩形标注 6"/>
          <p:cNvSpPr/>
          <p:nvPr/>
        </p:nvSpPr>
        <p:spPr>
          <a:xfrm>
            <a:off x="4716463" y="2997200"/>
            <a:ext cx="4427538" cy="704850"/>
          </a:xfrm>
          <a:prstGeom prst="wedgeRoundRectCallout">
            <a:avLst>
              <a:gd name="adj1" fmla="val -25458"/>
              <a:gd name="adj2" fmla="val 75088"/>
              <a:gd name="adj3" fmla="val 16667"/>
            </a:avLst>
          </a:prstGeom>
          <a:noFill/>
          <a:ln w="127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悬挂。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0" y="5818188"/>
            <a:ext cx="2936875" cy="1039813"/>
          </a:xfrm>
          <a:prstGeom prst="wedgeRoundRectCallout">
            <a:avLst>
              <a:gd name="adj1" fmla="val 183"/>
              <a:gd name="adj2" fmla="val -63245"/>
              <a:gd name="adj3" fmla="val 16667"/>
            </a:avLst>
          </a:prstGeom>
          <a:noFill/>
          <a:ln w="12700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海水运动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45" name="圆角矩形标注 8"/>
          <p:cNvSpPr/>
          <p:nvPr/>
        </p:nvSpPr>
        <p:spPr>
          <a:xfrm>
            <a:off x="2268538" y="4437063"/>
            <a:ext cx="1311275" cy="503238"/>
          </a:xfrm>
          <a:prstGeom prst="wedgeRoundRectCallout">
            <a:avLst>
              <a:gd name="adj1" fmla="val -11963"/>
              <a:gd name="adj2" fmla="val 105773"/>
              <a:gd name="adj3" fmla="val 16667"/>
            </a:avLst>
          </a:prstGeom>
          <a:noFill/>
          <a:ln w="127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迁徙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46" name="圆角矩形标注 9"/>
          <p:cNvSpPr/>
          <p:nvPr/>
        </p:nvSpPr>
        <p:spPr>
          <a:xfrm>
            <a:off x="4572000" y="5805488"/>
            <a:ext cx="3744913" cy="719138"/>
          </a:xfrm>
          <a:prstGeom prst="wedgeRoundRectCallout">
            <a:avLst>
              <a:gd name="adj1" fmla="val 5449"/>
              <a:gd name="adj2" fmla="val -75606"/>
              <a:gd name="adj3" fmla="val 16667"/>
            </a:avLst>
          </a:prstGeom>
          <a:noFill/>
          <a:ln w="127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天然形成的池子。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圆角矩形标注 8"/>
          <p:cNvSpPr/>
          <p:nvPr/>
        </p:nvSpPr>
        <p:spPr>
          <a:xfrm>
            <a:off x="7219633" y="4437063"/>
            <a:ext cx="1311275" cy="503238"/>
          </a:xfrm>
          <a:prstGeom prst="wedgeRoundRectCallout">
            <a:avLst>
              <a:gd name="adj1" fmla="val -11963"/>
              <a:gd name="adj2" fmla="val 105773"/>
              <a:gd name="adj3" fmla="val 16667"/>
            </a:avLst>
          </a:prstGeom>
          <a:noFill/>
          <a:ln w="127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这种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4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4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4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4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314">
                                            <p:txEl>
                                              <p:charRg st="4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314">
                                            <p:txEl>
                                              <p:charRg st="4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314">
                                            <p:txEl>
                                              <p:charRg st="4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3" grpId="0" animBg="1"/>
      <p:bldP spid="5" grpId="0" bldLvl="0" animBg="1"/>
      <p:bldP spid="14342" grpId="0" bldLvl="0" animBg="1"/>
      <p:bldP spid="14343" grpId="0" bldLvl="0" animBg="1"/>
      <p:bldP spid="8" grpId="0" animBg="1"/>
      <p:bldP spid="14345" grpId="0" bldLvl="0" animBg="1"/>
      <p:bldP spid="14346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内容占位符 2"/>
          <p:cNvSpPr>
            <a:spLocks noGrp="1"/>
          </p:cNvSpPr>
          <p:nvPr>
            <p:ph idx="1"/>
          </p:nvPr>
        </p:nvSpPr>
        <p:spPr>
          <a:xfrm>
            <a:off x="395288" y="188913"/>
            <a:ext cx="8215312" cy="6088062"/>
          </a:xfrm>
        </p:spPr>
        <p:txBody>
          <a:bodyPr vert="horz" wrap="square" lIns="91440" tIns="45720" rIns="91440" bIns="45720" anchor="t"/>
          <a:p>
            <a:pPr marL="0" indent="0" eaLnBrk="1" hangingPunct="1">
              <a:lnSpc>
                <a:spcPct val="230000"/>
              </a:lnSpc>
              <a:buNone/>
            </a:pP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齐谐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者,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志</a:t>
            </a:r>
            <a:r>
              <a:rPr lang="en-US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怪</a:t>
            </a: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者也。谐之言曰:“鹏之徙于南冥也,水</a:t>
            </a:r>
            <a:r>
              <a:rPr lang="en-US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击</a:t>
            </a: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三千里,</a:t>
            </a:r>
            <a:r>
              <a:rPr lang="en-US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抟(tuán)扶摇</a:t>
            </a: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而</a:t>
            </a:r>
            <a:r>
              <a:rPr lang="en-US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上</a:t>
            </a: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者九万里,去以六月</a:t>
            </a:r>
            <a:r>
              <a:rPr lang="en-US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息</a:t>
            </a: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者也。”</a:t>
            </a:r>
            <a:r>
              <a:rPr lang="en-US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野马</a:t>
            </a: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也,</a:t>
            </a:r>
            <a:r>
              <a:rPr lang="en-US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尘埃</a:t>
            </a: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也,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生物之</a:t>
            </a:r>
            <a:r>
              <a:rPr lang="zh-CN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以息相吹也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。天之</a:t>
            </a:r>
            <a:r>
              <a:rPr lang="zh-CN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苍苍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，</a:t>
            </a:r>
            <a:r>
              <a:rPr lang="zh-CN" altLang="en-US" sz="3200" b="1" dirty="0">
                <a:solidFill>
                  <a:srgbClr val="DA1493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其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正色</a:t>
            </a:r>
            <a:r>
              <a:rPr lang="zh-CN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邪？</a:t>
            </a:r>
            <a:r>
              <a:rPr lang="zh-CN" altLang="en-US" sz="3200" b="1" dirty="0">
                <a:solidFill>
                  <a:srgbClr val="DA1493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其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远而无所至</a:t>
            </a:r>
            <a:r>
              <a:rPr lang="zh-CN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极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邪？其</a:t>
            </a:r>
            <a:r>
              <a:rPr lang="zh-CN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视下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也，亦若是则</a:t>
            </a:r>
            <a:r>
              <a:rPr lang="zh-CN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已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矣。</a:t>
            </a:r>
            <a:endParaRPr lang="zh-CN" altLang="en-US" sz="3200" b="1" dirty="0">
              <a:solidFill>
                <a:srgbClr val="4B25E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1763713" y="117475"/>
            <a:ext cx="1439863" cy="503238"/>
          </a:xfrm>
          <a:prstGeom prst="wedgeRectCallout">
            <a:avLst>
              <a:gd name="adj1" fmla="val -21620"/>
              <a:gd name="adj2" fmla="val 8867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记载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63" name="矩形标注 9"/>
          <p:cNvSpPr/>
          <p:nvPr/>
        </p:nvSpPr>
        <p:spPr>
          <a:xfrm>
            <a:off x="755650" y="1196975"/>
            <a:ext cx="3313113" cy="698500"/>
          </a:xfrm>
          <a:prstGeom prst="wedgeRectCallout">
            <a:avLst>
              <a:gd name="adj1" fmla="val -6444"/>
              <a:gd name="adj2" fmla="val 61134"/>
            </a:avLst>
          </a:prstGeom>
          <a:noFill/>
          <a:ln w="127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这里指鹏鸟奋飞而起双翼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拍打水面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64" name="矩形标注 1"/>
          <p:cNvSpPr/>
          <p:nvPr/>
        </p:nvSpPr>
        <p:spPr>
          <a:xfrm>
            <a:off x="5219700" y="1196975"/>
            <a:ext cx="2808288" cy="544513"/>
          </a:xfrm>
          <a:prstGeom prst="wedgeRectCallout">
            <a:avLst>
              <a:gd name="adj1" fmla="val -70551"/>
              <a:gd name="adj2" fmla="val 83671"/>
            </a:avLst>
          </a:prstGeom>
          <a:noFill/>
          <a:ln w="1905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tIns="252095" bIns="252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盘旋飞翔。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7524750" y="2420938"/>
            <a:ext cx="1368425" cy="485775"/>
          </a:xfrm>
          <a:prstGeom prst="wedgeRectCallout">
            <a:avLst>
              <a:gd name="adj1" fmla="val -98653"/>
              <a:gd name="adj2" fmla="val -84411"/>
            </a:avLst>
          </a:prstGeom>
          <a:noFill/>
          <a:ln w="28575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往上飞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66" name="矩形标注 3"/>
          <p:cNvSpPr/>
          <p:nvPr/>
        </p:nvSpPr>
        <p:spPr>
          <a:xfrm>
            <a:off x="5508625" y="2492375"/>
            <a:ext cx="1366838" cy="517525"/>
          </a:xfrm>
          <a:prstGeom prst="wedgeRectCallout">
            <a:avLst>
              <a:gd name="adj1" fmla="val -27583"/>
              <a:gd name="adj2" fmla="val -76380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旋风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1187450" y="2276475"/>
            <a:ext cx="2952750" cy="701675"/>
          </a:xfrm>
          <a:prstGeom prst="wedgeRectCallout">
            <a:avLst>
              <a:gd name="adj1" fmla="val -2057"/>
              <a:gd name="adj2" fmla="val 68721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气息，此处指风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69" name="矩形标注 15368"/>
          <p:cNvSpPr/>
          <p:nvPr/>
        </p:nvSpPr>
        <p:spPr>
          <a:xfrm>
            <a:off x="1476375" y="3644900"/>
            <a:ext cx="4751388" cy="431800"/>
          </a:xfrm>
          <a:prstGeom prst="wedgeRectCallout">
            <a:avLst>
              <a:gd name="adj1" fmla="val 28718"/>
              <a:gd name="adj2" fmla="val -93750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山野中的雾气，奔腾如野马。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70" name="矩形标注 15369"/>
          <p:cNvSpPr/>
          <p:nvPr/>
        </p:nvSpPr>
        <p:spPr>
          <a:xfrm>
            <a:off x="7308850" y="3429000"/>
            <a:ext cx="1835150" cy="574675"/>
          </a:xfrm>
          <a:prstGeom prst="wedgeRectCallout">
            <a:avLst>
              <a:gd name="adj1" fmla="val -84731"/>
              <a:gd name="adj2" fmla="val -67352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空中游尘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300E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71" name="矩形标注 15370"/>
          <p:cNvSpPr/>
          <p:nvPr/>
        </p:nvSpPr>
        <p:spPr>
          <a:xfrm>
            <a:off x="3995738" y="4724400"/>
            <a:ext cx="1295400" cy="433388"/>
          </a:xfrm>
          <a:prstGeom prst="wedgeRectCallout">
            <a:avLst>
              <a:gd name="adj1" fmla="val -4903"/>
              <a:gd name="adj2" fmla="val -82968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湛蓝。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5372" name="矩形标注 15371"/>
          <p:cNvSpPr/>
          <p:nvPr/>
        </p:nvSpPr>
        <p:spPr>
          <a:xfrm>
            <a:off x="6084888" y="3853180"/>
            <a:ext cx="1619250" cy="431800"/>
          </a:xfrm>
          <a:prstGeom prst="wedgeRectCallout">
            <a:avLst>
              <a:gd name="adj1" fmla="val -139657"/>
              <a:gd name="adj2" fmla="val -359190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通“耶”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73" name="矩形标注 15372"/>
          <p:cNvSpPr/>
          <p:nvPr/>
        </p:nvSpPr>
        <p:spPr>
          <a:xfrm>
            <a:off x="1258888" y="5949950"/>
            <a:ext cx="3889375" cy="574675"/>
          </a:xfrm>
          <a:prstGeom prst="wedgeRectCallout">
            <a:avLst>
              <a:gd name="adj1" fmla="val 28491"/>
              <a:gd name="adj2" fmla="val -97236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它（指大鹏）向下俯视。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74" name="矩形标注 15373"/>
          <p:cNvSpPr/>
          <p:nvPr/>
        </p:nvSpPr>
        <p:spPr>
          <a:xfrm>
            <a:off x="611188" y="4724400"/>
            <a:ext cx="3095625" cy="504825"/>
          </a:xfrm>
          <a:prstGeom prst="wedgeRectCallout">
            <a:avLst>
              <a:gd name="adj1" fmla="val -17181"/>
              <a:gd name="adj2" fmla="val -78616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以气息相互吹拂的结果。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75" name="矩形标注 15374"/>
          <p:cNvSpPr/>
          <p:nvPr/>
        </p:nvSpPr>
        <p:spPr>
          <a:xfrm>
            <a:off x="3779838" y="188913"/>
            <a:ext cx="2305050" cy="503238"/>
          </a:xfrm>
          <a:prstGeom prst="wedgeRectCallout">
            <a:avLst>
              <a:gd name="adj1" fmla="val -97796"/>
              <a:gd name="adj2" fmla="val 91324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怪异的事情。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76" name="矩形标注 15375"/>
          <p:cNvSpPr/>
          <p:nvPr/>
        </p:nvSpPr>
        <p:spPr>
          <a:xfrm>
            <a:off x="5688013" y="4652963"/>
            <a:ext cx="3132138" cy="647700"/>
          </a:xfrm>
          <a:prstGeom prst="wedgeRectCallout">
            <a:avLst>
              <a:gd name="adj1" fmla="val -49292"/>
              <a:gd name="adj2" fmla="val -59069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用在选择疑问句中表示选择，是</a:t>
            </a: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，还是</a:t>
            </a: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……</a:t>
            </a:r>
            <a:endParaRPr kumimoji="0" lang="en-US" altLang="zh-CN" sz="2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77" name="矩形标注 15376"/>
          <p:cNvSpPr/>
          <p:nvPr/>
        </p:nvSpPr>
        <p:spPr>
          <a:xfrm>
            <a:off x="0" y="6092825"/>
            <a:ext cx="971550" cy="431800"/>
          </a:xfrm>
          <a:prstGeom prst="wedgeRectCallout">
            <a:avLst>
              <a:gd name="adj1" fmla="val 222685"/>
              <a:gd name="adj2" fmla="val -139338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尽头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78" name="矩形标注 15377"/>
          <p:cNvSpPr/>
          <p:nvPr/>
        </p:nvSpPr>
        <p:spPr>
          <a:xfrm>
            <a:off x="6227763" y="6021388"/>
            <a:ext cx="1008063" cy="504825"/>
          </a:xfrm>
          <a:prstGeom prst="wedgeRectCallout">
            <a:avLst>
              <a:gd name="adj1" fmla="val 50472"/>
              <a:gd name="adj2" fmla="val -108491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罢了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1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1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1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363" grpId="0" bldLvl="0" animBg="1"/>
      <p:bldP spid="15364" grpId="0" animBg="1"/>
      <p:bldP spid="3" grpId="0" animBg="1"/>
      <p:bldP spid="15366" grpId="0" animBg="1"/>
      <p:bldP spid="5" grpId="0" animBg="1"/>
      <p:bldP spid="15369" grpId="0" animBg="1"/>
      <p:bldP spid="15370" grpId="0" animBg="1"/>
      <p:bldP spid="15371" grpId="0" animBg="1"/>
      <p:bldP spid="15372" grpId="0" bldLvl="0" animBg="1"/>
      <p:bldP spid="15373" grpId="0" animBg="1"/>
      <p:bldP spid="15374" grpId="0" animBg="1"/>
      <p:bldP spid="15375" grpId="0" animBg="1"/>
      <p:bldP spid="15376" grpId="0" animBg="1"/>
      <p:bldP spid="15377" grpId="0" animBg="1"/>
      <p:bldP spid="15378" grpId="0" animBg="1"/>
    </p:bldLst>
  </p:timing>
</p:sld>
</file>

<file path=ppt/theme/theme1.xml><?xml version="1.0" encoding="utf-8"?>
<a:theme xmlns:a="http://schemas.openxmlformats.org/drawingml/2006/main" name="1_A000120140530A99PPBG">
  <a:themeElements>
    <a:clrScheme name="自定义 586">
      <a:dk1>
        <a:srgbClr val="55595B"/>
      </a:dk1>
      <a:lt1>
        <a:srgbClr val="FFFFFF"/>
      </a:lt1>
      <a:dk2>
        <a:srgbClr val="55595B"/>
      </a:dk2>
      <a:lt2>
        <a:srgbClr val="FFFFFF"/>
      </a:lt2>
      <a:accent1>
        <a:srgbClr val="4F5A71"/>
      </a:accent1>
      <a:accent2>
        <a:srgbClr val="6A8F94"/>
      </a:accent2>
      <a:accent3>
        <a:srgbClr val="4E6363"/>
      </a:accent3>
      <a:accent4>
        <a:srgbClr val="8B695B"/>
      </a:accent4>
      <a:accent5>
        <a:srgbClr val="FFC000"/>
      </a:accent5>
      <a:accent6>
        <a:srgbClr val="C00000"/>
      </a:accent6>
      <a:hlink>
        <a:srgbClr val="00B0F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5426</Words>
  <Application>WPS 演示</Application>
  <PresentationFormat>全屏显示(4:3)</PresentationFormat>
  <Paragraphs>412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40</vt:i4>
      </vt:variant>
    </vt:vector>
  </HeadingPairs>
  <TitlesOfParts>
    <vt:vector size="66" baseType="lpstr">
      <vt:lpstr>Arial</vt:lpstr>
      <vt:lpstr>宋体</vt:lpstr>
      <vt:lpstr>Wingdings</vt:lpstr>
      <vt:lpstr>Times New Roman</vt:lpstr>
      <vt:lpstr>幼圆</vt:lpstr>
      <vt:lpstr>微软雅黑</vt:lpstr>
      <vt:lpstr>华文中宋</vt:lpstr>
      <vt:lpstr>Calibri</vt:lpstr>
      <vt:lpstr>Calibri Light</vt:lpstr>
      <vt:lpstr>Wingdings 2</vt:lpstr>
      <vt:lpstr>Arial</vt:lpstr>
      <vt:lpstr>黑体</vt:lpstr>
      <vt:lpstr>华文行楷</vt:lpstr>
      <vt:lpstr>Arial Unicode MS</vt:lpstr>
      <vt:lpstr>隶书</vt:lpstr>
      <vt:lpstr>Calibri</vt:lpstr>
      <vt:lpstr>楷体</vt:lpstr>
      <vt:lpstr>Adobe 黑体 Std R</vt:lpstr>
      <vt:lpstr>1_A000120140530A99PPBG</vt:lpstr>
      <vt:lpstr>1_空白设计模板</vt:lpstr>
      <vt:lpstr>2_空白设计模板</vt:lpstr>
      <vt:lpstr>3_空白设计模板</vt:lpstr>
      <vt:lpstr>吉祥如意</vt:lpstr>
      <vt:lpstr>1_诗情画意</vt:lpstr>
      <vt:lpstr>2_诗情画意</vt:lpstr>
      <vt:lpstr>Office 主题</vt:lpstr>
      <vt:lpstr>北冥有鱼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中心思想：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北冥有鱼</dc:title>
  <dc:creator>Administrator</dc:creator>
  <cp:lastModifiedBy>lenovo</cp:lastModifiedBy>
  <cp:revision>92</cp:revision>
  <dcterms:created xsi:type="dcterms:W3CDTF">2015-12-16T02:38:00Z</dcterms:created>
  <dcterms:modified xsi:type="dcterms:W3CDTF">2019-04-23T05:22:46Z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2052-11.1.0.8567</vt:lpwstr>
  </property>
</Properties>
</file>