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5" r:id="rId15"/>
    <p:sldId id="268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2FA5C-87A5-4C9F-B3B6-15C60350E19B}" type="datetimeFigureOut">
              <a:rPr lang="zh-CN" altLang="en-US" smtClean="0"/>
              <a:t>2017-3-26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3F910-E7C0-4AEF-A9E6-88C3A8996C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3F910-E7C0-4AEF-A9E6-88C3A8996C9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CB465-B67D-4366-A9DC-51F25964630A}" type="datetimeFigureOut">
              <a:rPr lang="zh-CN" altLang="en-US" smtClean="0"/>
              <a:pPr/>
              <a:t>2017-3-26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83613-06E5-49BD-A667-917B403658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timgsa.baidu.com/timg?image&amp;quality=80&amp;size=b9999_10000&amp;sec=1490507623250&amp;di=45b607d5650d1db7bf6a5107875379f4&amp;imgtype=0&amp;src=http%3A%2F%2F3g.51edu.com%2Fuploadfile%2F2011%2F0317%2F201103171137412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timgsa.baidu.com/timg?image&amp;quality=80&amp;size=b9999_10000&amp;sec=1490508831281&amp;di=944234ea4d45cd3fbbcfa3008cfd4711&amp;imgtype=0&amp;src=http%3A%2F%2Fimgsrc.baidu.com%2Fforum%2Fw%253D580%2Fsign%3D67ecdb7bc1cec3fd8b3ea77de689d4b6%2Fa7682655b319ebc469bb502e8026cffc1f1716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我对她产生过空前的敬意</a:t>
            </a:r>
            <a:r>
              <a:rPr lang="en-US" altLang="zh-CN" dirty="0" smtClean="0"/>
              <a:t>,</a:t>
            </a:r>
            <a:r>
              <a:rPr lang="zh-CN" altLang="en-US" dirty="0" smtClean="0"/>
              <a:t>后面逐渐消失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她给我讲长毛的故事（详）</a:t>
            </a:r>
            <a:endParaRPr lang="en-US" altLang="zh-CN" dirty="0" smtClean="0"/>
          </a:p>
          <a:p>
            <a:r>
              <a:rPr lang="en-US" altLang="zh-CN" dirty="0" smtClean="0"/>
              <a:t>——</a:t>
            </a:r>
            <a:r>
              <a:rPr lang="zh-CN" altLang="en-US" dirty="0" smtClean="0"/>
              <a:t>她有攻城时抵挡大炮的神力</a:t>
            </a:r>
            <a:endParaRPr lang="en-US" altLang="zh-CN" dirty="0" smtClean="0"/>
          </a:p>
          <a:p>
            <a:r>
              <a:rPr lang="en-US" altLang="zh-CN" dirty="0" smtClean="0"/>
              <a:t>——</a:t>
            </a:r>
            <a:r>
              <a:rPr lang="zh-CN" altLang="en-US" dirty="0" smtClean="0"/>
              <a:t>伟大的神力</a:t>
            </a:r>
            <a:endParaRPr lang="en-US" altLang="zh-CN" dirty="0" smtClean="0"/>
          </a:p>
          <a:p>
            <a:r>
              <a:rPr lang="zh-CN" altLang="en-US" dirty="0" smtClean="0"/>
              <a:t>她谋害了我的隐鼠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timgsa.baidu.com/timg?image&amp;quality=80&amp;size=b9999_10000&amp;sec=1490509032328&amp;di=c48e0eecdcc62c1a7d9db9fe936bb3e0&amp;imgtype=0&amp;src=http%3A%2F%2Fwww.wendangwang.com%2Fpic%2F8298b38b7b079e30da416fb8%2F2-810-jpg_6-1080-0-0-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63"/>
            <a:ext cx="9144000" cy="686256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624736" cy="1143000"/>
          </a:xfrm>
        </p:spPr>
        <p:txBody>
          <a:bodyPr/>
          <a:lstStyle/>
          <a:p>
            <a:pPr algn="l"/>
            <a:r>
              <a:rPr lang="zh-CN" altLang="en-US" b="1" dirty="0" smtClean="0"/>
              <a:t>这又使我发生了新的敬意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2276872"/>
            <a:ext cx="7344816" cy="4209331"/>
          </a:xfrm>
        </p:spPr>
        <p:txBody>
          <a:bodyPr/>
          <a:lstStyle/>
          <a:p>
            <a:r>
              <a:rPr lang="zh-CN" altLang="en-US" b="1" dirty="0" smtClean="0"/>
              <a:t>别人不肯做或不能做的事，她却能够做成功。</a:t>
            </a:r>
            <a:endParaRPr lang="en-US" altLang="zh-CN" b="1" dirty="0" smtClean="0"/>
          </a:p>
          <a:p>
            <a:r>
              <a:rPr lang="en-US" altLang="zh-CN" b="1" dirty="0" smtClean="0"/>
              <a:t>——</a:t>
            </a:r>
            <a:r>
              <a:rPr lang="zh-CN" altLang="en-US" b="1" dirty="0" smtClean="0"/>
              <a:t>她确有伟大的神力</a:t>
            </a:r>
            <a:endParaRPr lang="en-US" altLang="zh-CN" b="1" dirty="0" smtClean="0"/>
          </a:p>
          <a:p>
            <a:r>
              <a:rPr lang="en-US" altLang="zh-CN" b="1" dirty="0" smtClean="0"/>
              <a:t>——</a:t>
            </a:r>
            <a:r>
              <a:rPr lang="zh-CN" altLang="en-US" b="1" dirty="0" smtClean="0"/>
              <a:t>给我买来了我心心念念的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山海经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（详）</a:t>
            </a:r>
            <a:endParaRPr lang="zh-CN" altLang="en-US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timgsa.baidu.com/timg?image&amp;quality=80&amp;size=b9999_10000&amp;sec=1490508912718&amp;di=2ca958e3e8633eb5a48392b2af234f23&amp;imgtype=0&amp;src=http%3A%2F%2Fpic.58pic.com%2F58pic%2F14%2F28%2F22%2F37h58PICg5t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3904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阿长其人：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我的保姆</a:t>
            </a:r>
            <a:endParaRPr lang="en-US" altLang="zh-CN" dirty="0" smtClean="0"/>
          </a:p>
          <a:p>
            <a:r>
              <a:rPr lang="zh-CN" altLang="en-US" dirty="0" smtClean="0"/>
              <a:t>辞了人世三十年了</a:t>
            </a:r>
            <a:endParaRPr lang="en-US" altLang="zh-CN" dirty="0" smtClean="0"/>
          </a:p>
          <a:p>
            <a:r>
              <a:rPr lang="zh-CN" altLang="en-US" dirty="0" smtClean="0"/>
              <a:t>我终于不知道她的姓名，她的经历。</a:t>
            </a:r>
            <a:endParaRPr lang="en-US" altLang="zh-CN" dirty="0" smtClean="0"/>
          </a:p>
          <a:p>
            <a:r>
              <a:rPr lang="zh-CN" altLang="en-US" dirty="0" smtClean="0"/>
              <a:t>只知道她有一个过继的儿子，青年守寡的孤孀。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——</a:t>
            </a:r>
            <a:r>
              <a:rPr lang="zh-CN" altLang="en-US" dirty="0" smtClean="0"/>
              <a:t>深沉的祝愿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timgsa.baidu.com/timg?image&amp;quality=80&amp;size=b9999_10000&amp;sec=1490509271875&amp;di=ce118ff3c1e9bb64c2fd50993d0de37a&amp;imgtype=0&amp;src=http%3A%2F%2Fdl.ppt123.net%2Fpptbj%2F201201%2F2012011411275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9"/>
            <a:ext cx="9144000" cy="7101409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思考问题：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b="1" dirty="0" smtClean="0"/>
              <a:t>一、作者为什么如此详细的介绍阿长名字的由来？</a:t>
            </a:r>
            <a:endParaRPr lang="en-US" altLang="zh-CN" b="1" dirty="0" smtClean="0"/>
          </a:p>
          <a:p>
            <a:r>
              <a:rPr lang="zh-CN" altLang="en-US" b="1" dirty="0" smtClean="0"/>
              <a:t>二、你在生活中见过像长妈妈一样爱切切察察的人吗？她对我的那些要求，讲过的那道理，有人对你讲过吗？你如何看待这种情况？</a:t>
            </a:r>
            <a:endParaRPr lang="en-US" altLang="zh-CN" b="1" dirty="0" smtClean="0"/>
          </a:p>
          <a:p>
            <a:r>
              <a:rPr lang="zh-CN" altLang="en-US" b="1" dirty="0" smtClean="0"/>
              <a:t>三、你可以模仿长妈妈睡觉的动作吗？你如何看待这种动作</a:t>
            </a:r>
            <a:r>
              <a:rPr lang="en-US" altLang="zh-CN" b="1" dirty="0" smtClean="0"/>
              <a:t>?</a:t>
            </a:r>
            <a:r>
              <a:rPr lang="zh-CN" altLang="en-US" b="1" dirty="0" smtClean="0"/>
              <a:t>连小孩子都可以听懂的“我的母亲”的言外之意，长妈妈为什么没有开口？</a:t>
            </a:r>
            <a:endParaRPr lang="en-US" altLang="zh-CN" b="1" dirty="0" smtClean="0"/>
          </a:p>
          <a:p>
            <a:r>
              <a:rPr lang="zh-CN" altLang="en-US" b="1" dirty="0" smtClean="0"/>
              <a:t>四、如何区分文章中出现的两次“伟大的神力”？</a:t>
            </a:r>
            <a:endParaRPr lang="en-US" altLang="zh-CN" b="1" dirty="0" smtClean="0"/>
          </a:p>
          <a:p>
            <a:r>
              <a:rPr lang="zh-CN" altLang="en-US" b="1" dirty="0" smtClean="0"/>
              <a:t>五、用直横线勾出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山海经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片段中我的心理变化的句子，用双横线画出对书的模样描写的句子，谈一谈为什么我觉得这是最为心爱的宝书？</a:t>
            </a:r>
            <a:endParaRPr lang="en-US" altLang="zh-CN" b="1" dirty="0" smtClean="0"/>
          </a:p>
          <a:p>
            <a:r>
              <a:rPr lang="zh-CN" altLang="en-US" b="1" dirty="0" smtClean="0"/>
              <a:t>六、结尾处，作者为什么重申长妈妈的人生？</a:t>
            </a:r>
            <a:endParaRPr lang="en-US" altLang="zh-CN" b="1" dirty="0" smtClean="0"/>
          </a:p>
          <a:p>
            <a:r>
              <a:rPr lang="zh-CN" altLang="en-US" b="1" dirty="0" smtClean="0"/>
              <a:t>七、结合所有问题分析长妈妈的人物特点，体会我对长妈妈的感情。</a:t>
            </a:r>
            <a:endParaRPr lang="en-US" altLang="zh-CN" b="1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我的长妈妈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20" name="Picture 4" descr="https://timgsa.baidu.com/timg?image&amp;quality=80&amp;size=b9999_10000&amp;sec=1490510103171&amp;di=31aaa2dcd0974870473369fbf16edbbc&amp;imgtype=0&amp;src=http%3A%2F%2Fs14.sinaimg.cn%2Fmw690%2F001wrLNzzy6JrlbaQ8dcd%26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46085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timgsa.baidu.com/timg?image&amp;quality=80&amp;size=b9999_10000&amp;sec=1490508978968&amp;di=c926f12344cacd6b58e112c027c3e4de&amp;imgtype=0&amp;src=http%3A%2F%2Fimg.qqai.net%2Fuploads%2Fi_3_2867003260x227254775_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4777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长妈妈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身份卑微、身世不幸</a:t>
            </a:r>
            <a:endParaRPr lang="en-US" altLang="zh-CN" dirty="0" smtClean="0"/>
          </a:p>
          <a:p>
            <a:r>
              <a:rPr lang="zh-CN" altLang="en-US" dirty="0" smtClean="0"/>
              <a:t>没有文化、粗俗、好事、迷信甚至是荒唐可笑。</a:t>
            </a:r>
            <a:endParaRPr lang="en-US" altLang="zh-CN" dirty="0" smtClean="0"/>
          </a:p>
          <a:p>
            <a:r>
              <a:rPr lang="zh-CN" altLang="en-US" dirty="0" smtClean="0"/>
              <a:t>乐天安命、淳朴善良、仁厚慈爱。</a:t>
            </a:r>
            <a:endParaRPr lang="en-US" altLang="zh-CN" dirty="0" smtClean="0"/>
          </a:p>
          <a:p>
            <a:r>
              <a:rPr lang="zh-CN" altLang="en-US" dirty="0" smtClean="0"/>
              <a:t>发自内心的关心我爱护我。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timgsa.baidu.com/timg?image&amp;quality=80&amp;size=b9999_10000&amp;sec=1490509326593&amp;di=f3d4683941b800b08b76563d90d58bba&amp;imgtype=0&amp;src=http%3A%2F%2Fimg.cxdq.com%2Fd%2Ffile%2F2015%2F09-23%2F54e3a65a8f16274b527bb29e0df147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我对长妈妈的感情：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r>
              <a:rPr lang="zh-CN" altLang="en-US" b="1" dirty="0" smtClean="0"/>
              <a:t>同</a:t>
            </a:r>
            <a:r>
              <a:rPr lang="zh-CN" altLang="en-US" b="1" dirty="0" smtClean="0"/>
              <a:t>情、怜悯、歉疚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思念、感激</a:t>
            </a:r>
            <a:endParaRPr lang="zh-CN" altLang="en-US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timgsa.baidu.com/timg?image&amp;quality=80&amp;size=b9999_10000&amp;sec=1490508454671&amp;di=cdc4d392ee4123af177379c26d0086cf&amp;imgtype=0&amp;src=http%3A%2F%2Fwww.yooyoo360.com%2Fphoto%2F2009-1-1%2F20090114105400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写作技巧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欲扬先抑</a:t>
            </a:r>
            <a:endParaRPr lang="en-US" altLang="zh-CN" dirty="0" smtClean="0"/>
          </a:p>
          <a:p>
            <a:pPr indent="-720000">
              <a:lnSpc>
                <a:spcPct val="110000"/>
              </a:lnSpc>
            </a:pPr>
            <a:r>
              <a:rPr lang="zh-CN" altLang="en-US" dirty="0" smtClean="0"/>
              <a:t>是一种人物描写技巧。欲扬先抑的“扬”，是指褒扬、抬高。“抑”，指按下、贬低。作者想</a:t>
            </a:r>
            <a:r>
              <a:rPr lang="zh-CN" altLang="en-US" u="sng" dirty="0" smtClean="0"/>
              <a:t>褒扬某个人物，却不从褒扬处落笔，而先是按下，从相反的贬抑处落笔。</a:t>
            </a:r>
            <a:endParaRPr lang="en-US" altLang="zh-CN" u="sng" dirty="0" smtClean="0"/>
          </a:p>
          <a:p>
            <a:pPr indent="-720000">
              <a:lnSpc>
                <a:spcPct val="110000"/>
              </a:lnSpc>
            </a:pPr>
            <a:r>
              <a:rPr lang="zh-CN" altLang="en-US" dirty="0" smtClean="0"/>
              <a:t>用这种方法，</a:t>
            </a:r>
            <a:r>
              <a:rPr lang="zh-CN" altLang="en-US" u="sng" dirty="0" smtClean="0"/>
              <a:t>使情节多变，形成波澜起伏，</a:t>
            </a:r>
            <a:r>
              <a:rPr lang="zh-CN" altLang="en-US" dirty="0" smtClean="0"/>
              <a:t>造成鲜明对比，容易使读者在阅读过程中，产生</a:t>
            </a:r>
            <a:r>
              <a:rPr lang="zh-CN" altLang="en-US" u="sng" dirty="0" smtClean="0"/>
              <a:t>恍然大悟</a:t>
            </a:r>
            <a:r>
              <a:rPr lang="zh-CN" altLang="en-US" dirty="0" smtClean="0"/>
              <a:t>的感觉，留下比较深刻的印象。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timgsa.baidu.com/timg?image&amp;quality=80&amp;size=b9999_10000&amp;sec=1490509832093&amp;di=4126b249d476bf36835aa57ecd28e1ac&amp;imgtype=0&amp;src=http%3A%2F%2Fwww.51wendang.com%2Fpic%2F0935e2e1b3a9526afe21ad5d%2F1-810-jpg_6-1080-0-0-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56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点滴幽默：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人物形象的前后强烈反差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对人物缺点的夸张表现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童言无忌的表述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一本正经的</a:t>
            </a:r>
            <a:r>
              <a:rPr lang="zh-CN" altLang="en-US" dirty="0" smtClean="0"/>
              <a:t>荒诞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对常识的荒唐表述。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timgsa.baidu.com/timg?image&amp;quality=80&amp;size=b9999_10000&amp;sec=1490509569609&amp;di=a0d3e47ef07f748e02638b39d860e851&amp;imgtype=0&amp;src=http%3A%2F%2Fs2.sinaimg.cn%2Fbmiddle%2F6c1b86e4ga74ceca783b1%26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984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大词小用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2132857"/>
            <a:ext cx="6120680" cy="3384376"/>
          </a:xfrm>
        </p:spPr>
        <p:txBody>
          <a:bodyPr>
            <a:normAutofit lnSpcReduction="10000"/>
          </a:bodyPr>
          <a:lstStyle/>
          <a:p>
            <a:r>
              <a:rPr lang="zh-CN" altLang="en-US" b="1" dirty="0" smtClean="0"/>
              <a:t>将一个</a:t>
            </a:r>
            <a:r>
              <a:rPr lang="zh-CN" altLang="en-US" b="1" u="sng" dirty="0" smtClean="0"/>
              <a:t>概念、范围较大的词</a:t>
            </a:r>
            <a:r>
              <a:rPr lang="zh-CN" altLang="en-US" b="1" dirty="0" smtClean="0"/>
              <a:t>用在一个范围、</a:t>
            </a:r>
            <a:r>
              <a:rPr lang="zh-CN" altLang="en-US" b="1" u="sng" dirty="0" smtClean="0"/>
              <a:t>概念较小的事物上</a:t>
            </a:r>
            <a:r>
              <a:rPr lang="zh-CN" altLang="en-US" b="1" dirty="0" smtClean="0"/>
              <a:t>或者说将一个</a:t>
            </a:r>
            <a:r>
              <a:rPr lang="zh-CN" altLang="en-US" b="1" u="sng" dirty="0" smtClean="0"/>
              <a:t>小事物</a:t>
            </a:r>
            <a:r>
              <a:rPr lang="zh-CN" altLang="en-US" b="1" dirty="0" smtClean="0"/>
              <a:t>故意说</a:t>
            </a:r>
            <a:r>
              <a:rPr lang="zh-CN" altLang="en-US" b="1" u="sng" dirty="0" smtClean="0"/>
              <a:t>成大事物</a:t>
            </a:r>
            <a:r>
              <a:rPr lang="zh-CN" altLang="en-US" b="1" dirty="0" smtClean="0"/>
              <a:t>以</a:t>
            </a:r>
            <a:r>
              <a:rPr lang="zh-CN" altLang="en-US" b="1" u="sng" dirty="0" smtClean="0"/>
              <a:t>突出渲染强化</a:t>
            </a:r>
            <a:r>
              <a:rPr lang="zh-CN" altLang="en-US" b="1" dirty="0" smtClean="0"/>
              <a:t>读者印象。</a:t>
            </a:r>
            <a:endParaRPr lang="en-US" altLang="zh-CN" b="1" dirty="0" smtClean="0"/>
          </a:p>
          <a:p>
            <a:r>
              <a:rPr lang="zh-CN" altLang="en-US" b="1" dirty="0" smtClean="0"/>
              <a:t>阿长的伟大的神力</a:t>
            </a:r>
            <a:endParaRPr lang="en-US" altLang="zh-CN" b="1" dirty="0" smtClean="0"/>
          </a:p>
          <a:p>
            <a:r>
              <a:rPr lang="zh-CN" altLang="en-US" b="1" dirty="0" smtClean="0"/>
              <a:t>霹雳 、谋害 、震悚</a:t>
            </a:r>
            <a:endParaRPr lang="zh-CN" altLang="en-US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timgsa.baidu.com/timg?image&amp;quality=80&amp;size=b9999_10000&amp;sec=1490507857062&amp;di=dba7b50a4326c9b93471717991fc2a79&amp;imgtype=0&amp;src=http%3A%2F%2Fpic29.nipic.com%2F20130514%2F10918666_125035699001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导入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/>
              <a:t>    生活中有一些“小人物”。他们没有传奇的经历、壮丽的事业，也没有深湛的学识、豪迈的语言，也没有火一样的愤怒与冰一样的沉静。但是他们仍然带给我们深深的感动，一种平实、真切、直抵内心深处的感动。因为他们的身上，有着朴素的爱与单纯的善，有着平凡的向往与坚定的追求，还有着自信与智慧。“他们”其实就是“我们”是我们身边的每一个人。</a:t>
            </a:r>
            <a:endParaRPr lang="zh-CN" altLang="en-US" sz="2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imgsa.baidu.com/timg?image&amp;quality=80&amp;size=b9999_10000&amp;sec=1490509451703&amp;di=afb008e836d2d8fec9fea97acc0663bd&amp;imgtype=0&amp;src=http%3A%2F%2Fwww.wendangwang.com%2Fpic%2Fe5dfc3cde2857fb949de617d%2F4-810-jpg_6-1080-0-0-1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6256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/>
              <a:t>写作视角：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720000"/>
            <a:r>
              <a:rPr lang="zh-CN" altLang="en-US" sz="2800" b="1" dirty="0" smtClean="0"/>
              <a:t>成年鲁迅回忆自己的保姆的时候是充满温情的，饱含怜悯同情以及歉疚的。</a:t>
            </a:r>
            <a:endParaRPr lang="en-US" altLang="zh-CN" sz="2800" b="1" dirty="0" smtClean="0"/>
          </a:p>
          <a:p>
            <a:pPr indent="-720000"/>
            <a:r>
              <a:rPr lang="zh-CN" altLang="en-US" sz="2800" b="1" dirty="0" smtClean="0"/>
              <a:t>回</a:t>
            </a:r>
            <a:r>
              <a:rPr lang="zh-CN" altLang="en-US" sz="2800" b="1" dirty="0" smtClean="0"/>
              <a:t>忆往事的时候是以儿童的视角展开的吗，充满了童真、趣味和儿童时期的独特感受。</a:t>
            </a:r>
            <a:endParaRPr lang="en-US" altLang="zh-CN" sz="2800" b="1" dirty="0" smtClean="0"/>
          </a:p>
          <a:p>
            <a:pPr indent="-720000"/>
            <a:r>
              <a:rPr lang="zh-CN" altLang="en-US" sz="2800" b="1" dirty="0" smtClean="0"/>
              <a:t>以成人的眼光写儿童的视角，很多语言具有调侃的意味，文章也因此富有幽默感。</a:t>
            </a:r>
            <a:endParaRPr lang="en-US" altLang="zh-CN" sz="2800" b="1" dirty="0" smtClean="0"/>
          </a:p>
          <a:p>
            <a:pPr indent="-720000"/>
            <a:r>
              <a:rPr lang="en-US" altLang="zh-CN" sz="2800" b="1" dirty="0" smtClean="0"/>
              <a:t>——</a:t>
            </a:r>
            <a:r>
              <a:rPr lang="zh-CN" altLang="en-US" sz="2800" b="1" u="sng" dirty="0" smtClean="0"/>
              <a:t>以情深意长之笔写一些令人啼笑皆</a:t>
            </a:r>
            <a:r>
              <a:rPr lang="zh-CN" altLang="en-US" sz="2800" b="1" dirty="0" smtClean="0"/>
              <a:t>非的往事，在结尾重</a:t>
            </a:r>
            <a:r>
              <a:rPr lang="zh-CN" altLang="en-US" sz="2800" b="1" u="sng" dirty="0" smtClean="0"/>
              <a:t>重的升华</a:t>
            </a:r>
            <a:r>
              <a:rPr lang="zh-CN" altLang="en-US" sz="2800" b="1" dirty="0" smtClean="0"/>
              <a:t>，让人</a:t>
            </a:r>
            <a:r>
              <a:rPr lang="zh-CN" altLang="en-US" sz="2800" b="1" u="sng" dirty="0" smtClean="0"/>
              <a:t>笑到流泪，痛到心扉！</a:t>
            </a:r>
            <a:endParaRPr lang="zh-CN" altLang="en-US" sz="2800" b="1" u="sng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3200" b="1" dirty="0" smtClean="0"/>
              <a:t>   还记得给“我”讲“美女蛇</a:t>
            </a:r>
            <a:r>
              <a:rPr lang="en-US" altLang="zh-CN" sz="3200" b="1" dirty="0" smtClean="0"/>
              <a:t>”</a:t>
            </a:r>
            <a:r>
              <a:rPr lang="zh-CN" altLang="en-US" sz="3200" b="1" dirty="0" smtClean="0"/>
              <a:t>的故事的</a:t>
            </a:r>
            <a:r>
              <a:rPr lang="zh-CN" altLang="en-US" sz="3200" b="1" u="sng" dirty="0" smtClean="0"/>
              <a:t>长妈妈吗？</a:t>
            </a:r>
            <a:endParaRPr lang="zh-CN" altLang="en-US" sz="3200" b="1" u="sng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Autofit/>
          </a:bodyPr>
          <a:lstStyle/>
          <a:p>
            <a:pPr indent="-720000">
              <a:lnSpc>
                <a:spcPct val="150000"/>
              </a:lnSpc>
            </a:pPr>
            <a:r>
              <a:rPr lang="zh-CN" altLang="en-US" sz="1800" b="1" dirty="0" smtClean="0"/>
              <a:t>长妈妈曾经讲给我一个故事听：先前，有一个读书人住在古庙里用功，晚间，在院子里纳凉的时候，突然听到有人在叫他。答应着，四面看时，却见一个美女的脸露在墙头上，向他一笑，隐去了。他很高兴；但竟给那走来和他夜谈的老和尚识破了机关</a:t>
            </a:r>
            <a:r>
              <a:rPr lang="en-US" altLang="zh-CN" sz="1800" b="1" dirty="0" smtClean="0"/>
              <a:t>25</a:t>
            </a:r>
            <a:r>
              <a:rPr lang="zh-CN" altLang="en-US" sz="1800" b="1" dirty="0" smtClean="0"/>
              <a:t>。说他脸上有些妖气，一定遇见“美女蛇”了；这是人首蛇身的怪物，能唤人名，倘一答应，夜间便要来吃这人的肉的。他自然吓得要死，而那老和尚却道</a:t>
            </a:r>
            <a:r>
              <a:rPr lang="en-US" altLang="zh-CN" sz="1800" b="1" dirty="0" smtClean="0"/>
              <a:t>26</a:t>
            </a:r>
            <a:r>
              <a:rPr lang="zh-CN" altLang="en-US" sz="1800" b="1" dirty="0" smtClean="0"/>
              <a:t>无妨，给他一个小盒子，说只要放在枕边，便可高枕而卧</a:t>
            </a:r>
            <a:r>
              <a:rPr lang="en-US" altLang="zh-CN" sz="1800" b="1" dirty="0" smtClean="0"/>
              <a:t>27</a:t>
            </a:r>
            <a:r>
              <a:rPr lang="zh-CN" altLang="en-US" sz="1800" b="1" dirty="0" smtClean="0"/>
              <a:t>。他虽然照样办，却总是睡不着，</a:t>
            </a:r>
            <a:r>
              <a:rPr lang="en-US" altLang="zh-CN" sz="1800" b="1" dirty="0" smtClean="0"/>
              <a:t>——</a:t>
            </a:r>
            <a:r>
              <a:rPr lang="zh-CN" altLang="en-US" sz="1800" b="1" dirty="0" smtClean="0"/>
              <a:t>当然睡不着的。到半夜，果然来了，沙沙沙！门外像是风雨声。他正抖作一团时，却听得豁的一声，一道金光从枕边飞出，外面便什么声音也没有了，那金光也就飞回来，敛</a:t>
            </a:r>
            <a:r>
              <a:rPr lang="en-US" altLang="zh-CN" sz="1800" b="1" dirty="0" smtClean="0"/>
              <a:t>28</a:t>
            </a:r>
            <a:r>
              <a:rPr lang="zh-CN" altLang="en-US" sz="1800" b="1" dirty="0" smtClean="0"/>
              <a:t>在盒子里。后来呢？后来，老和尚说，这是飞蜈蚣，它能吸蛇的脑髓，美女蛇就被它治死了。</a:t>
            </a:r>
          </a:p>
          <a:p>
            <a:pPr indent="-720000">
              <a:lnSpc>
                <a:spcPct val="150000"/>
              </a:lnSpc>
            </a:pPr>
            <a:r>
              <a:rPr lang="zh-CN" altLang="en-US" sz="1800" b="1" dirty="0" smtClean="0"/>
              <a:t>结末的教训是：所以倘有陌生的声音叫你的名字，你万万不可答应他。</a:t>
            </a:r>
            <a:endParaRPr lang="zh-CN" altLang="en-US" sz="1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4.imgtn.bdimg.com/it/u=4014813169,208903843&amp;fm=214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8828" y="3501008"/>
            <a:ext cx="4185172" cy="3356992"/>
          </a:xfrm>
          <a:prstGeom prst="rect">
            <a:avLst/>
          </a:prstGeom>
          <a:noFill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20688"/>
            <a:ext cx="4824536" cy="5937523"/>
          </a:xfrm>
        </p:spPr>
        <p:txBody>
          <a:bodyPr>
            <a:normAutofit lnSpcReduction="10000"/>
          </a:bodyPr>
          <a:lstStyle/>
          <a:p>
            <a:pPr indent="-720000"/>
            <a:r>
              <a:rPr lang="zh-CN" altLang="en-US" dirty="0"/>
              <a:t>这</a:t>
            </a:r>
            <a:r>
              <a:rPr lang="zh-CN" altLang="en-US" dirty="0" smtClean="0"/>
              <a:t>是对于鲁迅而言不可或缺的人物，是鲁迅极其熟知的感情特殊的普通人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indent="-720000"/>
            <a:r>
              <a:rPr lang="zh-CN" altLang="en-US" dirty="0" smtClean="0"/>
              <a:t>她</a:t>
            </a:r>
            <a:r>
              <a:rPr lang="zh-CN" altLang="en-US" dirty="0" smtClean="0"/>
              <a:t>又是一个怎样的人物呢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pPr indent="-720000"/>
            <a:r>
              <a:rPr lang="zh-CN" altLang="en-US" dirty="0" smtClean="0"/>
              <a:t>她</a:t>
            </a:r>
            <a:r>
              <a:rPr lang="zh-CN" altLang="en-US" dirty="0" smtClean="0"/>
              <a:t>有怎样的地位、性格、人生追求和情感世界呢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pPr indent="-720000"/>
            <a:r>
              <a:rPr lang="zh-CN" altLang="en-US" dirty="0" smtClean="0"/>
              <a:t>今</a:t>
            </a:r>
            <a:r>
              <a:rPr lang="zh-CN" altLang="en-US" dirty="0" smtClean="0"/>
              <a:t>天，我们带着这些疑问一起来走近这位“长妈妈”吧！</a:t>
            </a:r>
            <a:endParaRPr lang="zh-CN" altLang="en-US" dirty="0"/>
          </a:p>
        </p:txBody>
      </p:sp>
      <p:pic>
        <p:nvPicPr>
          <p:cNvPr id="1026" name="Picture 2" descr="http://www.hhxx.com.cn/uploads/allimg/1603/276-160310130310P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764704"/>
            <a:ext cx="3996444" cy="28083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timgsa.baidu.com/timg?image&amp;quality=80&amp;size=b9999_10000&amp;sec=1490509887046&amp;di=2cd126d1ab3e82acdcbf4d49eca4a094&amp;imgtype=0&amp;src=http%3A%2F%2Fpic.58pic.com%2F58pic%2F14%2F10%2F74%2F87j58PICMap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8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/>
              <a:t> 自</a:t>
            </a:r>
            <a:r>
              <a:rPr lang="zh-CN" altLang="en-US" b="1" dirty="0" smtClean="0"/>
              <a:t>读课文：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一、用波浪线勾出表现我对长妈妈感情的语句。</a:t>
            </a:r>
            <a:endParaRPr lang="en-US" altLang="zh-CN" b="1" dirty="0" smtClean="0"/>
          </a:p>
          <a:p>
            <a:r>
              <a:rPr lang="zh-CN" altLang="en-US" b="1" dirty="0" smtClean="0"/>
              <a:t>二、以我的感情变化为线索，概括文本内容。</a:t>
            </a:r>
            <a:endParaRPr lang="en-US" altLang="zh-CN" b="1" dirty="0" smtClean="0"/>
          </a:p>
          <a:p>
            <a:r>
              <a:rPr lang="zh-CN" altLang="en-US" b="1" dirty="0" smtClean="0"/>
              <a:t>三、判断文章每个片段的详略，结合故事分析阿长是一个怎样的人。</a:t>
            </a:r>
            <a:endParaRPr lang="en-US" altLang="zh-CN" b="1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timgsa.baidu.com/timg?image&amp;quality=80&amp;size=b9999_10000&amp;sec=1490508679062&amp;di=951a61e3a6d302d6ba6851fb3ad274f5&amp;imgtype=0&amp;src=http%3A%2F%2Fwww.51wendang.com%2Fpic%2F7cc462f08ad0b5221d12e30f%2F1-810-jpg_6-1080-0-0-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56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线索：我对阿长的感情：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我实在不大佩服她。最讨厌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/>
              <a:t>但</a:t>
            </a:r>
            <a:r>
              <a:rPr lang="zh-CN" altLang="en-US" dirty="0" smtClean="0"/>
              <a:t>是她懂得许多规矩；这些规矩，也大概是我所不耐烦的。她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麻烦的事情。</a:t>
            </a:r>
            <a:endParaRPr lang="en-US" altLang="zh-CN" dirty="0" smtClean="0"/>
          </a:p>
          <a:p>
            <a:r>
              <a:rPr lang="zh-CN" altLang="en-US" dirty="0"/>
              <a:t>然</a:t>
            </a:r>
            <a:r>
              <a:rPr lang="zh-CN" altLang="en-US" dirty="0" smtClean="0"/>
              <a:t>而，我一时也对她发生过空前的敬意。</a:t>
            </a:r>
            <a:endParaRPr lang="en-US" altLang="zh-CN" dirty="0" smtClean="0"/>
          </a:p>
          <a:p>
            <a:r>
              <a:rPr lang="zh-CN" altLang="en-US" dirty="0"/>
              <a:t>这</a:t>
            </a:r>
            <a:r>
              <a:rPr lang="zh-CN" altLang="en-US" dirty="0" smtClean="0"/>
              <a:t>种敬意，虽然也逐渐淡薄起来，但完全消失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/>
              <a:t>这又使</a:t>
            </a:r>
            <a:r>
              <a:rPr lang="zh-CN" altLang="en-US" dirty="0" smtClean="0"/>
              <a:t>我发生新的敬意了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/>
              <a:t>仁厚黑</a:t>
            </a:r>
            <a:r>
              <a:rPr lang="zh-CN" altLang="en-US" dirty="0" smtClean="0"/>
              <a:t>暗的地母呵，愿在你怀里永安她的魂灵！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/>
              <a:t>概括文本内</a:t>
            </a:r>
            <a:r>
              <a:rPr lang="zh-CN" altLang="en-US" dirty="0" smtClean="0"/>
              <a:t>容：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978896" cy="4525963"/>
          </a:xfrm>
        </p:spPr>
        <p:txBody>
          <a:bodyPr/>
          <a:lstStyle/>
          <a:p>
            <a:r>
              <a:rPr lang="zh-CN" altLang="en-US" dirty="0" smtClean="0"/>
              <a:t>一、介绍阿长的身份和名字：</a:t>
            </a:r>
            <a:endParaRPr lang="en-US" altLang="zh-CN" dirty="0" smtClean="0"/>
          </a:p>
          <a:p>
            <a:r>
              <a:rPr lang="zh-CN" altLang="en-US" dirty="0"/>
              <a:t>我</a:t>
            </a:r>
            <a:r>
              <a:rPr lang="zh-CN" altLang="en-US" dirty="0" smtClean="0"/>
              <a:t>的保姆</a:t>
            </a:r>
            <a:endParaRPr lang="en-US" altLang="zh-CN" dirty="0" smtClean="0"/>
          </a:p>
          <a:p>
            <a:r>
              <a:rPr lang="zh-CN" altLang="en-US" dirty="0"/>
              <a:t>生</a:t>
            </a:r>
            <a:r>
              <a:rPr lang="zh-CN" altLang="en-US" dirty="0" smtClean="0"/>
              <a:t>的黄而胖</a:t>
            </a:r>
            <a:endParaRPr lang="en-US" altLang="zh-CN" dirty="0" smtClean="0"/>
          </a:p>
          <a:p>
            <a:r>
              <a:rPr lang="zh-CN" altLang="en-US" dirty="0"/>
              <a:t>什</a:t>
            </a:r>
            <a:r>
              <a:rPr lang="zh-CN" altLang="en-US" dirty="0" smtClean="0"/>
              <a:t>么姑娘</a:t>
            </a:r>
            <a:endParaRPr lang="en-US" altLang="zh-CN" dirty="0" smtClean="0"/>
          </a:p>
          <a:p>
            <a:r>
              <a:rPr lang="zh-CN" altLang="en-US" dirty="0" smtClean="0"/>
              <a:t>有一个女工，身材生的很高大，叫阿长。</a:t>
            </a:r>
            <a:endParaRPr lang="en-US" altLang="zh-CN" dirty="0" smtClean="0"/>
          </a:p>
          <a:p>
            <a:r>
              <a:rPr lang="zh-CN" altLang="en-US" dirty="0"/>
              <a:t>补缺</a:t>
            </a:r>
            <a:endParaRPr lang="en-US" altLang="zh-CN" dirty="0" smtClean="0"/>
          </a:p>
          <a:p>
            <a:endParaRPr lang="en-US" altLang="zh-CN" dirty="0" smtClean="0"/>
          </a:p>
        </p:txBody>
      </p:sp>
      <p:pic>
        <p:nvPicPr>
          <p:cNvPr id="15362" name="Picture 2" descr="https://timgsa.baidu.com/timg?image&amp;quality=80&amp;size=b9999_10000&amp;sec=1490509949187&amp;di=115d216ef9ac6501098c32ba77a8850b&amp;imgtype=0&amp;src=http%3A%2F%2Fzyk.ttcczx.com%2Fusers%2Fcczxbjq%2Fuploadfile%2F20121022103442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700808"/>
            <a:ext cx="3168352" cy="456436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我实在不大佩服她：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喜欢切切察察</a:t>
            </a:r>
            <a:endParaRPr lang="en-US" altLang="zh-CN" dirty="0" smtClean="0"/>
          </a:p>
          <a:p>
            <a:r>
              <a:rPr lang="zh-CN" altLang="en-US" dirty="0"/>
              <a:t>不许</a:t>
            </a:r>
            <a:r>
              <a:rPr lang="zh-CN" altLang="en-US" dirty="0" smtClean="0"/>
              <a:t>我多走动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/>
              <a:t>睡</a:t>
            </a:r>
            <a:r>
              <a:rPr lang="zh-CN" altLang="en-US" dirty="0" smtClean="0"/>
              <a:t>觉摆大字（详）</a:t>
            </a:r>
            <a:endParaRPr lang="zh-CN" altLang="en-US" dirty="0"/>
          </a:p>
        </p:txBody>
      </p:sp>
      <p:pic>
        <p:nvPicPr>
          <p:cNvPr id="14338" name="Picture 2" descr="https://timgsa.baidu.com/timg?image&amp;quality=80&amp;size=b9999_10000&amp;sec=1490509986468&amp;di=ffc50f520e26068985b01890bc615185&amp;imgtype=0&amp;src=http%3A%2F%2Ffdfs.xmcdn.com%2Fgroup16%2FM02%2FA5%2F6A%2FwKgDald4zlihHqUvAACyoUL-Z2c215_web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268760"/>
            <a:ext cx="3384376" cy="33843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490508759671&amp;di=3238d951f3008a12c393983c2684120e&amp;imgtype=0&amp;src=http%3A%2F%2Fimg7.yiihuu.com%2Fupimg%2Fcourses%2F2016%2F05%2F30%2F1-1464596610-8503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她懂得许多规矩；这些规矩，也大多是我不耐烦的。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332037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吃福橘，说福语。（详）</a:t>
            </a:r>
            <a:endParaRPr lang="en-US" altLang="zh-CN" dirty="0" smtClean="0"/>
          </a:p>
          <a:p>
            <a:r>
              <a:rPr lang="zh-CN" altLang="en-US" dirty="0"/>
              <a:t>许</a:t>
            </a:r>
            <a:r>
              <a:rPr lang="zh-CN" altLang="en-US" dirty="0" smtClean="0"/>
              <a:t>多烦琐之至的道理：</a:t>
            </a:r>
            <a:endParaRPr lang="en-US" altLang="zh-CN" dirty="0" smtClean="0"/>
          </a:p>
          <a:p>
            <a:r>
              <a:rPr lang="zh-CN" altLang="en-US" dirty="0"/>
              <a:t>人死</a:t>
            </a:r>
            <a:r>
              <a:rPr lang="zh-CN" altLang="en-US" dirty="0" smtClean="0"/>
              <a:t>了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/>
              <a:t>死了</a:t>
            </a:r>
            <a:r>
              <a:rPr lang="zh-CN" altLang="en-US" dirty="0" smtClean="0"/>
              <a:t>人，生了孩子的屋子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/>
              <a:t>晒裤</a:t>
            </a:r>
            <a:r>
              <a:rPr lang="zh-CN" altLang="en-US" dirty="0" smtClean="0"/>
              <a:t>子用竹竿底下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1966</Words>
  <Application>Microsoft Office PowerPoint</Application>
  <PresentationFormat>全屏显示(4:3)</PresentationFormat>
  <Paragraphs>92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导入：</vt:lpstr>
      <vt:lpstr>   还记得给“我”讲“美女蛇”的故事的长妈妈吗？</vt:lpstr>
      <vt:lpstr>幻灯片 4</vt:lpstr>
      <vt:lpstr> 自读课文：</vt:lpstr>
      <vt:lpstr>线索：我对阿长的感情：</vt:lpstr>
      <vt:lpstr>概括文本内容：</vt:lpstr>
      <vt:lpstr>我实在不大佩服她：</vt:lpstr>
      <vt:lpstr>她懂得许多规矩；这些规矩，也大多是我不耐烦的。</vt:lpstr>
      <vt:lpstr>我对她产生过空前的敬意,后面逐渐消失:</vt:lpstr>
      <vt:lpstr>这又使我发生了新的敬意：</vt:lpstr>
      <vt:lpstr>阿长其人：</vt:lpstr>
      <vt:lpstr>思考问题：</vt:lpstr>
      <vt:lpstr>我的长妈妈</vt:lpstr>
      <vt:lpstr>长妈妈</vt:lpstr>
      <vt:lpstr>我对长妈妈的感情：</vt:lpstr>
      <vt:lpstr>写作技巧:</vt:lpstr>
      <vt:lpstr>点滴幽默：</vt:lpstr>
      <vt:lpstr>大词小用</vt:lpstr>
      <vt:lpstr>写作视角：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阿长与山海经</dc:title>
  <dc:creator>Administrator</dc:creator>
  <cp:lastModifiedBy>Administrator</cp:lastModifiedBy>
  <cp:revision>24</cp:revision>
  <dcterms:created xsi:type="dcterms:W3CDTF">2017-03-25T09:34:07Z</dcterms:created>
  <dcterms:modified xsi:type="dcterms:W3CDTF">2017-03-26T04:00:17Z</dcterms:modified>
</cp:coreProperties>
</file>