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heme/theme4.xml" ContentType="application/vnd.openxmlformats-officedocument.theme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5" r:id="rId3"/>
  </p:sldMasterIdLst>
  <p:notesMasterIdLst>
    <p:notesMasterId r:id="rId46"/>
  </p:notesMasterIdLst>
  <p:sldIdLst>
    <p:sldId id="346" r:id="rId4"/>
    <p:sldId id="347" r:id="rId5"/>
    <p:sldId id="348" r:id="rId6"/>
    <p:sldId id="349" r:id="rId7"/>
    <p:sldId id="350" r:id="rId8"/>
    <p:sldId id="351" r:id="rId9"/>
    <p:sldId id="352" r:id="rId10"/>
    <p:sldId id="353" r:id="rId11"/>
    <p:sldId id="377" r:id="rId12"/>
    <p:sldId id="400" r:id="rId13"/>
    <p:sldId id="401" r:id="rId14"/>
    <p:sldId id="402" r:id="rId15"/>
    <p:sldId id="427" r:id="rId16"/>
    <p:sldId id="259" r:id="rId17"/>
    <p:sldId id="450" r:id="rId18"/>
    <p:sldId id="260" r:id="rId19"/>
    <p:sldId id="451" r:id="rId20"/>
    <p:sldId id="452" r:id="rId21"/>
    <p:sldId id="456" r:id="rId22"/>
    <p:sldId id="263" r:id="rId23"/>
    <p:sldId id="457" r:id="rId24"/>
    <p:sldId id="460" r:id="rId25"/>
    <p:sldId id="459" r:id="rId26"/>
    <p:sldId id="461" r:id="rId27"/>
    <p:sldId id="462" r:id="rId28"/>
    <p:sldId id="463" r:id="rId29"/>
    <p:sldId id="464" r:id="rId30"/>
    <p:sldId id="465" r:id="rId31"/>
    <p:sldId id="466" r:id="rId32"/>
    <p:sldId id="469" r:id="rId33"/>
    <p:sldId id="270" r:id="rId34"/>
    <p:sldId id="470" r:id="rId35"/>
    <p:sldId id="274" r:id="rId36"/>
    <p:sldId id="476" r:id="rId37"/>
    <p:sldId id="471" r:id="rId38"/>
    <p:sldId id="477" r:id="rId39"/>
    <p:sldId id="478" r:id="rId40"/>
    <p:sldId id="454" r:id="rId41"/>
    <p:sldId id="455" r:id="rId42"/>
    <p:sldId id="484" r:id="rId43"/>
    <p:sldId id="453" r:id="rId44"/>
    <p:sldId id="485" r:id="rId45"/>
  </p:sldIdLst>
  <p:sldSz cx="12192000" cy="6858000"/>
  <p:notesSz cx="7104063" cy="10234613"/>
  <p:custShowLst>
    <p:custShow name="自定义放映 1" id="0">
      <p:sldLst/>
    </p:custShow>
  </p:custShowLst>
  <p:custDataLst>
    <p:tags r:id="rId4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0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-102" y="-5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tags" Target="tags/tag1.xml"/><Relationship Id="rId50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commentAuthors" Target="commentAuthors.xml"/><Relationship Id="rId8" Type="http://schemas.openxmlformats.org/officeDocument/2006/relationships/slide" Target="slides/slide5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220.xml"/><Relationship Id="rId7" Type="http://schemas.openxmlformats.org/officeDocument/2006/relationships/tags" Target="../tags/tag224.xml"/><Relationship Id="rId2" Type="http://schemas.openxmlformats.org/officeDocument/2006/relationships/tags" Target="../tags/tag219.xml"/><Relationship Id="rId1" Type="http://schemas.openxmlformats.org/officeDocument/2006/relationships/theme" Target="../theme/theme4.xml"/><Relationship Id="rId6" Type="http://schemas.openxmlformats.org/officeDocument/2006/relationships/tags" Target="../tags/tag223.xml"/><Relationship Id="rId5" Type="http://schemas.openxmlformats.org/officeDocument/2006/relationships/tags" Target="../tags/tag222.xml"/><Relationship Id="rId4" Type="http://schemas.openxmlformats.org/officeDocument/2006/relationships/tags" Target="../tags/tag22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4167998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2021-4-2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242770" y="1431824"/>
            <a:ext cx="6872756" cy="3865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735830" y="5512523"/>
            <a:ext cx="5886637" cy="451024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4167998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2600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9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4.xml"/><Relationship Id="rId4" Type="http://schemas.openxmlformats.org/officeDocument/2006/relationships/tags" Target="../tags/tag63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4.xml"/><Relationship Id="rId4" Type="http://schemas.openxmlformats.org/officeDocument/2006/relationships/tags" Target="../tags/tag7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9.xml"/><Relationship Id="rId4" Type="http://schemas.openxmlformats.org/officeDocument/2006/relationships/tags" Target="../tags/tag78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84.xml"/><Relationship Id="rId4" Type="http://schemas.openxmlformats.org/officeDocument/2006/relationships/tags" Target="../tags/tag83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tags" Target="../tags/tag87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4" Type="http://schemas.openxmlformats.org/officeDocument/2006/relationships/tags" Target="../tags/tag88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98.xml"/><Relationship Id="rId3" Type="http://schemas.openxmlformats.org/officeDocument/2006/relationships/tags" Target="../tags/tag93.xml"/><Relationship Id="rId7" Type="http://schemas.openxmlformats.org/officeDocument/2006/relationships/tags" Target="../tags/tag97.xml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6" Type="http://schemas.openxmlformats.org/officeDocument/2006/relationships/tags" Target="../tags/tag96.xml"/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9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0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" Type="http://schemas.openxmlformats.org/officeDocument/2006/relationships/tags" Target="../tags/tag103.xml"/><Relationship Id="rId4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108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07.xml"/><Relationship Id="rId1" Type="http://schemas.openxmlformats.org/officeDocument/2006/relationships/tags" Target="../tags/tag106.xml"/><Relationship Id="rId6" Type="http://schemas.openxmlformats.org/officeDocument/2006/relationships/tags" Target="../tags/tag111.xml"/><Relationship Id="rId5" Type="http://schemas.openxmlformats.org/officeDocument/2006/relationships/tags" Target="../tags/tag110.xml"/><Relationship Id="rId4" Type="http://schemas.openxmlformats.org/officeDocument/2006/relationships/tags" Target="../tags/tag109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114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13.xml"/><Relationship Id="rId1" Type="http://schemas.openxmlformats.org/officeDocument/2006/relationships/tags" Target="../tags/tag112.xml"/><Relationship Id="rId6" Type="http://schemas.openxmlformats.org/officeDocument/2006/relationships/tags" Target="../tags/tag117.xml"/><Relationship Id="rId5" Type="http://schemas.openxmlformats.org/officeDocument/2006/relationships/tags" Target="../tags/tag116.xml"/><Relationship Id="rId4" Type="http://schemas.openxmlformats.org/officeDocument/2006/relationships/tags" Target="../tags/tag115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120.xml"/><Relationship Id="rId2" Type="http://schemas.openxmlformats.org/officeDocument/2006/relationships/tags" Target="../tags/tag119.xml"/><Relationship Id="rId1" Type="http://schemas.openxmlformats.org/officeDocument/2006/relationships/tags" Target="../tags/tag118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22.xml"/><Relationship Id="rId4" Type="http://schemas.openxmlformats.org/officeDocument/2006/relationships/tags" Target="../tags/tag12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" Type="http://schemas.openxmlformats.org/officeDocument/2006/relationships/tags" Target="../tags/tag123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27.xml"/><Relationship Id="rId4" Type="http://schemas.openxmlformats.org/officeDocument/2006/relationships/tags" Target="../tags/tag126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tags" Target="../tags/tag130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29.xml"/><Relationship Id="rId1" Type="http://schemas.openxmlformats.org/officeDocument/2006/relationships/tags" Target="../tags/tag128.xml"/><Relationship Id="rId6" Type="http://schemas.openxmlformats.org/officeDocument/2006/relationships/tags" Target="../tags/tag133.xml"/><Relationship Id="rId5" Type="http://schemas.openxmlformats.org/officeDocument/2006/relationships/tags" Target="../tags/tag132.xml"/><Relationship Id="rId4" Type="http://schemas.openxmlformats.org/officeDocument/2006/relationships/tags" Target="../tags/tag13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tags" Target="../tags/tag136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35.xml"/><Relationship Id="rId1" Type="http://schemas.openxmlformats.org/officeDocument/2006/relationships/tags" Target="../tags/tag134.xml"/><Relationship Id="rId6" Type="http://schemas.openxmlformats.org/officeDocument/2006/relationships/tags" Target="../tags/tag139.xml"/><Relationship Id="rId5" Type="http://schemas.openxmlformats.org/officeDocument/2006/relationships/tags" Target="../tags/tag138.xml"/><Relationship Id="rId4" Type="http://schemas.openxmlformats.org/officeDocument/2006/relationships/tags" Target="../tags/tag137.xml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tags" Target="../tags/tag147.xml"/><Relationship Id="rId3" Type="http://schemas.openxmlformats.org/officeDocument/2006/relationships/tags" Target="../tags/tag142.xml"/><Relationship Id="rId7" Type="http://schemas.openxmlformats.org/officeDocument/2006/relationships/tags" Target="../tags/tag146.xml"/><Relationship Id="rId2" Type="http://schemas.openxmlformats.org/officeDocument/2006/relationships/tags" Target="../tags/tag141.xml"/><Relationship Id="rId1" Type="http://schemas.openxmlformats.org/officeDocument/2006/relationships/tags" Target="../tags/tag140.xml"/><Relationship Id="rId6" Type="http://schemas.openxmlformats.org/officeDocument/2006/relationships/tags" Target="../tags/tag145.xml"/><Relationship Id="rId11" Type="http://schemas.openxmlformats.org/officeDocument/2006/relationships/slideMaster" Target="../slideMasters/slideMaster2.xml"/><Relationship Id="rId5" Type="http://schemas.openxmlformats.org/officeDocument/2006/relationships/tags" Target="../tags/tag144.xml"/><Relationship Id="rId10" Type="http://schemas.openxmlformats.org/officeDocument/2006/relationships/tags" Target="../tags/tag149.xml"/><Relationship Id="rId4" Type="http://schemas.openxmlformats.org/officeDocument/2006/relationships/tags" Target="../tags/tag143.xml"/><Relationship Id="rId9" Type="http://schemas.openxmlformats.org/officeDocument/2006/relationships/tags" Target="../tags/tag148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tags" Target="../tags/tag157.xml"/><Relationship Id="rId2" Type="http://schemas.openxmlformats.org/officeDocument/2006/relationships/tags" Target="../tags/tag156.xml"/><Relationship Id="rId1" Type="http://schemas.openxmlformats.org/officeDocument/2006/relationships/tags" Target="../tags/tag155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159.xml"/><Relationship Id="rId4" Type="http://schemas.openxmlformats.org/officeDocument/2006/relationships/tags" Target="../tags/tag158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tags" Target="../tags/tag162.xml"/><Relationship Id="rId2" Type="http://schemas.openxmlformats.org/officeDocument/2006/relationships/tags" Target="../tags/tag161.xml"/><Relationship Id="rId1" Type="http://schemas.openxmlformats.org/officeDocument/2006/relationships/tags" Target="../tags/tag160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164.xml"/><Relationship Id="rId4" Type="http://schemas.openxmlformats.org/officeDocument/2006/relationships/tags" Target="../tags/tag163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tags" Target="../tags/tag167.xml"/><Relationship Id="rId2" Type="http://schemas.openxmlformats.org/officeDocument/2006/relationships/tags" Target="../tags/tag166.xml"/><Relationship Id="rId1" Type="http://schemas.openxmlformats.org/officeDocument/2006/relationships/tags" Target="../tags/tag165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169.xml"/><Relationship Id="rId4" Type="http://schemas.openxmlformats.org/officeDocument/2006/relationships/tags" Target="../tags/tag168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tags" Target="../tags/tag172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171.xml"/><Relationship Id="rId1" Type="http://schemas.openxmlformats.org/officeDocument/2006/relationships/tags" Target="../tags/tag170.xml"/><Relationship Id="rId6" Type="http://schemas.openxmlformats.org/officeDocument/2006/relationships/tags" Target="../tags/tag175.xml"/><Relationship Id="rId5" Type="http://schemas.openxmlformats.org/officeDocument/2006/relationships/tags" Target="../tags/tag174.xml"/><Relationship Id="rId4" Type="http://schemas.openxmlformats.org/officeDocument/2006/relationships/tags" Target="../tags/tag17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30.xml.rels><?xml version="1.0" encoding="UTF-8" standalone="yes"?>
<Relationships xmlns="http://schemas.openxmlformats.org/package/2006/relationships"><Relationship Id="rId8" Type="http://schemas.openxmlformats.org/officeDocument/2006/relationships/tags" Target="../tags/tag183.xml"/><Relationship Id="rId3" Type="http://schemas.openxmlformats.org/officeDocument/2006/relationships/tags" Target="../tags/tag178.xml"/><Relationship Id="rId7" Type="http://schemas.openxmlformats.org/officeDocument/2006/relationships/tags" Target="../tags/tag182.xml"/><Relationship Id="rId2" Type="http://schemas.openxmlformats.org/officeDocument/2006/relationships/tags" Target="../tags/tag177.xml"/><Relationship Id="rId1" Type="http://schemas.openxmlformats.org/officeDocument/2006/relationships/tags" Target="../tags/tag176.xml"/><Relationship Id="rId6" Type="http://schemas.openxmlformats.org/officeDocument/2006/relationships/tags" Target="../tags/tag181.xml"/><Relationship Id="rId5" Type="http://schemas.openxmlformats.org/officeDocument/2006/relationships/tags" Target="../tags/tag180.xml"/><Relationship Id="rId4" Type="http://schemas.openxmlformats.org/officeDocument/2006/relationships/tags" Target="../tags/tag179.xml"/><Relationship Id="rId9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tags" Target="../tags/tag186.xml"/><Relationship Id="rId2" Type="http://schemas.openxmlformats.org/officeDocument/2006/relationships/tags" Target="../tags/tag185.xml"/><Relationship Id="rId1" Type="http://schemas.openxmlformats.org/officeDocument/2006/relationships/tags" Target="../tags/tag184.xml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187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tags" Target="../tags/tag190.xml"/><Relationship Id="rId2" Type="http://schemas.openxmlformats.org/officeDocument/2006/relationships/tags" Target="../tags/tag189.xml"/><Relationship Id="rId1" Type="http://schemas.openxmlformats.org/officeDocument/2006/relationships/tags" Target="../tags/tag188.xml"/><Relationship Id="rId4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tags" Target="../tags/tag193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192.xml"/><Relationship Id="rId1" Type="http://schemas.openxmlformats.org/officeDocument/2006/relationships/tags" Target="../tags/tag191.xml"/><Relationship Id="rId6" Type="http://schemas.openxmlformats.org/officeDocument/2006/relationships/tags" Target="../tags/tag196.xml"/><Relationship Id="rId5" Type="http://schemas.openxmlformats.org/officeDocument/2006/relationships/tags" Target="../tags/tag195.xml"/><Relationship Id="rId4" Type="http://schemas.openxmlformats.org/officeDocument/2006/relationships/tags" Target="../tags/tag194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tags" Target="../tags/tag199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198.xml"/><Relationship Id="rId1" Type="http://schemas.openxmlformats.org/officeDocument/2006/relationships/tags" Target="../tags/tag197.xml"/><Relationship Id="rId6" Type="http://schemas.openxmlformats.org/officeDocument/2006/relationships/tags" Target="../tags/tag202.xml"/><Relationship Id="rId5" Type="http://schemas.openxmlformats.org/officeDocument/2006/relationships/tags" Target="../tags/tag201.xml"/><Relationship Id="rId4" Type="http://schemas.openxmlformats.org/officeDocument/2006/relationships/tags" Target="../tags/tag200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tags" Target="../tags/tag205.xml"/><Relationship Id="rId2" Type="http://schemas.openxmlformats.org/officeDocument/2006/relationships/tags" Target="../tags/tag204.xml"/><Relationship Id="rId1" Type="http://schemas.openxmlformats.org/officeDocument/2006/relationships/tags" Target="../tags/tag203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207.xml"/><Relationship Id="rId4" Type="http://schemas.openxmlformats.org/officeDocument/2006/relationships/tags" Target="../tags/tag206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tags" Target="../tags/tag210.xml"/><Relationship Id="rId2" Type="http://schemas.openxmlformats.org/officeDocument/2006/relationships/tags" Target="../tags/tag209.xml"/><Relationship Id="rId1" Type="http://schemas.openxmlformats.org/officeDocument/2006/relationships/tags" Target="../tags/tag208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212.xml"/><Relationship Id="rId4" Type="http://schemas.openxmlformats.org/officeDocument/2006/relationships/tags" Target="../tags/tag21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tags" Target="../tags/tag215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214.xml"/><Relationship Id="rId1" Type="http://schemas.openxmlformats.org/officeDocument/2006/relationships/tags" Target="../tags/tag213.xml"/><Relationship Id="rId6" Type="http://schemas.openxmlformats.org/officeDocument/2006/relationships/tags" Target="../tags/tag218.xml"/><Relationship Id="rId5" Type="http://schemas.openxmlformats.org/officeDocument/2006/relationships/tags" Target="../tags/tag217.xml"/><Relationship Id="rId4" Type="http://schemas.openxmlformats.org/officeDocument/2006/relationships/tags" Target="../tags/tag216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465B9B3-C20E-4B1E-A2FA-AE1691916875}" type="datetimeFigureOut">
              <a:rPr lang="zh-CN" altLang="en-US" smtClean="0"/>
              <a:t>2021-4-2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B5499B9E-CBE4-4933-8875-281606D236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465B9B3-C20E-4B1E-A2FA-AE1691916875}" type="datetimeFigureOut">
              <a:rPr lang="zh-CN" altLang="en-US" smtClean="0"/>
              <a:t>2021-4-2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B5499B9E-CBE4-4933-8875-281606D236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465B9B3-C20E-4B1E-A2FA-AE1691916875}" type="datetimeFigureOut">
              <a:rPr lang="zh-CN" altLang="en-US" smtClean="0"/>
              <a:t>2021-4-2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B5499B9E-CBE4-4933-8875-281606D236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85BE3AA-811E-44F4-B12A-49BCE52721AE}" type="slidenum"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85BE3AA-811E-44F4-B12A-49BCE52721AE}" type="slidenum"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85BE3AA-811E-44F4-B12A-49BCE52721AE}" type="slidenum"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85BE3AA-811E-44F4-B12A-49BCE52721AE}" type="slidenum"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40317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840317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840317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85BE3AA-811E-44F4-B12A-49BCE52721AE}" type="slidenum"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85BE3AA-811E-44F4-B12A-49BCE52721AE}" type="slidenum"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85BE3AA-811E-44F4-B12A-49BCE52721AE}" type="slidenum"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183717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85BE3AA-811E-44F4-B12A-49BCE52721AE}" type="slidenum"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465B9B3-C20E-4B1E-A2FA-AE1691916875}" type="datetimeFigureOut">
              <a:rPr lang="zh-CN" altLang="en-US" smtClean="0"/>
              <a:t>2021-4-2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B5499B9E-CBE4-4933-8875-281606D236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183717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85BE3AA-811E-44F4-B12A-49BCE52721AE}" type="slidenum"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85BE3AA-811E-44F4-B12A-49BCE52721AE}" type="slidenum"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85BE3AA-811E-44F4-B12A-49BCE52721AE}" type="slidenum"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  <p:custDataLst>
              <p:tags r:id="rId2"/>
            </p:custDataLst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85BE3AA-811E-44F4-B12A-49BCE52721AE}" type="slidenum"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  <p:custDataLst>
              <p:tags r:id="rId2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联机映像占位符 3"/>
          <p:cNvSpPr>
            <a:spLocks noGrp="1"/>
          </p:cNvSpPr>
          <p:nvPr>
            <p:ph type="clipArt" sz="half" idx="2"/>
            <p:custDataLst>
              <p:tags r:id="rId3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/>
            <a:endParaRPr 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/>
            <a:endParaRPr 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>
                <a:latin typeface="Arial" panose="020B0604020202020204" pitchFamily="34" charset="0"/>
              </a:rPr>
              <a:t>‹#›</a:t>
            </a:fld>
            <a:endParaRPr 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Bar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标题幻灯片">
    <p:bg>
      <p:bgPr>
        <a:pattFill prst="pct5">
          <a:fgClr>
            <a:schemeClr val="accent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1"/>
            </p:custDataLst>
          </p:nvPr>
        </p:nvSpPr>
        <p:spPr>
          <a:xfrm rot="19238101">
            <a:off x="11440980" y="5083135"/>
            <a:ext cx="442243" cy="442243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 rot="2558654">
            <a:off x="10718032" y="5587230"/>
            <a:ext cx="1790831" cy="1790831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矩形 6"/>
          <p:cNvSpPr/>
          <p:nvPr userDrawn="1">
            <p:custDataLst>
              <p:tags r:id="rId3"/>
            </p:custDataLst>
          </p:nvPr>
        </p:nvSpPr>
        <p:spPr>
          <a:xfrm rot="20601284">
            <a:off x="9831264" y="6039855"/>
            <a:ext cx="1029918" cy="1029918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 rot="20567216">
            <a:off x="9227888" y="6150357"/>
            <a:ext cx="265265" cy="26526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矩形 8"/>
          <p:cNvSpPr/>
          <p:nvPr userDrawn="1">
            <p:custDataLst>
              <p:tags r:id="rId5"/>
            </p:custDataLst>
          </p:nvPr>
        </p:nvSpPr>
        <p:spPr>
          <a:xfrm rot="20567216">
            <a:off x="11022574" y="4821816"/>
            <a:ext cx="308836" cy="308836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矩形 1"/>
          <p:cNvSpPr/>
          <p:nvPr userDrawn="1">
            <p:custDataLst>
              <p:tags r:id="rId6"/>
            </p:custDataLst>
          </p:nvPr>
        </p:nvSpPr>
        <p:spPr>
          <a:xfrm rot="19896191">
            <a:off x="696210" y="33589"/>
            <a:ext cx="669411" cy="669411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 userDrawn="1">
            <p:custDataLst>
              <p:tags r:id="rId7"/>
            </p:custDataLst>
          </p:nvPr>
        </p:nvSpPr>
        <p:spPr>
          <a:xfrm rot="21433403">
            <a:off x="-424797" y="-289495"/>
            <a:ext cx="1261894" cy="1261894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/>
          <p:cNvSpPr/>
          <p:nvPr userDrawn="1">
            <p:custDataLst>
              <p:tags r:id="rId8"/>
            </p:custDataLst>
          </p:nvPr>
        </p:nvSpPr>
        <p:spPr>
          <a:xfrm rot="18585721">
            <a:off x="1181569" y="925974"/>
            <a:ext cx="284699" cy="284699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/>
          <p:cNvSpPr/>
          <p:nvPr userDrawn="1">
            <p:custDataLst>
              <p:tags r:id="rId9"/>
            </p:custDataLst>
          </p:nvPr>
        </p:nvSpPr>
        <p:spPr>
          <a:xfrm rot="17430621">
            <a:off x="1311074" y="134869"/>
            <a:ext cx="204135" cy="204135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0" hasCustomPrompt="1"/>
            <p:custDataLst>
              <p:tags r:id="rId10"/>
            </p:custDataLst>
          </p:nvPr>
        </p:nvSpPr>
        <p:spPr>
          <a:xfrm>
            <a:off x="1713834" y="236936"/>
            <a:ext cx="5601366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/>
            <a:r>
              <a:rPr kumimoji="1" lang="en-US" altLang="zh-CN" smtClean="0"/>
              <a:t>CLICK</a:t>
            </a:r>
            <a:r>
              <a:rPr kumimoji="1" lang="zh-CN" altLang="en-US" smtClean="0"/>
              <a:t> </a:t>
            </a:r>
            <a:r>
              <a:rPr kumimoji="1" lang="en-US" altLang="zh-CN" smtClean="0"/>
              <a:t>HERE</a:t>
            </a:r>
            <a:r>
              <a:rPr kumimoji="1" lang="zh-CN" altLang="en-US" smtClean="0"/>
              <a:t> </a:t>
            </a:r>
            <a:r>
              <a:rPr kumimoji="1" lang="en-US" altLang="zh-CN" smtClean="0"/>
              <a:t>TO</a:t>
            </a:r>
            <a:r>
              <a:rPr kumimoji="1" lang="zh-CN" altLang="en-US" smtClean="0"/>
              <a:t> </a:t>
            </a:r>
            <a:r>
              <a:rPr kumimoji="1" lang="en-US" altLang="zh-CN" smtClean="0"/>
              <a:t>ADD</a:t>
            </a:r>
            <a:r>
              <a:rPr kumimoji="1" lang="zh-CN" altLang="en-US" smtClean="0"/>
              <a:t> </a:t>
            </a:r>
            <a:r>
              <a:rPr kumimoji="1" lang="en-US" altLang="zh-CN" smtClean="0"/>
              <a:t>YOUR</a:t>
            </a:r>
            <a:r>
              <a:rPr kumimoji="1" lang="zh-CN" altLang="en-US" smtClean="0"/>
              <a:t> </a:t>
            </a:r>
            <a:r>
              <a:rPr kumimoji="1" lang="en-US" altLang="zh-CN" smtClean="0"/>
              <a:t>TITLE</a:t>
            </a:r>
            <a:endParaRPr kumimoji="1" lang="zh-CN" alt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 spd="med">
    <p:randomBar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 spd="med">
    <p:randomBar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 spd="med">
    <p:randomBar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 spd="med">
    <p:randomBa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465B9B3-C20E-4B1E-A2FA-AE1691916875}" type="datetimeFigureOut">
              <a:rPr lang="zh-CN" altLang="en-US" smtClean="0"/>
              <a:t>2021-4-2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B5499B9E-CBE4-4933-8875-281606D236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 spd="med">
    <p:randomBar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 spd="med">
    <p:randomBar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 spd="med">
    <p:randomBar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 spd="med">
    <p:randomBar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 spd="med">
    <p:randomBar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 spd="med">
    <p:randomBar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 spd="med">
    <p:randomBar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  <p:custDataLst>
              <p:tags r:id="rId2"/>
            </p:custDataLst>
          </p:nvPr>
        </p:nvSpPr>
        <p:spPr>
          <a:xfrm>
            <a:off x="609600" y="1600200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  <p:custDataLst>
              <p:tags r:id="rId3"/>
            </p:custDataLst>
          </p:nvPr>
        </p:nvSpPr>
        <p:spPr>
          <a:xfrm>
            <a:off x="6197600" y="1600200"/>
            <a:ext cx="53848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 spd="med">
    <p:randomBa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465B9B3-C20E-4B1E-A2FA-AE1691916875}" type="datetimeFigureOut">
              <a:rPr lang="zh-CN" altLang="en-US" smtClean="0"/>
              <a:t>2021-4-2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B5499B9E-CBE4-4933-8875-281606D236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9465B9B3-C20E-4B1E-A2FA-AE1691916875}" type="datetimeFigureOut">
              <a:rPr lang="zh-CN" altLang="en-US" smtClean="0"/>
              <a:t>2021-4-2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B5499B9E-CBE4-4933-8875-281606D236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9465B9B3-C20E-4B1E-A2FA-AE1691916875}" type="datetimeFigureOut">
              <a:rPr lang="zh-CN" altLang="en-US" smtClean="0"/>
              <a:t>2021-4-2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B5499B9E-CBE4-4933-8875-281606D236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9465B9B3-C20E-4B1E-A2FA-AE1691916875}" type="datetimeFigureOut">
              <a:rPr lang="zh-CN" altLang="en-US" smtClean="0"/>
              <a:t>2021-4-2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B5499B9E-CBE4-4933-8875-281606D236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465B9B3-C20E-4B1E-A2FA-AE1691916875}" type="datetimeFigureOut">
              <a:rPr lang="zh-CN" altLang="en-US" smtClean="0"/>
              <a:t>2021-4-2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B5499B9E-CBE4-4933-8875-281606D236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465B9B3-C20E-4B1E-A2FA-AE1691916875}" type="datetimeFigureOut">
              <a:rPr lang="zh-CN" altLang="en-US" smtClean="0"/>
              <a:t>2021-4-2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B5499B9E-CBE4-4933-8875-281606D236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ags" Target="../tags/tag67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ags" Target="../tags/tag66.xml"/><Relationship Id="rId2" Type="http://schemas.openxmlformats.org/officeDocument/2006/relationships/slideLayout" Target="../slideLayouts/slideLayout13.xml"/><Relationship Id="rId16" Type="http://schemas.openxmlformats.org/officeDocument/2006/relationships/tags" Target="../tags/tag65.xml"/><Relationship Id="rId20" Type="http://schemas.openxmlformats.org/officeDocument/2006/relationships/tags" Target="../tags/tag69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19" Type="http://schemas.openxmlformats.org/officeDocument/2006/relationships/tags" Target="../tags/tag68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theme" Target="../theme/theme3.xml"/><Relationship Id="rId18" Type="http://schemas.openxmlformats.org/officeDocument/2006/relationships/tags" Target="../tags/tag154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17" Type="http://schemas.openxmlformats.org/officeDocument/2006/relationships/tags" Target="../tags/tag153.xml"/><Relationship Id="rId2" Type="http://schemas.openxmlformats.org/officeDocument/2006/relationships/slideLayout" Target="../slideLayouts/slideLayout27.xml"/><Relationship Id="rId16" Type="http://schemas.openxmlformats.org/officeDocument/2006/relationships/tags" Target="../tags/tag152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tags" Target="../tags/tag151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tags" Target="../tags/tag15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65B9B3-C20E-4B1E-A2FA-AE1691916875}" type="datetimeFigureOut">
              <a:rPr lang="zh-CN" altLang="en-US" smtClean="0"/>
              <a:t>2021-4-2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499B9E-CBE4-4933-8875-281606D236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914400" y="609600"/>
            <a:ext cx="103632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914400" y="1981200"/>
            <a:ext cx="103632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  <p:custDataLst>
              <p:tags r:id="rId18"/>
            </p:custDataLst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 u="none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  <p:custDataLst>
              <p:tags r:id="rId19"/>
            </p:custDataLst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u="none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  <p:custDataLst>
              <p:tags r:id="rId20"/>
            </p:custDataLst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u="none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85BE3AA-811E-44F4-B12A-49BCE52721AE}" type="slidenum"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kumimoji="1"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  <p:custDataLst>
              <p:tags r:id="rId16"/>
            </p:custDataLst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  <p:custDataLst>
              <p:tags r:id="rId17"/>
            </p:custDataLst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  <p:custDataLst>
              <p:tags r:id="rId18"/>
            </p:custDataLst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 algn="r" eaLnBrk="1" hangingPunct="1"/>
            <a:fld id="{9A0DB2DC-4C9A-4742-B13C-FB6460FD3503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</p:sldLayoutIdLst>
  <p:transition spd="med">
    <p:randomBar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227.xml"/><Relationship Id="rId2" Type="http://schemas.openxmlformats.org/officeDocument/2006/relationships/tags" Target="../tags/tag226.xml"/><Relationship Id="rId1" Type="http://schemas.openxmlformats.org/officeDocument/2006/relationships/tags" Target="../tags/tag225.xml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22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249.xml"/><Relationship Id="rId2" Type="http://schemas.openxmlformats.org/officeDocument/2006/relationships/tags" Target="../tags/tag248.xml"/><Relationship Id="rId1" Type="http://schemas.openxmlformats.org/officeDocument/2006/relationships/tags" Target="../tags/tag247.xml"/><Relationship Id="rId6" Type="http://schemas.openxmlformats.org/officeDocument/2006/relationships/image" Target="../media/image11.jpeg"/><Relationship Id="rId5" Type="http://schemas.openxmlformats.org/officeDocument/2006/relationships/slideLayout" Target="../slideLayouts/slideLayout24.xml"/><Relationship Id="rId4" Type="http://schemas.openxmlformats.org/officeDocument/2006/relationships/tags" Target="../tags/tag25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253.xml"/><Relationship Id="rId2" Type="http://schemas.openxmlformats.org/officeDocument/2006/relationships/tags" Target="../tags/tag252.xml"/><Relationship Id="rId1" Type="http://schemas.openxmlformats.org/officeDocument/2006/relationships/tags" Target="../tags/tag251.xml"/><Relationship Id="rId6" Type="http://schemas.openxmlformats.org/officeDocument/2006/relationships/image" Target="../media/image12.png"/><Relationship Id="rId5" Type="http://schemas.openxmlformats.org/officeDocument/2006/relationships/slideLayout" Target="../slideLayouts/slideLayout24.xml"/><Relationship Id="rId4" Type="http://schemas.openxmlformats.org/officeDocument/2006/relationships/tags" Target="../tags/tag25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257.xml"/><Relationship Id="rId2" Type="http://schemas.openxmlformats.org/officeDocument/2006/relationships/tags" Target="../tags/tag256.xml"/><Relationship Id="rId1" Type="http://schemas.openxmlformats.org/officeDocument/2006/relationships/tags" Target="../tags/tag255.xml"/><Relationship Id="rId6" Type="http://schemas.openxmlformats.org/officeDocument/2006/relationships/image" Target="../media/image13.jpeg"/><Relationship Id="rId5" Type="http://schemas.openxmlformats.org/officeDocument/2006/relationships/slideLayout" Target="../slideLayouts/slideLayout24.xml"/><Relationship Id="rId4" Type="http://schemas.openxmlformats.org/officeDocument/2006/relationships/tags" Target="../tags/tag25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266.xml"/><Relationship Id="rId13" Type="http://schemas.openxmlformats.org/officeDocument/2006/relationships/image" Target="../media/image14.jpeg"/><Relationship Id="rId3" Type="http://schemas.openxmlformats.org/officeDocument/2006/relationships/tags" Target="../tags/tag261.xml"/><Relationship Id="rId7" Type="http://schemas.openxmlformats.org/officeDocument/2006/relationships/tags" Target="../tags/tag265.xml"/><Relationship Id="rId12" Type="http://schemas.openxmlformats.org/officeDocument/2006/relationships/slideLayout" Target="../slideLayouts/slideLayout24.xml"/><Relationship Id="rId2" Type="http://schemas.openxmlformats.org/officeDocument/2006/relationships/tags" Target="../tags/tag260.xml"/><Relationship Id="rId1" Type="http://schemas.openxmlformats.org/officeDocument/2006/relationships/tags" Target="../tags/tag259.xml"/><Relationship Id="rId6" Type="http://schemas.openxmlformats.org/officeDocument/2006/relationships/tags" Target="../tags/tag264.xml"/><Relationship Id="rId11" Type="http://schemas.openxmlformats.org/officeDocument/2006/relationships/tags" Target="../tags/tag269.xml"/><Relationship Id="rId5" Type="http://schemas.openxmlformats.org/officeDocument/2006/relationships/tags" Target="../tags/tag263.xml"/><Relationship Id="rId10" Type="http://schemas.openxmlformats.org/officeDocument/2006/relationships/tags" Target="../tags/tag268.xml"/><Relationship Id="rId4" Type="http://schemas.openxmlformats.org/officeDocument/2006/relationships/tags" Target="../tags/tag262.xml"/><Relationship Id="rId9" Type="http://schemas.openxmlformats.org/officeDocument/2006/relationships/tags" Target="../tags/tag26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277.xml"/><Relationship Id="rId13" Type="http://schemas.openxmlformats.org/officeDocument/2006/relationships/image" Target="../media/image16.jpeg"/><Relationship Id="rId3" Type="http://schemas.openxmlformats.org/officeDocument/2006/relationships/tags" Target="../tags/tag272.xml"/><Relationship Id="rId7" Type="http://schemas.openxmlformats.org/officeDocument/2006/relationships/tags" Target="../tags/tag276.xml"/><Relationship Id="rId12" Type="http://schemas.openxmlformats.org/officeDocument/2006/relationships/image" Target="../media/image15.png"/><Relationship Id="rId2" Type="http://schemas.openxmlformats.org/officeDocument/2006/relationships/tags" Target="../tags/tag271.xml"/><Relationship Id="rId1" Type="http://schemas.openxmlformats.org/officeDocument/2006/relationships/tags" Target="../tags/tag270.xml"/><Relationship Id="rId6" Type="http://schemas.openxmlformats.org/officeDocument/2006/relationships/tags" Target="../tags/tag275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274.xml"/><Relationship Id="rId10" Type="http://schemas.openxmlformats.org/officeDocument/2006/relationships/tags" Target="../tags/tag279.xml"/><Relationship Id="rId4" Type="http://schemas.openxmlformats.org/officeDocument/2006/relationships/tags" Target="../tags/tag273.xml"/><Relationship Id="rId9" Type="http://schemas.openxmlformats.org/officeDocument/2006/relationships/tags" Target="../tags/tag27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282.xml"/><Relationship Id="rId2" Type="http://schemas.openxmlformats.org/officeDocument/2006/relationships/tags" Target="../tags/tag281.xml"/><Relationship Id="rId1" Type="http://schemas.openxmlformats.org/officeDocument/2006/relationships/tags" Target="../tags/tag280.xml"/><Relationship Id="rId4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285.xml"/><Relationship Id="rId7" Type="http://schemas.openxmlformats.org/officeDocument/2006/relationships/tags" Target="../tags/tag289.xml"/><Relationship Id="rId2" Type="http://schemas.openxmlformats.org/officeDocument/2006/relationships/tags" Target="../tags/tag284.xml"/><Relationship Id="rId1" Type="http://schemas.openxmlformats.org/officeDocument/2006/relationships/tags" Target="../tags/tag283.xml"/><Relationship Id="rId6" Type="http://schemas.openxmlformats.org/officeDocument/2006/relationships/tags" Target="../tags/tag288.xml"/><Relationship Id="rId11" Type="http://schemas.openxmlformats.org/officeDocument/2006/relationships/image" Target="../media/image17.jpeg"/><Relationship Id="rId5" Type="http://schemas.openxmlformats.org/officeDocument/2006/relationships/tags" Target="../tags/tag287.xml"/><Relationship Id="rId10" Type="http://schemas.openxmlformats.org/officeDocument/2006/relationships/image" Target="../media/image14.jpeg"/><Relationship Id="rId4" Type="http://schemas.openxmlformats.org/officeDocument/2006/relationships/tags" Target="../tags/tag286.xml"/><Relationship Id="rId9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292.xml"/><Relationship Id="rId2" Type="http://schemas.openxmlformats.org/officeDocument/2006/relationships/tags" Target="../tags/tag291.xml"/><Relationship Id="rId1" Type="http://schemas.openxmlformats.org/officeDocument/2006/relationships/tags" Target="../tags/tag290.xml"/><Relationship Id="rId4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295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94.xml"/><Relationship Id="rId1" Type="http://schemas.openxmlformats.org/officeDocument/2006/relationships/tags" Target="../tags/tag293.xml"/><Relationship Id="rId6" Type="http://schemas.openxmlformats.org/officeDocument/2006/relationships/tags" Target="../tags/tag298.xml"/><Relationship Id="rId5" Type="http://schemas.openxmlformats.org/officeDocument/2006/relationships/tags" Target="../tags/tag297.xml"/><Relationship Id="rId4" Type="http://schemas.openxmlformats.org/officeDocument/2006/relationships/tags" Target="../tags/tag29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301.xml"/><Relationship Id="rId2" Type="http://schemas.openxmlformats.org/officeDocument/2006/relationships/tags" Target="../tags/tag300.xml"/><Relationship Id="rId1" Type="http://schemas.openxmlformats.org/officeDocument/2006/relationships/tags" Target="../tags/tag29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0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30.xml"/><Relationship Id="rId1" Type="http://schemas.openxmlformats.org/officeDocument/2006/relationships/tags" Target="../tags/tag229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310.xml"/><Relationship Id="rId3" Type="http://schemas.openxmlformats.org/officeDocument/2006/relationships/tags" Target="../tags/tag305.xml"/><Relationship Id="rId7" Type="http://schemas.openxmlformats.org/officeDocument/2006/relationships/tags" Target="../tags/tag309.xml"/><Relationship Id="rId12" Type="http://schemas.openxmlformats.org/officeDocument/2006/relationships/image" Target="../media/image18.jpeg"/><Relationship Id="rId2" Type="http://schemas.openxmlformats.org/officeDocument/2006/relationships/tags" Target="../tags/tag304.xml"/><Relationship Id="rId1" Type="http://schemas.openxmlformats.org/officeDocument/2006/relationships/tags" Target="../tags/tag303.xml"/><Relationship Id="rId6" Type="http://schemas.openxmlformats.org/officeDocument/2006/relationships/tags" Target="../tags/tag308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307.xml"/><Relationship Id="rId10" Type="http://schemas.openxmlformats.org/officeDocument/2006/relationships/tags" Target="../tags/tag312.xml"/><Relationship Id="rId4" Type="http://schemas.openxmlformats.org/officeDocument/2006/relationships/tags" Target="../tags/tag306.xml"/><Relationship Id="rId9" Type="http://schemas.openxmlformats.org/officeDocument/2006/relationships/tags" Target="../tags/tag31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315.xml"/><Relationship Id="rId7" Type="http://schemas.openxmlformats.org/officeDocument/2006/relationships/tags" Target="../tags/tag319.xml"/><Relationship Id="rId2" Type="http://schemas.openxmlformats.org/officeDocument/2006/relationships/tags" Target="../tags/tag314.xml"/><Relationship Id="rId1" Type="http://schemas.openxmlformats.org/officeDocument/2006/relationships/tags" Target="../tags/tag313.xml"/><Relationship Id="rId6" Type="http://schemas.openxmlformats.org/officeDocument/2006/relationships/tags" Target="../tags/tag318.xml"/><Relationship Id="rId5" Type="http://schemas.openxmlformats.org/officeDocument/2006/relationships/tags" Target="../tags/tag317.xml"/><Relationship Id="rId4" Type="http://schemas.openxmlformats.org/officeDocument/2006/relationships/tags" Target="../tags/tag3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322.xml"/><Relationship Id="rId7" Type="http://schemas.openxmlformats.org/officeDocument/2006/relationships/image" Target="../media/image19.jpeg"/><Relationship Id="rId2" Type="http://schemas.openxmlformats.org/officeDocument/2006/relationships/tags" Target="../tags/tag321.xml"/><Relationship Id="rId1" Type="http://schemas.openxmlformats.org/officeDocument/2006/relationships/tags" Target="../tags/tag320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24.xml"/><Relationship Id="rId4" Type="http://schemas.openxmlformats.org/officeDocument/2006/relationships/tags" Target="../tags/tag3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327.xml"/><Relationship Id="rId7" Type="http://schemas.openxmlformats.org/officeDocument/2006/relationships/image" Target="../media/image20.jpeg"/><Relationship Id="rId2" Type="http://schemas.openxmlformats.org/officeDocument/2006/relationships/tags" Target="../tags/tag326.xml"/><Relationship Id="rId1" Type="http://schemas.openxmlformats.org/officeDocument/2006/relationships/tags" Target="../tags/tag32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29.xml"/><Relationship Id="rId4" Type="http://schemas.openxmlformats.org/officeDocument/2006/relationships/tags" Target="../tags/tag32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332.xml"/><Relationship Id="rId7" Type="http://schemas.openxmlformats.org/officeDocument/2006/relationships/image" Target="../media/image21.jpeg"/><Relationship Id="rId2" Type="http://schemas.openxmlformats.org/officeDocument/2006/relationships/tags" Target="../tags/tag331.xml"/><Relationship Id="rId1" Type="http://schemas.openxmlformats.org/officeDocument/2006/relationships/tags" Target="../tags/tag330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34.xml"/><Relationship Id="rId4" Type="http://schemas.openxmlformats.org/officeDocument/2006/relationships/tags" Target="../tags/tag33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337.xml"/><Relationship Id="rId7" Type="http://schemas.openxmlformats.org/officeDocument/2006/relationships/image" Target="../media/image20.jpeg"/><Relationship Id="rId2" Type="http://schemas.openxmlformats.org/officeDocument/2006/relationships/tags" Target="../tags/tag336.xml"/><Relationship Id="rId1" Type="http://schemas.openxmlformats.org/officeDocument/2006/relationships/tags" Target="../tags/tag33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39.xml"/><Relationship Id="rId4" Type="http://schemas.openxmlformats.org/officeDocument/2006/relationships/tags" Target="../tags/tag33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342.xml"/><Relationship Id="rId7" Type="http://schemas.openxmlformats.org/officeDocument/2006/relationships/image" Target="../media/image21.jpeg"/><Relationship Id="rId2" Type="http://schemas.openxmlformats.org/officeDocument/2006/relationships/tags" Target="../tags/tag341.xml"/><Relationship Id="rId1" Type="http://schemas.openxmlformats.org/officeDocument/2006/relationships/tags" Target="../tags/tag340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44.xml"/><Relationship Id="rId4" Type="http://schemas.openxmlformats.org/officeDocument/2006/relationships/tags" Target="../tags/tag34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347.xml"/><Relationship Id="rId2" Type="http://schemas.openxmlformats.org/officeDocument/2006/relationships/tags" Target="../tags/tag346.xml"/><Relationship Id="rId1" Type="http://schemas.openxmlformats.org/officeDocument/2006/relationships/tags" Target="../tags/tag34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49.xml"/><Relationship Id="rId4" Type="http://schemas.openxmlformats.org/officeDocument/2006/relationships/tags" Target="../tags/tag34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352.xml"/><Relationship Id="rId7" Type="http://schemas.openxmlformats.org/officeDocument/2006/relationships/image" Target="../media/image22.jpeg"/><Relationship Id="rId2" Type="http://schemas.openxmlformats.org/officeDocument/2006/relationships/tags" Target="../tags/tag351.xml"/><Relationship Id="rId1" Type="http://schemas.openxmlformats.org/officeDocument/2006/relationships/tags" Target="../tags/tag350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54.xml"/><Relationship Id="rId4" Type="http://schemas.openxmlformats.org/officeDocument/2006/relationships/tags" Target="../tags/tag35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357.xml"/><Relationship Id="rId7" Type="http://schemas.openxmlformats.org/officeDocument/2006/relationships/image" Target="../media/image23.jpeg"/><Relationship Id="rId2" Type="http://schemas.openxmlformats.org/officeDocument/2006/relationships/tags" Target="../tags/tag356.xml"/><Relationship Id="rId1" Type="http://schemas.openxmlformats.org/officeDocument/2006/relationships/tags" Target="../tags/tag35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59.xml"/><Relationship Id="rId4" Type="http://schemas.openxmlformats.org/officeDocument/2006/relationships/tags" Target="../tags/tag35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32.xml"/><Relationship Id="rId1" Type="http://schemas.openxmlformats.org/officeDocument/2006/relationships/tags" Target="../tags/tag231.xml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362.xml"/><Relationship Id="rId7" Type="http://schemas.openxmlformats.org/officeDocument/2006/relationships/image" Target="../media/image24.jpeg"/><Relationship Id="rId2" Type="http://schemas.openxmlformats.org/officeDocument/2006/relationships/tags" Target="../tags/tag361.xml"/><Relationship Id="rId1" Type="http://schemas.openxmlformats.org/officeDocument/2006/relationships/tags" Target="../tags/tag360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64.xml"/><Relationship Id="rId4" Type="http://schemas.openxmlformats.org/officeDocument/2006/relationships/tags" Target="../tags/tag363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tags" Target="../tags/tag372.xml"/><Relationship Id="rId13" Type="http://schemas.openxmlformats.org/officeDocument/2006/relationships/tags" Target="../tags/tag377.xml"/><Relationship Id="rId18" Type="http://schemas.openxmlformats.org/officeDocument/2006/relationships/slideLayout" Target="../slideLayouts/slideLayout7.xml"/><Relationship Id="rId3" Type="http://schemas.openxmlformats.org/officeDocument/2006/relationships/tags" Target="../tags/tag367.xml"/><Relationship Id="rId7" Type="http://schemas.openxmlformats.org/officeDocument/2006/relationships/tags" Target="../tags/tag371.xml"/><Relationship Id="rId12" Type="http://schemas.openxmlformats.org/officeDocument/2006/relationships/tags" Target="../tags/tag376.xml"/><Relationship Id="rId17" Type="http://schemas.openxmlformats.org/officeDocument/2006/relationships/tags" Target="../tags/tag381.xml"/><Relationship Id="rId2" Type="http://schemas.openxmlformats.org/officeDocument/2006/relationships/tags" Target="../tags/tag366.xml"/><Relationship Id="rId16" Type="http://schemas.openxmlformats.org/officeDocument/2006/relationships/tags" Target="../tags/tag380.xml"/><Relationship Id="rId1" Type="http://schemas.openxmlformats.org/officeDocument/2006/relationships/tags" Target="../tags/tag365.xml"/><Relationship Id="rId6" Type="http://schemas.openxmlformats.org/officeDocument/2006/relationships/tags" Target="../tags/tag370.xml"/><Relationship Id="rId11" Type="http://schemas.openxmlformats.org/officeDocument/2006/relationships/tags" Target="../tags/tag375.xml"/><Relationship Id="rId5" Type="http://schemas.openxmlformats.org/officeDocument/2006/relationships/tags" Target="../tags/tag369.xml"/><Relationship Id="rId15" Type="http://schemas.openxmlformats.org/officeDocument/2006/relationships/tags" Target="../tags/tag379.xml"/><Relationship Id="rId10" Type="http://schemas.openxmlformats.org/officeDocument/2006/relationships/tags" Target="../tags/tag374.xml"/><Relationship Id="rId4" Type="http://schemas.openxmlformats.org/officeDocument/2006/relationships/tags" Target="../tags/tag368.xml"/><Relationship Id="rId9" Type="http://schemas.openxmlformats.org/officeDocument/2006/relationships/tags" Target="../tags/tag373.xml"/><Relationship Id="rId14" Type="http://schemas.openxmlformats.org/officeDocument/2006/relationships/tags" Target="../tags/tag378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tags" Target="../tags/tag389.xml"/><Relationship Id="rId3" Type="http://schemas.openxmlformats.org/officeDocument/2006/relationships/tags" Target="../tags/tag384.xml"/><Relationship Id="rId7" Type="http://schemas.openxmlformats.org/officeDocument/2006/relationships/tags" Target="../tags/tag388.xml"/><Relationship Id="rId2" Type="http://schemas.openxmlformats.org/officeDocument/2006/relationships/tags" Target="../tags/tag383.xml"/><Relationship Id="rId1" Type="http://schemas.openxmlformats.org/officeDocument/2006/relationships/tags" Target="../tags/tag382.xml"/><Relationship Id="rId6" Type="http://schemas.openxmlformats.org/officeDocument/2006/relationships/tags" Target="../tags/tag387.xml"/><Relationship Id="rId5" Type="http://schemas.openxmlformats.org/officeDocument/2006/relationships/tags" Target="../tags/tag386.xml"/><Relationship Id="rId4" Type="http://schemas.openxmlformats.org/officeDocument/2006/relationships/tags" Target="../tags/tag385.xml"/><Relationship Id="rId9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392.xml"/><Relationship Id="rId2" Type="http://schemas.openxmlformats.org/officeDocument/2006/relationships/tags" Target="../tags/tag391.xml"/><Relationship Id="rId1" Type="http://schemas.openxmlformats.org/officeDocument/2006/relationships/tags" Target="../tags/tag390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394.xml"/><Relationship Id="rId4" Type="http://schemas.openxmlformats.org/officeDocument/2006/relationships/tags" Target="../tags/tag39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tags" Target="../tags/tag397.xml"/><Relationship Id="rId2" Type="http://schemas.openxmlformats.org/officeDocument/2006/relationships/tags" Target="../tags/tag396.xml"/><Relationship Id="rId1" Type="http://schemas.openxmlformats.org/officeDocument/2006/relationships/tags" Target="../tags/tag395.xml"/><Relationship Id="rId6" Type="http://schemas.openxmlformats.org/officeDocument/2006/relationships/image" Target="../media/image25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9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tags" Target="../tags/tag401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400.xml"/><Relationship Id="rId1" Type="http://schemas.openxmlformats.org/officeDocument/2006/relationships/tags" Target="../tags/tag399.xml"/><Relationship Id="rId6" Type="http://schemas.openxmlformats.org/officeDocument/2006/relationships/tags" Target="../tags/tag404.xml"/><Relationship Id="rId5" Type="http://schemas.openxmlformats.org/officeDocument/2006/relationships/tags" Target="../tags/tag403.xml"/><Relationship Id="rId4" Type="http://schemas.openxmlformats.org/officeDocument/2006/relationships/tags" Target="../tags/tag40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tags" Target="../tags/tag407.xml"/><Relationship Id="rId7" Type="http://schemas.openxmlformats.org/officeDocument/2006/relationships/image" Target="../media/image26.jpeg"/><Relationship Id="rId2" Type="http://schemas.openxmlformats.org/officeDocument/2006/relationships/tags" Target="../tags/tag406.xml"/><Relationship Id="rId1" Type="http://schemas.openxmlformats.org/officeDocument/2006/relationships/tags" Target="../tags/tag40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409.xml"/><Relationship Id="rId4" Type="http://schemas.openxmlformats.org/officeDocument/2006/relationships/tags" Target="../tags/tag40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tags" Target="../tags/tag412.xml"/><Relationship Id="rId7" Type="http://schemas.openxmlformats.org/officeDocument/2006/relationships/image" Target="../media/image27.jpeg"/><Relationship Id="rId2" Type="http://schemas.openxmlformats.org/officeDocument/2006/relationships/tags" Target="../tags/tag411.xml"/><Relationship Id="rId1" Type="http://schemas.openxmlformats.org/officeDocument/2006/relationships/tags" Target="../tags/tag410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414.xml"/><Relationship Id="rId4" Type="http://schemas.openxmlformats.org/officeDocument/2006/relationships/tags" Target="../tags/tag41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tags" Target="../tags/tag417.xml"/><Relationship Id="rId7" Type="http://schemas.openxmlformats.org/officeDocument/2006/relationships/image" Target="../media/image28.jpeg"/><Relationship Id="rId2" Type="http://schemas.openxmlformats.org/officeDocument/2006/relationships/tags" Target="../tags/tag416.xml"/><Relationship Id="rId1" Type="http://schemas.openxmlformats.org/officeDocument/2006/relationships/tags" Target="../tags/tag415.xml"/><Relationship Id="rId6" Type="http://schemas.openxmlformats.org/officeDocument/2006/relationships/slideLayout" Target="../slideLayouts/slideLayout32.xml"/><Relationship Id="rId5" Type="http://schemas.openxmlformats.org/officeDocument/2006/relationships/tags" Target="../tags/tag419.xml"/><Relationship Id="rId4" Type="http://schemas.openxmlformats.org/officeDocument/2006/relationships/tags" Target="../tags/tag418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tags" Target="../tags/tag422.xml"/><Relationship Id="rId7" Type="http://schemas.openxmlformats.org/officeDocument/2006/relationships/tags" Target="../tags/tag426.xml"/><Relationship Id="rId2" Type="http://schemas.openxmlformats.org/officeDocument/2006/relationships/tags" Target="../tags/tag421.xml"/><Relationship Id="rId1" Type="http://schemas.openxmlformats.org/officeDocument/2006/relationships/tags" Target="../tags/tag420.xml"/><Relationship Id="rId6" Type="http://schemas.openxmlformats.org/officeDocument/2006/relationships/tags" Target="../tags/tag425.xml"/><Relationship Id="rId5" Type="http://schemas.openxmlformats.org/officeDocument/2006/relationships/tags" Target="../tags/tag424.xml"/><Relationship Id="rId4" Type="http://schemas.openxmlformats.org/officeDocument/2006/relationships/tags" Target="../tags/tag423.xml"/><Relationship Id="rId9" Type="http://schemas.openxmlformats.org/officeDocument/2006/relationships/image" Target="../media/image2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34.xml"/><Relationship Id="rId1" Type="http://schemas.openxmlformats.org/officeDocument/2006/relationships/tags" Target="../tags/tag233.xml"/><Relationship Id="rId4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tags" Target="../tags/tag434.xml"/><Relationship Id="rId3" Type="http://schemas.openxmlformats.org/officeDocument/2006/relationships/tags" Target="../tags/tag429.xml"/><Relationship Id="rId7" Type="http://schemas.openxmlformats.org/officeDocument/2006/relationships/tags" Target="../tags/tag433.xml"/><Relationship Id="rId2" Type="http://schemas.openxmlformats.org/officeDocument/2006/relationships/tags" Target="../tags/tag428.xml"/><Relationship Id="rId1" Type="http://schemas.openxmlformats.org/officeDocument/2006/relationships/tags" Target="../tags/tag427.xml"/><Relationship Id="rId6" Type="http://schemas.openxmlformats.org/officeDocument/2006/relationships/tags" Target="../tags/tag432.xml"/><Relationship Id="rId5" Type="http://schemas.openxmlformats.org/officeDocument/2006/relationships/tags" Target="../tags/tag431.xml"/><Relationship Id="rId10" Type="http://schemas.openxmlformats.org/officeDocument/2006/relationships/image" Target="../media/image30.jpeg"/><Relationship Id="rId4" Type="http://schemas.openxmlformats.org/officeDocument/2006/relationships/tags" Target="../tags/tag430.xml"/><Relationship Id="rId9" Type="http://schemas.openxmlformats.org/officeDocument/2006/relationships/slideLayout" Target="../slideLayouts/slideLayout2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tags" Target="../tags/tag437.xml"/><Relationship Id="rId2" Type="http://schemas.openxmlformats.org/officeDocument/2006/relationships/tags" Target="../tags/tag436.xml"/><Relationship Id="rId1" Type="http://schemas.openxmlformats.org/officeDocument/2006/relationships/tags" Target="../tags/tag435.xml"/><Relationship Id="rId6" Type="http://schemas.openxmlformats.org/officeDocument/2006/relationships/image" Target="../media/image31.jpeg"/><Relationship Id="rId5" Type="http://schemas.openxmlformats.org/officeDocument/2006/relationships/slideLayout" Target="../slideLayouts/slideLayout32.xml"/><Relationship Id="rId4" Type="http://schemas.openxmlformats.org/officeDocument/2006/relationships/tags" Target="../tags/tag43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tags" Target="../tags/tag441.xml"/><Relationship Id="rId7" Type="http://schemas.openxmlformats.org/officeDocument/2006/relationships/image" Target="../media/image32.jpeg"/><Relationship Id="rId2" Type="http://schemas.openxmlformats.org/officeDocument/2006/relationships/tags" Target="../tags/tag440.xml"/><Relationship Id="rId1" Type="http://schemas.openxmlformats.org/officeDocument/2006/relationships/tags" Target="../tags/tag439.xml"/><Relationship Id="rId6" Type="http://schemas.openxmlformats.org/officeDocument/2006/relationships/slideLayout" Target="../slideLayouts/slideLayout27.xml"/><Relationship Id="rId5" Type="http://schemas.openxmlformats.org/officeDocument/2006/relationships/tags" Target="../tags/tag443.xml"/><Relationship Id="rId4" Type="http://schemas.openxmlformats.org/officeDocument/2006/relationships/tags" Target="../tags/tag44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36.xml"/><Relationship Id="rId1" Type="http://schemas.openxmlformats.org/officeDocument/2006/relationships/tags" Target="../tags/tag235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239.xml"/><Relationship Id="rId2" Type="http://schemas.openxmlformats.org/officeDocument/2006/relationships/tags" Target="../tags/tag238.xml"/><Relationship Id="rId1" Type="http://schemas.openxmlformats.org/officeDocument/2006/relationships/tags" Target="../tags/tag237.xml"/><Relationship Id="rId5" Type="http://schemas.openxmlformats.org/officeDocument/2006/relationships/image" Target="../media/image6.jpeg"/><Relationship Id="rId4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42.xml"/><Relationship Id="rId2" Type="http://schemas.openxmlformats.org/officeDocument/2006/relationships/tags" Target="../tags/tag241.xml"/><Relationship Id="rId1" Type="http://schemas.openxmlformats.org/officeDocument/2006/relationships/tags" Target="../tags/tag240.xml"/><Relationship Id="rId5" Type="http://schemas.openxmlformats.org/officeDocument/2006/relationships/image" Target="../media/image7.jpeg"/><Relationship Id="rId4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45.xml"/><Relationship Id="rId2" Type="http://schemas.openxmlformats.org/officeDocument/2006/relationships/tags" Target="../tags/tag244.xml"/><Relationship Id="rId1" Type="http://schemas.openxmlformats.org/officeDocument/2006/relationships/tags" Target="../tags/tag243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246.xml"/><Relationship Id="rId2" Type="http://schemas.openxmlformats.org/officeDocument/2006/relationships/video" Target="file:///C:\Users\Administrator\Documents\&#39640;&#20013;&#35821;&#25991;&#24517;&#20462;&#20116;\&#31532;&#19968;&#21333;&#20803;\&#36793;&#22478;\&#36793;&#22478;&#39118;&#26223;.mp4" TargetMode="External"/><Relationship Id="rId1" Type="http://schemas.microsoft.com/office/2007/relationships/media" Target="file:///C:\Users\Administrator\Documents\&#39640;&#20013;&#35821;&#25991;&#24517;&#20462;&#20116;\&#31532;&#19968;&#21333;&#20803;\&#36793;&#22478;\&#36793;&#22478;&#39118;&#26223;.mp4" TargetMode="External"/><Relationship Id="rId5" Type="http://schemas.openxmlformats.org/officeDocument/2006/relationships/image" Target="../media/image10.png"/><Relationship Id="rId4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02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080" y="1905"/>
            <a:ext cx="12181840" cy="6853555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4415790" y="704215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915035" y="861060"/>
            <a:ext cx="10361930" cy="2214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  <a:sp3d extrusionH="120650" prstMaterial="matte"/>
          </a:bodyPr>
          <a:lstStyle/>
          <a:p>
            <a:pPr algn="ctr"/>
            <a:r>
              <a:rPr lang="zh-CN" altLang="en-US" sz="138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边   城</a:t>
            </a:r>
          </a:p>
        </p:txBody>
      </p:sp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4008755" y="4739005"/>
            <a:ext cx="3840480" cy="15684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9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沈从文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14337"/>
          <p:cNvSpPr txBox="1"/>
          <p:nvPr>
            <p:custDataLst>
              <p:tags r:id="rId1"/>
            </p:custDataLst>
          </p:nvPr>
        </p:nvSpPr>
        <p:spPr>
          <a:xfrm>
            <a:off x="87630" y="1185545"/>
            <a:ext cx="11772900" cy="55175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 sz="2800" b="1">
                <a:solidFill>
                  <a:srgbClr val="CC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沈从文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1902--1988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），原名沈岳焕，湖南凤凰人，现代小说家、散文家、文物研究家，“京派作家群”发起人。代表作：短篇小说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《丈夫》、《贵生》、《三三》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；中篇小说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《边城》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；长篇小说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《长河》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 </a:t>
            </a: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沈从文的小说主要有两类：一是以湘西生活为</a:t>
            </a: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题材，通过描写湘西人原始、自然的生命形式，赞美人</a:t>
            </a: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性美，如《边城》；一是以都市生活为题材，通过都市</a:t>
            </a: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生活的腐化堕落，揭示都市自然人性的丧失，如《绅士</a:t>
            </a: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的太太》《都市一妇人》等。</a:t>
            </a:r>
          </a:p>
        </p:txBody>
      </p:sp>
      <p:pic>
        <p:nvPicPr>
          <p:cNvPr id="14340" name="图片 14339" descr="001ec949f8470bc55fa71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763000" y="2920365"/>
            <a:ext cx="3373755" cy="38633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矩形 13"/>
          <p:cNvSpPr/>
          <p:nvPr>
            <p:custDataLst>
              <p:tags r:id="rId3"/>
            </p:custDataLst>
          </p:nvPr>
        </p:nvSpPr>
        <p:spPr>
          <a:xfrm>
            <a:off x="87630" y="0"/>
            <a:ext cx="4927600" cy="1096010"/>
          </a:xfrm>
          <a:prstGeom prst="rect">
            <a:avLst/>
          </a:prstGeom>
          <a:solidFill>
            <a:srgbClr val="16A8A8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1748" name="文本框 1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98793" y="132715"/>
            <a:ext cx="4152900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lt"/>
              </a:rPr>
              <a:t>作  者  简  介</a:t>
            </a:r>
          </a:p>
        </p:txBody>
      </p:sp>
    </p:spTree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174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3174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31220043952-52174764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83515" y="1544320"/>
            <a:ext cx="4831715" cy="4751705"/>
          </a:xfrm>
          <a:prstGeom prst="rect">
            <a:avLst/>
          </a:prstGeom>
        </p:spPr>
      </p:pic>
      <p:sp>
        <p:nvSpPr>
          <p:cNvPr id="14338" name="文本框 14337"/>
          <p:cNvSpPr txBox="1"/>
          <p:nvPr>
            <p:custDataLst>
              <p:tags r:id="rId2"/>
            </p:custDataLst>
          </p:nvPr>
        </p:nvSpPr>
        <p:spPr>
          <a:xfrm>
            <a:off x="5015230" y="295275"/>
            <a:ext cx="6926580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  <a:spcBef>
                <a:spcPct val="0"/>
              </a:spcBef>
            </a:pP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《边城》充满浓郁的湘西乡土气息，寄托了沈从文“美”与“爱”</a:t>
            </a: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</a:t>
            </a:r>
            <a:r>
              <a:rPr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理想，是他作品中最能表现人性美的一部，是现代文学牧歌传统中的巅峰之作，</a:t>
            </a: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它</a:t>
            </a:r>
            <a:r>
              <a:rPr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的文学地位仅次于鲁迅的《呐喊》，居于第二；</a:t>
            </a: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作者</a:t>
            </a:r>
            <a:r>
              <a:rPr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曾于1987年、1988年两度得到诺贝尔文学奖提名，他的文字是中国文学最美的象征。</a:t>
            </a:r>
          </a:p>
        </p:txBody>
      </p:sp>
      <p:sp>
        <p:nvSpPr>
          <p:cNvPr id="14" name="矩形 13"/>
          <p:cNvSpPr/>
          <p:nvPr>
            <p:custDataLst>
              <p:tags r:id="rId3"/>
            </p:custDataLst>
          </p:nvPr>
        </p:nvSpPr>
        <p:spPr>
          <a:xfrm>
            <a:off x="87630" y="0"/>
            <a:ext cx="4927600" cy="1096010"/>
          </a:xfrm>
          <a:prstGeom prst="rect">
            <a:avLst/>
          </a:prstGeom>
          <a:solidFill>
            <a:srgbClr val="16A8A8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1748" name="文本框 1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98793" y="132715"/>
            <a:ext cx="4152900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lt"/>
              </a:rPr>
              <a:t>作  者  简  介</a:t>
            </a:r>
          </a:p>
        </p:txBody>
      </p:sp>
    </p:spTree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174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1"/>
      <p:bldP spid="3174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 (20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663815" y="245745"/>
            <a:ext cx="4330700" cy="6366510"/>
          </a:xfrm>
          <a:prstGeom prst="rect">
            <a:avLst/>
          </a:prstGeom>
        </p:spPr>
      </p:pic>
      <p:sp>
        <p:nvSpPr>
          <p:cNvPr id="14338" name="文本框 14337"/>
          <p:cNvSpPr txBox="1"/>
          <p:nvPr>
            <p:custDataLst>
              <p:tags r:id="rId2"/>
            </p:custDataLst>
          </p:nvPr>
        </p:nvSpPr>
        <p:spPr>
          <a:xfrm>
            <a:off x="87630" y="1185545"/>
            <a:ext cx="746760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</a:pP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1934年，沈从文回到阔别十多年的湘西故乡，看惯了大都市尔虞我诈、世态炎凉的作家，重新感受到故乡人身上保留的那种质朴的人性美，也感受到了由于现代文明的侵入，这种人性美行将消失的情景，于是创作了中篇小说《边城》。</a:t>
            </a:r>
          </a:p>
        </p:txBody>
      </p:sp>
      <p:sp>
        <p:nvSpPr>
          <p:cNvPr id="14" name="矩形 13"/>
          <p:cNvSpPr/>
          <p:nvPr>
            <p:custDataLst>
              <p:tags r:id="rId3"/>
            </p:custDataLst>
          </p:nvPr>
        </p:nvSpPr>
        <p:spPr>
          <a:xfrm>
            <a:off x="87630" y="0"/>
            <a:ext cx="4927600" cy="1096010"/>
          </a:xfrm>
          <a:prstGeom prst="rect">
            <a:avLst/>
          </a:prstGeom>
          <a:solidFill>
            <a:srgbClr val="16A8A8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1748" name="文本框 1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98793" y="132715"/>
            <a:ext cx="4152900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5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lt"/>
              </a:rPr>
              <a:t>写  作  背  景</a:t>
            </a:r>
          </a:p>
        </p:txBody>
      </p:sp>
    </p:spTree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174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3174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5655945" y="204470"/>
            <a:ext cx="2657475" cy="2725420"/>
          </a:xfrm>
          <a:prstGeom prst="rect">
            <a:avLst/>
          </a:prstGeom>
          <a:solidFill>
            <a:schemeClr val="accent6">
              <a:lumMod val="20000"/>
              <a:lumOff val="80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>
            <p:custDataLst>
              <p:tags r:id="rId2"/>
            </p:custDataLst>
          </p:nvPr>
        </p:nvSpPr>
        <p:spPr>
          <a:xfrm>
            <a:off x="87630" y="0"/>
            <a:ext cx="4927600" cy="1096010"/>
          </a:xfrm>
          <a:prstGeom prst="rect">
            <a:avLst/>
          </a:prstGeom>
          <a:solidFill>
            <a:srgbClr val="16A8A8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1748" name="文本框 1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98793" y="132715"/>
            <a:ext cx="4152900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5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lt"/>
              </a:rPr>
              <a:t>课  文  阅  读</a:t>
            </a:r>
          </a:p>
        </p:txBody>
      </p:sp>
      <p:sp>
        <p:nvSpPr>
          <p:cNvPr id="22" name="矩形 21"/>
          <p:cNvSpPr/>
          <p:nvPr>
            <p:custDataLst>
              <p:tags r:id="rId4"/>
            </p:custDataLst>
          </p:nvPr>
        </p:nvSpPr>
        <p:spPr>
          <a:xfrm>
            <a:off x="5655945" y="3625215"/>
            <a:ext cx="2656840" cy="3098165"/>
          </a:xfrm>
          <a:prstGeom prst="rect">
            <a:avLst/>
          </a:prstGeom>
          <a:solidFill>
            <a:schemeClr val="accent6">
              <a:lumMod val="20000"/>
              <a:lumOff val="80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>
            <p:custDataLst>
              <p:tags r:id="rId5"/>
            </p:custDataLst>
          </p:nvPr>
        </p:nvSpPr>
        <p:spPr>
          <a:xfrm>
            <a:off x="9499600" y="3625215"/>
            <a:ext cx="2570480" cy="3098165"/>
          </a:xfrm>
          <a:prstGeom prst="rect">
            <a:avLst/>
          </a:prstGeom>
          <a:solidFill>
            <a:schemeClr val="accent2">
              <a:lumMod val="90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6"/>
            </p:custDataLst>
          </p:nvPr>
        </p:nvSpPr>
        <p:spPr>
          <a:xfrm>
            <a:off x="5656580" y="635635"/>
            <a:ext cx="265684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sz="44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三</a:t>
            </a:r>
            <a:endParaRPr lang="zh-CN" altLang="en-US" sz="4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en-US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又到端午</a:t>
            </a:r>
          </a:p>
          <a:p>
            <a:pPr algn="l"/>
            <a:r>
              <a:rPr lang="zh-CN" altLang="en-US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民风民俗</a:t>
            </a:r>
          </a:p>
        </p:txBody>
      </p:sp>
      <p:sp>
        <p:nvSpPr>
          <p:cNvPr id="3" name="矩形 2"/>
          <p:cNvSpPr/>
          <p:nvPr>
            <p:custDataLst>
              <p:tags r:id="rId7"/>
            </p:custDataLst>
          </p:nvPr>
        </p:nvSpPr>
        <p:spPr>
          <a:xfrm>
            <a:off x="9432925" y="204470"/>
            <a:ext cx="2637155" cy="2726690"/>
          </a:xfrm>
          <a:prstGeom prst="rect">
            <a:avLst/>
          </a:prstGeom>
          <a:solidFill>
            <a:schemeClr val="accent2">
              <a:lumMod val="90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9456420" y="725170"/>
            <a:ext cx="2901315" cy="1999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sz="44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四</a:t>
            </a:r>
            <a:endParaRPr lang="zh-CN" altLang="en-US" sz="4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两年前端午初遇傩送</a:t>
            </a:r>
          </a:p>
        </p:txBody>
      </p:sp>
      <p:sp>
        <p:nvSpPr>
          <p:cNvPr id="7" name="文本框 6"/>
          <p:cNvSpPr txBox="1"/>
          <p:nvPr>
            <p:custDataLst>
              <p:tags r:id="rId9"/>
            </p:custDataLst>
          </p:nvPr>
        </p:nvSpPr>
        <p:spPr>
          <a:xfrm>
            <a:off x="5655945" y="4044315"/>
            <a:ext cx="283464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en-US" altLang="zh-CN" sz="44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44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五</a:t>
            </a:r>
            <a:endParaRPr lang="zh-CN" altLang="en-US" sz="4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一年前端午初见天保</a:t>
            </a:r>
            <a:r>
              <a:rPr lang="zh-CN" altLang="en-US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 </a:t>
            </a:r>
          </a:p>
        </p:txBody>
      </p:sp>
      <p:sp>
        <p:nvSpPr>
          <p:cNvPr id="8" name="文本框 7"/>
          <p:cNvSpPr txBox="1"/>
          <p:nvPr>
            <p:custDataLst>
              <p:tags r:id="rId10"/>
            </p:custDataLst>
          </p:nvPr>
        </p:nvSpPr>
        <p:spPr>
          <a:xfrm>
            <a:off x="9456420" y="4044315"/>
            <a:ext cx="265684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4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sz="44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六</a:t>
            </a:r>
            <a:endParaRPr lang="zh-CN" altLang="en-US" sz="4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en-US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回到现在花轿情思</a:t>
            </a:r>
          </a:p>
        </p:txBody>
      </p:sp>
      <p:pic>
        <p:nvPicPr>
          <p:cNvPr id="9" name="图片 8" descr="timg (2)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87630" y="1242060"/>
            <a:ext cx="5342890" cy="5553075"/>
          </a:xfrm>
          <a:prstGeom prst="rect">
            <a:avLst/>
          </a:prstGeom>
        </p:spPr>
      </p:pic>
    </p:spTree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174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  <p:bldP spid="16" grpId="0"/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3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36855" y="1053465"/>
            <a:ext cx="842962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请给“边城”加上一个恰当的定语，要求概括出小说所写的主要内容。</a:t>
            </a:r>
          </a:p>
        </p:txBody>
      </p:sp>
      <p:sp>
        <p:nvSpPr>
          <p:cNvPr id="2" name="Text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36855" y="5006340"/>
            <a:ext cx="8429625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请用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一个字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来概括你读完文章后的感受，并谈谈为什么。</a:t>
            </a: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56683" y="2889393"/>
            <a:ext cx="40944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zh-CN" altLang="en-US" sz="4400" b="1" u="sng" smtClean="0">
                <a:solidFill>
                  <a:schemeClr val="accent4">
                    <a:alpha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风景秀丽的</a:t>
            </a:r>
            <a:r>
              <a:rPr kumimoji="1" lang="zh-CN" altLang="en-US" sz="4400" b="1" smtClean="0">
                <a:solidFill>
                  <a:schemeClr val="accent4">
                    <a:alpha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边城</a:t>
            </a: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4665818" y="2889393"/>
            <a:ext cx="40944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zh-CN" altLang="en-US" sz="4400" b="1" u="sng" smtClean="0">
                <a:solidFill>
                  <a:schemeClr val="accent4">
                    <a:alpha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民风淳朴的</a:t>
            </a:r>
            <a:r>
              <a:rPr kumimoji="1" lang="zh-CN" altLang="en-US" sz="4400" b="1" smtClean="0">
                <a:solidFill>
                  <a:schemeClr val="accent4">
                    <a:alpha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边城</a:t>
            </a: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156683" y="4149233"/>
            <a:ext cx="40944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zh-CN" altLang="en-US" sz="4400" b="1" u="sng" smtClean="0">
                <a:solidFill>
                  <a:schemeClr val="accent4">
                    <a:alpha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宁静幽美的</a:t>
            </a:r>
            <a:r>
              <a:rPr kumimoji="1" lang="zh-CN" altLang="en-US" sz="4400" b="1" smtClean="0">
                <a:solidFill>
                  <a:schemeClr val="accent4">
                    <a:alpha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边城</a:t>
            </a: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4665818" y="4238133"/>
            <a:ext cx="40944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zh-CN" altLang="en-US" sz="4400" b="1" u="sng" smtClean="0">
                <a:solidFill>
                  <a:schemeClr val="accent4">
                    <a:alpha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至真至善的</a:t>
            </a:r>
            <a:r>
              <a:rPr kumimoji="1" lang="zh-CN" altLang="en-US" sz="4400" b="1" smtClean="0">
                <a:solidFill>
                  <a:schemeClr val="accent4">
                    <a:alpha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边城</a:t>
            </a:r>
          </a:p>
        </p:txBody>
      </p:sp>
      <p:sp>
        <p:nvSpPr>
          <p:cNvPr id="14" name="矩形 13"/>
          <p:cNvSpPr/>
          <p:nvPr>
            <p:custDataLst>
              <p:tags r:id="rId7"/>
            </p:custDataLst>
          </p:nvPr>
        </p:nvSpPr>
        <p:spPr>
          <a:xfrm>
            <a:off x="87630" y="0"/>
            <a:ext cx="4927600" cy="1096010"/>
          </a:xfrm>
          <a:prstGeom prst="rect">
            <a:avLst/>
          </a:prstGeom>
          <a:solidFill>
            <a:srgbClr val="16A8A8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1748" name="文本框 16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98793" y="132715"/>
            <a:ext cx="4152900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5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lt"/>
              </a:rPr>
              <a:t>课  文  阅  读</a:t>
            </a:r>
          </a:p>
        </p:txBody>
      </p:sp>
      <p:pic>
        <p:nvPicPr>
          <p:cNvPr id="5124" name="TextBox 6"/>
          <p:cNvPicPr>
            <a:picLocks noChangeArrowheads="1"/>
          </p:cNvPicPr>
          <p:nvPr>
            <p:custDataLst>
              <p:tags r:id="rId9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51905" y="5251450"/>
            <a:ext cx="2314575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 descr="timg (6)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8761095" y="132080"/>
            <a:ext cx="3386455" cy="6626860"/>
          </a:xfrm>
          <a:prstGeom prst="rect">
            <a:avLst/>
          </a:prstGeom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174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4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2" grpId="0"/>
      <p:bldP spid="4" grpId="1"/>
      <p:bldP spid="3" grpId="0"/>
      <p:bldP spid="5" grpId="0"/>
      <p:bldP spid="7" grpId="0"/>
      <p:bldP spid="3174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512445" y="1047115"/>
            <a:ext cx="11167110" cy="5958205"/>
          </a:xfrm>
          <a:solidFill>
            <a:schemeClr val="bg1">
              <a:alpha val="37000"/>
            </a:schemeClr>
          </a:solidFill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6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1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《边城》的创作动机：</a:t>
            </a:r>
          </a:p>
          <a:p>
            <a:pPr marL="0" marR="0" lvl="0" indent="0" algn="l" defTabSz="914400" rtl="0" eaLnBrk="1" fontAlgn="base" latinLnBrk="0" hangingPunct="1">
              <a:lnSpc>
                <a:spcPct val="16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我的主意不在领导读者去桃源旅行，却想借重桃源上行七百里路酉水流域一个小城小市中几个愚夫俗子，被一件普通人事牵连在一处时，个人应得的一份哀乐，</a:t>
            </a:r>
            <a:r>
              <a:rPr kumimoji="0" lang="zh-CN" altLang="en-US" b="1" i="0" u="sng" strike="noStrike" kern="1200" cap="none" spc="0" normalizeH="0" baseline="0" noProof="1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为人类</a:t>
            </a:r>
            <a:r>
              <a:rPr kumimoji="0" lang="zh-CN" altLang="en-US" b="1" i="0" u="sng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“爱”</a:t>
            </a:r>
            <a:r>
              <a:rPr kumimoji="0" lang="zh-CN" altLang="en-US" b="1" i="0" u="sng" strike="noStrike" kern="1200" cap="none" spc="0" normalizeH="0" baseline="0" noProof="1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字作一度恰如其分的说明。</a:t>
            </a:r>
            <a:endParaRPr kumimoji="0" lang="zh-CN" altLang="en-US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6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kumimoji="0" lang="zh-CN" altLang="en-US" b="1" i="0" u="sng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我要表现的本是一种“人生的形式”，一种“优美、健康而又不悖乎人性的人生形式”。</a:t>
            </a:r>
          </a:p>
        </p:txBody>
      </p:sp>
      <p:sp>
        <p:nvSpPr>
          <p:cNvPr id="14" name="矩形 13"/>
          <p:cNvSpPr/>
          <p:nvPr>
            <p:custDataLst>
              <p:tags r:id="rId2"/>
            </p:custDataLst>
          </p:nvPr>
        </p:nvSpPr>
        <p:spPr>
          <a:xfrm>
            <a:off x="87630" y="0"/>
            <a:ext cx="4927600" cy="1096010"/>
          </a:xfrm>
          <a:prstGeom prst="rect">
            <a:avLst/>
          </a:prstGeom>
          <a:solidFill>
            <a:srgbClr val="16A8A8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1748" name="文本框 1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98793" y="132715"/>
            <a:ext cx="4152900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5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lt"/>
              </a:rPr>
              <a:t>课  文  阅  读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174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3174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>
            <p:custDataLst>
              <p:tags r:id="rId1"/>
            </p:custDataLst>
          </p:nvPr>
        </p:nvSpPr>
        <p:spPr>
          <a:xfrm>
            <a:off x="87630" y="0"/>
            <a:ext cx="4927600" cy="1096010"/>
          </a:xfrm>
          <a:prstGeom prst="rect">
            <a:avLst/>
          </a:prstGeom>
          <a:solidFill>
            <a:srgbClr val="16A8A8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78850" name="TextBox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204210" y="871220"/>
            <a:ext cx="3014345" cy="5631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6000" b="1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rPr>
              <a:t>风景美</a:t>
            </a:r>
          </a:p>
          <a:p>
            <a:pPr eaLnBrk="1" fontAlgn="auto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6000" b="1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rPr>
              <a:t>民俗美</a:t>
            </a:r>
          </a:p>
          <a:p>
            <a:pPr eaLnBrk="1" fontAlgn="auto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6000" b="1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rPr>
              <a:t>人性美</a:t>
            </a:r>
          </a:p>
        </p:txBody>
      </p:sp>
      <p:sp>
        <p:nvSpPr>
          <p:cNvPr id="78851" name="左大括号 5"/>
          <p:cNvSpPr/>
          <p:nvPr>
            <p:custDataLst>
              <p:tags r:id="rId3"/>
            </p:custDataLst>
          </p:nvPr>
        </p:nvSpPr>
        <p:spPr bwMode="auto">
          <a:xfrm>
            <a:off x="2593340" y="1843405"/>
            <a:ext cx="391160" cy="4305935"/>
          </a:xfrm>
          <a:prstGeom prst="leftBrace">
            <a:avLst>
              <a:gd name="adj1" fmla="val 8331"/>
              <a:gd name="adj2" fmla="val 50000"/>
            </a:avLst>
          </a:prstGeom>
          <a:noFill/>
          <a:ln w="38100">
            <a:solidFill>
              <a:srgbClr val="00B050"/>
            </a:solidFill>
            <a:rou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zh-CN" sz="1800">
              <a:latin typeface="Calibri"/>
            </a:endParaRPr>
          </a:p>
        </p:txBody>
      </p:sp>
      <p:pic>
        <p:nvPicPr>
          <p:cNvPr id="5124" name="TextBox 6"/>
          <p:cNvPicPr>
            <a:picLocks noChangeArrowheads="1"/>
          </p:cNvPicPr>
          <p:nvPr>
            <p:custDataLst>
              <p:tags r:id="rId4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74320" y="1773555"/>
            <a:ext cx="3692525" cy="331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8" name="文本框 1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98793" y="132715"/>
            <a:ext cx="4152900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5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lt"/>
              </a:rPr>
              <a:t>课  文  阅  读</a:t>
            </a:r>
          </a:p>
        </p:txBody>
      </p:sp>
      <p:pic>
        <p:nvPicPr>
          <p:cNvPr id="2" name="图片 1" descr="timg (2)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5815330" y="3643630"/>
            <a:ext cx="6188075" cy="3185795"/>
          </a:xfrm>
          <a:prstGeom prst="rect">
            <a:avLst/>
          </a:prstGeom>
        </p:spPr>
      </p:pic>
      <p:pic>
        <p:nvPicPr>
          <p:cNvPr id="3" name="图片 2" descr="timg (28)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5814695" y="-635"/>
            <a:ext cx="6188710" cy="3445510"/>
          </a:xfrm>
          <a:prstGeom prst="rect">
            <a:avLst/>
          </a:prstGeom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8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88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88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88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244475" y="1327150"/>
            <a:ext cx="11816080" cy="5305425"/>
          </a:xfrm>
        </p:spPr>
        <p:txBody>
          <a:bodyPr vert="horz" wrap="square" lIns="91440" tIns="45720" rIns="91440" bIns="45720" anchor="t">
            <a:normAutofit/>
          </a:bodyPr>
          <a:lstStyle/>
          <a:p>
            <a:pPr marL="0" indent="0" eaLnBrk="1" hangingPunct="1">
              <a:lnSpc>
                <a:spcPct val="140000"/>
              </a:lnSpc>
              <a:buNone/>
            </a:pPr>
            <a:r>
              <a:rPr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小组探究学习：</a:t>
            </a:r>
            <a:r>
              <a:rPr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民俗风情组；人物篇之翠翠组；</a:t>
            </a:r>
          </a:p>
          <a:p>
            <a:pPr marL="0" indent="0" eaLnBrk="1" hangingPunct="1">
              <a:lnSpc>
                <a:spcPct val="140000"/>
              </a:lnSpc>
              <a:buNone/>
            </a:pPr>
            <a:r>
              <a:rPr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人物篇之爷爷组；人物篇之兄弟组；</a:t>
            </a:r>
          </a:p>
          <a:p>
            <a:pPr marL="0" indent="0" eaLnBrk="1" hangingPunct="1">
              <a:lnSpc>
                <a:spcPct val="140000"/>
              </a:lnSpc>
              <a:buNone/>
            </a:pPr>
            <a:r>
              <a:rPr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人物篇之乡民组；自然风景组。</a:t>
            </a:r>
          </a:p>
          <a:p>
            <a:pPr marL="0" indent="0" eaLnBrk="1" hangingPunct="1">
              <a:lnSpc>
                <a:spcPct val="140000"/>
              </a:lnSpc>
              <a:buNone/>
            </a:pPr>
            <a:r>
              <a:rPr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任务：</a:t>
            </a:r>
            <a:r>
              <a:rPr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民俗风情组主要探究小说描绘的风俗美，人物组主要探究人物的性格特征和作者的描写方法，风景组主要探究小说描绘的自然风光美。</a:t>
            </a:r>
          </a:p>
          <a:p>
            <a:pPr marL="0" indent="0" eaLnBrk="1" hangingPunct="1">
              <a:lnSpc>
                <a:spcPct val="140000"/>
              </a:lnSpc>
              <a:buNone/>
            </a:pPr>
            <a:r>
              <a:rPr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要求：</a:t>
            </a:r>
            <a:r>
              <a:rPr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从文中找出具体的段落或语句，指出特点，分析作用。</a:t>
            </a:r>
          </a:p>
        </p:txBody>
      </p:sp>
      <p:sp>
        <p:nvSpPr>
          <p:cNvPr id="14" name="矩形 13"/>
          <p:cNvSpPr/>
          <p:nvPr>
            <p:custDataLst>
              <p:tags r:id="rId2"/>
            </p:custDataLst>
          </p:nvPr>
        </p:nvSpPr>
        <p:spPr>
          <a:xfrm>
            <a:off x="87630" y="0"/>
            <a:ext cx="7018020" cy="1096010"/>
          </a:xfrm>
          <a:prstGeom prst="rect">
            <a:avLst/>
          </a:prstGeom>
          <a:solidFill>
            <a:srgbClr val="16A8A8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1748" name="文本框 1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98793" y="132715"/>
            <a:ext cx="6355080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zh-CN" altLang="en-US" sz="5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课文鉴赏：边城之美</a:t>
            </a:r>
            <a:endParaRPr lang="zh-CN" altLang="en-US" sz="5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lt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174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uiExpand="1" build="p"/>
      <p:bldP spid="3174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>
            <p:custDataLst>
              <p:tags r:id="rId1"/>
            </p:custDataLst>
          </p:nvPr>
        </p:nvSpPr>
        <p:spPr>
          <a:xfrm>
            <a:off x="87630" y="0"/>
            <a:ext cx="7018020" cy="1096010"/>
          </a:xfrm>
          <a:prstGeom prst="rect">
            <a:avLst/>
          </a:prstGeom>
          <a:solidFill>
            <a:srgbClr val="16A8A8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1748" name="文本框 1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98793" y="132715"/>
            <a:ext cx="6355080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zh-CN" altLang="en-US" sz="5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课文鉴赏：边城之美</a:t>
            </a:r>
            <a:endParaRPr lang="zh-CN" altLang="en-US" sz="5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lt"/>
            </a:endParaRPr>
          </a:p>
        </p:txBody>
      </p:sp>
      <p:sp>
        <p:nvSpPr>
          <p:cNvPr id="173062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99110" y="1315085"/>
            <a:ext cx="10624820" cy="922020"/>
          </a:xfrm>
          <a:prstGeom prst="rect">
            <a:avLst/>
          </a:prstGeom>
          <a:gradFill rotWithShape="1">
            <a:gsLst>
              <a:gs pos="0">
                <a:srgbClr val="76475E"/>
              </a:gs>
              <a:gs pos="100000">
                <a:srgbClr val="FF99CC">
                  <a:alpha val="37000"/>
                </a:srgbClr>
              </a:gs>
            </a:gsLst>
            <a:lin ang="5400000" scaled="1"/>
          </a:gradFill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48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sz="54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飞扬的锣鼓——民俗风情美探究</a:t>
            </a:r>
          </a:p>
        </p:txBody>
      </p:sp>
      <p:sp>
        <p:nvSpPr>
          <p:cNvPr id="54276" name="文本框 54275"/>
          <p:cNvSpPr txBox="1"/>
          <p:nvPr>
            <p:custDataLst>
              <p:tags r:id="rId4"/>
            </p:custDataLst>
          </p:nvPr>
        </p:nvSpPr>
        <p:spPr>
          <a:xfrm>
            <a:off x="499110" y="2593975"/>
            <a:ext cx="10625455" cy="132207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40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速读课文，划出文中集中描写当地锣鼓的相应的文字。</a:t>
            </a: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499110" y="4425950"/>
            <a:ext cx="3395345" cy="191833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x-none" sz="36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这些风俗描写有何共同特点？又有何作用？</a:t>
            </a: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4057650" y="4425950"/>
            <a:ext cx="6988810" cy="198628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边城不仅保持着古老淳朴的民风，而且相应的保持着古老的风俗习惯。锣鼓飞扬的场面带有官民同乐的意味，更衬托出边城人的和睦安乐的风貌，透露着边城祥和安定的气氛。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174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30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30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3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  <p:bldP spid="173062" grpId="0" animBg="1"/>
      <p:bldP spid="54276" grpId="1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>
            <p:custDataLst>
              <p:tags r:id="rId1"/>
            </p:custDataLst>
          </p:nvPr>
        </p:nvSpPr>
        <p:spPr>
          <a:xfrm>
            <a:off x="87630" y="0"/>
            <a:ext cx="7018020" cy="1096010"/>
          </a:xfrm>
          <a:prstGeom prst="rect">
            <a:avLst/>
          </a:prstGeom>
          <a:solidFill>
            <a:srgbClr val="16A8A8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1748" name="文本框 1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98793" y="132715"/>
            <a:ext cx="6355080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zh-CN" altLang="en-US" sz="5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课文鉴赏：边城之美</a:t>
            </a:r>
            <a:endParaRPr lang="zh-CN" altLang="en-US" sz="5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lt"/>
            </a:endParaRPr>
          </a:p>
        </p:txBody>
      </p:sp>
      <p:sp>
        <p:nvSpPr>
          <p:cNvPr id="173062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99110" y="1315085"/>
            <a:ext cx="10624820" cy="922020"/>
          </a:xfrm>
          <a:prstGeom prst="rect">
            <a:avLst/>
          </a:prstGeom>
          <a:gradFill rotWithShape="1">
            <a:gsLst>
              <a:gs pos="0">
                <a:srgbClr val="76475E"/>
              </a:gs>
              <a:gs pos="100000">
                <a:srgbClr val="FF99CC">
                  <a:alpha val="37000"/>
                </a:srgbClr>
              </a:gs>
            </a:gsLst>
            <a:lin ang="5400000" scaled="1"/>
          </a:gradFill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48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sz="54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如诗如画的风景美</a:t>
            </a:r>
          </a:p>
        </p:txBody>
      </p:sp>
      <p:sp>
        <p:nvSpPr>
          <p:cNvPr id="7170" name="TextBox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7630" y="2451100"/>
            <a:ext cx="11624310" cy="4008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由四川过湖南去，靠东有一条官路。这官路将近湘西边境到了一个地方名为“茶峒”的小山城时，有一小溪，溪边有座白色小塔，塔下住了一户单独的人家。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这人家只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一个老人，一个女孩子，一只黄狗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小溪流下去，绕山岨（qū）流，约三里便汇入茶峒的大河。人若过溪越小山走去，则只一里路就到了茶峒城边。溪流如弓背，山路如弓弦，故远近有了小小差异。小溪宽约二十丈，河床为大片石头作成。静静的水即或深到一篙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gāo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不能落底，却依然清澈透明，河中游鱼来去皆可以计数。小溪既为川湘来往孔道，水常有涨落，限于财力不能搭桥，就安排了一只方头渡船。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……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174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30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30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3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  <p:bldP spid="173062" grpId="0" animBg="1"/>
      <p:bldP spid="717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6145" descr="1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270" y="-1270"/>
            <a:ext cx="12179300" cy="68592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文本框 6146"/>
          <p:cNvSpPr txBox="1"/>
          <p:nvPr>
            <p:custDataLst>
              <p:tags r:id="rId2"/>
            </p:custDataLst>
          </p:nvPr>
        </p:nvSpPr>
        <p:spPr>
          <a:xfrm>
            <a:off x="3630295" y="5906135"/>
            <a:ext cx="566483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CC00"/>
                </a:solidFill>
                <a:latin typeface="微软雅黑" panose="020B0503020204020204" charset="-122"/>
                <a:ea typeface="微软雅黑" panose="020B0503020204020204" charset="-122"/>
              </a:rPr>
              <a:t>这是一个美丽的地方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0681514201060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61595" y="604520"/>
            <a:ext cx="12068175" cy="6257925"/>
          </a:xfrm>
          <a:prstGeom prst="rect">
            <a:avLst/>
          </a:prstGeom>
        </p:spPr>
      </p:pic>
      <p:sp>
        <p:nvSpPr>
          <p:cNvPr id="157699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98793" y="2686368"/>
            <a:ext cx="2736850" cy="82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800" b="1">
                <a:solidFill>
                  <a:srgbClr val="5EEF31"/>
                </a:solidFill>
                <a:latin typeface="微软雅黑" panose="020B0503020204020204" charset="-122"/>
                <a:ea typeface="微软雅黑" panose="020B0503020204020204" charset="-122"/>
              </a:rPr>
              <a:t>这里的</a:t>
            </a:r>
          </a:p>
        </p:txBody>
      </p:sp>
      <p:sp>
        <p:nvSpPr>
          <p:cNvPr id="157700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235643" y="2501900"/>
            <a:ext cx="4015740" cy="119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7200" b="1">
                <a:solidFill>
                  <a:srgbClr val="47F6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山    青青</a:t>
            </a:r>
          </a:p>
        </p:txBody>
      </p:sp>
      <p:sp>
        <p:nvSpPr>
          <p:cNvPr id="157701" name="Text Box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235643" y="4013518"/>
            <a:ext cx="4015740" cy="119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7200" b="1">
                <a:solidFill>
                  <a:srgbClr val="47F6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水    碧碧</a:t>
            </a: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378460" y="5212715"/>
            <a:ext cx="783336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54F12F"/>
                </a:solidFill>
                <a:latin typeface="微软雅黑" panose="020B0503020204020204" charset="-122"/>
                <a:ea typeface="微软雅黑" panose="020B0503020204020204" charset="-122"/>
              </a:rPr>
              <a:t>水寨苗家</a:t>
            </a:r>
            <a:r>
              <a:rPr lang="zh-CN" altLang="en-US" sz="6600" b="1">
                <a:solidFill>
                  <a:srgbClr val="54F12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7200" b="1">
                <a:solidFill>
                  <a:srgbClr val="54F12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韵    依依</a:t>
            </a:r>
          </a:p>
        </p:txBody>
      </p:sp>
      <p:sp>
        <p:nvSpPr>
          <p:cNvPr id="14" name="矩形 13"/>
          <p:cNvSpPr/>
          <p:nvPr>
            <p:custDataLst>
              <p:tags r:id="rId6"/>
            </p:custDataLst>
          </p:nvPr>
        </p:nvSpPr>
        <p:spPr>
          <a:xfrm>
            <a:off x="87630" y="0"/>
            <a:ext cx="7018020" cy="1096010"/>
          </a:xfrm>
          <a:prstGeom prst="rect">
            <a:avLst/>
          </a:prstGeom>
          <a:solidFill>
            <a:srgbClr val="16A8A8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1748" name="文本框 16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98793" y="132715"/>
            <a:ext cx="6355080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zh-CN" altLang="en-US" sz="5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课文鉴赏：边城之美</a:t>
            </a:r>
            <a:endParaRPr lang="zh-CN" altLang="en-US" sz="5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lt"/>
            </a:endParaRPr>
          </a:p>
        </p:txBody>
      </p:sp>
      <p:sp>
        <p:nvSpPr>
          <p:cNvPr id="173062" name="Text Box 6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99110" y="1315085"/>
            <a:ext cx="6607175" cy="922020"/>
          </a:xfrm>
          <a:prstGeom prst="rect">
            <a:avLst/>
          </a:prstGeom>
          <a:gradFill rotWithShape="1">
            <a:gsLst>
              <a:gs pos="0">
                <a:srgbClr val="76475E"/>
              </a:gs>
              <a:gs pos="100000">
                <a:srgbClr val="FF99CC">
                  <a:alpha val="37000"/>
                </a:srgbClr>
              </a:gs>
            </a:gsLst>
            <a:lin ang="5400000" scaled="1"/>
          </a:gradFill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  <a:buFontTx/>
              <a:buNone/>
            </a:pPr>
            <a:r>
              <a:rPr lang="en-US" altLang="zh-CN" sz="48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sz="54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如诗如画的风景美</a:t>
            </a:r>
          </a:p>
        </p:txBody>
      </p:sp>
      <p:sp>
        <p:nvSpPr>
          <p:cNvPr id="37892" name="Oval 5"/>
          <p:cNvSpPr/>
          <p:nvPr>
            <p:custDataLst>
              <p:tags r:id="rId9"/>
            </p:custDataLst>
          </p:nvPr>
        </p:nvSpPr>
        <p:spPr>
          <a:xfrm>
            <a:off x="7105650" y="423545"/>
            <a:ext cx="5064125" cy="64389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7893" name="Text Box 6"/>
          <p:cNvSpPr txBox="1"/>
          <p:nvPr>
            <p:custDataLst>
              <p:tags r:id="rId10"/>
            </p:custDataLst>
          </p:nvPr>
        </p:nvSpPr>
        <p:spPr>
          <a:xfrm>
            <a:off x="7793990" y="1227455"/>
            <a:ext cx="3876040" cy="4831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x-none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再现了边城的温柔、美丽、平静，远离世俗的尘嚣。从这里，我们看到了边城清丽明净的自然美。以自然的明净状写湘西人心灵之明净。自然纯朴的人性美和清丽明净的自然美就构成了一种"优美、健康、自然而又不悖乎人性的人生形式"！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30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30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3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1000"/>
                                        <p:tgtEl>
                                          <p:spTgt spid="157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157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157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70" decel="1000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770" decel="100000"/>
                                        <p:tgtEl>
                                          <p:spTgt spid="3789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2" dur="77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4" dur="77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699" grpId="0"/>
      <p:bldP spid="157700" grpId="0"/>
      <p:bldP spid="157701" grpId="0"/>
      <p:bldP spid="3" grpId="0"/>
      <p:bldP spid="173062" grpId="0" animBg="1"/>
      <p:bldP spid="3789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>
            <p:custDataLst>
              <p:tags r:id="rId1"/>
            </p:custDataLst>
          </p:nvPr>
        </p:nvSpPr>
        <p:spPr>
          <a:xfrm>
            <a:off x="87630" y="0"/>
            <a:ext cx="7018020" cy="1096010"/>
          </a:xfrm>
          <a:prstGeom prst="rect">
            <a:avLst/>
          </a:prstGeom>
          <a:solidFill>
            <a:srgbClr val="16A8A8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1748" name="文本框 1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98793" y="132715"/>
            <a:ext cx="6355080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zh-CN" altLang="en-US" sz="5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课文鉴赏：边城之美</a:t>
            </a:r>
            <a:endParaRPr lang="zh-CN" altLang="en-US" sz="5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lt"/>
            </a:endParaRPr>
          </a:p>
        </p:txBody>
      </p:sp>
      <p:sp>
        <p:nvSpPr>
          <p:cNvPr id="173062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99110" y="1315085"/>
            <a:ext cx="10624820" cy="922020"/>
          </a:xfrm>
          <a:prstGeom prst="rect">
            <a:avLst/>
          </a:prstGeom>
          <a:gradFill rotWithShape="1">
            <a:gsLst>
              <a:gs pos="0">
                <a:srgbClr val="76475E"/>
              </a:gs>
              <a:gs pos="100000">
                <a:srgbClr val="FF99CC">
                  <a:alpha val="37000"/>
                </a:srgbClr>
              </a:gs>
            </a:gsLst>
            <a:lin ang="5400000" scaled="1"/>
          </a:gradFill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48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sz="54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热情友善礼让的乡民</a:t>
            </a:r>
          </a:p>
        </p:txBody>
      </p:sp>
      <p:sp>
        <p:nvSpPr>
          <p:cNvPr id="14338" name="标题 14338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499110" y="2448560"/>
            <a:ext cx="761365" cy="4079875"/>
          </a:xfrm>
          <a:prstGeom prst="rect">
            <a:avLst/>
          </a:prstGeom>
          <a:noFill/>
          <a:ln w="57150" cmpd="thinThick">
            <a:solidFill>
              <a:srgbClr val="800000"/>
            </a:solidFill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语言描写</a:t>
            </a:r>
          </a:p>
        </p:txBody>
      </p:sp>
      <p:sp>
        <p:nvSpPr>
          <p:cNvPr id="2" name="标题 14338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2167890" y="2448560"/>
            <a:ext cx="761365" cy="4079875"/>
          </a:xfrm>
          <a:prstGeom prst="rect">
            <a:avLst/>
          </a:prstGeom>
          <a:noFill/>
          <a:ln w="57150" cmpd="thinThick">
            <a:solidFill>
              <a:srgbClr val="800000"/>
            </a:solidFill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动作描写</a:t>
            </a:r>
          </a:p>
        </p:txBody>
      </p:sp>
      <p:sp>
        <p:nvSpPr>
          <p:cNvPr id="3" name="标题 14338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3714115" y="2448560"/>
            <a:ext cx="761365" cy="4079875"/>
          </a:xfrm>
          <a:prstGeom prst="rect">
            <a:avLst/>
          </a:prstGeom>
          <a:noFill/>
          <a:ln w="57150" cmpd="thinThick">
            <a:solidFill>
              <a:srgbClr val="800000"/>
            </a:solidFill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神态描写</a:t>
            </a:r>
          </a:p>
        </p:txBody>
      </p:sp>
      <p:sp>
        <p:nvSpPr>
          <p:cNvPr id="4" name="标题 14338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5260975" y="2448560"/>
            <a:ext cx="6697345" cy="4037330"/>
          </a:xfrm>
          <a:prstGeom prst="rect">
            <a:avLst/>
          </a:prstGeom>
          <a:noFill/>
          <a:ln w="57150" cmpd="thinThick">
            <a:solidFill>
              <a:srgbClr val="800000"/>
            </a:solidFill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32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作者描写的湘西，自然风光秀丽、边城明净的风光，教化着朴实的人们。这里人们不讲等级，不谈功利，人与人之间真诚相待，相互友爱。在小说中，每个人都热情诚实，人人均有君子遗风。“一切莫不极有秩序，人民也莫不安分乐生。</a:t>
            </a:r>
            <a:r>
              <a:rPr lang="zh-CN" alt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 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174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30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30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3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  <p:bldP spid="173062" grpId="0" animBg="1"/>
      <p:bldP spid="14338" grpId="0" animBg="1"/>
      <p:bldP spid="2" grpId="0" animBg="1"/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>
            <p:custDataLst>
              <p:tags r:id="rId1"/>
            </p:custDataLst>
          </p:nvPr>
        </p:nvSpPr>
        <p:spPr>
          <a:xfrm>
            <a:off x="87630" y="0"/>
            <a:ext cx="7018020" cy="1096010"/>
          </a:xfrm>
          <a:prstGeom prst="rect">
            <a:avLst/>
          </a:prstGeom>
          <a:solidFill>
            <a:srgbClr val="16A8A8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1748" name="文本框 1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98793" y="132715"/>
            <a:ext cx="6355080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zh-CN" altLang="en-US" sz="5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课文鉴赏：边城之美</a:t>
            </a:r>
            <a:endParaRPr lang="zh-CN" altLang="en-US" sz="5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lt"/>
            </a:endParaRPr>
          </a:p>
        </p:txBody>
      </p:sp>
      <p:sp>
        <p:nvSpPr>
          <p:cNvPr id="173062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99110" y="1315085"/>
            <a:ext cx="10624820" cy="922020"/>
          </a:xfrm>
          <a:prstGeom prst="rect">
            <a:avLst/>
          </a:prstGeom>
          <a:gradFill rotWithShape="1">
            <a:gsLst>
              <a:gs pos="0">
                <a:srgbClr val="76475E"/>
              </a:gs>
              <a:gs pos="100000">
                <a:srgbClr val="FF99CC">
                  <a:alpha val="37000"/>
                </a:srgbClr>
              </a:gs>
            </a:gsLst>
            <a:lin ang="5400000" scaled="1"/>
          </a:gradFill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48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sz="54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翠翠物形象分析</a:t>
            </a:r>
          </a:p>
        </p:txBody>
      </p:sp>
      <p:sp>
        <p:nvSpPr>
          <p:cNvPr id="22530" name="文本占位符 22529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3238500" y="2459990"/>
            <a:ext cx="8998585" cy="4572000"/>
          </a:xfrm>
        </p:spPr>
        <p:txBody>
          <a:bodyPr vert="horz" wrap="square" anchor="t"/>
          <a:lstStyle/>
          <a:p>
            <a:pPr>
              <a:buNone/>
            </a:pPr>
            <a:r>
              <a:rPr lang="en-US" altLang="zh-CN" b="1">
                <a:latin typeface="幼圆" panose="02010509060101010101" pitchFamily="49" charset="-122"/>
                <a:ea typeface="幼圆" panose="02010509060101010101" pitchFamily="49" charset="-122"/>
              </a:rPr>
              <a:t>     </a:t>
            </a:r>
            <a:r>
              <a:rPr lang="en-US" altLang="zh-CN" b="1"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 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翠翠一面注意划船，一面心想“过不久祖父总会找来的”。但过了许久，祖父还不来，翠翠便稍稍有点儿着慌了。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buNone/>
            </a:pPr>
            <a:endParaRPr lang="zh-CN" altLang="en-US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buNone/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表明翠翠对爷爷的信任和依恋，仿佛一离开了爷爷便不知何去何从，写出了一个</a:t>
            </a:r>
            <a:r>
              <a:rPr lang="zh-CN" altLang="en-US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娇羞可爱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的小女孩形象。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 descr="timg (43)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7630" y="2359660"/>
            <a:ext cx="3429635" cy="4229735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174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30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30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3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  <p:bldP spid="173062" grpId="0" animBg="1"/>
      <p:bldP spid="22530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>
            <p:custDataLst>
              <p:tags r:id="rId1"/>
            </p:custDataLst>
          </p:nvPr>
        </p:nvSpPr>
        <p:spPr>
          <a:xfrm>
            <a:off x="87630" y="0"/>
            <a:ext cx="7018020" cy="1096010"/>
          </a:xfrm>
          <a:prstGeom prst="rect">
            <a:avLst/>
          </a:prstGeom>
          <a:solidFill>
            <a:srgbClr val="16A8A8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1748" name="文本框 1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98793" y="132715"/>
            <a:ext cx="6355080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zh-CN" altLang="en-US" sz="5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课文鉴赏：边城之美</a:t>
            </a:r>
            <a:endParaRPr lang="zh-CN" altLang="en-US" sz="5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lt"/>
            </a:endParaRPr>
          </a:p>
        </p:txBody>
      </p:sp>
      <p:sp>
        <p:nvSpPr>
          <p:cNvPr id="173062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99110" y="1315085"/>
            <a:ext cx="10624820" cy="922020"/>
          </a:xfrm>
          <a:prstGeom prst="rect">
            <a:avLst/>
          </a:prstGeom>
          <a:gradFill rotWithShape="1">
            <a:gsLst>
              <a:gs pos="0">
                <a:srgbClr val="76475E"/>
              </a:gs>
              <a:gs pos="100000">
                <a:srgbClr val="FF99CC">
                  <a:alpha val="37000"/>
                </a:srgbClr>
              </a:gs>
            </a:gsLst>
            <a:lin ang="5400000" scaled="1"/>
          </a:gradFill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48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sz="54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翠翠物形象分析</a:t>
            </a:r>
          </a:p>
        </p:txBody>
      </p:sp>
      <p:sp>
        <p:nvSpPr>
          <p:cNvPr id="22530" name="文本占位符 22529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312420" y="2637790"/>
            <a:ext cx="8998585" cy="4572000"/>
          </a:xfrm>
        </p:spPr>
        <p:txBody>
          <a:bodyPr vert="horz" wrap="square" anchor="t"/>
          <a:lstStyle/>
          <a:p>
            <a:pPr>
              <a:buNone/>
            </a:pPr>
            <a:r>
              <a:rPr lang="en-US" altLang="zh-CN" b="1">
                <a:latin typeface="幼圆" panose="02010509060101010101" pitchFamily="49" charset="-122"/>
                <a:ea typeface="幼圆" panose="02010509060101010101" pitchFamily="49" charset="-122"/>
              </a:rPr>
              <a:t>     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落日向上游翠翠家中那一方落去，黄昏把河面装饰了一层薄雾。翠翠望到这个景致，忽然起了一个怕人的想头，她想：“假若爷爷死了？”</a:t>
            </a:r>
          </a:p>
          <a:p>
            <a:pPr>
              <a:buNone/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</a:p>
          <a:p>
            <a:pPr>
              <a:buNone/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这是翠翠的心事与惧怕，反衬着她</a:t>
            </a:r>
            <a:r>
              <a:rPr lang="zh-CN" altLang="en-US" sz="28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对爷爷深厚的感情，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爷爷是她生活的依靠，更是她心灵的寄托。</a:t>
            </a:r>
          </a:p>
        </p:txBody>
      </p:sp>
      <p:pic>
        <p:nvPicPr>
          <p:cNvPr id="36873" name="Picture 9" descr="tommy200751023272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296718" y="2728278"/>
            <a:ext cx="2536825" cy="345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174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30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30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3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charRg st="69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2530">
                                            <p:txEl>
                                              <p:charRg st="69" end="1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530">
                                            <p:txEl>
                                              <p:charRg st="69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530">
                                            <p:txEl>
                                              <p:charRg st="69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  <p:bldP spid="173062" grpId="0" animBg="1"/>
      <p:bldP spid="22530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>
            <p:custDataLst>
              <p:tags r:id="rId1"/>
            </p:custDataLst>
          </p:nvPr>
        </p:nvSpPr>
        <p:spPr>
          <a:xfrm>
            <a:off x="87630" y="0"/>
            <a:ext cx="7018020" cy="1096010"/>
          </a:xfrm>
          <a:prstGeom prst="rect">
            <a:avLst/>
          </a:prstGeom>
          <a:solidFill>
            <a:srgbClr val="16A8A8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1748" name="文本框 1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98793" y="132715"/>
            <a:ext cx="6355080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zh-CN" altLang="en-US" sz="5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课文鉴赏：边城之美</a:t>
            </a:r>
            <a:endParaRPr lang="zh-CN" altLang="en-US" sz="5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lt"/>
            </a:endParaRPr>
          </a:p>
        </p:txBody>
      </p:sp>
      <p:sp>
        <p:nvSpPr>
          <p:cNvPr id="173062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99110" y="1315085"/>
            <a:ext cx="10624820" cy="922020"/>
          </a:xfrm>
          <a:prstGeom prst="rect">
            <a:avLst/>
          </a:prstGeom>
          <a:gradFill rotWithShape="1">
            <a:gsLst>
              <a:gs pos="0">
                <a:srgbClr val="76475E"/>
              </a:gs>
              <a:gs pos="100000">
                <a:srgbClr val="FF99CC">
                  <a:alpha val="37000"/>
                </a:srgbClr>
              </a:gs>
            </a:gsLst>
            <a:lin ang="5400000" scaled="1"/>
          </a:gradFill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48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sz="54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翠翠物形象分析</a:t>
            </a:r>
          </a:p>
        </p:txBody>
      </p:sp>
      <p:sp>
        <p:nvSpPr>
          <p:cNvPr id="22530" name="文本占位符 22529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3093085" y="2481580"/>
            <a:ext cx="8998585" cy="4572000"/>
          </a:xfrm>
        </p:spPr>
        <p:txBody>
          <a:bodyPr vert="horz" wrap="square" anchor="t">
            <a:normAutofit lnSpcReduction="10000"/>
          </a:bodyPr>
          <a:lstStyle/>
          <a:p>
            <a:pPr>
              <a:buNone/>
            </a:pPr>
            <a:r>
              <a:rPr lang="en-US" altLang="zh-CN" b="1">
                <a:latin typeface="幼圆" panose="02010509060101010101" pitchFamily="49" charset="-122"/>
                <a:ea typeface="幼圆" panose="02010509060101010101" pitchFamily="49" charset="-122"/>
              </a:rPr>
              <a:t>      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到路上时，祖父想起什么似的，又问翠翠，“翠翠，翠翠，人那么多，好热闹，你一个人敢到河边看龙船吗？”翠翠说：“怎么不敢？可是一个人有什么意思。”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buNone/>
            </a:pPr>
            <a:endParaRPr lang="zh-CN" altLang="en-US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buNone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潜台词就是要爷爷陪着一起去，但同时表明要爷爷去不是因为自己胆小，</a:t>
            </a:r>
            <a:r>
              <a:rPr lang="zh-CN" altLang="en-US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聪明可爱，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同时也隐隐道出了翠翠内心深处的孤寂和对爷爷的依恋。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 descr="timg (42)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7630" y="2481580"/>
            <a:ext cx="3375660" cy="4044315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174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30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30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3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  <p:bldP spid="173062" grpId="0" animBg="1"/>
      <p:bldP spid="22530" grpId="1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>
            <p:custDataLst>
              <p:tags r:id="rId1"/>
            </p:custDataLst>
          </p:nvPr>
        </p:nvSpPr>
        <p:spPr>
          <a:xfrm>
            <a:off x="87630" y="0"/>
            <a:ext cx="7018020" cy="1096010"/>
          </a:xfrm>
          <a:prstGeom prst="rect">
            <a:avLst/>
          </a:prstGeom>
          <a:solidFill>
            <a:srgbClr val="16A8A8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1748" name="文本框 1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98793" y="132715"/>
            <a:ext cx="6355080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zh-CN" altLang="en-US" sz="5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课文鉴赏：边城之美</a:t>
            </a:r>
            <a:endParaRPr lang="zh-CN" altLang="en-US" sz="5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lt"/>
            </a:endParaRPr>
          </a:p>
        </p:txBody>
      </p:sp>
      <p:sp>
        <p:nvSpPr>
          <p:cNvPr id="173062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99110" y="1315085"/>
            <a:ext cx="10624820" cy="922020"/>
          </a:xfrm>
          <a:prstGeom prst="rect">
            <a:avLst/>
          </a:prstGeom>
          <a:gradFill rotWithShape="1">
            <a:gsLst>
              <a:gs pos="0">
                <a:srgbClr val="76475E"/>
              </a:gs>
              <a:gs pos="100000">
                <a:srgbClr val="FF99CC">
                  <a:alpha val="37000"/>
                </a:srgbClr>
              </a:gs>
            </a:gsLst>
            <a:lin ang="5400000" scaled="1"/>
          </a:gradFill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48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sz="54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翠翠物形象分析</a:t>
            </a:r>
          </a:p>
        </p:txBody>
      </p:sp>
      <p:sp>
        <p:nvSpPr>
          <p:cNvPr id="22530" name="文本占位符 22529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499110" y="2626995"/>
            <a:ext cx="8998585" cy="4572000"/>
          </a:xfrm>
        </p:spPr>
        <p:txBody>
          <a:bodyPr vert="horz" wrap="square" anchor="t">
            <a:normAutofit lnSpcReduction="10000"/>
          </a:bodyPr>
          <a:lstStyle/>
          <a:p>
            <a:pPr>
              <a:buNone/>
            </a:pPr>
            <a:r>
              <a:rPr lang="en-US" altLang="zh-CN" b="1">
                <a:latin typeface="幼圆" panose="02010509060101010101" pitchFamily="49" charset="-122"/>
                <a:ea typeface="幼圆" panose="02010509060101010101" pitchFamily="49" charset="-122"/>
              </a:rPr>
              <a:t>      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老船夫即刻把船拉过来，一面拉船一面哑声儿喊问：“翠翠，翠翠，是不是你？” 翠翠不理会祖父，口中却轻轻的说：“不是翠翠，不是翠翠，翠翠早被大河里鲤鱼吃去了。” 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buNone/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</a:t>
            </a:r>
          </a:p>
          <a:p>
            <a:pPr>
              <a:buNone/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显示出翠翠</a:t>
            </a:r>
            <a:r>
              <a:rPr lang="zh-CN" altLang="en-US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调皮、活泼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的一面。她不是真的生爷爷的气，只是表现出小女孩特有的</a:t>
            </a:r>
            <a:r>
              <a:rPr lang="zh-CN" altLang="en-US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娇气和顽皮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，让人忍俊不禁。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6873" name="Picture 9" descr="tommy200751023272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296718" y="2728278"/>
            <a:ext cx="2536825" cy="345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174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30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30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3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  <p:bldP spid="173062" grpId="0" animBg="1"/>
      <p:bldP spid="22530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>
            <p:custDataLst>
              <p:tags r:id="rId1"/>
            </p:custDataLst>
          </p:nvPr>
        </p:nvSpPr>
        <p:spPr>
          <a:xfrm>
            <a:off x="87630" y="0"/>
            <a:ext cx="7018020" cy="1096010"/>
          </a:xfrm>
          <a:prstGeom prst="rect">
            <a:avLst/>
          </a:prstGeom>
          <a:solidFill>
            <a:srgbClr val="16A8A8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1748" name="文本框 1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98793" y="132715"/>
            <a:ext cx="6355080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zh-CN" altLang="en-US" sz="5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课文鉴赏：边城之美</a:t>
            </a:r>
            <a:endParaRPr lang="zh-CN" altLang="en-US" sz="5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lt"/>
            </a:endParaRPr>
          </a:p>
        </p:txBody>
      </p:sp>
      <p:sp>
        <p:nvSpPr>
          <p:cNvPr id="173062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99110" y="1315085"/>
            <a:ext cx="10624820" cy="922020"/>
          </a:xfrm>
          <a:prstGeom prst="rect">
            <a:avLst/>
          </a:prstGeom>
          <a:gradFill rotWithShape="1">
            <a:gsLst>
              <a:gs pos="0">
                <a:srgbClr val="76475E"/>
              </a:gs>
              <a:gs pos="100000">
                <a:srgbClr val="FF99CC">
                  <a:alpha val="37000"/>
                </a:srgbClr>
              </a:gs>
            </a:gsLst>
            <a:lin ang="5400000" scaled="1"/>
          </a:gradFill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48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sz="54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翠翠物形象分析</a:t>
            </a:r>
          </a:p>
        </p:txBody>
      </p:sp>
      <p:sp>
        <p:nvSpPr>
          <p:cNvPr id="22530" name="文本占位符 22529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354965" y="2338070"/>
            <a:ext cx="5895975" cy="4427220"/>
          </a:xfrm>
        </p:spPr>
        <p:txBody>
          <a:bodyPr vert="horz" wrap="square" anchor="t">
            <a:normAutofit fontScale="80000"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b="1">
                <a:latin typeface="幼圆" panose="02010509060101010101" pitchFamily="49" charset="-122"/>
                <a:ea typeface="幼圆" panose="02010509060101010101" pitchFamily="49" charset="-122"/>
              </a:rPr>
              <a:t>       </a:t>
            </a:r>
            <a:r>
              <a:rPr sz="3600" b="1">
                <a:latin typeface="微软雅黑" panose="020B0503020204020204" charset="-122"/>
                <a:ea typeface="微软雅黑" panose="020B0503020204020204" charset="-122"/>
              </a:rPr>
              <a:t>总之，翠翠天真善良，温柔清纯。和外公相依为命，对其关怀备至。对于爱情羞涩又真挚，后来傩送出走她又矢志不渝的在等心上人回来。是一个理想化、纯美化的形象。</a:t>
            </a:r>
          </a:p>
        </p:txBody>
      </p:sp>
      <p:pic>
        <p:nvPicPr>
          <p:cNvPr id="3" name="图片 2" descr="timg (42)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340475" y="2529205"/>
            <a:ext cx="5387975" cy="4044315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174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30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30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3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  <p:bldP spid="173062" grpId="0" animBg="1"/>
      <p:bldP spid="22530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>
            <p:custDataLst>
              <p:tags r:id="rId1"/>
            </p:custDataLst>
          </p:nvPr>
        </p:nvSpPr>
        <p:spPr>
          <a:xfrm>
            <a:off x="87630" y="0"/>
            <a:ext cx="7018020" cy="1096010"/>
          </a:xfrm>
          <a:prstGeom prst="rect">
            <a:avLst/>
          </a:prstGeom>
          <a:solidFill>
            <a:srgbClr val="16A8A8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1748" name="文本框 1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98793" y="132715"/>
            <a:ext cx="6355080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zh-CN" altLang="en-US" sz="5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课文鉴赏：边城之美</a:t>
            </a:r>
            <a:endParaRPr lang="zh-CN" altLang="en-US" sz="5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lt"/>
            </a:endParaRPr>
          </a:p>
        </p:txBody>
      </p:sp>
      <p:sp>
        <p:nvSpPr>
          <p:cNvPr id="173062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99110" y="1315085"/>
            <a:ext cx="11336655" cy="922020"/>
          </a:xfrm>
          <a:prstGeom prst="rect">
            <a:avLst/>
          </a:prstGeom>
          <a:gradFill rotWithShape="1">
            <a:gsLst>
              <a:gs pos="0">
                <a:srgbClr val="76475E"/>
              </a:gs>
              <a:gs pos="100000">
                <a:srgbClr val="FF99CC">
                  <a:alpha val="37000"/>
                </a:srgbClr>
              </a:gs>
            </a:gsLst>
            <a:lin ang="5400000" scaled="1"/>
          </a:gradFill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48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sz="54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爷爷形象分析</a:t>
            </a: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432435" y="2512695"/>
            <a:ext cx="3484245" cy="435546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x-none" sz="36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中国传统美德的典范，勤劳，善良，对孙女爱怜备至，特别是为翠翠爱情，默默的操心担忧，对其心灵呵护倍至。</a:t>
            </a: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4046855" y="2512695"/>
            <a:ext cx="7788910" cy="435610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老祖父忠厚善良，五十年如一日撑船摆渡，不管白天黑夜，刮风下雨。端午龙舟，令人神往，他却忠于职守，寂寞地守着渡船。即使是为了陪翠翠而请人帮忙看船，也时时挂念朋友的孤单，即刻回去替换。他古道热肠、重义轻利，过渡的人感激老人的热诚尽责，馈赠他，他却“俨然吵嘴时的认真神气：‘我有口粮，三斗米七百钱，够了。”“他从不思索自己职务对于本人的意义，只静静地忠实地在那里活下去。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174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30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30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3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  <p:bldP spid="173062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>
            <p:custDataLst>
              <p:tags r:id="rId1"/>
            </p:custDataLst>
          </p:nvPr>
        </p:nvSpPr>
        <p:spPr>
          <a:xfrm>
            <a:off x="87630" y="0"/>
            <a:ext cx="7018020" cy="1096010"/>
          </a:xfrm>
          <a:prstGeom prst="rect">
            <a:avLst/>
          </a:prstGeom>
          <a:solidFill>
            <a:srgbClr val="16A8A8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1748" name="文本框 1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98793" y="132715"/>
            <a:ext cx="6355080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zh-CN" altLang="en-US" sz="5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课文鉴赏：边城之美</a:t>
            </a:r>
            <a:endParaRPr lang="zh-CN" altLang="en-US" sz="5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lt"/>
            </a:endParaRPr>
          </a:p>
        </p:txBody>
      </p:sp>
      <p:sp>
        <p:nvSpPr>
          <p:cNvPr id="173062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99110" y="1315085"/>
            <a:ext cx="11336655" cy="922020"/>
          </a:xfrm>
          <a:prstGeom prst="rect">
            <a:avLst/>
          </a:prstGeom>
          <a:gradFill rotWithShape="1">
            <a:gsLst>
              <a:gs pos="0">
                <a:srgbClr val="76475E"/>
              </a:gs>
              <a:gs pos="100000">
                <a:srgbClr val="FF99CC">
                  <a:alpha val="37000"/>
                </a:srgbClr>
              </a:gs>
            </a:gsLst>
            <a:lin ang="5400000" scaled="1"/>
          </a:gradFill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48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sz="54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天保傩送兄弟形象分析</a:t>
            </a: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432435" y="2512695"/>
            <a:ext cx="8511540" cy="374586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36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</a:t>
            </a:r>
            <a:r>
              <a:rPr lang="zh-CN" altLang="x-none" sz="36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两个人都深爱着翠翠，他们的爱情“决斗”方式却是最淳朴的唱歌，当天保知道自己歌比不过，翠翠喜欢的是傩送时，自己选择了孤独的离开，成全两对有情人，但他最后却死于意外，而傩送因为哥哥的死内疚，也选择了离开。</a:t>
            </a:r>
          </a:p>
        </p:txBody>
      </p:sp>
      <p:pic>
        <p:nvPicPr>
          <p:cNvPr id="2" name="图片 1" descr="timg (27)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128125" y="2237105"/>
            <a:ext cx="2707640" cy="4619625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174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30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30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3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  <p:bldP spid="173062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>
            <p:custDataLst>
              <p:tags r:id="rId1"/>
            </p:custDataLst>
          </p:nvPr>
        </p:nvSpPr>
        <p:spPr>
          <a:xfrm>
            <a:off x="87630" y="0"/>
            <a:ext cx="7018020" cy="1096010"/>
          </a:xfrm>
          <a:prstGeom prst="rect">
            <a:avLst/>
          </a:prstGeom>
          <a:solidFill>
            <a:srgbClr val="16A8A8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1748" name="文本框 1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98793" y="132715"/>
            <a:ext cx="6355080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zh-CN" altLang="en-US" sz="5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课文鉴赏：边城之美</a:t>
            </a:r>
            <a:endParaRPr lang="zh-CN" altLang="en-US" sz="5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lt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93040" y="2731135"/>
            <a:ext cx="5064760" cy="374586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36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</a:t>
            </a:r>
            <a:r>
              <a:rPr lang="zh-CN" altLang="x-none" sz="36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边城人们“优美、健康的人生形式”，这种“优美、健康”的人性美，在每个人身上展现出不同的特点”，每个人身上闪耀人性闪光点。</a:t>
            </a:r>
          </a:p>
        </p:txBody>
      </p:sp>
      <p:sp>
        <p:nvSpPr>
          <p:cNvPr id="3" name="Rectangle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427095" y="1481455"/>
            <a:ext cx="5426075" cy="1080770"/>
          </a:xfrm>
          <a:prstGeom prst="rect">
            <a:avLst/>
          </a:prstGeom>
          <a:gradFill rotWithShape="1">
            <a:gsLst>
              <a:gs pos="0">
                <a:srgbClr val="007676"/>
              </a:gs>
              <a:gs pos="50000">
                <a:srgbClr val="00FFFF"/>
              </a:gs>
              <a:gs pos="100000">
                <a:srgbClr val="00767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72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人    性    美</a:t>
            </a:r>
          </a:p>
        </p:txBody>
      </p:sp>
      <p:pic>
        <p:nvPicPr>
          <p:cNvPr id="2" name="图片 1" descr="timg (50)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5591175" y="2732405"/>
            <a:ext cx="6403340" cy="3744595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174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  <p:bldP spid="4" grpId="0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7169" descr="图片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5085" y="0"/>
            <a:ext cx="1210246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文本框 7170"/>
          <p:cNvSpPr txBox="1"/>
          <p:nvPr>
            <p:custDataLst>
              <p:tags r:id="rId2"/>
            </p:custDataLst>
          </p:nvPr>
        </p:nvSpPr>
        <p:spPr>
          <a:xfrm>
            <a:off x="3859530" y="5894705"/>
            <a:ext cx="768286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CC00"/>
                </a:solidFill>
                <a:latin typeface="微软雅黑" panose="020B0503020204020204" charset="-122"/>
                <a:ea typeface="微软雅黑" panose="020B0503020204020204" charset="-122"/>
              </a:rPr>
              <a:t>是传说中凤凰展翅飞升的地方</a:t>
            </a: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>
            <p:custDataLst>
              <p:tags r:id="rId1"/>
            </p:custDataLst>
          </p:nvPr>
        </p:nvSpPr>
        <p:spPr>
          <a:xfrm>
            <a:off x="87630" y="0"/>
            <a:ext cx="7018020" cy="1096010"/>
          </a:xfrm>
          <a:prstGeom prst="rect">
            <a:avLst/>
          </a:prstGeom>
          <a:solidFill>
            <a:srgbClr val="16A8A8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1748" name="文本框 1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98793" y="132715"/>
            <a:ext cx="6355080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zh-CN" altLang="en-US" sz="5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课文鉴赏：边城之美</a:t>
            </a:r>
            <a:endParaRPr lang="zh-CN" altLang="en-US" sz="5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lt"/>
            </a:endParaRPr>
          </a:p>
        </p:txBody>
      </p:sp>
      <p:sp>
        <p:nvSpPr>
          <p:cNvPr id="3" name="Rectangle 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51780" y="1281430"/>
            <a:ext cx="5426075" cy="1080770"/>
          </a:xfrm>
          <a:prstGeom prst="rect">
            <a:avLst/>
          </a:prstGeom>
          <a:gradFill rotWithShape="1">
            <a:gsLst>
              <a:gs pos="0">
                <a:srgbClr val="007676"/>
              </a:gs>
              <a:gs pos="50000">
                <a:srgbClr val="00FFFF"/>
              </a:gs>
              <a:gs pos="100000">
                <a:srgbClr val="00767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72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人    性    美</a:t>
            </a:r>
          </a:p>
        </p:txBody>
      </p:sp>
      <p:sp>
        <p:nvSpPr>
          <p:cNvPr id="13316" name="文本框 51205"/>
          <p:cNvSpPr txBox="1"/>
          <p:nvPr>
            <p:custDataLst>
              <p:tags r:id="rId4"/>
            </p:custDataLst>
          </p:nvPr>
        </p:nvSpPr>
        <p:spPr>
          <a:xfrm>
            <a:off x="6127115" y="1638935"/>
            <a:ext cx="5342255" cy="54463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en-US" altLang="zh-CN" sz="2200" b="1">
              <a:solidFill>
                <a:srgbClr val="000099"/>
              </a:solidFill>
              <a:latin typeface="Times New Roman" pitchFamily="18" charset="0"/>
              <a:ea typeface="楷体_GB2312" pitchFamily="49" charset="-122"/>
            </a:endParaRPr>
          </a:p>
          <a:p>
            <a:pPr algn="ctr"/>
            <a:endParaRPr lang="en-US" altLang="zh-CN" sz="2600" b="1">
              <a:solidFill>
                <a:srgbClr val="000099"/>
              </a:solidFill>
              <a:latin typeface="Times New Roman" pitchFamily="18" charset="0"/>
              <a:ea typeface="楷体_GB2312" pitchFamily="49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4000" b="1">
                <a:solidFill>
                  <a:srgbClr val="0000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天真纯洁的少女</a:t>
            </a:r>
            <a:endParaRPr lang="zh-CN" altLang="en-US" sz="4400" b="1">
              <a:solidFill>
                <a:srgbClr val="0000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4000" b="1">
                <a:solidFill>
                  <a:srgbClr val="0000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纯朴厚道的老人</a:t>
            </a:r>
            <a:endParaRPr lang="zh-CN" altLang="en-US" sz="4400" b="1">
              <a:solidFill>
                <a:srgbClr val="0000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4000" b="1">
                <a:solidFill>
                  <a:srgbClr val="0000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真挚善良的少年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4000" b="1">
                <a:solidFill>
                  <a:srgbClr val="0000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友爱互助的乡民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4000" b="1">
                <a:solidFill>
                  <a:srgbClr val="0000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……</a:t>
            </a:r>
          </a:p>
        </p:txBody>
      </p:sp>
      <p:pic>
        <p:nvPicPr>
          <p:cNvPr id="2" name="图片 1" descr="timg (40)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17805" y="1281430"/>
            <a:ext cx="4715510" cy="5495290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174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  <p:bldP spid="3" grpId="0" animBg="1"/>
      <p:bldP spid="1331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367213" y="1844675"/>
            <a:ext cx="1296987" cy="365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zh-CN" altLang="zh-CN" sz="1800">
              <a:solidFill>
                <a:srgbClr val="000000"/>
              </a:solidFill>
            </a:endParaRPr>
          </a:p>
        </p:txBody>
      </p:sp>
      <p:sp>
        <p:nvSpPr>
          <p:cNvPr id="72707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404043" y="1562418"/>
            <a:ext cx="2808287" cy="6477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5725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57255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zh-CN" altLang="en-US" sz="4400" b="1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祖    父</a:t>
            </a:r>
          </a:p>
        </p:txBody>
      </p:sp>
      <p:sp>
        <p:nvSpPr>
          <p:cNvPr id="72708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584065" y="3716973"/>
            <a:ext cx="2160588" cy="647700"/>
          </a:xfrm>
          <a:prstGeom prst="rect">
            <a:avLst/>
          </a:prstGeom>
          <a:gradFill rotWithShape="1">
            <a:gsLst>
              <a:gs pos="0">
                <a:srgbClr val="F973E9">
                  <a:gamma/>
                  <a:shade val="66667"/>
                  <a:invGamma/>
                </a:srgbClr>
              </a:gs>
              <a:gs pos="50000">
                <a:srgbClr val="F973E9"/>
              </a:gs>
              <a:gs pos="100000">
                <a:srgbClr val="F973E9">
                  <a:gamma/>
                  <a:shade val="66667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zh-CN" altLang="en-US" sz="44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翠   翠</a:t>
            </a:r>
          </a:p>
        </p:txBody>
      </p:sp>
      <p:sp>
        <p:nvSpPr>
          <p:cNvPr id="72709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058863" y="5805805"/>
            <a:ext cx="2447925" cy="647700"/>
          </a:xfrm>
          <a:prstGeom prst="rect">
            <a:avLst/>
          </a:prstGeom>
          <a:gradFill rotWithShape="1">
            <a:gsLst>
              <a:gs pos="0">
                <a:srgbClr val="69D3E1"/>
              </a:gs>
              <a:gs pos="50000">
                <a:srgbClr val="316268"/>
              </a:gs>
              <a:gs pos="100000">
                <a:srgbClr val="69D3E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44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天    保</a:t>
            </a:r>
          </a:p>
        </p:txBody>
      </p:sp>
      <p:sp>
        <p:nvSpPr>
          <p:cNvPr id="72710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248525" y="5843270"/>
            <a:ext cx="3024188" cy="647700"/>
          </a:xfrm>
          <a:prstGeom prst="rect">
            <a:avLst/>
          </a:prstGeom>
          <a:gradFill rotWithShape="1">
            <a:gsLst>
              <a:gs pos="0">
                <a:srgbClr val="007676"/>
              </a:gs>
              <a:gs pos="50000">
                <a:srgbClr val="00FFFF"/>
              </a:gs>
              <a:gs pos="100000">
                <a:srgbClr val="00767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44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傩    送</a:t>
            </a:r>
          </a:p>
        </p:txBody>
      </p:sp>
      <p:sp>
        <p:nvSpPr>
          <p:cNvPr id="72711" name="AutoShap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556250" y="2423478"/>
            <a:ext cx="360363" cy="1079500"/>
          </a:xfrm>
          <a:prstGeom prst="upDownArrow">
            <a:avLst>
              <a:gd name="adj1" fmla="val 50000"/>
              <a:gd name="adj2" fmla="val 59912"/>
            </a:avLst>
          </a:prstGeom>
          <a:solidFill>
            <a:srgbClr val="FFCC00"/>
          </a:solidFill>
          <a:ln w="9525">
            <a:solidFill>
              <a:srgbClr val="FFCC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72712" name="AutoShape 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 rot="-2522953">
            <a:off x="2768918" y="4837748"/>
            <a:ext cx="1152525" cy="433387"/>
          </a:xfrm>
          <a:prstGeom prst="rightArrow">
            <a:avLst>
              <a:gd name="adj1" fmla="val 50000"/>
              <a:gd name="adj2" fmla="val 66484"/>
            </a:avLst>
          </a:prstGeom>
          <a:solidFill>
            <a:srgbClr val="FFCC00"/>
          </a:solidFill>
          <a:ln w="9525">
            <a:solidFill>
              <a:srgbClr val="FFCC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72713" name="AutoShape 9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 rot="-2846689">
            <a:off x="7833042" y="4430713"/>
            <a:ext cx="360363" cy="1296988"/>
          </a:xfrm>
          <a:prstGeom prst="upDownArrow">
            <a:avLst>
              <a:gd name="adj1" fmla="val 50000"/>
              <a:gd name="adj2" fmla="val 71982"/>
            </a:avLst>
          </a:prstGeom>
          <a:solidFill>
            <a:srgbClr val="FFCC00"/>
          </a:solidFill>
          <a:ln w="9525">
            <a:solidFill>
              <a:srgbClr val="FFCC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72714" name="AutoShape 10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 rot="5400000">
            <a:off x="5520532" y="5120481"/>
            <a:ext cx="431800" cy="2017713"/>
          </a:xfrm>
          <a:prstGeom prst="upDownArrow">
            <a:avLst>
              <a:gd name="adj1" fmla="val 50000"/>
              <a:gd name="adj2" fmla="val 93456"/>
            </a:avLst>
          </a:prstGeom>
          <a:solidFill>
            <a:srgbClr val="FFCC00"/>
          </a:solidFill>
          <a:ln w="9525">
            <a:solidFill>
              <a:srgbClr val="FFCC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72715" name="Text Box 1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872355" y="2673985"/>
            <a:ext cx="246253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400" b="1">
                <a:solidFill>
                  <a:srgbClr val="CC00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亲   情</a:t>
            </a:r>
          </a:p>
        </p:txBody>
      </p:sp>
      <p:sp>
        <p:nvSpPr>
          <p:cNvPr id="72716" name="Text Box 12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015865" y="5226685"/>
            <a:ext cx="2232025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>
                <a:solidFill>
                  <a:srgbClr val="CC0099"/>
                </a:solidFill>
                <a:latin typeface="微软雅黑" panose="020B0503020204020204" charset="-122"/>
                <a:ea typeface="微软雅黑" panose="020B0503020204020204" charset="-122"/>
              </a:rPr>
              <a:t>手足情</a:t>
            </a:r>
          </a:p>
        </p:txBody>
      </p:sp>
      <p:sp>
        <p:nvSpPr>
          <p:cNvPr id="72717" name="Text Box 13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 rot="-2447233">
            <a:off x="2173923" y="4363403"/>
            <a:ext cx="1584325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>
                <a:solidFill>
                  <a:srgbClr val="E70FBE"/>
                </a:solidFill>
                <a:latin typeface="微软雅黑" panose="020B0503020204020204" charset="-122"/>
                <a:ea typeface="微软雅黑" panose="020B0503020204020204" charset="-122"/>
              </a:rPr>
              <a:t>爱情</a:t>
            </a:r>
          </a:p>
        </p:txBody>
      </p:sp>
      <p:sp>
        <p:nvSpPr>
          <p:cNvPr id="72718" name="Text Box 14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 rot="2651322">
            <a:off x="7759065" y="4552315"/>
            <a:ext cx="1584325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>
                <a:solidFill>
                  <a:srgbClr val="CC0099"/>
                </a:solidFill>
                <a:latin typeface="微软雅黑" panose="020B0503020204020204" charset="-122"/>
                <a:ea typeface="微软雅黑" panose="020B0503020204020204" charset="-122"/>
              </a:rPr>
              <a:t>爱情</a:t>
            </a:r>
          </a:p>
        </p:txBody>
      </p:sp>
      <p:sp>
        <p:nvSpPr>
          <p:cNvPr id="2" name="文本框 1"/>
          <p:cNvSpPr txBox="1"/>
          <p:nvPr>
            <p:custDataLst>
              <p:tags r:id="rId14"/>
            </p:custDataLst>
          </p:nvPr>
        </p:nvSpPr>
        <p:spPr>
          <a:xfrm>
            <a:off x="10657840" y="440690"/>
            <a:ext cx="1013460" cy="60502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spcBef>
                <a:spcPct val="50000"/>
              </a:spcBef>
              <a:buFontTx/>
            </a:pPr>
            <a:r>
              <a:rPr lang="zh-CN" altLang="en-US" sz="5400" b="1">
                <a:ln w="10160">
                  <a:noFill/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淳朴民风 醉美人情</a:t>
            </a:r>
            <a:endParaRPr lang="zh-CN" altLang="en-US" sz="5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矩形 13"/>
          <p:cNvSpPr/>
          <p:nvPr>
            <p:custDataLst>
              <p:tags r:id="rId15"/>
            </p:custDataLst>
          </p:nvPr>
        </p:nvSpPr>
        <p:spPr>
          <a:xfrm>
            <a:off x="87630" y="0"/>
            <a:ext cx="7018020" cy="1096010"/>
          </a:xfrm>
          <a:prstGeom prst="rect">
            <a:avLst/>
          </a:prstGeom>
          <a:solidFill>
            <a:srgbClr val="16A8A8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1748" name="文本框 16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498793" y="132715"/>
            <a:ext cx="6355080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zh-CN" altLang="en-US" sz="5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课文鉴赏：边城之美</a:t>
            </a:r>
            <a:endParaRPr lang="zh-CN" altLang="en-US" sz="5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lt"/>
            </a:endParaRPr>
          </a:p>
        </p:txBody>
      </p:sp>
      <p:sp>
        <p:nvSpPr>
          <p:cNvPr id="3" name="Rectangle 6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87630" y="1346200"/>
            <a:ext cx="3831590" cy="1080770"/>
          </a:xfrm>
          <a:prstGeom prst="rect">
            <a:avLst/>
          </a:prstGeom>
          <a:gradFill rotWithShape="1">
            <a:gsLst>
              <a:gs pos="0">
                <a:srgbClr val="007676"/>
              </a:gs>
              <a:gs pos="50000">
                <a:srgbClr val="00FFFF"/>
              </a:gs>
              <a:gs pos="100000">
                <a:srgbClr val="00767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72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人  性  美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174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2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2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2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72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72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6" dur="500"/>
                                        <p:tgtEl>
                                          <p:spTgt spid="72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1" dur="500"/>
                                        <p:tgtEl>
                                          <p:spTgt spid="72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7" grpId="0" animBg="1"/>
      <p:bldP spid="72708" grpId="0" animBg="1"/>
      <p:bldP spid="72709" grpId="0" animBg="1"/>
      <p:bldP spid="72710" grpId="0" animBg="1"/>
      <p:bldP spid="72711" grpId="0" animBg="1"/>
      <p:bldP spid="72712" grpId="0" animBg="1"/>
      <p:bldP spid="72713" grpId="0" animBg="1"/>
      <p:bldP spid="72714" grpId="0" animBg="1"/>
      <p:bldP spid="72715" grpId="0"/>
      <p:bldP spid="72716" grpId="0"/>
      <p:bldP spid="72717" grpId="0"/>
      <p:bldP spid="72718" grpId="0"/>
      <p:bldP spid="2" grpId="0"/>
      <p:bldP spid="31748" grpId="0"/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>
            <p:custDataLst>
              <p:tags r:id="rId1"/>
            </p:custDataLst>
          </p:nvPr>
        </p:nvSpPr>
        <p:spPr>
          <a:xfrm>
            <a:off x="87630" y="0"/>
            <a:ext cx="7018020" cy="1096010"/>
          </a:xfrm>
          <a:prstGeom prst="rect">
            <a:avLst/>
          </a:prstGeom>
          <a:solidFill>
            <a:srgbClr val="16A8A8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1748" name="文本框 1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98793" y="132715"/>
            <a:ext cx="6355080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zh-CN" altLang="en-US" sz="5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课文鉴赏：边城之美</a:t>
            </a:r>
            <a:endParaRPr lang="zh-CN" altLang="en-US" sz="5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lt"/>
            </a:endParaRPr>
          </a:p>
        </p:txBody>
      </p:sp>
      <p:sp>
        <p:nvSpPr>
          <p:cNvPr id="173062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99110" y="1315085"/>
            <a:ext cx="10624820" cy="922020"/>
          </a:xfrm>
          <a:prstGeom prst="rect">
            <a:avLst/>
          </a:prstGeom>
          <a:gradFill rotWithShape="1">
            <a:gsLst>
              <a:gs pos="0">
                <a:srgbClr val="76475E"/>
              </a:gs>
              <a:gs pos="100000">
                <a:srgbClr val="FF99CC">
                  <a:alpha val="37000"/>
                </a:srgbClr>
              </a:gs>
            </a:gsLst>
            <a:lin ang="5400000" scaled="1"/>
          </a:gradFill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48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sz="54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古朴醇厚</a:t>
            </a:r>
            <a:r>
              <a:rPr lang="zh-CN" sz="54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</a:t>
            </a:r>
            <a:r>
              <a:rPr sz="54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风俗、人性</a:t>
            </a:r>
          </a:p>
        </p:txBody>
      </p:sp>
      <p:sp>
        <p:nvSpPr>
          <p:cNvPr id="54276" name="文本框 54275"/>
          <p:cNvSpPr txBox="1"/>
          <p:nvPr>
            <p:custDataLst>
              <p:tags r:id="rId4"/>
            </p:custDataLst>
          </p:nvPr>
        </p:nvSpPr>
        <p:spPr>
          <a:xfrm>
            <a:off x="499110" y="2471420"/>
            <a:ext cx="10970260" cy="58356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百姓安康、安居乐业、美好的道德情操仍在这里发扬光大着。</a:t>
            </a: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499110" y="3216275"/>
            <a:ext cx="10970260" cy="58356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2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古老的习俗，不分等级，不慕名利。</a:t>
            </a: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499110" y="3899535"/>
            <a:ext cx="10970260" cy="58356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2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古老的民俗和古朴的民风联系在一起。</a:t>
            </a: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499110" y="4778375"/>
            <a:ext cx="10970260" cy="58356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2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官民同乐的意味更衬托出边城人和睦安乐。</a:t>
            </a:r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499110" y="5568315"/>
            <a:ext cx="10970260" cy="107632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2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当地人的古朴、醇厚、善良、纯真、无私，是一种引人向善的力量，是不悖乎人性的人生形式。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174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30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30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3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  <p:bldP spid="173062" grpId="0" animBg="1"/>
      <p:bldP spid="54276" grpId="1" animBg="1"/>
      <p:bldP spid="3" grpId="1" animBg="1"/>
      <p:bldP spid="4" grpId="1" animBg="1"/>
      <p:bldP spid="5" grpId="1" animBg="1"/>
      <p:bldP spid="6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9" name="Rectangle 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34315" y="2737485"/>
            <a:ext cx="5980430" cy="3538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800" b="1">
                <a:solidFill>
                  <a:srgbClr val="0000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《边城》展现一幅幅宁静淳朴的田园诗般的湘西人民风情画，寄寓着沈从文“美”与“爱”的美学理想和人生理想：他所追求的人与人之间平等、自由、各得其乐。正如</a:t>
            </a:r>
            <a:r>
              <a:rPr lang="zh-CN" altLang="en-US" sz="2800" b="1">
                <a:solidFill>
                  <a:srgbClr val="0000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他</a:t>
            </a:r>
            <a:r>
              <a:rPr lang="en-US" altLang="zh-CN" sz="2800" b="1">
                <a:solidFill>
                  <a:srgbClr val="0000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自己所说</a:t>
            </a:r>
            <a:r>
              <a:rPr lang="zh-CN" altLang="en-US" sz="2800" b="1">
                <a:solidFill>
                  <a:srgbClr val="0000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我要表现的本是一种</a:t>
            </a:r>
            <a:r>
              <a:rPr kumimoji="1" lang="zh-CN" altLang="en-US" sz="2800" b="1">
                <a:solidFill>
                  <a:srgbClr val="0000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800" b="1">
                <a:solidFill>
                  <a:srgbClr val="0000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人生的形式</a:t>
            </a:r>
            <a:r>
              <a:rPr kumimoji="1" lang="zh-CN" altLang="en-US" sz="2800" b="1">
                <a:solidFill>
                  <a:srgbClr val="0000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800" b="1">
                <a:solidFill>
                  <a:srgbClr val="0000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，一种</a:t>
            </a:r>
            <a:r>
              <a:rPr kumimoji="1" lang="zh-CN" altLang="en-US" sz="2800" b="1">
                <a:solidFill>
                  <a:srgbClr val="0000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800" b="1">
                <a:solidFill>
                  <a:srgbClr val="0000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优美、健康、自然，而又不悖乎人性的人生形式</a:t>
            </a:r>
            <a:r>
              <a:rPr kumimoji="1" lang="zh-CN" altLang="en-US" sz="2800" b="1">
                <a:solidFill>
                  <a:srgbClr val="0000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”。</a:t>
            </a:r>
            <a:endParaRPr lang="zh-CN" altLang="en-US" sz="2800" b="1">
              <a:solidFill>
                <a:srgbClr val="00006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矩形 13"/>
          <p:cNvSpPr/>
          <p:nvPr>
            <p:custDataLst>
              <p:tags r:id="rId2"/>
            </p:custDataLst>
          </p:nvPr>
        </p:nvSpPr>
        <p:spPr>
          <a:xfrm>
            <a:off x="87630" y="0"/>
            <a:ext cx="6551295" cy="1096010"/>
          </a:xfrm>
          <a:prstGeom prst="rect">
            <a:avLst/>
          </a:prstGeom>
          <a:solidFill>
            <a:srgbClr val="16A8A8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1748" name="文本框 1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98793" y="132715"/>
            <a:ext cx="5951220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zh-CN" altLang="en-US" sz="6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lt"/>
              </a:rPr>
              <a:t>深    度    探    究</a:t>
            </a:r>
          </a:p>
        </p:txBody>
      </p:sp>
      <p:sp>
        <p:nvSpPr>
          <p:cNvPr id="173062" name="Text Box 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7630" y="1315085"/>
            <a:ext cx="11902440" cy="1198880"/>
          </a:xfrm>
          <a:prstGeom prst="rect">
            <a:avLst/>
          </a:prstGeom>
          <a:gradFill rotWithShape="1">
            <a:gsLst>
              <a:gs pos="0">
                <a:srgbClr val="76475E"/>
              </a:gs>
              <a:gs pos="100000">
                <a:srgbClr val="FF99CC">
                  <a:alpha val="37000"/>
                </a:srgbClr>
              </a:gs>
            </a:gsLst>
            <a:lin ang="5400000" scaled="1"/>
          </a:gradFill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  <a:buFontTx/>
              <a:buNone/>
            </a:pPr>
            <a:r>
              <a:rPr sz="36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作者深情地歌咏亲情爱情的美丽，描绘这样一个理想世界，意图何在？</a:t>
            </a:r>
          </a:p>
        </p:txBody>
      </p:sp>
      <p:sp>
        <p:nvSpPr>
          <p:cNvPr id="2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332220" y="2737485"/>
            <a:ext cx="5527040" cy="3538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sz="2800" b="1">
                <a:solidFill>
                  <a:srgbClr val="0000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沈从文先生在内地看到了许多现代文明对传统美德的锈蚀和破坏，如虚伪、自私的市侩。这触痛了他，这部小说可能反映着他对重建人与自然和谐关系、恢复人与人之间的善意和坦诚的思考和愿望，他把这些美好的愿望交给了家乡湘西的乡亲，所谓“礼失求诸野”吧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174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30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30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3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  <p:bldP spid="31748" grpId="0"/>
      <p:bldP spid="173062" grpId="0" animBg="1"/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88265" y="963930"/>
            <a:ext cx="11583035" cy="5568315"/>
          </a:xfrm>
        </p:spPr>
        <p:txBody>
          <a:bodyPr vert="horz" wrap="square" lIns="91440" tIns="45720" rIns="91440" bIns="45720" anchor="t">
            <a:normAutofit lnSpcReduction="10000"/>
          </a:bodyPr>
          <a:lstStyle/>
          <a:p>
            <a:pPr marL="0" indent="0" eaLnBrk="1" hangingPunct="1">
              <a:lnSpc>
                <a:spcPct val="180000"/>
              </a:lnSpc>
              <a:buNone/>
            </a:pPr>
            <a:r>
              <a:rPr lang="en-US" altLang="zh-CN" sz="3600" b="1"/>
              <a:t>     </a:t>
            </a:r>
            <a:r>
              <a:rPr lang="en-US" altLang="zh-CN" sz="4800" b="1">
                <a:solidFill>
                  <a:srgbClr val="000099"/>
                </a:solidFill>
              </a:rPr>
              <a:t> </a:t>
            </a:r>
            <a:r>
              <a:rPr lang="en-US" altLang="zh-CN" sz="4800" b="1">
                <a:solidFill>
                  <a:srgbClr val="0000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到了冬天，这个圮坍了的白塔又重新修好了，可是那个月下唱歌，使翠翠在睡梦里为歌把灵魂轻轻浮起的年轻人，还不曾回到茶峒来。</a:t>
            </a:r>
          </a:p>
          <a:p>
            <a:pPr marL="0" indent="0" eaLnBrk="1" hangingPunct="1">
              <a:lnSpc>
                <a:spcPct val="180000"/>
              </a:lnSpc>
              <a:buNone/>
            </a:pPr>
            <a:r>
              <a:rPr lang="zh-CN" altLang="en-US" sz="36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这个人也许永远不回来，也</a:t>
            </a:r>
          </a:p>
          <a:p>
            <a:pPr marL="0" indent="0" eaLnBrk="1" hangingPunct="1">
              <a:lnSpc>
                <a:spcPct val="180000"/>
              </a:lnSpc>
              <a:buNone/>
            </a:pPr>
            <a:r>
              <a:rPr lang="zh-CN" altLang="en-US" sz="36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许明天回来。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矩形 13"/>
          <p:cNvSpPr/>
          <p:nvPr>
            <p:custDataLst>
              <p:tags r:id="rId2"/>
            </p:custDataLst>
          </p:nvPr>
        </p:nvSpPr>
        <p:spPr>
          <a:xfrm>
            <a:off x="87630" y="0"/>
            <a:ext cx="7874000" cy="1096010"/>
          </a:xfrm>
          <a:prstGeom prst="rect">
            <a:avLst/>
          </a:prstGeom>
          <a:solidFill>
            <a:srgbClr val="16A8A8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1748" name="文本框 1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98793" y="132715"/>
            <a:ext cx="7040880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zh-CN" altLang="en-US" sz="6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延伸探究：边城之痛</a:t>
            </a:r>
            <a:endParaRPr lang="zh-CN" altLang="en-US" sz="6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lt"/>
            </a:endParaRPr>
          </a:p>
        </p:txBody>
      </p:sp>
      <p:pic>
        <p:nvPicPr>
          <p:cNvPr id="3" name="图片 2" descr="timg (45)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099175" y="3453130"/>
            <a:ext cx="5664200" cy="3175635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174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"/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"/>
                                        <p:tgtEl>
                                          <p:spTgt spid="19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19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19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uiExpand="1" build="p"/>
      <p:bldP spid="3174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332105" y="563245"/>
            <a:ext cx="10671175" cy="3288030"/>
          </a:xfrm>
        </p:spPr>
        <p:txBody>
          <a:bodyPr vert="horz" wrap="square" lIns="91440" tIns="45720" rIns="91440" bIns="45720" anchor="t">
            <a:normAutofit lnSpcReduction="10000"/>
          </a:bodyPr>
          <a:lstStyle/>
          <a:p>
            <a:pPr marL="0" indent="0" eaLnBrk="1" hangingPunct="1">
              <a:lnSpc>
                <a:spcPct val="180000"/>
              </a:lnSpc>
              <a:buNone/>
            </a:pPr>
            <a:r>
              <a:rPr lang="en-US" altLang="zh-CN" sz="3600" b="1"/>
              <a:t>     </a:t>
            </a:r>
            <a:r>
              <a:rPr lang="en-US" altLang="zh-CN" sz="4800" b="1">
                <a:solidFill>
                  <a:srgbClr val="000099"/>
                </a:solidFill>
              </a:rPr>
              <a:t> 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边城的人们是那样的善良、纯真，翠翠的爱情为什么会以悲剧结束？</a:t>
            </a:r>
          </a:p>
        </p:txBody>
      </p:sp>
      <p:sp>
        <p:nvSpPr>
          <p:cNvPr id="14" name="矩形 13"/>
          <p:cNvSpPr/>
          <p:nvPr>
            <p:custDataLst>
              <p:tags r:id="rId2"/>
            </p:custDataLst>
          </p:nvPr>
        </p:nvSpPr>
        <p:spPr>
          <a:xfrm>
            <a:off x="87630" y="0"/>
            <a:ext cx="7874000" cy="1096010"/>
          </a:xfrm>
          <a:prstGeom prst="rect">
            <a:avLst/>
          </a:prstGeom>
          <a:solidFill>
            <a:srgbClr val="16A8A8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1748" name="文本框 1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98793" y="132715"/>
            <a:ext cx="7040880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zh-CN" altLang="en-US" sz="6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延伸探究：边城之痛</a:t>
            </a:r>
            <a:endParaRPr lang="zh-CN" altLang="en-US" sz="6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lt"/>
            </a:endParaRPr>
          </a:p>
        </p:txBody>
      </p:sp>
      <p:sp>
        <p:nvSpPr>
          <p:cNvPr id="54276" name="文本框 54275"/>
          <p:cNvSpPr txBox="1"/>
          <p:nvPr>
            <p:custDataLst>
              <p:tags r:id="rId4"/>
            </p:custDataLst>
          </p:nvPr>
        </p:nvSpPr>
        <p:spPr>
          <a:xfrm>
            <a:off x="332105" y="3168015"/>
            <a:ext cx="10970260" cy="52197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2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悲剧的美更永恒、更深刻。宝黛爱情，梁祝化蝶，孔雀东南飞等。</a:t>
            </a: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332105" y="4129405"/>
            <a:ext cx="10970260" cy="95313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2800" b="1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悲剧本身就源于他们的善良、纯朴的天性。傩送的内疚，爷爷的自责悲痛，顺顺内心的隔阂……</a:t>
            </a: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332105" y="5793740"/>
            <a:ext cx="10970260" cy="52197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2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小说中不凑巧的情节暗示。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174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build="p"/>
      <p:bldP spid="31748" grpId="0"/>
      <p:bldP spid="54276" grpId="1" animBg="1"/>
      <p:bldP spid="3" grpId="1" animBg="1"/>
      <p:bldP spid="4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>
            <p:custDataLst>
              <p:tags r:id="rId1"/>
            </p:custDataLst>
          </p:nvPr>
        </p:nvSpPr>
        <p:spPr>
          <a:xfrm>
            <a:off x="87630" y="0"/>
            <a:ext cx="7874000" cy="1096010"/>
          </a:xfrm>
          <a:prstGeom prst="rect">
            <a:avLst/>
          </a:prstGeom>
          <a:solidFill>
            <a:srgbClr val="16A8A8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1748" name="文本框 1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98793" y="132715"/>
            <a:ext cx="7040880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zh-CN" altLang="en-US" sz="6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延伸探究：边城之痛</a:t>
            </a:r>
            <a:endParaRPr lang="zh-CN" altLang="en-US" sz="6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lt"/>
            </a:endParaRPr>
          </a:p>
        </p:txBody>
      </p:sp>
      <p:sp>
        <p:nvSpPr>
          <p:cNvPr id="21507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7961630" y="4690745"/>
            <a:ext cx="3108325" cy="1143000"/>
          </a:xfrm>
        </p:spPr>
        <p:txBody>
          <a:bodyPr vert="horz" wrap="square" lIns="91440" tIns="45720" rIns="91440" bIns="45720" anchor="ctr">
            <a:noAutofit/>
          </a:bodyPr>
          <a:lstStyle/>
          <a:p>
            <a:pPr eaLnBrk="1" hangingPunct="1"/>
            <a:r>
              <a:rPr lang="en-US" altLang="zh-CN" sz="9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9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爱</a:t>
            </a:r>
            <a:r>
              <a:rPr lang="en-US" altLang="zh-CN" sz="9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</a:p>
        </p:txBody>
      </p:sp>
      <p:sp>
        <p:nvSpPr>
          <p:cNvPr id="25602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1774825" y="1147445"/>
            <a:ext cx="9655175" cy="2792095"/>
          </a:xfrm>
        </p:spPr>
        <p:txBody>
          <a:bodyPr vert="horz" wrap="square" lIns="91440" tIns="45720" rIns="91440" bIns="45720" anchor="t"/>
          <a:lstStyle/>
          <a:p>
            <a:pPr marL="0" indent="0" eaLnBrk="1" hangingPunct="1">
              <a:lnSpc>
                <a:spcPct val="160000"/>
              </a:lnSpc>
              <a:buNone/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因“爱”而深情，因“爱”而绝望；</a:t>
            </a:r>
          </a:p>
          <a:p>
            <a:pPr marL="0" indent="0" eaLnBrk="1" hangingPunct="1">
              <a:lnSpc>
                <a:spcPct val="160000"/>
              </a:lnSpc>
              <a:buNone/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因“爱”而矛盾，因“爱”而有所顾忌；</a:t>
            </a:r>
          </a:p>
          <a:p>
            <a:pPr marL="0" indent="0" eaLnBrk="1" hangingPunct="1">
              <a:lnSpc>
                <a:spcPct val="160000"/>
              </a:lnSpc>
              <a:buNone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符合“爱”的逻辑，不悖乎人性的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爱的悲剧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zh-CN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 descr="timg (46)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7630" y="3872865"/>
            <a:ext cx="6734810" cy="3025775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174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  <p:bldP spid="21507" grpId="1"/>
      <p:bldP spid="25602" grpId="0" uiExpand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>
            <p:custDataLst>
              <p:tags r:id="rId1"/>
            </p:custDataLst>
          </p:nvPr>
        </p:nvSpPr>
        <p:spPr>
          <a:xfrm>
            <a:off x="87630" y="0"/>
            <a:ext cx="7874000" cy="1096010"/>
          </a:xfrm>
          <a:prstGeom prst="rect">
            <a:avLst/>
          </a:prstGeom>
          <a:solidFill>
            <a:srgbClr val="16A8A8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1748" name="文本框 1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98793" y="132715"/>
            <a:ext cx="7040880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zh-CN" altLang="en-US" sz="6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延伸探究：边城之痛</a:t>
            </a:r>
            <a:endParaRPr lang="zh-CN" altLang="en-US" sz="6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lt"/>
            </a:endParaRPr>
          </a:p>
        </p:txBody>
      </p:sp>
      <p:sp>
        <p:nvSpPr>
          <p:cNvPr id="22531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187325" y="1263650"/>
            <a:ext cx="8161020" cy="3057525"/>
          </a:xfrm>
        </p:spPr>
        <p:txBody>
          <a:bodyPr vert="horz" wrap="square" lIns="91440" tIns="45720" rIns="91440" bIns="45720" anchor="t">
            <a:normAutofit fontScale="92500"/>
          </a:bodyPr>
          <a:lstStyle/>
          <a:p>
            <a:pPr marL="0" indent="0" eaLnBrk="1" hangingPunct="1">
              <a:lnSpc>
                <a:spcPct val="160000"/>
              </a:lnSpc>
              <a:buNone/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《边城》是一部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温暖的作品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，但隐伏着作者很深的悲剧感；</a:t>
            </a:r>
          </a:p>
          <a:p>
            <a:pPr marL="0" indent="0" eaLnBrk="1" hangingPunct="1">
              <a:lnSpc>
                <a:spcPct val="160000"/>
              </a:lnSpc>
              <a:buNone/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《边城》是一部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怀旧的作品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，一部带着痛惜情绪的怀旧作品。</a:t>
            </a:r>
          </a:p>
        </p:txBody>
      </p:sp>
      <p:sp>
        <p:nvSpPr>
          <p:cNvPr id="23555" name="内容占位符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18745" y="4321175"/>
            <a:ext cx="8229600" cy="237934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160000"/>
              </a:lnSpc>
              <a:buNone/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《边城》是一曲优美健康的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美的赞歌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，又是一出弥漫着淡淡哀愁和浓浓诗意的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爱的悲剧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</p:txBody>
      </p:sp>
      <p:pic>
        <p:nvPicPr>
          <p:cNvPr id="11268" name="Picture 9" descr="图片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206740" y="202565"/>
            <a:ext cx="3871595" cy="62845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174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  <p:bldP spid="22531" grpId="0" uiExpand="1" build="p"/>
      <p:bldP spid="2355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28673" descr="YINGEYANWU1680316552273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rcRect l="7698" r="2745"/>
          <a:stretch>
            <a:fillRect/>
          </a:stretch>
        </p:blipFill>
        <p:spPr>
          <a:xfrm>
            <a:off x="39370" y="-18415"/>
            <a:ext cx="12113895" cy="68948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5" name="矩形 28674"/>
          <p:cNvSpPr/>
          <p:nvPr>
            <p:custDataLst>
              <p:tags r:id="rId2"/>
            </p:custDataLst>
          </p:nvPr>
        </p:nvSpPr>
        <p:spPr>
          <a:xfrm>
            <a:off x="340360" y="1916430"/>
            <a:ext cx="1180973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风声，水声，歌声，唢呐声，啜泣声，声声惊残梦；</a:t>
            </a:r>
          </a:p>
          <a:p>
            <a:pPr>
              <a:lnSpc>
                <a:spcPct val="120000"/>
              </a:lnSpc>
            </a:pPr>
            <a:endParaRPr lang="zh-CN" altLang="en-US" sz="40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40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__</a:t>
            </a:r>
            <a:r>
              <a:rPr lang="zh-CN" altLang="en-US" sz="40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情，</a:t>
            </a:r>
            <a:r>
              <a:rPr lang="en-US" altLang="zh-CN" sz="40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__</a:t>
            </a:r>
            <a:r>
              <a:rPr lang="zh-CN" altLang="en-US" sz="40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情， </a:t>
            </a:r>
            <a:r>
              <a:rPr lang="en-US" altLang="zh-CN" sz="40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__</a:t>
            </a:r>
            <a:r>
              <a:rPr lang="zh-CN" altLang="en-US" sz="40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情，</a:t>
            </a:r>
            <a:r>
              <a:rPr lang="en-US" altLang="zh-CN" sz="40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____</a:t>
            </a:r>
            <a:r>
              <a:rPr lang="zh-CN" altLang="en-US" sz="40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情， </a:t>
            </a:r>
            <a:r>
              <a:rPr lang="en-US" altLang="zh-CN" sz="40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____</a:t>
            </a:r>
            <a:r>
              <a:rPr lang="zh-CN" altLang="en-US" sz="40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情，情情乱痴心。 </a:t>
            </a:r>
            <a:r>
              <a:rPr lang="zh-CN" altLang="en-US" sz="3600">
                <a:solidFill>
                  <a:srgbClr val="FFFF00"/>
                </a:solidFill>
                <a:latin typeface="方正行楷简体" pitchFamily="2" charset="-122"/>
                <a:ea typeface="方正行楷简体" pitchFamily="2" charset="-122"/>
              </a:rPr>
              <a:t>  </a:t>
            </a:r>
          </a:p>
        </p:txBody>
      </p:sp>
      <p:sp>
        <p:nvSpPr>
          <p:cNvPr id="28676" name="文本框 28675"/>
          <p:cNvSpPr txBox="1"/>
          <p:nvPr>
            <p:custDataLst>
              <p:tags r:id="rId3"/>
            </p:custDataLst>
          </p:nvPr>
        </p:nvSpPr>
        <p:spPr>
          <a:xfrm>
            <a:off x="340360" y="3500755"/>
            <a:ext cx="7973060" cy="589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乡       民        爱       手足        骨肉</a:t>
            </a:r>
          </a:p>
        </p:txBody>
      </p:sp>
      <p:sp>
        <p:nvSpPr>
          <p:cNvPr id="14" name="矩形 13"/>
          <p:cNvSpPr/>
          <p:nvPr>
            <p:custDataLst>
              <p:tags r:id="rId4"/>
            </p:custDataLst>
          </p:nvPr>
        </p:nvSpPr>
        <p:spPr>
          <a:xfrm>
            <a:off x="97155" y="-18415"/>
            <a:ext cx="5470525" cy="1096010"/>
          </a:xfrm>
          <a:prstGeom prst="rect">
            <a:avLst/>
          </a:prstGeom>
          <a:solidFill>
            <a:srgbClr val="16A8A8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1748" name="文本框 1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98793" y="132715"/>
            <a:ext cx="4591050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zh-CN" altLang="en-US" sz="6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lt"/>
              </a:rPr>
              <a:t>概  括  总  结</a:t>
            </a:r>
          </a:p>
        </p:txBody>
      </p:sp>
    </p:spTree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174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28676" grpId="0"/>
      <p:bldP spid="3174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27649" descr="ur2_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22225" y="0"/>
            <a:ext cx="1212342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2" name="文本占位符 27651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01980" y="1412875"/>
            <a:ext cx="10946130" cy="768985"/>
          </a:xfrm>
          <a:solidFill>
            <a:srgbClr val="FFFF00">
              <a:alpha val="100000"/>
            </a:srgbClr>
          </a:solidFill>
        </p:spPr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zh-CN" altLang="en-US" sz="37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赞美</a:t>
            </a:r>
            <a:r>
              <a:rPr lang="en-US" altLang="zh-CN" sz="37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 </a:t>
            </a:r>
            <a:r>
              <a:rPr lang="zh-CN" altLang="en-US" sz="37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边城生活的质朴、纯真和人与人之间纯洁的爱</a:t>
            </a:r>
            <a:endParaRPr lang="zh-CN" altLang="en-US" sz="41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653" name="文本框 27652"/>
          <p:cNvSpPr txBox="1"/>
          <p:nvPr>
            <p:custDataLst>
              <p:tags r:id="rId3"/>
            </p:custDataLst>
          </p:nvPr>
        </p:nvSpPr>
        <p:spPr>
          <a:xfrm>
            <a:off x="690880" y="3007360"/>
            <a:ext cx="8433435" cy="119888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批判</a:t>
            </a:r>
            <a:r>
              <a:rPr lang="en-US" altLang="zh-CN" sz="36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物欲泛滥的现代文明；拜金主义   的浅薄庸俗和腐化堕落的现实</a:t>
            </a:r>
          </a:p>
        </p:txBody>
      </p:sp>
      <p:sp>
        <p:nvSpPr>
          <p:cNvPr id="27654" name="文本框 27653"/>
          <p:cNvSpPr txBox="1"/>
          <p:nvPr>
            <p:custDataLst>
              <p:tags r:id="rId4"/>
            </p:custDataLst>
          </p:nvPr>
        </p:nvSpPr>
        <p:spPr>
          <a:xfrm>
            <a:off x="690880" y="5151755"/>
            <a:ext cx="6808470" cy="64516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呼吁</a:t>
            </a:r>
            <a:r>
              <a:rPr lang="en-US" altLang="zh-CN" sz="36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</a:t>
            </a:r>
            <a:r>
              <a:rPr lang="zh-CN" alt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重建民族的美好品德和人格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" name="矩形 13"/>
          <p:cNvSpPr/>
          <p:nvPr>
            <p:custDataLst>
              <p:tags r:id="rId6"/>
            </p:custDataLst>
          </p:nvPr>
        </p:nvSpPr>
        <p:spPr>
          <a:xfrm>
            <a:off x="97155" y="-18415"/>
            <a:ext cx="5470525" cy="1096010"/>
          </a:xfrm>
          <a:prstGeom prst="rect">
            <a:avLst/>
          </a:prstGeom>
          <a:solidFill>
            <a:srgbClr val="16A8A8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1748" name="文本框 16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98793" y="132715"/>
            <a:ext cx="4591050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zh-CN" altLang="en-US" sz="6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lt"/>
              </a:rPr>
              <a:t>概  括  总  结</a:t>
            </a:r>
          </a:p>
        </p:txBody>
      </p:sp>
    </p:spTree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174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"/>
                                        <p:tgtEl>
                                          <p:spTgt spid="2765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65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65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65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65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"/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 uiExpand="1" build="p" animBg="1"/>
      <p:bldP spid="27653" grpId="0" animBg="1"/>
      <p:bldP spid="27654" grpId="0" animBg="1"/>
      <p:bldP spid="3174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 (7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1590" y="15240"/>
            <a:ext cx="12115800" cy="6788785"/>
          </a:xfrm>
          <a:prstGeom prst="rect">
            <a:avLst/>
          </a:prstGeom>
        </p:spPr>
      </p:pic>
      <p:sp>
        <p:nvSpPr>
          <p:cNvPr id="8195" name="文本框 8194"/>
          <p:cNvSpPr txBox="1"/>
          <p:nvPr>
            <p:custDataLst>
              <p:tags r:id="rId2"/>
            </p:custDataLst>
          </p:nvPr>
        </p:nvSpPr>
        <p:spPr>
          <a:xfrm>
            <a:off x="633730" y="5902325"/>
            <a:ext cx="4824413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CC00"/>
                </a:solidFill>
                <a:latin typeface="微软雅黑" panose="020B0503020204020204" charset="-122"/>
                <a:ea typeface="微软雅黑" panose="020B0503020204020204" charset="-122"/>
              </a:rPr>
              <a:t>这里山清水秀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timg (10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8255" y="9525"/>
            <a:ext cx="12142470" cy="6838315"/>
          </a:xfrm>
          <a:prstGeom prst="rect">
            <a:avLst/>
          </a:prstGeom>
        </p:spPr>
      </p:pic>
      <p:sp>
        <p:nvSpPr>
          <p:cNvPr id="28675" name="矩形 28674"/>
          <p:cNvSpPr/>
          <p:nvPr>
            <p:custDataLst>
              <p:tags r:id="rId2"/>
            </p:custDataLst>
          </p:nvPr>
        </p:nvSpPr>
        <p:spPr>
          <a:xfrm>
            <a:off x="83185" y="1038860"/>
            <a:ext cx="1180973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课堂练习：请仿照下边句子用一句话点评，要求概括出小说的主要基调。</a:t>
            </a:r>
          </a:p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《边城》是一支湘西山村生活的牧歌。</a:t>
            </a:r>
            <a:r>
              <a:rPr lang="zh-CN" altLang="en-US" sz="40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3600">
                <a:solidFill>
                  <a:srgbClr val="FFFF00"/>
                </a:solidFill>
                <a:latin typeface="方正行楷简体" pitchFamily="2" charset="-122"/>
                <a:ea typeface="方正行楷简体" pitchFamily="2" charset="-122"/>
              </a:rPr>
              <a:t>  </a:t>
            </a:r>
          </a:p>
        </p:txBody>
      </p:sp>
      <p:sp>
        <p:nvSpPr>
          <p:cNvPr id="27654" name="文本框 27653"/>
          <p:cNvSpPr txBox="1"/>
          <p:nvPr>
            <p:custDataLst>
              <p:tags r:id="rId3"/>
            </p:custDataLst>
          </p:nvPr>
        </p:nvSpPr>
        <p:spPr>
          <a:xfrm>
            <a:off x="7620" y="3676015"/>
            <a:ext cx="9178925" cy="64516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《边城》是一幅斑斓的民俗风情画</a:t>
            </a: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8255" y="5380355"/>
            <a:ext cx="9178290" cy="64516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《边城》是老妪絮絮讲的一个完美的童话</a:t>
            </a: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5084445" y="4590415"/>
            <a:ext cx="6808470" cy="64516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《边城》是一首哀婉的抒情诗</a:t>
            </a: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3282950" y="6109335"/>
            <a:ext cx="8609965" cy="64516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《边城》是一曲真挚、热烈的爱情的赞歌</a:t>
            </a:r>
          </a:p>
        </p:txBody>
      </p:sp>
      <p:sp>
        <p:nvSpPr>
          <p:cNvPr id="2" name="矩形 1"/>
          <p:cNvSpPr/>
          <p:nvPr>
            <p:custDataLst>
              <p:tags r:id="rId7"/>
            </p:custDataLst>
          </p:nvPr>
        </p:nvSpPr>
        <p:spPr>
          <a:xfrm>
            <a:off x="97155" y="-18415"/>
            <a:ext cx="5470525" cy="1096010"/>
          </a:xfrm>
          <a:prstGeom prst="rect">
            <a:avLst/>
          </a:prstGeom>
          <a:solidFill>
            <a:srgbClr val="16A8A8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16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98793" y="132715"/>
            <a:ext cx="4591050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zh-CN" altLang="en-US" sz="6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lt"/>
              </a:rPr>
              <a:t>概  括  总  结</a:t>
            </a:r>
          </a:p>
        </p:txBody>
      </p:sp>
    </p:spTree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27654" grpId="0" animBg="1"/>
      <p:bldP spid="5" grpId="0" animBg="1"/>
      <p:bldP spid="6" grpId="0" animBg="1"/>
      <p:bldP spid="7" grpId="0" animBg="1"/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29697" descr="200712181492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lum contrast="6000"/>
          </a:blip>
          <a:stretch>
            <a:fillRect/>
          </a:stretch>
        </p:blipFill>
        <p:spPr>
          <a:xfrm>
            <a:off x="45720" y="749935"/>
            <a:ext cx="12124055" cy="62083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9" name="文本框 29698"/>
          <p:cNvSpPr txBox="1"/>
          <p:nvPr>
            <p:custDataLst>
              <p:tags r:id="rId2"/>
            </p:custDataLst>
          </p:nvPr>
        </p:nvSpPr>
        <p:spPr>
          <a:xfrm>
            <a:off x="168910" y="1147445"/>
            <a:ext cx="11737975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有人说，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边城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是一支湘西山村生活的牧歌，是一曲真挚、热烈的爱情赞歌，是一首用小说形式写成的无韵之诗、绘就的无彩之画。</a:t>
            </a:r>
          </a:p>
          <a:p>
            <a:pPr algn="just">
              <a:spcBef>
                <a:spcPct val="50000"/>
              </a:spcBef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因此，欣赏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边城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，需要有一种独特的眼光，如果仅拿它当一般的小说，就不能领略个中真趣。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97155" y="-18415"/>
            <a:ext cx="5470525" cy="1096010"/>
          </a:xfrm>
          <a:prstGeom prst="rect">
            <a:avLst/>
          </a:prstGeom>
          <a:solidFill>
            <a:srgbClr val="16A8A8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1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98793" y="132715"/>
            <a:ext cx="4591050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zh-CN" altLang="en-US" sz="6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lt"/>
              </a:rPr>
              <a:t>概  括  总  结</a:t>
            </a:r>
          </a:p>
        </p:txBody>
      </p:sp>
    </p:spTree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>
            <p:custDataLst>
              <p:tags r:id="rId1"/>
            </p:custDataLst>
          </p:nvPr>
        </p:nvSpPr>
        <p:spPr>
          <a:xfrm>
            <a:off x="87630" y="0"/>
            <a:ext cx="6362065" cy="1096010"/>
          </a:xfrm>
          <a:prstGeom prst="rect">
            <a:avLst/>
          </a:prstGeom>
          <a:solidFill>
            <a:srgbClr val="16A8A8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1748" name="文本框 1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93053" y="81280"/>
            <a:ext cx="5951220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zh-CN" altLang="en-US" sz="6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延    伸    拓    展</a:t>
            </a:r>
          </a:p>
        </p:txBody>
      </p:sp>
      <p:sp>
        <p:nvSpPr>
          <p:cNvPr id="54276" name="文本框 54275"/>
          <p:cNvSpPr txBox="1"/>
          <p:nvPr>
            <p:custDataLst>
              <p:tags r:id="rId3"/>
            </p:custDataLst>
          </p:nvPr>
        </p:nvSpPr>
        <p:spPr>
          <a:xfrm>
            <a:off x="148590" y="1397635"/>
            <a:ext cx="6406515" cy="353822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en-US" altLang="zh-CN" sz="2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en-US" altLang="zh-CN" sz="24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2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作品的结尾采用了西洋小说中常见的开放式结构，以翠翠在白塔下渡口边守着渡船等待傩送归来作结，一句“这个人也许永远不回来了，也许明天回来！”让无数的读者心中留下了永远的痛。</a:t>
            </a:r>
          </a:p>
          <a:p>
            <a:pPr>
              <a:buClr>
                <a:schemeClr val="bg1"/>
              </a:buClr>
            </a:pPr>
            <a:r>
              <a:rPr lang="zh-CN" altLang="en-US" sz="2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      请设想翠翠等待的结果，按照沈从文的艺术风格，给小说续上结尾。</a:t>
            </a: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87630" y="5337810"/>
            <a:ext cx="11648440" cy="107632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作者为我们展示的这种“人生的形式”在今天看来有着怎样的意义？</a:t>
            </a:r>
          </a:p>
        </p:txBody>
      </p:sp>
      <p:pic>
        <p:nvPicPr>
          <p:cNvPr id="5" name="图片 4" descr="timg (47)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797675" y="288290"/>
            <a:ext cx="5314315" cy="4979035"/>
          </a:xfrm>
          <a:prstGeom prst="rect">
            <a:avLst/>
          </a:prstGeom>
        </p:spPr>
      </p:pic>
    </p:spTree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174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  <p:bldP spid="54276" grpId="1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 (13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3020" y="635"/>
            <a:ext cx="12103735" cy="6778625"/>
          </a:xfrm>
          <a:prstGeom prst="rect">
            <a:avLst/>
          </a:prstGeom>
        </p:spPr>
      </p:pic>
      <p:sp>
        <p:nvSpPr>
          <p:cNvPr id="9219" name="文本框 9218"/>
          <p:cNvSpPr txBox="1"/>
          <p:nvPr>
            <p:custDataLst>
              <p:tags r:id="rId2"/>
            </p:custDataLst>
          </p:nvPr>
        </p:nvSpPr>
        <p:spPr>
          <a:xfrm>
            <a:off x="7652703" y="5925185"/>
            <a:ext cx="4249737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CC00"/>
                </a:solidFill>
                <a:latin typeface="微软雅黑" panose="020B0503020204020204" charset="-122"/>
                <a:ea typeface="微软雅黑" panose="020B0503020204020204" charset="-122"/>
              </a:rPr>
              <a:t>这里民风淳朴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0241" descr="图片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-10160" y="0"/>
            <a:ext cx="1215771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文本框 10242"/>
          <p:cNvSpPr txBox="1"/>
          <p:nvPr>
            <p:custDataLst>
              <p:tags r:id="rId2"/>
            </p:custDataLst>
          </p:nvPr>
        </p:nvSpPr>
        <p:spPr>
          <a:xfrm>
            <a:off x="2640013" y="5229225"/>
            <a:ext cx="705643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>
              <a:latin typeface="Arial" panose="020B0604020202020204" pitchFamily="34" charset="0"/>
            </a:endParaRPr>
          </a:p>
        </p:txBody>
      </p:sp>
      <p:sp>
        <p:nvSpPr>
          <p:cNvPr id="10244" name="矩形 10243"/>
          <p:cNvSpPr/>
          <p:nvPr>
            <p:custDataLst>
              <p:tags r:id="rId3"/>
            </p:custDataLst>
          </p:nvPr>
        </p:nvSpPr>
        <p:spPr>
          <a:xfrm>
            <a:off x="933133" y="5969635"/>
            <a:ext cx="8310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CC00"/>
                </a:solidFill>
                <a:latin typeface="微软雅黑" panose="020B0503020204020204" charset="-122"/>
                <a:ea typeface="微软雅黑" panose="020B0503020204020204" charset="-122"/>
              </a:rPr>
              <a:t>这里就是著名作家沈从文的世外桃源</a:t>
            </a: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图片 11267" descr="900454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7465" y="38100"/>
            <a:ext cx="12117070" cy="6781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6" name="文本框 11265"/>
          <p:cNvSpPr txBox="1"/>
          <p:nvPr>
            <p:custDataLst>
              <p:tags r:id="rId2"/>
            </p:custDataLst>
          </p:nvPr>
        </p:nvSpPr>
        <p:spPr>
          <a:xfrm>
            <a:off x="2424113" y="5013325"/>
            <a:ext cx="57150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中国最美丽的小城</a:t>
            </a:r>
            <a:r>
              <a:rPr lang="en-US" altLang="zh-CN" sz="4000" b="1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</a:p>
        </p:txBody>
      </p:sp>
      <p:sp>
        <p:nvSpPr>
          <p:cNvPr id="11267" name="文本框 11266"/>
          <p:cNvSpPr txBox="1"/>
          <p:nvPr>
            <p:custDataLst>
              <p:tags r:id="rId3"/>
            </p:custDataLst>
          </p:nvPr>
        </p:nvSpPr>
        <p:spPr>
          <a:xfrm>
            <a:off x="7791450" y="5335588"/>
            <a:ext cx="2697163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7200" b="1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凤 凰</a:t>
            </a:r>
          </a:p>
        </p:txBody>
      </p:sp>
    </p:spTree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psb (6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-54610" y="52070"/>
            <a:ext cx="5060315" cy="6808470"/>
          </a:xfrm>
          <a:prstGeom prst="rect">
            <a:avLst/>
          </a:prstGeom>
        </p:spPr>
      </p:pic>
      <p:pic>
        <p:nvPicPr>
          <p:cNvPr id="4" name="图片 3" descr="psb (5)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151755" y="52705"/>
            <a:ext cx="6993255" cy="5257165"/>
          </a:xfrm>
          <a:prstGeom prst="rect">
            <a:avLst/>
          </a:prstGeom>
        </p:spPr>
      </p:pic>
      <p:sp>
        <p:nvSpPr>
          <p:cNvPr id="11267" name="文本框 11266"/>
          <p:cNvSpPr txBox="1"/>
          <p:nvPr>
            <p:custDataLst>
              <p:tags r:id="rId3"/>
            </p:custDataLst>
          </p:nvPr>
        </p:nvSpPr>
        <p:spPr>
          <a:xfrm>
            <a:off x="7791450" y="5335588"/>
            <a:ext cx="2697163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7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凤 凰</a:t>
            </a:r>
          </a:p>
        </p:txBody>
      </p:sp>
    </p:spTree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边城风景">
            <a:hlinkClick r:id="" action="ppaction://media"/>
          </p:cNvPr>
          <p:cNvPicPr/>
          <p:nvPr>
            <a:videoFile r:link="rId2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6830" y="43815"/>
            <a:ext cx="12140565" cy="679323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2.9200.0"/>
  <p:tag name="AS_RELEASE_DATE" val="2020.05.14"/>
  <p:tag name="AS_TITLE" val="Aspose.Slides for .NET 4.0 Client Profile"/>
  <p:tag name="AS_VERSION" val="20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3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4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5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7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8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9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2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3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5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6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8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9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2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3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5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7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8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9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2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3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4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5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7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9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2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4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5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6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7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8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2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3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4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5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6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7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8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9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4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5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6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7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8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8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9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0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4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5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6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7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8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0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2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3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6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7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8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9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0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3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4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5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6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7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8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9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0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2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3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4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5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7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7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9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1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2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3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4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5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6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8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9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8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1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2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3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5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6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7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8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9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1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3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4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5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7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8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9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0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1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2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1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2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3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4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5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7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8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9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0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3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5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6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8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9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1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2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4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5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6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8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9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0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2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3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4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0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5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7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2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3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6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6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7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8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9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5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8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9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5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6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7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4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3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4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6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7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8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9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3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4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5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6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7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8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9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32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32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2257</Words>
  <Application>Microsoft Office PowerPoint</Application>
  <PresentationFormat>自定义</PresentationFormat>
  <Paragraphs>180</Paragraphs>
  <Slides>42</Slides>
  <Notes>0</Notes>
  <HiddenSlides>0</HiddenSlides>
  <MMClips>1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幻灯片标题</vt:lpstr>
      </vt:variant>
      <vt:variant>
        <vt:i4>42</vt:i4>
      </vt:variant>
      <vt:variant>
        <vt:lpstr>自定义放映</vt:lpstr>
      </vt:variant>
      <vt:variant>
        <vt:i4>1</vt:i4>
      </vt:variant>
    </vt:vector>
  </HeadingPairs>
  <TitlesOfParts>
    <vt:vector size="46" baseType="lpstr">
      <vt:lpstr>Office 主题​​</vt:lpstr>
      <vt:lpstr>默认设计模板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“爱”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自定义放映 1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2021-02-25T14:50:17Z</cp:lastPrinted>
  <dcterms:created xsi:type="dcterms:W3CDTF">2021-02-25T14:50:17Z</dcterms:created>
  <dcterms:modified xsi:type="dcterms:W3CDTF">2021-04-02T02:10:58Z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