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1" r:id="rId3"/>
    <p:sldId id="302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-1290" y="-102"/>
      </p:cViewPr>
      <p:guideLst>
        <p:guide orient="horz" pos="2160"/>
        <p:guide pos="288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851535" y="1138555"/>
            <a:ext cx="7772400" cy="161163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4800" b="1" dirty="0">
                <a:solidFill>
                  <a:srgbClr val="FF0000"/>
                </a:solidFill>
                <a:ea typeface="宋体" panose="02010600030101010101" pitchFamily="2" charset="-122"/>
              </a:rPr>
              <a:t>          </a:t>
            </a:r>
            <a:r>
              <a:rPr lang="zh-CN" altLang="zh-CN" sz="4800" b="1" dirty="0">
                <a:solidFill>
                  <a:srgbClr val="FF0000"/>
                </a:solidFill>
                <a:ea typeface="宋体" panose="02010600030101010101" pitchFamily="2" charset="-122"/>
              </a:rPr>
              <a:t>作文指导</a:t>
            </a:r>
            <a:br>
              <a:rPr lang="zh-CN" altLang="zh-CN" sz="4800" b="1" dirty="0">
                <a:solidFill>
                  <a:srgbClr val="FF0000"/>
                </a:solidFill>
                <a:ea typeface="宋体" panose="02010600030101010101" pitchFamily="2" charset="-122"/>
              </a:rPr>
            </a:br>
            <a:r>
              <a:rPr lang="zh-CN" altLang="zh-CN" sz="4800" b="1" dirty="0">
                <a:solidFill>
                  <a:srgbClr val="FF0000"/>
                </a:solidFill>
                <a:ea typeface="宋体" panose="02010600030101010101" pitchFamily="2" charset="-122"/>
              </a:rPr>
              <a:t>     学会列提纲</a:t>
            </a:r>
            <a:r>
              <a:rPr lang="zh-CN" altLang="zh-CN" sz="4800" b="1" dirty="0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（一）</a:t>
            </a:r>
            <a:br>
              <a:rPr lang="zh-CN" altLang="zh-CN" sz="4800" b="1" dirty="0">
                <a:solidFill>
                  <a:srgbClr val="FF0000"/>
                </a:solidFill>
                <a:ea typeface="宋体" panose="02010600030101010101" pitchFamily="2" charset="-122"/>
              </a:rPr>
            </a:br>
            <a:endParaRPr lang="zh-CN" altLang="zh-CN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051" name="副标题 2" hidden="1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en-US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矩形 2052"/>
          <p:cNvSpPr/>
          <p:nvPr/>
        </p:nvSpPr>
        <p:spPr>
          <a:xfrm>
            <a:off x="777240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3065" y="3618865"/>
            <a:ext cx="633285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4400" b="1" dirty="0">
                <a:solidFill>
                  <a:srgbClr val="002060"/>
                </a:solidFill>
                <a:sym typeface="+mn-ea"/>
              </a:rPr>
              <a:t>景谷二中 李仕云制作</a:t>
            </a:r>
            <a:endParaRPr lang="zh-CN" altLang="zh-CN" sz="4400" b="1" dirty="0">
              <a:solidFill>
                <a:srgbClr val="00206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b="1" dirty="0">
                <a:ea typeface="宋体" panose="02010600030101010101" pitchFamily="2" charset="-122"/>
              </a:rPr>
              <a:t>点评</a:t>
            </a:r>
            <a:r>
              <a:rPr lang="en-US" altLang="zh-CN" b="1" dirty="0">
                <a:ea typeface="宋体" panose="02010600030101010101" pitchFamily="2" charset="-122"/>
              </a:rPr>
              <a:t>: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  </a:t>
            </a:r>
            <a:r>
              <a:rPr lang="zh-CN" altLang="zh-CN" dirty="0">
                <a:ea typeface="宋体" panose="02010600030101010101" pitchFamily="2" charset="-122"/>
              </a:rPr>
              <a:t>在提纲的基础上，文章在该详的地方详，加入了具体的描写，添加了血肉。该略的略，一笔带过，但也不单调枯燥。因为，几乎所有略写内容都运用描写的手法，写得很生动。这样的处理，就是对提纲负责的态度。文章自然也就写得不错了。</a:t>
            </a:r>
            <a:endParaRPr lang="zh-CN" altLang="zh-CN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  </a:t>
            </a:r>
            <a:r>
              <a:rPr lang="zh-CN" altLang="zh-CN" dirty="0">
                <a:ea typeface="宋体" panose="02010600030101010101" pitchFamily="2" charset="-122"/>
              </a:rPr>
              <a:t>你看，照着提纲写作文，是不是很省事呢！“磨刀不误砍柴工”，让我们也来养成列提纲的好习惯吧！</a:t>
            </a:r>
            <a:endParaRPr lang="zh-CN" altLang="zh-CN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777240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>
          <a:xfrm>
            <a:off x="457200" y="751840"/>
            <a:ext cx="8229600" cy="555371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dirty="0">
                <a:ea typeface="宋体" panose="02010600030101010101" pitchFamily="2" charset="-122"/>
              </a:rPr>
              <a:t>        </a:t>
            </a:r>
            <a:r>
              <a:rPr lang="zh-CN" altLang="zh-CN" b="1" dirty="0">
                <a:ea typeface="宋体" panose="02010600030101010101" pitchFamily="2" charset="-122"/>
              </a:rPr>
              <a:t>“纲”原指网上的总绳；“提纲”，就是提住网上的总绳。古人认为：只有整张渔网都连在总绳上，渔网才会有条理而不零乱；善于撒网的人，一定是提拉着网的总绳，而不是一个一个地去拉开那数不清的网眼儿。这些道理，完全可以用来说明列作文提纲的重要意义。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         </a:t>
            </a:r>
            <a:r>
              <a:rPr lang="zh-CN" altLang="zh-CN" sz="2800" b="1" dirty="0">
                <a:ea typeface="宋体" panose="02010600030101010101" pitchFamily="2" charset="-122"/>
              </a:rPr>
              <a:t>作文时，有了提纲的约束，按“计划”行事，写起文章来就容易一气呵成，写出的文章就容易达到“有中心、有条理、有重点”等要求；反之就会层次不清，详略不当，丢三落四。因此，列提纲是提高作文效率和质量的一种重要方法。</a:t>
            </a:r>
            <a:r>
              <a:rPr lang="en-US" altLang="zh-CN" sz="2800" b="1" dirty="0">
                <a:ea typeface="宋体" panose="02010600030101010101" pitchFamily="2" charset="-122"/>
              </a:rPr>
              <a:t> 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en-US" altLang="zh-CN" sz="2800" b="1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3076" name="Picture 2" descr="技法导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3375"/>
            <a:ext cx="9144000" cy="579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numCol="1" anchor="t" anchorCtr="0" compatLnSpc="1">
            <a:normAutofit fontScale="5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作文提纲一般包含三部分内容：</a:t>
            </a:r>
            <a:r>
              <a:rPr kumimoji="0" lang="en-US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题目。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要把题目</a:t>
            </a: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(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或补充完整的题目</a:t>
            </a: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)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写在第一行正中间。</a:t>
            </a:r>
            <a:r>
              <a:rPr kumimoji="0" lang="en-US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主要内容和中心。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在题目下面，简要地写出这篇作文的主要内容及要表达的中心思想。</a:t>
            </a:r>
            <a:r>
              <a:rPr kumimoji="0" lang="en-US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3.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结构安排。</a:t>
            </a:r>
            <a:endParaRPr kumimoji="0" lang="zh-CN" altLang="zh-CN" sz="60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     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这是作文提纲最主要的部分，设计时需要注意以下几点：</a:t>
            </a: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           (1)</a:t>
            </a:r>
            <a:r>
              <a:rPr kumimoji="0" lang="zh-CN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安排好材料的组织顺序。先写什么，后写什么；全文一共准备分为几大段，每段写什么，要以小标题的形式按照一定的顺序把材料组织起来。</a:t>
            </a:r>
            <a:r>
              <a:rPr kumimoji="0" lang="en-US" altLang="zh-CN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6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矩形 4100"/>
          <p:cNvSpPr/>
          <p:nvPr/>
        </p:nvSpPr>
        <p:spPr>
          <a:xfrm>
            <a:off x="777240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5894388"/>
          </a:xfrm>
        </p:spPr>
        <p:txBody>
          <a:bodyPr vert="horz" wrap="square" lIns="91440" tIns="45720" rIns="91440" bIns="45720" anchor="t"/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b="1" dirty="0">
                <a:ea typeface="宋体" panose="02010600030101010101" pitchFamily="2" charset="-122"/>
              </a:rPr>
              <a:t>(2)</a:t>
            </a:r>
            <a:r>
              <a:rPr lang="zh-CN" altLang="zh-CN" b="1" dirty="0">
                <a:ea typeface="宋体" panose="02010600030101010101" pitchFamily="2" charset="-122"/>
              </a:rPr>
              <a:t>确定好重点写的内容。依据表达中心的需要，确定出哪些内容是主要的，哪些内容是次要的，标明“详”“次详”“略”等字样；重点段又打算分几层来写，先写哪层、后写哪层，具体列出准备重点写的步骤、次序。</a:t>
            </a:r>
            <a:r>
              <a:rPr lang="en-US" altLang="zh-CN" sz="3600" b="1" dirty="0">
                <a:ea typeface="宋体" panose="02010600030101010101" pitchFamily="2" charset="-122"/>
              </a:rPr>
              <a:t> 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(3)</a:t>
            </a:r>
            <a:r>
              <a:rPr lang="zh-CN" altLang="zh-CN" b="1" dirty="0">
                <a:ea typeface="宋体" panose="02010600030101010101" pitchFamily="2" charset="-122"/>
              </a:rPr>
              <a:t>依据文章选用的材料及要表达的中心思想，确定好开头、结尾的方法，并在提纲中简单注明。</a:t>
            </a:r>
            <a:r>
              <a:rPr lang="en-US" altLang="zh-CN" sz="3600" b="1" dirty="0">
                <a:ea typeface="宋体" panose="02010600030101010101" pitchFamily="2" charset="-122"/>
              </a:rPr>
              <a:t> 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(4)</a:t>
            </a:r>
            <a:r>
              <a:rPr lang="zh-CN" altLang="zh-CN" b="1" dirty="0">
                <a:ea typeface="宋体" panose="02010600030101010101" pitchFamily="2" charset="-122"/>
              </a:rPr>
              <a:t>设计好点题的时机及具体的方式、方法。</a:t>
            </a:r>
            <a:r>
              <a:rPr lang="en-US" altLang="zh-CN" sz="3600" b="1" dirty="0">
                <a:ea typeface="宋体" panose="02010600030101010101" pitchFamily="2" charset="-122"/>
              </a:rPr>
              <a:t> 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latinLnBrk="0" hangingPunct="1">
              <a:spcBef>
                <a:spcPts val="0"/>
              </a:spcBef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(5)</a:t>
            </a:r>
            <a:r>
              <a:rPr lang="zh-CN" altLang="zh-CN" b="1" dirty="0">
                <a:ea typeface="宋体" panose="02010600030101010101" pitchFamily="2" charset="-122"/>
              </a:rPr>
              <a:t>考虑好层次之间、段落之间该如何衔接过渡，哪些内容需要照应，如何照应，也简单标注一下。</a:t>
            </a:r>
            <a:r>
              <a:rPr lang="en-US" altLang="zh-CN" b="1" dirty="0">
                <a:ea typeface="宋体" panose="02010600030101010101" pitchFamily="2" charset="-122"/>
              </a:rPr>
              <a:t> </a:t>
            </a:r>
            <a:endParaRPr lang="en-US" altLang="zh-CN" b="1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  <a:buNone/>
            </a:pPr>
            <a:r>
              <a:rPr lang="zh-CN" altLang="zh-CN" sz="2800" b="1" dirty="0">
                <a:ea typeface="宋体" panose="02010600030101010101" pitchFamily="2" charset="-122"/>
              </a:rPr>
              <a:t>【写作提纲】示例</a:t>
            </a:r>
            <a:endParaRPr lang="en-US" altLang="zh-CN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ea typeface="宋体" panose="02010600030101010101" pitchFamily="2" charset="-122"/>
              </a:rPr>
              <a:t>题目：</a:t>
            </a:r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他变了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ea typeface="宋体" panose="02010600030101010101" pitchFamily="2" charset="-122"/>
              </a:rPr>
              <a:t>主要内容：小华沉迷网络游戏，由一个好学的孩子变成厌学并荒废学习的孩子。</a:t>
            </a:r>
            <a:endParaRPr lang="zh-CN" altLang="zh-CN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solidFill>
                  <a:srgbClr val="FF0000"/>
                </a:solidFill>
                <a:ea typeface="宋体" panose="02010600030101010101" pitchFamily="2" charset="-122"/>
              </a:rPr>
              <a:t>中心思想：沉迷电子游戏，使中学生厌学、荒废了学业。</a:t>
            </a:r>
            <a:endParaRPr lang="zh-CN" altLang="zh-CN" sz="2800" b="1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ea typeface="宋体" panose="02010600030101010101" pitchFamily="2" charset="-122"/>
              </a:rPr>
              <a:t>结构安排：第</a:t>
            </a:r>
            <a:r>
              <a:rPr lang="en-US" altLang="zh-CN" sz="2800" b="1" dirty="0"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ea typeface="宋体" panose="02010600030101010101" pitchFamily="2" charset="-122"/>
              </a:rPr>
              <a:t>自然段：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引起下文</a:t>
            </a:r>
            <a:r>
              <a:rPr lang="en-US" altLang="zh-CN" sz="2800" b="1" dirty="0"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a typeface="宋体" panose="02010600030101010101" pitchFamily="2" charset="-122"/>
              </a:rPr>
              <a:t>妈妈的感叹。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一笔带过</a:t>
            </a:r>
            <a:r>
              <a:rPr lang="en-US" altLang="zh-CN" sz="2800" b="1" dirty="0">
                <a:ea typeface="宋体" panose="02010600030101010101" pitchFamily="2" charset="-122"/>
              </a:rPr>
              <a:t>) </a:t>
            </a:r>
            <a:endParaRPr lang="zh-CN" altLang="zh-CN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     </a:t>
            </a:r>
            <a:r>
              <a:rPr lang="zh-CN" altLang="zh-CN" sz="2800" b="1" dirty="0">
                <a:ea typeface="宋体" panose="02010600030101010101" pitchFamily="2" charset="-122"/>
              </a:rPr>
              <a:t>第</a:t>
            </a:r>
            <a:r>
              <a:rPr lang="en-US" altLang="zh-CN" sz="2800" b="1" dirty="0"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ea typeface="宋体" panose="02010600030101010101" pitchFamily="2" charset="-122"/>
              </a:rPr>
              <a:t>自然段：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好学</a:t>
            </a:r>
            <a:r>
              <a:rPr lang="en-US" altLang="zh-CN" sz="2800" b="1" dirty="0"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a typeface="宋体" panose="02010600030101010101" pitchFamily="2" charset="-122"/>
              </a:rPr>
              <a:t>写小华家早上的车铃声和晚上的读书声。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略</a:t>
            </a:r>
            <a:r>
              <a:rPr lang="en-US" altLang="zh-CN" sz="2800" b="1" dirty="0">
                <a:ea typeface="宋体" panose="02010600030101010101" pitchFamily="2" charset="-122"/>
              </a:rPr>
              <a:t>)</a:t>
            </a:r>
            <a:endParaRPr lang="zh-CN" altLang="zh-CN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800" b="1" dirty="0">
                <a:ea typeface="宋体" panose="02010600030101010101" pitchFamily="2" charset="-122"/>
              </a:rPr>
              <a:t>     </a:t>
            </a:r>
            <a:r>
              <a:rPr lang="zh-CN" altLang="zh-CN" sz="2800" b="1" dirty="0">
                <a:ea typeface="宋体" panose="02010600030101010101" pitchFamily="2" charset="-122"/>
              </a:rPr>
              <a:t>第</a:t>
            </a:r>
            <a:r>
              <a:rPr lang="en-US" altLang="zh-CN" sz="2800" b="1" dirty="0">
                <a:ea typeface="宋体" panose="02010600030101010101" pitchFamily="2" charset="-122"/>
              </a:rPr>
              <a:t>3</a:t>
            </a:r>
            <a:r>
              <a:rPr lang="zh-CN" altLang="zh-CN" sz="2800" b="1" dirty="0">
                <a:ea typeface="宋体" panose="02010600030101010101" pitchFamily="2" charset="-122"/>
              </a:rPr>
              <a:t>自然段：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迷上游戏的伏笔</a:t>
            </a:r>
            <a:r>
              <a:rPr lang="en-US" altLang="zh-CN" sz="2800" b="1" dirty="0">
                <a:ea typeface="宋体" panose="02010600030101010101" pitchFamily="2" charset="-122"/>
              </a:rPr>
              <a:t>)</a:t>
            </a:r>
            <a:r>
              <a:rPr lang="zh-CN" altLang="zh-CN" sz="2800" b="1" dirty="0">
                <a:ea typeface="宋体" panose="02010600030101010101" pitchFamily="2" charset="-122"/>
              </a:rPr>
              <a:t>小华的父母送他电脑。</a:t>
            </a:r>
            <a:r>
              <a:rPr lang="en-US" altLang="zh-CN" sz="2800" b="1" dirty="0">
                <a:ea typeface="宋体" panose="02010600030101010101" pitchFamily="2" charset="-122"/>
              </a:rPr>
              <a:t>(</a:t>
            </a:r>
            <a:r>
              <a:rPr lang="zh-CN" altLang="zh-CN" sz="2800" b="1" dirty="0">
                <a:ea typeface="宋体" panose="02010600030101010101" pitchFamily="2" charset="-122"/>
              </a:rPr>
              <a:t>一笔带过</a:t>
            </a:r>
            <a:r>
              <a:rPr lang="en-US" altLang="zh-CN" sz="2800" b="1" dirty="0">
                <a:ea typeface="宋体" panose="02010600030101010101" pitchFamily="2" charset="-122"/>
              </a:rPr>
              <a:t>)</a:t>
            </a:r>
            <a:endParaRPr lang="zh-CN" altLang="zh-CN" sz="28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zh-CN" sz="3000" b="1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000" b="1" dirty="0">
              <a:ea typeface="宋体" panose="02010600030101010101" pitchFamily="2" charset="-122"/>
            </a:endParaRPr>
          </a:p>
        </p:txBody>
      </p:sp>
      <p:pic>
        <p:nvPicPr>
          <p:cNvPr id="6148" name="图片 54" descr="C:\Documents and Settings\Administrator\桌面\八年级上册语文同步\八年级人教版语文\中考满发作文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-26987"/>
            <a:ext cx="8858250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  </a:t>
            </a:r>
            <a:endParaRPr lang="en-US" altLang="zh-CN" sz="280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   </a:t>
            </a:r>
            <a:r>
              <a:rPr lang="zh-CN" altLang="zh-CN" b="1" dirty="0">
                <a:ea typeface="宋体" panose="02010600030101010101" pitchFamily="2" charset="-122"/>
              </a:rPr>
              <a:t>第</a:t>
            </a:r>
            <a:r>
              <a:rPr lang="en-US" altLang="zh-CN" b="1" dirty="0">
                <a:ea typeface="宋体" panose="02010600030101010101" pitchFamily="2" charset="-122"/>
              </a:rPr>
              <a:t>4</a:t>
            </a:r>
            <a:r>
              <a:rPr lang="zh-CN" altLang="zh-CN" b="1" dirty="0">
                <a:ea typeface="宋体" panose="02010600030101010101" pitchFamily="2" charset="-122"/>
              </a:rPr>
              <a:t>自然段：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不再勤奋</a:t>
            </a:r>
            <a:r>
              <a:rPr lang="en-US" altLang="zh-CN" b="1" dirty="0">
                <a:ea typeface="宋体" panose="02010600030101010101" pitchFamily="2" charset="-122"/>
              </a:rPr>
              <a:t>)</a:t>
            </a:r>
            <a:r>
              <a:rPr lang="zh-CN" altLang="zh-CN" b="1" dirty="0">
                <a:ea typeface="宋体" panose="02010600030101010101" pitchFamily="2" charset="-122"/>
              </a:rPr>
              <a:t>写小华家早上的车铃声和晚上的读书声消失。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略</a:t>
            </a:r>
            <a:r>
              <a:rPr lang="en-US" altLang="zh-CN" sz="3600" b="1" dirty="0">
                <a:ea typeface="宋体" panose="02010600030101010101" pitchFamily="2" charset="-122"/>
              </a:rPr>
              <a:t>)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    </a:t>
            </a:r>
            <a:r>
              <a:rPr lang="zh-CN" altLang="zh-CN" b="1" dirty="0">
                <a:ea typeface="宋体" panose="02010600030101010101" pitchFamily="2" charset="-122"/>
              </a:rPr>
              <a:t>第</a:t>
            </a:r>
            <a:r>
              <a:rPr lang="en-US" altLang="zh-CN" b="1" dirty="0">
                <a:ea typeface="宋体" panose="02010600030101010101" pitchFamily="2" charset="-122"/>
              </a:rPr>
              <a:t>5</a:t>
            </a:r>
            <a:r>
              <a:rPr lang="zh-CN" altLang="zh-CN" b="1" dirty="0">
                <a:ea typeface="宋体" panose="02010600030101010101" pitchFamily="2" charset="-122"/>
              </a:rPr>
              <a:t>自然段：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沉迷电脑、厌学</a:t>
            </a:r>
            <a:r>
              <a:rPr lang="en-US" altLang="zh-CN" b="1" dirty="0">
                <a:ea typeface="宋体" panose="02010600030101010101" pitchFamily="2" charset="-122"/>
              </a:rPr>
              <a:t>)</a:t>
            </a:r>
            <a:r>
              <a:rPr lang="zh-CN" altLang="zh-CN" b="1" dirty="0">
                <a:ea typeface="宋体" panose="02010600030101010101" pitchFamily="2" charset="-122"/>
              </a:rPr>
              <a:t>通过我的一次拜访，写我亲眼看见小华沉迷游戏的情景。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详</a:t>
            </a:r>
            <a:r>
              <a:rPr lang="en-US" altLang="zh-CN" sz="3600" b="1" dirty="0">
                <a:ea typeface="宋体" panose="02010600030101010101" pitchFamily="2" charset="-122"/>
              </a:rPr>
              <a:t>)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    </a:t>
            </a:r>
            <a:r>
              <a:rPr lang="zh-CN" altLang="zh-CN" b="1" dirty="0">
                <a:ea typeface="宋体" panose="02010600030101010101" pitchFamily="2" charset="-122"/>
              </a:rPr>
              <a:t>第</a:t>
            </a:r>
            <a:r>
              <a:rPr lang="en-US" altLang="zh-CN" b="1" dirty="0">
                <a:ea typeface="宋体" panose="02010600030101010101" pitchFamily="2" charset="-122"/>
              </a:rPr>
              <a:t>6</a:t>
            </a:r>
            <a:r>
              <a:rPr lang="zh-CN" altLang="zh-CN" b="1" dirty="0">
                <a:ea typeface="宋体" panose="02010600030101010101" pitchFamily="2" charset="-122"/>
              </a:rPr>
              <a:t>自然段：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荒废学业</a:t>
            </a:r>
            <a:r>
              <a:rPr lang="en-US" altLang="zh-CN" b="1" dirty="0">
                <a:ea typeface="宋体" panose="02010600030101010101" pitchFamily="2" charset="-122"/>
              </a:rPr>
              <a:t>)</a:t>
            </a:r>
            <a:r>
              <a:rPr lang="zh-CN" altLang="zh-CN" b="1" dirty="0">
                <a:ea typeface="宋体" panose="02010600030101010101" pitchFamily="2" charset="-122"/>
              </a:rPr>
              <a:t>我偶遇小华，发现小华成绩一落千丈。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略</a:t>
            </a:r>
            <a:r>
              <a:rPr lang="en-US" altLang="zh-CN" sz="3600" b="1" dirty="0">
                <a:ea typeface="宋体" panose="02010600030101010101" pitchFamily="2" charset="-122"/>
              </a:rPr>
              <a:t>)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 dirty="0">
                <a:ea typeface="宋体" panose="02010600030101010101" pitchFamily="2" charset="-122"/>
              </a:rPr>
              <a:t>     </a:t>
            </a:r>
            <a:r>
              <a:rPr lang="zh-CN" altLang="zh-CN" b="1" dirty="0">
                <a:ea typeface="宋体" panose="02010600030101010101" pitchFamily="2" charset="-122"/>
              </a:rPr>
              <a:t>第</a:t>
            </a:r>
            <a:r>
              <a:rPr lang="en-US" altLang="zh-CN" b="1" dirty="0">
                <a:ea typeface="宋体" panose="02010600030101010101" pitchFamily="2" charset="-122"/>
              </a:rPr>
              <a:t>7</a:t>
            </a:r>
            <a:r>
              <a:rPr lang="zh-CN" altLang="zh-CN" b="1" dirty="0">
                <a:ea typeface="宋体" panose="02010600030101010101" pitchFamily="2" charset="-122"/>
              </a:rPr>
              <a:t>自然段：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回应开头</a:t>
            </a:r>
            <a:r>
              <a:rPr lang="en-US" altLang="zh-CN" b="1" dirty="0">
                <a:ea typeface="宋体" panose="02010600030101010101" pitchFamily="2" charset="-122"/>
              </a:rPr>
              <a:t>)</a:t>
            </a:r>
            <a:r>
              <a:rPr lang="zh-CN" altLang="zh-CN" b="1" dirty="0">
                <a:ea typeface="宋体" panose="02010600030101010101" pitchFamily="2" charset="-122"/>
              </a:rPr>
              <a:t>妈妈的唠叨。</a:t>
            </a:r>
            <a:r>
              <a:rPr lang="en-US" altLang="zh-CN" b="1" dirty="0">
                <a:ea typeface="宋体" panose="02010600030101010101" pitchFamily="2" charset="-122"/>
              </a:rPr>
              <a:t>(</a:t>
            </a:r>
            <a:r>
              <a:rPr lang="zh-CN" altLang="zh-CN" b="1" dirty="0">
                <a:ea typeface="宋体" panose="02010600030101010101" pitchFamily="2" charset="-122"/>
              </a:rPr>
              <a:t>一笔带过</a:t>
            </a:r>
            <a:r>
              <a:rPr lang="en-US" altLang="zh-CN" sz="3600" b="1" dirty="0">
                <a:ea typeface="宋体" panose="02010600030101010101" pitchFamily="2" charset="-122"/>
              </a:rPr>
              <a:t>)</a:t>
            </a:r>
            <a:endParaRPr lang="en-US" altLang="zh-CN" sz="3600" b="1" dirty="0">
              <a:ea typeface="宋体" panose="02010600030101010101" pitchFamily="2" charset="-122"/>
            </a:endParaRPr>
          </a:p>
          <a:p>
            <a:pPr eaLnBrk="1" hangingPunct="1"/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7173" name="矩形 7172"/>
          <p:cNvSpPr/>
          <p:nvPr/>
        </p:nvSpPr>
        <p:spPr>
          <a:xfrm>
            <a:off x="777240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zh-CN" sz="2800" b="1" dirty="0">
                <a:ea typeface="宋体" panose="02010600030101010101" pitchFamily="2" charset="-122"/>
              </a:rPr>
              <a:t>【参考范文】</a:t>
            </a:r>
            <a:endParaRPr lang="zh-CN" altLang="zh-CN" sz="2800" b="1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他变了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          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以前妈妈总是无限羡慕地感叹：“你要是能学到他十分之一就好了……”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他，是我的邻居，叫小华，曾经是这栋楼里数一数二的好学生，乖孩子。每天清晨，当我还窝在被窝时，楼下便传来清脆的车铃声，那是他上学的信号。傍晚，当我沉醉在音乐中时，却总能听到隔壁朗朗的读书声。</a:t>
            </a:r>
            <a:endParaRPr lang="zh-CN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那一次，他又考了全班第一。他父母便送他一台电脑以示鼓励。可之后，他却变了。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numCol="1" rtlCol="0" anchor="t" anchorCtr="0" compatLnSpc="1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  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不知道从什么时候开始，那清脆的车铃声听不见了，匆忙上学的人潮中，也没有他的身影。晚上，无论我怎么期待，那朗朗的读书声就像石沉海底，再也听不见了。他，到底怎么了？</a:t>
            </a:r>
            <a:endParaRPr kumimoji="0" lang="zh-CN" altLang="zh-CN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      </a:t>
            </a:r>
            <a:r>
              <a:rPr kumimoji="0" lang="zh-CN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次偶然的拜访让我看清了真相。那一天，我像往常一样拿着不懂的题目去请教他。进门后，我却惊讶地发现，本来整洁的房间一片狼藉。木桌上书籍的位置已经被一台电脑取而代之，桌上还零落地放着几个方便面盒子。他正聚精会神地敲打着键盘。我凑近一看，那花花绿绿的，不正是游戏网页吗？他似乎没有注意到我，好一会儿才抬起头来，“你怎么来了？”“我……我来请教你……”他瞅了我手上的练习册一眼，似乎明白了，“我没空，不要烦我！”他不耐烦地打断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 hidden="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457200" y="260350"/>
            <a:ext cx="8229600" cy="5865813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，又埋首到键盘里，隐约还听到他冷哼了一句，“题目那么多，哪学得完啊！玩电脑游戏比学习爽多了……”他的话一字一句敲在我的心上，那个熟悉的身影，此时此刻，我突然觉得他好陌生。他变了，那个热爱学习，谦虚有礼的他，怎么不见了？一台电脑，真有这么大的魔力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之后，我偶尔也会碰见他。每次都是擦肩而过。他神情憔悴、麻木，哪有一点过去的影子呢？他的成绩也一落千丈，直至中考也不见起色。最终，他落榜了，只考上一所名不见经传的学校。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2800" dirty="0">
                <a:ea typeface="宋体" panose="02010600030101010101" pitchFamily="2" charset="-122"/>
              </a:rPr>
              <a:t>         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每次听到“嗒嗒……”的键盘声，妈妈总会不厌其烦地唠叨：“你可别学他呀……”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None/>
            </a:pPr>
            <a:endParaRPr lang="zh-CN" altLang="zh-CN" dirty="0">
              <a:ea typeface="宋体" panose="02010600030101010101" pitchFamily="2" charset="-122"/>
            </a:endParaRPr>
          </a:p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245" name="矩形 10244"/>
          <p:cNvSpPr/>
          <p:nvPr/>
        </p:nvSpPr>
        <p:spPr>
          <a:xfrm>
            <a:off x="7772400" y="6237288"/>
            <a:ext cx="1371600" cy="3508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/>
            <a:r>
              <a:rPr lang="zh-CN" altLang="en-US" sz="18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www.xkb1.com</a:t>
            </a:r>
            <a:endParaRPr lang="zh-CN" altLang="en-US" sz="180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2064</Words>
  <Application>WPS 演示</Application>
  <PresentationFormat>在屏幕上显示</PresentationFormat>
  <Paragraphs>73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默认设计模板</vt:lpstr>
      <vt:lpstr>          作文指导      学会列提纲（一）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www.xkb1.com</dc:title>
  <dc:creator>www.xkb1.com</dc:creator>
  <cp:keywords>www.xkb1.com</cp:keywords>
  <dc:description>www.xkb1.com</dc:description>
  <dc:subject>www.xkb1.com</dc:subject>
  <cp:category>www.xkb1.com</cp:category>
  <cp:lastModifiedBy>李哥</cp:lastModifiedBy>
  <cp:revision>7</cp:revision>
  <dcterms:created xsi:type="dcterms:W3CDTF">2016-08-15T07:12:00Z</dcterms:created>
  <dcterms:modified xsi:type="dcterms:W3CDTF">2019-12-25T01:40:32Z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2052-11.3.0.8775</vt:lpwstr>
  </property>
</Properties>
</file>