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73" r:id="rId32"/>
    <p:sldId id="274" r:id="rId33"/>
    <p:sldId id="275" r:id="rId34"/>
    <p:sldId id="276" r:id="rId35"/>
    <p:sldId id="277" r:id="rId36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16" autoAdjust="0"/>
    <p:restoredTop sz="94660"/>
  </p:normalViewPr>
  <p:slideViewPr>
    <p:cSldViewPr>
      <p:cViewPr>
        <p:scale>
          <a:sx n="100" d="100"/>
          <a:sy n="100" d="100"/>
        </p:scale>
        <p:origin x="-690" y="14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tags" Target="tags/tag1.xml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" Target="slides/slide3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F86AD-872C-426C-A628-133D29E7280B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1FA8-E080-464A-98A2-06F6C52499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F86AD-872C-426C-A628-133D29E7280B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1FA8-E080-464A-98A2-06F6C52499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F86AD-872C-426C-A628-133D29E7280B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1FA8-E080-464A-98A2-06F6C52499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F86AD-872C-426C-A628-133D29E7280B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1FA8-E080-464A-98A2-06F6C52499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F86AD-872C-426C-A628-133D29E7280B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1FA8-E080-464A-98A2-06F6C52499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F86AD-872C-426C-A628-133D29E7280B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1FA8-E080-464A-98A2-06F6C52499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F86AD-872C-426C-A628-133D29E7280B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1FA8-E080-464A-98A2-06F6C52499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F86AD-872C-426C-A628-133D29E7280B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1FA8-E080-464A-98A2-06F6C52499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F86AD-872C-426C-A628-133D29E7280B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1FA8-E080-464A-98A2-06F6C52499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F86AD-872C-426C-A628-133D29E7280B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1FA8-E080-464A-98A2-06F6C52499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F86AD-872C-426C-A628-133D29E7280B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1FA8-E080-464A-98A2-06F6C52499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F86AD-872C-426C-A628-133D29E7280B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E1FA8-E080-464A-98A2-06F6C52499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b="1" smtClean="0"/>
              <a:t>积</a:t>
            </a:r>
            <a:r>
              <a:rPr lang="en-US" altLang="zh-CN" b="1" smtClean="0"/>
              <a:t>  </a:t>
            </a:r>
            <a:r>
              <a:rPr lang="zh-CN" altLang="zh-CN" b="1" smtClean="0"/>
              <a:t>累</a:t>
            </a:r>
            <a:r>
              <a:rPr lang="en-US" altLang="zh-CN" b="1" smtClean="0"/>
              <a:t>  </a:t>
            </a:r>
            <a:r>
              <a:rPr lang="zh-CN" altLang="zh-CN" b="1" smtClean="0"/>
              <a:t>与</a:t>
            </a:r>
            <a:r>
              <a:rPr lang="en-US" altLang="zh-CN" b="1" smtClean="0"/>
              <a:t>  </a:t>
            </a:r>
            <a:r>
              <a:rPr lang="zh-CN" altLang="zh-CN" b="1" smtClean="0"/>
              <a:t>运</a:t>
            </a:r>
            <a:r>
              <a:rPr lang="en-US" altLang="zh-CN" b="1" smtClean="0"/>
              <a:t>  </a:t>
            </a:r>
            <a:r>
              <a:rPr lang="zh-CN" altLang="zh-CN" b="1" smtClean="0"/>
              <a:t>用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b="1" smtClean="0"/>
              <a:t>5.</a:t>
            </a:r>
            <a:r>
              <a:rPr lang="zh-CN" altLang="zh-CN" b="1" smtClean="0"/>
              <a:t>把下列句子组成语段，顺序排列最合理的一项是</a:t>
            </a:r>
            <a:r>
              <a:rPr lang="en-US" altLang="zh-CN" b="1" smtClean="0"/>
              <a:t>(    )(2</a:t>
            </a:r>
            <a:r>
              <a:rPr lang="zh-CN" altLang="zh-CN" b="1" smtClean="0"/>
              <a:t>分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zh-CN" altLang="zh-CN" b="1" smtClean="0"/>
              <a:t>①只有属于生命的创造，才能彰显生命存在的价值。</a:t>
            </a:r>
          </a:p>
          <a:p>
            <a:r>
              <a:rPr lang="zh-CN" altLang="zh-CN" b="1" smtClean="0"/>
              <a:t>②生命是否有意义，关键在于能否创造。</a:t>
            </a:r>
          </a:p>
          <a:p>
            <a:r>
              <a:rPr lang="zh-CN" altLang="zh-CN" b="1" smtClean="0"/>
              <a:t>③但只要努力过，创造了，就无怨无悔。</a:t>
            </a:r>
          </a:p>
          <a:p>
            <a:r>
              <a:rPr lang="zh-CN" altLang="zh-CN" b="1" smtClean="0"/>
              <a:t>④创造有大有小，意义也有轻有重</a:t>
            </a:r>
          </a:p>
          <a:p>
            <a:r>
              <a:rPr lang="zh-CN" altLang="zh-CN" b="1" smtClean="0"/>
              <a:t>⑤这样你就自然而然地站在了生命的最高处。</a:t>
            </a:r>
          </a:p>
          <a:p>
            <a:r>
              <a:rPr lang="en-US" altLang="zh-CN" b="1" smtClean="0"/>
              <a:t>A.</a:t>
            </a:r>
            <a:r>
              <a:rPr lang="zh-CN" altLang="zh-CN" b="1" smtClean="0"/>
              <a:t>②④③⑤①</a:t>
            </a:r>
            <a:r>
              <a:rPr lang="en-US" altLang="zh-CN" b="1" smtClean="0"/>
              <a:t>   B.</a:t>
            </a:r>
            <a:r>
              <a:rPr lang="zh-CN" altLang="zh-CN" b="1" smtClean="0"/>
              <a:t>④①⑤②③</a:t>
            </a:r>
          </a:p>
          <a:p>
            <a:r>
              <a:rPr lang="en-US" altLang="zh-CN" b="1" smtClean="0"/>
              <a:t>C.</a:t>
            </a:r>
            <a:r>
              <a:rPr lang="zh-CN" altLang="zh-CN" b="1" smtClean="0"/>
              <a:t>④②①③⑤</a:t>
            </a:r>
            <a:r>
              <a:rPr lang="en-US" altLang="zh-CN" b="1" smtClean="0"/>
              <a:t>    D.</a:t>
            </a:r>
            <a:r>
              <a:rPr lang="zh-CN" altLang="zh-CN" b="1" smtClean="0"/>
              <a:t>②①④③⑤</a:t>
            </a:r>
          </a:p>
          <a:p>
            <a:r>
              <a:rPr lang="en-US" altLang="zh-CN" sz="3400" b="1" smtClean="0">
                <a:solidFill>
                  <a:srgbClr val="FF0000"/>
                </a:solidFill>
              </a:rPr>
              <a:t>.D</a:t>
            </a:r>
            <a:r>
              <a:rPr lang="zh-CN" altLang="zh-CN" sz="3400" b="1" smtClean="0">
                <a:solidFill>
                  <a:srgbClr val="FF0000"/>
                </a:solidFill>
              </a:rPr>
              <a:t>（依据选段，首先要找出起始句或中心句，选段是谈论生命的意义，那么能充当起始句的是第②句，依据第②句句尾“创造”一词提示及选项特点，能够承接的句子是第①句，故正确的选</a:t>
            </a:r>
            <a:r>
              <a:rPr lang="en-US" altLang="zh-CN" sz="3400" b="1" smtClean="0">
                <a:solidFill>
                  <a:srgbClr val="FF0000"/>
                </a:solidFill>
              </a:rPr>
              <a:t>D</a:t>
            </a:r>
            <a:r>
              <a:rPr lang="zh-CN" altLang="zh-CN" sz="3400" b="1" smtClean="0">
                <a:solidFill>
                  <a:srgbClr val="FF0000"/>
                </a:solidFill>
              </a:rPr>
              <a:t>项。）</a:t>
            </a:r>
          </a:p>
          <a:p>
            <a:r>
              <a:rPr lang="en-US" altLang="zh-CN" b="1" smtClean="0"/>
              <a:t>6.</a:t>
            </a:r>
            <a:r>
              <a:rPr lang="zh-CN" altLang="zh-CN" b="1" smtClean="0"/>
              <a:t>下列句子修辞手法的运用，说法错误的一项是</a:t>
            </a:r>
            <a:r>
              <a:rPr lang="en-US" altLang="zh-CN" b="1" smtClean="0"/>
              <a:t>(   )(2</a:t>
            </a:r>
            <a:r>
              <a:rPr lang="zh-CN" altLang="zh-CN" b="1" smtClean="0"/>
              <a:t>分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en-US" altLang="zh-CN" b="1" smtClean="0"/>
              <a:t>A</a:t>
            </a:r>
            <a:r>
              <a:rPr lang="zh-CN" altLang="zh-CN" b="1" smtClean="0"/>
              <a:t>绿菌茵的草地，踩在上面软软的，空气里弥漫着青草味儿，置身其中，我们仿佛回到了童年。</a:t>
            </a:r>
            <a:r>
              <a:rPr lang="en-US" altLang="zh-CN" b="1" smtClean="0"/>
              <a:t>(</a:t>
            </a:r>
            <a:r>
              <a:rPr lang="zh-CN" altLang="zh-CN" b="1" smtClean="0"/>
              <a:t>比喻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en-US" altLang="zh-CN" b="1" smtClean="0"/>
              <a:t>B.</a:t>
            </a:r>
            <a:r>
              <a:rPr lang="zh-CN" altLang="zh-CN" b="1" smtClean="0"/>
              <a:t>我仿佛能看到富士山的雪峰，听到恒河里的声，闻到牛津的花香。</a:t>
            </a:r>
            <a:r>
              <a:rPr lang="en-US" altLang="zh-CN" b="1" smtClean="0"/>
              <a:t>(</a:t>
            </a:r>
            <a:r>
              <a:rPr lang="zh-CN" altLang="zh-CN" b="1" smtClean="0"/>
              <a:t>排比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en-US" altLang="zh-CN" b="1" smtClean="0"/>
              <a:t>C.</a:t>
            </a:r>
            <a:r>
              <a:rPr lang="zh-CN" altLang="zh-CN" b="1" smtClean="0"/>
              <a:t>面对青春时光，我们必须坚持一个信念</a:t>
            </a:r>
            <a:r>
              <a:rPr lang="en-US" altLang="zh-CN" b="1" smtClean="0"/>
              <a:t>:</a:t>
            </a:r>
            <a:r>
              <a:rPr lang="zh-CN" altLang="zh-CN" b="1" smtClean="0"/>
              <a:t>珍惜，珍惜，再珍惜</a:t>
            </a:r>
            <a:r>
              <a:rPr lang="en-US" altLang="zh-CN" b="1" smtClean="0"/>
              <a:t>!(</a:t>
            </a:r>
            <a:r>
              <a:rPr lang="zh-CN" altLang="zh-CN" b="1" smtClean="0"/>
              <a:t>反复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en-US" altLang="zh-CN" b="1" smtClean="0"/>
              <a:t>D.</a:t>
            </a:r>
            <a:r>
              <a:rPr lang="zh-CN" altLang="zh-CN" b="1" smtClean="0"/>
              <a:t>秋天的枯叶轻叹一声，从枝头飘落，投入大地的怀抱。</a:t>
            </a:r>
            <a:r>
              <a:rPr lang="en-US" altLang="zh-CN" b="1" smtClean="0"/>
              <a:t>(</a:t>
            </a:r>
            <a:r>
              <a:rPr lang="zh-CN" altLang="zh-CN" b="1" smtClean="0"/>
              <a:t>拟人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en-US" altLang="zh-CN" sz="3400" b="1" smtClean="0">
                <a:solidFill>
                  <a:srgbClr val="FF0000"/>
                </a:solidFill>
              </a:rPr>
              <a:t>A</a:t>
            </a:r>
            <a:r>
              <a:rPr lang="zh-CN" altLang="zh-CN" sz="3400" b="1" smtClean="0">
                <a:solidFill>
                  <a:srgbClr val="FF0000"/>
                </a:solidFill>
              </a:rPr>
              <a:t>（</a:t>
            </a:r>
            <a:r>
              <a:rPr lang="en-US" altLang="zh-CN" sz="3400" b="1" smtClean="0">
                <a:solidFill>
                  <a:srgbClr val="FF0000"/>
                </a:solidFill>
              </a:rPr>
              <a:t>A</a:t>
            </a:r>
            <a:r>
              <a:rPr lang="zh-CN" altLang="zh-CN" sz="3400" b="1" smtClean="0">
                <a:solidFill>
                  <a:srgbClr val="FF0000"/>
                </a:solidFill>
              </a:rPr>
              <a:t>项中的句子没有本体喻体，虽然有比喻词，但不能构成比喻修辞手法）</a:t>
            </a:r>
            <a:endParaRPr lang="zh-CN" altLang="en-US" sz="3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5877272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b="1" smtClean="0"/>
              <a:t>7.</a:t>
            </a:r>
            <a:r>
              <a:rPr lang="zh-CN" altLang="zh-CN" b="1" smtClean="0"/>
              <a:t>下列作家、作品及文化常识搭配有误的一项是</a:t>
            </a:r>
            <a:r>
              <a:rPr lang="en-US" altLang="zh-CN" b="1" smtClean="0"/>
              <a:t>(   )(2</a:t>
            </a:r>
            <a:r>
              <a:rPr lang="zh-CN" altLang="zh-CN" b="1" smtClean="0"/>
              <a:t>分</a:t>
            </a:r>
          </a:p>
          <a:p>
            <a:r>
              <a:rPr lang="en-US" altLang="zh-CN" b="1" smtClean="0"/>
              <a:t>A.</a:t>
            </a:r>
            <a:r>
              <a:rPr lang="ja-JP" altLang="zh-CN" b="1" smtClean="0">
                <a:latin typeface="宋体" pitchFamily="2" charset="-122"/>
                <a:ea typeface="宋体" pitchFamily="2" charset="-122"/>
              </a:rPr>
              <a:t>《山坡羊・流关怀古》一一张养浩一一元代一一文学家</a:t>
            </a:r>
            <a:endParaRPr lang="zh-CN" altLang="zh-CN" b="1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b="1" smtClean="0"/>
              <a:t>B.</a:t>
            </a:r>
            <a:r>
              <a:rPr lang="zh-CN" altLang="zh-CN" b="1" smtClean="0"/>
              <a:t>《望岳》一一杜甫一一唐代一一现实主义诗人</a:t>
            </a:r>
          </a:p>
          <a:p>
            <a:r>
              <a:rPr lang="en-US" altLang="zh-CN" b="1" smtClean="0"/>
              <a:t>C.</a:t>
            </a:r>
            <a:r>
              <a:rPr lang="ja-JP" altLang="zh-CN" sz="3100" b="1" smtClean="0">
                <a:latin typeface="宋体" pitchFamily="2" charset="-122"/>
                <a:ea typeface="宋体" pitchFamily="2" charset="-122"/>
              </a:rPr>
              <a:t>《南乡子・登京口北固亭有怀》一辛弃疾一一北宋一豪放派</a:t>
            </a:r>
            <a:endParaRPr lang="zh-CN" altLang="zh-CN" sz="3100" b="1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b="1" smtClean="0"/>
              <a:t>D.</a:t>
            </a:r>
            <a:r>
              <a:rPr lang="zh-CN" altLang="zh-CN" b="1" smtClean="0"/>
              <a:t>《己亥杂诗》一一自珍一一清代一一思想家、文学家</a:t>
            </a:r>
          </a:p>
          <a:p>
            <a:r>
              <a:rPr lang="en-US" altLang="zh-CN" sz="4000" b="1" smtClean="0">
                <a:solidFill>
                  <a:srgbClr val="FF0000"/>
                </a:solidFill>
              </a:rPr>
              <a:t>                             C</a:t>
            </a:r>
            <a:r>
              <a:rPr lang="zh-CN" altLang="zh-CN" sz="4000" b="1" smtClean="0">
                <a:solidFill>
                  <a:srgbClr val="FF0000"/>
                </a:solidFill>
              </a:rPr>
              <a:t>（辛弃疾是南宋词人） </a:t>
            </a:r>
            <a:endParaRPr lang="en-US" altLang="zh-CN" sz="4000" b="1" smtClean="0">
              <a:solidFill>
                <a:srgbClr val="FF0000"/>
              </a:solidFill>
            </a:endParaRPr>
          </a:p>
          <a:p>
            <a:r>
              <a:rPr lang="en-US" altLang="zh-CN" b="1" smtClean="0"/>
              <a:t>8.</a:t>
            </a:r>
            <a:r>
              <a:rPr lang="zh-CN" altLang="zh-CN" b="1" smtClean="0"/>
              <a:t>下列有关文学名著的表述，有误的一项是</a:t>
            </a:r>
            <a:r>
              <a:rPr lang="en-US" altLang="zh-CN" b="1" smtClean="0"/>
              <a:t>(   )(2</a:t>
            </a:r>
            <a:r>
              <a:rPr lang="zh-CN" altLang="zh-CN" b="1" smtClean="0"/>
              <a:t>分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en-US" altLang="zh-CN" b="1" smtClean="0"/>
              <a:t>A.</a:t>
            </a:r>
            <a:r>
              <a:rPr lang="ja-JP" altLang="zh-CN" b="1" smtClean="0">
                <a:latin typeface="宋体" pitchFamily="2" charset="-122"/>
                <a:ea typeface="宋体" pitchFamily="2" charset="-122"/>
              </a:rPr>
              <a:t>《朝花タ拾》中《五猖会》一文描述了“我”儿时要去观看</a:t>
            </a:r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五猖</a:t>
            </a:r>
            <a:r>
              <a:rPr lang="ja-JP" altLang="zh-CN" b="1" smtClean="0">
                <a:latin typeface="宋体" pitchFamily="2" charset="-122"/>
                <a:ea typeface="宋体" pitchFamily="2" charset="-122"/>
              </a:rPr>
              <a:t>会的兴奋心情和被父亲强迫背诵《鉴略》的无奈和</a:t>
            </a:r>
            <a:r>
              <a:rPr lang="ja-JP" altLang="zh-CN" b="1" smtClean="0"/>
              <a:t>厌烦。</a:t>
            </a:r>
            <a:endParaRPr lang="zh-CN" altLang="zh-CN" b="1" smtClean="0"/>
          </a:p>
          <a:p>
            <a:r>
              <a:rPr lang="en-US" altLang="zh-CN" b="1" smtClean="0"/>
              <a:t>B.</a:t>
            </a:r>
            <a:r>
              <a:rPr lang="zh-CN" altLang="zh-CN" b="1" smtClean="0"/>
              <a:t>《红星照耀中国》的意义，首先在于它通过一个外国人的所见所闻，客观地向全世界报道了共产党和红军的真实情况，使西方人全面地了解到中国共产党人的真实生活。</a:t>
            </a:r>
          </a:p>
          <a:p>
            <a:r>
              <a:rPr lang="en-US" altLang="zh-CN" b="1" smtClean="0"/>
              <a:t>C.</a:t>
            </a:r>
            <a:r>
              <a:rPr lang="zh-CN" altLang="zh-CN" b="1" smtClean="0"/>
              <a:t>《昆虫记》是法国昆虫学家法布尔花了足足三十年时间写就的十卷本科普巨著。它行文活泼，语言该谐，还常常以拟人的手法表现昆虫世界，读起来情趣盎然。</a:t>
            </a:r>
          </a:p>
          <a:p>
            <a:r>
              <a:rPr lang="en-US" altLang="zh-CN" b="1" smtClean="0"/>
              <a:t>D.</a:t>
            </a:r>
            <a:r>
              <a:rPr lang="zh-CN" altLang="zh-CN" b="1" smtClean="0"/>
              <a:t>武松是《</a:t>
            </a:r>
            <a:r>
              <a:rPr lang="zh-CN" altLang="en-US" b="1" smtClean="0"/>
              <a:t>水浒</a:t>
            </a:r>
            <a:r>
              <a:rPr lang="zh-CN" altLang="zh-CN" b="1" smtClean="0"/>
              <a:t>传》中浓墨重彩刻画的人物之一，他的经典情节有景阳冈打虎、醉打</a:t>
            </a:r>
            <a:r>
              <a:rPr lang="zh-CN" altLang="en-US" b="1" smtClean="0"/>
              <a:t>蒋</a:t>
            </a:r>
            <a:r>
              <a:rPr lang="zh-CN" altLang="zh-CN" b="1" smtClean="0"/>
              <a:t>门神、误入白虎堂、血溅鸳鸯楼等。</a:t>
            </a:r>
          </a:p>
          <a:p>
            <a:r>
              <a:rPr lang="en-US" altLang="zh-CN" sz="4000" b="1" smtClean="0">
                <a:solidFill>
                  <a:srgbClr val="FF0000"/>
                </a:solidFill>
              </a:rPr>
              <a:t>              D</a:t>
            </a:r>
            <a:r>
              <a:rPr lang="zh-CN" altLang="zh-CN" sz="4000" b="1" smtClean="0">
                <a:solidFill>
                  <a:srgbClr val="FF0000"/>
                </a:solidFill>
              </a:rPr>
              <a:t>（《</a:t>
            </a:r>
            <a:r>
              <a:rPr lang="zh-CN" altLang="en-US" sz="4000" b="1" smtClean="0">
                <a:solidFill>
                  <a:srgbClr val="FF0000"/>
                </a:solidFill>
              </a:rPr>
              <a:t>水浒</a:t>
            </a:r>
            <a:r>
              <a:rPr lang="zh-CN" altLang="zh-CN" sz="4000" b="1" smtClean="0">
                <a:solidFill>
                  <a:srgbClr val="FF0000"/>
                </a:solidFill>
              </a:rPr>
              <a:t>传》中“误入白虎堂”的是林冲）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</a:pPr>
            <a:r>
              <a:rPr lang="en-US" altLang="zh-CN" sz="2200" b="1" smtClean="0"/>
              <a:t>1.</a:t>
            </a:r>
            <a:r>
              <a:rPr lang="zh-CN" altLang="zh-CN" sz="2200" b="1" smtClean="0"/>
              <a:t>选出下列词语中加点字音形完全正确的一项（</a:t>
            </a:r>
            <a:r>
              <a:rPr lang="en-US" altLang="zh-CN" sz="2200" b="1" smtClean="0"/>
              <a:t>  </a:t>
            </a:r>
            <a:r>
              <a:rPr lang="zh-CN" altLang="zh-CN" sz="2200" b="1" smtClean="0"/>
              <a:t>）（</a:t>
            </a:r>
            <a:r>
              <a:rPr lang="en-US" altLang="zh-CN" sz="2200" b="1" smtClean="0"/>
              <a:t>2</a:t>
            </a:r>
            <a:r>
              <a:rPr lang="zh-CN" altLang="zh-CN" sz="2200" b="1" smtClean="0"/>
              <a:t>分）</a:t>
            </a:r>
          </a:p>
          <a:p>
            <a:pPr marL="0" indent="0">
              <a:spcBef>
                <a:spcPct val="0"/>
              </a:spcBef>
            </a:pPr>
            <a:r>
              <a:rPr lang="en-US" altLang="zh-CN" sz="2200" b="1" smtClean="0"/>
              <a:t>A</a:t>
            </a:r>
            <a:r>
              <a:rPr lang="zh-CN" altLang="zh-CN" sz="2200" b="1" smtClean="0"/>
              <a:t>．热</a:t>
            </a:r>
            <a:r>
              <a:rPr lang="zh-CN" altLang="zh-CN" sz="2200" b="1" u="sng" smtClean="0"/>
              <a:t>忱</a:t>
            </a:r>
            <a:r>
              <a:rPr lang="zh-CN" altLang="zh-CN" sz="2200" b="1" smtClean="0"/>
              <a:t>（</a:t>
            </a:r>
            <a:r>
              <a:rPr lang="en-US" altLang="zh-CN" sz="2200" b="1" err="1" smtClean="0"/>
              <a:t>ch</a:t>
            </a:r>
            <a:r>
              <a:rPr lang="zh-CN" altLang="zh-CN" sz="2200" b="1" smtClean="0"/>
              <a:t>é</a:t>
            </a:r>
            <a:r>
              <a:rPr lang="en-US" altLang="zh-CN" sz="2200" b="1" smtClean="0"/>
              <a:t>n</a:t>
            </a:r>
            <a:r>
              <a:rPr lang="zh-CN" altLang="zh-CN" sz="2200" b="1" smtClean="0"/>
              <a:t>）</a:t>
            </a:r>
            <a:r>
              <a:rPr lang="en-US" altLang="zh-CN" sz="2200" b="1" smtClean="0"/>
              <a:t>   </a:t>
            </a:r>
            <a:r>
              <a:rPr lang="zh-CN" altLang="zh-CN" sz="2200" b="1" u="sng" smtClean="0"/>
              <a:t>辐</a:t>
            </a:r>
            <a:r>
              <a:rPr lang="zh-CN" altLang="zh-CN" sz="2200" b="1" smtClean="0"/>
              <a:t>射（</a:t>
            </a:r>
            <a:r>
              <a:rPr lang="en-US" altLang="zh-CN" sz="2200" b="1" smtClean="0"/>
              <a:t>f</a:t>
            </a:r>
            <a:r>
              <a:rPr lang="zh-CN" altLang="zh-CN" sz="2200" b="1" smtClean="0"/>
              <a:t>ú）</a:t>
            </a:r>
            <a:r>
              <a:rPr lang="en-US" altLang="zh-CN" sz="2200" b="1" smtClean="0"/>
              <a:t>    </a:t>
            </a:r>
            <a:r>
              <a:rPr lang="zh-CN" altLang="zh-CN" sz="2200" b="1" u="sng" smtClean="0"/>
              <a:t>悄</a:t>
            </a:r>
            <a:r>
              <a:rPr lang="zh-CN" altLang="zh-CN" sz="2200" b="1" smtClean="0"/>
              <a:t>然（</a:t>
            </a:r>
            <a:r>
              <a:rPr lang="en-US" altLang="zh-CN" sz="2200" b="1" err="1" smtClean="0"/>
              <a:t>qi</a:t>
            </a:r>
            <a:r>
              <a:rPr lang="zh-CN" altLang="zh-CN" sz="2200" b="1" smtClean="0"/>
              <a:t>ā</a:t>
            </a:r>
            <a:r>
              <a:rPr lang="en-US" altLang="zh-CN" sz="2200" b="1" smtClean="0"/>
              <a:t>o</a:t>
            </a:r>
            <a:r>
              <a:rPr lang="zh-CN" altLang="zh-CN" sz="2200" b="1" smtClean="0"/>
              <a:t>） 人声</a:t>
            </a:r>
            <a:r>
              <a:rPr lang="zh-CN" altLang="zh-CN" sz="2200" b="1" u="sng" smtClean="0"/>
              <a:t>鼎</a:t>
            </a:r>
            <a:r>
              <a:rPr lang="zh-CN" altLang="zh-CN" sz="2200" b="1" smtClean="0"/>
              <a:t>沸 （</a:t>
            </a:r>
            <a:r>
              <a:rPr lang="en-US" altLang="zh-CN" sz="2200" b="1" smtClean="0"/>
              <a:t>d</a:t>
            </a:r>
            <a:r>
              <a:rPr lang="zh-CN" altLang="zh-CN" sz="2200" b="1" smtClean="0"/>
              <a:t>ǐ</a:t>
            </a:r>
            <a:r>
              <a:rPr lang="en-US" altLang="zh-CN" sz="2200" b="1" err="1" smtClean="0"/>
              <a:t>ng</a:t>
            </a:r>
            <a:r>
              <a:rPr lang="zh-CN" altLang="zh-CN" sz="2200" b="1" smtClean="0"/>
              <a:t>）</a:t>
            </a:r>
          </a:p>
          <a:p>
            <a:pPr marL="0" indent="0">
              <a:spcBef>
                <a:spcPct val="0"/>
              </a:spcBef>
            </a:pPr>
            <a:r>
              <a:rPr lang="en-US" altLang="zh-CN" sz="2200" b="1" smtClean="0"/>
              <a:t>B</a:t>
            </a:r>
            <a:r>
              <a:rPr lang="zh-CN" altLang="zh-CN" sz="2200" b="1" smtClean="0"/>
              <a:t>．一</a:t>
            </a:r>
            <a:r>
              <a:rPr lang="zh-CN" altLang="zh-CN" sz="2200" b="1" u="sng" smtClean="0"/>
              <a:t>霎</a:t>
            </a:r>
            <a:r>
              <a:rPr lang="zh-CN" altLang="zh-CN" sz="2200" b="1" smtClean="0"/>
              <a:t>（</a:t>
            </a:r>
            <a:r>
              <a:rPr lang="en-US" altLang="zh-CN" sz="2200" b="1" err="1" smtClean="0"/>
              <a:t>ch</a:t>
            </a:r>
            <a:r>
              <a:rPr lang="zh-CN" altLang="zh-CN" sz="2200" b="1" smtClean="0"/>
              <a:t>à）</a:t>
            </a:r>
            <a:r>
              <a:rPr lang="en-US" altLang="zh-CN" sz="2200" b="1" smtClean="0"/>
              <a:t>    </a:t>
            </a:r>
            <a:r>
              <a:rPr lang="zh-CN" altLang="zh-CN" sz="2200" b="1" smtClean="0"/>
              <a:t>和</a:t>
            </a:r>
            <a:r>
              <a:rPr lang="zh-CN" altLang="zh-CN" sz="2200" b="1" u="sng" smtClean="0"/>
              <a:t>蔼</a:t>
            </a:r>
            <a:r>
              <a:rPr lang="zh-CN" altLang="zh-CN" sz="2200" b="1" smtClean="0"/>
              <a:t>（</a:t>
            </a:r>
            <a:r>
              <a:rPr lang="en-US" altLang="zh-CN" sz="2200" b="1" smtClean="0"/>
              <a:t>a</a:t>
            </a:r>
            <a:r>
              <a:rPr lang="zh-CN" altLang="zh-CN" sz="2200" b="1" smtClean="0"/>
              <a:t>í）</a:t>
            </a:r>
            <a:r>
              <a:rPr lang="en-US" altLang="zh-CN" sz="2200" b="1" smtClean="0"/>
              <a:t>    </a:t>
            </a:r>
            <a:r>
              <a:rPr lang="zh-CN" altLang="zh-CN" sz="2200" b="1" u="sng" smtClean="0"/>
              <a:t>帷</a:t>
            </a:r>
            <a:r>
              <a:rPr lang="zh-CN" altLang="zh-CN" sz="2200" b="1" smtClean="0"/>
              <a:t>幕（</a:t>
            </a:r>
            <a:r>
              <a:rPr lang="en-US" altLang="zh-CN" sz="2200" b="1" smtClean="0"/>
              <a:t>w</a:t>
            </a:r>
            <a:r>
              <a:rPr lang="zh-CN" altLang="zh-CN" sz="2200" b="1" smtClean="0"/>
              <a:t>é</a:t>
            </a:r>
            <a:r>
              <a:rPr lang="en-US" altLang="zh-CN" sz="2200" b="1" err="1" smtClean="0"/>
              <a:t>i</a:t>
            </a:r>
            <a:r>
              <a:rPr lang="zh-CN" altLang="zh-CN" sz="2200" b="1" smtClean="0"/>
              <a:t>）</a:t>
            </a:r>
            <a:r>
              <a:rPr lang="en-US" altLang="zh-CN" sz="2200" b="1" smtClean="0"/>
              <a:t>  </a:t>
            </a:r>
            <a:r>
              <a:rPr lang="zh-CN" altLang="zh-CN" sz="2200" b="1" u="sng" smtClean="0"/>
              <a:t>晦</a:t>
            </a:r>
            <a:r>
              <a:rPr lang="zh-CN" altLang="zh-CN" sz="2200" b="1" smtClean="0"/>
              <a:t>人不倦 （</a:t>
            </a:r>
            <a:r>
              <a:rPr lang="en-US" altLang="zh-CN" sz="2200" b="1" err="1" smtClean="0"/>
              <a:t>hu</a:t>
            </a:r>
            <a:r>
              <a:rPr lang="zh-CN" altLang="zh-CN" sz="2200" b="1" smtClean="0"/>
              <a:t>ì）</a:t>
            </a:r>
          </a:p>
          <a:p>
            <a:pPr marL="0" indent="0">
              <a:spcBef>
                <a:spcPct val="0"/>
              </a:spcBef>
            </a:pPr>
            <a:r>
              <a:rPr lang="en-US" altLang="zh-CN" sz="2200" b="1" smtClean="0"/>
              <a:t>C</a:t>
            </a:r>
            <a:r>
              <a:rPr lang="zh-CN" altLang="zh-CN" sz="2200" b="1" smtClean="0"/>
              <a:t>．洋</a:t>
            </a:r>
            <a:r>
              <a:rPr lang="zh-CN" altLang="zh-CN" sz="2200" b="1" u="sng" smtClean="0"/>
              <a:t>溢</a:t>
            </a:r>
            <a:r>
              <a:rPr lang="zh-CN" altLang="zh-CN" sz="2200" b="1" smtClean="0"/>
              <a:t>（</a:t>
            </a:r>
            <a:r>
              <a:rPr lang="en-US" altLang="zh-CN" sz="2200" b="1" smtClean="0"/>
              <a:t>y</a:t>
            </a:r>
            <a:r>
              <a:rPr lang="zh-CN" altLang="zh-CN" sz="2200" b="1" smtClean="0"/>
              <a:t>ì）</a:t>
            </a:r>
            <a:r>
              <a:rPr lang="en-US" altLang="zh-CN" sz="2200" b="1" smtClean="0"/>
              <a:t>     </a:t>
            </a:r>
            <a:r>
              <a:rPr lang="zh-CN" altLang="zh-CN" sz="2200" b="1" u="sng" smtClean="0"/>
              <a:t>诀</a:t>
            </a:r>
            <a:r>
              <a:rPr lang="zh-CN" altLang="zh-CN" sz="2200" b="1" smtClean="0"/>
              <a:t>别（</a:t>
            </a:r>
            <a:r>
              <a:rPr lang="en-US" altLang="zh-CN" sz="2200" b="1" err="1" smtClean="0"/>
              <a:t>ju</a:t>
            </a:r>
            <a:r>
              <a:rPr lang="zh-CN" altLang="zh-CN" sz="2200" b="1" smtClean="0"/>
              <a:t>é）</a:t>
            </a:r>
            <a:r>
              <a:rPr lang="en-US" altLang="zh-CN" sz="2200" b="1" smtClean="0"/>
              <a:t>    </a:t>
            </a:r>
            <a:r>
              <a:rPr lang="zh-CN" altLang="zh-CN" sz="2200" b="1" smtClean="0"/>
              <a:t>澎</a:t>
            </a:r>
            <a:r>
              <a:rPr lang="zh-CN" altLang="zh-CN" sz="2200" b="1" u="sng" smtClean="0"/>
              <a:t>湃</a:t>
            </a:r>
            <a:r>
              <a:rPr lang="zh-CN" altLang="zh-CN" sz="2200" b="1" smtClean="0"/>
              <a:t>（</a:t>
            </a:r>
            <a:r>
              <a:rPr lang="en-US" altLang="zh-CN" sz="2200" b="1" smtClean="0"/>
              <a:t>p</a:t>
            </a:r>
            <a:r>
              <a:rPr lang="zh-CN" altLang="zh-CN" sz="2200" b="1" smtClean="0"/>
              <a:t>à</a:t>
            </a:r>
            <a:r>
              <a:rPr lang="en-US" altLang="zh-CN" sz="2200" b="1" err="1" smtClean="0"/>
              <a:t>i</a:t>
            </a:r>
            <a:r>
              <a:rPr lang="zh-CN" altLang="zh-CN" sz="2200" b="1" smtClean="0"/>
              <a:t>）</a:t>
            </a:r>
            <a:r>
              <a:rPr lang="en-US" altLang="zh-CN" sz="2200" b="1" smtClean="0"/>
              <a:t>   </a:t>
            </a:r>
            <a:r>
              <a:rPr lang="zh-CN" altLang="zh-CN" sz="2200" b="1" smtClean="0"/>
              <a:t>深</a:t>
            </a:r>
            <a:r>
              <a:rPr lang="zh-CN" altLang="zh-CN" sz="2200" b="1" u="sng" smtClean="0"/>
              <a:t>恶</a:t>
            </a:r>
            <a:r>
              <a:rPr lang="zh-CN" altLang="zh-CN" sz="2200" b="1" smtClean="0"/>
              <a:t>痛绝（</a:t>
            </a:r>
            <a:r>
              <a:rPr lang="en-US" altLang="zh-CN" sz="2200" b="1" smtClean="0"/>
              <a:t>w</a:t>
            </a:r>
            <a:r>
              <a:rPr lang="zh-CN" altLang="zh-CN" sz="2200" b="1" smtClean="0"/>
              <a:t>ù）</a:t>
            </a:r>
          </a:p>
          <a:p>
            <a:pPr marL="0" indent="0">
              <a:spcBef>
                <a:spcPct val="0"/>
              </a:spcBef>
            </a:pPr>
            <a:r>
              <a:rPr lang="en-US" altLang="zh-CN" sz="2200" b="1" smtClean="0"/>
              <a:t>D</a:t>
            </a:r>
            <a:r>
              <a:rPr lang="zh-CN" altLang="zh-CN" sz="2200" b="1" smtClean="0"/>
              <a:t>．云</a:t>
            </a:r>
            <a:r>
              <a:rPr lang="zh-CN" altLang="zh-CN" sz="2200" b="1" u="sng" smtClean="0"/>
              <a:t>霄</a:t>
            </a:r>
            <a:r>
              <a:rPr lang="zh-CN" altLang="zh-CN" sz="2200" b="1" smtClean="0"/>
              <a:t>（</a:t>
            </a:r>
            <a:r>
              <a:rPr lang="en-US" altLang="zh-CN" sz="2200" b="1" smtClean="0"/>
              <a:t>xi</a:t>
            </a:r>
            <a:r>
              <a:rPr lang="zh-CN" altLang="zh-CN" sz="2200" b="1" smtClean="0"/>
              <a:t>ā</a:t>
            </a:r>
            <a:r>
              <a:rPr lang="en-US" altLang="zh-CN" sz="2200" b="1" smtClean="0"/>
              <a:t>o</a:t>
            </a:r>
            <a:r>
              <a:rPr lang="zh-CN" altLang="zh-CN" sz="2200" b="1" smtClean="0"/>
              <a:t>）</a:t>
            </a:r>
            <a:r>
              <a:rPr lang="en-US" altLang="zh-CN" sz="2200" b="1" smtClean="0"/>
              <a:t>   </a:t>
            </a:r>
            <a:r>
              <a:rPr lang="zh-CN" altLang="zh-CN" sz="2200" b="1" u="sng" smtClean="0"/>
              <a:t>振</a:t>
            </a:r>
            <a:r>
              <a:rPr lang="zh-CN" altLang="zh-CN" sz="2200" b="1" smtClean="0"/>
              <a:t>撼（</a:t>
            </a:r>
            <a:r>
              <a:rPr lang="en-US" altLang="zh-CN" sz="2200" b="1" err="1" smtClean="0"/>
              <a:t>zh</a:t>
            </a:r>
            <a:r>
              <a:rPr lang="zh-CN" altLang="zh-CN" sz="2200" b="1" smtClean="0"/>
              <a:t>è</a:t>
            </a:r>
            <a:r>
              <a:rPr lang="en-US" altLang="zh-CN" sz="2200" b="1" smtClean="0"/>
              <a:t>n</a:t>
            </a:r>
            <a:r>
              <a:rPr lang="zh-CN" altLang="zh-CN" sz="2200" b="1" smtClean="0"/>
              <a:t>）</a:t>
            </a:r>
            <a:r>
              <a:rPr lang="en-US" altLang="zh-CN" sz="2200" b="1" smtClean="0"/>
              <a:t>    </a:t>
            </a:r>
            <a:r>
              <a:rPr lang="zh-CN" altLang="zh-CN" sz="2200" b="1" u="sng" smtClean="0"/>
              <a:t>玄</a:t>
            </a:r>
            <a:r>
              <a:rPr lang="zh-CN" altLang="zh-CN" sz="2200" b="1" smtClean="0"/>
              <a:t>虚（</a:t>
            </a:r>
            <a:r>
              <a:rPr lang="en-US" altLang="zh-CN" sz="2200" b="1" err="1" smtClean="0"/>
              <a:t>xu</a:t>
            </a:r>
            <a:r>
              <a:rPr lang="zh-CN" altLang="zh-CN" sz="2200" b="1" smtClean="0"/>
              <a:t>á</a:t>
            </a:r>
            <a:r>
              <a:rPr lang="en-US" altLang="zh-CN" sz="2200" b="1" smtClean="0"/>
              <a:t>n</a:t>
            </a:r>
            <a:r>
              <a:rPr lang="zh-CN" altLang="zh-CN" sz="2200" b="1" smtClean="0"/>
              <a:t>）</a:t>
            </a:r>
            <a:r>
              <a:rPr lang="en-US" altLang="zh-CN" sz="2200" b="1" smtClean="0"/>
              <a:t>  </a:t>
            </a:r>
            <a:r>
              <a:rPr lang="zh-CN" altLang="zh-CN" sz="2200" b="1" smtClean="0"/>
              <a:t>抽丝</a:t>
            </a:r>
            <a:r>
              <a:rPr lang="zh-CN" altLang="zh-CN" sz="2200" b="1" u="sng" smtClean="0"/>
              <a:t>剥</a:t>
            </a:r>
            <a:r>
              <a:rPr lang="zh-CN" altLang="zh-CN" sz="2200" b="1" smtClean="0"/>
              <a:t>茧 （</a:t>
            </a:r>
            <a:r>
              <a:rPr lang="en-US" altLang="zh-CN" sz="2200" b="1" smtClean="0"/>
              <a:t>b</a:t>
            </a:r>
            <a:r>
              <a:rPr lang="zh-CN" altLang="zh-CN" sz="2200" b="1" smtClean="0"/>
              <a:t>ō）</a:t>
            </a:r>
          </a:p>
          <a:p>
            <a:pPr marL="0" indent="0">
              <a:spcBef>
                <a:spcPct val="0"/>
              </a:spcBef>
            </a:pPr>
            <a:r>
              <a:rPr lang="en-US" altLang="zh-CN" sz="2200" b="1" smtClean="0"/>
              <a:t>                </a:t>
            </a:r>
            <a:r>
              <a:rPr lang="en-US" altLang="zh-CN" sz="2200" b="1" smtClean="0">
                <a:solidFill>
                  <a:srgbClr val="FF0000"/>
                </a:solidFill>
              </a:rPr>
              <a:t>   .C</a:t>
            </a:r>
            <a:r>
              <a:rPr lang="zh-CN" altLang="zh-CN" sz="2200" b="1" smtClean="0">
                <a:solidFill>
                  <a:srgbClr val="FF0000"/>
                </a:solidFill>
              </a:rPr>
              <a:t>（</a:t>
            </a:r>
            <a:r>
              <a:rPr lang="en-US" altLang="zh-CN" sz="2200" b="1" smtClean="0">
                <a:solidFill>
                  <a:srgbClr val="FF0000"/>
                </a:solidFill>
              </a:rPr>
              <a:t>A</a:t>
            </a:r>
            <a:r>
              <a:rPr lang="zh-CN" altLang="zh-CN" sz="2200" b="1" smtClean="0">
                <a:solidFill>
                  <a:srgbClr val="FF0000"/>
                </a:solidFill>
              </a:rPr>
              <a:t>．悄然</a:t>
            </a:r>
            <a:r>
              <a:rPr lang="en-US" altLang="zh-CN" sz="2200" b="1" err="1" smtClean="0">
                <a:solidFill>
                  <a:srgbClr val="FF0000"/>
                </a:solidFill>
              </a:rPr>
              <a:t>qi</a:t>
            </a:r>
            <a:r>
              <a:rPr lang="zh-CN" altLang="zh-CN" sz="2200" b="1" smtClean="0">
                <a:solidFill>
                  <a:srgbClr val="FF0000"/>
                </a:solidFill>
              </a:rPr>
              <a:t>ǎ</a:t>
            </a:r>
            <a:r>
              <a:rPr lang="en-US" altLang="zh-CN" sz="2200" b="1" smtClean="0">
                <a:solidFill>
                  <a:srgbClr val="FF0000"/>
                </a:solidFill>
              </a:rPr>
              <a:t>o  B</a:t>
            </a:r>
            <a:r>
              <a:rPr lang="zh-CN" altLang="zh-CN" sz="2200" b="1" smtClean="0">
                <a:solidFill>
                  <a:srgbClr val="FF0000"/>
                </a:solidFill>
              </a:rPr>
              <a:t>．一霎</a:t>
            </a:r>
            <a:r>
              <a:rPr lang="en-US" altLang="zh-CN" sz="2200" b="1" err="1" smtClean="0">
                <a:solidFill>
                  <a:srgbClr val="FF0000"/>
                </a:solidFill>
              </a:rPr>
              <a:t>sh</a:t>
            </a:r>
            <a:r>
              <a:rPr lang="zh-CN" altLang="zh-CN" sz="2200" b="1" smtClean="0">
                <a:solidFill>
                  <a:srgbClr val="FF0000"/>
                </a:solidFill>
              </a:rPr>
              <a:t>à</a:t>
            </a:r>
            <a:r>
              <a:rPr lang="en-US" altLang="zh-CN" sz="2200" b="1" smtClean="0">
                <a:solidFill>
                  <a:srgbClr val="FF0000"/>
                </a:solidFill>
              </a:rPr>
              <a:t>  </a:t>
            </a:r>
            <a:r>
              <a:rPr lang="zh-CN" altLang="zh-CN" sz="2200" b="1" smtClean="0">
                <a:solidFill>
                  <a:srgbClr val="FF0000"/>
                </a:solidFill>
              </a:rPr>
              <a:t>晦改为诲</a:t>
            </a:r>
            <a:r>
              <a:rPr lang="en-US" altLang="zh-CN" sz="2200" b="1" smtClean="0">
                <a:solidFill>
                  <a:srgbClr val="FF0000"/>
                </a:solidFill>
              </a:rPr>
              <a:t>   D</a:t>
            </a:r>
            <a:r>
              <a:rPr lang="zh-CN" altLang="zh-CN" sz="2200" b="1" smtClean="0">
                <a:solidFill>
                  <a:srgbClr val="FF0000"/>
                </a:solidFill>
              </a:rPr>
              <a:t>．振改为震） </a:t>
            </a:r>
            <a:endParaRPr lang="en-US" altLang="zh-CN" sz="2200" b="1" smtClean="0">
              <a:solidFill>
                <a:srgbClr val="FF0000"/>
              </a:solidFill>
            </a:endParaRPr>
          </a:p>
          <a:p>
            <a:pPr marL="0" indent="0">
              <a:spcBef>
                <a:spcPct val="0"/>
              </a:spcBef>
            </a:pPr>
            <a:r>
              <a:rPr lang="en-US" altLang="zh-CN" sz="2200" b="1" smtClean="0"/>
              <a:t>3.</a:t>
            </a:r>
            <a:r>
              <a:rPr lang="zh-CN" altLang="zh-CN" sz="2200" b="1" smtClean="0"/>
              <a:t>选出对下列病句修改有误的一项（</a:t>
            </a:r>
            <a:r>
              <a:rPr lang="en-US" altLang="zh-CN" sz="2200" b="1" smtClean="0"/>
              <a:t>    </a:t>
            </a:r>
            <a:r>
              <a:rPr lang="zh-CN" altLang="zh-CN" sz="2200" b="1" smtClean="0"/>
              <a:t>）（</a:t>
            </a:r>
            <a:r>
              <a:rPr lang="en-US" altLang="zh-CN" sz="2200" b="1" smtClean="0"/>
              <a:t>2</a:t>
            </a:r>
            <a:r>
              <a:rPr lang="zh-CN" altLang="zh-CN" sz="2200" b="1" smtClean="0"/>
              <a:t>分）</a:t>
            </a:r>
          </a:p>
          <a:p>
            <a:pPr marL="0" indent="0">
              <a:spcBef>
                <a:spcPct val="0"/>
              </a:spcBef>
            </a:pPr>
            <a:r>
              <a:rPr lang="en-US" altLang="zh-CN" sz="2200" b="1" smtClean="0"/>
              <a:t>A</a:t>
            </a:r>
            <a:r>
              <a:rPr lang="zh-CN" altLang="zh-CN" sz="2200" b="1" smtClean="0"/>
              <a:t>．细心的读者能够及时修正并发现论文中的错误，这无疑对学术研究大有裨益。</a:t>
            </a:r>
          </a:p>
          <a:p>
            <a:pPr marL="0" indent="0">
              <a:spcBef>
                <a:spcPct val="0"/>
              </a:spcBef>
            </a:pPr>
            <a:r>
              <a:rPr lang="zh-CN" altLang="zh-CN" sz="2200" b="1" smtClean="0"/>
              <a:t>修改：将“修正”和“发现”调换位置。</a:t>
            </a:r>
          </a:p>
          <a:p>
            <a:pPr marL="0" indent="0">
              <a:spcBef>
                <a:spcPct val="0"/>
              </a:spcBef>
            </a:pPr>
            <a:r>
              <a:rPr lang="en-US" altLang="zh-CN" sz="2200" b="1" smtClean="0"/>
              <a:t>B</a:t>
            </a:r>
            <a:r>
              <a:rPr lang="zh-CN" altLang="zh-CN" sz="2200" b="1" smtClean="0"/>
              <a:t>．为解决网络不稳定，我校教师提前录制了许多教学视频，以供学生下载观看。</a:t>
            </a:r>
          </a:p>
          <a:p>
            <a:pPr marL="0" indent="0">
              <a:spcBef>
                <a:spcPct val="0"/>
              </a:spcBef>
            </a:pPr>
            <a:r>
              <a:rPr lang="zh-CN" altLang="zh-CN" sz="2200" b="1" smtClean="0"/>
              <a:t>修改：在“不稳定”后加“的问题”。</a:t>
            </a:r>
          </a:p>
          <a:p>
            <a:pPr marL="0" indent="0">
              <a:spcBef>
                <a:spcPct val="0"/>
              </a:spcBef>
            </a:pPr>
            <a:r>
              <a:rPr lang="en-US" altLang="zh-CN" sz="2200" b="1" smtClean="0"/>
              <a:t>C</a:t>
            </a:r>
            <a:r>
              <a:rPr lang="zh-CN" altLang="zh-CN" sz="2200" b="1" smtClean="0"/>
              <a:t>．在国外制作的电视动画中，有关校园生活等现实题材的作品占比大约为</a:t>
            </a:r>
            <a:r>
              <a:rPr lang="en-US" altLang="zh-CN" sz="2200" b="1" smtClean="0"/>
              <a:t>20%</a:t>
            </a:r>
            <a:r>
              <a:rPr lang="zh-CN" altLang="zh-CN" sz="2200" b="1" smtClean="0"/>
              <a:t>左右。</a:t>
            </a:r>
          </a:p>
          <a:p>
            <a:pPr marL="0" indent="0">
              <a:spcBef>
                <a:spcPct val="0"/>
              </a:spcBef>
            </a:pPr>
            <a:r>
              <a:rPr lang="zh-CN" altLang="zh-CN" sz="2200" b="1" smtClean="0"/>
              <a:t>修改：将“大约”或“左右”去掉。</a:t>
            </a:r>
          </a:p>
          <a:p>
            <a:pPr marL="0" indent="0">
              <a:spcBef>
                <a:spcPct val="0"/>
              </a:spcBef>
            </a:pPr>
            <a:r>
              <a:rPr lang="en-US" altLang="zh-CN" sz="2200" b="1" smtClean="0"/>
              <a:t>D</a:t>
            </a:r>
            <a:r>
              <a:rPr lang="zh-CN" altLang="zh-CN" sz="2200" b="1" smtClean="0"/>
              <a:t>．教育部门倡导的“传统戏曲进校园”活动，目的是为了弘扬中国的戏曲文化。</a:t>
            </a:r>
          </a:p>
          <a:p>
            <a:pPr marL="0" indent="0">
              <a:spcBef>
                <a:spcPct val="0"/>
              </a:spcBef>
            </a:pPr>
            <a:r>
              <a:rPr lang="zh-CN" altLang="zh-CN" sz="2200" b="1" smtClean="0"/>
              <a:t>修改：将“弘扬”改为“发扬”。</a:t>
            </a:r>
          </a:p>
          <a:p>
            <a:pPr marL="0" indent="0">
              <a:lnSpc>
                <a:spcPct val="170000"/>
              </a:lnSpc>
              <a:spcBef>
                <a:spcPct val="0"/>
              </a:spcBef>
            </a:pPr>
            <a:r>
              <a:rPr lang="en-US" altLang="zh-CN" sz="2400" b="1" smtClean="0">
                <a:solidFill>
                  <a:srgbClr val="FF0000"/>
                </a:solidFill>
              </a:rPr>
              <a:t>                             3.D</a:t>
            </a:r>
            <a:r>
              <a:rPr lang="zh-CN" altLang="zh-CN" sz="2400" b="1" smtClean="0">
                <a:solidFill>
                  <a:srgbClr val="FF0000"/>
                </a:solidFill>
              </a:rPr>
              <a:t>（删去“为了”或“目的”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80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8000" b="1" smtClean="0"/>
              <a:t>4.</a:t>
            </a:r>
            <a:r>
              <a:rPr lang="zh-CN" altLang="zh-CN" sz="8000" b="1" smtClean="0"/>
              <a:t>选出下列文学常识表述有误的一项是（</a:t>
            </a:r>
            <a:r>
              <a:rPr lang="en-US" altLang="zh-CN" sz="8000" b="1" smtClean="0"/>
              <a:t>  </a:t>
            </a:r>
            <a:r>
              <a:rPr lang="zh-CN" altLang="zh-CN" sz="8000" b="1" smtClean="0"/>
              <a:t>）（</a:t>
            </a:r>
            <a:r>
              <a:rPr lang="en-US" altLang="zh-CN" sz="8000" b="1" smtClean="0"/>
              <a:t>2</a:t>
            </a:r>
            <a:r>
              <a:rPr lang="zh-CN" altLang="zh-CN" sz="80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8000" b="1" smtClean="0"/>
              <a:t>A</a:t>
            </a:r>
            <a:r>
              <a:rPr lang="zh-CN" altLang="zh-CN" sz="8000" b="1" smtClean="0"/>
              <a:t>．《渔家傲</a:t>
            </a:r>
            <a:r>
              <a:rPr lang="en-US" altLang="zh-CN" sz="8000" b="1" smtClean="0"/>
              <a:t>(</a:t>
            </a:r>
            <a:r>
              <a:rPr lang="zh-CN" altLang="zh-CN" sz="8000" b="1" smtClean="0"/>
              <a:t>天接云涛连晓雾</a:t>
            </a:r>
            <a:r>
              <a:rPr lang="en-US" altLang="zh-CN" sz="8000" b="1" smtClean="0"/>
              <a:t>)</a:t>
            </a:r>
            <a:r>
              <a:rPr lang="zh-CN" altLang="zh-CN" sz="8000" b="1" smtClean="0"/>
              <a:t>》作者李清照，号青莲居士，宋代女词人。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8000" b="1" smtClean="0"/>
              <a:t>B</a:t>
            </a:r>
            <a:r>
              <a:rPr lang="zh-CN" altLang="zh-CN" sz="8000" b="1" smtClean="0"/>
              <a:t>．《论语》是儒家经典著作，与《大学》《中庸》《孟子》合称为“四书”。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8000" b="1" smtClean="0"/>
              <a:t>C</a:t>
            </a:r>
            <a:r>
              <a:rPr lang="zh-CN" altLang="zh-CN" sz="8000" b="1" smtClean="0"/>
              <a:t>．欧阳修，北宋文学家，“唐宋八大家”之一，我们学过他的作品《醉翁亭记》。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8000" b="1" smtClean="0"/>
              <a:t>D</a:t>
            </a:r>
            <a:r>
              <a:rPr lang="zh-CN" altLang="zh-CN" sz="8000" b="1" smtClean="0"/>
              <a:t>．《木兰诗》是南北朝时北方的一首乐府民歌，选自北宋郭茂倩编纂的《乐府诗集》。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11200" b="1" smtClean="0">
                <a:solidFill>
                  <a:srgbClr val="FF0000"/>
                </a:solidFill>
              </a:rPr>
              <a:t>                                 4.A</a:t>
            </a:r>
            <a:r>
              <a:rPr lang="zh-CN" altLang="zh-CN" sz="11200" b="1" smtClean="0">
                <a:solidFill>
                  <a:srgbClr val="FF0000"/>
                </a:solidFill>
              </a:rPr>
              <a:t>（李清照，号易安居士）</a:t>
            </a:r>
            <a:endParaRPr lang="en-US" altLang="zh-CN" sz="11200" b="1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8000" b="1" smtClean="0"/>
              <a:t>5.</a:t>
            </a:r>
            <a:r>
              <a:rPr lang="zh-CN" altLang="zh-CN" sz="8000" b="1" smtClean="0"/>
              <a:t>选出下列对李白的《行路难（其一）》赏析有误的一项（</a:t>
            </a:r>
            <a:r>
              <a:rPr lang="en-US" altLang="zh-CN" sz="8000" b="1" smtClean="0"/>
              <a:t>    </a:t>
            </a:r>
            <a:r>
              <a:rPr lang="zh-CN" altLang="zh-CN" sz="8000" b="1" smtClean="0"/>
              <a:t>）（</a:t>
            </a:r>
            <a:r>
              <a:rPr lang="en-US" altLang="zh-CN" sz="8000" b="1" smtClean="0"/>
              <a:t>2</a:t>
            </a:r>
            <a:r>
              <a:rPr lang="zh-CN" altLang="zh-CN" sz="80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8000" b="1" smtClean="0"/>
              <a:t>行路难（其一）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8000" b="1" smtClean="0"/>
              <a:t>金樽清酒斗十千，玉盘珍羞直万钱。停杯投箸不能食，拔剑四顾心茫然。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8000" b="1" smtClean="0"/>
              <a:t>欲渡黄河冰塞川，将登太行雪满山。闲来垂钓碧溪上，忽复乘舟梦日边。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8000" b="1" smtClean="0"/>
              <a:t>行路难！行路难！多岐路，今安在？长风破浪会有时，直挂云帆济沧海。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8000" b="1" smtClean="0"/>
              <a:t>A</a:t>
            </a:r>
            <a:r>
              <a:rPr lang="zh-CN" altLang="zh-CN" sz="8000" b="1" smtClean="0"/>
              <a:t>．诗的一二句用夸张笔法营造欢乐宴饮气氛，与三四句诗人的悲苦情绪形成反差。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8000" b="1" smtClean="0"/>
              <a:t>B</a:t>
            </a:r>
            <a:r>
              <a:rPr lang="zh-CN" altLang="zh-CN" sz="8000" b="1" smtClean="0"/>
              <a:t>．诗的五六句用“冰塞川”“ 雪满山”这样形象化的语言，写出了仕途的艰难。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8000" b="1" smtClean="0"/>
              <a:t>C</a:t>
            </a:r>
            <a:r>
              <a:rPr lang="zh-CN" altLang="zh-CN" sz="8000" b="1" smtClean="0"/>
              <a:t>．诗的七八句用姜尚、伊尹的典故，表达诗人一展宏才的愿望和有为于当世的政治理想。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8000" b="1" smtClean="0"/>
              <a:t>D</a:t>
            </a:r>
            <a:r>
              <a:rPr lang="zh-CN" altLang="zh-CN" sz="8000" b="1" smtClean="0"/>
              <a:t>．整首诗始终笼罩在苦闷、惆怅的情绪中，最后两句表明诗人对前途仍有所期待。</a:t>
            </a:r>
          </a:p>
          <a:p>
            <a:r>
              <a:rPr lang="en-US" altLang="zh-CN" sz="11200" b="1" smtClean="0">
                <a:solidFill>
                  <a:srgbClr val="FF0000"/>
                </a:solidFill>
              </a:rPr>
              <a:t>5.D</a:t>
            </a:r>
            <a:r>
              <a:rPr lang="zh-CN" altLang="zh-CN" sz="11200" b="1" smtClean="0">
                <a:solidFill>
                  <a:srgbClr val="FF0000"/>
                </a:solidFill>
              </a:rPr>
              <a:t>（整首诗始终笼罩在苦闷惆怅的情绪中说法错误）</a:t>
            </a:r>
            <a:endParaRPr lang="zh-CN" altLang="en-US" sz="11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4000" b="1" smtClean="0"/>
              <a:t>6.</a:t>
            </a:r>
            <a:r>
              <a:rPr lang="zh-CN" altLang="zh-CN" sz="4000" b="1" smtClean="0"/>
              <a:t>选出下列关于课外名著的说法有误的一项是（</a:t>
            </a:r>
            <a:r>
              <a:rPr lang="en-US" altLang="zh-CN" sz="4000" b="1" smtClean="0"/>
              <a:t>  </a:t>
            </a:r>
            <a:r>
              <a:rPr lang="zh-CN" altLang="zh-CN" sz="4000" b="1" smtClean="0"/>
              <a:t>）（</a:t>
            </a:r>
            <a:r>
              <a:rPr lang="en-US" altLang="zh-CN" sz="4000" b="1" smtClean="0"/>
              <a:t>2</a:t>
            </a:r>
            <a:r>
              <a:rPr lang="zh-CN" altLang="zh-CN" sz="40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4000" b="1" smtClean="0"/>
              <a:t>A</a:t>
            </a:r>
            <a:r>
              <a:rPr lang="zh-CN" altLang="zh-CN" sz="4000" b="1" smtClean="0"/>
              <a:t>．《钢铁是怎样炼成的》主人公保尔把一撮烟末撒进神父家做复活节蛋糕用的面团里，因此被神父赶出教室。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4000" b="1" smtClean="0"/>
              <a:t>B</a:t>
            </a:r>
            <a:r>
              <a:rPr lang="zh-CN" altLang="zh-CN" sz="4000" b="1" smtClean="0"/>
              <a:t>．《水浒传》中宋江第二次攻打祝家庄时，林冲负责策应，与母大虫顾大嫂交战，并将其生擒活捉。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4000" b="1" smtClean="0"/>
              <a:t>C</a:t>
            </a:r>
            <a:r>
              <a:rPr lang="zh-CN" altLang="zh-CN" sz="4000" b="1" smtClean="0"/>
              <a:t>．《西游记》中，孙悟空大战红孩儿，因战之不胜，他请来南海观音将红孩儿收伏，最终救出唐僧和八戒。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4000" b="1" smtClean="0"/>
              <a:t>D</a:t>
            </a:r>
            <a:r>
              <a:rPr lang="zh-CN" altLang="zh-CN" sz="4000" b="1" smtClean="0"/>
              <a:t>．《童年》中的外祖母慈祥善良，她经常给阿廖沙讲一些怜悯穷人、歌颂正义和光明的故事，是阿廖沙的启蒙老师。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4000" b="1" smtClean="0">
                <a:solidFill>
                  <a:srgbClr val="FF0000"/>
                </a:solidFill>
              </a:rPr>
              <a:t>                    6.B</a:t>
            </a:r>
            <a:r>
              <a:rPr lang="zh-CN" altLang="zh-CN" sz="4000" b="1" smtClean="0">
                <a:solidFill>
                  <a:srgbClr val="FF0000"/>
                </a:solidFill>
              </a:rPr>
              <a:t>（</a:t>
            </a:r>
            <a:r>
              <a:rPr lang="zh-CN" altLang="en-US" sz="4000" b="1" smtClean="0">
                <a:solidFill>
                  <a:srgbClr val="FF0000"/>
                </a:solidFill>
              </a:rPr>
              <a:t>林冲活捉</a:t>
            </a:r>
            <a:r>
              <a:rPr lang="zh-CN" altLang="zh-CN" sz="4000" b="1" smtClean="0">
                <a:solidFill>
                  <a:srgbClr val="FF0000"/>
                </a:solidFill>
              </a:rPr>
              <a:t>的是扈三娘） </a:t>
            </a:r>
            <a:endParaRPr lang="en-US" altLang="zh-CN" sz="4000" b="1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4000" b="1" smtClean="0"/>
              <a:t>7.2020年5月5日，长征五号B</a:t>
            </a:r>
            <a:r>
              <a:rPr lang="zh-CN" altLang="zh-CN" sz="4000" b="1" smtClean="0"/>
              <a:t>运载火箭首飞任务成功，标志着我国空间站建设进入实质阶段。我们离建设航天强国的梦想又近了一步。中国航天人“筑梦九天”的每一步离不开背后默默奉献的科研人员。学校组织“致敬无名英雄，学习航天精神”的主题活动，请你完成下面的任务。（</a:t>
            </a:r>
            <a:r>
              <a:rPr lang="en-US" altLang="zh-CN" sz="4000" b="1" smtClean="0"/>
              <a:t>4</a:t>
            </a:r>
            <a:r>
              <a:rPr lang="zh-CN" altLang="zh-CN" sz="40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4000" b="1" smtClean="0"/>
              <a:t>（</a:t>
            </a:r>
            <a:r>
              <a:rPr lang="en-US" altLang="zh-CN" sz="4000" b="1" smtClean="0"/>
              <a:t>1</a:t>
            </a:r>
            <a:r>
              <a:rPr lang="zh-CN" altLang="zh-CN" sz="4000" b="1" smtClean="0"/>
              <a:t>）给这些航天科研员写几句话，表达你对他们的敬意。（</a:t>
            </a:r>
            <a:r>
              <a:rPr lang="en-US" altLang="zh-CN" sz="4000" b="1" smtClean="0"/>
              <a:t>60</a:t>
            </a:r>
            <a:r>
              <a:rPr lang="zh-CN" altLang="zh-CN" sz="4000" b="1" smtClean="0"/>
              <a:t>字左右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4000" b="1" smtClean="0"/>
              <a:t> </a:t>
            </a:r>
            <a:r>
              <a:rPr lang="zh-CN" altLang="zh-CN" sz="4000" b="1" smtClean="0"/>
              <a:t>（</a:t>
            </a:r>
            <a:r>
              <a:rPr lang="en-US" altLang="zh-CN" sz="4000" b="1" smtClean="0"/>
              <a:t>2</a:t>
            </a:r>
            <a:r>
              <a:rPr lang="zh-CN" altLang="zh-CN" sz="4000" b="1" smtClean="0"/>
              <a:t>）坚守信念也是航天精神的重要组成部分。小组以“信念”为话题展开讨论，请结合语境不全下面的句子，作为你在主题活动中的发言。（</a:t>
            </a:r>
            <a:r>
              <a:rPr lang="en-US" altLang="zh-CN" sz="4000" b="1" smtClean="0"/>
              <a:t>2</a:t>
            </a:r>
            <a:r>
              <a:rPr lang="zh-CN" altLang="zh-CN" sz="40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4000" b="1" smtClean="0"/>
              <a:t>信念是一种优秀品质。有了信念，生命会更有意义：信念如灯塔，照亮前行的道路；</a:t>
            </a:r>
            <a:r>
              <a:rPr lang="en-US" altLang="zh-CN" sz="4000" b="1" u="sng" smtClean="0"/>
              <a:t>           </a:t>
            </a:r>
            <a:r>
              <a:rPr lang="zh-CN" altLang="zh-CN" sz="4000" b="1" smtClean="0"/>
              <a:t>，</a:t>
            </a:r>
            <a:r>
              <a:rPr lang="en-US" altLang="zh-CN" sz="4000" b="1" u="sng" smtClean="0"/>
              <a:t>          </a:t>
            </a:r>
            <a:r>
              <a:rPr lang="en-US" altLang="zh-CN" sz="4000" b="1" smtClean="0"/>
              <a:t> </a:t>
            </a:r>
            <a:r>
              <a:rPr lang="zh-CN" altLang="zh-CN" sz="4000" b="1" smtClean="0"/>
              <a:t>；信念如春雷，催促觉醒的脚步。</a:t>
            </a:r>
            <a:endParaRPr lang="en-US" altLang="zh-CN" sz="4000" b="1" smtClean="0"/>
          </a:p>
          <a:p>
            <a:r>
              <a:rPr lang="zh-CN" altLang="zh-CN" sz="5100" b="1" smtClean="0">
                <a:solidFill>
                  <a:srgbClr val="FF0000"/>
                </a:solidFill>
              </a:rPr>
              <a:t>（</a:t>
            </a:r>
            <a:r>
              <a:rPr lang="en-US" altLang="zh-CN" sz="5100" b="1" smtClean="0">
                <a:solidFill>
                  <a:srgbClr val="FF0000"/>
                </a:solidFill>
              </a:rPr>
              <a:t>1</a:t>
            </a:r>
            <a:r>
              <a:rPr lang="zh-CN" altLang="zh-CN" sz="5100" b="1" smtClean="0">
                <a:solidFill>
                  <a:srgbClr val="FF0000"/>
                </a:solidFill>
              </a:rPr>
              <a:t>）示例：敬爱的科研人员，你们为了祖国的航天事业默默奉献，不改初心，刻苦钻研，甘当中国“飞天路上”的“铺路石”。请允许我向你们这些无名英雄致敬。（</a:t>
            </a:r>
            <a:r>
              <a:rPr lang="en-US" altLang="zh-CN" sz="5100" b="1" smtClean="0">
                <a:solidFill>
                  <a:srgbClr val="FF0000"/>
                </a:solidFill>
              </a:rPr>
              <a:t>2</a:t>
            </a:r>
            <a:r>
              <a:rPr lang="zh-CN" altLang="zh-CN" sz="5100" b="1" smtClean="0">
                <a:solidFill>
                  <a:srgbClr val="FF0000"/>
                </a:solidFill>
              </a:rPr>
              <a:t>）示例：信念如磁石，指明奋斗的方向。</a:t>
            </a:r>
            <a:endParaRPr lang="zh-CN" altLang="zh-CN" sz="51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12160" y="1772816"/>
            <a:ext cx="1800200" cy="1143000"/>
          </a:xfrm>
        </p:spPr>
        <p:txBody>
          <a:bodyPr/>
          <a:lstStyle/>
          <a:p>
            <a:r>
              <a:rPr lang="en-US" altLang="zh-CN" b="1" smtClean="0">
                <a:solidFill>
                  <a:srgbClr val="FF0000"/>
                </a:solidFill>
              </a:rPr>
              <a:t>2.A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b="1"/>
              <a:t>1.</a:t>
            </a:r>
            <a:r>
              <a:rPr lang="zh-CN" altLang="zh-CN" b="1"/>
              <a:t>下列词语中加点字的注音有错误的一项是（</a:t>
            </a:r>
            <a:r>
              <a:rPr lang="en-US" altLang="zh-CN" b="1"/>
              <a:t>3</a:t>
            </a:r>
            <a:r>
              <a:rPr lang="zh-CN" altLang="zh-CN" b="1"/>
              <a:t>分）</a:t>
            </a:r>
          </a:p>
          <a:p>
            <a:r>
              <a:rPr lang="en-US" altLang="zh-CN" b="1"/>
              <a:t>A.</a:t>
            </a:r>
            <a:r>
              <a:rPr lang="zh-CN" altLang="zh-CN" b="1" u="sng"/>
              <a:t>窠</a:t>
            </a:r>
            <a:r>
              <a:rPr lang="zh-CN" altLang="zh-CN" b="1"/>
              <a:t>巢</a:t>
            </a:r>
            <a:r>
              <a:rPr lang="en-US" altLang="zh-CN" b="1"/>
              <a:t>k</a:t>
            </a:r>
            <a:r>
              <a:rPr lang="zh-CN" altLang="zh-CN" b="1"/>
              <a:t>ē</a:t>
            </a:r>
            <a:r>
              <a:rPr lang="en-US" altLang="zh-CN" b="1"/>
              <a:t>    </a:t>
            </a:r>
            <a:r>
              <a:rPr lang="zh-CN" altLang="zh-CN" b="1"/>
              <a:t>妖</a:t>
            </a:r>
            <a:r>
              <a:rPr lang="zh-CN" altLang="zh-CN" b="1" u="sng"/>
              <a:t>娆</a:t>
            </a:r>
            <a:r>
              <a:rPr lang="en-US" altLang="zh-CN" b="1"/>
              <a:t>r</a:t>
            </a:r>
            <a:r>
              <a:rPr lang="zh-CN" altLang="zh-CN" b="1"/>
              <a:t>á</a:t>
            </a:r>
            <a:r>
              <a:rPr lang="en-US" altLang="zh-CN" b="1"/>
              <a:t>o    </a:t>
            </a:r>
            <a:r>
              <a:rPr lang="zh-CN" altLang="zh-CN" b="1"/>
              <a:t>忍俊不</a:t>
            </a:r>
            <a:r>
              <a:rPr lang="zh-CN" altLang="zh-CN" b="1" u="sng"/>
              <a:t>禁</a:t>
            </a:r>
            <a:r>
              <a:rPr lang="en-US" altLang="zh-CN" b="1"/>
              <a:t>j</a:t>
            </a:r>
            <a:r>
              <a:rPr lang="zh-CN" altLang="zh-CN" b="1"/>
              <a:t>ī</a:t>
            </a:r>
            <a:r>
              <a:rPr lang="en-US" altLang="zh-CN" b="1"/>
              <a:t>n     </a:t>
            </a:r>
            <a:r>
              <a:rPr lang="zh-CN" altLang="zh-CN" b="1" u="sng"/>
              <a:t>怆</a:t>
            </a:r>
            <a:r>
              <a:rPr lang="zh-CN" altLang="zh-CN" b="1"/>
              <a:t>然涕下</a:t>
            </a:r>
            <a:r>
              <a:rPr lang="en-US" altLang="zh-CN" b="1" err="1"/>
              <a:t>chu</a:t>
            </a:r>
            <a:r>
              <a:rPr lang="zh-CN" altLang="zh-CN" b="1"/>
              <a:t>à</a:t>
            </a:r>
            <a:r>
              <a:rPr lang="en-US" altLang="zh-CN" b="1"/>
              <a:t>n</a:t>
            </a:r>
            <a:r>
              <a:rPr lang="zh-CN" altLang="zh-CN" b="1"/>
              <a:t>ɡ</a:t>
            </a:r>
          </a:p>
          <a:p>
            <a:r>
              <a:rPr lang="en-US" altLang="zh-CN" b="1"/>
              <a:t>B.</a:t>
            </a:r>
            <a:r>
              <a:rPr lang="zh-CN" altLang="zh-CN" b="1" u="sng"/>
              <a:t>灼</a:t>
            </a:r>
            <a:r>
              <a:rPr lang="zh-CN" altLang="zh-CN" b="1"/>
              <a:t>烧</a:t>
            </a:r>
            <a:r>
              <a:rPr lang="en-US" altLang="zh-CN" b="1" err="1"/>
              <a:t>zhu</a:t>
            </a:r>
            <a:r>
              <a:rPr lang="zh-CN" altLang="zh-CN" b="1"/>
              <a:t>ó</a:t>
            </a:r>
            <a:r>
              <a:rPr lang="en-US" altLang="zh-CN" b="1"/>
              <a:t>   </a:t>
            </a:r>
            <a:r>
              <a:rPr lang="zh-CN" altLang="zh-CN" b="1" u="sng"/>
              <a:t>殉</a:t>
            </a:r>
            <a:r>
              <a:rPr lang="zh-CN" altLang="zh-CN" b="1"/>
              <a:t>职</a:t>
            </a:r>
            <a:r>
              <a:rPr lang="en-US" altLang="zh-CN" b="1"/>
              <a:t>x</a:t>
            </a:r>
            <a:r>
              <a:rPr lang="zh-CN" altLang="zh-CN" b="1"/>
              <a:t>ù</a:t>
            </a:r>
            <a:r>
              <a:rPr lang="en-US" altLang="zh-CN" b="1"/>
              <a:t>n    </a:t>
            </a:r>
            <a:r>
              <a:rPr lang="zh-CN" altLang="zh-CN" b="1"/>
              <a:t>密密匝</a:t>
            </a:r>
            <a:r>
              <a:rPr lang="zh-CN" altLang="zh-CN" b="1" u="sng"/>
              <a:t>匝</a:t>
            </a:r>
            <a:r>
              <a:rPr lang="en-US" altLang="zh-CN" b="1"/>
              <a:t>z</a:t>
            </a:r>
            <a:r>
              <a:rPr lang="zh-CN" altLang="zh-CN" b="1"/>
              <a:t>ā</a:t>
            </a:r>
            <a:r>
              <a:rPr lang="en-US" altLang="zh-CN" b="1"/>
              <a:t>     </a:t>
            </a:r>
            <a:r>
              <a:rPr lang="zh-CN" altLang="zh-CN" b="1"/>
              <a:t>悲天</a:t>
            </a:r>
            <a:r>
              <a:rPr lang="zh-CN" altLang="zh-CN" b="1" u="sng"/>
              <a:t>悯</a:t>
            </a:r>
            <a:r>
              <a:rPr lang="zh-CN" altLang="zh-CN" b="1"/>
              <a:t>人</a:t>
            </a:r>
            <a:r>
              <a:rPr lang="en-US" altLang="zh-CN" b="1"/>
              <a:t>m</a:t>
            </a:r>
            <a:r>
              <a:rPr lang="zh-CN" altLang="zh-CN" b="1"/>
              <a:t>ǐ</a:t>
            </a:r>
            <a:r>
              <a:rPr lang="en-US" altLang="zh-CN" b="1"/>
              <a:t>n</a:t>
            </a:r>
            <a:endParaRPr lang="zh-CN" altLang="zh-CN" b="1"/>
          </a:p>
          <a:p>
            <a:r>
              <a:rPr lang="en-US" altLang="zh-CN" b="1"/>
              <a:t>C.</a:t>
            </a:r>
            <a:r>
              <a:rPr lang="zh-CN" altLang="zh-CN" b="1"/>
              <a:t>轻</a:t>
            </a:r>
            <a:r>
              <a:rPr lang="zh-CN" altLang="zh-CN" b="1" u="sng"/>
              <a:t>觑</a:t>
            </a:r>
            <a:r>
              <a:rPr lang="en-US" altLang="zh-CN" b="1"/>
              <a:t>q</a:t>
            </a:r>
            <a:r>
              <a:rPr lang="zh-CN" altLang="zh-CN" b="1"/>
              <a:t>ù</a:t>
            </a:r>
            <a:r>
              <a:rPr lang="en-US" altLang="zh-CN" b="1"/>
              <a:t>    </a:t>
            </a:r>
            <a:r>
              <a:rPr lang="zh-CN" altLang="zh-CN" b="1" u="sng"/>
              <a:t>栈</a:t>
            </a:r>
            <a:r>
              <a:rPr lang="zh-CN" altLang="zh-CN" b="1"/>
              <a:t>桥</a:t>
            </a:r>
            <a:r>
              <a:rPr lang="en-US" altLang="zh-CN" b="1"/>
              <a:t> zh</a:t>
            </a:r>
            <a:r>
              <a:rPr lang="zh-CN" altLang="zh-CN" b="1"/>
              <a:t>à</a:t>
            </a:r>
            <a:r>
              <a:rPr lang="en-US" altLang="zh-CN" b="1"/>
              <a:t>n   </a:t>
            </a:r>
            <a:r>
              <a:rPr lang="zh-CN" altLang="zh-CN" b="1"/>
              <a:t>络</a:t>
            </a:r>
            <a:r>
              <a:rPr lang="zh-CN" altLang="zh-CN" b="1" u="sng"/>
              <a:t>绎</a:t>
            </a:r>
            <a:r>
              <a:rPr lang="zh-CN" altLang="zh-CN" b="1"/>
              <a:t>不绝</a:t>
            </a:r>
            <a:r>
              <a:rPr lang="en-US" altLang="zh-CN" b="1"/>
              <a:t>y</a:t>
            </a:r>
            <a:r>
              <a:rPr lang="zh-CN" altLang="zh-CN" b="1"/>
              <a:t>ì</a:t>
            </a:r>
            <a:r>
              <a:rPr lang="en-US" altLang="zh-CN" b="1"/>
              <a:t>     </a:t>
            </a:r>
            <a:r>
              <a:rPr lang="zh-CN" altLang="zh-CN" b="1"/>
              <a:t>意趣</a:t>
            </a:r>
            <a:r>
              <a:rPr lang="zh-CN" altLang="zh-CN" b="1" u="sng"/>
              <a:t>盎</a:t>
            </a:r>
            <a:r>
              <a:rPr lang="zh-CN" altLang="zh-CN" b="1"/>
              <a:t>然à</a:t>
            </a:r>
            <a:r>
              <a:rPr lang="en-US" altLang="zh-CN" b="1"/>
              <a:t>n</a:t>
            </a:r>
            <a:r>
              <a:rPr lang="zh-CN" altLang="zh-CN" b="1"/>
              <a:t>ɡ</a:t>
            </a:r>
          </a:p>
          <a:p>
            <a:r>
              <a:rPr lang="en-US" altLang="zh-CN" b="1"/>
              <a:t>D.</a:t>
            </a:r>
            <a:r>
              <a:rPr lang="zh-CN" altLang="zh-CN" b="1" u="sng"/>
              <a:t>调</a:t>
            </a:r>
            <a:r>
              <a:rPr lang="zh-CN" altLang="zh-CN" b="1"/>
              <a:t>停</a:t>
            </a:r>
            <a:r>
              <a:rPr lang="en-US" altLang="zh-CN" b="1" err="1"/>
              <a:t>ti</a:t>
            </a:r>
            <a:r>
              <a:rPr lang="zh-CN" altLang="zh-CN" b="1"/>
              <a:t>á</a:t>
            </a:r>
            <a:r>
              <a:rPr lang="en-US" altLang="zh-CN" b="1"/>
              <a:t>o  </a:t>
            </a:r>
            <a:r>
              <a:rPr lang="zh-CN" altLang="zh-CN" b="1" u="sng"/>
              <a:t>诓</a:t>
            </a:r>
            <a:r>
              <a:rPr lang="zh-CN" altLang="zh-CN" b="1"/>
              <a:t>骗</a:t>
            </a:r>
            <a:r>
              <a:rPr lang="en-US" altLang="zh-CN" b="1"/>
              <a:t> ku</a:t>
            </a:r>
            <a:r>
              <a:rPr lang="zh-CN" altLang="zh-CN" b="1"/>
              <a:t>ā</a:t>
            </a:r>
            <a:r>
              <a:rPr lang="en-US" altLang="zh-CN" b="1"/>
              <a:t>n</a:t>
            </a:r>
            <a:r>
              <a:rPr lang="zh-CN" altLang="zh-CN" b="1"/>
              <a:t>ɡ</a:t>
            </a:r>
            <a:r>
              <a:rPr lang="en-US" altLang="zh-CN" b="1"/>
              <a:t>    </a:t>
            </a:r>
            <a:r>
              <a:rPr lang="zh-CN" altLang="zh-CN" b="1" u="sng"/>
              <a:t>锱</a:t>
            </a:r>
            <a:r>
              <a:rPr lang="zh-CN" altLang="zh-CN" b="1"/>
              <a:t>铢必较</a:t>
            </a:r>
            <a:r>
              <a:rPr lang="en-US" altLang="zh-CN" b="1" err="1"/>
              <a:t>zh</a:t>
            </a:r>
            <a:r>
              <a:rPr lang="zh-CN" altLang="zh-CN" b="1"/>
              <a:t>ī</a:t>
            </a:r>
            <a:r>
              <a:rPr lang="en-US" altLang="zh-CN" b="1"/>
              <a:t>     </a:t>
            </a:r>
            <a:r>
              <a:rPr lang="zh-CN" altLang="zh-CN" b="1"/>
              <a:t>踌</a:t>
            </a:r>
            <a:r>
              <a:rPr lang="zh-CN" altLang="zh-CN" b="1" u="sng"/>
              <a:t>躇</a:t>
            </a:r>
            <a:r>
              <a:rPr lang="zh-CN" altLang="zh-CN" b="1"/>
              <a:t>满志</a:t>
            </a:r>
            <a:r>
              <a:rPr lang="en-US" altLang="zh-CN" b="1" err="1"/>
              <a:t>ch</a:t>
            </a:r>
            <a:r>
              <a:rPr lang="zh-CN" altLang="zh-CN" b="1"/>
              <a:t>ú</a:t>
            </a:r>
          </a:p>
          <a:p>
            <a:r>
              <a:rPr lang="en-US" altLang="zh-CN" b="1"/>
              <a:t>2.</a:t>
            </a:r>
            <a:r>
              <a:rPr lang="zh-CN" altLang="zh-CN" b="1"/>
              <a:t>下列词语书写完全正确的一项是（</a:t>
            </a:r>
            <a:r>
              <a:rPr lang="en-US" altLang="zh-CN" b="1"/>
              <a:t>3</a:t>
            </a:r>
            <a:r>
              <a:rPr lang="zh-CN" altLang="zh-CN" b="1"/>
              <a:t>分</a:t>
            </a:r>
            <a:r>
              <a:rPr lang="zh-CN" altLang="zh-CN" b="1" smtClean="0"/>
              <a:t>）</a:t>
            </a:r>
            <a:endParaRPr lang="zh-CN" altLang="zh-CN" b="1">
              <a:solidFill>
                <a:srgbClr val="FF0000"/>
              </a:solidFill>
            </a:endParaRPr>
          </a:p>
          <a:p>
            <a:r>
              <a:rPr lang="en-US" altLang="zh-CN" b="1"/>
              <a:t>A.</a:t>
            </a:r>
            <a:r>
              <a:rPr lang="zh-CN" altLang="zh-CN" b="1"/>
              <a:t>和蔼</a:t>
            </a:r>
            <a:r>
              <a:rPr lang="en-US" altLang="zh-CN" b="1"/>
              <a:t>    </a:t>
            </a:r>
            <a:r>
              <a:rPr lang="zh-CN" altLang="zh-CN" b="1"/>
              <a:t>溃退</a:t>
            </a:r>
            <a:r>
              <a:rPr lang="en-US" altLang="zh-CN" b="1"/>
              <a:t>   </a:t>
            </a:r>
            <a:r>
              <a:rPr lang="zh-CN" altLang="zh-CN" b="1"/>
              <a:t>疲惫不堪</a:t>
            </a:r>
            <a:r>
              <a:rPr lang="en-US" altLang="zh-CN" b="1"/>
              <a:t>   </a:t>
            </a:r>
            <a:r>
              <a:rPr lang="zh-CN" altLang="zh-CN" b="1" smtClean="0"/>
              <a:t>混为一谈</a:t>
            </a:r>
            <a:r>
              <a:rPr lang="en-US" altLang="zh-CN" b="1" smtClean="0"/>
              <a:t>                                   </a:t>
            </a:r>
            <a:r>
              <a:rPr lang="zh-CN" altLang="zh-CN" b="1" smtClean="0"/>
              <a:t> </a:t>
            </a:r>
            <a:r>
              <a:rPr lang="en-US" altLang="zh-CN" b="1" smtClean="0"/>
              <a:t>   </a:t>
            </a:r>
            <a:endParaRPr lang="zh-CN" altLang="zh-CN" b="1"/>
          </a:p>
          <a:p>
            <a:r>
              <a:rPr lang="en-US" altLang="zh-CN" b="1"/>
              <a:t>B.</a:t>
            </a:r>
            <a:r>
              <a:rPr lang="zh-CN" altLang="zh-CN" b="1"/>
              <a:t>帐蓬</a:t>
            </a:r>
            <a:r>
              <a:rPr lang="en-US" altLang="zh-CN" b="1"/>
              <a:t>     </a:t>
            </a:r>
            <a:r>
              <a:rPr lang="zh-CN" altLang="zh-CN" b="1"/>
              <a:t>潮汐</a:t>
            </a:r>
            <a:r>
              <a:rPr lang="en-US" altLang="zh-CN" b="1"/>
              <a:t>  </a:t>
            </a:r>
            <a:r>
              <a:rPr lang="zh-CN" altLang="zh-CN" b="1"/>
              <a:t>海市蜃楼</a:t>
            </a:r>
            <a:r>
              <a:rPr lang="en-US" altLang="zh-CN" b="1"/>
              <a:t>   </a:t>
            </a:r>
            <a:r>
              <a:rPr lang="zh-CN" altLang="zh-CN" b="1"/>
              <a:t>诚惶诚恐</a:t>
            </a:r>
          </a:p>
          <a:p>
            <a:r>
              <a:rPr lang="en-US" altLang="zh-CN" b="1"/>
              <a:t>C.</a:t>
            </a:r>
            <a:r>
              <a:rPr lang="zh-CN" altLang="zh-CN" b="1"/>
              <a:t>薪金</a:t>
            </a:r>
            <a:r>
              <a:rPr lang="en-US" altLang="zh-CN" b="1"/>
              <a:t>     </a:t>
            </a:r>
            <a:r>
              <a:rPr lang="zh-CN" altLang="zh-CN" b="1"/>
              <a:t>瑟索</a:t>
            </a:r>
            <a:r>
              <a:rPr lang="en-US" altLang="zh-CN" b="1"/>
              <a:t>   </a:t>
            </a:r>
            <a:r>
              <a:rPr lang="zh-CN" altLang="zh-CN" b="1"/>
              <a:t>随声附合</a:t>
            </a:r>
            <a:r>
              <a:rPr lang="en-US" altLang="zh-CN" b="1"/>
              <a:t>  </a:t>
            </a:r>
            <a:r>
              <a:rPr lang="zh-CN" altLang="zh-CN" b="1"/>
              <a:t>油光可</a:t>
            </a:r>
            <a:r>
              <a:rPr lang="zh-CN" altLang="zh-CN" b="1" smtClean="0"/>
              <a:t>鉴</a:t>
            </a:r>
            <a:endParaRPr lang="zh-CN" altLang="zh-CN" b="1"/>
          </a:p>
          <a:p>
            <a:r>
              <a:rPr lang="en-US" altLang="zh-CN" b="1"/>
              <a:t>D.</a:t>
            </a:r>
            <a:r>
              <a:rPr lang="zh-CN" altLang="zh-CN" b="1"/>
              <a:t>田垄</a:t>
            </a:r>
            <a:r>
              <a:rPr lang="en-US" altLang="zh-CN" b="1"/>
              <a:t>     </a:t>
            </a:r>
            <a:r>
              <a:rPr lang="zh-CN" altLang="zh-CN" b="1"/>
              <a:t>遒劲</a:t>
            </a:r>
            <a:r>
              <a:rPr lang="en-US" altLang="zh-CN" b="1"/>
              <a:t>    </a:t>
            </a:r>
            <a:r>
              <a:rPr lang="zh-CN" altLang="zh-CN" b="1"/>
              <a:t>李带桃僵</a:t>
            </a:r>
            <a:r>
              <a:rPr lang="en-US" altLang="zh-CN" b="1"/>
              <a:t>   </a:t>
            </a:r>
            <a:r>
              <a:rPr lang="zh-CN" altLang="zh-CN" b="1"/>
              <a:t>歇斯底里</a:t>
            </a:r>
          </a:p>
          <a:p>
            <a:r>
              <a:rPr lang="en-US" altLang="zh-CN" b="1"/>
              <a:t>3.</a:t>
            </a:r>
            <a:r>
              <a:rPr lang="zh-CN" altLang="zh-CN" b="1"/>
              <a:t>下列句子中加点词语使用恰当的一项是（</a:t>
            </a:r>
            <a:r>
              <a:rPr lang="en-US" altLang="zh-CN" b="1"/>
              <a:t>3</a:t>
            </a:r>
            <a:r>
              <a:rPr lang="zh-CN" altLang="zh-CN" b="1"/>
              <a:t>分</a:t>
            </a:r>
            <a:r>
              <a:rPr lang="zh-CN" altLang="zh-CN" b="1" smtClean="0"/>
              <a:t>）</a:t>
            </a:r>
            <a:endParaRPr lang="zh-CN" altLang="zh-CN" b="1">
              <a:solidFill>
                <a:srgbClr val="FF0000"/>
              </a:solidFill>
            </a:endParaRPr>
          </a:p>
          <a:p>
            <a:r>
              <a:rPr lang="en-US" altLang="zh-CN" b="1"/>
              <a:t>A.</a:t>
            </a:r>
            <a:r>
              <a:rPr lang="zh-CN" altLang="zh-CN" b="1"/>
              <a:t>在电视台举办的“爱家乡，讲故事”比赛中，</a:t>
            </a:r>
            <a:r>
              <a:rPr lang="en-US" altLang="zh-CN" b="1"/>
              <a:t>3</a:t>
            </a:r>
            <a:r>
              <a:rPr lang="zh-CN" altLang="zh-CN" b="1"/>
              <a:t>号选手的故事</a:t>
            </a:r>
            <a:r>
              <a:rPr lang="zh-CN" altLang="zh-CN" b="1" u="sng"/>
              <a:t>栩栩如生</a:t>
            </a:r>
            <a:r>
              <a:rPr lang="zh-CN" altLang="zh-CN" b="1"/>
              <a:t>，最终获得一等奖。</a:t>
            </a:r>
          </a:p>
          <a:p>
            <a:r>
              <a:rPr lang="en-US" altLang="zh-CN" b="1"/>
              <a:t>B.</a:t>
            </a:r>
            <a:r>
              <a:rPr lang="zh-CN" altLang="zh-CN" b="1"/>
              <a:t>三代北斗人</a:t>
            </a:r>
            <a:r>
              <a:rPr lang="zh-CN" altLang="zh-CN" b="1" u="sng"/>
              <a:t>锲而不舍</a:t>
            </a:r>
            <a:r>
              <a:rPr lang="zh-CN" altLang="zh-CN" b="1"/>
              <a:t>、砥砺前行，走过</a:t>
            </a:r>
            <a:r>
              <a:rPr lang="en-US" altLang="zh-CN" b="1"/>
              <a:t>25</a:t>
            </a:r>
            <a:r>
              <a:rPr lang="zh-CN" altLang="zh-CN" b="1"/>
              <a:t>年的建设历程，走出了一条自主创新、自我超越的发展之路。</a:t>
            </a:r>
          </a:p>
          <a:p>
            <a:r>
              <a:rPr lang="en-US" altLang="zh-CN" b="1"/>
              <a:t>C.</a:t>
            </a:r>
            <a:r>
              <a:rPr lang="zh-CN" altLang="zh-CN" b="1"/>
              <a:t>李叔叔最近买了一瓶生发灵，效果不错，以前头顶的</a:t>
            </a:r>
            <a:r>
              <a:rPr lang="zh-CN" altLang="zh-CN" b="1" u="sng"/>
              <a:t>不毛之地</a:t>
            </a:r>
            <a:r>
              <a:rPr lang="zh-CN" altLang="zh-CN" b="1"/>
              <a:t>，现在已是头发密布。</a:t>
            </a:r>
          </a:p>
          <a:p>
            <a:r>
              <a:rPr lang="en-US" altLang="zh-CN" b="1"/>
              <a:t>D.</a:t>
            </a:r>
            <a:r>
              <a:rPr lang="zh-CN" altLang="zh-CN" b="1"/>
              <a:t>面对不同的文化需求，博物馆举办的“国云展”“为国宝代言”等活动，</a:t>
            </a:r>
            <a:r>
              <a:rPr lang="zh-CN" altLang="zh-CN" b="1" u="sng"/>
              <a:t>浮光掠影</a:t>
            </a:r>
            <a:r>
              <a:rPr lang="zh-CN" altLang="zh-CN" b="1"/>
              <a:t>，吸引了不少观众。</a:t>
            </a:r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020272" y="332656"/>
            <a:ext cx="1250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1.D    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20272" y="2996952"/>
            <a:ext cx="1368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</a:rPr>
              <a:t>3.B </a:t>
            </a:r>
            <a:endParaRPr lang="zh-CN" altLang="en-US" sz="4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23928" y="-171400"/>
            <a:ext cx="2088232" cy="1143000"/>
          </a:xfrm>
        </p:spPr>
        <p:txBody>
          <a:bodyPr/>
          <a:lstStyle/>
          <a:p>
            <a:r>
              <a:rPr lang="en-US" altLang="zh-CN" sz="1000" b="1" smtClean="0"/>
              <a:t> </a:t>
            </a:r>
            <a:r>
              <a:rPr lang="en-US" altLang="zh-CN" b="1" smtClean="0">
                <a:solidFill>
                  <a:srgbClr val="FF0000"/>
                </a:solidFill>
              </a:rPr>
              <a:t>4.A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4.</a:t>
            </a:r>
            <a:r>
              <a:rPr lang="zh-CN" altLang="zh-CN" sz="3400" b="1"/>
              <a:t>下列句子有语病的一项是（</a:t>
            </a:r>
            <a:r>
              <a:rPr lang="en-US" altLang="zh-CN" sz="3400" b="1"/>
              <a:t>3</a:t>
            </a:r>
            <a:r>
              <a:rPr lang="zh-CN" altLang="zh-CN" sz="3400" b="1"/>
              <a:t>分</a:t>
            </a:r>
            <a:r>
              <a:rPr lang="zh-CN" altLang="zh-CN" sz="3400" b="1" smtClean="0"/>
              <a:t>）</a:t>
            </a:r>
            <a:r>
              <a:rPr lang="en-US" altLang="zh-CN" sz="1200" b="1"/>
              <a:t> </a:t>
            </a:r>
            <a:r>
              <a:rPr lang="en-US" altLang="zh-CN" sz="6200" b="1">
                <a:solidFill>
                  <a:srgbClr val="FF0000"/>
                </a:solidFill>
              </a:rPr>
              <a:t> </a:t>
            </a:r>
            <a:endParaRPr lang="zh-CN" altLang="zh-CN" sz="3400" b="1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A.</a:t>
            </a:r>
            <a:r>
              <a:rPr lang="zh-CN" altLang="zh-CN" sz="3400" b="1"/>
              <a:t>毕业前夕，不少中学举行高三学生成人仪式，通过成人宣誓等活动加大同学们的社会责任意识。 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B.</a:t>
            </a:r>
            <a:r>
              <a:rPr lang="zh-CN" altLang="zh-CN" sz="3400" b="1"/>
              <a:t>从站起来、富起来到强起来，今日中国正前所未有地走近世界舞台的中心，实现中华民族的伟大复兴。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C.</a:t>
            </a:r>
            <a:r>
              <a:rPr lang="zh-CN" altLang="zh-CN" sz="3400" b="1"/>
              <a:t>对于消费者而言，红红火火的“直播带货”在方便购物的同时，也存在虚假宣传、假冒伪劣等问题。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D.</a:t>
            </a:r>
            <a:r>
              <a:rPr lang="zh-CN" altLang="zh-CN" sz="3400" b="1"/>
              <a:t>纪录片《蜀道风流》从人文、历史、自然、现实几个维度，围绕“有形”蜀道和“无形”蜀道两条脉络展开。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5.</a:t>
            </a:r>
            <a:r>
              <a:rPr lang="zh-CN" altLang="zh-CN" sz="3400" b="1"/>
              <a:t>下列句子中标点符号使用不规范的一项是（</a:t>
            </a:r>
            <a:r>
              <a:rPr lang="en-US" altLang="zh-CN" sz="3400" b="1"/>
              <a:t>3</a:t>
            </a:r>
            <a:r>
              <a:rPr lang="zh-CN" altLang="zh-CN" sz="3400" b="1"/>
              <a:t>分</a:t>
            </a:r>
            <a:r>
              <a:rPr lang="zh-CN" altLang="zh-CN" sz="3400" b="1" smtClean="0"/>
              <a:t>）</a:t>
            </a:r>
            <a:endParaRPr lang="zh-CN" altLang="zh-CN" sz="3400" b="1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A.</a:t>
            </a:r>
            <a:r>
              <a:rPr lang="zh-CN" altLang="zh-CN" sz="3400" b="1"/>
              <a:t>时间翻入新篇，你怎可还辗转留在昨日？过去，不论得失，已成为往事的注脚。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B.</a:t>
            </a:r>
            <a:r>
              <a:rPr lang="zh-CN" altLang="zh-CN" sz="3400" b="1"/>
              <a:t>挑担的绳索不能过长，过长则容易触底，很麻烦；也不能过短，过短则沉，更费力。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C.</a:t>
            </a:r>
            <a:r>
              <a:rPr lang="zh-CN" altLang="zh-CN" sz="3400" b="1"/>
              <a:t>人民军队有坚定的意志、充分的信心、足够的能力挫败任何形式的“台独”分裂阴谋。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D.</a:t>
            </a:r>
            <a:r>
              <a:rPr lang="zh-CN" altLang="zh-CN" sz="3400" b="1"/>
              <a:t>宋代的《全芳备祖》记载菊花“苗可以菜，花可以药，酿可以饮，”有多种功效，当然，最主要的还是可供观赏。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6.</a:t>
            </a:r>
            <a:r>
              <a:rPr lang="zh-CN" altLang="zh-CN" sz="3400" b="1"/>
              <a:t>把下面的句子组成一段语意连贯的话，排序最恰当的一项是（</a:t>
            </a:r>
            <a:r>
              <a:rPr lang="en-US" altLang="zh-CN" sz="3400" b="1"/>
              <a:t>3</a:t>
            </a:r>
            <a:r>
              <a:rPr lang="zh-CN" altLang="zh-CN" sz="3400" b="1"/>
              <a:t>分</a:t>
            </a:r>
            <a:r>
              <a:rPr lang="zh-CN" altLang="zh-CN" sz="3400" b="1" smtClean="0"/>
              <a:t>）</a:t>
            </a:r>
            <a:endParaRPr lang="zh-CN" altLang="zh-CN" sz="3400" b="1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400" b="1"/>
              <a:t>①一方面，人民群众对优美的生态环境的需要日益迫切，追求绿色生活方式。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400" b="1"/>
              <a:t>②进入新时代，生态旅游迎来宝贵的发展机遇。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400" b="1"/>
              <a:t>③发展生态旅游一定要不断探索自然保护和资源利用的新模式，保护好大自然留给我们的珍贵财富。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400" b="1"/>
              <a:t>④湖畔观鸟、林中休憩、登山望远……生态旅游越来越受到人们的欢迎。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400" b="1"/>
              <a:t>⑤另一方面，我国拥有丰富的生态旅游资源，已经建立</a:t>
            </a:r>
            <a:r>
              <a:rPr lang="en-US" altLang="zh-CN" sz="3400" b="1"/>
              <a:t>1.18</a:t>
            </a:r>
            <a:r>
              <a:rPr lang="zh-CN" altLang="zh-CN" sz="3400" b="1"/>
              <a:t>万处自然保护地。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400" b="1"/>
              <a:t>⑥但是一些地方打着“生态”的旗号开展旅游活动，却在保护区内大兴土木，导致生态环境遭到严重破坏。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A.</a:t>
            </a:r>
            <a:r>
              <a:rPr lang="zh-CN" altLang="zh-CN" sz="3400" b="1"/>
              <a:t>⑥④③②①⑤</a:t>
            </a:r>
            <a:r>
              <a:rPr lang="en-US" altLang="zh-CN" sz="3400" b="1"/>
              <a:t>                  B.</a:t>
            </a:r>
            <a:r>
              <a:rPr lang="zh-CN" altLang="zh-CN" sz="3400" b="1"/>
              <a:t>②④①⑤⑥③</a:t>
            </a:r>
            <a:r>
              <a:rPr lang="en-US" altLang="zh-CN" sz="3400" b="1"/>
              <a:t>   </a:t>
            </a:r>
            <a:endParaRPr lang="zh-CN" altLang="zh-CN" sz="3400" b="1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C.</a:t>
            </a:r>
            <a:r>
              <a:rPr lang="zh-CN" altLang="zh-CN" sz="3400" b="1"/>
              <a:t>④①②⑤⑥③</a:t>
            </a:r>
            <a:r>
              <a:rPr lang="en-US" altLang="zh-CN" sz="3400" b="1"/>
              <a:t>                    D.</a:t>
            </a:r>
            <a:r>
              <a:rPr lang="zh-CN" altLang="zh-CN" sz="3400" b="1"/>
              <a:t>③①②⑤⑥④</a:t>
            </a:r>
            <a:r>
              <a:rPr lang="en-US" altLang="zh-CN" sz="3400" b="1"/>
              <a:t>   </a:t>
            </a:r>
            <a:endParaRPr lang="zh-CN" altLang="zh-CN" sz="3400" b="1"/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748464" y="80375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524328" y="2060848"/>
            <a:ext cx="1619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</a:rPr>
              <a:t>5.D</a:t>
            </a:r>
            <a:endParaRPr lang="zh-CN" altLang="en-US" sz="4400"/>
          </a:p>
        </p:txBody>
      </p:sp>
      <p:sp>
        <p:nvSpPr>
          <p:cNvPr id="6" name="TextBox 5"/>
          <p:cNvSpPr txBox="1"/>
          <p:nvPr/>
        </p:nvSpPr>
        <p:spPr>
          <a:xfrm>
            <a:off x="7524328" y="3861048"/>
            <a:ext cx="9829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</a:rPr>
              <a:t> 6.B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381328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en-US" altLang="zh-CN" b="1"/>
              <a:t>1.</a:t>
            </a:r>
            <a:r>
              <a:rPr lang="zh-CN" altLang="zh-CN" b="1"/>
              <a:t>下列句子中加点字注音全都正确的一项</a:t>
            </a:r>
            <a:r>
              <a:rPr lang="zh-CN" altLang="zh-CN" b="1" smtClean="0"/>
              <a:t>是</a:t>
            </a:r>
            <a:endParaRPr lang="zh-CN" altLang="zh-CN" b="1">
              <a:solidFill>
                <a:srgbClr val="FF0000"/>
              </a:solidFill>
            </a:endParaRPr>
          </a:p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zh-CN" altLang="zh-CN" b="1"/>
              <a:t>①但这个时候</a:t>
            </a:r>
            <a:r>
              <a:rPr lang="en-US" altLang="zh-CN" b="1"/>
              <a:t>,</a:t>
            </a:r>
            <a:r>
              <a:rPr lang="zh-CN" altLang="zh-CN" b="1"/>
              <a:t>雨已经化了妆</a:t>
            </a:r>
            <a:r>
              <a:rPr lang="en-US" altLang="zh-CN" b="1"/>
              <a:t>,</a:t>
            </a:r>
            <a:r>
              <a:rPr lang="zh-CN" altLang="zh-CN" b="1"/>
              <a:t>它经常变成美丽的雪花</a:t>
            </a:r>
            <a:r>
              <a:rPr lang="en-US" altLang="zh-CN" b="1"/>
              <a:t>,</a:t>
            </a:r>
            <a:r>
              <a:rPr lang="zh-CN" altLang="zh-CN" b="1"/>
              <a:t>飘然</a:t>
            </a:r>
            <a:r>
              <a:rPr lang="zh-CN" altLang="zh-CN" b="1" u="sng"/>
              <a:t>莅</a:t>
            </a:r>
            <a:r>
              <a:rPr lang="zh-CN" altLang="zh-CN" b="1"/>
              <a:t>临人间。</a:t>
            </a:r>
          </a:p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zh-CN" altLang="zh-CN" b="1"/>
              <a:t>②他站在船上</a:t>
            </a:r>
            <a:r>
              <a:rPr lang="en-US" altLang="zh-CN" b="1"/>
              <a:t>,</a:t>
            </a:r>
            <a:r>
              <a:rPr lang="zh-CN" altLang="zh-CN" b="1"/>
              <a:t>向后</a:t>
            </a:r>
            <a:r>
              <a:rPr lang="zh-CN" altLang="zh-CN" b="1" u="sng"/>
              <a:t>眺</a:t>
            </a:r>
            <a:r>
              <a:rPr lang="zh-CN" altLang="zh-CN" b="1"/>
              <a:t>望</a:t>
            </a:r>
            <a:r>
              <a:rPr lang="en-US" altLang="zh-CN" b="1"/>
              <a:t>,</a:t>
            </a:r>
            <a:r>
              <a:rPr lang="zh-CN" altLang="zh-CN" b="1"/>
              <a:t>除了远处朦朦胧胧的树烟</a:t>
            </a:r>
            <a:r>
              <a:rPr lang="en-US" altLang="zh-CN" b="1"/>
              <a:t>,</a:t>
            </a:r>
            <a:r>
              <a:rPr lang="zh-CN" altLang="zh-CN" b="1"/>
              <a:t>就什么也没有了。</a:t>
            </a:r>
          </a:p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zh-CN" altLang="zh-CN" b="1"/>
              <a:t>③那轻</a:t>
            </a:r>
            <a:r>
              <a:rPr lang="en-US" altLang="zh-CN" b="1"/>
              <a:t>/</a:t>
            </a:r>
            <a:r>
              <a:rPr lang="zh-CN" altLang="zh-CN" b="1"/>
              <a:t>那</a:t>
            </a:r>
            <a:r>
              <a:rPr lang="zh-CN" altLang="zh-CN" b="1" u="sng"/>
              <a:t>娉</a:t>
            </a:r>
            <a:r>
              <a:rPr lang="zh-CN" altLang="zh-CN" b="1"/>
              <a:t>婷</a:t>
            </a:r>
            <a:r>
              <a:rPr lang="en-US" altLang="zh-CN" b="1"/>
              <a:t>/</a:t>
            </a:r>
            <a:r>
              <a:rPr lang="zh-CN" altLang="zh-CN" b="1"/>
              <a:t>你是</a:t>
            </a:r>
            <a:r>
              <a:rPr lang="en-US" altLang="zh-CN" b="1"/>
              <a:t>/</a:t>
            </a:r>
            <a:r>
              <a:rPr lang="zh-CN" altLang="zh-CN" b="1"/>
              <a:t>鲜妍</a:t>
            </a:r>
            <a:r>
              <a:rPr lang="en-US" altLang="zh-CN" b="1"/>
              <a:t>/</a:t>
            </a:r>
            <a:r>
              <a:rPr lang="zh-CN" altLang="zh-CN" b="1"/>
              <a:t>百花的冠冕你戴着</a:t>
            </a:r>
            <a:r>
              <a:rPr lang="en-US" altLang="zh-CN" b="1"/>
              <a:t>/</a:t>
            </a:r>
            <a:r>
              <a:rPr lang="zh-CN" altLang="zh-CN" b="1"/>
              <a:t>你是</a:t>
            </a:r>
            <a:r>
              <a:rPr lang="en-US" altLang="zh-CN" b="1"/>
              <a:t>/</a:t>
            </a:r>
            <a:r>
              <a:rPr lang="zh-CN" altLang="zh-CN" b="1"/>
              <a:t>天真</a:t>
            </a:r>
            <a:r>
              <a:rPr lang="en-US" altLang="zh-CN" b="1"/>
              <a:t>/</a:t>
            </a:r>
            <a:r>
              <a:rPr lang="zh-CN" altLang="zh-CN" b="1"/>
              <a:t>庄严</a:t>
            </a:r>
            <a:r>
              <a:rPr lang="en-US" altLang="zh-CN" b="1"/>
              <a:t>/</a:t>
            </a:r>
            <a:r>
              <a:rPr lang="zh-CN" altLang="zh-CN" b="1"/>
              <a:t>夜夜的月圆</a:t>
            </a:r>
          </a:p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zh-CN" altLang="zh-CN" b="1"/>
              <a:t>④一个人能有一颗大心</a:t>
            </a:r>
            <a:r>
              <a:rPr lang="en-US" altLang="zh-CN" b="1"/>
              <a:t>,</a:t>
            </a:r>
            <a:r>
              <a:rPr lang="zh-CN" altLang="zh-CN" b="1"/>
              <a:t>才</a:t>
            </a:r>
            <a:r>
              <a:rPr lang="zh-CN" altLang="zh-CN" b="1" u="sng"/>
              <a:t>盛</a:t>
            </a:r>
            <a:r>
              <a:rPr lang="zh-CN" altLang="zh-CN" b="1"/>
              <a:t>得下喜怒。于是，为自己的精神修建三间小屋。</a:t>
            </a:r>
          </a:p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en-US" altLang="zh-CN" b="1"/>
              <a:t>A. li   tiao  ping   sheng          B. wei   tiao    pIn   sheng</a:t>
            </a:r>
            <a:endParaRPr lang="zh-CN" altLang="zh-CN" b="1"/>
          </a:p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en-US" altLang="zh-CN" b="1"/>
              <a:t>C.  li   tiao  ping   sheng         D. wei   tiao    pIn   sheng</a:t>
            </a:r>
            <a:endParaRPr lang="zh-CN" altLang="zh-CN" b="1"/>
          </a:p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en-US" altLang="zh-CN" b="1"/>
              <a:t>2.</a:t>
            </a:r>
            <a:r>
              <a:rPr lang="zh-CN" altLang="zh-CN" b="1"/>
              <a:t>下列句子中没有错别字的一项</a:t>
            </a:r>
            <a:r>
              <a:rPr lang="zh-CN" altLang="zh-CN" b="1" smtClean="0"/>
              <a:t>是</a:t>
            </a:r>
            <a:endParaRPr lang="zh-CN" altLang="zh-CN" b="1">
              <a:solidFill>
                <a:srgbClr val="FF0000"/>
              </a:solidFill>
            </a:endParaRPr>
          </a:p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en-US" altLang="zh-CN" b="1"/>
              <a:t>A.</a:t>
            </a:r>
            <a:r>
              <a:rPr lang="zh-CN" altLang="zh-CN" b="1"/>
              <a:t>“正确的答案只有一个”这种思维模式</a:t>
            </a:r>
            <a:r>
              <a:rPr lang="en-US" altLang="zh-CN" b="1"/>
              <a:t>,</a:t>
            </a:r>
            <a:r>
              <a:rPr lang="zh-CN" altLang="zh-CN" b="1"/>
              <a:t>在我们头脑中已不知不觉地根深谛固。</a:t>
            </a:r>
          </a:p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en-US" altLang="zh-CN" b="1"/>
              <a:t>B.</a:t>
            </a:r>
            <a:r>
              <a:rPr lang="zh-CN" altLang="zh-CN" b="1"/>
              <a:t>我思念那洞庭湖</a:t>
            </a:r>
            <a:r>
              <a:rPr lang="en-US" altLang="zh-CN" b="1"/>
              <a:t>,</a:t>
            </a:r>
            <a:r>
              <a:rPr lang="zh-CN" altLang="zh-CN" b="1"/>
              <a:t>我思念那长江</a:t>
            </a:r>
            <a:r>
              <a:rPr lang="en-US" altLang="zh-CN" b="1"/>
              <a:t>,</a:t>
            </a:r>
            <a:r>
              <a:rPr lang="zh-CN" altLang="zh-CN" b="1"/>
              <a:t>我思念那东海</a:t>
            </a:r>
            <a:r>
              <a:rPr lang="en-US" altLang="zh-CN" b="1"/>
              <a:t>,</a:t>
            </a:r>
            <a:r>
              <a:rPr lang="zh-CN" altLang="zh-CN" b="1"/>
              <a:t>那浩浩荡荡的无边无际的波澜呀</a:t>
            </a:r>
          </a:p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en-US" altLang="zh-CN" b="1"/>
              <a:t>C.</a:t>
            </a:r>
            <a:r>
              <a:rPr lang="zh-CN" altLang="zh-CN" b="1"/>
              <a:t>他们对自己所想象的这位文坛泰斗形象颔首低眉</a:t>
            </a:r>
            <a:r>
              <a:rPr lang="en-US" altLang="zh-CN" b="1"/>
              <a:t>,</a:t>
            </a:r>
            <a:r>
              <a:rPr lang="zh-CN" altLang="zh-CN" b="1"/>
              <a:t>敬重有加</a:t>
            </a:r>
            <a:r>
              <a:rPr lang="en-US" altLang="zh-CN" b="1"/>
              <a:t>,</a:t>
            </a:r>
            <a:r>
              <a:rPr lang="zh-CN" altLang="zh-CN" b="1"/>
              <a:t>内心却成惶成恐。</a:t>
            </a:r>
          </a:p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en-US" altLang="zh-CN" b="1"/>
              <a:t>D.</a:t>
            </a:r>
            <a:r>
              <a:rPr lang="zh-CN" altLang="zh-CN" b="1"/>
              <a:t>突然间</a:t>
            </a:r>
            <a:r>
              <a:rPr lang="en-US" altLang="zh-CN" b="1"/>
              <a:t>,</a:t>
            </a:r>
            <a:r>
              <a:rPr lang="zh-CN" altLang="zh-CN" b="1"/>
              <a:t>我晃然大悟</a:t>
            </a:r>
            <a:r>
              <a:rPr lang="en-US" altLang="zh-CN" b="1"/>
              <a:t>,</a:t>
            </a:r>
            <a:r>
              <a:rPr lang="zh-CN" altLang="zh-CN" b="1"/>
              <a:t>有一种神奇的感觉在我脑中激荡</a:t>
            </a:r>
            <a:r>
              <a:rPr lang="en-US" altLang="zh-CN" b="1"/>
              <a:t>,</a:t>
            </a:r>
            <a:r>
              <a:rPr lang="zh-CN" altLang="zh-CN" b="1"/>
              <a:t>我理解了语言文字的奥秘。</a:t>
            </a:r>
          </a:p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en-US" altLang="zh-CN" b="1"/>
              <a:t>3.</a:t>
            </a:r>
            <a:r>
              <a:rPr lang="zh-CN" altLang="zh-CN" b="1"/>
              <a:t>下列句子中加点成语使用有误的一项</a:t>
            </a:r>
            <a:r>
              <a:rPr lang="zh-CN" altLang="zh-CN" b="1" smtClean="0"/>
              <a:t>是</a:t>
            </a:r>
            <a:endParaRPr lang="zh-CN" altLang="zh-CN" b="1">
              <a:solidFill>
                <a:srgbClr val="FF0000"/>
              </a:solidFill>
            </a:endParaRPr>
          </a:p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en-US" altLang="zh-CN" b="1"/>
              <a:t>A.</a:t>
            </a:r>
            <a:r>
              <a:rPr lang="zh-CN" altLang="zh-CN" b="1"/>
              <a:t>白云山公园新增的六旺树景区</a:t>
            </a:r>
            <a:r>
              <a:rPr lang="en-US" altLang="zh-CN" b="1"/>
              <a:t>,</a:t>
            </a:r>
            <a:r>
              <a:rPr lang="zh-CN" altLang="zh-CN" b="1"/>
              <a:t>成为了公园的新亮点</a:t>
            </a:r>
            <a:r>
              <a:rPr lang="en-US" altLang="zh-CN" b="1"/>
              <a:t>,</a:t>
            </a:r>
            <a:r>
              <a:rPr lang="zh-CN" altLang="zh-CN" b="1"/>
              <a:t>园区历史、文化与</a:t>
            </a:r>
            <a:r>
              <a:rPr lang="zh-CN" altLang="zh-CN" b="1" smtClean="0"/>
              <a:t>美景相得益彰</a:t>
            </a:r>
            <a:r>
              <a:rPr lang="zh-CN" altLang="zh-CN" b="1"/>
              <a:t>。</a:t>
            </a:r>
          </a:p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en-US" altLang="zh-CN" b="1"/>
              <a:t>B.</a:t>
            </a:r>
            <a:r>
              <a:rPr lang="zh-CN" altLang="zh-CN" b="1"/>
              <a:t>在“美丽梧州”国土绿化提质行动现场</a:t>
            </a:r>
            <a:r>
              <a:rPr lang="en-US" altLang="zh-CN" b="1"/>
              <a:t>,</a:t>
            </a:r>
            <a:r>
              <a:rPr lang="zh-CN" altLang="zh-CN" b="1"/>
              <a:t>广大市民情绪高涨</a:t>
            </a:r>
            <a:r>
              <a:rPr lang="en-US" altLang="zh-CN" b="1"/>
              <a:t>,</a:t>
            </a:r>
            <a:r>
              <a:rPr lang="zh-CN" altLang="zh-CN" b="1"/>
              <a:t>争先恐后种</a:t>
            </a:r>
            <a:r>
              <a:rPr lang="zh-CN" altLang="zh-CN" b="1" smtClean="0"/>
              <a:t>下棵棵</a:t>
            </a:r>
            <a:r>
              <a:rPr lang="zh-CN" altLang="zh-CN" b="1"/>
              <a:t>树苗。</a:t>
            </a:r>
          </a:p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en-US" altLang="zh-CN" b="1"/>
              <a:t>C.</a:t>
            </a:r>
            <a:r>
              <a:rPr lang="zh-CN" altLang="zh-CN" b="1"/>
              <a:t>今年是脱贫攻坚收官之年</a:t>
            </a:r>
            <a:r>
              <a:rPr lang="en-US" altLang="zh-CN" b="1"/>
              <a:t>,</a:t>
            </a:r>
            <a:r>
              <a:rPr lang="zh-CN" altLang="zh-CN" b="1"/>
              <a:t>我市贫困群众人数已大幅度减少</a:t>
            </a:r>
            <a:r>
              <a:rPr lang="en-US" altLang="zh-CN" b="1"/>
              <a:t>,</a:t>
            </a:r>
            <a:r>
              <a:rPr lang="zh-CN" altLang="zh-CN" b="1"/>
              <a:t>他们的生活</a:t>
            </a:r>
            <a:r>
              <a:rPr lang="zh-CN" altLang="zh-CN" b="1" smtClean="0"/>
              <a:t>状况今非昔比</a:t>
            </a:r>
            <a:endParaRPr lang="zh-CN" altLang="zh-CN" b="1"/>
          </a:p>
          <a:p>
            <a:pPr marL="0" indent="0">
              <a:lnSpc>
                <a:spcPts val="2900"/>
              </a:lnSpc>
              <a:spcBef>
                <a:spcPct val="0"/>
              </a:spcBef>
            </a:pPr>
            <a:r>
              <a:rPr lang="en-US" altLang="zh-CN" b="1"/>
              <a:t>D.</a:t>
            </a:r>
            <a:r>
              <a:rPr lang="zh-CN" altLang="zh-CN" b="1"/>
              <a:t>香港国安法正式实施</a:t>
            </a:r>
            <a:r>
              <a:rPr lang="en-US" altLang="zh-CN" b="1"/>
              <a:t>,</a:t>
            </a:r>
            <a:r>
              <a:rPr lang="zh-CN" altLang="zh-CN" b="1"/>
              <a:t>港独分子呕心沥血</a:t>
            </a:r>
            <a:r>
              <a:rPr lang="en-US" altLang="zh-CN" b="1"/>
              <a:t>,</a:t>
            </a:r>
            <a:r>
              <a:rPr lang="zh-CN" altLang="zh-CN" b="1"/>
              <a:t>企图搅乱香港和平稳定的恶行</a:t>
            </a:r>
            <a:r>
              <a:rPr lang="zh-CN" altLang="zh-CN" b="1" smtClean="0"/>
              <a:t>必将受到</a:t>
            </a:r>
            <a:r>
              <a:rPr lang="zh-CN" altLang="zh-CN" b="1"/>
              <a:t>惩治。</a:t>
            </a:r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164288" y="188640"/>
            <a:ext cx="6887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</a:rPr>
              <a:t>A</a:t>
            </a:r>
            <a:endParaRPr lang="zh-CN" altLang="en-US" sz="4400"/>
          </a:p>
        </p:txBody>
      </p:sp>
      <p:sp>
        <p:nvSpPr>
          <p:cNvPr id="5" name="TextBox 4"/>
          <p:cNvSpPr txBox="1"/>
          <p:nvPr/>
        </p:nvSpPr>
        <p:spPr>
          <a:xfrm>
            <a:off x="7164288" y="2348880"/>
            <a:ext cx="5004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</a:rPr>
              <a:t>B</a:t>
            </a:r>
            <a:endParaRPr lang="zh-CN" altLang="en-US" sz="4400"/>
          </a:p>
        </p:txBody>
      </p:sp>
      <p:sp>
        <p:nvSpPr>
          <p:cNvPr id="6" name="TextBox 5"/>
          <p:cNvSpPr txBox="1"/>
          <p:nvPr/>
        </p:nvSpPr>
        <p:spPr>
          <a:xfrm>
            <a:off x="7740352" y="4365104"/>
            <a:ext cx="5084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</a:rPr>
              <a:t>D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25344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/>
              <a:t>4.</a:t>
            </a:r>
            <a:r>
              <a:rPr lang="zh-CN" altLang="zh-CN" b="1"/>
              <a:t>下列句子中有语病的一项</a:t>
            </a:r>
            <a:r>
              <a:rPr lang="zh-CN" altLang="zh-CN" b="1" smtClean="0"/>
              <a:t>是</a:t>
            </a:r>
            <a:endParaRPr lang="zh-CN" altLang="zh-CN" b="1">
              <a:solidFill>
                <a:srgbClr val="FF0000"/>
              </a:solidFill>
            </a:endParaRP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/>
              <a:t>A.</a:t>
            </a:r>
            <a:r>
              <a:rPr lang="zh-CN" altLang="zh-CN" b="1"/>
              <a:t>从中国第一颗人造卫星到中国空间站建设</a:t>
            </a:r>
            <a:r>
              <a:rPr lang="en-US" altLang="zh-CN" b="1"/>
              <a:t>,</a:t>
            </a:r>
            <a:r>
              <a:rPr lang="zh-CN" altLang="zh-CN" b="1"/>
              <a:t>几代航天人沿着一条精神航道不懈求索、问鼎苍穹。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/>
              <a:t>B.</a:t>
            </a:r>
            <a:r>
              <a:rPr lang="zh-CN" altLang="zh-CN" b="1"/>
              <a:t>若没有控制住疫情</a:t>
            </a:r>
            <a:r>
              <a:rPr lang="en-US" altLang="zh-CN" b="1"/>
              <a:t>,</a:t>
            </a:r>
            <a:r>
              <a:rPr lang="zh-CN" altLang="zh-CN" b="1"/>
              <a:t>很可能造成对社会经济的持续发展和人民的生命安全受到严重影响。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/>
              <a:t>C.</a:t>
            </a:r>
            <a:r>
              <a:rPr lang="zh-CN" altLang="zh-CN" b="1"/>
              <a:t>近年来</a:t>
            </a:r>
            <a:r>
              <a:rPr lang="en-US" altLang="zh-CN" b="1"/>
              <a:t>,</a:t>
            </a:r>
            <a:r>
              <a:rPr lang="zh-CN" altLang="zh-CN" b="1"/>
              <a:t>梧州市立足创新</a:t>
            </a:r>
            <a:r>
              <a:rPr lang="en-US" altLang="zh-CN" b="1"/>
              <a:t>,</a:t>
            </a:r>
            <a:r>
              <a:rPr lang="zh-CN" altLang="zh-CN" b="1"/>
              <a:t>狠抓青少年科技教育工作</a:t>
            </a:r>
            <a:r>
              <a:rPr lang="en-US" altLang="zh-CN" b="1"/>
              <a:t>,</a:t>
            </a:r>
            <a:r>
              <a:rPr lang="zh-CN" altLang="zh-CN" b="1"/>
              <a:t>全力提升未成年人思想道德建设水平。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/>
              <a:t>D.5月9日为俄罗斯法定“卫国战争胜利日”。今年受新冠疫情影响,</a:t>
            </a:r>
            <a:r>
              <a:rPr lang="zh-CN" altLang="zh-CN" b="1"/>
              <a:t>俄罗斯不得不推迟原定的活动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/>
              <a:t>5.</a:t>
            </a:r>
            <a:r>
              <a:rPr lang="zh-CN" altLang="zh-CN" b="1"/>
              <a:t>下列文学文化常识表述有误的一项</a:t>
            </a:r>
            <a:r>
              <a:rPr lang="zh-CN" altLang="zh-CN" b="1" smtClean="0"/>
              <a:t>是</a:t>
            </a:r>
            <a:r>
              <a:rPr lang="en-US" altLang="zh-CN" b="1" smtClean="0"/>
              <a:t>                     </a:t>
            </a:r>
            <a:endParaRPr lang="zh-CN" altLang="zh-CN" b="1"/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/>
              <a:t>A.</a:t>
            </a:r>
            <a:r>
              <a:rPr lang="zh-CN" altLang="zh-CN" b="1"/>
              <a:t>孟子</a:t>
            </a:r>
            <a:r>
              <a:rPr lang="en-US" altLang="zh-CN" b="1"/>
              <a:t>,</a:t>
            </a:r>
            <a:r>
              <a:rPr lang="zh-CN" altLang="zh-CN" b="1"/>
              <a:t>名轲</a:t>
            </a:r>
            <a:r>
              <a:rPr lang="en-US" altLang="zh-CN" b="1"/>
              <a:t>,</a:t>
            </a:r>
            <a:r>
              <a:rPr lang="zh-CN" altLang="zh-CN" b="1"/>
              <a:t>战国时期思想家</a:t>
            </a:r>
            <a:r>
              <a:rPr lang="en-US" altLang="zh-CN" b="1"/>
              <a:t>,</a:t>
            </a:r>
            <a:r>
              <a:rPr lang="zh-CN" altLang="zh-CN" b="1"/>
              <a:t>是继孔子之后又一位儒学大师</a:t>
            </a:r>
            <a:r>
              <a:rPr lang="en-US" altLang="zh-CN" b="1"/>
              <a:t>,</a:t>
            </a:r>
            <a:r>
              <a:rPr lang="zh-CN" altLang="zh-CN" b="1"/>
              <a:t>被尊称为“亚圣”。《孟子》是记录孟子及其弟子言行的著作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/>
              <a:t>B.</a:t>
            </a:r>
            <a:r>
              <a:rPr lang="zh-CN" altLang="zh-CN" b="1"/>
              <a:t>六艺</a:t>
            </a:r>
            <a:r>
              <a:rPr lang="en-US" altLang="zh-CN" b="1"/>
              <a:t>,</a:t>
            </a:r>
            <a:r>
              <a:rPr lang="zh-CN" altLang="zh-CN" b="1"/>
              <a:t>古代指礼</a:t>
            </a:r>
            <a:r>
              <a:rPr lang="en-US" altLang="zh-CN" b="1"/>
              <a:t>(</a:t>
            </a:r>
            <a:r>
              <a:rPr lang="zh-CN" altLang="zh-CN" b="1"/>
              <a:t>礼仪</a:t>
            </a:r>
            <a:r>
              <a:rPr lang="en-US" altLang="zh-CN" b="1"/>
              <a:t>)</a:t>
            </a:r>
            <a:r>
              <a:rPr lang="zh-CN" altLang="zh-CN" b="1"/>
              <a:t>、乐</a:t>
            </a:r>
            <a:r>
              <a:rPr lang="en-US" altLang="zh-CN" b="1"/>
              <a:t>(</a:t>
            </a:r>
            <a:r>
              <a:rPr lang="zh-CN" altLang="zh-CN" b="1"/>
              <a:t>音乐</a:t>
            </a:r>
            <a:r>
              <a:rPr lang="en-US" altLang="zh-CN" b="1"/>
              <a:t>)</a:t>
            </a:r>
            <a:r>
              <a:rPr lang="zh-CN" altLang="zh-CN" b="1"/>
              <a:t>、射</a:t>
            </a:r>
            <a:r>
              <a:rPr lang="en-US" altLang="zh-CN" b="1"/>
              <a:t>(</a:t>
            </a:r>
            <a:r>
              <a:rPr lang="zh-CN" altLang="zh-CN" b="1"/>
              <a:t>射箭</a:t>
            </a:r>
            <a:r>
              <a:rPr lang="en-US" altLang="zh-CN" b="1"/>
              <a:t>)</a:t>
            </a:r>
            <a:r>
              <a:rPr lang="zh-CN" altLang="zh-CN" b="1"/>
              <a:t>、御</a:t>
            </a:r>
            <a:r>
              <a:rPr lang="en-US" altLang="zh-CN" b="1"/>
              <a:t>(</a:t>
            </a:r>
            <a:r>
              <a:rPr lang="zh-CN" altLang="zh-CN" b="1"/>
              <a:t>驾车</a:t>
            </a:r>
            <a:r>
              <a:rPr lang="en-US" altLang="zh-CN" b="1"/>
              <a:t>)</a:t>
            </a:r>
            <a:r>
              <a:rPr lang="zh-CN" altLang="zh-CN" b="1"/>
              <a:t>、书</a:t>
            </a:r>
            <a:r>
              <a:rPr lang="en-US" altLang="zh-CN" b="1"/>
              <a:t>(</a:t>
            </a:r>
            <a:r>
              <a:rPr lang="zh-CN" altLang="zh-CN" b="1"/>
              <a:t>识字</a:t>
            </a:r>
            <a:r>
              <a:rPr lang="en-US" altLang="zh-CN" b="1"/>
              <a:t>)</a:t>
            </a:r>
            <a:r>
              <a:rPr lang="zh-CN" altLang="zh-CN" b="1"/>
              <a:t>、数</a:t>
            </a:r>
            <a:r>
              <a:rPr lang="en-US" altLang="zh-CN" b="1"/>
              <a:t>(</a:t>
            </a:r>
            <a:r>
              <a:rPr lang="zh-CN" altLang="zh-CN" b="1"/>
              <a:t>计算</a:t>
            </a:r>
            <a:r>
              <a:rPr lang="en-US" altLang="zh-CN" b="1"/>
              <a:t>)</a:t>
            </a:r>
            <a:r>
              <a:rPr lang="zh-CN" altLang="zh-CN" b="1"/>
              <a:t>等六种科目。《卖油翁》里的陈尧咨就善“射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/>
              <a:t>C.</a:t>
            </a:r>
            <a:r>
              <a:rPr lang="zh-CN" altLang="zh-CN" b="1"/>
              <a:t>老生</a:t>
            </a:r>
            <a:r>
              <a:rPr lang="en-US" altLang="zh-CN" b="1"/>
              <a:t>,</a:t>
            </a:r>
            <a:r>
              <a:rPr lang="zh-CN" altLang="zh-CN" b="1"/>
              <a:t>戏曲行当之一</a:t>
            </a:r>
            <a:r>
              <a:rPr lang="en-US" altLang="zh-CN" b="1"/>
              <a:t>,</a:t>
            </a:r>
            <a:r>
              <a:rPr lang="zh-CN" altLang="zh-CN" b="1"/>
              <a:t>扮演中年以上男子。“小生”“小丑”“老旦”也是戏曲行当</a:t>
            </a:r>
            <a:r>
              <a:rPr lang="en-US" altLang="zh-CN" b="1"/>
              <a:t>,</a:t>
            </a:r>
            <a:r>
              <a:rPr lang="zh-CN" altLang="zh-CN" b="1"/>
              <a:t>分别扮演年轻男子、性格刚烈的男子、老年女子。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/>
              <a:t>D.</a:t>
            </a:r>
            <a:r>
              <a:rPr lang="zh-CN" altLang="zh-CN" b="1"/>
              <a:t>更</a:t>
            </a:r>
            <a:r>
              <a:rPr lang="en-US" altLang="zh-CN" b="1"/>
              <a:t>,</a:t>
            </a:r>
            <a:r>
              <a:rPr lang="zh-CN" altLang="zh-CN" b="1"/>
              <a:t>古代夜间的计时单位</a:t>
            </a:r>
            <a:r>
              <a:rPr lang="en-US" altLang="zh-CN" b="1"/>
              <a:t>,</a:t>
            </a:r>
            <a:r>
              <a:rPr lang="zh-CN" altLang="zh-CN" b="1"/>
              <a:t>一夜分为五更</a:t>
            </a:r>
            <a:r>
              <a:rPr lang="en-US" altLang="zh-CN" b="1"/>
              <a:t>,</a:t>
            </a:r>
            <a:r>
              <a:rPr lang="zh-CN" altLang="zh-CN" b="1"/>
              <a:t>每更约两小时。旧时每晚八时左右</a:t>
            </a:r>
            <a:r>
              <a:rPr lang="en-US" altLang="zh-CN" b="1"/>
              <a:t>,</a:t>
            </a:r>
            <a:r>
              <a:rPr lang="zh-CN" altLang="zh-CN" b="1"/>
              <a:t>打鼓报告初更开始</a:t>
            </a:r>
            <a:r>
              <a:rPr lang="en-US" altLang="zh-CN" b="1"/>
              <a:t>,</a:t>
            </a:r>
            <a:r>
              <a:rPr lang="zh-CN" altLang="zh-CN" b="1"/>
              <a:t>称为“定更”。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/>
              <a:t>6.</a:t>
            </a:r>
            <a:r>
              <a:rPr lang="zh-CN" altLang="zh-CN" b="1"/>
              <a:t>下列关于名著的人物的判断有误的一项</a:t>
            </a:r>
            <a:r>
              <a:rPr lang="zh-CN" altLang="zh-CN" b="1" smtClean="0"/>
              <a:t>是</a:t>
            </a:r>
            <a:endParaRPr lang="zh-CN" altLang="zh-CN" b="1">
              <a:solidFill>
                <a:srgbClr val="FF0000"/>
              </a:solidFill>
            </a:endParaRP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/>
              <a:t>A.</a:t>
            </a:r>
            <a:r>
              <a:rPr lang="zh-CN" altLang="zh-CN" b="1"/>
              <a:t>“他是一个传奇式的人物。他个子清瘦</a:t>
            </a:r>
            <a:r>
              <a:rPr lang="en-US" altLang="zh-CN" b="1"/>
              <a:t>,</a:t>
            </a:r>
            <a:r>
              <a:rPr lang="zh-CN" altLang="zh-CN" b="1"/>
              <a:t>中等身材</a:t>
            </a:r>
            <a:r>
              <a:rPr lang="en-US" altLang="zh-CN" b="1"/>
              <a:t>,</a:t>
            </a:r>
            <a:r>
              <a:rPr lang="zh-CN" altLang="zh-CN" b="1"/>
              <a:t>骨骼小而结实</a:t>
            </a:r>
            <a:r>
              <a:rPr lang="en-US" altLang="zh-CN" b="1"/>
              <a:t>,</a:t>
            </a:r>
            <a:r>
              <a:rPr lang="zh-CN" altLang="zh-CN" b="1"/>
              <a:t>尽管胡子又长又黑</a:t>
            </a:r>
            <a:r>
              <a:rPr lang="en-US" altLang="zh-CN" b="1"/>
              <a:t>,</a:t>
            </a:r>
            <a:r>
              <a:rPr lang="zh-CN" altLang="zh-CN" b="1"/>
              <a:t>外表上仍不脱孩子气。又大又深的眼睛富于热情。”</a:t>
            </a:r>
            <a:r>
              <a:rPr lang="zh-CN" altLang="zh-CN" b="1" smtClean="0"/>
              <a:t>《红星照耀中国》中</a:t>
            </a:r>
            <a:r>
              <a:rPr lang="zh-CN" altLang="zh-CN" b="1"/>
              <a:t>所描绘的这个人</a:t>
            </a:r>
            <a:r>
              <a:rPr lang="en-US" altLang="zh-CN" b="1"/>
              <a:t>,</a:t>
            </a:r>
            <a:r>
              <a:rPr lang="zh-CN" altLang="zh-CN" b="1"/>
              <a:t>就是国民党悬赏</a:t>
            </a:r>
            <a:r>
              <a:rPr lang="en-US" altLang="zh-CN" b="1"/>
              <a:t>8</a:t>
            </a:r>
            <a:r>
              <a:rPr lang="zh-CN" altLang="zh-CN" b="1"/>
              <a:t>万元要通缉的毛泽东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/>
              <a:t>B.</a:t>
            </a:r>
            <a:r>
              <a:rPr lang="zh-CN" altLang="zh-CN" b="1"/>
              <a:t>“这是一个高大身材</a:t>
            </a:r>
            <a:r>
              <a:rPr lang="en-US" altLang="zh-CN" b="1"/>
              <a:t>,</a:t>
            </a:r>
            <a:r>
              <a:rPr lang="zh-CN" altLang="zh-CN" b="1"/>
              <a:t>长头发</a:t>
            </a:r>
            <a:r>
              <a:rPr lang="en-US" altLang="zh-CN" b="1"/>
              <a:t>,</a:t>
            </a:r>
            <a:r>
              <a:rPr lang="zh-CN" altLang="zh-CN" b="1"/>
              <a:t>眼球白多黑少的人</a:t>
            </a:r>
            <a:r>
              <a:rPr lang="en-US" altLang="zh-CN" b="1"/>
              <a:t>,</a:t>
            </a:r>
            <a:r>
              <a:rPr lang="zh-CN" altLang="zh-CN" b="1"/>
              <a:t>看人总像在藐视。”“其时进来的是一个黑瘦的先生</a:t>
            </a:r>
            <a:r>
              <a:rPr lang="en-US" altLang="zh-CN" b="1"/>
              <a:t>,</a:t>
            </a:r>
            <a:r>
              <a:rPr lang="zh-CN" altLang="zh-CN" b="1"/>
              <a:t>八字须</a:t>
            </a:r>
            <a:r>
              <a:rPr lang="en-US" altLang="zh-CN" b="1"/>
              <a:t>,</a:t>
            </a:r>
            <a:r>
              <a:rPr lang="zh-CN" altLang="zh-CN" b="1"/>
              <a:t>戴着眼镜</a:t>
            </a:r>
            <a:r>
              <a:rPr lang="en-US" altLang="zh-CN" b="1"/>
              <a:t>,</a:t>
            </a:r>
            <a:r>
              <a:rPr lang="zh-CN" altLang="zh-CN" b="1"/>
              <a:t>挟着一叠大大小小的书。”</a:t>
            </a:r>
            <a:r>
              <a:rPr lang="zh-CN" altLang="zh-CN" b="1" smtClean="0"/>
              <a:t>《朝花夕拾》</a:t>
            </a:r>
            <a:r>
              <a:rPr lang="zh-CN" altLang="zh-CN" b="1"/>
              <a:t>中所描写的这两个人分别是范爱农、藤野先生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/>
              <a:t>C.</a:t>
            </a:r>
            <a:r>
              <a:rPr lang="zh-CN" altLang="zh-CN" b="1"/>
              <a:t>“他灰色的小眼睛并不明亮</a:t>
            </a:r>
            <a:r>
              <a:rPr lang="en-US" altLang="zh-CN" b="1"/>
              <a:t>,</a:t>
            </a:r>
            <a:r>
              <a:rPr lang="zh-CN" altLang="zh-CN" b="1"/>
              <a:t>但想来也许应当说是非常锐利的。他的面相既严厉而又温厚。”这就是《简·爱》笔下的劳埃德先生。他大胆建议送简·爱进</a:t>
            </a:r>
            <a:r>
              <a:rPr lang="zh-CN" altLang="zh-CN" b="1" smtClean="0"/>
              <a:t>学校学习</a:t>
            </a:r>
            <a:r>
              <a:rPr lang="en-US" altLang="zh-CN" b="1"/>
              <a:t>,</a:t>
            </a:r>
            <a:r>
              <a:rPr lang="zh-CN" altLang="zh-CN" b="1"/>
              <a:t>并得到了里德太太的采纳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/>
              <a:t>D.</a:t>
            </a:r>
            <a:r>
              <a:rPr lang="zh-CN" altLang="zh-CN" b="1"/>
              <a:t>“身躯凛凛</a:t>
            </a:r>
            <a:r>
              <a:rPr lang="en-US" altLang="zh-CN" b="1"/>
              <a:t>,</a:t>
            </a:r>
            <a:r>
              <a:rPr lang="zh-CN" altLang="zh-CN" b="1"/>
              <a:t>相貌堂堂。一双眼光射寒星</a:t>
            </a:r>
            <a:r>
              <a:rPr lang="en-US" altLang="zh-CN" b="1"/>
              <a:t>,</a:t>
            </a:r>
            <a:r>
              <a:rPr lang="zh-CN" altLang="zh-CN" b="1"/>
              <a:t>两弯眉浑如刷漆。胸脯横阔</a:t>
            </a:r>
            <a:r>
              <a:rPr lang="en-US" altLang="zh-CN" b="1"/>
              <a:t>,</a:t>
            </a:r>
            <a:r>
              <a:rPr lang="zh-CN" altLang="zh-CN" b="1"/>
              <a:t>有万夫难敌之威风</a:t>
            </a:r>
            <a:r>
              <a:rPr lang="en-US" altLang="zh-CN" b="1"/>
              <a:t>;</a:t>
            </a:r>
            <a:r>
              <a:rPr lang="zh-CN" altLang="zh-CN" b="1"/>
              <a:t>话语轩昂</a:t>
            </a:r>
            <a:r>
              <a:rPr lang="en-US" altLang="zh-CN" b="1"/>
              <a:t>,</a:t>
            </a:r>
            <a:r>
              <a:rPr lang="zh-CN" altLang="zh-CN" b="1"/>
              <a:t>吐千丈凌云之志气……如同天上降魔王</a:t>
            </a:r>
            <a:r>
              <a:rPr lang="en-US" altLang="zh-CN" b="1"/>
              <a:t>,</a:t>
            </a:r>
            <a:r>
              <a:rPr lang="zh-CN" altLang="zh-CN" b="1"/>
              <a:t>真是人间太岁神。”宋江在横海郡遇到的这个英雄是武松。</a:t>
            </a:r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316416" y="620688"/>
            <a:ext cx="442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</a:rPr>
              <a:t>B</a:t>
            </a:r>
            <a:endParaRPr lang="zh-CN" altLang="en-US" sz="3600"/>
          </a:p>
        </p:txBody>
      </p:sp>
      <p:sp>
        <p:nvSpPr>
          <p:cNvPr id="5" name="TextBox 4"/>
          <p:cNvSpPr txBox="1"/>
          <p:nvPr/>
        </p:nvSpPr>
        <p:spPr>
          <a:xfrm>
            <a:off x="8388424" y="1268760"/>
            <a:ext cx="477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</a:rPr>
              <a:t>C</a:t>
            </a:r>
            <a:endParaRPr lang="zh-CN" altLang="en-US" sz="4000"/>
          </a:p>
        </p:txBody>
      </p:sp>
      <p:sp>
        <p:nvSpPr>
          <p:cNvPr id="6" name="TextBox 5"/>
          <p:cNvSpPr txBox="1"/>
          <p:nvPr/>
        </p:nvSpPr>
        <p:spPr>
          <a:xfrm>
            <a:off x="8100392" y="3717032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A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1.</a:t>
            </a:r>
            <a:r>
              <a:rPr lang="zh-CN" altLang="zh-CN" b="1" smtClean="0"/>
              <a:t>下列词语中加点字的读音完全正确的一项是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A.</a:t>
            </a:r>
            <a:r>
              <a:rPr lang="zh-CN" altLang="zh-CN" b="1" u="sng" smtClean="0"/>
              <a:t>哺</a:t>
            </a:r>
            <a:r>
              <a:rPr lang="zh-CN" altLang="zh-CN" b="1" smtClean="0"/>
              <a:t>乳（</a:t>
            </a:r>
            <a:r>
              <a:rPr lang="en-US" altLang="zh-CN" b="1" smtClean="0"/>
              <a:t>p</a:t>
            </a:r>
            <a:r>
              <a:rPr lang="zh-CN" altLang="zh-CN" b="1" smtClean="0"/>
              <a:t>ǔ）</a:t>
            </a:r>
            <a:r>
              <a:rPr lang="en-US" altLang="zh-CN" b="1" smtClean="0"/>
              <a:t>   </a:t>
            </a:r>
            <a:r>
              <a:rPr lang="zh-CN" altLang="zh-CN" b="1" u="sng" smtClean="0"/>
              <a:t>憎</a:t>
            </a:r>
            <a:r>
              <a:rPr lang="zh-CN" altLang="zh-CN" b="1" smtClean="0"/>
              <a:t>恶（</a:t>
            </a:r>
            <a:r>
              <a:rPr lang="en-US" altLang="zh-CN" b="1" smtClean="0"/>
              <a:t>z</a:t>
            </a:r>
            <a:r>
              <a:rPr lang="zh-CN" altLang="zh-CN" b="1" smtClean="0"/>
              <a:t>ē</a:t>
            </a:r>
            <a:r>
              <a:rPr lang="en-US" altLang="zh-CN" b="1" err="1" smtClean="0"/>
              <a:t>ng</a:t>
            </a:r>
            <a:r>
              <a:rPr lang="zh-CN" altLang="zh-CN" b="1" smtClean="0"/>
              <a:t>）</a:t>
            </a:r>
            <a:r>
              <a:rPr lang="en-US" altLang="zh-CN" b="1" smtClean="0"/>
              <a:t>  </a:t>
            </a:r>
            <a:r>
              <a:rPr lang="zh-CN" altLang="zh-CN" b="1" smtClean="0"/>
              <a:t>两</a:t>
            </a:r>
            <a:r>
              <a:rPr lang="zh-CN" altLang="zh-CN" b="1" u="sng" smtClean="0"/>
              <a:t>肋</a:t>
            </a:r>
            <a:r>
              <a:rPr lang="zh-CN" altLang="zh-CN" b="1" smtClean="0"/>
              <a:t>插刀（</a:t>
            </a:r>
            <a:r>
              <a:rPr lang="en-US" altLang="zh-CN" b="1" smtClean="0"/>
              <a:t>l</a:t>
            </a:r>
            <a:r>
              <a:rPr lang="zh-CN" altLang="zh-CN" b="1" smtClean="0"/>
              <a:t>è</a:t>
            </a:r>
            <a:r>
              <a:rPr lang="en-US" altLang="zh-CN" b="1" err="1" smtClean="0"/>
              <a:t>i</a:t>
            </a:r>
            <a:r>
              <a:rPr lang="zh-CN" altLang="zh-CN" b="1" smtClean="0"/>
              <a:t>）</a:t>
            </a:r>
            <a:r>
              <a:rPr lang="en-US" altLang="zh-CN" b="1" smtClean="0"/>
              <a:t>  </a:t>
            </a:r>
            <a:r>
              <a:rPr lang="zh-CN" altLang="zh-CN" b="1" u="sng" smtClean="0"/>
              <a:t>强</a:t>
            </a:r>
            <a:r>
              <a:rPr lang="zh-CN" altLang="zh-CN" b="1" smtClean="0"/>
              <a:t>词夺理（</a:t>
            </a:r>
            <a:r>
              <a:rPr lang="en-US" altLang="zh-CN" b="1" err="1" smtClean="0"/>
              <a:t>qi</a:t>
            </a:r>
            <a:r>
              <a:rPr lang="zh-CN" altLang="zh-CN" b="1" smtClean="0"/>
              <a:t>ǎ</a:t>
            </a:r>
            <a:r>
              <a:rPr lang="en-US" altLang="zh-CN" b="1" err="1" smtClean="0"/>
              <a:t>ng</a:t>
            </a:r>
            <a:r>
              <a:rPr lang="zh-CN" altLang="zh-CN" b="1" smtClean="0"/>
              <a:t>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B.</a:t>
            </a:r>
            <a:r>
              <a:rPr lang="zh-CN" altLang="zh-CN" b="1" smtClean="0"/>
              <a:t>怯</a:t>
            </a:r>
            <a:r>
              <a:rPr lang="zh-CN" altLang="zh-CN" b="1" u="sng" smtClean="0"/>
              <a:t>懦</a:t>
            </a:r>
            <a:r>
              <a:rPr lang="zh-CN" altLang="zh-CN" b="1" smtClean="0"/>
              <a:t>（</a:t>
            </a:r>
            <a:r>
              <a:rPr lang="en-US" altLang="zh-CN" b="1" smtClean="0"/>
              <a:t>nu</a:t>
            </a:r>
            <a:r>
              <a:rPr lang="zh-CN" altLang="zh-CN" b="1" smtClean="0"/>
              <a:t>ò）</a:t>
            </a:r>
            <a:r>
              <a:rPr lang="en-US" altLang="zh-CN" b="1" smtClean="0"/>
              <a:t>  </a:t>
            </a:r>
            <a:r>
              <a:rPr lang="zh-CN" altLang="zh-CN" b="1" u="sng" smtClean="0"/>
              <a:t>棱</a:t>
            </a:r>
            <a:r>
              <a:rPr lang="zh-CN" altLang="zh-CN" b="1" smtClean="0"/>
              <a:t>角（</a:t>
            </a:r>
            <a:r>
              <a:rPr lang="en-US" altLang="zh-CN" b="1" smtClean="0"/>
              <a:t>l</a:t>
            </a:r>
            <a:r>
              <a:rPr lang="zh-CN" altLang="zh-CN" b="1" smtClean="0"/>
              <a:t>é</a:t>
            </a:r>
            <a:r>
              <a:rPr lang="en-US" altLang="zh-CN" b="1" err="1" smtClean="0"/>
              <a:t>ng</a:t>
            </a:r>
            <a:r>
              <a:rPr lang="zh-CN" altLang="zh-CN" b="1" smtClean="0"/>
              <a:t>）</a:t>
            </a:r>
            <a:r>
              <a:rPr lang="en-US" altLang="zh-CN" b="1" smtClean="0"/>
              <a:t>  </a:t>
            </a:r>
            <a:r>
              <a:rPr lang="zh-CN" altLang="zh-CN" b="1" smtClean="0"/>
              <a:t>味同</a:t>
            </a:r>
            <a:r>
              <a:rPr lang="zh-CN" altLang="zh-CN" b="1" u="sng" smtClean="0"/>
              <a:t>嚼</a:t>
            </a:r>
            <a:r>
              <a:rPr lang="zh-CN" altLang="zh-CN" b="1" smtClean="0"/>
              <a:t>蜡（</a:t>
            </a:r>
            <a:r>
              <a:rPr lang="en-US" altLang="zh-CN" b="1" err="1" smtClean="0"/>
              <a:t>ji</a:t>
            </a:r>
            <a:r>
              <a:rPr lang="zh-CN" altLang="zh-CN" b="1" smtClean="0"/>
              <a:t>á</a:t>
            </a:r>
            <a:r>
              <a:rPr lang="en-US" altLang="zh-CN" b="1" smtClean="0"/>
              <a:t>o</a:t>
            </a:r>
            <a:r>
              <a:rPr lang="zh-CN" altLang="zh-CN" b="1" smtClean="0"/>
              <a:t>）</a:t>
            </a:r>
            <a:r>
              <a:rPr lang="en-US" altLang="zh-CN" b="1" smtClean="0"/>
              <a:t>  </a:t>
            </a:r>
            <a:r>
              <a:rPr lang="zh-CN" altLang="zh-CN" b="1" smtClean="0"/>
              <a:t>自惭形</a:t>
            </a:r>
            <a:r>
              <a:rPr lang="zh-CN" altLang="zh-CN" b="1" u="sng" smtClean="0"/>
              <a:t>秽</a:t>
            </a:r>
            <a:r>
              <a:rPr lang="zh-CN" altLang="zh-CN" b="1" smtClean="0"/>
              <a:t>（</a:t>
            </a:r>
            <a:r>
              <a:rPr lang="en-US" altLang="zh-CN" b="1" err="1" smtClean="0"/>
              <a:t>hu</a:t>
            </a:r>
            <a:r>
              <a:rPr lang="zh-CN" altLang="zh-CN" b="1" smtClean="0"/>
              <a:t>ì）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C.</a:t>
            </a:r>
            <a:r>
              <a:rPr lang="zh-CN" altLang="zh-CN" b="1" u="sng" smtClean="0"/>
              <a:t>凛</a:t>
            </a:r>
            <a:r>
              <a:rPr lang="zh-CN" altLang="zh-CN" b="1" smtClean="0"/>
              <a:t>冽（</a:t>
            </a:r>
            <a:r>
              <a:rPr lang="en-US" altLang="zh-CN" b="1" smtClean="0"/>
              <a:t>l</a:t>
            </a:r>
            <a:r>
              <a:rPr lang="zh-CN" altLang="zh-CN" b="1" smtClean="0"/>
              <a:t>ǐ</a:t>
            </a:r>
            <a:r>
              <a:rPr lang="en-US" altLang="zh-CN" b="1" smtClean="0"/>
              <a:t>n</a:t>
            </a:r>
            <a:r>
              <a:rPr lang="zh-CN" altLang="zh-CN" b="1" smtClean="0"/>
              <a:t>）</a:t>
            </a:r>
            <a:r>
              <a:rPr lang="en-US" altLang="zh-CN" b="1" smtClean="0"/>
              <a:t>  </a:t>
            </a:r>
            <a:r>
              <a:rPr lang="zh-CN" altLang="zh-CN" b="1" u="sng" smtClean="0"/>
              <a:t>翘</a:t>
            </a:r>
            <a:r>
              <a:rPr lang="zh-CN" altLang="zh-CN" b="1" smtClean="0"/>
              <a:t>首（</a:t>
            </a:r>
            <a:r>
              <a:rPr lang="en-US" altLang="zh-CN" b="1" err="1" smtClean="0"/>
              <a:t>qi</a:t>
            </a:r>
            <a:r>
              <a:rPr lang="zh-CN" altLang="zh-CN" b="1" smtClean="0"/>
              <a:t>ǎ</a:t>
            </a:r>
            <a:r>
              <a:rPr lang="en-US" altLang="zh-CN" b="1" smtClean="0"/>
              <a:t>o</a:t>
            </a:r>
            <a:r>
              <a:rPr lang="zh-CN" altLang="zh-CN" b="1" smtClean="0"/>
              <a:t>）</a:t>
            </a:r>
            <a:r>
              <a:rPr lang="en-US" altLang="zh-CN" b="1" smtClean="0"/>
              <a:t>  </a:t>
            </a:r>
            <a:r>
              <a:rPr lang="zh-CN" altLang="zh-CN" b="1" u="sng" smtClean="0"/>
              <a:t>潜</a:t>
            </a:r>
            <a:r>
              <a:rPr lang="zh-CN" altLang="zh-CN" b="1" smtClean="0"/>
              <a:t>滋暗长（</a:t>
            </a:r>
            <a:r>
              <a:rPr lang="en-US" altLang="zh-CN" b="1" err="1" smtClean="0"/>
              <a:t>qi</a:t>
            </a:r>
            <a:r>
              <a:rPr lang="zh-CN" altLang="zh-CN" b="1" smtClean="0"/>
              <a:t>á</a:t>
            </a:r>
            <a:r>
              <a:rPr lang="en-US" altLang="zh-CN" b="1" smtClean="0"/>
              <a:t>n</a:t>
            </a:r>
            <a:r>
              <a:rPr lang="zh-CN" altLang="zh-CN" b="1" smtClean="0"/>
              <a:t>）</a:t>
            </a:r>
            <a:r>
              <a:rPr lang="en-US" altLang="zh-CN" b="1" smtClean="0"/>
              <a:t>  </a:t>
            </a:r>
            <a:r>
              <a:rPr lang="zh-CN" altLang="zh-CN" b="1" smtClean="0"/>
              <a:t>忧心</a:t>
            </a:r>
            <a:r>
              <a:rPr lang="zh-CN" altLang="zh-CN" b="1" u="sng" smtClean="0"/>
              <a:t>忡</a:t>
            </a:r>
            <a:r>
              <a:rPr lang="zh-CN" altLang="zh-CN" b="1" smtClean="0"/>
              <a:t>忡（</a:t>
            </a:r>
            <a:r>
              <a:rPr lang="en-US" altLang="zh-CN" b="1" err="1" smtClean="0"/>
              <a:t>ch</a:t>
            </a:r>
            <a:r>
              <a:rPr lang="zh-CN" altLang="zh-CN" b="1" smtClean="0"/>
              <a:t>ō</a:t>
            </a:r>
            <a:r>
              <a:rPr lang="en-US" altLang="zh-CN" b="1" err="1" smtClean="0"/>
              <a:t>ng</a:t>
            </a:r>
            <a:r>
              <a:rPr lang="zh-CN" altLang="zh-CN" b="1" smtClean="0"/>
              <a:t>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D.</a:t>
            </a:r>
            <a:r>
              <a:rPr lang="zh-CN" altLang="zh-CN" b="1" smtClean="0"/>
              <a:t>烟</a:t>
            </a:r>
            <a:r>
              <a:rPr lang="zh-CN" altLang="zh-CN" b="1" u="sng" smtClean="0"/>
              <a:t>囱</a:t>
            </a:r>
            <a:r>
              <a:rPr lang="zh-CN" altLang="zh-CN" b="1" smtClean="0"/>
              <a:t>（</a:t>
            </a:r>
            <a:r>
              <a:rPr lang="en-US" altLang="zh-CN" b="1" err="1" smtClean="0"/>
              <a:t>ch</a:t>
            </a:r>
            <a:r>
              <a:rPr lang="zh-CN" altLang="zh-CN" b="1" smtClean="0"/>
              <a:t>ō</a:t>
            </a:r>
            <a:r>
              <a:rPr lang="en-US" altLang="zh-CN" b="1" err="1" smtClean="0"/>
              <a:t>ng</a:t>
            </a:r>
            <a:r>
              <a:rPr lang="zh-CN" altLang="zh-CN" b="1" smtClean="0"/>
              <a:t>） 苍</a:t>
            </a:r>
            <a:r>
              <a:rPr lang="zh-CN" altLang="zh-CN" b="1" u="sng" smtClean="0"/>
              <a:t>劲</a:t>
            </a:r>
            <a:r>
              <a:rPr lang="zh-CN" altLang="zh-CN" b="1" smtClean="0"/>
              <a:t>（</a:t>
            </a:r>
            <a:r>
              <a:rPr lang="en-US" altLang="zh-CN" b="1" smtClean="0"/>
              <a:t>j</a:t>
            </a:r>
            <a:r>
              <a:rPr lang="zh-CN" altLang="zh-CN" b="1" smtClean="0"/>
              <a:t>ì</a:t>
            </a:r>
            <a:r>
              <a:rPr lang="en-US" altLang="zh-CN" b="1" smtClean="0"/>
              <a:t>n</a:t>
            </a:r>
            <a:r>
              <a:rPr lang="zh-CN" altLang="zh-CN" b="1" smtClean="0"/>
              <a:t>） </a:t>
            </a:r>
            <a:r>
              <a:rPr lang="zh-CN" altLang="zh-CN" b="1" u="sng" smtClean="0"/>
              <a:t>血</a:t>
            </a:r>
            <a:r>
              <a:rPr lang="zh-CN" altLang="zh-CN" b="1" smtClean="0"/>
              <a:t>气方刚（</a:t>
            </a:r>
            <a:r>
              <a:rPr lang="en-US" altLang="zh-CN" b="1" err="1" smtClean="0"/>
              <a:t>xu</a:t>
            </a:r>
            <a:r>
              <a:rPr lang="zh-CN" altLang="zh-CN" b="1" smtClean="0"/>
              <a:t>è）</a:t>
            </a:r>
            <a:r>
              <a:rPr lang="en-US" altLang="zh-CN" b="1" smtClean="0"/>
              <a:t>   </a:t>
            </a:r>
            <a:r>
              <a:rPr lang="zh-CN" altLang="zh-CN" b="1" u="sng" smtClean="0"/>
              <a:t>咄</a:t>
            </a:r>
            <a:r>
              <a:rPr lang="zh-CN" altLang="zh-CN" b="1" smtClean="0"/>
              <a:t>咄逼人（</a:t>
            </a:r>
            <a:r>
              <a:rPr lang="en-US" altLang="zh-CN" b="1" smtClean="0"/>
              <a:t>du</a:t>
            </a:r>
            <a:r>
              <a:rPr lang="zh-CN" altLang="zh-CN" b="1" smtClean="0"/>
              <a:t>ō）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2.</a:t>
            </a:r>
            <a:r>
              <a:rPr lang="zh-CN" altLang="zh-CN" b="1" smtClean="0"/>
              <a:t>下列词语中没有错别字的一项是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A.</a:t>
            </a:r>
            <a:r>
              <a:rPr lang="zh-CN" altLang="zh-CN" b="1" smtClean="0"/>
              <a:t>要诀</a:t>
            </a:r>
            <a:r>
              <a:rPr lang="en-US" altLang="zh-CN" b="1" smtClean="0"/>
              <a:t>      </a:t>
            </a:r>
            <a:r>
              <a:rPr lang="zh-CN" altLang="zh-CN" b="1" smtClean="0"/>
              <a:t>祈祷</a:t>
            </a:r>
            <a:r>
              <a:rPr lang="en-US" altLang="zh-CN" b="1" smtClean="0"/>
              <a:t>    </a:t>
            </a:r>
            <a:r>
              <a:rPr lang="zh-CN" altLang="zh-CN" b="1" smtClean="0"/>
              <a:t>不修边幅</a:t>
            </a:r>
            <a:r>
              <a:rPr lang="en-US" altLang="zh-CN" b="1" smtClean="0"/>
              <a:t>    </a:t>
            </a:r>
            <a:r>
              <a:rPr lang="zh-CN" altLang="zh-CN" b="1" smtClean="0"/>
              <a:t>出类拔粹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B.</a:t>
            </a:r>
            <a:r>
              <a:rPr lang="zh-CN" altLang="zh-CN" b="1" smtClean="0"/>
              <a:t>帷幕</a:t>
            </a:r>
            <a:r>
              <a:rPr lang="en-US" altLang="zh-CN" b="1" smtClean="0"/>
              <a:t>      </a:t>
            </a:r>
            <a:r>
              <a:rPr lang="zh-CN" altLang="zh-CN" b="1" smtClean="0"/>
              <a:t>窒息</a:t>
            </a:r>
            <a:r>
              <a:rPr lang="en-US" altLang="zh-CN" b="1" smtClean="0"/>
              <a:t>    </a:t>
            </a:r>
            <a:r>
              <a:rPr lang="zh-CN" altLang="zh-CN" b="1" smtClean="0"/>
              <a:t>消声匿迹</a:t>
            </a:r>
            <a:r>
              <a:rPr lang="en-US" altLang="zh-CN" b="1" smtClean="0"/>
              <a:t>    </a:t>
            </a:r>
            <a:r>
              <a:rPr lang="zh-CN" altLang="zh-CN" b="1" smtClean="0"/>
              <a:t>诚惶诚恐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C.</a:t>
            </a:r>
            <a:r>
              <a:rPr lang="zh-CN" altLang="zh-CN" b="1" smtClean="0"/>
              <a:t>安详</a:t>
            </a:r>
            <a:r>
              <a:rPr lang="en-US" altLang="zh-CN" b="1" smtClean="0"/>
              <a:t>      </a:t>
            </a:r>
            <a:r>
              <a:rPr lang="zh-CN" altLang="zh-CN" b="1" smtClean="0"/>
              <a:t>化妆</a:t>
            </a:r>
            <a:r>
              <a:rPr lang="en-US" altLang="zh-CN" b="1" smtClean="0"/>
              <a:t>     </a:t>
            </a:r>
            <a:r>
              <a:rPr lang="zh-CN" altLang="zh-CN" b="1" smtClean="0"/>
              <a:t>哗众取宠</a:t>
            </a:r>
            <a:r>
              <a:rPr lang="en-US" altLang="zh-CN" b="1" smtClean="0"/>
              <a:t>    </a:t>
            </a:r>
            <a:r>
              <a:rPr lang="zh-CN" altLang="zh-CN" b="1" smtClean="0"/>
              <a:t>自出心裁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D.</a:t>
            </a:r>
            <a:r>
              <a:rPr lang="zh-CN" altLang="zh-CN" b="1" smtClean="0"/>
              <a:t>服侍</a:t>
            </a:r>
            <a:r>
              <a:rPr lang="en-US" altLang="zh-CN" b="1" smtClean="0"/>
              <a:t>     </a:t>
            </a:r>
            <a:r>
              <a:rPr lang="zh-CN" altLang="zh-CN" b="1" smtClean="0"/>
              <a:t>烦燥</a:t>
            </a:r>
            <a:r>
              <a:rPr lang="en-US" altLang="zh-CN" b="1" smtClean="0"/>
              <a:t>      </a:t>
            </a:r>
            <a:r>
              <a:rPr lang="zh-CN" altLang="zh-CN" b="1" smtClean="0"/>
              <a:t>以身作则</a:t>
            </a:r>
            <a:r>
              <a:rPr lang="en-US" altLang="zh-CN" b="1" smtClean="0"/>
              <a:t>    </a:t>
            </a:r>
            <a:r>
              <a:rPr lang="zh-CN" altLang="zh-CN" b="1" smtClean="0"/>
              <a:t>翻来覆去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3</a:t>
            </a:r>
            <a:r>
              <a:rPr lang="zh-CN" altLang="zh-CN" b="1" smtClean="0"/>
              <a:t>．下列句子中加点成语使用不当的一项是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</a:t>
            </a:r>
            <a:r>
              <a:rPr lang="zh-CN" altLang="zh-CN" b="1" smtClean="0"/>
              <a:t>．我国自主研制的全球导航系统—— “北斗”已在众多领域投入使用，且</a:t>
            </a:r>
            <a:r>
              <a:rPr lang="zh-CN" altLang="zh-CN" b="1" u="sng" smtClean="0"/>
              <a:t>卓有成效</a:t>
            </a:r>
            <a:r>
              <a:rPr lang="zh-CN" altLang="zh-CN" b="1" smtClean="0"/>
              <a:t>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B</a:t>
            </a:r>
            <a:r>
              <a:rPr lang="zh-CN" altLang="zh-CN" b="1" smtClean="0"/>
              <a:t>．生态环境保护是为民造福的百年大计，它和经济社会发展应该携手并进，</a:t>
            </a:r>
            <a:r>
              <a:rPr lang="zh-CN" altLang="zh-CN" b="1" u="sng" smtClean="0"/>
              <a:t>相辅相成</a:t>
            </a:r>
            <a:r>
              <a:rPr lang="zh-CN" altLang="zh-CN" b="1" smtClean="0"/>
              <a:t>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C</a:t>
            </a:r>
            <a:r>
              <a:rPr lang="zh-CN" altLang="zh-CN" b="1" smtClean="0"/>
              <a:t>．张维为在《这就是中国》栏目中的演讲精彩纷呈，他对当前国际国内形势有着</a:t>
            </a:r>
            <a:r>
              <a:rPr lang="zh-CN" altLang="zh-CN" b="1" u="sng" smtClean="0"/>
              <a:t>入木三分</a:t>
            </a:r>
            <a:r>
              <a:rPr lang="zh-CN" altLang="zh-CN" b="1" smtClean="0"/>
              <a:t>的分析。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D</a:t>
            </a:r>
            <a:r>
              <a:rPr lang="zh-CN" altLang="zh-CN" b="1" smtClean="0"/>
              <a:t>．</a:t>
            </a:r>
            <a:r>
              <a:rPr lang="en-US" altLang="zh-CN" b="1" smtClean="0"/>
              <a:t>2020</a:t>
            </a:r>
            <a:r>
              <a:rPr lang="zh-CN" altLang="zh-CN" b="1" smtClean="0"/>
              <a:t>年</a:t>
            </a:r>
            <a:r>
              <a:rPr lang="en-US" altLang="zh-CN" b="1" smtClean="0"/>
              <a:t>5</a:t>
            </a:r>
            <a:r>
              <a:rPr lang="zh-CN" altLang="zh-CN" b="1" smtClean="0"/>
              <a:t>月</a:t>
            </a:r>
            <a:r>
              <a:rPr lang="en-US" altLang="zh-CN" b="1" smtClean="0"/>
              <a:t>28</a:t>
            </a:r>
            <a:r>
              <a:rPr lang="zh-CN" altLang="zh-CN" b="1" smtClean="0"/>
              <a:t>日通过的《中华人民共和国民法典》明文规定自然人享有隐私权，从此，那些</a:t>
            </a:r>
            <a:r>
              <a:rPr lang="zh-CN" altLang="zh-CN" b="1" u="sng" smtClean="0"/>
              <a:t>呕心沥血</a:t>
            </a:r>
            <a:r>
              <a:rPr lang="zh-CN" altLang="zh-CN" b="1" smtClean="0"/>
              <a:t>想要侵害他人隐私权的人必将受到法律的制裁。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4.</a:t>
            </a:r>
            <a:r>
              <a:rPr lang="zh-CN" altLang="zh-CN" b="1" smtClean="0"/>
              <a:t>下列句子没有语病的一项是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</a:t>
            </a:r>
            <a:r>
              <a:rPr lang="zh-CN" altLang="zh-CN" b="1" smtClean="0"/>
              <a:t>．</a:t>
            </a:r>
            <a:r>
              <a:rPr lang="en-US" altLang="zh-CN" b="1" smtClean="0"/>
              <a:t>6</a:t>
            </a:r>
            <a:r>
              <a:rPr lang="zh-CN" altLang="zh-CN" b="1" smtClean="0"/>
              <a:t>月</a:t>
            </a:r>
            <a:r>
              <a:rPr lang="en-US" altLang="zh-CN" b="1" smtClean="0"/>
              <a:t>15</a:t>
            </a:r>
            <a:r>
              <a:rPr lang="zh-CN" altLang="zh-CN" b="1" smtClean="0"/>
              <a:t>日，广元市规划局召开专题会议，结合广元城市实际情况，今年广元市将规划火车站交通、幼儿园点位布局等</a:t>
            </a:r>
            <a:r>
              <a:rPr lang="en-US" altLang="zh-CN" b="1" smtClean="0"/>
              <a:t>10</a:t>
            </a:r>
            <a:r>
              <a:rPr lang="zh-CN" altLang="zh-CN" b="1" smtClean="0"/>
              <a:t>件民生实事。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B.</a:t>
            </a:r>
            <a:r>
              <a:rPr lang="zh-CN" altLang="zh-CN" b="1" smtClean="0"/>
              <a:t>苍溪县八庙镇举台村水产养殖基地预计今年产值将达到</a:t>
            </a:r>
            <a:r>
              <a:rPr lang="en-US" altLang="zh-CN" b="1" smtClean="0"/>
              <a:t>400</a:t>
            </a:r>
            <a:r>
              <a:rPr lang="zh-CN" altLang="zh-CN" b="1" smtClean="0"/>
              <a:t>万元以上。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C</a:t>
            </a:r>
            <a:r>
              <a:rPr lang="zh-CN" altLang="zh-CN" b="1" smtClean="0"/>
              <a:t>．使用公筷可以有效地防范疾病不从口入，保障舌尖上的安全。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D</a:t>
            </a:r>
            <a:r>
              <a:rPr lang="zh-CN" altLang="zh-CN" b="1" smtClean="0"/>
              <a:t>．广元市组织机关干部深入贫困村、贫困户，面对面了解情况，解决和发现实际问题。</a:t>
            </a:r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668344" y="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</a:rPr>
              <a:t>B</a:t>
            </a:r>
            <a:endParaRPr lang="zh-CN" altLang="en-US" sz="3600"/>
          </a:p>
        </p:txBody>
      </p:sp>
      <p:sp>
        <p:nvSpPr>
          <p:cNvPr id="5" name="TextBox 4"/>
          <p:cNvSpPr txBox="1"/>
          <p:nvPr/>
        </p:nvSpPr>
        <p:spPr>
          <a:xfrm>
            <a:off x="7164288" y="162880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600"/>
          </a:p>
        </p:txBody>
      </p:sp>
      <p:sp>
        <p:nvSpPr>
          <p:cNvPr id="7" name="TextBox 6"/>
          <p:cNvSpPr txBox="1"/>
          <p:nvPr/>
        </p:nvSpPr>
        <p:spPr>
          <a:xfrm>
            <a:off x="7812360" y="234888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</a:rPr>
              <a:t>D</a:t>
            </a:r>
            <a:endParaRPr lang="zh-CN" altLang="en-US" sz="3600"/>
          </a:p>
        </p:txBody>
      </p:sp>
      <p:sp>
        <p:nvSpPr>
          <p:cNvPr id="8" name="TextBox 7"/>
          <p:cNvSpPr txBox="1"/>
          <p:nvPr/>
        </p:nvSpPr>
        <p:spPr>
          <a:xfrm>
            <a:off x="7596336" y="4437112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/>
              <a:t> </a:t>
            </a:r>
            <a:r>
              <a:rPr lang="en-US" altLang="zh-CN" sz="4000" b="1" smtClean="0">
                <a:solidFill>
                  <a:srgbClr val="FF0000"/>
                </a:solidFill>
              </a:rPr>
              <a:t>C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8448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sz="4900" b="1" smtClean="0">
                <a:solidFill>
                  <a:srgbClr val="FF0000"/>
                </a:solidFill>
              </a:rPr>
              <a:t>1</a:t>
            </a:r>
            <a:r>
              <a:rPr lang="zh-CN" altLang="zh-CN" sz="4900" b="1" smtClean="0">
                <a:solidFill>
                  <a:srgbClr val="FF0000"/>
                </a:solidFill>
              </a:rPr>
              <a:t>．</a:t>
            </a:r>
            <a:r>
              <a:rPr lang="en-US" altLang="zh-CN" sz="4900" b="1" smtClean="0">
                <a:solidFill>
                  <a:srgbClr val="FF0000"/>
                </a:solidFill>
              </a:rPr>
              <a:t>C</a:t>
            </a:r>
            <a:r>
              <a:rPr lang="zh-CN" altLang="zh-CN" sz="3100" b="1" smtClean="0">
                <a:solidFill>
                  <a:srgbClr val="FF0000"/>
                </a:solidFill>
              </a:rPr>
              <a:t>【解析】</a:t>
            </a:r>
            <a:r>
              <a:rPr lang="en-US" altLang="zh-CN" sz="3100" b="1" smtClean="0">
                <a:solidFill>
                  <a:srgbClr val="FF0000"/>
                </a:solidFill>
              </a:rPr>
              <a:t>A.</a:t>
            </a:r>
            <a:r>
              <a:rPr lang="zh-CN" altLang="zh-CN" sz="3100" b="1" smtClean="0">
                <a:solidFill>
                  <a:srgbClr val="FF0000"/>
                </a:solidFill>
              </a:rPr>
              <a:t>狡黠</a:t>
            </a:r>
            <a:r>
              <a:rPr lang="en-US" altLang="zh-CN" sz="3100" b="1" smtClean="0">
                <a:solidFill>
                  <a:srgbClr val="FF0000"/>
                </a:solidFill>
              </a:rPr>
              <a:t>xi</a:t>
            </a:r>
            <a:r>
              <a:rPr lang="zh-CN" altLang="zh-CN" sz="3100" b="1" smtClean="0">
                <a:solidFill>
                  <a:srgbClr val="FF0000"/>
                </a:solidFill>
              </a:rPr>
              <a:t>á，鲜为人知</a:t>
            </a:r>
            <a:r>
              <a:rPr lang="en-US" altLang="zh-CN" sz="3100" b="1" smtClean="0">
                <a:solidFill>
                  <a:srgbClr val="FF0000"/>
                </a:solidFill>
              </a:rPr>
              <a:t>xi</a:t>
            </a:r>
            <a:r>
              <a:rPr lang="zh-CN" altLang="zh-CN" sz="3100" b="1" smtClean="0">
                <a:solidFill>
                  <a:srgbClr val="FF0000"/>
                </a:solidFill>
              </a:rPr>
              <a:t>ǎ</a:t>
            </a:r>
            <a:r>
              <a:rPr lang="en-US" altLang="zh-CN" sz="3100" b="1" smtClean="0">
                <a:solidFill>
                  <a:srgbClr val="FF0000"/>
                </a:solidFill>
              </a:rPr>
              <a:t>n</a:t>
            </a:r>
            <a:r>
              <a:rPr lang="zh-CN" altLang="zh-CN" sz="3100" b="1" smtClean="0">
                <a:solidFill>
                  <a:srgbClr val="FF0000"/>
                </a:solidFill>
              </a:rPr>
              <a:t>；</a:t>
            </a:r>
            <a:r>
              <a:rPr lang="en-US" altLang="zh-CN" sz="3100" b="1" smtClean="0">
                <a:solidFill>
                  <a:srgbClr val="FF0000"/>
                </a:solidFill>
              </a:rPr>
              <a:t>B.</a:t>
            </a:r>
            <a:r>
              <a:rPr lang="zh-CN" altLang="zh-CN" sz="3100" b="1" smtClean="0">
                <a:solidFill>
                  <a:srgbClr val="FF0000"/>
                </a:solidFill>
              </a:rPr>
              <a:t>殷红</a:t>
            </a:r>
            <a:r>
              <a:rPr lang="en-US" altLang="zh-CN" sz="3100" b="1" smtClean="0">
                <a:solidFill>
                  <a:srgbClr val="FF0000"/>
                </a:solidFill>
              </a:rPr>
              <a:t>y</a:t>
            </a:r>
            <a:r>
              <a:rPr lang="zh-CN" altLang="zh-CN" sz="3100" b="1" smtClean="0">
                <a:solidFill>
                  <a:srgbClr val="FF0000"/>
                </a:solidFill>
              </a:rPr>
              <a:t>ā</a:t>
            </a:r>
            <a:r>
              <a:rPr lang="en-US" altLang="zh-CN" sz="3100" b="1" smtClean="0">
                <a:solidFill>
                  <a:srgbClr val="FF0000"/>
                </a:solidFill>
              </a:rPr>
              <a:t>n</a:t>
            </a:r>
            <a:r>
              <a:rPr lang="zh-CN" altLang="zh-CN" sz="3100" b="1" smtClean="0">
                <a:solidFill>
                  <a:srgbClr val="FF0000"/>
                </a:solidFill>
              </a:rPr>
              <a:t>，锲而不舍</a:t>
            </a:r>
            <a:r>
              <a:rPr lang="en-US" altLang="zh-CN" sz="3100" b="1" err="1" smtClean="0">
                <a:solidFill>
                  <a:srgbClr val="FF0000"/>
                </a:solidFill>
              </a:rPr>
              <a:t>qi</a:t>
            </a:r>
            <a:r>
              <a:rPr lang="zh-CN" altLang="zh-CN" sz="3100" b="1" smtClean="0">
                <a:solidFill>
                  <a:srgbClr val="FF0000"/>
                </a:solidFill>
              </a:rPr>
              <a:t>è；</a:t>
            </a:r>
            <a:r>
              <a:rPr lang="en-US" altLang="zh-CN" sz="3100" b="1" smtClean="0">
                <a:solidFill>
                  <a:srgbClr val="FF0000"/>
                </a:solidFill>
              </a:rPr>
              <a:t>D.</a:t>
            </a:r>
            <a:r>
              <a:rPr lang="zh-CN" altLang="zh-CN" sz="3100" b="1" smtClean="0">
                <a:solidFill>
                  <a:srgbClr val="FF0000"/>
                </a:solidFill>
              </a:rPr>
              <a:t>穹顶</a:t>
            </a:r>
            <a:r>
              <a:rPr lang="en-US" altLang="zh-CN" sz="3100" b="1" err="1" smtClean="0">
                <a:solidFill>
                  <a:srgbClr val="FF0000"/>
                </a:solidFill>
              </a:rPr>
              <a:t>qi</a:t>
            </a:r>
            <a:r>
              <a:rPr lang="zh-CN" altLang="zh-CN" sz="3100" b="1" smtClean="0">
                <a:solidFill>
                  <a:srgbClr val="FF0000"/>
                </a:solidFill>
              </a:rPr>
              <a:t>ó</a:t>
            </a:r>
            <a:r>
              <a:rPr lang="en-US" altLang="zh-CN" sz="3100" b="1" err="1" smtClean="0">
                <a:solidFill>
                  <a:srgbClr val="FF0000"/>
                </a:solidFill>
              </a:rPr>
              <a:t>ng</a:t>
            </a:r>
            <a:r>
              <a:rPr lang="zh-CN" altLang="zh-CN" sz="3100" b="1" smtClean="0">
                <a:solidFill>
                  <a:srgbClr val="FF0000"/>
                </a:solidFill>
              </a:rPr>
              <a:t>，濒临</a:t>
            </a:r>
            <a:r>
              <a:rPr lang="en-US" altLang="zh-CN" sz="3100" b="1" smtClean="0">
                <a:solidFill>
                  <a:srgbClr val="FF0000"/>
                </a:solidFill>
              </a:rPr>
              <a:t>b</a:t>
            </a:r>
            <a:r>
              <a:rPr lang="zh-CN" altLang="zh-CN" sz="3100" b="1" smtClean="0">
                <a:solidFill>
                  <a:srgbClr val="FF0000"/>
                </a:solidFill>
              </a:rPr>
              <a:t>ī</a:t>
            </a:r>
            <a:r>
              <a:rPr lang="en-US" altLang="zh-CN" sz="3100" b="1" smtClean="0">
                <a:solidFill>
                  <a:srgbClr val="FF0000"/>
                </a:solidFill>
              </a:rPr>
              <a:t>n</a:t>
            </a:r>
            <a:r>
              <a:rPr lang="zh-CN" altLang="zh-CN" sz="3100" b="1" smtClean="0">
                <a:solidFill>
                  <a:srgbClr val="FF0000"/>
                </a:solidFill>
              </a:rPr>
              <a:t>；故选</a:t>
            </a:r>
            <a:r>
              <a:rPr lang="en-US" altLang="zh-CN" sz="3100" b="1" smtClean="0">
                <a:solidFill>
                  <a:srgbClr val="FF0000"/>
                </a:solidFill>
              </a:rPr>
              <a:t>C</a:t>
            </a:r>
            <a:r>
              <a:rPr lang="zh-CN" altLang="zh-CN" sz="3100" b="1" smtClean="0">
                <a:solidFill>
                  <a:srgbClr val="FF0000"/>
                </a:solidFill>
              </a:rPr>
              <a:t>。</a:t>
            </a:r>
            <a:r>
              <a:rPr lang="zh-CN" altLang="zh-CN" smtClean="0"/>
              <a:t>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5589240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b="1" smtClean="0"/>
              <a:t>1</a:t>
            </a:r>
            <a:r>
              <a:rPr lang="zh-CN" altLang="zh-CN" b="1" smtClean="0"/>
              <a:t>．下列词语中，加点字的注音完全正确的一项是（</a:t>
            </a:r>
            <a:r>
              <a:rPr lang="en-US" altLang="zh-CN" b="1" smtClean="0"/>
              <a:t>    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．贮蓄（</a:t>
            </a:r>
            <a:r>
              <a:rPr lang="en-US" altLang="zh-CN" b="1" err="1" smtClean="0"/>
              <a:t>zh</a:t>
            </a:r>
            <a:r>
              <a:rPr lang="zh-CN" altLang="zh-CN" b="1" smtClean="0"/>
              <a:t>ù）   狡黯（</a:t>
            </a:r>
            <a:r>
              <a:rPr lang="en-US" altLang="zh-CN" b="1" err="1" smtClean="0"/>
              <a:t>ji</a:t>
            </a:r>
            <a:r>
              <a:rPr lang="zh-CN" altLang="zh-CN" b="1" smtClean="0"/>
              <a:t>é）  缄默（</a:t>
            </a:r>
            <a:r>
              <a:rPr lang="en-US" altLang="zh-CN" b="1" err="1" smtClean="0"/>
              <a:t>ji</a:t>
            </a:r>
            <a:r>
              <a:rPr lang="zh-CN" altLang="zh-CN" b="1" smtClean="0"/>
              <a:t>ā</a:t>
            </a:r>
            <a:r>
              <a:rPr lang="en-US" altLang="zh-CN" b="1" smtClean="0"/>
              <a:t>n</a:t>
            </a:r>
            <a:r>
              <a:rPr lang="zh-CN" altLang="zh-CN" b="1" smtClean="0"/>
              <a:t>）     鲜为人知（</a:t>
            </a:r>
            <a:r>
              <a:rPr lang="en-US" altLang="zh-CN" b="1" smtClean="0"/>
              <a:t>xi</a:t>
            </a:r>
            <a:r>
              <a:rPr lang="zh-CN" altLang="zh-CN" b="1" smtClean="0"/>
              <a:t>ā</a:t>
            </a:r>
            <a:r>
              <a:rPr lang="en-US" altLang="zh-CN" b="1" smtClean="0"/>
              <a:t>n</a:t>
            </a:r>
            <a:r>
              <a:rPr lang="zh-CN" altLang="zh-CN" b="1" smtClean="0"/>
              <a:t>） </a:t>
            </a:r>
          </a:p>
          <a:p>
            <a:r>
              <a:rPr lang="en-US" altLang="zh-CN" b="1" smtClean="0"/>
              <a:t>B</a:t>
            </a:r>
            <a:r>
              <a:rPr lang="zh-CN" altLang="zh-CN" b="1" smtClean="0"/>
              <a:t>．酝酿（</a:t>
            </a:r>
            <a:r>
              <a:rPr lang="en-US" altLang="zh-CN" b="1" err="1" smtClean="0"/>
              <a:t>ni</a:t>
            </a:r>
            <a:r>
              <a:rPr lang="zh-CN" altLang="zh-CN" b="1" smtClean="0"/>
              <a:t>à</a:t>
            </a:r>
            <a:r>
              <a:rPr lang="en-US" altLang="zh-CN" b="1" err="1" smtClean="0"/>
              <a:t>ng</a:t>
            </a:r>
            <a:r>
              <a:rPr lang="zh-CN" altLang="zh-CN" b="1" smtClean="0"/>
              <a:t>） 殷红（</a:t>
            </a:r>
            <a:r>
              <a:rPr lang="en-US" altLang="zh-CN" b="1" smtClean="0"/>
              <a:t>y</a:t>
            </a:r>
            <a:r>
              <a:rPr lang="zh-CN" altLang="zh-CN" b="1" smtClean="0"/>
              <a:t>ī</a:t>
            </a:r>
            <a:r>
              <a:rPr lang="en-US" altLang="zh-CN" b="1" smtClean="0"/>
              <a:t>n</a:t>
            </a:r>
            <a:r>
              <a:rPr lang="zh-CN" altLang="zh-CN" b="1" smtClean="0"/>
              <a:t> ） 侦缉（</a:t>
            </a:r>
            <a:r>
              <a:rPr lang="en-US" altLang="zh-CN" b="1" smtClean="0"/>
              <a:t>j</a:t>
            </a:r>
            <a:r>
              <a:rPr lang="zh-CN" altLang="zh-CN" b="1" smtClean="0"/>
              <a:t>ī）       锲而不舍（</a:t>
            </a:r>
            <a:r>
              <a:rPr lang="en-US" altLang="zh-CN" b="1" smtClean="0"/>
              <a:t>q</a:t>
            </a:r>
            <a:r>
              <a:rPr lang="zh-CN" altLang="zh-CN" b="1" smtClean="0"/>
              <a:t>ì） </a:t>
            </a:r>
          </a:p>
          <a:p>
            <a:r>
              <a:rPr lang="en-US" altLang="zh-CN" b="1" smtClean="0"/>
              <a:t>C</a:t>
            </a:r>
            <a:r>
              <a:rPr lang="zh-CN" altLang="zh-CN" b="1" smtClean="0"/>
              <a:t>．狩猎（</a:t>
            </a:r>
            <a:r>
              <a:rPr lang="en-US" altLang="zh-CN" b="1" err="1" smtClean="0"/>
              <a:t>sh</a:t>
            </a:r>
            <a:r>
              <a:rPr lang="zh-CN" altLang="zh-CN" b="1" smtClean="0"/>
              <a:t>ò</a:t>
            </a:r>
            <a:r>
              <a:rPr lang="en-US" altLang="zh-CN" b="1" smtClean="0"/>
              <a:t>u</a:t>
            </a:r>
            <a:r>
              <a:rPr lang="zh-CN" altLang="zh-CN" b="1" smtClean="0"/>
              <a:t>）  桑梓（</a:t>
            </a:r>
            <a:r>
              <a:rPr lang="en-US" altLang="zh-CN" b="1" smtClean="0"/>
              <a:t>z</a:t>
            </a:r>
            <a:r>
              <a:rPr lang="zh-CN" altLang="zh-CN" b="1" smtClean="0"/>
              <a:t>ǐ）   迸溅（</a:t>
            </a:r>
            <a:r>
              <a:rPr lang="en-US" altLang="zh-CN" b="1" smtClean="0"/>
              <a:t>b</a:t>
            </a:r>
            <a:r>
              <a:rPr lang="zh-CN" altLang="zh-CN" b="1" smtClean="0"/>
              <a:t>è</a:t>
            </a:r>
            <a:r>
              <a:rPr lang="en-US" altLang="zh-CN" b="1" err="1" smtClean="0"/>
              <a:t>ng</a:t>
            </a:r>
            <a:r>
              <a:rPr lang="zh-CN" altLang="zh-CN" b="1" smtClean="0"/>
              <a:t> ）    锐不可当（</a:t>
            </a:r>
            <a:r>
              <a:rPr lang="en-US" altLang="zh-CN" b="1" smtClean="0"/>
              <a:t>d</a:t>
            </a:r>
            <a:r>
              <a:rPr lang="zh-CN" altLang="zh-CN" b="1" smtClean="0"/>
              <a:t>ā</a:t>
            </a:r>
            <a:r>
              <a:rPr lang="en-US" altLang="zh-CN" b="1" err="1" smtClean="0"/>
              <a:t>ng</a:t>
            </a:r>
            <a:r>
              <a:rPr lang="zh-CN" altLang="zh-CN" b="1" smtClean="0"/>
              <a:t> </a:t>
            </a:r>
            <a:r>
              <a:rPr lang="en-US" altLang="zh-CN" b="1" smtClean="0"/>
              <a:t>)</a:t>
            </a:r>
            <a:r>
              <a:rPr lang="zh-CN" altLang="zh-CN" b="1" smtClean="0"/>
              <a:t>  </a:t>
            </a:r>
          </a:p>
          <a:p>
            <a:r>
              <a:rPr lang="en-US" altLang="zh-CN" b="1" smtClean="0"/>
              <a:t>D</a:t>
            </a:r>
            <a:r>
              <a:rPr lang="zh-CN" altLang="zh-CN" b="1" smtClean="0"/>
              <a:t>．教诲（</a:t>
            </a:r>
            <a:r>
              <a:rPr lang="en-US" altLang="zh-CN" b="1" err="1" smtClean="0"/>
              <a:t>hu</a:t>
            </a:r>
            <a:r>
              <a:rPr lang="zh-CN" altLang="zh-CN" b="1" smtClean="0"/>
              <a:t>ì）   穹顶（</a:t>
            </a:r>
            <a:r>
              <a:rPr lang="en-US" altLang="zh-CN" b="1" smtClean="0"/>
              <a:t>g</a:t>
            </a:r>
            <a:r>
              <a:rPr lang="zh-CN" altLang="zh-CN" b="1" smtClean="0"/>
              <a:t>ō</a:t>
            </a:r>
            <a:r>
              <a:rPr lang="en-US" altLang="zh-CN" b="1" err="1" smtClean="0"/>
              <a:t>ng</a:t>
            </a:r>
            <a:r>
              <a:rPr lang="zh-CN" altLang="zh-CN" b="1" smtClean="0"/>
              <a:t> ） 濒临（</a:t>
            </a:r>
            <a:r>
              <a:rPr lang="en-US" altLang="zh-CN" b="1" smtClean="0"/>
              <a:t>p</a:t>
            </a:r>
            <a:r>
              <a:rPr lang="zh-CN" altLang="zh-CN" b="1" smtClean="0"/>
              <a:t>í</a:t>
            </a:r>
            <a:r>
              <a:rPr lang="en-US" altLang="zh-CN" b="1" smtClean="0"/>
              <a:t>n</a:t>
            </a:r>
            <a:r>
              <a:rPr lang="zh-CN" altLang="zh-CN" b="1" smtClean="0"/>
              <a:t> ）     不折不挠（</a:t>
            </a:r>
            <a:r>
              <a:rPr lang="en-US" altLang="zh-CN" b="1" smtClean="0"/>
              <a:t>n</a:t>
            </a:r>
            <a:r>
              <a:rPr lang="zh-CN" altLang="zh-CN" b="1" smtClean="0"/>
              <a:t>á</a:t>
            </a:r>
            <a:r>
              <a:rPr lang="en-US" altLang="zh-CN" b="1" smtClean="0"/>
              <a:t>o</a:t>
            </a:r>
            <a:r>
              <a:rPr lang="zh-CN" altLang="zh-CN" b="1" smtClean="0"/>
              <a:t> </a:t>
            </a:r>
            <a:r>
              <a:rPr lang="en-US" altLang="zh-CN" b="1" smtClean="0"/>
              <a:t>)</a:t>
            </a:r>
            <a:r>
              <a:rPr lang="zh-CN" altLang="zh-CN" b="1" smtClean="0"/>
              <a:t>  </a:t>
            </a:r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r>
              <a:rPr lang="en-US" altLang="zh-CN" b="1" smtClean="0"/>
              <a:t>2</a:t>
            </a:r>
            <a:r>
              <a:rPr lang="zh-CN" altLang="zh-CN" b="1" smtClean="0"/>
              <a:t>．下列词语书写完全正确的一项是（</a:t>
            </a:r>
            <a:r>
              <a:rPr lang="en-US" altLang="zh-CN" b="1" smtClean="0"/>
              <a:t>    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．嶙峋  歉纠  褪裸  花团锦族</a:t>
            </a:r>
          </a:p>
          <a:p>
            <a:r>
              <a:rPr lang="en-US" altLang="zh-CN" b="1" smtClean="0"/>
              <a:t>B</a:t>
            </a:r>
            <a:r>
              <a:rPr lang="zh-CN" altLang="zh-CN" b="1" smtClean="0"/>
              <a:t>．绯红  缅怀  丰润  信手拈来</a:t>
            </a:r>
          </a:p>
          <a:p>
            <a:r>
              <a:rPr lang="en-US" altLang="zh-CN" b="1" smtClean="0"/>
              <a:t>C</a:t>
            </a:r>
            <a:r>
              <a:rPr lang="zh-CN" altLang="zh-CN" b="1" smtClean="0"/>
              <a:t>．掂量  驰愕  云宵  富丽堂皇</a:t>
            </a:r>
          </a:p>
          <a:p>
            <a:r>
              <a:rPr lang="en-US" altLang="zh-CN" b="1" smtClean="0"/>
              <a:t>D</a:t>
            </a:r>
            <a:r>
              <a:rPr lang="zh-CN" altLang="zh-CN" b="1" smtClean="0"/>
              <a:t>．妩媚  拾掇  恍忽  风云变换</a:t>
            </a:r>
          </a:p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19672" y="61653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51520" y="5157192"/>
            <a:ext cx="86044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</a:rPr>
              <a:t>2</a:t>
            </a:r>
            <a:r>
              <a:rPr lang="zh-CN" altLang="zh-CN" sz="2800" b="1" smtClean="0">
                <a:solidFill>
                  <a:srgbClr val="FF0000"/>
                </a:solidFill>
              </a:rPr>
              <a:t>．</a:t>
            </a:r>
            <a:r>
              <a:rPr lang="en-US" altLang="zh-CN" sz="2800" b="1" smtClean="0">
                <a:solidFill>
                  <a:srgbClr val="FF0000"/>
                </a:solidFill>
              </a:rPr>
              <a:t>B</a:t>
            </a:r>
            <a:r>
              <a:rPr lang="zh-CN" altLang="zh-CN" sz="2800" b="1" smtClean="0">
                <a:solidFill>
                  <a:srgbClr val="FF0000"/>
                </a:solidFill>
              </a:rPr>
              <a:t>【解析】</a:t>
            </a:r>
            <a:r>
              <a:rPr lang="en-US" altLang="zh-CN" sz="2800" b="1" smtClean="0">
                <a:solidFill>
                  <a:srgbClr val="FF0000"/>
                </a:solidFill>
              </a:rPr>
              <a:t>A.</a:t>
            </a:r>
            <a:r>
              <a:rPr lang="zh-CN" altLang="zh-CN" sz="2800" b="1" smtClean="0">
                <a:solidFill>
                  <a:srgbClr val="FF0000"/>
                </a:solidFill>
              </a:rPr>
              <a:t>歉纠——歉疚，花团锦族——花团锦簇；</a:t>
            </a:r>
            <a:r>
              <a:rPr lang="en-US" altLang="zh-CN" sz="2800" b="1" smtClean="0">
                <a:solidFill>
                  <a:srgbClr val="FF0000"/>
                </a:solidFill>
              </a:rPr>
              <a:t>C.</a:t>
            </a:r>
            <a:r>
              <a:rPr lang="zh-CN" altLang="zh-CN" sz="2800" b="1" smtClean="0">
                <a:solidFill>
                  <a:srgbClr val="FF0000"/>
                </a:solidFill>
              </a:rPr>
              <a:t>驰聘——驰骋，云宵——云霄；</a:t>
            </a:r>
            <a:r>
              <a:rPr lang="en-US" altLang="zh-CN" sz="2800" b="1" smtClean="0">
                <a:solidFill>
                  <a:srgbClr val="FF0000"/>
                </a:solidFill>
              </a:rPr>
              <a:t>D.</a:t>
            </a:r>
            <a:r>
              <a:rPr lang="zh-CN" altLang="zh-CN" sz="2800" b="1" smtClean="0">
                <a:solidFill>
                  <a:srgbClr val="FF0000"/>
                </a:solidFill>
              </a:rPr>
              <a:t>恍忽——恍惚，风云变换——风云变幻｡故选</a:t>
            </a:r>
            <a:r>
              <a:rPr lang="en-US" altLang="zh-CN" sz="2800" b="1" smtClean="0">
                <a:solidFill>
                  <a:srgbClr val="FF0000"/>
                </a:solidFill>
              </a:rPr>
              <a:t>B</a:t>
            </a:r>
            <a:r>
              <a:rPr lang="zh-CN" altLang="zh-CN" sz="2800" b="1" smtClean="0">
                <a:solidFill>
                  <a:srgbClr val="FF0000"/>
                </a:solidFill>
              </a:rPr>
              <a:t>。</a:t>
            </a:r>
            <a:endParaRPr lang="zh-CN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165304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b="1" smtClean="0"/>
              <a:t>1</a:t>
            </a:r>
            <a:r>
              <a:rPr lang="zh-CN" altLang="zh-CN" b="1" smtClean="0"/>
              <a:t>、下列词语中加点字的读音全部正确的一项是（</a:t>
            </a:r>
            <a:r>
              <a:rPr lang="en-US" altLang="zh-CN" b="1" smtClean="0"/>
              <a:t>   </a:t>
            </a:r>
            <a:r>
              <a:rPr lang="zh-CN" altLang="zh-CN" b="1" smtClean="0"/>
              <a:t>）</a:t>
            </a:r>
            <a:endParaRPr lang="zh-CN" altLang="zh-CN" b="1" smtClean="0">
              <a:solidFill>
                <a:srgbClr val="FF0000"/>
              </a:solidFill>
            </a:endParaRPr>
          </a:p>
          <a:p>
            <a:r>
              <a:rPr lang="en-US" altLang="zh-CN" b="1" smtClean="0"/>
              <a:t>A</a:t>
            </a:r>
            <a:r>
              <a:rPr lang="zh-CN" altLang="zh-CN" b="1" smtClean="0"/>
              <a:t>、龟裂（</a:t>
            </a:r>
            <a:r>
              <a:rPr lang="en-US" altLang="zh-CN" b="1" err="1" smtClean="0"/>
              <a:t>gu</a:t>
            </a:r>
            <a:r>
              <a:rPr lang="zh-CN" altLang="zh-CN" b="1" smtClean="0"/>
              <a:t>ī）</a:t>
            </a:r>
            <a:r>
              <a:rPr lang="en-US" altLang="zh-CN" b="1" smtClean="0"/>
              <a:t>    </a:t>
            </a:r>
            <a:r>
              <a:rPr lang="zh-CN" altLang="zh-CN" b="1" smtClean="0"/>
              <a:t>惩戒（</a:t>
            </a:r>
            <a:r>
              <a:rPr lang="en-US" altLang="zh-CN" b="1" err="1" smtClean="0"/>
              <a:t>ch</a:t>
            </a:r>
            <a:r>
              <a:rPr lang="zh-CN" altLang="zh-CN" b="1" smtClean="0"/>
              <a:t>é</a:t>
            </a:r>
            <a:r>
              <a:rPr lang="en-US" altLang="zh-CN" b="1" err="1" smtClean="0"/>
              <a:t>ng</a:t>
            </a:r>
            <a:r>
              <a:rPr lang="zh-CN" altLang="zh-CN" b="1" smtClean="0"/>
              <a:t>）</a:t>
            </a:r>
            <a:r>
              <a:rPr lang="en-US" altLang="zh-CN" b="1" smtClean="0"/>
              <a:t>  </a:t>
            </a:r>
            <a:r>
              <a:rPr lang="zh-CN" altLang="zh-CN" b="1" smtClean="0"/>
              <a:t>蜷伏（</a:t>
            </a:r>
            <a:r>
              <a:rPr lang="en-US" altLang="zh-CN" b="1" err="1" smtClean="0"/>
              <a:t>ju</a:t>
            </a:r>
            <a:r>
              <a:rPr lang="zh-CN" altLang="zh-CN" b="1" smtClean="0"/>
              <a:t>ǎ</a:t>
            </a:r>
            <a:r>
              <a:rPr lang="en-US" altLang="zh-CN" b="1" smtClean="0"/>
              <a:t>n</a:t>
            </a:r>
            <a:r>
              <a:rPr lang="zh-CN" altLang="zh-CN" b="1" smtClean="0"/>
              <a:t>）</a:t>
            </a:r>
            <a:r>
              <a:rPr lang="en-US" altLang="zh-CN" b="1" smtClean="0"/>
              <a:t>  </a:t>
            </a:r>
            <a:r>
              <a:rPr lang="zh-CN" altLang="zh-CN" b="1" smtClean="0"/>
              <a:t>殚精竭虑（</a:t>
            </a:r>
            <a:r>
              <a:rPr lang="en-US" altLang="zh-CN" b="1" smtClean="0"/>
              <a:t>d</a:t>
            </a:r>
            <a:r>
              <a:rPr lang="zh-CN" altLang="zh-CN" b="1" smtClean="0"/>
              <a:t>ā</a:t>
            </a:r>
            <a:r>
              <a:rPr lang="en-US" altLang="zh-CN" b="1" smtClean="0"/>
              <a:t>n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B</a:t>
            </a:r>
            <a:r>
              <a:rPr lang="zh-CN" altLang="zh-CN" b="1" smtClean="0"/>
              <a:t>、归省（</a:t>
            </a:r>
            <a:r>
              <a:rPr lang="en-US" altLang="zh-CN" b="1" err="1" smtClean="0"/>
              <a:t>sh</a:t>
            </a:r>
            <a:r>
              <a:rPr lang="zh-CN" altLang="zh-CN" b="1" smtClean="0"/>
              <a:t>ě</a:t>
            </a:r>
            <a:r>
              <a:rPr lang="en-US" altLang="zh-CN" b="1" err="1" smtClean="0"/>
              <a:t>ng</a:t>
            </a:r>
            <a:r>
              <a:rPr lang="zh-CN" altLang="zh-CN" b="1" smtClean="0"/>
              <a:t>）缄默（</a:t>
            </a:r>
            <a:r>
              <a:rPr lang="en-US" altLang="zh-CN" b="1" err="1" smtClean="0"/>
              <a:t>ji</a:t>
            </a:r>
            <a:r>
              <a:rPr lang="zh-CN" altLang="zh-CN" b="1" smtClean="0"/>
              <a:t>ā</a:t>
            </a:r>
            <a:r>
              <a:rPr lang="en-US" altLang="zh-CN" b="1" smtClean="0"/>
              <a:t>n</a:t>
            </a:r>
            <a:r>
              <a:rPr lang="zh-CN" altLang="zh-CN" b="1" smtClean="0"/>
              <a:t>）</a:t>
            </a:r>
            <a:r>
              <a:rPr lang="en-US" altLang="zh-CN" b="1" smtClean="0"/>
              <a:t>      </a:t>
            </a:r>
            <a:r>
              <a:rPr lang="zh-CN" altLang="zh-CN" b="1" smtClean="0"/>
              <a:t>辍学（</a:t>
            </a:r>
            <a:r>
              <a:rPr lang="en-US" altLang="zh-CN" b="1" err="1" smtClean="0"/>
              <a:t>zhu</a:t>
            </a:r>
            <a:r>
              <a:rPr lang="zh-CN" altLang="zh-CN" b="1" smtClean="0"/>
              <a:t>ì）</a:t>
            </a:r>
            <a:r>
              <a:rPr lang="en-US" altLang="zh-CN" b="1" smtClean="0"/>
              <a:t>  </a:t>
            </a:r>
            <a:r>
              <a:rPr lang="zh-CN" altLang="zh-CN" b="1" smtClean="0"/>
              <a:t>拈轻怕重（</a:t>
            </a:r>
            <a:r>
              <a:rPr lang="en-US" altLang="zh-CN" b="1" err="1" smtClean="0"/>
              <a:t>ni</a:t>
            </a:r>
            <a:r>
              <a:rPr lang="zh-CN" altLang="zh-CN" b="1" smtClean="0"/>
              <a:t>ā</a:t>
            </a:r>
            <a:r>
              <a:rPr lang="en-US" altLang="zh-CN" b="1" smtClean="0"/>
              <a:t>n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C</a:t>
            </a:r>
            <a:r>
              <a:rPr lang="zh-CN" altLang="zh-CN" b="1" smtClean="0"/>
              <a:t>、星宿（</a:t>
            </a:r>
            <a:r>
              <a:rPr lang="en-US" altLang="zh-CN" b="1" smtClean="0"/>
              <a:t> xi</a:t>
            </a:r>
            <a:r>
              <a:rPr lang="zh-CN" altLang="zh-CN" b="1" smtClean="0"/>
              <a:t>ù）</a:t>
            </a:r>
            <a:r>
              <a:rPr lang="en-US" altLang="zh-CN" b="1" smtClean="0"/>
              <a:t>    </a:t>
            </a:r>
            <a:r>
              <a:rPr lang="zh-CN" altLang="zh-CN" b="1" smtClean="0"/>
              <a:t>惬意（</a:t>
            </a:r>
            <a:r>
              <a:rPr lang="en-US" altLang="zh-CN" b="1" smtClean="0"/>
              <a:t>xi</a:t>
            </a:r>
            <a:r>
              <a:rPr lang="zh-CN" altLang="zh-CN" b="1" smtClean="0"/>
              <a:t>á）</a:t>
            </a:r>
            <a:r>
              <a:rPr lang="en-US" altLang="zh-CN" b="1" smtClean="0"/>
              <a:t>       </a:t>
            </a:r>
            <a:r>
              <a:rPr lang="zh-CN" altLang="zh-CN" b="1" smtClean="0"/>
              <a:t>冗杂（</a:t>
            </a:r>
            <a:r>
              <a:rPr lang="en-US" altLang="zh-CN" b="1" smtClean="0"/>
              <a:t>r</a:t>
            </a:r>
            <a:r>
              <a:rPr lang="zh-CN" altLang="zh-CN" b="1" smtClean="0"/>
              <a:t>ǒ</a:t>
            </a:r>
            <a:r>
              <a:rPr lang="en-US" altLang="zh-CN" b="1" err="1" smtClean="0"/>
              <a:t>ng</a:t>
            </a:r>
            <a:r>
              <a:rPr lang="zh-CN" altLang="zh-CN" b="1" smtClean="0"/>
              <a:t>）</a:t>
            </a:r>
            <a:r>
              <a:rPr lang="en-US" altLang="zh-CN" b="1" smtClean="0"/>
              <a:t> </a:t>
            </a:r>
            <a:r>
              <a:rPr lang="zh-CN" altLang="zh-CN" b="1" smtClean="0"/>
              <a:t>侃侃而谈（</a:t>
            </a:r>
            <a:r>
              <a:rPr lang="en-US" altLang="zh-CN" b="1" smtClean="0"/>
              <a:t>k</a:t>
            </a:r>
            <a:r>
              <a:rPr lang="zh-CN" altLang="zh-CN" b="1" smtClean="0"/>
              <a:t>ǎ</a:t>
            </a:r>
            <a:r>
              <a:rPr lang="en-US" altLang="zh-CN" b="1" smtClean="0"/>
              <a:t>n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D</a:t>
            </a:r>
            <a:r>
              <a:rPr lang="zh-CN" altLang="zh-CN" b="1" smtClean="0"/>
              <a:t>、翘首（</a:t>
            </a:r>
            <a:r>
              <a:rPr lang="en-US" altLang="zh-CN" b="1" err="1" smtClean="0"/>
              <a:t>qi</a:t>
            </a:r>
            <a:r>
              <a:rPr lang="zh-CN" altLang="zh-CN" b="1" smtClean="0"/>
              <a:t>á</a:t>
            </a:r>
            <a:r>
              <a:rPr lang="en-US" altLang="zh-CN" b="1" smtClean="0"/>
              <a:t>o</a:t>
            </a:r>
            <a:r>
              <a:rPr lang="zh-CN" altLang="zh-CN" b="1" smtClean="0"/>
              <a:t>）</a:t>
            </a:r>
            <a:r>
              <a:rPr lang="en-US" altLang="zh-CN" b="1" smtClean="0"/>
              <a:t>  </a:t>
            </a:r>
            <a:r>
              <a:rPr lang="zh-CN" altLang="zh-CN" b="1" smtClean="0"/>
              <a:t>棱角（</a:t>
            </a:r>
            <a:r>
              <a:rPr lang="en-US" altLang="zh-CN" b="1" smtClean="0"/>
              <a:t>l</a:t>
            </a:r>
            <a:r>
              <a:rPr lang="zh-CN" altLang="zh-CN" b="1" smtClean="0"/>
              <a:t>é</a:t>
            </a:r>
            <a:r>
              <a:rPr lang="en-US" altLang="zh-CN" b="1" err="1" smtClean="0"/>
              <a:t>ng</a:t>
            </a:r>
            <a:r>
              <a:rPr lang="zh-CN" altLang="zh-CN" b="1" smtClean="0"/>
              <a:t>）</a:t>
            </a:r>
            <a:r>
              <a:rPr lang="en-US" altLang="zh-CN" b="1" smtClean="0"/>
              <a:t>     </a:t>
            </a:r>
            <a:r>
              <a:rPr lang="zh-CN" altLang="zh-CN" b="1" smtClean="0"/>
              <a:t>莅临（</a:t>
            </a:r>
            <a:r>
              <a:rPr lang="en-US" altLang="zh-CN" b="1" smtClean="0"/>
              <a:t>l</a:t>
            </a:r>
            <a:r>
              <a:rPr lang="zh-CN" altLang="zh-CN" b="1" smtClean="0"/>
              <a:t>ì）</a:t>
            </a:r>
            <a:r>
              <a:rPr lang="en-US" altLang="zh-CN" b="1" smtClean="0"/>
              <a:t>       </a:t>
            </a:r>
            <a:r>
              <a:rPr lang="zh-CN" altLang="zh-CN" b="1" smtClean="0"/>
              <a:t>强聒不舍（</a:t>
            </a:r>
            <a:r>
              <a:rPr lang="en-US" altLang="zh-CN" b="1" err="1" smtClean="0"/>
              <a:t>gu</a:t>
            </a:r>
            <a:r>
              <a:rPr lang="zh-CN" altLang="zh-CN" b="1" smtClean="0"/>
              <a:t>ō）</a:t>
            </a:r>
          </a:p>
          <a:p>
            <a:r>
              <a:rPr lang="en-US" altLang="zh-CN" b="1" smtClean="0"/>
              <a:t>2</a:t>
            </a:r>
            <a:r>
              <a:rPr lang="zh-CN" altLang="zh-CN" b="1" smtClean="0"/>
              <a:t>、下列词语中书写正确的一项是（</a:t>
            </a:r>
            <a:r>
              <a:rPr lang="en-US" altLang="zh-CN" b="1" smtClean="0"/>
              <a:t>  </a:t>
            </a:r>
            <a:r>
              <a:rPr lang="zh-CN" altLang="zh-CN" b="1" smtClean="0"/>
              <a:t>）</a:t>
            </a:r>
            <a:r>
              <a:rPr lang="en-US" altLang="zh-CN" b="1" smtClean="0"/>
              <a:t> </a:t>
            </a:r>
            <a:endParaRPr lang="zh-CN" altLang="zh-CN" b="1" smtClean="0">
              <a:solidFill>
                <a:srgbClr val="FF0000"/>
              </a:solidFill>
            </a:endParaRPr>
          </a:p>
          <a:p>
            <a:r>
              <a:rPr lang="en-US" altLang="zh-CN" b="1" smtClean="0"/>
              <a:t>A</a:t>
            </a:r>
            <a:r>
              <a:rPr lang="zh-CN" altLang="zh-CN" b="1" smtClean="0"/>
              <a:t>、决别</a:t>
            </a:r>
            <a:r>
              <a:rPr lang="en-US" altLang="zh-CN" b="1" smtClean="0"/>
              <a:t>     </a:t>
            </a:r>
            <a:r>
              <a:rPr lang="zh-CN" altLang="zh-CN" b="1" smtClean="0"/>
              <a:t>鉴赏</a:t>
            </a:r>
            <a:r>
              <a:rPr lang="en-US" altLang="zh-CN" b="1" smtClean="0"/>
              <a:t>     </a:t>
            </a:r>
            <a:r>
              <a:rPr lang="zh-CN" altLang="zh-CN" b="1" smtClean="0"/>
              <a:t>锋芒毕露</a:t>
            </a:r>
            <a:r>
              <a:rPr lang="en-US" altLang="zh-CN" b="1" smtClean="0"/>
              <a:t>     </a:t>
            </a:r>
            <a:r>
              <a:rPr lang="zh-CN" altLang="zh-CN" b="1" smtClean="0"/>
              <a:t>美不盛收</a:t>
            </a:r>
          </a:p>
          <a:p>
            <a:r>
              <a:rPr lang="en-US" altLang="zh-CN" b="1" smtClean="0"/>
              <a:t>B</a:t>
            </a:r>
            <a:r>
              <a:rPr lang="zh-CN" altLang="zh-CN" b="1" smtClean="0"/>
              <a:t>、愧作</a:t>
            </a:r>
            <a:r>
              <a:rPr lang="en-US" altLang="zh-CN" b="1" smtClean="0"/>
              <a:t>     </a:t>
            </a:r>
            <a:r>
              <a:rPr lang="zh-CN" altLang="zh-CN" b="1" smtClean="0"/>
              <a:t>浮燥</a:t>
            </a:r>
            <a:r>
              <a:rPr lang="en-US" altLang="zh-CN" b="1" smtClean="0"/>
              <a:t>     </a:t>
            </a:r>
            <a:r>
              <a:rPr lang="zh-CN" altLang="zh-CN" b="1" smtClean="0"/>
              <a:t>颠沛流离</a:t>
            </a:r>
            <a:r>
              <a:rPr lang="en-US" altLang="zh-CN" b="1" smtClean="0"/>
              <a:t>     </a:t>
            </a:r>
            <a:r>
              <a:rPr lang="zh-CN" altLang="zh-CN" b="1" smtClean="0"/>
              <a:t>如释重负</a:t>
            </a:r>
          </a:p>
          <a:p>
            <a:r>
              <a:rPr lang="en-US" altLang="zh-CN" b="1" smtClean="0"/>
              <a:t>C</a:t>
            </a:r>
            <a:r>
              <a:rPr lang="zh-CN" altLang="zh-CN" b="1" smtClean="0"/>
              <a:t>、闲暇</a:t>
            </a:r>
            <a:r>
              <a:rPr lang="en-US" altLang="zh-CN" b="1" smtClean="0"/>
              <a:t>     </a:t>
            </a:r>
            <a:r>
              <a:rPr lang="zh-CN" altLang="zh-CN" b="1" smtClean="0"/>
              <a:t>狡辩</a:t>
            </a:r>
            <a:r>
              <a:rPr lang="en-US" altLang="zh-CN" b="1" smtClean="0"/>
              <a:t>     </a:t>
            </a:r>
            <a:r>
              <a:rPr lang="zh-CN" altLang="zh-CN" b="1" smtClean="0"/>
              <a:t>诚惶诚恐</a:t>
            </a:r>
            <a:r>
              <a:rPr lang="en-US" altLang="zh-CN" b="1" smtClean="0"/>
              <a:t>     </a:t>
            </a:r>
            <a:r>
              <a:rPr lang="zh-CN" altLang="zh-CN" b="1" smtClean="0"/>
              <a:t>置之不理</a:t>
            </a:r>
          </a:p>
          <a:p>
            <a:r>
              <a:rPr lang="en-US" altLang="zh-CN" b="1" smtClean="0"/>
              <a:t>D</a:t>
            </a:r>
            <a:r>
              <a:rPr lang="zh-CN" altLang="zh-CN" b="1" smtClean="0"/>
              <a:t>、追朔</a:t>
            </a:r>
            <a:r>
              <a:rPr lang="en-US" altLang="zh-CN" b="1" smtClean="0"/>
              <a:t>     </a:t>
            </a:r>
            <a:r>
              <a:rPr lang="zh-CN" altLang="zh-CN" b="1" smtClean="0"/>
              <a:t>帷幕</a:t>
            </a:r>
            <a:r>
              <a:rPr lang="en-US" altLang="zh-CN" b="1" smtClean="0"/>
              <a:t>     </a:t>
            </a:r>
            <a:r>
              <a:rPr lang="zh-CN" altLang="zh-CN" b="1" smtClean="0"/>
              <a:t>自园其说</a:t>
            </a:r>
            <a:r>
              <a:rPr lang="en-US" altLang="zh-CN" b="1" smtClean="0"/>
              <a:t>     </a:t>
            </a:r>
            <a:r>
              <a:rPr lang="zh-CN" altLang="zh-CN" b="1" smtClean="0"/>
              <a:t>相辅相成</a:t>
            </a:r>
          </a:p>
          <a:p>
            <a:r>
              <a:rPr lang="en-US" altLang="zh-CN" b="1" smtClean="0"/>
              <a:t>3</a:t>
            </a:r>
            <a:r>
              <a:rPr lang="zh-CN" altLang="zh-CN" b="1" smtClean="0"/>
              <a:t>、下列句子中加点成语使用错误的一项是（</a:t>
            </a:r>
            <a:r>
              <a:rPr lang="en-US" altLang="zh-CN" b="1" smtClean="0"/>
              <a:t>  </a:t>
            </a:r>
            <a:r>
              <a:rPr lang="zh-CN" altLang="zh-CN" b="1" smtClean="0"/>
              <a:t>）</a:t>
            </a:r>
            <a:r>
              <a:rPr lang="en-US" altLang="zh-CN" sz="3400" b="1" smtClean="0">
                <a:solidFill>
                  <a:srgbClr val="FF0000"/>
                </a:solidFill>
              </a:rPr>
              <a:t> </a:t>
            </a:r>
            <a:endParaRPr lang="zh-CN" altLang="zh-CN" b="1" smtClean="0">
              <a:solidFill>
                <a:srgbClr val="FF0000"/>
              </a:solidFill>
            </a:endParaRPr>
          </a:p>
          <a:p>
            <a:r>
              <a:rPr lang="en-US" altLang="zh-CN" b="1" smtClean="0"/>
              <a:t>A</a:t>
            </a:r>
            <a:r>
              <a:rPr lang="zh-CN" altLang="zh-CN" b="1" smtClean="0"/>
              <a:t>、庚子冬春跨年，一场</a:t>
            </a:r>
            <a:r>
              <a:rPr lang="zh-CN" altLang="zh-CN" b="1" u="sng" smtClean="0"/>
              <a:t>势在必行</a:t>
            </a:r>
            <a:r>
              <a:rPr lang="zh-CN" altLang="zh-CN" b="1" smtClean="0"/>
              <a:t>的疫情，突袭荆楚大地，迅速向各地蔓延。</a:t>
            </a:r>
          </a:p>
          <a:p>
            <a:r>
              <a:rPr lang="en-US" altLang="zh-CN" b="1" smtClean="0"/>
              <a:t>B</a:t>
            </a:r>
            <a:r>
              <a:rPr lang="zh-CN" altLang="zh-CN" b="1" smtClean="0"/>
              <a:t>、南方有佳木，黔地出好茶。眼前</a:t>
            </a:r>
            <a:r>
              <a:rPr lang="zh-CN" altLang="zh-CN" b="1" u="sng" smtClean="0"/>
              <a:t>漫山遍野</a:t>
            </a:r>
            <a:r>
              <a:rPr lang="zh-CN" altLang="zh-CN" b="1" smtClean="0"/>
              <a:t>的茶树正在讲述着铜仁市精准扶贫路上一个个感人的故事。</a:t>
            </a:r>
          </a:p>
          <a:p>
            <a:r>
              <a:rPr lang="en-US" altLang="zh-CN" b="1" smtClean="0"/>
              <a:t>c.</a:t>
            </a:r>
            <a:r>
              <a:rPr lang="zh-CN" altLang="zh-CN" b="1" smtClean="0"/>
              <a:t>如此</a:t>
            </a:r>
            <a:r>
              <a:rPr lang="zh-CN" altLang="zh-CN" b="1" u="sng" smtClean="0"/>
              <a:t>妙趣横生</a:t>
            </a:r>
            <a:r>
              <a:rPr lang="zh-CN" altLang="zh-CN" b="1" smtClean="0"/>
              <a:t>的语言，若非有趣之人，无论如何也想不出来。</a:t>
            </a:r>
          </a:p>
          <a:p>
            <a:r>
              <a:rPr lang="en-US" altLang="zh-CN" b="1" smtClean="0"/>
              <a:t>D.</a:t>
            </a:r>
            <a:r>
              <a:rPr lang="zh-CN" altLang="zh-CN" b="1" smtClean="0"/>
              <a:t>云办公，云课堂，云看展，“云化”生活极大方便了疫情期间</a:t>
            </a:r>
            <a:r>
              <a:rPr lang="zh-CN" altLang="zh-CN" b="1" u="sng" smtClean="0"/>
              <a:t>足不出户</a:t>
            </a:r>
            <a:r>
              <a:rPr lang="zh-CN" altLang="zh-CN" b="1" smtClean="0"/>
              <a:t>的普通百姓。</a:t>
            </a:r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748464" y="260648"/>
            <a:ext cx="18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D</a:t>
            </a:r>
            <a:endParaRPr lang="zh-CN" altLang="en-US" sz="3200"/>
          </a:p>
        </p:txBody>
      </p:sp>
      <p:sp>
        <p:nvSpPr>
          <p:cNvPr id="5" name="TextBox 4"/>
          <p:cNvSpPr txBox="1"/>
          <p:nvPr/>
        </p:nvSpPr>
        <p:spPr>
          <a:xfrm>
            <a:off x="6660232" y="1772816"/>
            <a:ext cx="428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</a:rPr>
              <a:t>C</a:t>
            </a:r>
            <a:endParaRPr lang="zh-CN" altLang="en-US" sz="3600"/>
          </a:p>
        </p:txBody>
      </p:sp>
      <p:sp>
        <p:nvSpPr>
          <p:cNvPr id="6" name="TextBox 5"/>
          <p:cNvSpPr txBox="1"/>
          <p:nvPr/>
        </p:nvSpPr>
        <p:spPr>
          <a:xfrm>
            <a:off x="7812360" y="3212976"/>
            <a:ext cx="46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</a:rPr>
              <a:t>A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19672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 smtClean="0"/>
              <a:t>4.</a:t>
            </a:r>
            <a:r>
              <a:rPr lang="zh-CN" altLang="zh-CN" b="1" smtClean="0"/>
              <a:t>下列句子中没有语病的一项是（</a:t>
            </a:r>
            <a:r>
              <a:rPr lang="en-US" altLang="zh-CN" b="1" smtClean="0"/>
              <a:t>   </a:t>
            </a:r>
            <a:r>
              <a:rPr lang="zh-CN" altLang="zh-CN" b="1" smtClean="0"/>
              <a:t>）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 smtClean="0"/>
              <a:t>A. </a:t>
            </a:r>
            <a:r>
              <a:rPr lang="zh-CN" altLang="zh-CN" b="1" smtClean="0"/>
              <a:t>人脸识别技术可以很好地解决身份证、学生证、银行卡等容易丢失和被盗。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 smtClean="0"/>
              <a:t>B. </a:t>
            </a:r>
            <a:r>
              <a:rPr lang="zh-CN" altLang="zh-CN" b="1" smtClean="0"/>
              <a:t>善待自然就是善待自己，自然生态环境保护得好决定着灾害发生时损失的大小。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 smtClean="0"/>
              <a:t>C. </a:t>
            </a:r>
            <a:r>
              <a:rPr lang="zh-CN" altLang="zh-CN" b="1" smtClean="0"/>
              <a:t>二十四节气是我们的祖先馈赠给我们的珍贵礼物，在农业生产上有重要的意义。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 smtClean="0"/>
              <a:t>D. </a:t>
            </a:r>
            <a:r>
              <a:rPr lang="zh-CN" altLang="zh-CN" b="1" smtClean="0"/>
              <a:t>班长明智而远见的发言让台下的同学倍受鼓舞。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 smtClean="0"/>
              <a:t>5. </a:t>
            </a:r>
            <a:r>
              <a:rPr lang="zh-CN" altLang="zh-CN" b="1" smtClean="0"/>
              <a:t>下列分析，表述错误的一项是（</a:t>
            </a:r>
            <a:r>
              <a:rPr lang="en-US" altLang="zh-CN" b="1" smtClean="0"/>
              <a:t>  </a:t>
            </a:r>
            <a:r>
              <a:rPr lang="zh-CN" altLang="zh-CN" b="1" smtClean="0"/>
              <a:t>）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 smtClean="0"/>
              <a:t>A. </a:t>
            </a:r>
            <a:r>
              <a:rPr lang="zh-CN" altLang="zh-CN" b="1" smtClean="0"/>
              <a:t>“热烈粗犷”和“表扬鼓励”是并列短语，“更加坚强”和“完全相信”是偏正短语，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zh-CN" altLang="zh-CN" b="1" smtClean="0"/>
              <a:t>“老师讲课”和“大家唱歌”是主谓短语。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 smtClean="0"/>
              <a:t>B. </a:t>
            </a:r>
            <a:r>
              <a:rPr lang="zh-CN" altLang="zh-CN" b="1" smtClean="0"/>
              <a:t>人民解放军正以自己的英雄式的战斗，坚决地执行毛主席朱总司令的命令。（该句句子主干是：战斗执行命令）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 smtClean="0"/>
              <a:t>C. </a:t>
            </a:r>
            <a:r>
              <a:rPr lang="zh-CN" altLang="zh-CN" b="1" smtClean="0"/>
              <a:t>新冠肺炎疫情发生以来，我们学会了如何正确佩戴口罩？如何正确洗手？如何在聚餐时正确使用公筷……（句中“？”应改为“，</a:t>
            </a:r>
            <a:r>
              <a:rPr lang="en-US" altLang="zh-CN" b="1" smtClean="0"/>
              <a:t>'</a:t>
            </a:r>
            <a:r>
              <a:rPr lang="zh-CN" altLang="zh-CN" b="1" smtClean="0"/>
              <a:t>）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 smtClean="0"/>
              <a:t>D. </a:t>
            </a:r>
            <a:r>
              <a:rPr lang="zh-CN" altLang="zh-CN" b="1" smtClean="0"/>
              <a:t>我向下迈出了最后一步，然后踩到了底部</a:t>
            </a:r>
            <a:r>
              <a:rPr lang="zh-CN" altLang="zh-CN" b="1" u="sng" smtClean="0"/>
              <a:t>凌乱</a:t>
            </a:r>
            <a:r>
              <a:rPr lang="zh-CN" altLang="zh-CN" b="1" smtClean="0"/>
              <a:t>的岩石，扑进了爸爸</a:t>
            </a:r>
            <a:r>
              <a:rPr lang="zh-CN" altLang="zh-CN" b="1" u="sng" smtClean="0"/>
              <a:t>强壮</a:t>
            </a:r>
            <a:r>
              <a:rPr lang="zh-CN" altLang="zh-CN" b="1" smtClean="0"/>
              <a:t>的臂弯里。（该句中加点词都是形容词）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 smtClean="0"/>
              <a:t>7. </a:t>
            </a:r>
            <a:r>
              <a:rPr lang="zh-CN" altLang="zh-CN" b="1" smtClean="0"/>
              <a:t>下列对文化、文学常识的表述不正确的一项是（</a:t>
            </a:r>
            <a:r>
              <a:rPr lang="en-US" altLang="zh-CN" b="1" smtClean="0"/>
              <a:t>  </a:t>
            </a:r>
            <a:r>
              <a:rPr lang="zh-CN" altLang="zh-CN" b="1" smtClean="0"/>
              <a:t>）</a:t>
            </a:r>
            <a:r>
              <a:rPr lang="en-US" altLang="zh-CN" b="1" smtClean="0"/>
              <a:t>  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 smtClean="0"/>
              <a:t>A. </a:t>
            </a:r>
            <a:r>
              <a:rPr lang="zh-CN" altLang="zh-CN" b="1" smtClean="0"/>
              <a:t>“无丝竹之乱耳”中的“丝竹”泛指音乐；古代住宅旁边常栽种桑树和梓树，后来就用“桑梓”指代家乡；封建君主祭社稷，祈求丰年，后来就把“社稷”作为国 家的代称。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 smtClean="0"/>
              <a:t>B. </a:t>
            </a:r>
            <a:r>
              <a:rPr lang="zh-CN" altLang="zh-CN" b="1" smtClean="0"/>
              <a:t>《西游记》中，孙悟空对唐僧说：“两不相谢，彼此相扶持也。”在文学作品中还有很多这样的人物彼此扶持，走到圆满，如：《钢铁是怎样炼成的》中的保尔和冬丽娅；《三国演义》中的刘备和诸葛亮；《简•爱》中的简•爱和罗切斯特。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 smtClean="0"/>
              <a:t>C. </a:t>
            </a:r>
            <a:r>
              <a:rPr lang="zh-CN" altLang="zh-CN" b="1" smtClean="0"/>
              <a:t>现代汉语的很多成语出自古代典籍，如：“温故知新</a:t>
            </a:r>
            <a:r>
              <a:rPr lang="en-US" altLang="zh-CN" b="1" smtClean="0"/>
              <a:t>'</a:t>
            </a:r>
            <a:r>
              <a:rPr lang="zh-CN" altLang="zh-CN" b="1" smtClean="0"/>
              <a:t>出自《论语》；“教学相长</a:t>
            </a:r>
            <a:r>
              <a:rPr lang="en-US" altLang="zh-CN" b="1" smtClean="0"/>
              <a:t>' </a:t>
            </a:r>
            <a:r>
              <a:rPr lang="zh-CN" altLang="zh-CN" b="1" smtClean="0"/>
              <a:t>出自《礼记》；“一鼓作气</a:t>
            </a:r>
            <a:r>
              <a:rPr lang="en-US" altLang="zh-CN" b="1" smtClean="0"/>
              <a:t>'</a:t>
            </a:r>
            <a:r>
              <a:rPr lang="zh-CN" altLang="zh-CN" b="1" smtClean="0"/>
              <a:t>出自《左传》。</a:t>
            </a:r>
          </a:p>
          <a:p>
            <a:pPr marL="0" indent="0">
              <a:lnSpc>
                <a:spcPts val="2200"/>
              </a:lnSpc>
              <a:spcBef>
                <a:spcPct val="0"/>
              </a:spcBef>
            </a:pPr>
            <a:r>
              <a:rPr lang="en-US" altLang="zh-CN" b="1" smtClean="0"/>
              <a:t>D. </a:t>
            </a:r>
            <a:r>
              <a:rPr lang="zh-CN" altLang="zh-CN" b="1" smtClean="0"/>
              <a:t>朱自清，著名散文家、诗人、学者，著有散文集《背影》《欧游杂记》等。我们学过他的散文《春》《背影》。</a:t>
            </a:r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676456" y="0"/>
            <a:ext cx="2567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C</a:t>
            </a:r>
            <a:r>
              <a:rPr lang="en-US" altLang="zh-CN" sz="3200" b="1" smtClean="0"/>
              <a:t> </a:t>
            </a:r>
            <a:endParaRPr lang="zh-CN" altLang="en-US" sz="3200"/>
          </a:p>
        </p:txBody>
      </p:sp>
      <p:sp>
        <p:nvSpPr>
          <p:cNvPr id="6" name="TextBox 5"/>
          <p:cNvSpPr txBox="1"/>
          <p:nvPr/>
        </p:nvSpPr>
        <p:spPr>
          <a:xfrm flipH="1">
            <a:off x="7308304" y="1268760"/>
            <a:ext cx="64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</a:rPr>
              <a:t>B </a:t>
            </a:r>
            <a:endParaRPr lang="zh-CN" altLang="en-US" sz="3600"/>
          </a:p>
        </p:txBody>
      </p:sp>
      <p:sp>
        <p:nvSpPr>
          <p:cNvPr id="7" name="TextBox 6"/>
          <p:cNvSpPr txBox="1"/>
          <p:nvPr/>
        </p:nvSpPr>
        <p:spPr>
          <a:xfrm>
            <a:off x="7596336" y="3645024"/>
            <a:ext cx="4716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</a:rPr>
              <a:t>B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38132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ts val="2640"/>
              </a:lnSpc>
              <a:spcBef>
                <a:spcPct val="0"/>
              </a:spcBef>
            </a:pPr>
            <a:r>
              <a:rPr lang="en-US" altLang="zh-CN" b="1" smtClean="0"/>
              <a:t>1</a:t>
            </a:r>
            <a:r>
              <a:rPr lang="zh-CN" altLang="zh-CN" b="1" smtClean="0"/>
              <a:t>．下列词语中加点字的读音完全正确的一项是（）</a:t>
            </a:r>
            <a:r>
              <a:rPr lang="en-US" altLang="zh-CN" sz="3600" b="1" smtClean="0">
                <a:solidFill>
                  <a:srgbClr val="FF0000"/>
                </a:solidFill>
              </a:rPr>
              <a:t>   </a:t>
            </a:r>
            <a:r>
              <a:rPr lang="en-US" altLang="zh-CN" b="1" smtClean="0"/>
              <a:t> </a:t>
            </a:r>
            <a:br>
              <a:rPr lang="en-US" altLang="zh-CN" b="1" smtClean="0"/>
            </a:br>
            <a:r>
              <a:rPr lang="en-US" altLang="zh-CN" b="1" smtClean="0"/>
              <a:t>A</a:t>
            </a:r>
            <a:r>
              <a:rPr lang="zh-CN" altLang="zh-CN" b="1" smtClean="0"/>
              <a:t>．元勋（</a:t>
            </a:r>
            <a:r>
              <a:rPr lang="en-US" altLang="zh-CN" b="1" smtClean="0"/>
              <a:t>x</a:t>
            </a:r>
            <a:r>
              <a:rPr lang="zh-CN" altLang="zh-CN" b="1" smtClean="0"/>
              <a:t>ū</a:t>
            </a:r>
            <a:r>
              <a:rPr lang="en-US" altLang="zh-CN" b="1" smtClean="0"/>
              <a:t>n</a:t>
            </a:r>
            <a:r>
              <a:rPr lang="zh-CN" altLang="zh-CN" b="1" smtClean="0"/>
              <a:t>）喷薄（</a:t>
            </a:r>
            <a:r>
              <a:rPr lang="en-US" altLang="zh-CN" b="1" smtClean="0"/>
              <a:t>b</a:t>
            </a:r>
            <a:r>
              <a:rPr lang="zh-CN" altLang="zh-CN" b="1" smtClean="0"/>
              <a:t>á</a:t>
            </a:r>
            <a:r>
              <a:rPr lang="en-US" altLang="zh-CN" b="1" smtClean="0"/>
              <a:t>o</a:t>
            </a:r>
            <a:r>
              <a:rPr lang="zh-CN" altLang="zh-CN" b="1" smtClean="0"/>
              <a:t>）虔诚（</a:t>
            </a:r>
            <a:r>
              <a:rPr lang="en-US" altLang="zh-CN" b="1" err="1" smtClean="0"/>
              <a:t>qi</a:t>
            </a:r>
            <a:r>
              <a:rPr lang="zh-CN" altLang="zh-CN" b="1" smtClean="0"/>
              <a:t>á</a:t>
            </a:r>
            <a:r>
              <a:rPr lang="en-US" altLang="zh-CN" b="1" smtClean="0"/>
              <a:t>n</a:t>
            </a:r>
            <a:r>
              <a:rPr lang="zh-CN" altLang="zh-CN" b="1" smtClean="0"/>
              <a:t>） 锋芒毕露（</a:t>
            </a:r>
            <a:r>
              <a:rPr lang="en-US" altLang="zh-CN" b="1" smtClean="0"/>
              <a:t>l</a:t>
            </a:r>
            <a:r>
              <a:rPr lang="zh-CN" altLang="zh-CN" b="1" smtClean="0"/>
              <a:t>ù）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B</a:t>
            </a:r>
            <a:r>
              <a:rPr lang="zh-CN" altLang="zh-CN" b="1" smtClean="0"/>
              <a:t>．钦差（</a:t>
            </a:r>
            <a:r>
              <a:rPr lang="en-US" altLang="zh-CN" b="1" smtClean="0"/>
              <a:t>q</a:t>
            </a:r>
            <a:r>
              <a:rPr lang="zh-CN" altLang="zh-CN" b="1" smtClean="0"/>
              <a:t>ī</a:t>
            </a:r>
            <a:r>
              <a:rPr lang="en-US" altLang="zh-CN" b="1" smtClean="0"/>
              <a:t>n</a:t>
            </a:r>
            <a:r>
              <a:rPr lang="zh-CN" altLang="zh-CN" b="1" smtClean="0"/>
              <a:t>）酝酿（</a:t>
            </a:r>
            <a:r>
              <a:rPr lang="en-US" altLang="zh-CN" b="1" err="1" smtClean="0"/>
              <a:t>ni</a:t>
            </a:r>
            <a:r>
              <a:rPr lang="zh-CN" altLang="zh-CN" b="1" smtClean="0"/>
              <a:t>à</a:t>
            </a:r>
            <a:r>
              <a:rPr lang="en-US" altLang="zh-CN" b="1" smtClean="0"/>
              <a:t>n</a:t>
            </a:r>
            <a:r>
              <a:rPr lang="zh-CN" altLang="zh-CN" b="1" smtClean="0"/>
              <a:t>ɡ）不辍（</a:t>
            </a:r>
            <a:r>
              <a:rPr lang="en-US" altLang="zh-CN" b="1" err="1" smtClean="0"/>
              <a:t>chu</a:t>
            </a:r>
            <a:r>
              <a:rPr lang="zh-CN" altLang="zh-CN" b="1" smtClean="0"/>
              <a:t>ò） 审时度势（</a:t>
            </a:r>
            <a:r>
              <a:rPr lang="en-US" altLang="zh-CN" b="1" smtClean="0"/>
              <a:t>d</a:t>
            </a:r>
            <a:r>
              <a:rPr lang="zh-CN" altLang="zh-CN" b="1" smtClean="0"/>
              <a:t>ù）</a:t>
            </a:r>
            <a:br>
              <a:rPr lang="en-US" altLang="zh-CN" b="1" smtClean="0"/>
            </a:br>
            <a:r>
              <a:rPr lang="en-US" altLang="zh-CN" b="1" smtClean="0"/>
              <a:t>C</a:t>
            </a:r>
            <a:r>
              <a:rPr lang="zh-CN" altLang="zh-CN" b="1" smtClean="0"/>
              <a:t>．磐石（</a:t>
            </a:r>
            <a:r>
              <a:rPr lang="en-US" altLang="zh-CN" b="1" smtClean="0"/>
              <a:t>p</a:t>
            </a:r>
            <a:r>
              <a:rPr lang="zh-CN" altLang="zh-CN" b="1" smtClean="0"/>
              <a:t>á</a:t>
            </a:r>
            <a:r>
              <a:rPr lang="en-US" altLang="zh-CN" b="1" smtClean="0"/>
              <a:t>n</a:t>
            </a:r>
            <a:r>
              <a:rPr lang="zh-CN" altLang="zh-CN" b="1" smtClean="0"/>
              <a:t>）热忱（</a:t>
            </a:r>
            <a:r>
              <a:rPr lang="en-US" altLang="zh-CN" b="1" err="1" smtClean="0"/>
              <a:t>ch</a:t>
            </a:r>
            <a:r>
              <a:rPr lang="zh-CN" altLang="zh-CN" b="1" smtClean="0"/>
              <a:t>é</a:t>
            </a:r>
            <a:r>
              <a:rPr lang="en-US" altLang="zh-CN" b="1" smtClean="0"/>
              <a:t>n</a:t>
            </a:r>
            <a:r>
              <a:rPr lang="zh-CN" altLang="zh-CN" b="1" smtClean="0"/>
              <a:t>）恪守（ɡè） 不折不挠（</a:t>
            </a:r>
            <a:r>
              <a:rPr lang="en-US" altLang="zh-CN" b="1" smtClean="0"/>
              <a:t>n</a:t>
            </a:r>
            <a:r>
              <a:rPr lang="zh-CN" altLang="zh-CN" b="1" smtClean="0"/>
              <a:t>á</a:t>
            </a:r>
            <a:r>
              <a:rPr lang="en-US" altLang="zh-CN" b="1" smtClean="0"/>
              <a:t>o</a:t>
            </a:r>
            <a:r>
              <a:rPr lang="zh-CN" altLang="zh-CN" b="1" smtClean="0"/>
              <a:t>）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D</a:t>
            </a:r>
            <a:r>
              <a:rPr lang="zh-CN" altLang="zh-CN" b="1" smtClean="0"/>
              <a:t>．殷切（</a:t>
            </a:r>
            <a:r>
              <a:rPr lang="en-US" altLang="zh-CN" b="1" smtClean="0"/>
              <a:t>y</a:t>
            </a:r>
            <a:r>
              <a:rPr lang="zh-CN" altLang="zh-CN" b="1" smtClean="0"/>
              <a:t>ī</a:t>
            </a:r>
            <a:r>
              <a:rPr lang="en-US" altLang="zh-CN" b="1" smtClean="0"/>
              <a:t>n</a:t>
            </a:r>
            <a:r>
              <a:rPr lang="zh-CN" altLang="zh-CN" b="1" smtClean="0"/>
              <a:t>）商酌（</a:t>
            </a:r>
            <a:r>
              <a:rPr lang="en-US" altLang="zh-CN" b="1" err="1" smtClean="0"/>
              <a:t>zhu</a:t>
            </a:r>
            <a:r>
              <a:rPr lang="zh-CN" altLang="zh-CN" b="1" smtClean="0"/>
              <a:t>ó）积淀（</a:t>
            </a:r>
            <a:r>
              <a:rPr lang="en-US" altLang="zh-CN" b="1" err="1" smtClean="0"/>
              <a:t>di</a:t>
            </a:r>
            <a:r>
              <a:rPr lang="zh-CN" altLang="zh-CN" b="1" smtClean="0"/>
              <a:t>à</a:t>
            </a:r>
            <a:r>
              <a:rPr lang="en-US" altLang="zh-CN" b="1" smtClean="0"/>
              <a:t>n</a:t>
            </a:r>
            <a:r>
              <a:rPr lang="zh-CN" altLang="zh-CN" b="1" smtClean="0"/>
              <a:t>） 同舟共济（</a:t>
            </a:r>
            <a:r>
              <a:rPr lang="en-US" altLang="zh-CN" b="1" smtClean="0"/>
              <a:t>j</a:t>
            </a:r>
            <a:r>
              <a:rPr lang="zh-CN" altLang="zh-CN" b="1" smtClean="0"/>
              <a:t>ì）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2</a:t>
            </a:r>
            <a:r>
              <a:rPr lang="zh-CN" altLang="zh-CN" b="1" smtClean="0"/>
              <a:t>．下列词语中没有错别字的一项是（）</a:t>
            </a:r>
            <a:r>
              <a:rPr lang="en-US" altLang="zh-CN" b="1" smtClean="0"/>
              <a:t> </a:t>
            </a:r>
            <a:br>
              <a:rPr lang="en-US" altLang="zh-CN" b="1" smtClean="0"/>
            </a:br>
            <a:r>
              <a:rPr lang="en-US" altLang="zh-CN" b="1" smtClean="0"/>
              <a:t>A</a:t>
            </a:r>
            <a:r>
              <a:rPr lang="zh-CN" altLang="zh-CN" b="1" smtClean="0"/>
              <a:t>．精致 绿阴场 一丝不苟 高瞻远瞩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B</a:t>
            </a:r>
            <a:r>
              <a:rPr lang="zh-CN" altLang="zh-CN" b="1" smtClean="0"/>
              <a:t>．浩翰 纪念碑 长治久安 家喻户晓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C</a:t>
            </a:r>
            <a:r>
              <a:rPr lang="zh-CN" altLang="zh-CN" b="1" smtClean="0"/>
              <a:t>．隧道 拓荒者 孜孜不倦 白手起家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D</a:t>
            </a:r>
            <a:r>
              <a:rPr lang="zh-CN" altLang="zh-CN" b="1" smtClean="0"/>
              <a:t>．铭记 博物馆 草长莺飞 临危不具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3</a:t>
            </a:r>
            <a:r>
              <a:rPr lang="zh-CN" altLang="zh-CN" b="1" smtClean="0"/>
              <a:t>．下列句子中加点成语使用恰当的一项是（</a:t>
            </a:r>
            <a:r>
              <a:rPr lang="en-US" altLang="zh-CN" b="1" smtClean="0"/>
              <a:t>         </a:t>
            </a:r>
            <a:r>
              <a:rPr lang="zh-CN" altLang="zh-CN" b="1" smtClean="0"/>
              <a:t>）</a:t>
            </a:r>
            <a:br>
              <a:rPr lang="en-US" altLang="zh-CN" b="1" smtClean="0"/>
            </a:br>
            <a:r>
              <a:rPr lang="en-US" altLang="zh-CN" b="1" smtClean="0"/>
              <a:t>A</a:t>
            </a:r>
            <a:r>
              <a:rPr lang="zh-CN" altLang="zh-CN" b="1" smtClean="0"/>
              <a:t>．民法典坚持“以人民为中心”的立法理念，与人们的生活</a:t>
            </a:r>
            <a:r>
              <a:rPr lang="zh-CN" altLang="zh-CN" b="1" u="sng" smtClean="0"/>
              <a:t>相濡以沫</a:t>
            </a:r>
            <a:r>
              <a:rPr lang="zh-CN" altLang="zh-CN" b="1" smtClean="0"/>
              <a:t>。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B</a:t>
            </a:r>
            <a:r>
              <a:rPr lang="zh-CN" altLang="zh-CN" b="1" smtClean="0"/>
              <a:t>．“嫦娥”探月、“蛟龙”入海、“北斗”组网……我国重大科技成果</a:t>
            </a:r>
            <a:r>
              <a:rPr lang="zh-CN" altLang="zh-CN" b="1" u="sng" smtClean="0"/>
              <a:t>层出不穷</a:t>
            </a:r>
            <a:r>
              <a:rPr lang="zh-CN" altLang="zh-CN" b="1" smtClean="0"/>
              <a:t>地出现。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C</a:t>
            </a:r>
            <a:r>
              <a:rPr lang="zh-CN" altLang="zh-CN" b="1" smtClean="0"/>
              <a:t>．正在建设中的“稼轩文旅城”将以其</a:t>
            </a:r>
            <a:r>
              <a:rPr lang="zh-CN" altLang="zh-CN" b="1" u="sng" smtClean="0"/>
              <a:t>处心积虑</a:t>
            </a:r>
            <a:r>
              <a:rPr lang="zh-CN" altLang="zh-CN" b="1" smtClean="0"/>
              <a:t>的设计，为济南打造一张新的文化名片。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D</a:t>
            </a:r>
            <a:r>
              <a:rPr lang="zh-CN" altLang="zh-CN" b="1" smtClean="0"/>
              <a:t>．我们要立下</a:t>
            </a:r>
            <a:r>
              <a:rPr lang="zh-CN" altLang="zh-CN" b="1" u="sng" smtClean="0"/>
              <a:t>愚公移山</a:t>
            </a:r>
            <a:r>
              <a:rPr lang="zh-CN" altLang="zh-CN" b="1" smtClean="0"/>
              <a:t>之志，咬定目标苦干实干，坚决打赢脱贫攻坚战。</a:t>
            </a:r>
            <a:r>
              <a:rPr lang="en-US" altLang="zh-CN" b="1" smtClean="0"/>
              <a:t> </a:t>
            </a:r>
            <a:br>
              <a:rPr lang="en-US" altLang="zh-CN" smtClean="0"/>
            </a:b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884368" y="620688"/>
            <a:ext cx="1382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</a:rPr>
              <a:t>1</a:t>
            </a:r>
            <a:r>
              <a:rPr lang="zh-CN" altLang="zh-CN" sz="3600" b="1" smtClean="0">
                <a:solidFill>
                  <a:srgbClr val="FF0000"/>
                </a:solidFill>
              </a:rPr>
              <a:t>．</a:t>
            </a:r>
            <a:r>
              <a:rPr lang="en-US" altLang="zh-CN" sz="3600" b="1" smtClean="0">
                <a:solidFill>
                  <a:srgbClr val="FF0000"/>
                </a:solidFill>
              </a:rPr>
              <a:t>D  </a:t>
            </a:r>
            <a:endParaRPr lang="zh-CN" altLang="en-US" sz="3600"/>
          </a:p>
        </p:txBody>
      </p:sp>
      <p:sp>
        <p:nvSpPr>
          <p:cNvPr id="5" name="TextBox 4"/>
          <p:cNvSpPr txBox="1"/>
          <p:nvPr/>
        </p:nvSpPr>
        <p:spPr>
          <a:xfrm>
            <a:off x="7380312" y="1772816"/>
            <a:ext cx="1763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2</a:t>
            </a:r>
            <a:r>
              <a:rPr lang="zh-CN" altLang="zh-CN" sz="3200" b="1" smtClean="0">
                <a:solidFill>
                  <a:srgbClr val="FF0000"/>
                </a:solidFill>
              </a:rPr>
              <a:t>．</a:t>
            </a:r>
            <a:r>
              <a:rPr lang="en-US" altLang="zh-CN" sz="3200" b="1" smtClean="0">
                <a:solidFill>
                  <a:srgbClr val="FF0000"/>
                </a:solidFill>
              </a:rPr>
              <a:t>C   </a:t>
            </a:r>
            <a:r>
              <a:rPr lang="en-US" altLang="zh-CN" sz="3200" b="1" smtClean="0"/>
              <a:t> </a:t>
            </a:r>
            <a:endParaRPr lang="zh-CN" altLang="en-US" sz="3200"/>
          </a:p>
        </p:txBody>
      </p:sp>
      <p:sp>
        <p:nvSpPr>
          <p:cNvPr id="6" name="TextBox 5"/>
          <p:cNvSpPr txBox="1"/>
          <p:nvPr/>
        </p:nvSpPr>
        <p:spPr>
          <a:xfrm>
            <a:off x="7092280" y="2924944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</a:rPr>
              <a:t> 3</a:t>
            </a:r>
            <a:r>
              <a:rPr lang="zh-CN" altLang="zh-CN" sz="3600" b="1" smtClean="0">
                <a:solidFill>
                  <a:srgbClr val="FF0000"/>
                </a:solidFill>
              </a:rPr>
              <a:t>．</a:t>
            </a:r>
            <a:r>
              <a:rPr lang="en-US" altLang="zh-CN" sz="3600" b="1" smtClean="0">
                <a:solidFill>
                  <a:srgbClr val="FF0000"/>
                </a:solidFill>
              </a:rPr>
              <a:t>D  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02128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4</a:t>
            </a:r>
            <a:r>
              <a:rPr lang="zh-CN" altLang="zh-CN" b="1" smtClean="0"/>
              <a:t>．下列句子没有语病的一项是（</a:t>
            </a:r>
            <a:r>
              <a:rPr lang="en-US" altLang="zh-CN" b="1" smtClean="0"/>
              <a:t>                      </a:t>
            </a:r>
            <a:r>
              <a:rPr lang="zh-CN" altLang="zh-CN" b="1" smtClean="0"/>
              <a:t>）（</a:t>
            </a:r>
            <a:r>
              <a:rPr lang="en-US" altLang="zh-CN" b="1" smtClean="0"/>
              <a:t>4 </a:t>
            </a:r>
            <a:r>
              <a:rPr lang="zh-CN" altLang="zh-CN" b="1" smtClean="0"/>
              <a:t>分） </a:t>
            </a:r>
            <a:r>
              <a:rPr lang="en-US" altLang="zh-CN" sz="4400" b="1" smtClean="0">
                <a:solidFill>
                  <a:srgbClr val="FF0000"/>
                </a:solidFill>
              </a:rPr>
              <a:t> 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</a:t>
            </a:r>
            <a:r>
              <a:rPr lang="zh-CN" altLang="zh-CN" b="1" smtClean="0"/>
              <a:t>．科学防控新冠肺炎疫情，重点在于早隔离、早治疗、早发现、早报告。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B</a:t>
            </a:r>
            <a:r>
              <a:rPr lang="zh-CN" altLang="zh-CN" b="1" smtClean="0"/>
              <a:t>．青春不仅是一个年龄阶段，更是一种砥砺前行、勇于担当的精神状态。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C</a:t>
            </a:r>
            <a:r>
              <a:rPr lang="zh-CN" altLang="zh-CN" b="1" smtClean="0"/>
              <a:t>．樊锦诗奉献大漠近</a:t>
            </a:r>
            <a:r>
              <a:rPr lang="en-US" altLang="zh-CN" b="1" smtClean="0"/>
              <a:t> 60 </a:t>
            </a:r>
            <a:r>
              <a:rPr lang="zh-CN" altLang="zh-CN" b="1" smtClean="0"/>
              <a:t>年，打造了“数字敦煌”等重要文物研究和保护。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D</a:t>
            </a:r>
            <a:r>
              <a:rPr lang="zh-CN" altLang="zh-CN" b="1" smtClean="0"/>
              <a:t>．假如你是一粒种子，尽管是生在沃野，还是长在峭壁，都要坚强地扎根生长。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5</a:t>
            </a:r>
            <a:r>
              <a:rPr lang="zh-CN" altLang="zh-CN" b="1" smtClean="0"/>
              <a:t>．下列关于名著的表述，不正确的一项是（）（</a:t>
            </a:r>
            <a:r>
              <a:rPr lang="en-US" altLang="zh-CN" b="1" smtClean="0"/>
              <a:t>4 </a:t>
            </a:r>
            <a:r>
              <a:rPr lang="zh-CN" altLang="zh-CN" b="1" smtClean="0"/>
              <a:t>分）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A</a:t>
            </a:r>
            <a:r>
              <a:rPr lang="zh-CN" altLang="zh-CN" b="1" smtClean="0"/>
              <a:t>．《水浒传》中吴用足智多谋，他与杨志、晁盖、阮氏三兄弟等人联手智取了生辰纲。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B</a:t>
            </a:r>
            <a:r>
              <a:rPr lang="zh-CN" altLang="zh-CN" b="1" smtClean="0"/>
              <a:t>．艾青的诗歌蕴含着深沉而真挚的爱国情怀，其主旋律是对土地的热爱和对光明的歌颂。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C</a:t>
            </a:r>
            <a:r>
              <a:rPr lang="zh-CN" altLang="zh-CN" b="1" smtClean="0"/>
              <a:t>．在克服种种阻力后，简·爱最终以平等的姿态与罗切斯特先生走到了一起。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>D</a:t>
            </a:r>
            <a:r>
              <a:rPr lang="zh-CN" altLang="zh-CN" b="1" smtClean="0"/>
              <a:t>．保尔不仅有顽强的毅力和钢铁般的意志，还有温情的一面，他珍视亲情、恋情、友情。</a:t>
            </a:r>
          </a:p>
          <a:p>
            <a:pPr marL="0">
              <a:lnSpc>
                <a:spcPct val="120000"/>
              </a:lnSpc>
            </a:pP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550294" y="0"/>
            <a:ext cx="1593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 4</a:t>
            </a:r>
            <a:r>
              <a:rPr lang="zh-CN" altLang="zh-CN" sz="3200" b="1" smtClean="0">
                <a:solidFill>
                  <a:srgbClr val="FF0000"/>
                </a:solidFill>
              </a:rPr>
              <a:t>．</a:t>
            </a:r>
            <a:r>
              <a:rPr lang="en-US" altLang="zh-CN" sz="3200" b="1" smtClean="0">
                <a:solidFill>
                  <a:srgbClr val="FF0000"/>
                </a:solidFill>
              </a:rPr>
              <a:t>B     </a:t>
            </a:r>
            <a:endParaRPr lang="zh-CN" altLang="en-US" sz="3200"/>
          </a:p>
        </p:txBody>
      </p:sp>
      <p:sp>
        <p:nvSpPr>
          <p:cNvPr id="5" name="TextBox 4"/>
          <p:cNvSpPr txBox="1"/>
          <p:nvPr/>
        </p:nvSpPr>
        <p:spPr>
          <a:xfrm>
            <a:off x="7380312" y="2564904"/>
            <a:ext cx="12666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</a:rPr>
              <a:t>5</a:t>
            </a:r>
            <a:r>
              <a:rPr lang="zh-CN" altLang="zh-CN" sz="3600" b="1" smtClean="0">
                <a:solidFill>
                  <a:srgbClr val="FF0000"/>
                </a:solidFill>
              </a:rPr>
              <a:t>．</a:t>
            </a:r>
            <a:r>
              <a:rPr lang="en-US" altLang="zh-CN" sz="3600" b="1" smtClean="0">
                <a:solidFill>
                  <a:srgbClr val="FF0000"/>
                </a:solidFill>
              </a:rPr>
              <a:t>A</a:t>
            </a:r>
            <a:r>
              <a:rPr lang="en-US" altLang="zh-CN" sz="3600" b="1" smtClean="0"/>
              <a:t> 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30932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</a:t>
            </a:r>
            <a:r>
              <a:rPr lang="zh-CN" altLang="zh-CN" b="1" smtClean="0"/>
              <a:t>．把文中加粗字的注音和拼音所表示的汉字填在相应位置。</a:t>
            </a:r>
            <a:br>
              <a:rPr lang="en-US" altLang="zh-CN" b="1" smtClean="0"/>
            </a:br>
            <a:r>
              <a:rPr lang="en-US" altLang="zh-CN" b="1" smtClean="0"/>
              <a:t>  </a:t>
            </a:r>
            <a:r>
              <a:rPr lang="zh-CN" altLang="zh-CN" b="1" smtClean="0"/>
              <a:t>故乡不只是写在籍</a:t>
            </a:r>
            <a:r>
              <a:rPr lang="en-US" altLang="zh-CN" b="1" err="1" smtClean="0"/>
              <a:t>gu</a:t>
            </a:r>
            <a:r>
              <a:rPr lang="zh-CN" altLang="zh-CN" b="1" smtClean="0"/>
              <a:t>à</a:t>
            </a:r>
            <a:r>
              <a:rPr lang="en-US" altLang="zh-CN" b="1" smtClean="0"/>
              <a:t>n</a:t>
            </a:r>
            <a:r>
              <a:rPr lang="en-US" altLang="zh-CN" b="1" u="sng" smtClean="0"/>
              <a:t>      </a:t>
            </a:r>
            <a:r>
              <a:rPr lang="zh-CN" altLang="zh-CN" b="1" smtClean="0"/>
              <a:t>里的一个熟悉地名，它还是老屋门前那条潺潺（</a:t>
            </a:r>
            <a:r>
              <a:rPr lang="en-US" altLang="zh-CN" b="1" smtClean="0"/>
              <a:t>   </a:t>
            </a:r>
            <a:r>
              <a:rPr lang="zh-CN" altLang="zh-CN" b="1" smtClean="0"/>
              <a:t>）的小河，磨坊里那盘永远嚼（</a:t>
            </a:r>
            <a:r>
              <a:rPr lang="en-US" altLang="zh-CN" b="1" smtClean="0"/>
              <a:t>   </a:t>
            </a:r>
            <a:r>
              <a:rPr lang="zh-CN" altLang="zh-CN" b="1" smtClean="0"/>
              <a:t>）着五谷杂粮的大石磨。多年后的今天，因为故乡，我</a:t>
            </a:r>
            <a:r>
              <a:rPr lang="en-US" altLang="zh-CN" b="1" err="1" smtClean="0"/>
              <a:t>zh</a:t>
            </a:r>
            <a:r>
              <a:rPr lang="zh-CN" altLang="zh-CN" b="1" smtClean="0"/>
              <a:t>ù</a:t>
            </a:r>
            <a:r>
              <a:rPr lang="en-US" altLang="zh-CN" b="1" u="sng" smtClean="0"/>
              <a:t>    </a:t>
            </a:r>
            <a:r>
              <a:rPr lang="zh-CN" altLang="zh-CN" b="1" smtClean="0"/>
              <a:t>立在一旁，静</a:t>
            </a:r>
            <a:r>
              <a:rPr lang="en-US" altLang="zh-CN" b="1" smtClean="0"/>
              <a:t>m</a:t>
            </a:r>
            <a:r>
              <a:rPr lang="zh-CN" altLang="zh-CN" b="1" smtClean="0"/>
              <a:t>ù</a:t>
            </a:r>
            <a:r>
              <a:rPr lang="en-US" altLang="zh-CN" b="1" u="sng" smtClean="0"/>
              <a:t>    </a:t>
            </a:r>
            <a:r>
              <a:rPr lang="zh-CN" altLang="zh-CN" b="1" smtClean="0"/>
              <a:t>，又潸然泪下。</a:t>
            </a:r>
            <a:br>
              <a:rPr lang="en-US" altLang="zh-CN" b="1" smtClean="0"/>
            </a:br>
            <a:endParaRPr lang="zh-CN" altLang="zh-CN" b="1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2</a:t>
            </a:r>
            <a:r>
              <a:rPr lang="zh-CN" altLang="zh-CN" b="1" smtClean="0"/>
              <a:t>．下列有关名著的表述，正确的两项是（　　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</a:t>
            </a:r>
            <a:r>
              <a:rPr lang="zh-CN" altLang="zh-CN" b="1" smtClean="0"/>
              <a:t>．凡尔纳是法属圭亚那的科幻小说家，被公认为“现代科幻小说之父”，《海底两万里》是他“海洋三部曲”之后的又一力作。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B</a:t>
            </a:r>
            <a:r>
              <a:rPr lang="zh-CN" altLang="zh-CN" b="1" smtClean="0"/>
              <a:t>．在印度洋，“鹦鹉螺”号被章鱼所困，“我”看到尼摩艇长独自用斧头与章鱼顽强肉搏，最终击退了章鱼。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C</a:t>
            </a:r>
            <a:r>
              <a:rPr lang="zh-CN" altLang="zh-CN" b="1" smtClean="0"/>
              <a:t>．《儒林外史》将针砭时弊的锋芒隐藏在含而不露的叙述中，小说中无论是官员、儒者、名士，还是市井小民，都跃然纸上。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D</a:t>
            </a:r>
            <a:r>
              <a:rPr lang="zh-CN" altLang="zh-CN" b="1" smtClean="0"/>
              <a:t>．匡超人本是一个淳朴的农村少年，做官后，不顾结发妻子，不念旧日友情、吹嘘抬高自己，最终变成了薄情寡义的虚伪小人。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E</a:t>
            </a:r>
            <a:r>
              <a:rPr lang="zh-CN" altLang="zh-CN" b="1" smtClean="0"/>
              <a:t>．《西游记》：“一头红焰发蓬松，两只圆睛亮似灯。不黑不青蓝靛脸，如雷如鼓老龙声。身披一领鹅黄氅，腰束双攒露白藤……”这是对孙悟空的精彩刻画。</a:t>
            </a:r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148064" y="1340768"/>
            <a:ext cx="3756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</a:rPr>
              <a:t>贯</a:t>
            </a:r>
            <a:r>
              <a:rPr lang="en-US" altLang="zh-CN" sz="2800" b="1" smtClean="0">
                <a:solidFill>
                  <a:srgbClr val="FF0000"/>
                </a:solidFill>
              </a:rPr>
              <a:t>   ch</a:t>
            </a:r>
            <a:r>
              <a:rPr lang="zh-CN" altLang="zh-CN" sz="2800" b="1" smtClean="0">
                <a:solidFill>
                  <a:srgbClr val="FF0000"/>
                </a:solidFill>
              </a:rPr>
              <a:t>á</a:t>
            </a:r>
            <a:r>
              <a:rPr lang="en-US" altLang="zh-CN" sz="2800" b="1" smtClean="0">
                <a:solidFill>
                  <a:srgbClr val="FF0000"/>
                </a:solidFill>
              </a:rPr>
              <a:t>n   ji</a:t>
            </a:r>
            <a:r>
              <a:rPr lang="zh-CN" altLang="zh-CN" sz="2800" b="1" smtClean="0">
                <a:solidFill>
                  <a:srgbClr val="FF0000"/>
                </a:solidFill>
              </a:rPr>
              <a:t>á</a:t>
            </a:r>
            <a:r>
              <a:rPr lang="en-US" altLang="zh-CN" sz="2800" b="1" smtClean="0">
                <a:solidFill>
                  <a:srgbClr val="FF0000"/>
                </a:solidFill>
              </a:rPr>
              <a:t>o    </a:t>
            </a:r>
            <a:r>
              <a:rPr lang="zh-CN" altLang="zh-CN" sz="2800" b="1" smtClean="0">
                <a:solidFill>
                  <a:srgbClr val="FF0000"/>
                </a:solidFill>
              </a:rPr>
              <a:t>伫</a:t>
            </a:r>
            <a:r>
              <a:rPr lang="en-US" altLang="zh-CN" sz="2800" b="1" smtClean="0">
                <a:solidFill>
                  <a:srgbClr val="FF0000"/>
                </a:solidFill>
              </a:rPr>
              <a:t>     </a:t>
            </a:r>
            <a:r>
              <a:rPr lang="zh-CN" altLang="zh-CN" sz="2800" b="1" smtClean="0">
                <a:solidFill>
                  <a:srgbClr val="FF0000"/>
                </a:solidFill>
              </a:rPr>
              <a:t>穆</a:t>
            </a:r>
            <a:endParaRPr lang="zh-CN" altLang="en-US" sz="2800"/>
          </a:p>
        </p:txBody>
      </p:sp>
      <p:sp>
        <p:nvSpPr>
          <p:cNvPr id="5" name="TextBox 4"/>
          <p:cNvSpPr txBox="1"/>
          <p:nvPr/>
        </p:nvSpPr>
        <p:spPr>
          <a:xfrm>
            <a:off x="0" y="5768471"/>
            <a:ext cx="9144000" cy="117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smtClean="0">
                <a:solidFill>
                  <a:srgbClr val="FF0000"/>
                </a:solidFill>
              </a:rPr>
              <a:t>A</a:t>
            </a:r>
            <a:r>
              <a:rPr lang="zh-CN" altLang="zh-CN" sz="2000" b="1" smtClean="0">
                <a:solidFill>
                  <a:srgbClr val="FF0000"/>
                </a:solidFill>
              </a:rPr>
              <a:t>．有误，“海洋三部曲”是《格兰特船长的女儿》《海底两万里》《神秘岛》；</a:t>
            </a:r>
            <a:r>
              <a:rPr lang="en-US" altLang="zh-CN" sz="2000" b="1" smtClean="0">
                <a:solidFill>
                  <a:srgbClr val="FF0000"/>
                </a:solidFill>
              </a:rPr>
              <a:t>B</a:t>
            </a:r>
            <a:r>
              <a:rPr lang="zh-CN" altLang="zh-CN" sz="2000" b="1" smtClean="0">
                <a:solidFill>
                  <a:srgbClr val="FF0000"/>
                </a:solidFill>
              </a:rPr>
              <a:t>．有误“鹦鹉螺”号被章鱼所困是在大西洋；</a:t>
            </a:r>
            <a:r>
              <a:rPr lang="en-US" altLang="zh-CN" sz="2000" b="1" smtClean="0">
                <a:solidFill>
                  <a:srgbClr val="FF0000"/>
                </a:solidFill>
              </a:rPr>
              <a:t>E</a:t>
            </a:r>
            <a:r>
              <a:rPr lang="zh-CN" altLang="zh-CN" sz="2000" b="1" smtClean="0">
                <a:solidFill>
                  <a:srgbClr val="FF0000"/>
                </a:solidFill>
              </a:rPr>
              <a:t>．有误，是对沙悟净的精彩刻画。</a:t>
            </a:r>
            <a:r>
              <a:rPr lang="en-US" altLang="zh-CN" sz="2000" b="1" smtClean="0">
                <a:solidFill>
                  <a:srgbClr val="FF0000"/>
                </a:solidFill>
              </a:rPr>
              <a:t>    </a:t>
            </a:r>
            <a:r>
              <a:rPr lang="zh-CN" altLang="zh-CN" sz="2000" b="1" smtClean="0">
                <a:solidFill>
                  <a:srgbClr val="FF0000"/>
                </a:solidFill>
              </a:rPr>
              <a:t>故选：</a:t>
            </a:r>
            <a:r>
              <a:rPr lang="en-US" altLang="zh-CN" sz="2000" b="1" smtClean="0">
                <a:solidFill>
                  <a:srgbClr val="FF0000"/>
                </a:solidFill>
              </a:rPr>
              <a:t>CD</a:t>
            </a:r>
            <a:r>
              <a:rPr lang="zh-CN" altLang="zh-CN" sz="2000" b="1" smtClean="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6388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453336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ct val="0"/>
              </a:spcBef>
            </a:pPr>
            <a:r>
              <a:rPr lang="en-US" altLang="zh-CN" b="1" smtClean="0"/>
              <a:t>2</a:t>
            </a:r>
            <a:r>
              <a:rPr lang="zh-CN" altLang="zh-CN" b="1" smtClean="0"/>
              <a:t>．阅读下面的文字，根据拼音写汉字。</a:t>
            </a:r>
            <a:br>
              <a:rPr lang="en-US" altLang="zh-CN" b="1" smtClean="0"/>
            </a:br>
            <a:r>
              <a:rPr lang="en-US" altLang="zh-CN" b="1" smtClean="0"/>
              <a:t>  </a:t>
            </a:r>
            <a:r>
              <a:rPr lang="zh-CN" altLang="zh-CN" b="1" smtClean="0"/>
              <a:t>大赛评委们一致认为，这件获奖作品没有</a:t>
            </a:r>
            <a:r>
              <a:rPr lang="en-US" altLang="zh-CN" b="1" smtClean="0"/>
              <a:t>m</a:t>
            </a:r>
            <a:r>
              <a:rPr lang="zh-CN" altLang="zh-CN" b="1" smtClean="0"/>
              <a:t>ò</a:t>
            </a:r>
            <a:r>
              <a:rPr lang="en-US" altLang="zh-CN" b="1" u="sng" smtClean="0"/>
              <a:t>    </a:t>
            </a:r>
            <a:r>
              <a:rPr lang="zh-CN" altLang="zh-CN" b="1" smtClean="0"/>
              <a:t>守成规，在</a:t>
            </a:r>
            <a:r>
              <a:rPr lang="en-US" altLang="zh-CN" b="1" smtClean="0"/>
              <a:t>j</a:t>
            </a:r>
            <a:r>
              <a:rPr lang="zh-CN" altLang="zh-CN" b="1" smtClean="0"/>
              <a:t>í</a:t>
            </a:r>
            <a:r>
              <a:rPr lang="en-US" altLang="zh-CN" b="1" u="sng" smtClean="0"/>
              <a:t>     </a:t>
            </a:r>
            <a:r>
              <a:rPr lang="zh-CN" altLang="zh-CN" b="1" smtClean="0"/>
              <a:t>取各家之长的同时，浸透着创作者</a:t>
            </a:r>
            <a:r>
              <a:rPr lang="en-US" altLang="zh-CN" b="1" err="1" smtClean="0"/>
              <a:t>ch</a:t>
            </a:r>
            <a:r>
              <a:rPr lang="zh-CN" altLang="zh-CN" b="1" smtClean="0"/>
              <a:t>ì</a:t>
            </a:r>
            <a:r>
              <a:rPr lang="en-US" altLang="zh-CN" b="1" u="sng" smtClean="0"/>
              <a:t>    </a:t>
            </a:r>
            <a:r>
              <a:rPr lang="zh-CN" altLang="zh-CN" b="1" smtClean="0"/>
              <a:t>热的情感，展现出新一代紫砂匠人的创新精神。</a:t>
            </a:r>
            <a:br>
              <a:rPr lang="en-US" altLang="zh-CN" b="1" smtClean="0"/>
            </a:br>
            <a:endParaRPr lang="zh-CN" altLang="zh-CN" b="1" smtClean="0">
              <a:solidFill>
                <a:srgbClr val="FF0000"/>
              </a:solidFill>
            </a:endParaRPr>
          </a:p>
          <a:p>
            <a:pPr marL="0" indent="0">
              <a:spcBef>
                <a:spcPct val="0"/>
              </a:spcBef>
            </a:pPr>
            <a:r>
              <a:rPr lang="en-US" altLang="zh-CN" b="1" smtClean="0"/>
              <a:t>3</a:t>
            </a:r>
            <a:r>
              <a:rPr lang="zh-CN" altLang="zh-CN" b="1" smtClean="0"/>
              <a:t>．下列句子中加点词语使用不正确的一项是（　　）</a:t>
            </a:r>
          </a:p>
          <a:p>
            <a:pPr marL="0" indent="0">
              <a:spcBef>
                <a:spcPct val="0"/>
              </a:spcBef>
            </a:pPr>
            <a:r>
              <a:rPr lang="en-US" altLang="zh-CN" b="1" smtClean="0"/>
              <a:t>A</a:t>
            </a:r>
            <a:r>
              <a:rPr lang="zh-CN" altLang="zh-CN" b="1" smtClean="0"/>
              <a:t>．每到节假日，朝阳市场顾客</a:t>
            </a:r>
            <a:r>
              <a:rPr lang="zh-CN" altLang="zh-CN" b="1" u="sng" smtClean="0"/>
              <a:t>摩肩接踵</a:t>
            </a:r>
            <a:r>
              <a:rPr lang="zh-CN" altLang="zh-CN" b="1" smtClean="0"/>
              <a:t>，络绎不绝，一派热闹景象。</a:t>
            </a:r>
          </a:p>
          <a:p>
            <a:pPr marL="0" indent="0">
              <a:spcBef>
                <a:spcPct val="0"/>
              </a:spcBef>
            </a:pPr>
            <a:r>
              <a:rPr lang="en-US" altLang="zh-CN" b="1" smtClean="0"/>
              <a:t>B</a:t>
            </a:r>
            <a:r>
              <a:rPr lang="zh-CN" altLang="zh-CN" b="1" smtClean="0"/>
              <a:t>．我们要</a:t>
            </a:r>
            <a:r>
              <a:rPr lang="zh-CN" altLang="zh-CN" b="1" u="sng" smtClean="0"/>
              <a:t>身临其境</a:t>
            </a:r>
            <a:r>
              <a:rPr lang="zh-CN" altLang="zh-CN" b="1" smtClean="0"/>
              <a:t>地为他人着想，在公共场合自觉地佩戴好口罩。</a:t>
            </a:r>
          </a:p>
          <a:p>
            <a:pPr marL="0" indent="0">
              <a:spcBef>
                <a:spcPct val="0"/>
              </a:spcBef>
            </a:pPr>
            <a:r>
              <a:rPr lang="en-US" altLang="zh-CN" b="1" smtClean="0"/>
              <a:t>C</a:t>
            </a:r>
            <a:r>
              <a:rPr lang="zh-CN" altLang="zh-CN" b="1" smtClean="0"/>
              <a:t>．我顺着人们远眺的目光看见了玉龙雪山，它</a:t>
            </a:r>
            <a:r>
              <a:rPr lang="zh-CN" altLang="zh-CN" b="1" u="sng" smtClean="0"/>
              <a:t>矗立</a:t>
            </a:r>
            <a:r>
              <a:rPr lang="zh-CN" altLang="zh-CN" b="1" smtClean="0"/>
              <a:t>在蓝天下，晶莹夺目。</a:t>
            </a:r>
          </a:p>
          <a:p>
            <a:pPr marL="0" indent="0">
              <a:spcBef>
                <a:spcPct val="0"/>
              </a:spcBef>
            </a:pPr>
            <a:r>
              <a:rPr lang="en-US" altLang="zh-CN" b="1" smtClean="0"/>
              <a:t>D</a:t>
            </a:r>
            <a:r>
              <a:rPr lang="zh-CN" altLang="zh-CN" b="1" smtClean="0"/>
              <a:t>．一个人对于自己的职业不敬，从学理方面说，便是</a:t>
            </a:r>
            <a:r>
              <a:rPr lang="zh-CN" altLang="zh-CN" b="1" u="sng" smtClean="0"/>
              <a:t>亵渎</a:t>
            </a:r>
            <a:r>
              <a:rPr lang="zh-CN" altLang="zh-CN" b="1" smtClean="0"/>
              <a:t>职业之神圣。</a:t>
            </a:r>
          </a:p>
          <a:p>
            <a:pPr marL="0" indent="0">
              <a:spcBef>
                <a:spcPct val="0"/>
              </a:spcBef>
            </a:pPr>
            <a:r>
              <a:rPr lang="zh-CN" altLang="zh-CN" b="1" smtClean="0"/>
              <a:t>【分析】本题考查的是根据句意正确运用词语的能力。易错点是句意理解不到位，词语理解不正确。</a:t>
            </a:r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04248" y="1268760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smtClean="0">
                <a:solidFill>
                  <a:srgbClr val="FF0000"/>
                </a:solidFill>
              </a:rPr>
              <a:t>墨 汲</a:t>
            </a:r>
            <a:r>
              <a:rPr lang="en-US" altLang="zh-CN" sz="3600" b="1" smtClean="0">
                <a:solidFill>
                  <a:srgbClr val="FF0000"/>
                </a:solidFill>
              </a:rPr>
              <a:t>  </a:t>
            </a:r>
            <a:r>
              <a:rPr lang="zh-CN" altLang="zh-CN" sz="3600" b="1" smtClean="0">
                <a:solidFill>
                  <a:srgbClr val="FF0000"/>
                </a:solidFill>
              </a:rPr>
              <a:t>炽</a:t>
            </a:r>
            <a:endParaRPr lang="zh-CN" altLang="en-US" sz="3600"/>
          </a:p>
        </p:txBody>
      </p:sp>
      <p:sp>
        <p:nvSpPr>
          <p:cNvPr id="5" name="TextBox 4"/>
          <p:cNvSpPr txBox="1"/>
          <p:nvPr/>
        </p:nvSpPr>
        <p:spPr>
          <a:xfrm>
            <a:off x="0" y="5934670"/>
            <a:ext cx="9396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</a:rPr>
              <a:t>B</a:t>
            </a:r>
            <a:r>
              <a:rPr lang="zh-CN" altLang="zh-CN" sz="2400" b="1" smtClean="0">
                <a:solidFill>
                  <a:srgbClr val="FF0000"/>
                </a:solidFill>
              </a:rPr>
              <a:t>．有误，身临其境：亲自到了那个境地。此处应该使用“设身处地”</a:t>
            </a:r>
            <a:r>
              <a:rPr lang="zh-CN" altLang="zh-CN" sz="2400" smtClean="0"/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4</a:t>
            </a:r>
            <a:r>
              <a:rPr lang="zh-CN" altLang="zh-CN" b="1" smtClean="0"/>
              <a:t>．下面的句子可以组成一段语意连贯的话，排序最恰当的一项是（　　）</a:t>
            </a:r>
            <a:br>
              <a:rPr lang="en-US" altLang="zh-CN" b="1" smtClean="0"/>
            </a:br>
            <a:r>
              <a:rPr lang="zh-CN" altLang="zh-CN" b="1" smtClean="0"/>
              <a:t>①在一个宁静的黄昏，郁闷无处发泄的他孑然登上了幽州台。</a:t>
            </a:r>
            <a:br>
              <a:rPr lang="en-US" altLang="zh-CN" b="1" smtClean="0"/>
            </a:br>
            <a:r>
              <a:rPr lang="zh-CN" altLang="zh-CN" b="1" smtClean="0"/>
              <a:t>②他们得以一展抱负，大显身手，建立不世奇功，流传千古英名。</a:t>
            </a:r>
            <a:br>
              <a:rPr lang="en-US" altLang="zh-CN" b="1" smtClean="0"/>
            </a:br>
            <a:r>
              <a:rPr lang="zh-CN" altLang="zh-CN" b="1" smtClean="0"/>
              <a:t>③报国无门，兼遭羞辱，被贬军曹的陈子昂满腔热血降到冰点，情绪悲愤到极致。</a:t>
            </a:r>
            <a:br>
              <a:rPr lang="en-US" altLang="zh-CN" b="1" smtClean="0"/>
            </a:br>
            <a:r>
              <a:rPr lang="zh-CN" altLang="zh-CN" b="1" smtClean="0"/>
              <a:t>④昔日，燕昭王筑起此台，其上放置黄金，招得郭隗、乐毅等贤才来奔。</a:t>
            </a:r>
            <a:br>
              <a:rPr lang="en-US" altLang="zh-CN" b="1" smtClean="0"/>
            </a:br>
            <a:r>
              <a:rPr lang="zh-CN" altLang="zh-CN" b="1" smtClean="0"/>
              <a:t>⑤他极目望远，忆古思今，不平之气在心中酝酿发酵，化作几行不朽文字喷薄而出。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</a:t>
            </a:r>
            <a:r>
              <a:rPr lang="zh-CN" altLang="zh-CN" b="1" smtClean="0"/>
              <a:t>．①④⑤②③</a:t>
            </a:r>
            <a:r>
              <a:rPr lang="en-US" altLang="zh-CN" b="1" smtClean="0"/>
              <a:t>       B</a:t>
            </a:r>
            <a:r>
              <a:rPr lang="zh-CN" altLang="zh-CN" b="1" smtClean="0"/>
              <a:t>．①⑤③④②</a:t>
            </a:r>
            <a:r>
              <a:rPr lang="en-US" altLang="zh-CN" b="1" smtClean="0"/>
              <a:t>       C</a:t>
            </a:r>
            <a:r>
              <a:rPr lang="zh-CN" altLang="zh-CN" b="1" smtClean="0"/>
              <a:t>．③①④②⑤</a:t>
            </a:r>
            <a:r>
              <a:rPr lang="en-US" altLang="zh-CN" b="1" smtClean="0"/>
              <a:t>       D</a:t>
            </a:r>
            <a:r>
              <a:rPr lang="zh-CN" altLang="zh-CN" b="1" smtClean="0"/>
              <a:t>．③④①⑤②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600" b="1" smtClean="0">
                <a:solidFill>
                  <a:srgbClr val="FF0000"/>
                </a:solidFill>
              </a:rPr>
              <a:t>【解答】本题考查语言表达连贯的能力。解答此题，首先要确定中心句，通过读这五个句子，可知③是中心句，书写了陈子昂报国无门，接着写他登上幽州台想起了燕昭王①④②，最后写出了作品的问世。所以顺序为③①④②⑤，据此可知答案为</a:t>
            </a:r>
            <a:r>
              <a:rPr lang="en-US" altLang="zh-CN" sz="3600" b="1" smtClean="0">
                <a:solidFill>
                  <a:srgbClr val="FF0000"/>
                </a:solidFill>
              </a:rPr>
              <a:t>C</a:t>
            </a:r>
            <a:r>
              <a:rPr lang="zh-CN" altLang="zh-CN" sz="3600" b="1" smtClean="0">
                <a:solidFill>
                  <a:srgbClr val="FF0000"/>
                </a:solidFill>
              </a:rPr>
              <a:t>。</a:t>
            </a:r>
            <a:endParaRPr lang="zh-CN" altLang="zh-CN" sz="3600" b="1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5</a:t>
            </a:r>
            <a:r>
              <a:rPr lang="zh-CN" altLang="zh-CN" b="1" smtClean="0"/>
              <a:t>．下列有关文学、文化常识表述不正确的一项是（　　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</a:t>
            </a:r>
            <a:r>
              <a:rPr lang="zh-CN" altLang="zh-CN" b="1" smtClean="0"/>
              <a:t>．《关雎》《子衿》都是古老的恋歌，出自我国第一部诗歌总集《诗经》。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B</a:t>
            </a:r>
            <a:r>
              <a:rPr lang="zh-CN" altLang="zh-CN" b="1" smtClean="0"/>
              <a:t>．李白“此夜曲中闻折柳”中的“折柳”是汉代乐府曲名，用以表达离别之情。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C</a:t>
            </a:r>
            <a:r>
              <a:rPr lang="zh-CN" altLang="zh-CN" b="1" smtClean="0"/>
              <a:t>．小说《藤野先生》和《变色龙》分别塑造了藤野和奥楚蔑洛夫这两个典型形象。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D</a:t>
            </a:r>
            <a:r>
              <a:rPr lang="zh-CN" altLang="zh-CN" b="1" smtClean="0"/>
              <a:t>．古代平民多穿麻布衣服，所以称作“布衣”，《出师表》中用以指未做官的读书人。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600" b="1" smtClean="0">
                <a:solidFill>
                  <a:srgbClr val="FF0000"/>
                </a:solidFill>
              </a:rPr>
              <a:t>【解答】</a:t>
            </a:r>
            <a:r>
              <a:rPr lang="en-US" altLang="zh-CN" sz="3600" b="1" smtClean="0">
                <a:solidFill>
                  <a:srgbClr val="FF0000"/>
                </a:solidFill>
              </a:rPr>
              <a:t>ABD</a:t>
            </a:r>
            <a:r>
              <a:rPr lang="zh-CN" altLang="zh-CN" sz="3600" b="1" smtClean="0">
                <a:solidFill>
                  <a:srgbClr val="FF0000"/>
                </a:solidFill>
              </a:rPr>
              <a:t>．正确；</a:t>
            </a:r>
            <a:r>
              <a:rPr lang="en-US" altLang="zh-CN" sz="3600" b="1" smtClean="0">
                <a:solidFill>
                  <a:srgbClr val="FF0000"/>
                </a:solidFill>
              </a:rPr>
              <a:t>C</a:t>
            </a:r>
            <a:r>
              <a:rPr lang="zh-CN" altLang="zh-CN" sz="3600" b="1" smtClean="0">
                <a:solidFill>
                  <a:srgbClr val="FF0000"/>
                </a:solidFill>
              </a:rPr>
              <a:t>．有误，《藤野先生》是散文，不是小说。</a:t>
            </a:r>
            <a:br>
              <a:rPr lang="en-US" altLang="zh-CN" sz="3600" b="1" smtClean="0">
                <a:solidFill>
                  <a:srgbClr val="FF0000"/>
                </a:solidFill>
              </a:rPr>
            </a:br>
            <a:endParaRPr lang="zh-CN" altLang="zh-CN" sz="3600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453336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b="1" smtClean="0"/>
              <a:t>1</a:t>
            </a:r>
            <a:r>
              <a:rPr lang="zh-CN" altLang="zh-CN" b="1" smtClean="0"/>
              <a:t>．下列加点字的读音完全正确的一项是（</a:t>
            </a:r>
            <a:r>
              <a:rPr lang="en-US" altLang="zh-CN" sz="3800" b="1" smtClean="0">
                <a:solidFill>
                  <a:srgbClr val="FF0000"/>
                </a:solidFill>
              </a:rPr>
              <a:t> </a:t>
            </a:r>
            <a:r>
              <a:rPr lang="en-US" altLang="zh-CN" b="1" smtClean="0"/>
              <a:t> 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</a:t>
            </a:r>
            <a:r>
              <a:rPr lang="zh-CN" altLang="zh-CN" b="1" u="sng" smtClean="0"/>
              <a:t>筛</a:t>
            </a:r>
            <a:r>
              <a:rPr lang="zh-CN" altLang="zh-CN" b="1" smtClean="0"/>
              <a:t>子（</a:t>
            </a:r>
            <a:r>
              <a:rPr lang="en-US" altLang="zh-CN" b="1" err="1" smtClean="0"/>
              <a:t>shu</a:t>
            </a:r>
            <a:r>
              <a:rPr lang="zh-CN" altLang="zh-CN" b="1" smtClean="0"/>
              <a:t>ā）</a:t>
            </a:r>
            <a:r>
              <a:rPr lang="en-US" altLang="zh-CN" b="1" smtClean="0"/>
              <a:t>   </a:t>
            </a:r>
            <a:r>
              <a:rPr lang="zh-CN" altLang="zh-CN" b="1" smtClean="0"/>
              <a:t>安</a:t>
            </a:r>
            <a:r>
              <a:rPr lang="zh-CN" altLang="zh-CN" b="1" u="sng" smtClean="0"/>
              <a:t>适</a:t>
            </a:r>
            <a:r>
              <a:rPr lang="zh-CN" altLang="zh-CN" b="1" smtClean="0"/>
              <a:t>（</a:t>
            </a:r>
            <a:r>
              <a:rPr lang="en-US" altLang="zh-CN" b="1" err="1" smtClean="0"/>
              <a:t>sh</a:t>
            </a:r>
            <a:r>
              <a:rPr lang="zh-CN" altLang="zh-CN" b="1" smtClean="0"/>
              <a:t>é）</a:t>
            </a:r>
            <a:r>
              <a:rPr lang="en-US" altLang="zh-CN" b="1" smtClean="0"/>
              <a:t>    </a:t>
            </a:r>
            <a:r>
              <a:rPr lang="zh-CN" altLang="zh-CN" b="1" u="sng" smtClean="0"/>
              <a:t>亢</a:t>
            </a:r>
            <a:r>
              <a:rPr lang="zh-CN" altLang="zh-CN" b="1" smtClean="0"/>
              <a:t>奋（</a:t>
            </a:r>
            <a:r>
              <a:rPr lang="en-US" altLang="zh-CN" b="1" smtClean="0"/>
              <a:t>k</a:t>
            </a:r>
            <a:r>
              <a:rPr lang="zh-CN" altLang="zh-CN" b="1" smtClean="0"/>
              <a:t>à</a:t>
            </a:r>
            <a:r>
              <a:rPr lang="en-US" altLang="zh-CN" b="1" err="1" smtClean="0"/>
              <a:t>ng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B</a:t>
            </a:r>
            <a:r>
              <a:rPr lang="zh-CN" altLang="zh-CN" b="1" smtClean="0"/>
              <a:t>．咳</a:t>
            </a:r>
            <a:r>
              <a:rPr lang="zh-CN" altLang="zh-CN" b="1" u="sng" smtClean="0"/>
              <a:t>嗽</a:t>
            </a:r>
            <a:r>
              <a:rPr lang="zh-CN" altLang="zh-CN" b="1" smtClean="0"/>
              <a:t>（</a:t>
            </a:r>
            <a:r>
              <a:rPr lang="en-US" altLang="zh-CN" b="1" err="1" smtClean="0"/>
              <a:t>sh</a:t>
            </a:r>
            <a:r>
              <a:rPr lang="zh-CN" altLang="zh-CN" b="1" smtClean="0"/>
              <a:t>ù）</a:t>
            </a:r>
            <a:r>
              <a:rPr lang="en-US" altLang="zh-CN" b="1" smtClean="0"/>
              <a:t>    </a:t>
            </a:r>
            <a:r>
              <a:rPr lang="zh-CN" altLang="zh-CN" b="1" smtClean="0"/>
              <a:t>地</a:t>
            </a:r>
            <a:r>
              <a:rPr lang="zh-CN" altLang="zh-CN" b="1" u="sng" smtClean="0"/>
              <a:t>毯</a:t>
            </a:r>
            <a:r>
              <a:rPr lang="zh-CN" altLang="zh-CN" b="1" smtClean="0"/>
              <a:t>（</a:t>
            </a:r>
            <a:r>
              <a:rPr lang="en-US" altLang="zh-CN" b="1" smtClean="0"/>
              <a:t>d</a:t>
            </a:r>
            <a:r>
              <a:rPr lang="zh-CN" altLang="zh-CN" b="1" smtClean="0"/>
              <a:t>ǎ</a:t>
            </a:r>
            <a:r>
              <a:rPr lang="en-US" altLang="zh-CN" b="1" smtClean="0"/>
              <a:t>n</a:t>
            </a:r>
            <a:r>
              <a:rPr lang="zh-CN" altLang="zh-CN" b="1" smtClean="0"/>
              <a:t>）</a:t>
            </a:r>
            <a:r>
              <a:rPr lang="en-US" altLang="zh-CN" b="1" smtClean="0"/>
              <a:t>    </a:t>
            </a:r>
            <a:r>
              <a:rPr lang="zh-CN" altLang="zh-CN" b="1" smtClean="0"/>
              <a:t>空</a:t>
            </a:r>
            <a:r>
              <a:rPr lang="zh-CN" altLang="zh-CN" b="1" u="sng" smtClean="0"/>
              <a:t>旷</a:t>
            </a:r>
            <a:r>
              <a:rPr lang="zh-CN" altLang="zh-CN" b="1" smtClean="0"/>
              <a:t>（</a:t>
            </a:r>
            <a:r>
              <a:rPr lang="en-US" altLang="zh-CN" b="1" err="1" smtClean="0"/>
              <a:t>gu</a:t>
            </a:r>
            <a:r>
              <a:rPr lang="zh-CN" altLang="zh-CN" b="1" smtClean="0"/>
              <a:t>à</a:t>
            </a:r>
            <a:r>
              <a:rPr lang="en-US" altLang="zh-CN" b="1" err="1" smtClean="0"/>
              <a:t>ng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C</a:t>
            </a:r>
            <a:r>
              <a:rPr lang="zh-CN" altLang="zh-CN" b="1" smtClean="0"/>
              <a:t>．</a:t>
            </a:r>
            <a:r>
              <a:rPr lang="zh-CN" altLang="zh-CN" b="1" u="sng" smtClean="0"/>
              <a:t>央</a:t>
            </a:r>
            <a:r>
              <a:rPr lang="zh-CN" altLang="zh-CN" b="1" smtClean="0"/>
              <a:t>求（</a:t>
            </a:r>
            <a:r>
              <a:rPr lang="en-US" altLang="zh-CN" b="1" smtClean="0"/>
              <a:t>y</a:t>
            </a:r>
            <a:r>
              <a:rPr lang="zh-CN" altLang="zh-CN" b="1" smtClean="0"/>
              <a:t>ā</a:t>
            </a:r>
            <a:r>
              <a:rPr lang="en-US" altLang="zh-CN" b="1" err="1" smtClean="0"/>
              <a:t>ng</a:t>
            </a:r>
            <a:r>
              <a:rPr lang="zh-CN" altLang="zh-CN" b="1" smtClean="0"/>
              <a:t>）</a:t>
            </a:r>
            <a:r>
              <a:rPr lang="en-US" altLang="zh-CN" b="1" smtClean="0"/>
              <a:t>   </a:t>
            </a:r>
            <a:r>
              <a:rPr lang="zh-CN" altLang="zh-CN" b="1" u="sng" smtClean="0"/>
              <a:t>辍</a:t>
            </a:r>
            <a:r>
              <a:rPr lang="zh-CN" altLang="zh-CN" b="1" smtClean="0"/>
              <a:t>学（</a:t>
            </a:r>
            <a:r>
              <a:rPr lang="en-US" altLang="zh-CN" b="1" err="1" smtClean="0"/>
              <a:t>chu</a:t>
            </a:r>
            <a:r>
              <a:rPr lang="zh-CN" altLang="zh-CN" b="1" smtClean="0"/>
              <a:t>ò）</a:t>
            </a:r>
            <a:r>
              <a:rPr lang="en-US" altLang="zh-CN" b="1" smtClean="0"/>
              <a:t>   </a:t>
            </a:r>
            <a:r>
              <a:rPr lang="zh-CN" altLang="zh-CN" b="1" smtClean="0"/>
              <a:t>流</a:t>
            </a:r>
            <a:r>
              <a:rPr lang="zh-CN" altLang="zh-CN" b="1" u="sng" smtClean="0"/>
              <a:t>转</a:t>
            </a:r>
            <a:r>
              <a:rPr lang="zh-CN" altLang="zh-CN" b="1" smtClean="0"/>
              <a:t>（</a:t>
            </a:r>
            <a:r>
              <a:rPr lang="en-US" altLang="zh-CN" b="1" err="1" smtClean="0"/>
              <a:t>zhu</a:t>
            </a:r>
            <a:r>
              <a:rPr lang="zh-CN" altLang="zh-CN" b="1" smtClean="0"/>
              <a:t>ǎ</a:t>
            </a:r>
            <a:r>
              <a:rPr lang="en-US" altLang="zh-CN" b="1" smtClean="0"/>
              <a:t>n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D</a:t>
            </a:r>
            <a:r>
              <a:rPr lang="zh-CN" altLang="zh-CN" b="1" smtClean="0"/>
              <a:t>．</a:t>
            </a:r>
            <a:r>
              <a:rPr lang="zh-CN" altLang="zh-CN" b="1" u="sng" smtClean="0"/>
              <a:t>睫</a:t>
            </a:r>
            <a:r>
              <a:rPr lang="zh-CN" altLang="zh-CN" b="1" smtClean="0"/>
              <a:t>毛（</a:t>
            </a:r>
            <a:r>
              <a:rPr lang="en-US" altLang="zh-CN" b="1" err="1" smtClean="0"/>
              <a:t>ji</a:t>
            </a:r>
            <a:r>
              <a:rPr lang="zh-CN" altLang="zh-CN" b="1" smtClean="0"/>
              <a:t>ǎ</a:t>
            </a:r>
            <a:r>
              <a:rPr lang="en-US" altLang="zh-CN" b="1" smtClean="0"/>
              <a:t>n</a:t>
            </a:r>
            <a:r>
              <a:rPr lang="zh-CN" altLang="zh-CN" b="1" smtClean="0"/>
              <a:t>）</a:t>
            </a:r>
            <a:r>
              <a:rPr lang="en-US" altLang="zh-CN" b="1" smtClean="0"/>
              <a:t>    </a:t>
            </a:r>
            <a:r>
              <a:rPr lang="zh-CN" altLang="zh-CN" b="1" smtClean="0"/>
              <a:t>别</a:t>
            </a:r>
            <a:r>
              <a:rPr lang="zh-CN" altLang="zh-CN" b="1" u="sng" smtClean="0"/>
              <a:t>墅</a:t>
            </a:r>
            <a:r>
              <a:rPr lang="zh-CN" altLang="zh-CN" b="1" smtClean="0"/>
              <a:t>（</a:t>
            </a:r>
            <a:r>
              <a:rPr lang="en-US" altLang="zh-CN" b="1" smtClean="0"/>
              <a:t>y</a:t>
            </a:r>
            <a:r>
              <a:rPr lang="zh-CN" altLang="zh-CN" b="1" smtClean="0"/>
              <a:t>ě）</a:t>
            </a:r>
            <a:r>
              <a:rPr lang="en-US" altLang="zh-CN" b="1" smtClean="0"/>
              <a:t>     </a:t>
            </a:r>
            <a:r>
              <a:rPr lang="zh-CN" altLang="zh-CN" b="1" u="sng" smtClean="0"/>
              <a:t>朦</a:t>
            </a:r>
            <a:r>
              <a:rPr lang="zh-CN" altLang="zh-CN" b="1" smtClean="0"/>
              <a:t>胧（</a:t>
            </a:r>
            <a:r>
              <a:rPr lang="en-US" altLang="zh-CN" b="1" smtClean="0"/>
              <a:t>m</a:t>
            </a:r>
            <a:r>
              <a:rPr lang="zh-CN" altLang="zh-CN" b="1" smtClean="0"/>
              <a:t>é</a:t>
            </a:r>
            <a:r>
              <a:rPr lang="en-US" altLang="zh-CN" b="1" err="1" smtClean="0"/>
              <a:t>ng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2</a:t>
            </a:r>
            <a:r>
              <a:rPr lang="zh-CN" altLang="zh-CN" b="1" smtClean="0"/>
              <a:t>．下列词语书写有误的一项是（</a:t>
            </a:r>
            <a:r>
              <a:rPr lang="en-US" altLang="zh-CN" b="1" smtClean="0"/>
              <a:t>          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．蛹跃</a:t>
            </a:r>
            <a:r>
              <a:rPr lang="en-US" altLang="zh-CN" b="1" smtClean="0"/>
              <a:t>   </a:t>
            </a:r>
            <a:r>
              <a:rPr lang="zh-CN" altLang="zh-CN" b="1" smtClean="0"/>
              <a:t>麻醉</a:t>
            </a:r>
            <a:r>
              <a:rPr lang="en-US" altLang="zh-CN" b="1" smtClean="0"/>
              <a:t>   </a:t>
            </a:r>
            <a:r>
              <a:rPr lang="zh-CN" altLang="zh-CN" b="1" smtClean="0"/>
              <a:t>轰轰列列</a:t>
            </a:r>
            <a:r>
              <a:rPr lang="en-US" altLang="zh-CN" b="1" smtClean="0"/>
              <a:t>   </a:t>
            </a:r>
            <a:r>
              <a:rPr lang="zh-CN" altLang="zh-CN" b="1" smtClean="0"/>
              <a:t>恍然大吾</a:t>
            </a:r>
            <a:r>
              <a:rPr lang="en-US" altLang="zh-CN" b="1" smtClean="0"/>
              <a:t>            </a:t>
            </a:r>
            <a:endParaRPr lang="zh-CN" altLang="zh-CN" b="1" smtClean="0"/>
          </a:p>
          <a:p>
            <a:r>
              <a:rPr lang="en-US" altLang="zh-CN" b="1" smtClean="0"/>
              <a:t> B</a:t>
            </a:r>
            <a:r>
              <a:rPr lang="zh-CN" altLang="zh-CN" b="1" smtClean="0"/>
              <a:t>．悔恨</a:t>
            </a:r>
            <a:r>
              <a:rPr lang="en-US" altLang="zh-CN" b="1" smtClean="0"/>
              <a:t>   </a:t>
            </a:r>
            <a:r>
              <a:rPr lang="zh-CN" altLang="zh-CN" b="1" smtClean="0"/>
              <a:t>渊博</a:t>
            </a:r>
            <a:r>
              <a:rPr lang="en-US" altLang="zh-CN" b="1" smtClean="0"/>
              <a:t>   </a:t>
            </a:r>
            <a:r>
              <a:rPr lang="zh-CN" altLang="zh-CN" b="1" smtClean="0"/>
              <a:t>丰功伟绩</a:t>
            </a:r>
            <a:r>
              <a:rPr lang="en-US" altLang="zh-CN" b="1" smtClean="0"/>
              <a:t>   </a:t>
            </a:r>
            <a:r>
              <a:rPr lang="zh-CN" altLang="zh-CN" b="1" smtClean="0"/>
              <a:t>哄堂大笑</a:t>
            </a:r>
          </a:p>
          <a:p>
            <a:r>
              <a:rPr lang="en-US" altLang="zh-CN" b="1" smtClean="0"/>
              <a:t>C</a:t>
            </a:r>
            <a:r>
              <a:rPr lang="zh-CN" altLang="zh-CN" b="1" smtClean="0"/>
              <a:t>．恭敬</a:t>
            </a:r>
            <a:r>
              <a:rPr lang="en-US" altLang="zh-CN" b="1" smtClean="0"/>
              <a:t>   </a:t>
            </a:r>
            <a:r>
              <a:rPr lang="zh-CN" altLang="zh-CN" b="1" smtClean="0"/>
              <a:t>争执</a:t>
            </a:r>
            <a:r>
              <a:rPr lang="en-US" altLang="zh-CN" b="1" smtClean="0"/>
              <a:t>   </a:t>
            </a:r>
            <a:r>
              <a:rPr lang="zh-CN" altLang="zh-CN" b="1" smtClean="0"/>
              <a:t>平易近人</a:t>
            </a:r>
            <a:r>
              <a:rPr lang="en-US" altLang="zh-CN" b="1" smtClean="0"/>
              <a:t>   </a:t>
            </a:r>
            <a:r>
              <a:rPr lang="zh-CN" altLang="zh-CN" b="1" smtClean="0"/>
              <a:t>随心所欲</a:t>
            </a:r>
            <a:r>
              <a:rPr lang="en-US" altLang="zh-CN" b="1" smtClean="0"/>
              <a:t>            </a:t>
            </a:r>
            <a:endParaRPr lang="zh-CN" altLang="zh-CN" b="1" smtClean="0"/>
          </a:p>
          <a:p>
            <a:r>
              <a:rPr lang="en-US" altLang="zh-CN" b="1" smtClean="0"/>
              <a:t> D</a:t>
            </a:r>
            <a:r>
              <a:rPr lang="zh-CN" altLang="zh-CN" b="1" smtClean="0"/>
              <a:t>．颠倒</a:t>
            </a:r>
            <a:r>
              <a:rPr lang="en-US" altLang="zh-CN" b="1" smtClean="0"/>
              <a:t>   </a:t>
            </a:r>
            <a:r>
              <a:rPr lang="zh-CN" altLang="zh-CN" b="1" smtClean="0"/>
              <a:t>动机</a:t>
            </a:r>
            <a:r>
              <a:rPr lang="en-US" altLang="zh-CN" b="1" smtClean="0"/>
              <a:t>   </a:t>
            </a:r>
            <a:r>
              <a:rPr lang="zh-CN" altLang="zh-CN" b="1" smtClean="0"/>
              <a:t>栩栩如生</a:t>
            </a:r>
            <a:r>
              <a:rPr lang="en-US" altLang="zh-CN" b="1" smtClean="0"/>
              <a:t>   </a:t>
            </a:r>
            <a:r>
              <a:rPr lang="zh-CN" altLang="zh-CN" b="1" smtClean="0"/>
              <a:t>自吹自擂</a:t>
            </a:r>
          </a:p>
          <a:p>
            <a:r>
              <a:rPr lang="en-US" altLang="zh-CN" b="1" smtClean="0"/>
              <a:t>3</a:t>
            </a:r>
            <a:r>
              <a:rPr lang="zh-CN" altLang="zh-CN" b="1" smtClean="0"/>
              <a:t>．下列句子中加点词语使用正确的一项是（</a:t>
            </a:r>
            <a:r>
              <a:rPr lang="en-US" altLang="zh-CN" b="1" smtClean="0"/>
              <a:t> </a:t>
            </a:r>
            <a:r>
              <a:rPr lang="en-US" altLang="zh-CN" sz="3800" b="1" smtClean="0">
                <a:solidFill>
                  <a:srgbClr val="FF0000"/>
                </a:solidFill>
              </a:rPr>
              <a:t>   </a:t>
            </a:r>
            <a:r>
              <a:rPr lang="en-US" altLang="zh-CN" b="1" smtClean="0"/>
              <a:t>    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．他待人有礼，见到每个人都要</a:t>
            </a:r>
            <a:r>
              <a:rPr lang="zh-CN" altLang="zh-CN" b="1" u="sng" smtClean="0"/>
              <a:t>鞠躬尽瘁</a:t>
            </a:r>
            <a:r>
              <a:rPr lang="zh-CN" altLang="zh-CN" b="1" smtClean="0"/>
              <a:t>。</a:t>
            </a:r>
          </a:p>
          <a:p>
            <a:r>
              <a:rPr lang="en-US" altLang="zh-CN" b="1" smtClean="0"/>
              <a:t>B</a:t>
            </a:r>
            <a:r>
              <a:rPr lang="zh-CN" altLang="zh-CN" b="1" smtClean="0"/>
              <a:t>．当同学有困难时，我们不能</a:t>
            </a:r>
            <a:r>
              <a:rPr lang="zh-CN" altLang="zh-CN" b="1" u="sng" smtClean="0"/>
              <a:t>袖手旁观</a:t>
            </a:r>
            <a:r>
              <a:rPr lang="zh-CN" altLang="zh-CN" b="1" smtClean="0"/>
              <a:t>。</a:t>
            </a:r>
          </a:p>
          <a:p>
            <a:r>
              <a:rPr lang="en-US" altLang="zh-CN" b="1" smtClean="0"/>
              <a:t>C</a:t>
            </a:r>
            <a:r>
              <a:rPr lang="zh-CN" altLang="zh-CN" b="1" smtClean="0"/>
              <a:t>．我们约定八点在公园见面，她</a:t>
            </a:r>
            <a:r>
              <a:rPr lang="zh-CN" altLang="zh-CN" b="1" u="sng" smtClean="0"/>
              <a:t>不期而至</a:t>
            </a:r>
            <a:r>
              <a:rPr lang="zh-CN" altLang="zh-CN" b="1" smtClean="0"/>
              <a:t>。</a:t>
            </a:r>
          </a:p>
          <a:p>
            <a:r>
              <a:rPr lang="en-US" altLang="zh-CN" b="1" smtClean="0"/>
              <a:t>D</a:t>
            </a:r>
            <a:r>
              <a:rPr lang="zh-CN" altLang="zh-CN" b="1" smtClean="0"/>
              <a:t>．他在工作中积极进取，</a:t>
            </a:r>
            <a:r>
              <a:rPr lang="zh-CN" altLang="zh-CN" b="1" u="sng" smtClean="0"/>
              <a:t>见异思迁</a:t>
            </a:r>
            <a:r>
              <a:rPr lang="zh-CN" altLang="zh-CN" b="1" smtClean="0"/>
              <a:t>，得到同事的好评。</a:t>
            </a:r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668344" y="188640"/>
            <a:ext cx="1394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 1</a:t>
            </a:r>
            <a:r>
              <a:rPr lang="zh-CN" altLang="zh-CN" sz="3200" b="1" smtClean="0">
                <a:solidFill>
                  <a:srgbClr val="FF0000"/>
                </a:solidFill>
              </a:rPr>
              <a:t>、</a:t>
            </a:r>
            <a:r>
              <a:rPr lang="en-US" altLang="zh-CN" sz="3200" b="1" smtClean="0">
                <a:solidFill>
                  <a:srgbClr val="FF0000"/>
                </a:solidFill>
              </a:rPr>
              <a:t>C  </a:t>
            </a:r>
            <a:r>
              <a:rPr lang="en-US" altLang="zh-CN" sz="3200" b="1" smtClean="0"/>
              <a:t> </a:t>
            </a:r>
            <a:endParaRPr lang="zh-CN" altLang="en-US" sz="3200"/>
          </a:p>
        </p:txBody>
      </p:sp>
      <p:sp>
        <p:nvSpPr>
          <p:cNvPr id="5" name="TextBox 4"/>
          <p:cNvSpPr txBox="1"/>
          <p:nvPr/>
        </p:nvSpPr>
        <p:spPr>
          <a:xfrm>
            <a:off x="6876256" y="2132856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</a:rPr>
              <a:t> 2</a:t>
            </a:r>
            <a:r>
              <a:rPr lang="zh-CN" altLang="zh-CN" sz="3600" b="1" smtClean="0">
                <a:solidFill>
                  <a:srgbClr val="FF0000"/>
                </a:solidFill>
              </a:rPr>
              <a:t>、</a:t>
            </a:r>
            <a:r>
              <a:rPr lang="en-US" altLang="zh-CN" sz="3600" b="1" smtClean="0">
                <a:solidFill>
                  <a:srgbClr val="FF0000"/>
                </a:solidFill>
              </a:rPr>
              <a:t>A </a:t>
            </a:r>
            <a:endParaRPr lang="zh-CN" altLang="en-US" sz="3600"/>
          </a:p>
        </p:txBody>
      </p:sp>
      <p:sp>
        <p:nvSpPr>
          <p:cNvPr id="6" name="TextBox 5"/>
          <p:cNvSpPr txBox="1"/>
          <p:nvPr/>
        </p:nvSpPr>
        <p:spPr>
          <a:xfrm>
            <a:off x="7236296" y="4725144"/>
            <a:ext cx="1907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</a:rPr>
              <a:t>3</a:t>
            </a:r>
            <a:r>
              <a:rPr lang="zh-CN" altLang="zh-CN" sz="4000" b="1" smtClean="0">
                <a:solidFill>
                  <a:srgbClr val="FF0000"/>
                </a:solidFill>
              </a:rPr>
              <a:t>、</a:t>
            </a:r>
            <a:r>
              <a:rPr lang="en-US" altLang="zh-CN" sz="4000" b="1" smtClean="0">
                <a:solidFill>
                  <a:srgbClr val="FF0000"/>
                </a:solidFill>
              </a:rPr>
              <a:t>B  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43808" y="6858000"/>
            <a:ext cx="5637312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smtClean="0"/>
              <a:t>4</a:t>
            </a:r>
            <a:r>
              <a:rPr lang="zh-CN" altLang="zh-CN" b="1" smtClean="0"/>
              <a:t>．下列句子中没有语病的一项是（</a:t>
            </a:r>
            <a:r>
              <a:rPr lang="en-US" altLang="zh-CN" b="1" smtClean="0"/>
              <a:t>     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．我们阅读优美的散文，可以培训审美情趣。</a:t>
            </a:r>
          </a:p>
          <a:p>
            <a:r>
              <a:rPr lang="en-US" altLang="zh-CN" b="1" smtClean="0"/>
              <a:t>B</a:t>
            </a:r>
            <a:r>
              <a:rPr lang="zh-CN" altLang="zh-CN" b="1" smtClean="0"/>
              <a:t>．春节假期结束后，图书馆逐步恢复对市民开放。</a:t>
            </a:r>
          </a:p>
          <a:p>
            <a:r>
              <a:rPr lang="en-US" altLang="zh-CN" b="1" smtClean="0"/>
              <a:t>C</a:t>
            </a:r>
            <a:r>
              <a:rPr lang="zh-CN" altLang="zh-CN" b="1" smtClean="0"/>
              <a:t>．通过桂林市民积极参与创城的活动，使我深受感动。</a:t>
            </a:r>
          </a:p>
          <a:p>
            <a:r>
              <a:rPr lang="en-US" altLang="zh-CN" b="1" smtClean="0"/>
              <a:t>D</a:t>
            </a:r>
            <a:r>
              <a:rPr lang="zh-CN" altLang="zh-CN" b="1" smtClean="0"/>
              <a:t>．父母能否监督孩子学习是在线教育效果不佳的原因。</a:t>
            </a:r>
          </a:p>
          <a:p>
            <a:r>
              <a:rPr lang="en-US" altLang="zh-CN" b="1" smtClean="0"/>
              <a:t>5</a:t>
            </a:r>
            <a:r>
              <a:rPr lang="zh-CN" altLang="zh-CN" b="1" smtClean="0"/>
              <a:t>．下列文学文化常识表述错误的一项是（</a:t>
            </a:r>
            <a:r>
              <a:rPr lang="en-US" altLang="zh-CN" b="1" smtClean="0"/>
              <a:t> 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．柳宗元创作的“永州八记”备受后人推崇。</a:t>
            </a:r>
          </a:p>
          <a:p>
            <a:r>
              <a:rPr lang="en-US" altLang="zh-CN" b="1" smtClean="0"/>
              <a:t>B</a:t>
            </a:r>
            <a:r>
              <a:rPr lang="zh-CN" altLang="zh-CN" b="1" smtClean="0"/>
              <a:t>．白丁，平民，指没有功名的人。</a:t>
            </a:r>
          </a:p>
          <a:p>
            <a:r>
              <a:rPr lang="en-US" altLang="zh-CN" b="1" smtClean="0"/>
              <a:t>C</a:t>
            </a:r>
            <a:r>
              <a:rPr lang="zh-CN" altLang="zh-CN" b="1" smtClean="0"/>
              <a:t>．孔子，春秋时期的思想家，法家学派的代表人物。</a:t>
            </a:r>
          </a:p>
          <a:p>
            <a:r>
              <a:rPr lang="en-US" altLang="zh-CN" b="1" smtClean="0"/>
              <a:t>D</a:t>
            </a:r>
            <a:r>
              <a:rPr lang="zh-CN" altLang="zh-CN" b="1" smtClean="0"/>
              <a:t>．干支，最初是用来纪日的，后来用来纪年，例如：丁卯年。</a:t>
            </a:r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812360" y="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 4</a:t>
            </a:r>
            <a:r>
              <a:rPr lang="zh-CN" altLang="zh-CN" sz="3200" b="1" smtClean="0">
                <a:solidFill>
                  <a:srgbClr val="FF0000"/>
                </a:solidFill>
              </a:rPr>
              <a:t>、</a:t>
            </a:r>
            <a:r>
              <a:rPr lang="en-US" altLang="zh-CN" sz="3200" b="1" smtClean="0">
                <a:solidFill>
                  <a:srgbClr val="FF0000"/>
                </a:solidFill>
              </a:rPr>
              <a:t>B  </a:t>
            </a:r>
            <a:r>
              <a:rPr lang="en-US" altLang="zh-CN" sz="3200" b="1" smtClean="0"/>
              <a:t> </a:t>
            </a:r>
            <a:endParaRPr lang="zh-CN" altLang="en-US" sz="3200"/>
          </a:p>
        </p:txBody>
      </p:sp>
      <p:sp>
        <p:nvSpPr>
          <p:cNvPr id="5" name="TextBox 4"/>
          <p:cNvSpPr txBox="1"/>
          <p:nvPr/>
        </p:nvSpPr>
        <p:spPr>
          <a:xfrm>
            <a:off x="6516216" y="429309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/>
              <a:t>  </a:t>
            </a:r>
            <a:r>
              <a:rPr lang="en-US" altLang="zh-CN" sz="3200" b="1" smtClean="0">
                <a:solidFill>
                  <a:srgbClr val="FF0000"/>
                </a:solidFill>
              </a:rPr>
              <a:t>5</a:t>
            </a:r>
            <a:r>
              <a:rPr lang="zh-CN" altLang="zh-CN" sz="3200" b="1" smtClean="0">
                <a:solidFill>
                  <a:srgbClr val="FF0000"/>
                </a:solidFill>
              </a:rPr>
              <a:t>、</a:t>
            </a:r>
            <a:r>
              <a:rPr lang="en-US" altLang="zh-CN" sz="3200" b="1" smtClean="0">
                <a:solidFill>
                  <a:srgbClr val="FF0000"/>
                </a:solidFill>
              </a:rPr>
              <a:t>C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en-US" altLang="zh-CN" sz="4000" b="1" smtClean="0"/>
              <a:t>1. </a:t>
            </a:r>
            <a:r>
              <a:rPr lang="zh-CN" altLang="zh-CN" sz="4000" b="1" smtClean="0"/>
              <a:t>依次填入下面横线处的词语，最恰当的一项是（</a:t>
            </a:r>
            <a:r>
              <a:rPr lang="en-US" altLang="zh-CN" sz="4000" b="1" smtClean="0"/>
              <a:t>   </a:t>
            </a:r>
            <a:r>
              <a:rPr lang="zh-CN" altLang="zh-CN" sz="4000" b="1" smtClean="0"/>
              <a:t>）</a:t>
            </a:r>
            <a:endParaRPr lang="zh-CN" altLang="zh-CN" sz="4000" b="1" smtClean="0">
              <a:solidFill>
                <a:srgbClr val="FF0000"/>
              </a:solidFill>
            </a:endParaRPr>
          </a:p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zh-CN" altLang="zh-CN" sz="4000" b="1" smtClean="0"/>
              <a:t>她兴高采烈地</a:t>
            </a:r>
            <a:r>
              <a:rPr lang="en-US" altLang="zh-CN" sz="4000" b="1" smtClean="0"/>
              <a:t>_______</a:t>
            </a:r>
            <a:r>
              <a:rPr lang="zh-CN" altLang="zh-CN" sz="4000" b="1" smtClean="0"/>
              <a:t>往前走，不久就汇入</a:t>
            </a:r>
            <a:r>
              <a:rPr lang="en-US" altLang="zh-CN" sz="4000" b="1" smtClean="0"/>
              <a:t>_______</a:t>
            </a:r>
            <a:r>
              <a:rPr lang="zh-CN" altLang="zh-CN" sz="4000" b="1" smtClean="0"/>
              <a:t>的人群中。她挤在人群中，像大海里的</a:t>
            </a:r>
            <a:r>
              <a:rPr lang="en-US" altLang="zh-CN" sz="4000" b="1" smtClean="0"/>
              <a:t>_______</a:t>
            </a:r>
            <a:r>
              <a:rPr lang="zh-CN" altLang="zh-CN" sz="4000" b="1" smtClean="0"/>
              <a:t>浪花，漫无目的，却在</a:t>
            </a:r>
            <a:r>
              <a:rPr lang="en-US" altLang="zh-CN" sz="4000" b="1" smtClean="0"/>
              <a:t>________</a:t>
            </a:r>
            <a:r>
              <a:rPr lang="zh-CN" altLang="zh-CN" sz="4000" b="1" smtClean="0"/>
              <a:t>活力的欢呼声中不断涌动起伏，向前翻腾。</a:t>
            </a:r>
          </a:p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en-US" altLang="zh-CN" sz="4000" b="1" smtClean="0"/>
              <a:t>A. </a:t>
            </a:r>
            <a:r>
              <a:rPr lang="zh-CN" altLang="zh-CN" sz="4000" b="1" smtClean="0"/>
              <a:t>陆续</a:t>
            </a:r>
            <a:r>
              <a:rPr lang="en-US" altLang="zh-CN" sz="4000" b="1" smtClean="0"/>
              <a:t>  </a:t>
            </a:r>
            <a:r>
              <a:rPr lang="zh-CN" altLang="zh-CN" sz="4000" b="1" smtClean="0"/>
              <a:t>车水马龙</a:t>
            </a:r>
            <a:r>
              <a:rPr lang="en-US" altLang="zh-CN" sz="4000" b="1" smtClean="0"/>
              <a:t>  </a:t>
            </a:r>
            <a:r>
              <a:rPr lang="zh-CN" altLang="zh-CN" sz="4000" b="1" smtClean="0"/>
              <a:t>一朵</a:t>
            </a:r>
            <a:r>
              <a:rPr lang="en-US" altLang="zh-CN" sz="4000" b="1" smtClean="0"/>
              <a:t>  </a:t>
            </a:r>
            <a:r>
              <a:rPr lang="zh-CN" altLang="zh-CN" sz="4000" b="1" smtClean="0"/>
              <a:t>充斥</a:t>
            </a:r>
            <a:r>
              <a:rPr lang="en-US" altLang="zh-CN" sz="4000" b="1" smtClean="0"/>
              <a:t>                          B. </a:t>
            </a:r>
            <a:r>
              <a:rPr lang="zh-CN" altLang="zh-CN" sz="4000" b="1" smtClean="0"/>
              <a:t>陆续</a:t>
            </a:r>
            <a:r>
              <a:rPr lang="en-US" altLang="zh-CN" sz="4000" b="1" smtClean="0"/>
              <a:t>  </a:t>
            </a:r>
            <a:r>
              <a:rPr lang="zh-CN" altLang="zh-CN" sz="4000" b="1" smtClean="0"/>
              <a:t>熙熙攘攘</a:t>
            </a:r>
            <a:r>
              <a:rPr lang="en-US" altLang="zh-CN" sz="4000" b="1" smtClean="0"/>
              <a:t>  </a:t>
            </a:r>
            <a:r>
              <a:rPr lang="zh-CN" altLang="zh-CN" sz="4000" b="1" smtClean="0"/>
              <a:t>一束</a:t>
            </a:r>
            <a:r>
              <a:rPr lang="en-US" altLang="zh-CN" sz="4000" b="1" smtClean="0"/>
              <a:t>  </a:t>
            </a:r>
            <a:r>
              <a:rPr lang="zh-CN" altLang="zh-CN" sz="4000" b="1" smtClean="0"/>
              <a:t>充满</a:t>
            </a:r>
          </a:p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en-US" altLang="zh-CN" sz="4000" b="1" smtClean="0"/>
              <a:t>C. </a:t>
            </a:r>
            <a:r>
              <a:rPr lang="zh-CN" altLang="zh-CN" sz="4000" b="1" smtClean="0"/>
              <a:t>继续</a:t>
            </a:r>
            <a:r>
              <a:rPr lang="en-US" altLang="zh-CN" sz="4000" b="1" smtClean="0"/>
              <a:t>  </a:t>
            </a:r>
            <a:r>
              <a:rPr lang="zh-CN" altLang="zh-CN" sz="4000" b="1" smtClean="0"/>
              <a:t>车水马龙</a:t>
            </a:r>
            <a:r>
              <a:rPr lang="en-US" altLang="zh-CN" sz="4000" b="1" smtClean="0"/>
              <a:t>  </a:t>
            </a:r>
            <a:r>
              <a:rPr lang="zh-CN" altLang="zh-CN" sz="4000" b="1" smtClean="0"/>
              <a:t>一束</a:t>
            </a:r>
            <a:r>
              <a:rPr lang="en-US" altLang="zh-CN" sz="4000" b="1" smtClean="0"/>
              <a:t>  </a:t>
            </a:r>
            <a:r>
              <a:rPr lang="zh-CN" altLang="zh-CN" sz="4000" b="1" smtClean="0"/>
              <a:t>充斥</a:t>
            </a:r>
            <a:r>
              <a:rPr lang="en-US" altLang="zh-CN" sz="4000" b="1" smtClean="0"/>
              <a:t>                          D. </a:t>
            </a:r>
            <a:r>
              <a:rPr lang="zh-CN" altLang="zh-CN" sz="4000" b="1" smtClean="0"/>
              <a:t>继续</a:t>
            </a:r>
            <a:r>
              <a:rPr lang="en-US" altLang="zh-CN" sz="4000" b="1" smtClean="0"/>
              <a:t>  </a:t>
            </a:r>
            <a:r>
              <a:rPr lang="zh-CN" altLang="zh-CN" sz="4000" b="1" smtClean="0"/>
              <a:t>熙熙攘攘</a:t>
            </a:r>
            <a:r>
              <a:rPr lang="en-US" altLang="zh-CN" sz="4000" b="1" smtClean="0"/>
              <a:t>  </a:t>
            </a:r>
            <a:r>
              <a:rPr lang="zh-CN" altLang="zh-CN" sz="4000" b="1" smtClean="0"/>
              <a:t>一朵</a:t>
            </a:r>
            <a:r>
              <a:rPr lang="en-US" altLang="zh-CN" sz="4000" b="1" smtClean="0"/>
              <a:t>  </a:t>
            </a:r>
            <a:r>
              <a:rPr lang="zh-CN" altLang="zh-CN" sz="4000" b="1" smtClean="0"/>
              <a:t>充满</a:t>
            </a:r>
          </a:p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en-US" altLang="zh-CN" sz="4000" b="1" smtClean="0"/>
              <a:t>2. </a:t>
            </a:r>
            <a:r>
              <a:rPr lang="zh-CN" altLang="zh-CN" sz="4000" b="1" smtClean="0"/>
              <a:t>下列各句中，没有语病的一项是（</a:t>
            </a:r>
            <a:r>
              <a:rPr lang="en-US" altLang="zh-CN" sz="4000" b="1" smtClean="0"/>
              <a:t>   </a:t>
            </a:r>
            <a:r>
              <a:rPr lang="zh-CN" altLang="zh-CN" sz="4000" b="1" smtClean="0">
                <a:solidFill>
                  <a:srgbClr val="FF0000"/>
                </a:solidFill>
              </a:rPr>
              <a:t>）</a:t>
            </a:r>
          </a:p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en-US" altLang="zh-CN" sz="4000" b="1" smtClean="0"/>
              <a:t>A. </a:t>
            </a:r>
            <a:r>
              <a:rPr lang="zh-CN" altLang="zh-CN" sz="4000" b="1" smtClean="0"/>
              <a:t>面对突如其来的新冠肺炎，经过全国人民艰苦卓绝的努力，彰显了全国人民“众志成城，共克时艰”的中国精神。</a:t>
            </a:r>
          </a:p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en-US" altLang="zh-CN" sz="4000" b="1" smtClean="0"/>
              <a:t>B. </a:t>
            </a:r>
            <a:r>
              <a:rPr lang="zh-CN" altLang="zh-CN" sz="4000" b="1" smtClean="0"/>
              <a:t>去年的工作报告大概是</a:t>
            </a:r>
            <a:r>
              <a:rPr lang="en-US" altLang="zh-CN" sz="4000" b="1" smtClean="0"/>
              <a:t>1.95</a:t>
            </a:r>
            <a:r>
              <a:rPr lang="zh-CN" altLang="zh-CN" sz="4000" b="1" smtClean="0"/>
              <a:t>万字，今年约</a:t>
            </a:r>
            <a:r>
              <a:rPr lang="en-US" altLang="zh-CN" sz="4000" b="1" smtClean="0"/>
              <a:t>1.04</a:t>
            </a:r>
            <a:r>
              <a:rPr lang="zh-CN" altLang="zh-CN" sz="4000" b="1" smtClean="0"/>
              <a:t>万字，大体上减少了一倍。</a:t>
            </a:r>
          </a:p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en-US" altLang="zh-CN" sz="4000" b="1" smtClean="0"/>
              <a:t>C. </a:t>
            </a:r>
            <a:r>
              <a:rPr lang="zh-CN" altLang="zh-CN" sz="4000" b="1" smtClean="0"/>
              <a:t>短短二十年间，澳门创造了跨越式发展奇迹，开创了历史上最好的发展局面。</a:t>
            </a:r>
          </a:p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en-US" altLang="zh-CN" sz="4000" b="1" smtClean="0"/>
              <a:t>D. </a:t>
            </a:r>
            <a:r>
              <a:rPr lang="zh-CN" altLang="zh-CN" sz="4000" b="1" smtClean="0"/>
              <a:t>邹韵夺得</a:t>
            </a:r>
            <a:r>
              <a:rPr lang="en-US" altLang="zh-CN" sz="4000" b="1" smtClean="0"/>
              <a:t>2019</a:t>
            </a:r>
            <a:r>
              <a:rPr lang="zh-CN" altLang="zh-CN" sz="4000" b="1" smtClean="0"/>
              <a:t>年主持人大赛新闻类冠军，因为她对时事勤于思考的结果。</a:t>
            </a:r>
          </a:p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en-US" altLang="zh-CN" sz="4000" b="1" smtClean="0"/>
              <a:t>3. </a:t>
            </a:r>
            <a:r>
              <a:rPr lang="zh-CN" altLang="zh-CN" sz="4000" b="1" smtClean="0"/>
              <a:t>下列说法有误的一项是（</a:t>
            </a:r>
            <a:r>
              <a:rPr lang="en-US" altLang="zh-CN" sz="4000" b="1" smtClean="0"/>
              <a:t>   </a:t>
            </a:r>
            <a:r>
              <a:rPr lang="zh-CN" altLang="zh-CN" sz="4000" b="1" smtClean="0">
                <a:solidFill>
                  <a:srgbClr val="FF0000"/>
                </a:solidFill>
              </a:rPr>
              <a:t>）</a:t>
            </a:r>
          </a:p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en-US" altLang="zh-CN" sz="4000" b="1" smtClean="0"/>
              <a:t>A. </a:t>
            </a:r>
            <a:r>
              <a:rPr lang="zh-CN" altLang="zh-CN" sz="4000" b="1" smtClean="0"/>
              <a:t>《白杨礼赞》的作者为茅盾。茅盾原名沈德鸿，其代表作有《子夜》《林家铺子》等。</a:t>
            </a:r>
          </a:p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en-US" altLang="zh-CN" sz="4000" b="1" smtClean="0"/>
              <a:t>B. </a:t>
            </a:r>
            <a:r>
              <a:rPr lang="zh-CN" altLang="zh-CN" sz="4000" b="1" smtClean="0"/>
              <a:t>《邹忌讽齐王纳谏》选自《战国策》。《战国策》是左丘明所作的编年体史书。</a:t>
            </a:r>
          </a:p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en-US" altLang="zh-CN" sz="4000" b="1" smtClean="0"/>
              <a:t>C. </a:t>
            </a:r>
            <a:r>
              <a:rPr lang="zh-CN" altLang="zh-CN" sz="4000" b="1" smtClean="0"/>
              <a:t>《变色龙》和《伟大的悲剧》的作者分别是俄国作家契诃夫和奥地利作家茨威格。</a:t>
            </a:r>
          </a:p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en-US" altLang="zh-CN" sz="4000" b="1" smtClean="0"/>
              <a:t>D. </a:t>
            </a:r>
            <a:r>
              <a:rPr lang="zh-CN" altLang="zh-CN" sz="4000" b="1" smtClean="0"/>
              <a:t>“表”是古代向帝王陈情言事的一种文体，言辞往往恭敬恳切，如《出师表》。</a:t>
            </a:r>
          </a:p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en-US" altLang="zh-CN" sz="4000" b="1" smtClean="0"/>
              <a:t>4. </a:t>
            </a:r>
            <a:r>
              <a:rPr lang="zh-CN" altLang="zh-CN" sz="4000" b="1" smtClean="0"/>
              <a:t>运用对偶的相关知识将下面两联诗句补充完整，最恰当的一项是（</a:t>
            </a:r>
            <a:r>
              <a:rPr lang="en-US" altLang="zh-CN" sz="4000" b="1" smtClean="0"/>
              <a:t>   </a:t>
            </a:r>
            <a:r>
              <a:rPr lang="zh-CN" altLang="zh-CN" sz="4000" b="1" smtClean="0">
                <a:solidFill>
                  <a:srgbClr val="FF0000"/>
                </a:solidFill>
              </a:rPr>
              <a:t>）</a:t>
            </a:r>
            <a:endParaRPr lang="zh-CN" altLang="zh-CN" sz="4000" b="1" smtClean="0"/>
          </a:p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zh-CN" altLang="zh-CN" sz="4000" b="1" smtClean="0"/>
              <a:t>万壑</a:t>
            </a:r>
            <a:r>
              <a:rPr lang="en-US" altLang="zh-CN" sz="4000" b="1" smtClean="0"/>
              <a:t>______</a:t>
            </a:r>
            <a:r>
              <a:rPr lang="zh-CN" altLang="zh-CN" sz="4000" b="1" smtClean="0"/>
              <a:t>含晚籁，数峰无语立斜阳。棠梨叶落胭脂色，荞麦</a:t>
            </a:r>
            <a:r>
              <a:rPr lang="en-US" altLang="zh-CN" sz="4000" b="1" smtClean="0"/>
              <a:t>______</a:t>
            </a:r>
            <a:r>
              <a:rPr lang="zh-CN" altLang="zh-CN" sz="4000" b="1" smtClean="0"/>
              <a:t>白雪香。</a:t>
            </a:r>
          </a:p>
          <a:p>
            <a:pPr marL="0" indent="0">
              <a:lnSpc>
                <a:spcPts val="2300"/>
              </a:lnSpc>
              <a:spcBef>
                <a:spcPct val="0"/>
              </a:spcBef>
            </a:pPr>
            <a:r>
              <a:rPr lang="en-US" altLang="zh-CN" sz="4000" b="1" smtClean="0"/>
              <a:t>A. </a:t>
            </a:r>
            <a:r>
              <a:rPr lang="zh-CN" altLang="zh-CN" sz="4000" b="1" smtClean="0"/>
              <a:t>有声</a:t>
            </a:r>
            <a:r>
              <a:rPr lang="en-US" altLang="zh-CN" sz="4000" b="1" smtClean="0"/>
              <a:t>   </a:t>
            </a:r>
            <a:r>
              <a:rPr lang="zh-CN" altLang="zh-CN" sz="4000" b="1" smtClean="0"/>
              <a:t>开花</a:t>
            </a:r>
            <a:r>
              <a:rPr lang="en-US" altLang="zh-CN" sz="4000" b="1" smtClean="0"/>
              <a:t>        B. </a:t>
            </a:r>
            <a:r>
              <a:rPr lang="zh-CN" altLang="zh-CN" sz="4000" b="1" smtClean="0"/>
              <a:t>声声</a:t>
            </a:r>
            <a:r>
              <a:rPr lang="en-US" altLang="zh-CN" sz="4000" b="1" smtClean="0"/>
              <a:t>   </a:t>
            </a:r>
            <a:r>
              <a:rPr lang="zh-CN" altLang="zh-CN" sz="4000" b="1" smtClean="0"/>
              <a:t>花开</a:t>
            </a:r>
            <a:r>
              <a:rPr lang="en-US" altLang="zh-CN" sz="4000" b="1" smtClean="0"/>
              <a:t>      C. </a:t>
            </a:r>
            <a:r>
              <a:rPr lang="zh-CN" altLang="zh-CN" sz="4000" b="1" smtClean="0"/>
              <a:t>声声</a:t>
            </a:r>
            <a:r>
              <a:rPr lang="en-US" altLang="zh-CN" sz="4000" b="1" smtClean="0"/>
              <a:t>   </a:t>
            </a:r>
            <a:r>
              <a:rPr lang="zh-CN" altLang="zh-CN" sz="4000" b="1" smtClean="0"/>
              <a:t>开花</a:t>
            </a:r>
            <a:r>
              <a:rPr lang="en-US" altLang="zh-CN" sz="4000" b="1" smtClean="0"/>
              <a:t>         D. </a:t>
            </a:r>
            <a:r>
              <a:rPr lang="zh-CN" altLang="zh-CN" sz="4000" b="1" smtClean="0"/>
              <a:t>有声</a:t>
            </a:r>
            <a:r>
              <a:rPr lang="en-US" altLang="zh-CN" sz="4000" b="1" smtClean="0"/>
              <a:t>   </a:t>
            </a:r>
            <a:r>
              <a:rPr lang="zh-CN" altLang="zh-CN" sz="4000" b="1" smtClean="0"/>
              <a:t>花开</a:t>
            </a:r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516216" y="0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</a:rPr>
              <a:t>D </a:t>
            </a:r>
            <a:endParaRPr lang="zh-CN" altLang="en-US" sz="2400"/>
          </a:p>
        </p:txBody>
      </p:sp>
      <p:sp>
        <p:nvSpPr>
          <p:cNvPr id="5" name="TextBox 4"/>
          <p:cNvSpPr txBox="1"/>
          <p:nvPr/>
        </p:nvSpPr>
        <p:spPr>
          <a:xfrm>
            <a:off x="7812360" y="1340768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</a:rPr>
              <a:t>2. C </a:t>
            </a:r>
            <a:endParaRPr lang="zh-CN" altLang="en-US" sz="2800"/>
          </a:p>
        </p:txBody>
      </p:sp>
      <p:sp>
        <p:nvSpPr>
          <p:cNvPr id="6" name="TextBox 5"/>
          <p:cNvSpPr txBox="1"/>
          <p:nvPr/>
        </p:nvSpPr>
        <p:spPr>
          <a:xfrm>
            <a:off x="7812360" y="3429000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</a:rPr>
              <a:t>3. B </a:t>
            </a:r>
            <a:endParaRPr lang="zh-CN" altLang="en-US" sz="2800"/>
          </a:p>
        </p:txBody>
      </p:sp>
      <p:sp>
        <p:nvSpPr>
          <p:cNvPr id="7" name="TextBox 6"/>
          <p:cNvSpPr txBox="1"/>
          <p:nvPr/>
        </p:nvSpPr>
        <p:spPr>
          <a:xfrm>
            <a:off x="7524328" y="5949280"/>
            <a:ext cx="8531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4. D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5589240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b="1" smtClean="0"/>
              <a:t>3</a:t>
            </a:r>
            <a:r>
              <a:rPr lang="zh-CN" altLang="zh-CN" b="1" smtClean="0"/>
              <a:t>．依次填入下面一段话中横线处的词语，最恰当的一项是（</a:t>
            </a:r>
            <a:r>
              <a:rPr lang="en-US" altLang="zh-CN" b="1" smtClean="0"/>
              <a:t>    </a:t>
            </a:r>
            <a:r>
              <a:rPr lang="zh-CN" altLang="zh-CN" b="1" smtClean="0"/>
              <a:t>）</a:t>
            </a:r>
          </a:p>
          <a:p>
            <a:r>
              <a:rPr lang="zh-CN" altLang="zh-CN" b="1" smtClean="0"/>
              <a:t>蒙古的草原又不是平坦开阔到</a:t>
            </a:r>
            <a:r>
              <a:rPr lang="zh-CN" altLang="zh-CN" b="1" u="sng" smtClean="0"/>
              <a:t> </a:t>
            </a:r>
            <a:r>
              <a:rPr lang="en-US" altLang="zh-CN" b="1" u="sng" smtClean="0"/>
              <a:t>   </a:t>
            </a:r>
            <a:r>
              <a:rPr lang="zh-CN" altLang="zh-CN" b="1" smtClean="0"/>
              <a:t>的地步。相反，它总是有着</a:t>
            </a:r>
            <a:r>
              <a:rPr lang="zh-CN" altLang="zh-CN" b="1" u="sng" smtClean="0"/>
              <a:t>   </a:t>
            </a:r>
            <a:r>
              <a:rPr lang="zh-CN" altLang="zh-CN" b="1" smtClean="0"/>
              <a:t>而优美的起伏，像是放大了的微微动荡的海浪总会</a:t>
            </a:r>
            <a:r>
              <a:rPr lang="zh-CN" altLang="zh-CN" b="1" u="sng" smtClean="0"/>
              <a:t>   </a:t>
            </a:r>
            <a:r>
              <a:rPr lang="zh-CN" altLang="zh-CN" b="1" smtClean="0"/>
              <a:t>你想稍微快走几步，好登上眼前这座广阔的丘陵，</a:t>
            </a:r>
            <a:r>
              <a:rPr lang="zh-CN" altLang="zh-CN" b="1" u="sng" smtClean="0"/>
              <a:t>   </a:t>
            </a:r>
            <a:r>
              <a:rPr lang="zh-CN" altLang="zh-CN" b="1" smtClean="0"/>
              <a:t>前方又有些什么新的动向。  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．无聊  急促  挑逗  凝视    </a:t>
            </a:r>
            <a:r>
              <a:rPr lang="en-US" altLang="zh-CN" b="1" smtClean="0"/>
              <a:t>  B</a:t>
            </a:r>
            <a:r>
              <a:rPr lang="zh-CN" altLang="zh-CN" b="1" smtClean="0"/>
              <a:t>．无趣  急促  引诱  凝视 </a:t>
            </a:r>
          </a:p>
          <a:p>
            <a:r>
              <a:rPr lang="en-US" altLang="zh-CN" b="1" smtClean="0"/>
              <a:t>C</a:t>
            </a:r>
            <a:r>
              <a:rPr lang="zh-CN" altLang="zh-CN" b="1" smtClean="0"/>
              <a:t>．无趣  和缓  引诱  眺望   </a:t>
            </a:r>
            <a:r>
              <a:rPr lang="en-US" altLang="zh-CN" b="1" smtClean="0"/>
              <a:t>                D</a:t>
            </a:r>
            <a:r>
              <a:rPr lang="zh-CN" altLang="zh-CN" b="1" smtClean="0"/>
              <a:t>．无聊  和缓  挑逗  眺望</a:t>
            </a:r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b="1" smtClean="0"/>
          </a:p>
          <a:p>
            <a:r>
              <a:rPr lang="en-US" altLang="zh-CN" b="1" smtClean="0"/>
              <a:t>4</a:t>
            </a:r>
            <a:r>
              <a:rPr lang="zh-CN" altLang="zh-CN" b="1" smtClean="0"/>
              <a:t>．下列句子中，加点成语使用恰当的一项是（</a:t>
            </a:r>
            <a:r>
              <a:rPr lang="en-US" altLang="zh-CN" b="1" smtClean="0"/>
              <a:t>    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．开车去桃花岛，沿途风景络绎不绝，阴霾的心情随之烟消云散。 </a:t>
            </a:r>
          </a:p>
          <a:p>
            <a:r>
              <a:rPr lang="en-US" altLang="zh-CN" b="1" smtClean="0"/>
              <a:t>B</a:t>
            </a:r>
            <a:r>
              <a:rPr lang="zh-CN" altLang="zh-CN" b="1" smtClean="0"/>
              <a:t>．李明津津乐道地说看这次获奖经历，高兴的心情溢于言表。 </a:t>
            </a:r>
          </a:p>
          <a:p>
            <a:r>
              <a:rPr lang="en-US" altLang="zh-CN" b="1" smtClean="0"/>
              <a:t>C</a:t>
            </a:r>
            <a:r>
              <a:rPr lang="zh-CN" altLang="zh-CN" b="1" smtClean="0"/>
              <a:t>．面对困难，我们不要悲天悯人，应该鼓起勇气，奋力前行。 </a:t>
            </a:r>
          </a:p>
          <a:p>
            <a:r>
              <a:rPr lang="en-US" altLang="zh-CN" b="1" smtClean="0"/>
              <a:t>D</a:t>
            </a:r>
            <a:r>
              <a:rPr lang="zh-CN" altLang="zh-CN" b="1" smtClean="0"/>
              <a:t>．老李酷爱收集和研究名人字画，但他常说：“我这些爱好不过是附庸风雅。”</a:t>
            </a:r>
            <a:endParaRPr lang="zh-CN" altLang="en-US" b="1"/>
          </a:p>
        </p:txBody>
      </p:sp>
      <p:sp>
        <p:nvSpPr>
          <p:cNvPr id="4" name="TextBox 3"/>
          <p:cNvSpPr txBox="1"/>
          <p:nvPr/>
        </p:nvSpPr>
        <p:spPr>
          <a:xfrm>
            <a:off x="-1" y="1628800"/>
            <a:ext cx="914400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zh-CN" b="1" smtClean="0">
                <a:solidFill>
                  <a:srgbClr val="FF0000"/>
                </a:solidFill>
              </a:rPr>
              <a:t>．</a:t>
            </a:r>
            <a:r>
              <a:rPr lang="en-US" altLang="zh-CN" b="1" smtClean="0">
                <a:solidFill>
                  <a:srgbClr val="FF0000"/>
                </a:solidFill>
              </a:rPr>
              <a:t>C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）从整体看，这段文字叙写的是“蒙古的草原”带给人的趣味。所以第一空应用“无趣”。（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）第二空，依据“像是放大了的微微动荡的海浪”可知，选用的词语应该是“和缓”，而不是“急促”。（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zh-CN" b="1" smtClean="0">
                <a:solidFill>
                  <a:srgbClr val="FF0000"/>
                </a:solidFill>
              </a:rPr>
              <a:t>）第三空，挑逗：撩拨，逗引。引诱：指诱导。根据语境，重点要表现其吸引人们，白昼用“引诱”更符合语境。（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zh-CN" b="1" smtClean="0">
                <a:solidFill>
                  <a:srgbClr val="FF0000"/>
                </a:solidFill>
              </a:rPr>
              <a:t>）第四空，依据“登上眼前这座广阔的丘陵”和“前方又有些什么新的动向”可知，叙写的是登高远望的情形，故用“眺望”。据此，依次选用的词语是：无趣－和缓－引诱－眺望。故选</a:t>
            </a:r>
            <a:r>
              <a:rPr lang="en-US" altLang="zh-CN" b="1" smtClean="0">
                <a:solidFill>
                  <a:srgbClr val="FF0000"/>
                </a:solidFill>
              </a:rPr>
              <a:t>C</a:t>
            </a:r>
            <a:r>
              <a:rPr lang="zh-CN" altLang="zh-CN" sz="2000" b="1" smtClean="0">
                <a:solidFill>
                  <a:srgbClr val="FF0000"/>
                </a:solidFill>
              </a:rPr>
              <a:t>。</a:t>
            </a:r>
            <a:r>
              <a:rPr lang="zh-CN" altLang="zh-CN" smtClean="0"/>
              <a:t> </a:t>
            </a:r>
            <a:endParaRPr lang="zh-CN" altLang="zh-CN"/>
          </a:p>
        </p:txBody>
      </p:sp>
      <p:sp>
        <p:nvSpPr>
          <p:cNvPr id="5" name="TextBox 4"/>
          <p:cNvSpPr txBox="1"/>
          <p:nvPr/>
        </p:nvSpPr>
        <p:spPr>
          <a:xfrm>
            <a:off x="0" y="4941168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rgbClr val="FF0000"/>
                </a:solidFill>
              </a:rPr>
              <a:t>4</a:t>
            </a:r>
            <a:r>
              <a:rPr lang="zh-CN" altLang="zh-CN" sz="2000" b="1" smtClean="0">
                <a:solidFill>
                  <a:srgbClr val="FF0000"/>
                </a:solidFill>
              </a:rPr>
              <a:t>．</a:t>
            </a:r>
            <a:r>
              <a:rPr lang="en-US" altLang="zh-CN" sz="2000" b="1" smtClean="0">
                <a:solidFill>
                  <a:srgbClr val="FF0000"/>
                </a:solidFill>
              </a:rPr>
              <a:t>D    A.</a:t>
            </a:r>
            <a:r>
              <a:rPr lang="zh-CN" altLang="zh-CN" sz="2000" b="1" smtClean="0">
                <a:solidFill>
                  <a:srgbClr val="FF0000"/>
                </a:solidFill>
              </a:rPr>
              <a:t>络绎不绝：指人、车、马、船等前后相接，连续不断。适用对象错误；</a:t>
            </a:r>
            <a:r>
              <a:rPr lang="en-US" altLang="zh-CN" sz="2000" b="1" smtClean="0">
                <a:solidFill>
                  <a:srgbClr val="FF0000"/>
                </a:solidFill>
              </a:rPr>
              <a:t>B.</a:t>
            </a:r>
            <a:r>
              <a:rPr lang="zh-CN" altLang="zh-CN" sz="2000" b="1" smtClean="0">
                <a:solidFill>
                  <a:srgbClr val="FF0000"/>
                </a:solidFill>
              </a:rPr>
              <a:t>津津乐道：很有兴趣地说个不停。和“说”语意有重复；</a:t>
            </a:r>
            <a:r>
              <a:rPr lang="en-US" altLang="zh-CN" sz="2000" b="1" smtClean="0">
                <a:solidFill>
                  <a:srgbClr val="FF0000"/>
                </a:solidFill>
              </a:rPr>
              <a:t>C.</a:t>
            </a:r>
            <a:r>
              <a:rPr lang="zh-CN" altLang="zh-CN" sz="2000" b="1" smtClean="0">
                <a:solidFill>
                  <a:srgbClr val="FF0000"/>
                </a:solidFill>
              </a:rPr>
              <a:t>悲天悯人：对社会的腐败和人民的疾苦感到悲愤和不平。与语境不符，使用错误；</a:t>
            </a:r>
            <a:r>
              <a:rPr lang="en-US" altLang="zh-CN" sz="2000" b="1" smtClean="0">
                <a:solidFill>
                  <a:srgbClr val="FF0000"/>
                </a:solidFill>
              </a:rPr>
              <a:t>D.</a:t>
            </a:r>
            <a:r>
              <a:rPr lang="zh-CN" altLang="zh-CN" sz="2000" b="1" smtClean="0">
                <a:solidFill>
                  <a:srgbClr val="FF0000"/>
                </a:solidFill>
              </a:rPr>
              <a:t>附庸风雅：意思是指缺乏文化修养的人为了装点门面而结交文人，参加有关文化活动。与语境相合，使用正确；故选</a:t>
            </a:r>
            <a:r>
              <a:rPr lang="en-US" altLang="zh-CN" sz="2000" b="1" smtClean="0">
                <a:solidFill>
                  <a:srgbClr val="FF0000"/>
                </a:solidFill>
              </a:rPr>
              <a:t>D</a:t>
            </a:r>
            <a:r>
              <a:rPr lang="zh-CN" altLang="zh-CN" sz="2000" b="1" smtClean="0">
                <a:solidFill>
                  <a:srgbClr val="FF0000"/>
                </a:solidFill>
              </a:rPr>
              <a:t>。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1920" y="6858000"/>
            <a:ext cx="46292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b="1" smtClean="0"/>
              <a:t>5. </a:t>
            </a:r>
            <a:r>
              <a:rPr lang="zh-CN" altLang="zh-CN" b="1" smtClean="0"/>
              <a:t>阅读下面文字，完成下面小题。</a:t>
            </a:r>
          </a:p>
          <a:p>
            <a:r>
              <a:rPr lang="en-US" altLang="zh-CN" b="1" err="1" smtClean="0"/>
              <a:t>zh</a:t>
            </a:r>
            <a:r>
              <a:rPr lang="zh-CN" altLang="zh-CN" b="1" smtClean="0"/>
              <a:t>ì（</a:t>
            </a:r>
            <a:r>
              <a:rPr lang="en-US" altLang="zh-CN" b="1" smtClean="0"/>
              <a:t>     </a:t>
            </a:r>
            <a:r>
              <a:rPr lang="zh-CN" altLang="zh-CN" b="1" smtClean="0"/>
              <a:t>）热的阳光照亮了深沉的黑暗，炽烈的情绪支配了热烈的话语。他的言辞中，隐</a:t>
            </a:r>
            <a:r>
              <a:rPr lang="en-US" altLang="zh-CN" b="1" smtClean="0"/>
              <a:t>n</a:t>
            </a:r>
            <a:r>
              <a:rPr lang="zh-CN" altLang="zh-CN" b="1" smtClean="0"/>
              <a:t>ì（</a:t>
            </a:r>
            <a:r>
              <a:rPr lang="en-US" altLang="zh-CN" b="1" smtClean="0"/>
              <a:t>     </a:t>
            </a:r>
            <a:r>
              <a:rPr lang="zh-CN" altLang="zh-CN" b="1" smtClean="0"/>
              <a:t>）着一个年轻的倔强的生命对幸福与快乐的无限向往。</a:t>
            </a:r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）给加点的字注音。</a:t>
            </a:r>
          </a:p>
          <a:p>
            <a:r>
              <a:rPr lang="zh-CN" altLang="zh-CN" b="1" smtClean="0"/>
              <a:t>炽（</a:t>
            </a:r>
            <a:r>
              <a:rPr lang="en-US" altLang="zh-CN" b="1" smtClean="0"/>
              <a:t>           </a:t>
            </a:r>
            <a:r>
              <a:rPr lang="zh-CN" altLang="zh-CN" b="1" smtClean="0"/>
              <a:t>）烈</a:t>
            </a:r>
            <a:r>
              <a:rPr lang="en-US" altLang="zh-CN" b="1" smtClean="0"/>
              <a:t>    </a:t>
            </a:r>
            <a:r>
              <a:rPr lang="zh-CN" altLang="zh-CN" b="1" smtClean="0"/>
              <a:t>倔（</a:t>
            </a:r>
            <a:r>
              <a:rPr lang="en-US" altLang="zh-CN" b="1" smtClean="0"/>
              <a:t>           </a:t>
            </a:r>
            <a:r>
              <a:rPr lang="zh-CN" altLang="zh-CN" b="1" smtClean="0"/>
              <a:t>）强</a:t>
            </a:r>
            <a:endParaRPr lang="zh-CN" altLang="zh-CN" b="1" smtClean="0">
              <a:solidFill>
                <a:srgbClr val="FF0000"/>
              </a:solidFill>
            </a:endParaRPr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）根据拼音写出汉字。</a:t>
            </a:r>
          </a:p>
          <a:p>
            <a:r>
              <a:rPr lang="en-US" altLang="zh-CN" b="1" err="1" smtClean="0"/>
              <a:t>zh</a:t>
            </a:r>
            <a:r>
              <a:rPr lang="zh-CN" altLang="zh-CN" b="1" smtClean="0"/>
              <a:t>ì（</a:t>
            </a:r>
            <a:r>
              <a:rPr lang="en-US" altLang="zh-CN" b="1" smtClean="0"/>
              <a:t>           </a:t>
            </a:r>
            <a:r>
              <a:rPr lang="zh-CN" altLang="zh-CN" b="1" smtClean="0"/>
              <a:t>）热</a:t>
            </a:r>
            <a:r>
              <a:rPr lang="en-US" altLang="zh-CN" b="1" smtClean="0"/>
              <a:t>    </a:t>
            </a:r>
            <a:r>
              <a:rPr lang="zh-CN" altLang="zh-CN" b="1" smtClean="0"/>
              <a:t>隐</a:t>
            </a:r>
            <a:r>
              <a:rPr lang="en-US" altLang="zh-CN" b="1" smtClean="0"/>
              <a:t>n</a:t>
            </a:r>
            <a:r>
              <a:rPr lang="zh-CN" altLang="zh-CN" b="1" smtClean="0"/>
              <a:t>ì（</a:t>
            </a:r>
            <a:r>
              <a:rPr lang="en-US" altLang="zh-CN" b="1" smtClean="0"/>
              <a:t>           </a:t>
            </a:r>
            <a:r>
              <a:rPr lang="zh-CN" altLang="zh-CN" b="1" smtClean="0"/>
              <a:t>）</a:t>
            </a:r>
            <a:endParaRPr lang="zh-CN" altLang="zh-CN" b="1" smtClean="0">
              <a:solidFill>
                <a:srgbClr val="FF0000"/>
              </a:solidFill>
            </a:endParaRPr>
          </a:p>
          <a:p>
            <a:r>
              <a:rPr lang="en-US" altLang="zh-CN" b="1" smtClean="0"/>
              <a:t>6. </a:t>
            </a:r>
            <a:r>
              <a:rPr lang="zh-CN" altLang="zh-CN" b="1" smtClean="0"/>
              <a:t>某中学文学社举办“触动心灵——我最喜欢的人物形象”评选活动。请从所了解的中外作品中选择一个人物形象，如江姐、孙悟空、保尔·柯察金等，参照示例为其写一则推荐词。（不要求仿写）</a:t>
            </a:r>
          </a:p>
          <a:p>
            <a:r>
              <a:rPr lang="zh-CN" altLang="zh-CN" b="1" smtClean="0"/>
              <a:t>示例：我推荐《红星照耀中国》中的毛泽东：毛泽东是才华横溢豪情满怀的词人，是南征北战足智多谋的军事家，是胸怀天下忧国忧民的政治家——他是最触动我心灵的一代领袖。</a:t>
            </a:r>
          </a:p>
          <a:p>
            <a:r>
              <a:rPr lang="zh-CN" altLang="zh-CN" b="1" smtClean="0"/>
              <a:t>要求：①符合人物特征；②不少于</a:t>
            </a:r>
            <a:r>
              <a:rPr lang="en-US" altLang="zh-CN" b="1" smtClean="0"/>
              <a:t>30</a:t>
            </a:r>
            <a:r>
              <a:rPr lang="zh-CN" altLang="zh-CN" b="1" smtClean="0"/>
              <a:t>字。</a:t>
            </a:r>
          </a:p>
          <a:p>
            <a:r>
              <a:rPr lang="en-US" altLang="zh-CN" b="1" smtClean="0"/>
              <a:t>    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80112" y="1124744"/>
            <a:ext cx="3563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</a:rPr>
              <a:t>（</a:t>
            </a:r>
            <a:r>
              <a:rPr lang="en-US" altLang="zh-CN" sz="2800" b="1" smtClean="0">
                <a:solidFill>
                  <a:srgbClr val="FF0000"/>
                </a:solidFill>
              </a:rPr>
              <a:t>1</a:t>
            </a:r>
            <a:r>
              <a:rPr lang="zh-CN" altLang="zh-CN" sz="2800" b="1" smtClean="0">
                <a:solidFill>
                  <a:srgbClr val="FF0000"/>
                </a:solidFill>
              </a:rPr>
              <a:t>）</a:t>
            </a:r>
            <a:r>
              <a:rPr lang="en-US" altLang="zh-CN" sz="2800" b="1" smtClean="0">
                <a:solidFill>
                  <a:srgbClr val="FF0000"/>
                </a:solidFill>
              </a:rPr>
              <a:t>. ch</a:t>
            </a:r>
            <a:r>
              <a:rPr lang="zh-CN" altLang="zh-CN" sz="2800" b="1" smtClean="0">
                <a:solidFill>
                  <a:srgbClr val="FF0000"/>
                </a:solidFill>
              </a:rPr>
              <a:t>ì</a:t>
            </a:r>
            <a:r>
              <a:rPr lang="en-US" altLang="zh-CN" sz="2800" b="1" smtClean="0">
                <a:solidFill>
                  <a:srgbClr val="FF0000"/>
                </a:solidFill>
              </a:rPr>
              <a:t>    </a:t>
            </a:r>
            <a:r>
              <a:rPr lang="zh-CN" altLang="zh-CN" sz="2800" b="1" smtClean="0">
                <a:solidFill>
                  <a:srgbClr val="FF0000"/>
                </a:solidFill>
              </a:rPr>
              <a:t>（</a:t>
            </a:r>
            <a:r>
              <a:rPr lang="en-US" altLang="zh-CN" sz="2800" b="1" smtClean="0">
                <a:solidFill>
                  <a:srgbClr val="FF0000"/>
                </a:solidFill>
              </a:rPr>
              <a:t>2</a:t>
            </a:r>
            <a:r>
              <a:rPr lang="zh-CN" altLang="zh-CN" sz="2800" b="1" smtClean="0">
                <a:solidFill>
                  <a:srgbClr val="FF0000"/>
                </a:solidFill>
              </a:rPr>
              <a:t>）</a:t>
            </a:r>
            <a:r>
              <a:rPr lang="en-US" altLang="zh-CN" sz="2800" b="1" smtClean="0">
                <a:solidFill>
                  <a:srgbClr val="FF0000"/>
                </a:solidFill>
              </a:rPr>
              <a:t>. ju</a:t>
            </a:r>
            <a:r>
              <a:rPr lang="zh-CN" altLang="zh-CN" sz="2800" b="1" smtClean="0">
                <a:solidFill>
                  <a:srgbClr val="FF0000"/>
                </a:solidFill>
              </a:rPr>
              <a:t>é</a:t>
            </a:r>
            <a:r>
              <a:rPr lang="en-US" altLang="zh-CN" sz="2800" b="1" smtClean="0">
                <a:solidFill>
                  <a:srgbClr val="FF0000"/>
                </a:solidFill>
              </a:rPr>
              <a:t>    </a:t>
            </a:r>
            <a:endParaRPr lang="zh-CN" altLang="en-US" sz="2800"/>
          </a:p>
        </p:txBody>
      </p:sp>
      <p:sp>
        <p:nvSpPr>
          <p:cNvPr id="5" name="TextBox 4"/>
          <p:cNvSpPr txBox="1"/>
          <p:nvPr/>
        </p:nvSpPr>
        <p:spPr>
          <a:xfrm>
            <a:off x="5076056" y="2204864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</a:rPr>
              <a:t>（</a:t>
            </a:r>
            <a:r>
              <a:rPr lang="en-US" altLang="zh-CN" sz="2800" b="1" smtClean="0">
                <a:solidFill>
                  <a:srgbClr val="FF0000"/>
                </a:solidFill>
              </a:rPr>
              <a:t>3</a:t>
            </a:r>
            <a:r>
              <a:rPr lang="zh-CN" altLang="zh-CN" sz="2800" b="1" smtClean="0">
                <a:solidFill>
                  <a:srgbClr val="FF0000"/>
                </a:solidFill>
              </a:rPr>
              <a:t>）</a:t>
            </a:r>
            <a:r>
              <a:rPr lang="en-US" altLang="zh-CN" sz="2800" b="1" smtClean="0">
                <a:solidFill>
                  <a:srgbClr val="FF0000"/>
                </a:solidFill>
              </a:rPr>
              <a:t>. </a:t>
            </a:r>
            <a:r>
              <a:rPr lang="zh-CN" altLang="zh-CN" sz="2800" b="1" smtClean="0">
                <a:solidFill>
                  <a:srgbClr val="FF0000"/>
                </a:solidFill>
              </a:rPr>
              <a:t>炙</a:t>
            </a:r>
            <a:r>
              <a:rPr lang="en-US" altLang="zh-CN" sz="2800" b="1" smtClean="0">
                <a:solidFill>
                  <a:srgbClr val="FF0000"/>
                </a:solidFill>
              </a:rPr>
              <a:t>    </a:t>
            </a:r>
            <a:r>
              <a:rPr lang="zh-CN" altLang="zh-CN" sz="2800" b="1" smtClean="0">
                <a:solidFill>
                  <a:srgbClr val="FF0000"/>
                </a:solidFill>
              </a:rPr>
              <a:t>（</a:t>
            </a:r>
            <a:r>
              <a:rPr lang="en-US" altLang="zh-CN" sz="2800" b="1" smtClean="0">
                <a:solidFill>
                  <a:srgbClr val="FF0000"/>
                </a:solidFill>
              </a:rPr>
              <a:t>4</a:t>
            </a:r>
            <a:r>
              <a:rPr lang="zh-CN" altLang="zh-CN" sz="2800" b="1" smtClean="0">
                <a:solidFill>
                  <a:srgbClr val="FF0000"/>
                </a:solidFill>
              </a:rPr>
              <a:t>）</a:t>
            </a:r>
            <a:r>
              <a:rPr lang="en-US" altLang="zh-CN" sz="2800" b="1" smtClean="0">
                <a:solidFill>
                  <a:srgbClr val="FF0000"/>
                </a:solidFill>
              </a:rPr>
              <a:t>. </a:t>
            </a:r>
            <a:r>
              <a:rPr lang="zh-CN" altLang="zh-CN" sz="2800" b="1" smtClean="0">
                <a:solidFill>
                  <a:srgbClr val="FF0000"/>
                </a:solidFill>
              </a:rPr>
              <a:t>匿</a:t>
            </a:r>
            <a:r>
              <a:rPr lang="en-US" altLang="zh-CN" sz="2800" b="1" smtClean="0">
                <a:solidFill>
                  <a:srgbClr val="FF0000"/>
                </a:solidFill>
              </a:rPr>
              <a:t> </a:t>
            </a:r>
            <a:endParaRPr lang="zh-CN" altLang="en-US" sz="2800"/>
          </a:p>
        </p:txBody>
      </p:sp>
      <p:sp>
        <p:nvSpPr>
          <p:cNvPr id="6" name="TextBox 5"/>
          <p:cNvSpPr txBox="1"/>
          <p:nvPr/>
        </p:nvSpPr>
        <p:spPr>
          <a:xfrm>
            <a:off x="323528" y="5589240"/>
            <a:ext cx="8820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smtClean="0">
                <a:solidFill>
                  <a:srgbClr val="FF0000"/>
                </a:solidFill>
              </a:rPr>
              <a:t>我推荐《钢铁是怎样炼成的》中的保尔•柯察金：保尔•柯察金有为理想而献身的伟大精神，有钢铁般的坚强意志，有顽强奋斗的高尚品质——他是最触动我心灵的一位英雄。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zh-CN" altLang="zh-CN" b="1" smtClean="0"/>
              <a:t>名著阅读。（</a:t>
            </a:r>
            <a:r>
              <a:rPr lang="en-US" altLang="zh-CN" b="1" smtClean="0"/>
              <a:t>7</a:t>
            </a:r>
            <a:r>
              <a:rPr lang="zh-CN" altLang="zh-CN" b="1" smtClean="0"/>
              <a:t>分）</a:t>
            </a:r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）阅读《西游记》的节选文字，概括孙悟空在不同阶段的形象特点。（</a:t>
            </a:r>
            <a:r>
              <a:rPr lang="en-US" altLang="zh-CN" b="1" smtClean="0"/>
              <a:t>3</a:t>
            </a:r>
            <a:r>
              <a:rPr lang="zh-CN" altLang="zh-CN" b="1" smtClean="0"/>
              <a:t>分）</a:t>
            </a:r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zh-CN" altLang="zh-CN" b="1" smtClean="0"/>
              <a:t>节选文字</a:t>
            </a:r>
            <a:r>
              <a:rPr lang="en-US" altLang="zh-CN" b="1" smtClean="0"/>
              <a:t>         </a:t>
            </a:r>
            <a:r>
              <a:rPr lang="zh-CN" altLang="zh-CN" b="1" smtClean="0"/>
              <a:t>形象特点</a:t>
            </a:r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zh-CN" altLang="zh-CN" b="1" smtClean="0"/>
              <a:t>那猴在山中，却会行走跳跃，食草木，饮涧泉，采山花，觅树果；与狼虫为伴，虎豹为群，獐鹿为友，猕猴为亲；夜宿石崖之下，朝游峰洞之中。</a:t>
            </a:r>
            <a:r>
              <a:rPr lang="en-US" altLang="zh-CN" b="1" smtClean="0"/>
              <a:t>     </a:t>
            </a:r>
            <a:r>
              <a:rPr lang="zh-CN" altLang="zh-CN" b="1" smtClean="0"/>
              <a:t>石猴：</a:t>
            </a:r>
            <a:r>
              <a:rPr lang="en-US" altLang="zh-CN" b="1" smtClean="0"/>
              <a:t> </a:t>
            </a:r>
            <a:r>
              <a:rPr lang="en-US" altLang="zh-CN" b="1" u="sng" smtClean="0"/>
              <a:t>                                       </a:t>
            </a:r>
            <a:endParaRPr lang="zh-CN" altLang="zh-CN" b="1" smtClean="0"/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zh-CN" altLang="zh-CN" b="1" smtClean="0"/>
              <a:t>大圣道：“他虽年劫修长，也不应久占在此。常言道：‘皇帝轮流做，明年到我家。’只教他搬出去，将天宫让与我，便罢了；若还不让，定要搅攘，永不清平</a:t>
            </a:r>
            <a:r>
              <a:rPr lang="en-US" altLang="zh-CN" b="1" smtClean="0"/>
              <a:t>!</a:t>
            </a:r>
            <a:r>
              <a:rPr lang="zh-CN" altLang="zh-CN" b="1" smtClean="0"/>
              <a:t>齐天大</a:t>
            </a:r>
            <a:r>
              <a:rPr lang="zh-CN" altLang="en-US" b="1" smtClean="0"/>
              <a:t>圣</a:t>
            </a:r>
            <a:r>
              <a:rPr lang="en-US" altLang="zh-CN" b="1" smtClean="0"/>
              <a:t>                            </a:t>
            </a:r>
            <a:endParaRPr lang="zh-CN" altLang="zh-CN" b="1" smtClean="0"/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zh-CN" altLang="zh-CN" b="1" smtClean="0"/>
              <a:t>行者道：“……我老孙身回水帘洞，心逐取经僧。那师父步步有难，处处该灾。你趁早儿告诵我</a:t>
            </a:r>
            <a:r>
              <a:rPr lang="en-US" altLang="zh-CN" b="1" smtClean="0"/>
              <a:t>!</a:t>
            </a:r>
            <a:r>
              <a:rPr lang="zh-CN" altLang="zh-CN" b="1" smtClean="0"/>
              <a:t>”</a:t>
            </a:r>
            <a:r>
              <a:rPr lang="en-US" altLang="zh-CN" b="1" smtClean="0"/>
              <a:t>     </a:t>
            </a:r>
            <a:r>
              <a:rPr lang="zh-CN" altLang="zh-CN" b="1" smtClean="0"/>
              <a:t>孙行者：</a:t>
            </a:r>
            <a:r>
              <a:rPr lang="en-US" altLang="zh-CN" b="1" smtClean="0"/>
              <a:t> </a:t>
            </a:r>
            <a:r>
              <a:rPr lang="en-US" altLang="zh-CN" b="1" u="sng" smtClean="0"/>
              <a:t>                       </a:t>
            </a:r>
            <a:r>
              <a:rPr lang="en-US" altLang="zh-CN" b="1" smtClean="0"/>
              <a:t> </a:t>
            </a:r>
            <a:endParaRPr lang="zh-CN" altLang="zh-CN" b="1" smtClean="0"/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）法布尔笔下的昆虫既有虫性，又有人性。你所在的学习小组就《昆虫记》“以人性看虫性”这一特点进行了研究性学习。你建议以“蝉”的图片作为研究性学习报告的封面，请结合具体内容说说理由。（</a:t>
            </a:r>
            <a:r>
              <a:rPr lang="en-US" altLang="zh-CN" b="1" smtClean="0"/>
              <a:t>4</a:t>
            </a:r>
            <a:r>
              <a:rPr lang="zh-CN" altLang="zh-CN" b="1" smtClean="0"/>
              <a:t>分）</a:t>
            </a:r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zh-CN" altLang="zh-CN" sz="3400" b="1" smtClean="0">
                <a:solidFill>
                  <a:srgbClr val="FF0000"/>
                </a:solidFill>
              </a:rPr>
              <a:t>（</a:t>
            </a:r>
            <a:r>
              <a:rPr lang="en-US" altLang="zh-CN" sz="3400" b="1" smtClean="0">
                <a:solidFill>
                  <a:srgbClr val="FF0000"/>
                </a:solidFill>
              </a:rPr>
              <a:t>1</a:t>
            </a:r>
            <a:r>
              <a:rPr lang="zh-CN" altLang="zh-CN" sz="3400" b="1" smtClean="0">
                <a:solidFill>
                  <a:srgbClr val="FF0000"/>
                </a:solidFill>
              </a:rPr>
              <a:t>）石猴：活泼好动、机灵可爱。</a:t>
            </a:r>
            <a:r>
              <a:rPr lang="en-US" altLang="zh-CN" sz="3400" b="1" smtClean="0">
                <a:solidFill>
                  <a:srgbClr val="FF0000"/>
                </a:solidFill>
              </a:rPr>
              <a:t>  </a:t>
            </a:r>
            <a:r>
              <a:rPr lang="zh-CN" altLang="zh-CN" sz="3400" b="1" smtClean="0">
                <a:solidFill>
                  <a:srgbClr val="FF0000"/>
                </a:solidFill>
              </a:rPr>
              <a:t>齐天大圣：蔑视权威，具有反抗精神。</a:t>
            </a:r>
            <a:r>
              <a:rPr lang="en-US" altLang="zh-CN" sz="3400" b="1" smtClean="0">
                <a:solidFill>
                  <a:srgbClr val="FF0000"/>
                </a:solidFill>
              </a:rPr>
              <a:t>  </a:t>
            </a:r>
            <a:r>
              <a:rPr lang="zh-CN" altLang="zh-CN" sz="3400" b="1" smtClean="0">
                <a:solidFill>
                  <a:srgbClr val="FF0000"/>
                </a:solidFill>
              </a:rPr>
              <a:t>孙行者：忠诚不二、有情有义。</a:t>
            </a:r>
            <a:r>
              <a:rPr lang="en-US" altLang="zh-CN" sz="3400" b="1" smtClean="0">
                <a:solidFill>
                  <a:srgbClr val="FF0000"/>
                </a:solidFill>
              </a:rPr>
              <a:t> </a:t>
            </a:r>
            <a:br>
              <a:rPr lang="en-US" altLang="zh-CN" sz="3400" b="1" smtClean="0">
                <a:solidFill>
                  <a:srgbClr val="FF0000"/>
                </a:solidFill>
              </a:rPr>
            </a:br>
            <a:r>
              <a:rPr lang="zh-CN" altLang="zh-CN" sz="3400" b="1" smtClean="0">
                <a:solidFill>
                  <a:srgbClr val="FF0000"/>
                </a:solidFill>
              </a:rPr>
              <a:t>（</a:t>
            </a:r>
            <a:r>
              <a:rPr lang="en-US" altLang="zh-CN" sz="3400" b="1" smtClean="0">
                <a:solidFill>
                  <a:srgbClr val="FF0000"/>
                </a:solidFill>
              </a:rPr>
              <a:t>2</a:t>
            </a:r>
            <a:r>
              <a:rPr lang="zh-CN" altLang="zh-CN" sz="3400" b="1" smtClean="0">
                <a:solidFill>
                  <a:srgbClr val="FF0000"/>
                </a:solidFill>
              </a:rPr>
              <a:t>）示例：“以人性看虫性”，蝉有许多耐人寻味的习性。地下蛰伏四年，地上生活五周，每天都尽情地歌唱，它们积极乐观、毫无怨言。 </a:t>
            </a:r>
            <a:r>
              <a:rPr lang="en-US" altLang="zh-CN" smtClean="0"/>
              <a:t> </a:t>
            </a:r>
            <a:endParaRPr lang="zh-CN" altLang="zh-CN" smtClean="0"/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en-US" altLang="zh-CN" smtClean="0"/>
              <a:t> </a:t>
            </a:r>
            <a:endParaRPr lang="zh-CN" altLang="zh-CN" smtClean="0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52536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en-US" altLang="zh-CN" b="1" smtClean="0"/>
              <a:t>1</a:t>
            </a:r>
            <a:r>
              <a:rPr lang="zh-CN" altLang="zh-CN" b="1" smtClean="0"/>
              <a:t>．阅读下面选文，完成后面的问题。（</a:t>
            </a:r>
            <a:r>
              <a:rPr lang="en-US" altLang="zh-CN" b="1" smtClean="0"/>
              <a:t>7</a:t>
            </a:r>
            <a:r>
              <a:rPr lang="zh-CN" altLang="zh-CN" b="1" smtClean="0"/>
              <a:t>分）</a:t>
            </a:r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zh-CN" altLang="zh-CN" b="1" smtClean="0"/>
              <a:t>在逗留高地、向山下的阿冉提村进发之前，我们曾仰面遥望附近的一座峰巅，但见色彩斑①</a:t>
            </a:r>
            <a:r>
              <a:rPr lang="zh-CN" altLang="zh-CN" b="1" u="sng" smtClean="0"/>
              <a:t>斓</a:t>
            </a:r>
            <a:r>
              <a:rPr lang="zh-CN" altLang="zh-CN" b="1" smtClean="0"/>
              <a:t>（</a:t>
            </a:r>
            <a:r>
              <a:rPr lang="en-US" altLang="zh-CN" b="1" smtClean="0"/>
              <a:t>    </a:t>
            </a:r>
            <a:r>
              <a:rPr lang="zh-CN" altLang="zh-CN" b="1" smtClean="0"/>
              <a:t>），彩霞满天，白云缭绕，轻歌②</a:t>
            </a:r>
            <a:r>
              <a:rPr lang="en-US" altLang="zh-CN" b="1" smtClean="0"/>
              <a:t>m</a:t>
            </a:r>
            <a:r>
              <a:rPr lang="zh-CN" altLang="zh-CN" b="1" smtClean="0"/>
              <a:t>à</a:t>
            </a:r>
            <a:r>
              <a:rPr lang="en-US" altLang="zh-CN" b="1" smtClean="0"/>
              <a:t>n</a:t>
            </a:r>
            <a:r>
              <a:rPr lang="en-US" altLang="zh-CN" b="1" u="sng" smtClean="0"/>
              <a:t>      </a:t>
            </a:r>
            <a:r>
              <a:rPr lang="zh-CN" altLang="zh-CN" b="1" smtClean="0"/>
              <a:t>舞，那朵朵白云精美柔细，宛如游丝蛛网一般。五光十色中的粉红嫩绿，尤为妩媚动人，所有色彩轻淡柔和，交相辉映，妖媚迷人。我们干脆就地而坐，饱览独特美景。这一彩幻只是稍作驻留，顷刻间便飘忽不定，相互交融，暗淡隐去，可又骤然反光灼灼，瞬息万变，真是无穷变幻，纷至沓来；洁白轻薄的云朵，微光闪烁，仿佛身披③</a:t>
            </a:r>
            <a:r>
              <a:rPr lang="zh-CN" altLang="zh-CN" b="1" u="sng" smtClean="0"/>
              <a:t>霓</a:t>
            </a:r>
            <a:r>
              <a:rPr lang="zh-CN" altLang="zh-CN" b="1" smtClean="0"/>
              <a:t>（</a:t>
            </a:r>
            <a:r>
              <a:rPr lang="en-US" altLang="zh-CN" b="1" smtClean="0"/>
              <a:t>    </a:t>
            </a:r>
            <a:r>
              <a:rPr lang="zh-CN" altLang="zh-CN" b="1" smtClean="0"/>
              <a:t>）裳羽衣的纯洁天使。</a:t>
            </a:r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zh-CN" altLang="zh-CN" b="1" smtClean="0"/>
              <a:t>——马克·吐温《登勃朗峰》</a:t>
            </a:r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）给选文中加点字注音或根据拼音写汉字。（</a:t>
            </a:r>
            <a:r>
              <a:rPr lang="en-US" altLang="zh-CN" b="1" smtClean="0"/>
              <a:t>3</a:t>
            </a:r>
            <a:r>
              <a:rPr lang="zh-CN" altLang="zh-CN" b="1" smtClean="0"/>
              <a:t>分）</a:t>
            </a:r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en-US" altLang="zh-CN" b="1" smtClean="0"/>
              <a:t>    </a:t>
            </a:r>
            <a:r>
              <a:rPr lang="zh-CN" altLang="zh-CN" b="1" smtClean="0"/>
              <a:t>①</a:t>
            </a:r>
            <a:r>
              <a:rPr lang="zh-CN" altLang="zh-CN" b="1" u="sng" smtClean="0"/>
              <a:t>巉</a:t>
            </a:r>
            <a:r>
              <a:rPr lang="zh-CN" altLang="zh-CN" b="1" smtClean="0"/>
              <a:t>（</a:t>
            </a:r>
            <a:r>
              <a:rPr lang="en-US" altLang="zh-CN" b="1" smtClean="0"/>
              <a:t>       </a:t>
            </a:r>
            <a:r>
              <a:rPr lang="zh-CN" altLang="zh-CN" b="1" smtClean="0"/>
              <a:t>）岩</a:t>
            </a:r>
            <a:r>
              <a:rPr lang="en-US" altLang="zh-CN" b="1" smtClean="0"/>
              <a:t>      </a:t>
            </a:r>
            <a:r>
              <a:rPr lang="zh-CN" altLang="zh-CN" b="1" smtClean="0"/>
              <a:t>②</a:t>
            </a:r>
            <a:r>
              <a:rPr lang="en-US" altLang="zh-CN" b="1" smtClean="0"/>
              <a:t>m</a:t>
            </a:r>
            <a:r>
              <a:rPr lang="zh-CN" altLang="zh-CN" b="1" smtClean="0"/>
              <a:t>à</a:t>
            </a:r>
            <a:r>
              <a:rPr lang="en-US" altLang="zh-CN" b="1" smtClean="0"/>
              <a:t>n</a:t>
            </a:r>
            <a:r>
              <a:rPr lang="en-US" altLang="zh-CN" b="1" u="sng" smtClean="0"/>
              <a:t>         </a:t>
            </a:r>
            <a:r>
              <a:rPr lang="zh-CN" altLang="zh-CN" b="1" smtClean="0"/>
              <a:t>舞</a:t>
            </a:r>
            <a:r>
              <a:rPr lang="en-US" altLang="zh-CN" b="1" smtClean="0"/>
              <a:t>       </a:t>
            </a:r>
            <a:r>
              <a:rPr lang="zh-CN" altLang="zh-CN" b="1" smtClean="0"/>
              <a:t>③</a:t>
            </a:r>
            <a:r>
              <a:rPr lang="zh-CN" altLang="zh-CN" b="1" u="sng" smtClean="0"/>
              <a:t>霓</a:t>
            </a:r>
            <a:r>
              <a:rPr lang="zh-CN" altLang="zh-CN" b="1" smtClean="0"/>
              <a:t>（</a:t>
            </a:r>
            <a:r>
              <a:rPr lang="en-US" altLang="zh-CN" b="1" smtClean="0"/>
              <a:t>       </a:t>
            </a:r>
            <a:r>
              <a:rPr lang="zh-CN" altLang="zh-CN" b="1" smtClean="0"/>
              <a:t>）裳</a:t>
            </a:r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）下列</a:t>
            </a:r>
            <a:r>
              <a:rPr lang="zh-CN" altLang="zh-CN" b="1" u="sng" smtClean="0"/>
              <a:t>不属于</a:t>
            </a:r>
            <a:r>
              <a:rPr lang="zh-CN" altLang="zh-CN" b="1" smtClean="0"/>
              <a:t>“纷至沓来”近义词的一项是（</a:t>
            </a:r>
            <a:r>
              <a:rPr lang="en-US" altLang="zh-CN" b="1" smtClean="0"/>
              <a:t>1</a:t>
            </a:r>
            <a:r>
              <a:rPr lang="zh-CN" altLang="zh-CN" b="1" smtClean="0"/>
              <a:t>分）</a:t>
            </a:r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en-US" altLang="zh-CN" b="1" smtClean="0"/>
              <a:t>A.</a:t>
            </a:r>
            <a:r>
              <a:rPr lang="zh-CN" altLang="zh-CN" b="1" smtClean="0"/>
              <a:t>礼尚往来</a:t>
            </a:r>
            <a:r>
              <a:rPr lang="en-US" altLang="zh-CN" b="1" smtClean="0"/>
              <a:t>    B.</a:t>
            </a:r>
            <a:r>
              <a:rPr lang="zh-CN" altLang="zh-CN" b="1" smtClean="0"/>
              <a:t>络绎不绝</a:t>
            </a:r>
            <a:r>
              <a:rPr lang="en-US" altLang="zh-CN" b="1" smtClean="0"/>
              <a:t>     C.</a:t>
            </a:r>
            <a:r>
              <a:rPr lang="zh-CN" altLang="zh-CN" b="1" smtClean="0"/>
              <a:t>接踵而来</a:t>
            </a:r>
            <a:r>
              <a:rPr lang="en-US" altLang="zh-CN" b="1" smtClean="0"/>
              <a:t>    D.</a:t>
            </a:r>
            <a:r>
              <a:rPr lang="zh-CN" altLang="zh-CN" b="1" smtClean="0"/>
              <a:t>川流不息</a:t>
            </a:r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3</a:t>
            </a:r>
            <a:r>
              <a:rPr lang="zh-CN" altLang="zh-CN" b="1" smtClean="0"/>
              <a:t>）下列词语中短语结构与“奇形怪状”</a:t>
            </a:r>
            <a:r>
              <a:rPr lang="zh-CN" altLang="zh-CN" b="1" u="sng" smtClean="0"/>
              <a:t>相同</a:t>
            </a:r>
            <a:r>
              <a:rPr lang="zh-CN" altLang="zh-CN" b="1" smtClean="0"/>
              <a:t>的一项是（</a:t>
            </a:r>
            <a:r>
              <a:rPr lang="en-US" altLang="zh-CN" b="1" smtClean="0"/>
              <a:t>1</a:t>
            </a:r>
            <a:r>
              <a:rPr lang="zh-CN" altLang="zh-CN" b="1" smtClean="0"/>
              <a:t>分）</a:t>
            </a:r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en-US" altLang="zh-CN" b="1" smtClean="0"/>
              <a:t>A.</a:t>
            </a:r>
            <a:r>
              <a:rPr lang="zh-CN" altLang="zh-CN" b="1" smtClean="0"/>
              <a:t>皑皑白雪</a:t>
            </a:r>
            <a:r>
              <a:rPr lang="en-US" altLang="zh-CN" b="1" smtClean="0"/>
              <a:t>    B.</a:t>
            </a:r>
            <a:r>
              <a:rPr lang="zh-CN" altLang="zh-CN" b="1" smtClean="0"/>
              <a:t>粉红嫩绿</a:t>
            </a:r>
            <a:r>
              <a:rPr lang="en-US" altLang="zh-CN" b="1" smtClean="0"/>
              <a:t>     C.</a:t>
            </a:r>
            <a:r>
              <a:rPr lang="zh-CN" altLang="zh-CN" b="1" smtClean="0"/>
              <a:t>瞬息万变</a:t>
            </a:r>
            <a:r>
              <a:rPr lang="en-US" altLang="zh-CN" b="1" smtClean="0"/>
              <a:t>    D.</a:t>
            </a:r>
            <a:r>
              <a:rPr lang="zh-CN" altLang="zh-CN" b="1" smtClean="0"/>
              <a:t>彩霞满天</a:t>
            </a:r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4</a:t>
            </a:r>
            <a:r>
              <a:rPr lang="zh-CN" altLang="zh-CN" b="1" smtClean="0"/>
              <a:t>）选文中有几处使用了比喻句？下面判断正确的一项是</a:t>
            </a:r>
          </a:p>
          <a:p>
            <a:r>
              <a:rPr lang="en-US" altLang="zh-CN" b="1" smtClean="0"/>
              <a:t>A.2</a:t>
            </a:r>
            <a:r>
              <a:rPr lang="zh-CN" altLang="zh-CN" b="1" smtClean="0"/>
              <a:t>处</a:t>
            </a:r>
            <a:r>
              <a:rPr lang="en-US" altLang="zh-CN" b="1" smtClean="0"/>
              <a:t>         B.3</a:t>
            </a:r>
            <a:r>
              <a:rPr lang="zh-CN" altLang="zh-CN" b="1" smtClean="0"/>
              <a:t>处</a:t>
            </a:r>
            <a:r>
              <a:rPr lang="en-US" altLang="zh-CN" b="1" smtClean="0"/>
              <a:t>         C.4</a:t>
            </a:r>
            <a:r>
              <a:rPr lang="zh-CN" altLang="zh-CN" b="1" smtClean="0"/>
              <a:t>处</a:t>
            </a:r>
            <a:r>
              <a:rPr lang="en-US" altLang="zh-CN" b="1" smtClean="0"/>
              <a:t>         D.5</a:t>
            </a:r>
            <a:r>
              <a:rPr lang="zh-CN" altLang="zh-CN" b="1" smtClean="0"/>
              <a:t>处</a:t>
            </a:r>
            <a:endParaRPr lang="en-US" altLang="zh-CN" b="1" smtClean="0"/>
          </a:p>
          <a:p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）①</a:t>
            </a:r>
            <a:r>
              <a:rPr lang="en-US" altLang="zh-CN" b="1" err="1" smtClean="0">
                <a:solidFill>
                  <a:srgbClr val="FF0000"/>
                </a:solidFill>
              </a:rPr>
              <a:t>ch</a:t>
            </a:r>
            <a:r>
              <a:rPr lang="zh-CN" altLang="zh-CN" b="1" smtClean="0">
                <a:solidFill>
                  <a:srgbClr val="FF0000"/>
                </a:solidFill>
              </a:rPr>
              <a:t>á</a:t>
            </a:r>
            <a:r>
              <a:rPr lang="en-US" altLang="zh-CN" b="1" smtClean="0">
                <a:solidFill>
                  <a:srgbClr val="FF0000"/>
                </a:solidFill>
              </a:rPr>
              <a:t>n   </a:t>
            </a:r>
            <a:r>
              <a:rPr lang="zh-CN" altLang="zh-CN" b="1" smtClean="0">
                <a:solidFill>
                  <a:srgbClr val="FF0000"/>
                </a:solidFill>
              </a:rPr>
              <a:t>②曼</a:t>
            </a:r>
            <a:r>
              <a:rPr lang="en-US" altLang="zh-CN" b="1" smtClean="0">
                <a:solidFill>
                  <a:srgbClr val="FF0000"/>
                </a:solidFill>
              </a:rPr>
              <a:t>  </a:t>
            </a:r>
            <a:r>
              <a:rPr lang="zh-CN" altLang="zh-CN" b="1" smtClean="0">
                <a:solidFill>
                  <a:srgbClr val="FF0000"/>
                </a:solidFill>
              </a:rPr>
              <a:t>③</a:t>
            </a:r>
            <a:r>
              <a:rPr lang="en-US" altLang="zh-CN" b="1" smtClean="0">
                <a:solidFill>
                  <a:srgbClr val="FF0000"/>
                </a:solidFill>
              </a:rPr>
              <a:t>n</a:t>
            </a:r>
            <a:r>
              <a:rPr lang="zh-CN" altLang="zh-CN" b="1" smtClean="0">
                <a:solidFill>
                  <a:srgbClr val="FF0000"/>
                </a:solidFill>
              </a:rPr>
              <a:t>í</a:t>
            </a:r>
            <a:r>
              <a:rPr lang="en-US" altLang="zh-CN" b="1" smtClean="0">
                <a:solidFill>
                  <a:srgbClr val="FF0000"/>
                </a:solidFill>
              </a:rPr>
              <a:t>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</a:t>
            </a:r>
            <a:r>
              <a:rPr lang="en-US" altLang="zh-CN" b="1" smtClean="0">
                <a:solidFill>
                  <a:srgbClr val="FF0000"/>
                </a:solidFill>
              </a:rPr>
              <a:t>A</a:t>
            </a:r>
            <a:r>
              <a:rPr lang="zh-CN" altLang="zh-CN" b="1" smtClean="0">
                <a:solidFill>
                  <a:srgbClr val="FF0000"/>
                </a:solidFill>
              </a:rPr>
              <a:t> （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zh-CN" b="1" smtClean="0">
                <a:solidFill>
                  <a:srgbClr val="FF0000"/>
                </a:solidFill>
              </a:rPr>
              <a:t>）</a:t>
            </a:r>
            <a:r>
              <a:rPr lang="en-US" altLang="zh-CN" b="1" smtClean="0">
                <a:solidFill>
                  <a:srgbClr val="FF0000"/>
                </a:solidFill>
              </a:rPr>
              <a:t>B</a:t>
            </a:r>
            <a:r>
              <a:rPr lang="zh-CN" altLang="zh-CN" b="1" smtClean="0">
                <a:solidFill>
                  <a:srgbClr val="FF0000"/>
                </a:solidFill>
              </a:rPr>
              <a:t> 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zh-CN" b="1" smtClean="0">
                <a:solidFill>
                  <a:srgbClr val="FF0000"/>
                </a:solidFill>
              </a:rPr>
              <a:t>）</a:t>
            </a:r>
            <a:r>
              <a:rPr lang="en-US" altLang="zh-CN" b="1" smtClean="0">
                <a:solidFill>
                  <a:srgbClr val="FF0000"/>
                </a:solidFill>
              </a:rPr>
              <a:t>C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marL="0" indent="0">
              <a:lnSpc>
                <a:spcPts val="2700"/>
              </a:lnSpc>
              <a:spcBef>
                <a:spcPct val="0"/>
              </a:spcBef>
            </a:pPr>
            <a:endParaRPr lang="zh-CN" altLang="zh-CN" smtClean="0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2.</a:t>
            </a:r>
            <a:r>
              <a:rPr lang="zh-CN" altLang="zh-CN" b="1" smtClean="0"/>
              <a:t>下列句子</a:t>
            </a:r>
            <a:r>
              <a:rPr lang="zh-CN" altLang="zh-CN" b="1" u="sng" smtClean="0"/>
              <a:t>没有语病</a:t>
            </a:r>
            <a:r>
              <a:rPr lang="zh-CN" altLang="zh-CN" b="1" smtClean="0"/>
              <a:t>的一项是（</a:t>
            </a:r>
            <a:r>
              <a:rPr lang="en-US" altLang="zh-CN" b="1" smtClean="0"/>
              <a:t>2</a:t>
            </a:r>
            <a:r>
              <a:rPr lang="zh-CN" altLang="zh-CN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</a:t>
            </a:r>
            <a:r>
              <a:rPr lang="zh-CN" altLang="zh-CN" b="1" smtClean="0"/>
              <a:t>．为了杜绝溺水事故不再发生，市教育局要求各学校加强管理，制定严密的防范措施。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B</a:t>
            </a:r>
            <a:r>
              <a:rPr lang="zh-CN" altLang="zh-CN" b="1" smtClean="0"/>
              <a:t>．此次新冠肺炎波及范围广，造成的教训尚无法计算，留下的损失更加深刻。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C</a:t>
            </a:r>
            <a:r>
              <a:rPr lang="zh-CN" altLang="zh-CN" b="1" smtClean="0"/>
              <a:t>．能否减少智能手机的使用和加强自我控制，是改善智能手机成瘾的有效方式。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D</a:t>
            </a:r>
            <a:r>
              <a:rPr lang="zh-CN" altLang="zh-CN" b="1" smtClean="0"/>
              <a:t>．去年国庆节，老师推荐我作为全校的三名选手之一，参加了全区的演讲比赛。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3.</a:t>
            </a:r>
            <a:r>
              <a:rPr lang="zh-CN" altLang="zh-CN" b="1" smtClean="0"/>
              <a:t>下面有关文化知识表述</a:t>
            </a:r>
            <a:r>
              <a:rPr lang="zh-CN" altLang="zh-CN" b="1" u="sng" smtClean="0"/>
              <a:t>不正确</a:t>
            </a:r>
            <a:r>
              <a:rPr lang="zh-CN" altLang="zh-CN" b="1" smtClean="0"/>
              <a:t>的一项是（</a:t>
            </a:r>
            <a:r>
              <a:rPr lang="en-US" altLang="zh-CN" b="1" smtClean="0"/>
              <a:t>2</a:t>
            </a:r>
            <a:r>
              <a:rPr lang="zh-CN" altLang="zh-CN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A.</a:t>
            </a:r>
            <a:r>
              <a:rPr lang="zh-CN" altLang="zh-CN" b="1" smtClean="0"/>
              <a:t>“木兰不用</a:t>
            </a:r>
            <a:r>
              <a:rPr lang="zh-CN" altLang="zh-CN" b="1" u="sng" smtClean="0"/>
              <a:t>尚书郎</a:t>
            </a:r>
            <a:r>
              <a:rPr lang="zh-CN" altLang="zh-CN" b="1" smtClean="0"/>
              <a:t>”“</a:t>
            </a:r>
            <a:r>
              <a:rPr lang="zh-CN" altLang="zh-CN" b="1" u="sng" smtClean="0"/>
              <a:t>侍中</a:t>
            </a:r>
            <a:r>
              <a:rPr lang="zh-CN" altLang="zh-CN" b="1" smtClean="0"/>
              <a:t>、</a:t>
            </a:r>
            <a:r>
              <a:rPr lang="zh-CN" altLang="zh-CN" b="1" u="sng" smtClean="0"/>
              <a:t>侍郎</a:t>
            </a:r>
            <a:r>
              <a:rPr lang="zh-CN" altLang="zh-CN" b="1" smtClean="0"/>
              <a:t>郭攸之、费祎、董允等”“</a:t>
            </a:r>
            <a:r>
              <a:rPr lang="zh-CN" altLang="zh-CN" b="1" u="sng" smtClean="0"/>
              <a:t>醉翁</a:t>
            </a:r>
            <a:r>
              <a:rPr lang="zh-CN" altLang="zh-CN" b="1" smtClean="0"/>
              <a:t>之意不在酒”中，尚书郎、侍中、侍郎、醉翁都是古代的官职名称。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B.</a:t>
            </a:r>
            <a:r>
              <a:rPr lang="zh-CN" altLang="zh-CN" b="1" smtClean="0"/>
              <a:t>“</a:t>
            </a:r>
            <a:r>
              <a:rPr lang="zh-CN" altLang="zh-CN" b="1" u="sng" smtClean="0"/>
              <a:t>尊君</a:t>
            </a:r>
            <a:r>
              <a:rPr lang="zh-CN" altLang="zh-CN" b="1" smtClean="0"/>
              <a:t>在不？”“君与</a:t>
            </a:r>
            <a:r>
              <a:rPr lang="zh-CN" altLang="zh-CN" b="1" u="sng" smtClean="0"/>
              <a:t>家君</a:t>
            </a:r>
            <a:r>
              <a:rPr lang="zh-CN" altLang="zh-CN" b="1" smtClean="0"/>
              <a:t>期日中”两句中，“尊”和“家”分别是敬辞和谦辞，“尊君”是尊称对方的父亲，“家君”是谦称自己的父亲。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C.</a:t>
            </a:r>
            <a:r>
              <a:rPr lang="zh-CN" altLang="zh-CN" b="1" smtClean="0"/>
              <a:t>“既</a:t>
            </a:r>
            <a:r>
              <a:rPr lang="zh-CN" altLang="zh-CN" b="1" u="sng" smtClean="0"/>
              <a:t>加冠</a:t>
            </a:r>
            <a:r>
              <a:rPr lang="zh-CN" altLang="zh-CN" b="1" smtClean="0"/>
              <a:t>，益慕圣贤之道”“今虽</a:t>
            </a:r>
            <a:r>
              <a:rPr lang="zh-CN" altLang="zh-CN" b="1" u="sng" smtClean="0"/>
              <a:t>耄老</a:t>
            </a:r>
            <a:r>
              <a:rPr lang="zh-CN" altLang="zh-CN" b="1" smtClean="0"/>
              <a:t>，未有所成”中，“加冠”表示年已二十；“耄老”，指年老，八十九十曰耄。 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D.</a:t>
            </a:r>
            <a:r>
              <a:rPr lang="zh-CN" altLang="zh-CN" b="1" smtClean="0"/>
              <a:t>“中军置酒饮归客，</a:t>
            </a:r>
            <a:r>
              <a:rPr lang="zh-CN" altLang="zh-CN" b="1" u="sng" smtClean="0"/>
              <a:t>胡琴琵琶</a:t>
            </a:r>
            <a:r>
              <a:rPr lang="zh-CN" altLang="zh-CN" b="1" smtClean="0"/>
              <a:t>与</a:t>
            </a:r>
            <a:r>
              <a:rPr lang="zh-CN" altLang="zh-CN" b="1" u="sng" smtClean="0"/>
              <a:t>羌笛</a:t>
            </a:r>
            <a:r>
              <a:rPr lang="zh-CN" altLang="zh-CN" b="1" smtClean="0"/>
              <a:t>”“谁家</a:t>
            </a:r>
            <a:r>
              <a:rPr lang="zh-CN" altLang="zh-CN" b="1" u="sng" smtClean="0"/>
              <a:t>玉笛</a:t>
            </a:r>
            <a:r>
              <a:rPr lang="zh-CN" altLang="zh-CN" b="1" smtClean="0"/>
              <a:t>暗飞声</a:t>
            </a:r>
            <a:r>
              <a:rPr lang="en-US" altLang="zh-CN" b="1" smtClean="0"/>
              <a:t>,</a:t>
            </a:r>
            <a:r>
              <a:rPr lang="zh-CN" altLang="zh-CN" b="1" smtClean="0"/>
              <a:t>散入春风满洛城”中，胡琴、琵琶、羌笛、玉笛都是古代的一种乐器。</a:t>
            </a:r>
          </a:p>
          <a:p>
            <a:r>
              <a:rPr lang="en-US" altLang="zh-CN" sz="4000" b="1" smtClean="0">
                <a:solidFill>
                  <a:srgbClr val="FF0000"/>
                </a:solidFill>
              </a:rPr>
              <a:t>                                 2. D              3. A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800" b="1" smtClean="0"/>
              <a:t>1</a:t>
            </a:r>
            <a:r>
              <a:rPr lang="zh-CN" altLang="zh-CN" sz="3800" b="1" smtClean="0"/>
              <a:t>．阅读下面语段，完成（</a:t>
            </a:r>
            <a:r>
              <a:rPr lang="en-US" altLang="zh-CN" sz="3800" b="1" smtClean="0"/>
              <a:t>1</a:t>
            </a:r>
            <a:r>
              <a:rPr lang="zh-CN" altLang="zh-CN" sz="3800" b="1" smtClean="0"/>
              <a:t>）～（</a:t>
            </a:r>
            <a:r>
              <a:rPr lang="en-US" altLang="zh-CN" sz="3800" b="1" smtClean="0"/>
              <a:t>3</a:t>
            </a:r>
            <a:r>
              <a:rPr lang="zh-CN" altLang="zh-CN" sz="3800" b="1" smtClean="0"/>
              <a:t>）题。（</a:t>
            </a:r>
            <a:r>
              <a:rPr lang="en-US" altLang="zh-CN" sz="3800" b="1" smtClean="0"/>
              <a:t>9</a:t>
            </a:r>
            <a:r>
              <a:rPr lang="zh-CN" altLang="zh-CN" sz="38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800" b="1" smtClean="0"/>
              <a:t>故宫是什么？我想说，它是一座凝聚了中华文明之美的城池。</a:t>
            </a:r>
            <a:r>
              <a:rPr lang="zh-CN" altLang="zh-CN" sz="3800" b="1" u="sng" smtClean="0"/>
              <a:t>千千万万的劳动者成就了它的美</a:t>
            </a:r>
            <a:r>
              <a:rPr lang="zh-CN" altLang="zh-CN" sz="3800" b="1" smtClean="0"/>
              <a:t>。它不是帝王的私产，而是</a:t>
            </a:r>
            <a:r>
              <a:rPr lang="zh-CN" altLang="zh-CN" sz="3800" b="1" u="sng" smtClean="0"/>
              <a:t> </a:t>
            </a:r>
            <a:r>
              <a:rPr lang="en-US" altLang="zh-CN" sz="3800" b="1" u="sng" smtClean="0"/>
              <a:t>   </a:t>
            </a:r>
            <a:r>
              <a:rPr lang="zh-CN" altLang="zh-CN" sz="3800" b="1" smtClean="0"/>
              <a:t>了整个中华民族的文明成果。世界遗产委员会对故宫的评价是：“</a:t>
            </a:r>
            <a:r>
              <a:rPr lang="zh-CN" altLang="zh-CN" sz="3800" b="1" u="sng" smtClean="0"/>
              <a:t>紫禁城是五个多世纪以来中国的最高权力中心</a:t>
            </a:r>
            <a:r>
              <a:rPr lang="zh-CN" altLang="zh-CN" sz="3800" b="1" smtClean="0"/>
              <a:t>，它以园林景观和容纳了家具及工艺品的</a:t>
            </a:r>
            <a:r>
              <a:rPr lang="en-US" altLang="zh-CN" sz="3800" b="1" smtClean="0"/>
              <a:t>9000</a:t>
            </a:r>
            <a:r>
              <a:rPr lang="zh-CN" altLang="zh-CN" sz="3800" b="1" smtClean="0"/>
              <a:t>多个房间的</a:t>
            </a:r>
            <a:r>
              <a:rPr lang="en-US" altLang="zh-CN" sz="3800" b="1" u="sng" smtClean="0"/>
              <a:t>    </a:t>
            </a:r>
            <a:r>
              <a:rPr lang="zh-CN" altLang="zh-CN" sz="3800" b="1" smtClean="0"/>
              <a:t>建筑群，成为明清时代中国文明无价的</a:t>
            </a:r>
            <a:r>
              <a:rPr lang="zh-CN" altLang="zh-CN" sz="3800" b="1" u="sng" smtClean="0"/>
              <a:t>历史见证</a:t>
            </a:r>
            <a:r>
              <a:rPr lang="zh-CN" altLang="zh-CN" sz="3800" b="1" smtClean="0"/>
              <a:t>。”它的美，来自时间的</a:t>
            </a:r>
            <a:r>
              <a:rPr lang="en-US" altLang="zh-CN" sz="3800" b="1" smtClean="0"/>
              <a:t>y</a:t>
            </a:r>
            <a:r>
              <a:rPr lang="zh-CN" altLang="zh-CN" sz="3800" b="1" smtClean="0"/>
              <a:t>ù</a:t>
            </a:r>
            <a:r>
              <a:rPr lang="en-US" altLang="zh-CN" sz="3800" b="1" smtClean="0"/>
              <a:t>n</a:t>
            </a:r>
            <a:r>
              <a:rPr lang="zh-CN" altLang="zh-CN" sz="3800" b="1" smtClean="0"/>
              <a:t>育，来自万物的和谐，来自我们文明中真善美的赐予。每当有恶与丑的力量试图挟持这座城，这座城中都会自生出一种力量与之</a:t>
            </a:r>
            <a:r>
              <a:rPr lang="en-US" altLang="zh-CN" sz="3800" b="1" u="sng" smtClean="0"/>
              <a:t>    </a:t>
            </a:r>
            <a:r>
              <a:rPr lang="zh-CN" altLang="zh-CN" sz="3800" b="1" smtClean="0"/>
              <a:t>。在这样的博</a:t>
            </a:r>
            <a:r>
              <a:rPr lang="en-US" altLang="zh-CN" sz="3800" b="1" smtClean="0"/>
              <a:t>y</a:t>
            </a:r>
            <a:r>
              <a:rPr lang="zh-CN" altLang="zh-CN" sz="3800" b="1" smtClean="0"/>
              <a:t>ì中，</a:t>
            </a:r>
            <a:r>
              <a:rPr lang="zh-CN" altLang="zh-CN" sz="3800" b="1" u="sng" smtClean="0"/>
              <a:t>这座城不但没有被摧毁，反而变得愈发硬朗和健康</a:t>
            </a:r>
            <a:r>
              <a:rPr lang="zh-CN" altLang="zh-CN" sz="3800" b="1" smtClean="0"/>
              <a:t>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800" b="1" smtClean="0"/>
              <a:t>站在现代的立场上，我们可以对王朝政治意义上的故宫进行</a:t>
            </a:r>
            <a:r>
              <a:rPr lang="en-US" altLang="zh-CN" sz="3800" b="1" smtClean="0"/>
              <a:t>p</a:t>
            </a:r>
            <a:r>
              <a:rPr lang="zh-CN" altLang="zh-CN" sz="3800" b="1" smtClean="0"/>
              <a:t>ē</a:t>
            </a:r>
            <a:r>
              <a:rPr lang="en-US" altLang="zh-CN" sz="3800" b="1" err="1" smtClean="0"/>
              <a:t>ng</a:t>
            </a:r>
            <a:r>
              <a:rPr lang="zh-CN" altLang="zh-CN" sz="3800" b="1" smtClean="0"/>
              <a:t>击，而对故宫的文化价值，我们不能不顶礼膜拜。紫禁城表面上是一座城，背后是一整套的价值观，几乎包含了我们文明</a:t>
            </a:r>
            <a:r>
              <a:rPr lang="zh-CN" altLang="zh-CN" sz="3800" b="1" u="sng" smtClean="0"/>
              <a:t>正面价值</a:t>
            </a:r>
            <a:r>
              <a:rPr lang="zh-CN" altLang="zh-CN" sz="3800" b="1" smtClean="0"/>
              <a:t>的所有内涵。是中国人价值观的伟大，成就了这座城的伟大。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800" b="1" smtClean="0"/>
              <a:t>（</a:t>
            </a:r>
            <a:r>
              <a:rPr lang="en-US" altLang="zh-CN" sz="3800" b="1" smtClean="0"/>
              <a:t>1</a:t>
            </a:r>
            <a:r>
              <a:rPr lang="zh-CN" altLang="zh-CN" sz="3800" b="1" smtClean="0"/>
              <a:t>）根据拼音，在米字格内用</a:t>
            </a:r>
            <a:r>
              <a:rPr lang="zh-CN" altLang="zh-CN" sz="3800" b="1" u="sng" smtClean="0"/>
              <a:t>正楷</a:t>
            </a:r>
            <a:r>
              <a:rPr lang="zh-CN" altLang="zh-CN" sz="3800" b="1" smtClean="0"/>
              <a:t>写出相应的汉字。（</a:t>
            </a:r>
            <a:r>
              <a:rPr lang="en-US" altLang="zh-CN" sz="3800" b="1" smtClean="0"/>
              <a:t>3 </a:t>
            </a:r>
            <a:r>
              <a:rPr lang="zh-CN" altLang="zh-CN" sz="38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800" b="1" smtClean="0"/>
              <a:t>y</a:t>
            </a:r>
            <a:r>
              <a:rPr lang="zh-CN" altLang="zh-CN" sz="3800" b="1" smtClean="0"/>
              <a:t>ù</a:t>
            </a:r>
            <a:r>
              <a:rPr lang="en-US" altLang="zh-CN" sz="3800" b="1" smtClean="0"/>
              <a:t>n</a:t>
            </a:r>
            <a:r>
              <a:rPr lang="zh-CN" altLang="zh-CN" sz="3800" b="1" smtClean="0"/>
              <a:t>育</a:t>
            </a:r>
            <a:r>
              <a:rPr lang="en-US" altLang="zh-CN" sz="3800" b="1" smtClean="0"/>
              <a:t>      </a:t>
            </a:r>
            <a:r>
              <a:rPr lang="zh-CN" altLang="zh-CN" sz="3800" b="1" smtClean="0"/>
              <a:t>博</a:t>
            </a:r>
            <a:r>
              <a:rPr lang="en-US" altLang="zh-CN" sz="3800" b="1" smtClean="0"/>
              <a:t>y</a:t>
            </a:r>
            <a:r>
              <a:rPr lang="zh-CN" altLang="zh-CN" sz="3800" b="1" smtClean="0"/>
              <a:t>ì</a:t>
            </a:r>
            <a:r>
              <a:rPr lang="en-US" altLang="zh-CN" sz="3800" b="1" smtClean="0"/>
              <a:t>      p</a:t>
            </a:r>
            <a:r>
              <a:rPr lang="zh-CN" altLang="zh-CN" sz="3800" b="1" smtClean="0"/>
              <a:t>ē</a:t>
            </a:r>
            <a:r>
              <a:rPr lang="en-US" altLang="zh-CN" sz="3800" b="1" err="1" smtClean="0"/>
              <a:t>ng</a:t>
            </a:r>
            <a:r>
              <a:rPr lang="zh-CN" altLang="zh-CN" sz="3800" b="1" smtClean="0"/>
              <a:t>击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800" b="1" smtClean="0"/>
              <a:t>（</a:t>
            </a:r>
            <a:r>
              <a:rPr lang="en-US" altLang="zh-CN" sz="3800" b="1" smtClean="0"/>
              <a:t>2</a:t>
            </a:r>
            <a:r>
              <a:rPr lang="zh-CN" altLang="zh-CN" sz="3800" b="1" smtClean="0"/>
              <a:t>）依次填入上文横线处的词语，恰当的一项是（</a:t>
            </a:r>
            <a:r>
              <a:rPr lang="en-US" altLang="zh-CN" sz="3800" b="1" smtClean="0"/>
              <a:t>3</a:t>
            </a:r>
            <a:r>
              <a:rPr lang="zh-CN" altLang="zh-CN" sz="38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800" b="1" smtClean="0"/>
              <a:t>A</a:t>
            </a:r>
            <a:r>
              <a:rPr lang="zh-CN" altLang="zh-CN" sz="3800" b="1" smtClean="0"/>
              <a:t>．体现</a:t>
            </a:r>
            <a:r>
              <a:rPr lang="en-US" altLang="zh-CN" sz="3800" b="1" smtClean="0"/>
              <a:t>        </a:t>
            </a:r>
            <a:r>
              <a:rPr lang="zh-CN" altLang="zh-CN" sz="3800" b="1" smtClean="0"/>
              <a:t>巨大</a:t>
            </a:r>
            <a:r>
              <a:rPr lang="en-US" altLang="zh-CN" sz="3800" b="1" smtClean="0"/>
              <a:t>    </a:t>
            </a:r>
            <a:r>
              <a:rPr lang="zh-CN" altLang="zh-CN" sz="3800" b="1" smtClean="0"/>
              <a:t>抵抗</a:t>
            </a:r>
            <a:r>
              <a:rPr lang="en-US" altLang="zh-CN" sz="3800" b="1" smtClean="0"/>
              <a:t>        B</a:t>
            </a:r>
            <a:r>
              <a:rPr lang="zh-CN" altLang="zh-CN" sz="3800" b="1" smtClean="0"/>
              <a:t>．体现</a:t>
            </a:r>
            <a:r>
              <a:rPr lang="en-US" altLang="zh-CN" sz="3800" b="1" smtClean="0"/>
              <a:t>     </a:t>
            </a:r>
            <a:r>
              <a:rPr lang="zh-CN" altLang="zh-CN" sz="3800" b="1" smtClean="0"/>
              <a:t>庞大</a:t>
            </a:r>
            <a:r>
              <a:rPr lang="en-US" altLang="zh-CN" sz="3800" b="1" smtClean="0"/>
              <a:t>    </a:t>
            </a:r>
            <a:r>
              <a:rPr lang="zh-CN" altLang="zh-CN" sz="3800" b="1" smtClean="0"/>
              <a:t>抗衡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800" b="1" smtClean="0"/>
              <a:t>C</a:t>
            </a:r>
            <a:r>
              <a:rPr lang="zh-CN" altLang="zh-CN" sz="3800" b="1" smtClean="0"/>
              <a:t>．再现</a:t>
            </a:r>
            <a:r>
              <a:rPr lang="en-US" altLang="zh-CN" sz="3800" b="1" smtClean="0"/>
              <a:t>        </a:t>
            </a:r>
            <a:r>
              <a:rPr lang="zh-CN" altLang="zh-CN" sz="3800" b="1" smtClean="0"/>
              <a:t>庞大</a:t>
            </a:r>
            <a:r>
              <a:rPr lang="en-US" altLang="zh-CN" sz="3800" b="1" smtClean="0"/>
              <a:t>    </a:t>
            </a:r>
            <a:r>
              <a:rPr lang="zh-CN" altLang="zh-CN" sz="3800" b="1" smtClean="0"/>
              <a:t>抵抗</a:t>
            </a:r>
            <a:r>
              <a:rPr lang="en-US" altLang="zh-CN" sz="3800" b="1" smtClean="0"/>
              <a:t>        D</a:t>
            </a:r>
            <a:r>
              <a:rPr lang="zh-CN" altLang="zh-CN" sz="3800" b="1" smtClean="0"/>
              <a:t>．再现</a:t>
            </a:r>
            <a:r>
              <a:rPr lang="en-US" altLang="zh-CN" sz="3800" b="1" smtClean="0"/>
              <a:t>     </a:t>
            </a:r>
            <a:r>
              <a:rPr lang="zh-CN" altLang="zh-CN" sz="3800" b="1" smtClean="0"/>
              <a:t>巨大</a:t>
            </a:r>
            <a:r>
              <a:rPr lang="en-US" altLang="zh-CN" sz="3800" b="1" smtClean="0"/>
              <a:t>    </a:t>
            </a:r>
            <a:r>
              <a:rPr lang="zh-CN" altLang="zh-CN" sz="3800" b="1" smtClean="0"/>
              <a:t>抗衡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800" b="1" smtClean="0"/>
              <a:t>（</a:t>
            </a:r>
            <a:r>
              <a:rPr lang="en-US" altLang="zh-CN" sz="3800" b="1" smtClean="0"/>
              <a:t>3</a:t>
            </a:r>
            <a:r>
              <a:rPr lang="zh-CN" altLang="zh-CN" sz="3800" b="1" smtClean="0"/>
              <a:t>）下列对语段中加点词和画线处的解说，不正确的一项是（</a:t>
            </a:r>
            <a:r>
              <a:rPr lang="en-US" altLang="zh-CN" sz="3800" b="1" smtClean="0"/>
              <a:t>3 </a:t>
            </a:r>
            <a:r>
              <a:rPr lang="zh-CN" altLang="zh-CN" sz="38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800" b="1" smtClean="0"/>
              <a:t>A</a:t>
            </a:r>
            <a:r>
              <a:rPr lang="zh-CN" altLang="zh-CN" sz="3800" b="1" smtClean="0"/>
              <a:t>．“历史见证”“正面价值”这两个短语的结构类型相同。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800" b="1" smtClean="0"/>
              <a:t>B</a:t>
            </a:r>
            <a:r>
              <a:rPr lang="zh-CN" altLang="zh-CN" sz="3800" b="1" smtClean="0"/>
              <a:t>．“千千万万的劳动者成就了它的美”一句的主干是“劳动者成就美”。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800" b="1" smtClean="0"/>
              <a:t>C</a:t>
            </a:r>
            <a:r>
              <a:rPr lang="zh-CN" altLang="zh-CN" sz="3800" b="1" smtClean="0"/>
              <a:t>．“这座城不但没有被摧毁，反而变得愈发硬朗和健康。”这是一个递进复句。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800" b="1" smtClean="0"/>
              <a:t>D</a:t>
            </a:r>
            <a:r>
              <a:rPr lang="zh-CN" altLang="zh-CN" sz="3800" b="1" smtClean="0"/>
              <a:t>．画波浪线的句子是个病句，应该修改为“紫禁城是中国五个多世纪以来的最高权力中心</a:t>
            </a:r>
            <a:endParaRPr lang="en-US" altLang="zh-CN" sz="3800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mtClean="0"/>
              <a:t>                    </a:t>
            </a:r>
            <a:r>
              <a:rPr lang="zh-CN" altLang="zh-CN" sz="4400" b="1" smtClean="0">
                <a:solidFill>
                  <a:srgbClr val="FF0000"/>
                </a:solidFill>
              </a:rPr>
              <a:t>（</a:t>
            </a:r>
            <a:r>
              <a:rPr lang="en-US" altLang="zh-CN" sz="4400" b="1" smtClean="0">
                <a:solidFill>
                  <a:srgbClr val="FF0000"/>
                </a:solidFill>
              </a:rPr>
              <a:t>1</a:t>
            </a:r>
            <a:r>
              <a:rPr lang="zh-CN" altLang="zh-CN" sz="4400" b="1" smtClean="0">
                <a:solidFill>
                  <a:srgbClr val="FF0000"/>
                </a:solidFill>
              </a:rPr>
              <a:t>）孕</a:t>
            </a:r>
            <a:r>
              <a:rPr lang="en-US" altLang="zh-CN" sz="4400" b="1" smtClean="0">
                <a:solidFill>
                  <a:srgbClr val="FF0000"/>
                </a:solidFill>
              </a:rPr>
              <a:t>   </a:t>
            </a:r>
            <a:r>
              <a:rPr lang="zh-CN" altLang="zh-CN" sz="4400" b="1" smtClean="0">
                <a:solidFill>
                  <a:srgbClr val="FF0000"/>
                </a:solidFill>
              </a:rPr>
              <a:t>弈</a:t>
            </a:r>
            <a:r>
              <a:rPr lang="en-US" altLang="zh-CN" sz="4400" b="1" smtClean="0">
                <a:solidFill>
                  <a:srgbClr val="FF0000"/>
                </a:solidFill>
              </a:rPr>
              <a:t>   </a:t>
            </a:r>
            <a:r>
              <a:rPr lang="zh-CN" altLang="zh-CN" sz="4400" b="1" smtClean="0">
                <a:solidFill>
                  <a:srgbClr val="FF0000"/>
                </a:solidFill>
              </a:rPr>
              <a:t>抨</a:t>
            </a:r>
            <a:r>
              <a:rPr lang="en-US" altLang="zh-CN" sz="4400" b="1" smtClean="0">
                <a:solidFill>
                  <a:srgbClr val="FF0000"/>
                </a:solidFill>
              </a:rPr>
              <a:t>    </a:t>
            </a:r>
            <a:r>
              <a:rPr lang="zh-CN" altLang="zh-CN" sz="4400" b="1" smtClean="0">
                <a:solidFill>
                  <a:srgbClr val="FF0000"/>
                </a:solidFill>
              </a:rPr>
              <a:t>（</a:t>
            </a:r>
            <a:r>
              <a:rPr lang="en-US" altLang="zh-CN" sz="4400" b="1" smtClean="0">
                <a:solidFill>
                  <a:srgbClr val="FF0000"/>
                </a:solidFill>
              </a:rPr>
              <a:t>2</a:t>
            </a:r>
            <a:r>
              <a:rPr lang="zh-CN" altLang="zh-CN" sz="4400" b="1" smtClean="0">
                <a:solidFill>
                  <a:srgbClr val="FF0000"/>
                </a:solidFill>
              </a:rPr>
              <a:t>）</a:t>
            </a:r>
            <a:r>
              <a:rPr lang="en-US" altLang="zh-CN" sz="4400" b="1" smtClean="0">
                <a:solidFill>
                  <a:srgbClr val="FF0000"/>
                </a:solidFill>
              </a:rPr>
              <a:t>B       </a:t>
            </a:r>
            <a:r>
              <a:rPr lang="zh-CN" altLang="zh-CN" sz="4400" b="1" smtClean="0">
                <a:solidFill>
                  <a:srgbClr val="FF0000"/>
                </a:solidFill>
              </a:rPr>
              <a:t>（</a:t>
            </a:r>
            <a:r>
              <a:rPr lang="en-US" altLang="zh-CN" sz="4400" b="1" smtClean="0">
                <a:solidFill>
                  <a:srgbClr val="FF0000"/>
                </a:solidFill>
              </a:rPr>
              <a:t>3</a:t>
            </a:r>
            <a:r>
              <a:rPr lang="zh-CN" altLang="zh-CN" sz="4400" b="1" smtClean="0">
                <a:solidFill>
                  <a:srgbClr val="FF0000"/>
                </a:solidFill>
              </a:rPr>
              <a:t>）</a:t>
            </a:r>
            <a:r>
              <a:rPr lang="en-US" altLang="zh-CN" sz="4400" b="1" smtClean="0">
                <a:solidFill>
                  <a:srgbClr val="FF0000"/>
                </a:solidFill>
              </a:rPr>
              <a:t>A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36096" y="6858000"/>
            <a:ext cx="2793504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b="1" smtClean="0"/>
              <a:t>2</a:t>
            </a:r>
            <a:r>
              <a:rPr lang="zh-CN" altLang="zh-CN" b="1" smtClean="0"/>
              <a:t>．下列加点字的注音，完全正确的一项是（</a:t>
            </a:r>
            <a:r>
              <a:rPr lang="en-US" altLang="zh-CN" b="1" smtClean="0"/>
              <a:t>3</a:t>
            </a:r>
            <a:r>
              <a:rPr lang="zh-CN" altLang="zh-CN" b="1" smtClean="0"/>
              <a:t>分）</a:t>
            </a:r>
          </a:p>
          <a:p>
            <a:r>
              <a:rPr lang="en-US" altLang="zh-CN" b="1" smtClean="0"/>
              <a:t>A.</a:t>
            </a:r>
            <a:r>
              <a:rPr lang="zh-CN" altLang="zh-CN" b="1" smtClean="0"/>
              <a:t>修</a:t>
            </a:r>
            <a:r>
              <a:rPr lang="zh-CN" altLang="zh-CN" b="1" u="sng" smtClean="0"/>
              <a:t>葺</a:t>
            </a:r>
            <a:r>
              <a:rPr lang="zh-CN" altLang="zh-CN" b="1" smtClean="0"/>
              <a:t>（</a:t>
            </a:r>
            <a:r>
              <a:rPr lang="en-US" altLang="zh-CN" b="1" smtClean="0"/>
              <a:t>q</a:t>
            </a:r>
            <a:r>
              <a:rPr lang="zh-CN" altLang="zh-CN" b="1" smtClean="0"/>
              <a:t>ì）   </a:t>
            </a:r>
            <a:r>
              <a:rPr lang="zh-CN" altLang="zh-CN" b="1" u="sng" smtClean="0"/>
              <a:t>恪</a:t>
            </a:r>
            <a:r>
              <a:rPr lang="zh-CN" altLang="zh-CN" b="1" smtClean="0"/>
              <a:t>守（</a:t>
            </a:r>
            <a:r>
              <a:rPr lang="en-US" altLang="zh-CN" b="1" smtClean="0"/>
              <a:t>k</a:t>
            </a:r>
            <a:r>
              <a:rPr lang="zh-CN" altLang="zh-CN" b="1" smtClean="0"/>
              <a:t>è）  </a:t>
            </a:r>
            <a:r>
              <a:rPr lang="en-US" altLang="zh-CN" b="1" smtClean="0"/>
              <a:t>  </a:t>
            </a:r>
            <a:r>
              <a:rPr lang="zh-CN" altLang="zh-CN" b="1" u="sng" smtClean="0"/>
              <a:t>怏</a:t>
            </a:r>
            <a:r>
              <a:rPr lang="zh-CN" altLang="zh-CN" b="1" smtClean="0"/>
              <a:t>怏不乐（</a:t>
            </a:r>
            <a:r>
              <a:rPr lang="en-US" altLang="zh-CN" b="1" smtClean="0"/>
              <a:t>y</a:t>
            </a:r>
            <a:r>
              <a:rPr lang="zh-CN" altLang="zh-CN" b="1" smtClean="0"/>
              <a:t>à</a:t>
            </a:r>
            <a:r>
              <a:rPr lang="en-US" altLang="zh-CN" b="1" err="1" smtClean="0"/>
              <a:t>ng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B.</a:t>
            </a:r>
            <a:r>
              <a:rPr lang="zh-CN" altLang="zh-CN" b="1" u="sng" smtClean="0"/>
              <a:t>矗</a:t>
            </a:r>
            <a:r>
              <a:rPr lang="zh-CN" altLang="zh-CN" b="1" smtClean="0"/>
              <a:t>立（</a:t>
            </a:r>
            <a:r>
              <a:rPr lang="en-US" altLang="zh-CN" b="1" err="1" smtClean="0"/>
              <a:t>zh</a:t>
            </a:r>
            <a:r>
              <a:rPr lang="zh-CN" altLang="zh-CN" b="1" smtClean="0"/>
              <a:t>ù）  </a:t>
            </a:r>
            <a:r>
              <a:rPr lang="en-US" altLang="zh-CN" b="1" smtClean="0"/>
              <a:t>    </a:t>
            </a:r>
            <a:r>
              <a:rPr lang="zh-CN" altLang="zh-CN" b="1" u="sng" smtClean="0"/>
              <a:t>拮</a:t>
            </a:r>
            <a:r>
              <a:rPr lang="zh-CN" altLang="zh-CN" b="1" smtClean="0"/>
              <a:t>据（</a:t>
            </a:r>
            <a:r>
              <a:rPr lang="en-US" altLang="zh-CN" b="1" err="1" smtClean="0"/>
              <a:t>ji</a:t>
            </a:r>
            <a:r>
              <a:rPr lang="zh-CN" altLang="zh-CN" b="1" smtClean="0"/>
              <a:t>é）   </a:t>
            </a:r>
            <a:r>
              <a:rPr lang="zh-CN" altLang="zh-CN" b="1" u="sng" smtClean="0"/>
              <a:t>戛</a:t>
            </a:r>
            <a:r>
              <a:rPr lang="zh-CN" altLang="zh-CN" b="1" smtClean="0"/>
              <a:t>然而止（</a:t>
            </a:r>
            <a:r>
              <a:rPr lang="en-US" altLang="zh-CN" b="1" err="1" smtClean="0"/>
              <a:t>ji</a:t>
            </a:r>
            <a:r>
              <a:rPr lang="zh-CN" altLang="zh-CN" b="1" smtClean="0"/>
              <a:t>á）</a:t>
            </a:r>
          </a:p>
          <a:p>
            <a:r>
              <a:rPr lang="en-US" altLang="zh-CN" b="1" smtClean="0"/>
              <a:t>C.</a:t>
            </a:r>
            <a:r>
              <a:rPr lang="zh-CN" altLang="zh-CN" b="1" smtClean="0"/>
              <a:t>干</a:t>
            </a:r>
            <a:r>
              <a:rPr lang="zh-CN" altLang="zh-CN" b="1" u="sng" smtClean="0"/>
              <a:t>涸</a:t>
            </a:r>
            <a:r>
              <a:rPr lang="zh-CN" altLang="zh-CN" b="1" smtClean="0"/>
              <a:t>（</a:t>
            </a:r>
            <a:r>
              <a:rPr lang="en-US" altLang="zh-CN" b="1" smtClean="0"/>
              <a:t>h</a:t>
            </a:r>
            <a:r>
              <a:rPr lang="zh-CN" altLang="zh-CN" b="1" smtClean="0"/>
              <a:t>é）   </a:t>
            </a:r>
            <a:r>
              <a:rPr lang="zh-CN" altLang="zh-CN" b="1" u="sng" smtClean="0"/>
              <a:t>哺</a:t>
            </a:r>
            <a:r>
              <a:rPr lang="zh-CN" altLang="zh-CN" b="1" smtClean="0"/>
              <a:t>育（</a:t>
            </a:r>
            <a:r>
              <a:rPr lang="en-US" altLang="zh-CN" b="1" smtClean="0"/>
              <a:t>f</a:t>
            </a:r>
            <a:r>
              <a:rPr lang="zh-CN" altLang="zh-CN" b="1" smtClean="0"/>
              <a:t>ǔ）  </a:t>
            </a:r>
            <a:r>
              <a:rPr lang="en-US" altLang="zh-CN" b="1" smtClean="0"/>
              <a:t>  </a:t>
            </a:r>
            <a:r>
              <a:rPr lang="zh-CN" altLang="zh-CN" b="1" smtClean="0"/>
              <a:t>强</a:t>
            </a:r>
            <a:r>
              <a:rPr lang="zh-CN" altLang="zh-CN" b="1" u="sng" smtClean="0"/>
              <a:t>聒</a:t>
            </a:r>
            <a:r>
              <a:rPr lang="zh-CN" altLang="zh-CN" b="1" smtClean="0"/>
              <a:t>不舍（</a:t>
            </a:r>
            <a:r>
              <a:rPr lang="en-US" altLang="zh-CN" b="1" err="1" smtClean="0"/>
              <a:t>gu</a:t>
            </a:r>
            <a:r>
              <a:rPr lang="zh-CN" altLang="zh-CN" b="1" smtClean="0"/>
              <a:t>ō）</a:t>
            </a:r>
          </a:p>
          <a:p>
            <a:r>
              <a:rPr lang="en-US" altLang="zh-CN" b="1" smtClean="0"/>
              <a:t>D.</a:t>
            </a:r>
            <a:r>
              <a:rPr lang="zh-CN" altLang="zh-CN" b="1" smtClean="0"/>
              <a:t>桑</a:t>
            </a:r>
            <a:r>
              <a:rPr lang="zh-CN" altLang="zh-CN" b="1" u="sng" smtClean="0"/>
              <a:t>梓</a:t>
            </a:r>
            <a:r>
              <a:rPr lang="zh-CN" altLang="zh-CN" b="1" smtClean="0"/>
              <a:t>（</a:t>
            </a:r>
            <a:r>
              <a:rPr lang="en-US" altLang="zh-CN" b="1" smtClean="0"/>
              <a:t>z</a:t>
            </a:r>
            <a:r>
              <a:rPr lang="zh-CN" altLang="zh-CN" b="1" smtClean="0"/>
              <a:t>ǐ）  </a:t>
            </a:r>
            <a:r>
              <a:rPr lang="en-US" altLang="zh-CN" b="1" smtClean="0"/>
              <a:t>     </a:t>
            </a:r>
            <a:r>
              <a:rPr lang="zh-CN" altLang="zh-CN" b="1" smtClean="0"/>
              <a:t>愧</a:t>
            </a:r>
            <a:r>
              <a:rPr lang="zh-CN" altLang="zh-CN" b="1" u="sng" smtClean="0"/>
              <a:t>怍</a:t>
            </a:r>
            <a:r>
              <a:rPr lang="zh-CN" altLang="zh-CN" b="1" smtClean="0"/>
              <a:t>（</a:t>
            </a:r>
            <a:r>
              <a:rPr lang="en-US" altLang="zh-CN" b="1" err="1" smtClean="0"/>
              <a:t>zu</a:t>
            </a:r>
            <a:r>
              <a:rPr lang="zh-CN" altLang="zh-CN" b="1" smtClean="0"/>
              <a:t>ò）   锐不可</a:t>
            </a:r>
            <a:r>
              <a:rPr lang="zh-CN" altLang="zh-CN" b="1" u="sng" smtClean="0"/>
              <a:t>当</a:t>
            </a:r>
            <a:r>
              <a:rPr lang="zh-CN" altLang="zh-CN" b="1" smtClean="0"/>
              <a:t>（</a:t>
            </a:r>
            <a:r>
              <a:rPr lang="en-US" altLang="zh-CN" b="1" smtClean="0"/>
              <a:t>d</a:t>
            </a:r>
            <a:r>
              <a:rPr lang="zh-CN" altLang="zh-CN" b="1" smtClean="0"/>
              <a:t>à</a:t>
            </a:r>
            <a:r>
              <a:rPr lang="en-US" altLang="zh-CN" b="1" err="1" smtClean="0"/>
              <a:t>ng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3</a:t>
            </a:r>
            <a:r>
              <a:rPr lang="zh-CN" altLang="zh-CN" b="1" smtClean="0"/>
              <a:t>．依次填空，排序恰当的一项是（</a:t>
            </a:r>
            <a:r>
              <a:rPr lang="en-US" altLang="zh-CN" b="1" smtClean="0"/>
              <a:t>3</a:t>
            </a:r>
            <a:r>
              <a:rPr lang="zh-CN" altLang="zh-CN" b="1" smtClean="0"/>
              <a:t>分）</a:t>
            </a:r>
          </a:p>
          <a:p>
            <a:r>
              <a:rPr lang="zh-CN" altLang="zh-CN" b="1" smtClean="0"/>
              <a:t>敬贤向上是人类心灵中最可宝贵的一点光焰。</a:t>
            </a:r>
            <a:r>
              <a:rPr lang="en-US" altLang="zh-CN" b="1" u="sng" smtClean="0"/>
              <a:t>     </a:t>
            </a:r>
            <a:r>
              <a:rPr lang="zh-CN" altLang="zh-CN" b="1" smtClean="0"/>
              <a:t>。</a:t>
            </a:r>
            <a:r>
              <a:rPr lang="en-US" altLang="zh-CN" b="1" u="sng" smtClean="0"/>
              <a:t>      </a:t>
            </a:r>
            <a:r>
              <a:rPr lang="zh-CN" altLang="zh-CN" b="1" smtClean="0"/>
              <a:t>，</a:t>
            </a:r>
            <a:r>
              <a:rPr lang="en-US" altLang="zh-CN" b="1" u="sng" smtClean="0"/>
              <a:t>      </a:t>
            </a:r>
            <a:r>
              <a:rPr lang="zh-CN" altLang="zh-CN" b="1" smtClean="0"/>
              <a:t>，</a:t>
            </a:r>
            <a:r>
              <a:rPr lang="en-US" altLang="zh-CN" b="1" u="sng" smtClean="0"/>
              <a:t>      </a:t>
            </a:r>
            <a:r>
              <a:rPr lang="zh-CN" altLang="zh-CN" b="1" smtClean="0"/>
              <a:t>。</a:t>
            </a:r>
          </a:p>
          <a:p>
            <a:r>
              <a:rPr lang="zh-CN" altLang="zh-CN" b="1" smtClean="0"/>
              <a:t>①英雄常在我们心中煽燃这一点光焰</a:t>
            </a:r>
          </a:p>
          <a:p>
            <a:r>
              <a:rPr lang="zh-CN" altLang="zh-CN" b="1" smtClean="0"/>
              <a:t>②将我们提升到高贵境界</a:t>
            </a:r>
          </a:p>
          <a:p>
            <a:r>
              <a:rPr lang="zh-CN" altLang="zh-CN" b="1" smtClean="0"/>
              <a:t>③常提醒我们人性尊严的意识</a:t>
            </a:r>
          </a:p>
          <a:p>
            <a:r>
              <a:rPr lang="zh-CN" altLang="zh-CN" b="1" smtClean="0"/>
              <a:t>④个人能上进，社会能改良，文化能进展，都全靠有它在烛照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．①③④②</a:t>
            </a:r>
            <a:r>
              <a:rPr lang="en-US" altLang="zh-CN" b="1" smtClean="0"/>
              <a:t>      B</a:t>
            </a:r>
            <a:r>
              <a:rPr lang="zh-CN" altLang="zh-CN" b="1" smtClean="0"/>
              <a:t>．③①④②</a:t>
            </a:r>
            <a:r>
              <a:rPr lang="en-US" altLang="zh-CN" b="1" smtClean="0"/>
              <a:t>     C</a:t>
            </a:r>
            <a:r>
              <a:rPr lang="zh-CN" altLang="zh-CN" b="1" smtClean="0"/>
              <a:t>．④③①②</a:t>
            </a:r>
            <a:r>
              <a:rPr lang="en-US" altLang="zh-CN" b="1" smtClean="0"/>
              <a:t>     D</a:t>
            </a:r>
            <a:r>
              <a:rPr lang="zh-CN" altLang="zh-CN" b="1" smtClean="0"/>
              <a:t>．④①③②</a:t>
            </a:r>
            <a:endParaRPr lang="zh-CN" altLang="zh-CN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860032" y="6237312"/>
            <a:ext cx="2303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2</a:t>
            </a:r>
            <a:r>
              <a:rPr lang="zh-CN" altLang="zh-CN" sz="3200" b="1" smtClean="0">
                <a:solidFill>
                  <a:srgbClr val="FF0000"/>
                </a:solidFill>
              </a:rPr>
              <a:t>．</a:t>
            </a:r>
            <a:r>
              <a:rPr lang="en-US" altLang="zh-CN" sz="3200" b="1" smtClean="0">
                <a:solidFill>
                  <a:srgbClr val="FF0000"/>
                </a:solidFill>
              </a:rPr>
              <a:t>A    3</a:t>
            </a:r>
            <a:r>
              <a:rPr lang="zh-CN" altLang="zh-CN" sz="3200" b="1" smtClean="0">
                <a:solidFill>
                  <a:srgbClr val="FF0000"/>
                </a:solidFill>
              </a:rPr>
              <a:t>．</a:t>
            </a:r>
            <a:r>
              <a:rPr lang="en-US" altLang="zh-CN" sz="3200" b="1" smtClean="0">
                <a:solidFill>
                  <a:srgbClr val="FF0000"/>
                </a:solidFill>
              </a:rPr>
              <a:t>D</a:t>
            </a:r>
            <a:endParaRPr lang="zh-CN" altLang="en-US" sz="3200"/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57100" y="121158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165304"/>
            <a:ext cx="9144000" cy="998984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200" b="1" smtClean="0">
                <a:solidFill>
                  <a:srgbClr val="FF0000"/>
                </a:solidFill>
              </a:rPr>
              <a:t>6</a:t>
            </a:r>
            <a:r>
              <a:rPr lang="zh-CN" altLang="zh-CN" sz="2200" b="1" smtClean="0">
                <a:solidFill>
                  <a:srgbClr val="FF0000"/>
                </a:solidFill>
              </a:rPr>
              <a:t>．</a:t>
            </a:r>
            <a:r>
              <a:rPr lang="en-US" altLang="zh-CN" sz="2200" b="1" smtClean="0">
                <a:solidFill>
                  <a:srgbClr val="FF0000"/>
                </a:solidFill>
              </a:rPr>
              <a:t>C</a:t>
            </a:r>
            <a:r>
              <a:rPr lang="zh-CN" altLang="zh-CN" sz="2200" b="1" smtClean="0">
                <a:solidFill>
                  <a:srgbClr val="FF0000"/>
                </a:solidFill>
              </a:rPr>
              <a:t>【解析】这是一个议论性语段。⑤点明中心论点，为第一句；③“同样，有良知的文学家”紧承⑤中的“有良知的历史学家”，为第二句；④点明⑤③的原因，为第三句；①紧承④句的“小说名著､戏剧经典､诗歌杰作，无不具有历史价值”，为第四句；②得出结论，为最后一句。故选</a:t>
            </a:r>
            <a:r>
              <a:rPr lang="en-US" altLang="zh-CN" sz="2200" b="1" smtClean="0">
                <a:solidFill>
                  <a:srgbClr val="FF0000"/>
                </a:solidFill>
              </a:rPr>
              <a:t>C</a:t>
            </a:r>
            <a:r>
              <a:rPr lang="zh-CN" altLang="zh-CN" sz="2200" b="1" smtClean="0">
                <a:solidFill>
                  <a:srgbClr val="FF0000"/>
                </a:solidFill>
              </a:rPr>
              <a:t>。</a:t>
            </a:r>
            <a:br>
              <a:rPr lang="zh-CN" altLang="zh-CN" smtClean="0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381328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b="1" smtClean="0"/>
              <a:t>5</a:t>
            </a:r>
            <a:r>
              <a:rPr lang="zh-CN" altLang="zh-CN" b="1" smtClean="0"/>
              <a:t>．下列句子中，没有语病的一项是（</a:t>
            </a:r>
            <a:r>
              <a:rPr lang="en-US" altLang="zh-CN" b="1" smtClean="0"/>
              <a:t>    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．截至去年底，全国共有公共图书馆</a:t>
            </a:r>
            <a:r>
              <a:rPr lang="en-US" altLang="zh-CN" b="1" smtClean="0"/>
              <a:t>3196</a:t>
            </a:r>
            <a:r>
              <a:rPr lang="zh-CN" altLang="zh-CN" b="1" smtClean="0"/>
              <a:t>个，比上年末提高</a:t>
            </a:r>
            <a:r>
              <a:rPr lang="en-US" altLang="zh-CN" b="1" smtClean="0"/>
              <a:t>20</a:t>
            </a:r>
            <a:r>
              <a:rPr lang="zh-CN" altLang="zh-CN" b="1" smtClean="0"/>
              <a:t>个。  </a:t>
            </a:r>
          </a:p>
          <a:p>
            <a:r>
              <a:rPr lang="en-US" altLang="zh-CN" b="1" smtClean="0"/>
              <a:t>B</a:t>
            </a:r>
            <a:r>
              <a:rPr lang="zh-CN" altLang="zh-CN" b="1" smtClean="0"/>
              <a:t>．交通部开展“一盔一带”安全守护行动，严查骑乘摩托车不戴安全头盔等交通违法行为。 </a:t>
            </a:r>
          </a:p>
          <a:p>
            <a:r>
              <a:rPr lang="en-US" altLang="zh-CN" b="1" smtClean="0"/>
              <a:t>C</a:t>
            </a:r>
            <a:r>
              <a:rPr lang="zh-CN" altLang="zh-CN" b="1" smtClean="0"/>
              <a:t>．十堰总工会旨在以“关爱抗疫人员，助力经济发展”为目的，发行十堰职工旅游年票。 </a:t>
            </a:r>
          </a:p>
          <a:p>
            <a:r>
              <a:rPr lang="en-US" altLang="zh-CN" b="1" smtClean="0"/>
              <a:t>D</a:t>
            </a:r>
            <a:r>
              <a:rPr lang="zh-CN" altLang="zh-CN" b="1" smtClean="0"/>
              <a:t>．经过深入研究中华优秀传统文化，结合时代要求继承创新，让中华文化展现出独特的魅力。</a:t>
            </a:r>
            <a:r>
              <a:rPr lang="zh-CN" altLang="zh-CN" smtClean="0"/>
              <a:t> </a:t>
            </a:r>
          </a:p>
          <a:p>
            <a:endParaRPr lang="en-US" altLang="zh-CN" smtClean="0"/>
          </a:p>
          <a:p>
            <a:endParaRPr lang="en-US" altLang="zh-CN" smtClean="0"/>
          </a:p>
          <a:p>
            <a:pPr>
              <a:buNone/>
            </a:pPr>
            <a:r>
              <a:rPr lang="en-US" altLang="zh-CN" b="1" smtClean="0"/>
              <a:t>      6</a:t>
            </a:r>
            <a:r>
              <a:rPr lang="zh-CN" altLang="zh-CN" b="1" smtClean="0"/>
              <a:t>．将下面句子组成语意连贯的一段话，填写在横线处，排列最合适的一项是（</a:t>
            </a:r>
            <a:r>
              <a:rPr lang="en-US" altLang="zh-CN" b="1" smtClean="0"/>
              <a:t>    </a:t>
            </a:r>
            <a:r>
              <a:rPr lang="zh-CN" altLang="zh-CN" b="1" smtClean="0"/>
              <a:t>）</a:t>
            </a:r>
          </a:p>
          <a:p>
            <a:r>
              <a:rPr lang="zh-CN" altLang="zh-CN" b="1" smtClean="0"/>
              <a:t> </a:t>
            </a:r>
            <a:r>
              <a:rPr lang="zh-CN" altLang="zh-CN" b="1" u="sng" smtClean="0"/>
              <a:t>       </a:t>
            </a:r>
            <a:r>
              <a:rPr lang="zh-CN" altLang="zh-CN" b="1" smtClean="0"/>
              <a:t> 。说真话，讲真理，写真实的品德，在这位历史学家身上所体现出的风骨，也是我们为人和为文时最需要秉持的宝贵精神。 </a:t>
            </a:r>
          </a:p>
          <a:p>
            <a:r>
              <a:rPr lang="zh-CN" altLang="zh-CN" b="1" smtClean="0"/>
              <a:t>①文学家，说到底也是历史学家。  </a:t>
            </a:r>
          </a:p>
          <a:p>
            <a:r>
              <a:rPr lang="zh-CN" altLang="zh-CN" b="1" smtClean="0"/>
              <a:t>②所以，文学家在创作一部作品的时候，章怀太子那句“凡史官记事善恶必书”的篇言，是要谨记在心的。 </a:t>
            </a:r>
          </a:p>
          <a:p>
            <a:r>
              <a:rPr lang="zh-CN" altLang="zh-CN" b="1" smtClean="0"/>
              <a:t>③同样，有良知的文学家也不应在严峻的现实面前，闭上眼睛，躲进象牙之塔，玩弄风花雪月，而是应该不懈追求真知，始终关注现实。  </a:t>
            </a:r>
          </a:p>
          <a:p>
            <a:r>
              <a:rPr lang="zh-CN" altLang="zh-CN" b="1" smtClean="0"/>
              <a:t>④因为今天的现实，即是明天的历史，所有那些传之于世而不朽的小说名著、戏剧经典、诗歌杰作，无不具有历史价值，道理就在这里。</a:t>
            </a:r>
          </a:p>
          <a:p>
            <a:r>
              <a:rPr lang="zh-CN" altLang="zh-CN" b="1" smtClean="0"/>
              <a:t>⑤有良知的历史学家，从古至今，都是坚持真理，不畏强权，不看着谁的脸色来写作的。 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．④②⑤③①</a:t>
            </a:r>
            <a:r>
              <a:rPr lang="en-US" altLang="zh-CN" b="1" smtClean="0"/>
              <a:t>                B</a:t>
            </a:r>
            <a:r>
              <a:rPr lang="zh-CN" altLang="zh-CN" b="1" smtClean="0"/>
              <a:t>．④②①⑤③</a:t>
            </a:r>
            <a:r>
              <a:rPr lang="en-US" altLang="zh-CN" b="1" smtClean="0"/>
              <a:t>                C</a:t>
            </a:r>
            <a:r>
              <a:rPr lang="zh-CN" altLang="zh-CN" b="1" smtClean="0"/>
              <a:t>．⑤③④①②</a:t>
            </a:r>
            <a:r>
              <a:rPr lang="en-US" altLang="zh-CN" b="1" smtClean="0"/>
              <a:t>                D</a:t>
            </a:r>
            <a:r>
              <a:rPr lang="zh-CN" altLang="zh-CN" b="1" smtClean="0"/>
              <a:t>．⑤①③④② </a:t>
            </a:r>
            <a:endParaRPr lang="zh-CN" altLang="en-US" b="1"/>
          </a:p>
        </p:txBody>
      </p:sp>
      <p:sp>
        <p:nvSpPr>
          <p:cNvPr id="4" name="TextBox 3"/>
          <p:cNvSpPr txBox="1"/>
          <p:nvPr/>
        </p:nvSpPr>
        <p:spPr>
          <a:xfrm>
            <a:off x="0" y="1916832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smtClean="0">
                <a:solidFill>
                  <a:srgbClr val="FF0000"/>
                </a:solidFill>
              </a:rPr>
              <a:t>5</a:t>
            </a:r>
            <a:r>
              <a:rPr lang="zh-CN" altLang="zh-CN" sz="2100" b="1" smtClean="0">
                <a:solidFill>
                  <a:srgbClr val="FF0000"/>
                </a:solidFill>
              </a:rPr>
              <a:t>．</a:t>
            </a:r>
            <a:r>
              <a:rPr lang="en-US" altLang="zh-CN" sz="2100" b="1" smtClean="0">
                <a:solidFill>
                  <a:srgbClr val="FF0000"/>
                </a:solidFill>
              </a:rPr>
              <a:t>B</a:t>
            </a:r>
            <a:r>
              <a:rPr lang="zh-CN" altLang="zh-CN" sz="2100" b="1" smtClean="0">
                <a:solidFill>
                  <a:srgbClr val="FF0000"/>
                </a:solidFill>
              </a:rPr>
              <a:t>【解析】</a:t>
            </a:r>
            <a:r>
              <a:rPr lang="en-US" altLang="zh-CN" sz="2100" b="1" smtClean="0">
                <a:solidFill>
                  <a:srgbClr val="FF0000"/>
                </a:solidFill>
              </a:rPr>
              <a:t>A.</a:t>
            </a:r>
            <a:r>
              <a:rPr lang="zh-CN" altLang="zh-CN" sz="2100" b="1" smtClean="0">
                <a:solidFill>
                  <a:srgbClr val="FF0000"/>
                </a:solidFill>
              </a:rPr>
              <a:t>搭配不当，将“提高”改为“增加”；</a:t>
            </a:r>
            <a:r>
              <a:rPr lang="en-US" altLang="zh-CN" sz="2100" b="1" smtClean="0">
                <a:solidFill>
                  <a:srgbClr val="FF0000"/>
                </a:solidFill>
              </a:rPr>
              <a:t>C.</a:t>
            </a:r>
            <a:r>
              <a:rPr lang="zh-CN" altLang="zh-CN" sz="2100" b="1" smtClean="0">
                <a:solidFill>
                  <a:srgbClr val="FF0000"/>
                </a:solidFill>
              </a:rPr>
              <a:t>句式杂糅，去掉“旨在”或“以……为目的”；</a:t>
            </a:r>
            <a:r>
              <a:rPr lang="en-US" altLang="zh-CN" sz="2100" b="1" smtClean="0">
                <a:solidFill>
                  <a:srgbClr val="FF0000"/>
                </a:solidFill>
              </a:rPr>
              <a:t>D.</a:t>
            </a:r>
            <a:r>
              <a:rPr lang="zh-CN" altLang="zh-CN" sz="2100" b="1" smtClean="0">
                <a:solidFill>
                  <a:srgbClr val="FF0000"/>
                </a:solidFill>
              </a:rPr>
              <a:t>成分残缺（少主语），删去“经过”。</a:t>
            </a:r>
            <a:endParaRPr lang="zh-CN" altLang="en-US" sz="2100" b="1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65973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9592" y="6597352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4869160"/>
            <a:ext cx="8892480" cy="1143000"/>
          </a:xfrm>
        </p:spPr>
        <p:txBody>
          <a:bodyPr>
            <a:normAutofit fontScale="90000"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</a:rPr>
              <a:t>7</a:t>
            </a:r>
            <a:r>
              <a:rPr lang="zh-CN" altLang="zh-CN" sz="4000" b="1" smtClean="0">
                <a:solidFill>
                  <a:srgbClr val="FF0000"/>
                </a:solidFill>
              </a:rPr>
              <a:t>．</a:t>
            </a:r>
            <a:r>
              <a:rPr lang="en-US" altLang="zh-CN" sz="4000" b="1" smtClean="0">
                <a:solidFill>
                  <a:srgbClr val="FF0000"/>
                </a:solidFill>
              </a:rPr>
              <a:t>A  </a:t>
            </a:r>
            <a:r>
              <a:rPr lang="zh-CN" altLang="zh-CN" sz="4000" b="1" smtClean="0">
                <a:solidFill>
                  <a:srgbClr val="FF0000"/>
                </a:solidFill>
              </a:rPr>
              <a:t>【解析】</a:t>
            </a:r>
            <a:r>
              <a:rPr lang="en-US" altLang="zh-CN" sz="4000" b="1" smtClean="0">
                <a:solidFill>
                  <a:srgbClr val="FF0000"/>
                </a:solidFill>
              </a:rPr>
              <a:t>B.</a:t>
            </a:r>
            <a:r>
              <a:rPr lang="zh-CN" altLang="zh-CN" sz="4000" b="1" smtClean="0">
                <a:solidFill>
                  <a:srgbClr val="FF0000"/>
                </a:solidFill>
              </a:rPr>
              <a:t>“老生”扮演中年以上男子；</a:t>
            </a:r>
            <a:r>
              <a:rPr lang="en-US" altLang="zh-CN" sz="4000" b="1" smtClean="0">
                <a:solidFill>
                  <a:srgbClr val="FF0000"/>
                </a:solidFill>
              </a:rPr>
              <a:t> C.</a:t>
            </a:r>
            <a:r>
              <a:rPr lang="zh-CN" altLang="zh-CN" sz="4000" b="1" smtClean="0">
                <a:solidFill>
                  <a:srgbClr val="FF0000"/>
                </a:solidFill>
              </a:rPr>
              <a:t>《礼记》是战国至秦汉间儒家论著的汇编；</a:t>
            </a:r>
            <a:r>
              <a:rPr lang="en-US" altLang="zh-CN" sz="4000" b="1" smtClean="0">
                <a:solidFill>
                  <a:srgbClr val="FF0000"/>
                </a:solidFill>
              </a:rPr>
              <a:t>D.</a:t>
            </a:r>
            <a:r>
              <a:rPr lang="zh-CN" altLang="zh-CN" sz="4000" b="1" smtClean="0">
                <a:solidFill>
                  <a:srgbClr val="FF0000"/>
                </a:solidFill>
              </a:rPr>
              <a:t>范进追求名利，醉心科举；故选</a:t>
            </a:r>
            <a:r>
              <a:rPr lang="en-US" altLang="zh-CN" sz="4000" b="1" smtClean="0">
                <a:solidFill>
                  <a:srgbClr val="FF0000"/>
                </a:solidFill>
              </a:rPr>
              <a:t>A</a:t>
            </a:r>
            <a:r>
              <a:rPr lang="zh-CN" altLang="zh-CN" sz="4000" b="1" smtClean="0">
                <a:solidFill>
                  <a:srgbClr val="FF0000"/>
                </a:solidFill>
              </a:rPr>
              <a:t>。</a:t>
            </a:r>
            <a:br>
              <a:rPr lang="zh-CN" altLang="zh-CN" smtClean="0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b="1" smtClean="0"/>
              <a:t>7</a:t>
            </a:r>
            <a:r>
              <a:rPr lang="zh-CN" altLang="zh-CN" b="1" smtClean="0"/>
              <a:t>．下列关于名著阅读、文学及文化常识的表述正确的一项是（</a:t>
            </a:r>
            <a:r>
              <a:rPr lang="en-US" altLang="zh-CN" b="1" smtClean="0"/>
              <a:t>    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．柳宗元，唐代文学家，和韩愈一同倡导古文运动，并称“韩柳”。 </a:t>
            </a:r>
          </a:p>
          <a:p>
            <a:r>
              <a:rPr lang="en-US" altLang="zh-CN" b="1" smtClean="0"/>
              <a:t>B</a:t>
            </a:r>
            <a:r>
              <a:rPr lang="zh-CN" altLang="zh-CN" b="1" smtClean="0"/>
              <a:t>．鲁迅《社戏》里提到的“老生”，是戏曲行当之一，扮演老年女子。 </a:t>
            </a:r>
          </a:p>
          <a:p>
            <a:r>
              <a:rPr lang="en-US" altLang="zh-CN" b="1" smtClean="0"/>
              <a:t>C</a:t>
            </a:r>
            <a:r>
              <a:rPr lang="zh-CN" altLang="zh-CN" b="1" smtClean="0"/>
              <a:t>．《礼记》是战国至奏汉间道家论著的汇编，相传是西汉经学家戴圣编纂的。  </a:t>
            </a:r>
          </a:p>
          <a:p>
            <a:r>
              <a:rPr lang="en-US" altLang="zh-CN" b="1" smtClean="0"/>
              <a:t>D</a:t>
            </a:r>
            <a:r>
              <a:rPr lang="zh-CN" altLang="zh-CN" b="1" smtClean="0"/>
              <a:t>．《儒林外史》刻画了众多性格鲜明的人物形象，如“吝啬鬼”严监生、不慕荣利的范进等。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ts val="3000"/>
              </a:lnSpc>
              <a:spcBef>
                <a:spcPct val="0"/>
              </a:spcBef>
            </a:pPr>
            <a:r>
              <a:rPr lang="en-US" altLang="zh-CN" b="1" smtClean="0"/>
              <a:t>4</a:t>
            </a:r>
            <a:r>
              <a:rPr lang="zh-CN" altLang="zh-CN" b="1" smtClean="0"/>
              <a:t>．下面语段中标序号的句子都有语病，请加以改正。（</a:t>
            </a:r>
            <a:r>
              <a:rPr lang="en-US" altLang="zh-CN" b="1" smtClean="0"/>
              <a:t>3</a:t>
            </a:r>
            <a:r>
              <a:rPr lang="zh-CN" altLang="zh-CN" b="1" smtClean="0"/>
              <a:t>分）</a:t>
            </a:r>
          </a:p>
          <a:p>
            <a:pPr marL="0" indent="0">
              <a:lnSpc>
                <a:spcPts val="3000"/>
              </a:lnSpc>
              <a:spcBef>
                <a:spcPct val="0"/>
              </a:spcBef>
            </a:pPr>
            <a:r>
              <a:rPr lang="zh-CN" altLang="zh-CN" b="1" smtClean="0"/>
              <a:t>病毒或各种细菌等生物无处不在，我们需要习惯与之共存的生活。①在长期的演化中，人类已经和那些从远古祖先开始一路陪伴的病毒组成完美默契了。②我们与从家畜那里来的病毒磨合得虽然还不完美，但多少有点默契，所以不容易严重疫情。③唯独来自野生动物的病毒跟人类丝毫没有一丁点磨合，因此引起大瘟疫的疾病差不多几乎全部来自野生动物。④所以希望大家平时不要食用野生动物，更要远离野生动物。</a:t>
            </a:r>
          </a:p>
          <a:p>
            <a:pPr marL="0" indent="0">
              <a:lnSpc>
                <a:spcPts val="3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）第①处搭配不当，应将</a:t>
            </a:r>
            <a:r>
              <a:rPr lang="en-US" altLang="zh-CN" b="1" u="sng" smtClean="0"/>
              <a:t>                       </a:t>
            </a:r>
            <a:r>
              <a:rPr lang="zh-CN" altLang="zh-CN" b="1" smtClean="0"/>
              <a:t>改为</a:t>
            </a:r>
            <a:r>
              <a:rPr lang="en-US" altLang="zh-CN" b="1" u="sng" smtClean="0"/>
              <a:t>                        </a:t>
            </a:r>
            <a:r>
              <a:rPr lang="zh-CN" altLang="zh-CN" b="1" smtClean="0"/>
              <a:t>。</a:t>
            </a:r>
          </a:p>
          <a:p>
            <a:pPr marL="0" indent="0">
              <a:lnSpc>
                <a:spcPts val="3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）第②处成分残缺，应在</a:t>
            </a:r>
            <a:r>
              <a:rPr lang="en-US" altLang="zh-CN" b="1" u="sng" smtClean="0"/>
              <a:t>                       </a:t>
            </a:r>
            <a:r>
              <a:rPr lang="zh-CN" altLang="zh-CN" b="1" smtClean="0"/>
              <a:t>后添加</a:t>
            </a:r>
            <a:r>
              <a:rPr lang="en-US" altLang="zh-CN" b="1" u="sng" smtClean="0"/>
              <a:t>                      </a:t>
            </a:r>
            <a:r>
              <a:rPr lang="zh-CN" altLang="zh-CN" b="1" smtClean="0"/>
              <a:t>。</a:t>
            </a:r>
          </a:p>
          <a:p>
            <a:pPr marL="0" indent="0">
              <a:lnSpc>
                <a:spcPts val="3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3</a:t>
            </a:r>
            <a:r>
              <a:rPr lang="zh-CN" altLang="zh-CN" b="1" smtClean="0"/>
              <a:t>）第③处成分赘余，应把</a:t>
            </a:r>
            <a:r>
              <a:rPr lang="en-US" altLang="zh-CN" b="1" u="sng" smtClean="0"/>
              <a:t>                       </a:t>
            </a:r>
            <a:r>
              <a:rPr lang="zh-CN" altLang="zh-CN" b="1" smtClean="0"/>
              <a:t>删去。</a:t>
            </a:r>
          </a:p>
          <a:p>
            <a:pPr marL="0" indent="0">
              <a:lnSpc>
                <a:spcPts val="3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4</a:t>
            </a:r>
            <a:r>
              <a:rPr lang="zh-CN" altLang="zh-CN" b="1" smtClean="0"/>
              <a:t>）第④处语序不当，应将</a:t>
            </a:r>
            <a:r>
              <a:rPr lang="en-US" altLang="zh-CN" b="1" smtClean="0"/>
              <a:t>_</a:t>
            </a:r>
            <a:r>
              <a:rPr lang="en-US" altLang="zh-CN" b="1" u="sng" smtClean="0"/>
              <a:t>                      </a:t>
            </a:r>
            <a:r>
              <a:rPr lang="zh-CN" altLang="zh-CN" b="1" smtClean="0"/>
              <a:t>与</a:t>
            </a:r>
            <a:r>
              <a:rPr lang="en-US" altLang="zh-CN" b="1" u="sng" smtClean="0"/>
              <a:t>                      </a:t>
            </a:r>
            <a:r>
              <a:rPr lang="zh-CN" altLang="zh-CN" b="1" smtClean="0"/>
              <a:t>互换位置。</a:t>
            </a:r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23528" y="4725144"/>
            <a:ext cx="758252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b="1" smtClean="0">
                <a:solidFill>
                  <a:srgbClr val="FF0000"/>
                </a:solidFill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</a:rPr>
              <a:t>1</a:t>
            </a:r>
            <a:r>
              <a:rPr lang="zh-CN" altLang="zh-CN" sz="3200" b="1" smtClean="0">
                <a:solidFill>
                  <a:srgbClr val="FF0000"/>
                </a:solidFill>
              </a:rPr>
              <a:t>）组成</a:t>
            </a:r>
            <a:r>
              <a:rPr lang="en-US" altLang="zh-CN" sz="3200" b="1" smtClean="0">
                <a:solidFill>
                  <a:srgbClr val="FF0000"/>
                </a:solidFill>
              </a:rPr>
              <a:t>  </a:t>
            </a:r>
            <a:r>
              <a:rPr lang="zh-CN" altLang="zh-CN" sz="3200" b="1" smtClean="0">
                <a:solidFill>
                  <a:srgbClr val="FF0000"/>
                </a:solidFill>
              </a:rPr>
              <a:t>达成（形成）</a:t>
            </a:r>
            <a:br>
              <a:rPr lang="en-US" altLang="zh-CN" sz="3200" b="1" smtClean="0">
                <a:solidFill>
                  <a:srgbClr val="FF0000"/>
                </a:solidFill>
              </a:rPr>
            </a:br>
            <a:r>
              <a:rPr lang="zh-CN" altLang="zh-CN" sz="3200" b="1" smtClean="0">
                <a:solidFill>
                  <a:srgbClr val="FF0000"/>
                </a:solidFill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</a:rPr>
              <a:t>2</a:t>
            </a:r>
            <a:r>
              <a:rPr lang="zh-CN" altLang="zh-CN" sz="3200" b="1" smtClean="0">
                <a:solidFill>
                  <a:srgbClr val="FF0000"/>
                </a:solidFill>
              </a:rPr>
              <a:t>）不容易</a:t>
            </a:r>
            <a:r>
              <a:rPr lang="en-US" altLang="zh-CN" sz="3200" b="1" smtClean="0">
                <a:solidFill>
                  <a:srgbClr val="FF0000"/>
                </a:solidFill>
              </a:rPr>
              <a:t>  </a:t>
            </a:r>
            <a:r>
              <a:rPr lang="zh-CN" altLang="zh-CN" sz="3200" b="1" smtClean="0">
                <a:solidFill>
                  <a:srgbClr val="FF0000"/>
                </a:solidFill>
              </a:rPr>
              <a:t>引发</a:t>
            </a:r>
            <a:br>
              <a:rPr lang="en-US" altLang="zh-CN" sz="3200" b="1" smtClean="0">
                <a:solidFill>
                  <a:srgbClr val="FF0000"/>
                </a:solidFill>
              </a:rPr>
            </a:br>
            <a:r>
              <a:rPr lang="zh-CN" altLang="zh-CN" sz="3200" b="1" smtClean="0">
                <a:solidFill>
                  <a:srgbClr val="FF0000"/>
                </a:solidFill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</a:rPr>
              <a:t>3</a:t>
            </a:r>
            <a:r>
              <a:rPr lang="zh-CN" altLang="zh-CN" sz="3200" b="1" smtClean="0">
                <a:solidFill>
                  <a:srgbClr val="FF0000"/>
                </a:solidFill>
              </a:rPr>
              <a:t>）差不多（几乎）</a:t>
            </a:r>
            <a:br>
              <a:rPr lang="en-US" altLang="zh-CN" sz="3200" b="1" smtClean="0">
                <a:solidFill>
                  <a:srgbClr val="FF0000"/>
                </a:solidFill>
              </a:rPr>
            </a:br>
            <a:r>
              <a:rPr lang="zh-CN" altLang="zh-CN" sz="3200" b="1" smtClean="0">
                <a:solidFill>
                  <a:srgbClr val="FF0000"/>
                </a:solidFill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</a:rPr>
              <a:t>4</a:t>
            </a:r>
            <a:r>
              <a:rPr lang="zh-CN" altLang="zh-CN" sz="3200" b="1" smtClean="0">
                <a:solidFill>
                  <a:srgbClr val="FF0000"/>
                </a:solidFill>
              </a:rPr>
              <a:t>）不要食用野生动物</a:t>
            </a:r>
            <a:r>
              <a:rPr lang="en-US" altLang="zh-CN" sz="3200" b="1" smtClean="0">
                <a:solidFill>
                  <a:srgbClr val="FF0000"/>
                </a:solidFill>
              </a:rPr>
              <a:t>  </a:t>
            </a:r>
            <a:r>
              <a:rPr lang="zh-CN" altLang="zh-CN" sz="3200" b="1" smtClean="0">
                <a:solidFill>
                  <a:srgbClr val="FF0000"/>
                </a:solidFill>
              </a:rPr>
              <a:t>要远离野生动物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4941168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5.</a:t>
            </a:r>
            <a:r>
              <a:rPr lang="zh-CN" altLang="zh-CN" b="1" smtClean="0"/>
              <a:t>文学常识与名著阅读。</a:t>
            </a:r>
            <a:r>
              <a:rPr lang="en-US" altLang="zh-CN" b="1" smtClean="0"/>
              <a:t>(5</a:t>
            </a:r>
            <a:r>
              <a:rPr lang="zh-CN" altLang="zh-CN" b="1" smtClean="0"/>
              <a:t>分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(1)</a:t>
            </a:r>
            <a:r>
              <a:rPr lang="zh-CN" altLang="zh-CN" b="1" smtClean="0"/>
              <a:t>下列各项中表述有误的一项是</a:t>
            </a:r>
            <a:r>
              <a:rPr lang="en-US" altLang="zh-CN" b="1" smtClean="0"/>
              <a:t>(   )(3</a:t>
            </a:r>
            <a:r>
              <a:rPr lang="zh-CN" altLang="zh-CN" b="1" smtClean="0"/>
              <a:t>分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A.</a:t>
            </a:r>
            <a:r>
              <a:rPr lang="zh-CN" altLang="zh-CN" b="1" smtClean="0"/>
              <a:t>铭，古代刻在器物上用来警诫自己或者称述功德的文字，后来成为一种文体。《陋室铭》作者是唐代的刘禹锡。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B.</a:t>
            </a:r>
            <a:r>
              <a:rPr lang="zh-CN" altLang="zh-CN" b="1" smtClean="0"/>
              <a:t>辛弃疾，南宋词人。《南乡子·登京口北固亭有怀》和《破阵子·为陈同甫赋壮词以寄之》都是他的作品。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C.</a:t>
            </a:r>
            <a:r>
              <a:rPr lang="zh-CN" altLang="zh-CN" b="1" smtClean="0"/>
              <a:t>《钢铁是怎样炼成的》中，保尔在修建铁路的过程中被匪徒袭击，头部受伤。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D.</a:t>
            </a:r>
            <a:r>
              <a:rPr lang="zh-CN" altLang="zh-CN" b="1" smtClean="0"/>
              <a:t>《西游记》中，悟空在五庄观推倒人参果树，后来观音菩萨用甘露救活此树。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(2)</a:t>
            </a:r>
            <a:r>
              <a:rPr lang="zh-CN" altLang="zh-CN" b="1" smtClean="0"/>
              <a:t>善良是生命的黄金，即便是小人物身上也闪耀着善良的光辉。请你从以下人物中任选其一，概括作品中表现其善良的一个情节。</a:t>
            </a:r>
            <a:r>
              <a:rPr lang="en-US" altLang="zh-CN" b="1" smtClean="0"/>
              <a:t>(2</a:t>
            </a:r>
            <a:r>
              <a:rPr lang="zh-CN" altLang="zh-CN" b="1" smtClean="0"/>
              <a:t>分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备选人物</a:t>
            </a:r>
            <a:r>
              <a:rPr lang="en-US" altLang="zh-CN" b="1" smtClean="0"/>
              <a:t>:</a:t>
            </a:r>
            <a:r>
              <a:rPr lang="zh-CN" altLang="zh-CN" b="1" smtClean="0"/>
              <a:t>祥子</a:t>
            </a:r>
            <a:r>
              <a:rPr lang="en-US" altLang="zh-CN" b="1" smtClean="0"/>
              <a:t>(</a:t>
            </a:r>
            <a:r>
              <a:rPr lang="zh-CN" altLang="zh-CN" b="1" smtClean="0"/>
              <a:t>《骆驼样子》</a:t>
            </a:r>
            <a:r>
              <a:rPr lang="en-US" altLang="zh-CN" b="1" smtClean="0"/>
              <a:t>               </a:t>
            </a:r>
            <a:r>
              <a:rPr lang="zh-CN" altLang="zh-CN" b="1" smtClean="0"/>
              <a:t>外祖母</a:t>
            </a:r>
            <a:r>
              <a:rPr lang="en-US" altLang="zh-CN" b="1" smtClean="0"/>
              <a:t>(</a:t>
            </a:r>
            <a:r>
              <a:rPr lang="zh-CN" altLang="zh-CN" b="1" smtClean="0"/>
              <a:t>《童年》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              </a:t>
            </a:r>
            <a:r>
              <a:rPr lang="zh-CN" altLang="zh-CN" b="1" smtClean="0"/>
              <a:t>阿长</a:t>
            </a:r>
            <a:r>
              <a:rPr lang="en-US" altLang="zh-CN" b="1" smtClean="0"/>
              <a:t>(</a:t>
            </a:r>
            <a:r>
              <a:rPr lang="zh-CN" altLang="zh-CN" b="1" smtClean="0"/>
              <a:t>《朝花夕拾》</a:t>
            </a:r>
            <a:r>
              <a:rPr lang="en-US" altLang="zh-CN" b="1" smtClean="0"/>
              <a:t>)              </a:t>
            </a:r>
            <a:r>
              <a:rPr lang="zh-CN" altLang="zh-CN" b="1" smtClean="0"/>
              <a:t>简·爱（《简·爱》）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人物：</a:t>
            </a:r>
            <a:r>
              <a:rPr lang="en-US" altLang="zh-CN" b="1" u="sng" smtClean="0"/>
              <a:t>                           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情节：</a:t>
            </a:r>
            <a:r>
              <a:rPr lang="en-US" altLang="zh-CN" b="1" u="sng" smtClean="0"/>
              <a:t>                                     </a:t>
            </a:r>
            <a:endParaRPr lang="zh-CN" altLang="zh-CN" b="1" smtClean="0"/>
          </a:p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4509120"/>
            <a:ext cx="853244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</a:rPr>
              <a:t>（</a:t>
            </a:r>
            <a:r>
              <a:rPr lang="en-US" altLang="zh-CN" sz="2800" b="1" smtClean="0">
                <a:solidFill>
                  <a:srgbClr val="FF0000"/>
                </a:solidFill>
              </a:rPr>
              <a:t>1</a:t>
            </a:r>
            <a:r>
              <a:rPr lang="zh-CN" altLang="zh-CN" sz="2800" b="1" smtClean="0">
                <a:solidFill>
                  <a:srgbClr val="FF0000"/>
                </a:solidFill>
              </a:rPr>
              <a:t>）</a:t>
            </a:r>
            <a:r>
              <a:rPr lang="en-US" altLang="zh-CN" sz="2800" b="1" smtClean="0">
                <a:solidFill>
                  <a:srgbClr val="FF0000"/>
                </a:solidFill>
              </a:rPr>
              <a:t>C</a:t>
            </a:r>
            <a:r>
              <a:rPr lang="zh-CN" altLang="zh-CN" sz="2800" b="1" smtClean="0">
                <a:solidFill>
                  <a:srgbClr val="FF0000"/>
                </a:solidFill>
              </a:rPr>
              <a:t>（</a:t>
            </a:r>
            <a:r>
              <a:rPr lang="en-US" altLang="zh-CN" sz="2800" b="1" smtClean="0">
                <a:solidFill>
                  <a:srgbClr val="FF0000"/>
                </a:solidFill>
              </a:rPr>
              <a:t>2</a:t>
            </a:r>
            <a:r>
              <a:rPr lang="zh-CN" altLang="zh-CN" sz="2800" b="1" smtClean="0">
                <a:solidFill>
                  <a:srgbClr val="FF0000"/>
                </a:solidFill>
              </a:rPr>
              <a:t>）示例：祥子为饥饿的老马祖孙买包子；外祖母收留无家可归的小茨冈；阿长为“我”买回期盼已久的《山海经》；简•爱不计前嫌，在舅妈临终前去探望她，并且帮忙料理后事。</a:t>
            </a:r>
            <a:r>
              <a:rPr lang="en-US" altLang="zh-CN" sz="2800" b="1" smtClean="0">
                <a:solidFill>
                  <a:srgbClr val="FF0000"/>
                </a:solidFill>
              </a:rPr>
              <a:t> </a:t>
            </a:r>
            <a:br>
              <a:rPr lang="en-US" altLang="zh-CN" smtClean="0"/>
            </a:b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5373216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b="1" smtClean="0"/>
              <a:t>1.</a:t>
            </a:r>
            <a:r>
              <a:rPr lang="zh-CN" altLang="zh-CN" b="1" smtClean="0"/>
              <a:t>下列词语加点字的注音无误的一项是（</a:t>
            </a:r>
            <a:r>
              <a:rPr lang="en-US" altLang="zh-CN" b="1" smtClean="0"/>
              <a:t>  </a:t>
            </a:r>
            <a:r>
              <a:rPr lang="zh-CN" altLang="zh-CN" b="1" smtClean="0"/>
              <a:t>）（</a:t>
            </a:r>
            <a:r>
              <a:rPr lang="en-US" altLang="zh-CN" b="1" smtClean="0"/>
              <a:t>2</a:t>
            </a:r>
            <a:r>
              <a:rPr lang="zh-CN" altLang="zh-CN" b="1" smtClean="0"/>
              <a:t>分）</a:t>
            </a:r>
          </a:p>
          <a:p>
            <a:r>
              <a:rPr lang="en-US" altLang="zh-CN" b="1" smtClean="0"/>
              <a:t>A.</a:t>
            </a:r>
            <a:r>
              <a:rPr lang="zh-CN" altLang="zh-CN" b="1" u="sng" smtClean="0"/>
              <a:t>莅</a:t>
            </a:r>
            <a:r>
              <a:rPr lang="zh-CN" altLang="zh-CN" b="1" smtClean="0"/>
              <a:t>临</a:t>
            </a:r>
            <a:r>
              <a:rPr lang="en-US" altLang="zh-CN" b="1" smtClean="0"/>
              <a:t>(l</a:t>
            </a:r>
            <a:r>
              <a:rPr lang="zh-CN" altLang="zh-CN" b="1" smtClean="0"/>
              <a:t>ì</a:t>
            </a:r>
            <a:r>
              <a:rPr lang="en-US" altLang="zh-CN" b="1" smtClean="0"/>
              <a:t>)      </a:t>
            </a:r>
            <a:r>
              <a:rPr lang="zh-CN" altLang="zh-CN" b="1" smtClean="0"/>
              <a:t>俯</a:t>
            </a:r>
            <a:r>
              <a:rPr lang="zh-CN" altLang="zh-CN" b="1" u="sng" smtClean="0"/>
              <a:t>瞰</a:t>
            </a:r>
            <a:r>
              <a:rPr lang="en-US" altLang="zh-CN" b="1" smtClean="0"/>
              <a:t>(k</a:t>
            </a:r>
            <a:r>
              <a:rPr lang="zh-CN" altLang="zh-CN" b="1" smtClean="0"/>
              <a:t>à</a:t>
            </a:r>
            <a:r>
              <a:rPr lang="en-US" altLang="zh-CN" b="1" smtClean="0"/>
              <a:t>n)  </a:t>
            </a:r>
            <a:r>
              <a:rPr lang="zh-CN" altLang="zh-CN" b="1" smtClean="0"/>
              <a:t>修</a:t>
            </a:r>
            <a:r>
              <a:rPr lang="zh-CN" altLang="zh-CN" b="1" u="sng" smtClean="0"/>
              <a:t>葺</a:t>
            </a:r>
            <a:r>
              <a:rPr lang="en-US" altLang="zh-CN" b="1" smtClean="0"/>
              <a:t>(q</a:t>
            </a:r>
            <a:r>
              <a:rPr lang="zh-CN" altLang="zh-CN" b="1" smtClean="0"/>
              <a:t>ì</a:t>
            </a:r>
            <a:r>
              <a:rPr lang="en-US" altLang="zh-CN" b="1" smtClean="0"/>
              <a:t>)        </a:t>
            </a:r>
            <a:r>
              <a:rPr lang="zh-CN" altLang="zh-CN" b="1" u="sng" smtClean="0"/>
              <a:t>怏</a:t>
            </a:r>
            <a:r>
              <a:rPr lang="zh-CN" altLang="zh-CN" b="1" smtClean="0"/>
              <a:t>怏不乐</a:t>
            </a:r>
            <a:r>
              <a:rPr lang="en-US" altLang="zh-CN" b="1" smtClean="0"/>
              <a:t>y</a:t>
            </a:r>
            <a:r>
              <a:rPr lang="zh-CN" altLang="zh-CN" b="1" smtClean="0"/>
              <a:t>ā</a:t>
            </a:r>
            <a:r>
              <a:rPr lang="en-US" altLang="zh-CN" b="1" err="1" smtClean="0"/>
              <a:t>ng)</a:t>
            </a:r>
            <a:endParaRPr lang="zh-CN" altLang="zh-CN" b="1" smtClean="0"/>
          </a:p>
          <a:p>
            <a:r>
              <a:rPr lang="en-US" altLang="zh-CN" b="1" smtClean="0"/>
              <a:t>B.</a:t>
            </a:r>
            <a:r>
              <a:rPr lang="zh-CN" altLang="zh-CN" b="1" u="sng" smtClean="0"/>
              <a:t>畸</a:t>
            </a:r>
            <a:r>
              <a:rPr lang="zh-CN" altLang="zh-CN" b="1" smtClean="0"/>
              <a:t>形</a:t>
            </a:r>
            <a:r>
              <a:rPr lang="en-US" altLang="zh-CN" b="1" smtClean="0"/>
              <a:t>(q</a:t>
            </a:r>
            <a:r>
              <a:rPr lang="zh-CN" altLang="zh-CN" b="1" smtClean="0"/>
              <a:t>í</a:t>
            </a:r>
            <a:r>
              <a:rPr lang="en-US" altLang="zh-CN" b="1" smtClean="0"/>
              <a:t>)      </a:t>
            </a:r>
            <a:r>
              <a:rPr lang="zh-CN" altLang="zh-CN" b="1" u="sng" smtClean="0"/>
              <a:t>愕</a:t>
            </a:r>
            <a:r>
              <a:rPr lang="zh-CN" altLang="zh-CN" b="1" smtClean="0"/>
              <a:t>然</a:t>
            </a:r>
            <a:r>
              <a:rPr lang="en-US" altLang="zh-CN" b="1" smtClean="0"/>
              <a:t>(</a:t>
            </a:r>
            <a:r>
              <a:rPr lang="zh-CN" altLang="zh-CN" b="1" smtClean="0"/>
              <a:t>è</a:t>
            </a:r>
            <a:r>
              <a:rPr lang="en-US" altLang="zh-CN" b="1" smtClean="0"/>
              <a:t>)    </a:t>
            </a:r>
            <a:r>
              <a:rPr lang="zh-CN" altLang="zh-CN" b="1" u="sng" smtClean="0"/>
              <a:t>拮</a:t>
            </a:r>
            <a:r>
              <a:rPr lang="zh-CN" altLang="zh-CN" b="1" smtClean="0"/>
              <a:t>据</a:t>
            </a:r>
            <a:r>
              <a:rPr lang="en-US" altLang="zh-CN" b="1" smtClean="0"/>
              <a:t>(ji</a:t>
            </a:r>
            <a:r>
              <a:rPr lang="zh-CN" altLang="zh-CN" b="1" smtClean="0"/>
              <a:t>é</a:t>
            </a:r>
            <a:r>
              <a:rPr lang="en-US" altLang="zh-CN" b="1" smtClean="0"/>
              <a:t>)       </a:t>
            </a:r>
            <a:r>
              <a:rPr lang="zh-CN" altLang="zh-CN" b="1" smtClean="0"/>
              <a:t>前</a:t>
            </a:r>
            <a:r>
              <a:rPr lang="zh-CN" altLang="zh-CN" b="1" u="sng" smtClean="0"/>
              <a:t>仆</a:t>
            </a:r>
            <a:r>
              <a:rPr lang="zh-CN" altLang="zh-CN" b="1" smtClean="0"/>
              <a:t>后继</a:t>
            </a:r>
            <a:r>
              <a:rPr lang="en-US" altLang="zh-CN" b="1" smtClean="0"/>
              <a:t>(p</a:t>
            </a:r>
            <a:r>
              <a:rPr lang="zh-CN" altLang="zh-CN" b="1" smtClean="0"/>
              <a:t>ū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en-US" altLang="zh-CN" b="1" smtClean="0"/>
              <a:t>C.</a:t>
            </a:r>
            <a:r>
              <a:rPr lang="zh-CN" altLang="zh-CN" b="1" smtClean="0"/>
              <a:t>卑</a:t>
            </a:r>
            <a:r>
              <a:rPr lang="zh-CN" altLang="zh-CN" b="1" u="sng" smtClean="0"/>
              <a:t>鄙</a:t>
            </a:r>
            <a:r>
              <a:rPr lang="en-US" altLang="zh-CN" b="1" smtClean="0"/>
              <a:t>(b</a:t>
            </a:r>
            <a:r>
              <a:rPr lang="zh-CN" altLang="zh-CN" b="1" smtClean="0"/>
              <a:t>ǐ</a:t>
            </a:r>
            <a:r>
              <a:rPr lang="en-US" altLang="zh-CN" b="1" smtClean="0"/>
              <a:t>)      </a:t>
            </a:r>
            <a:r>
              <a:rPr lang="zh-CN" altLang="zh-CN" b="1" u="sng" smtClean="0"/>
              <a:t>斡</a:t>
            </a:r>
            <a:r>
              <a:rPr lang="zh-CN" altLang="zh-CN" b="1" smtClean="0"/>
              <a:t>旋</a:t>
            </a:r>
            <a:r>
              <a:rPr lang="en-US" altLang="zh-CN" b="1" smtClean="0"/>
              <a:t>(w</a:t>
            </a:r>
            <a:r>
              <a:rPr lang="zh-CN" altLang="zh-CN" b="1" smtClean="0"/>
              <a:t>ò</a:t>
            </a:r>
            <a:r>
              <a:rPr lang="en-US" altLang="zh-CN" b="1" smtClean="0"/>
              <a:t>)   </a:t>
            </a:r>
            <a:r>
              <a:rPr lang="zh-CN" altLang="zh-CN" b="1" u="sng" smtClean="0"/>
              <a:t>晌</a:t>
            </a:r>
            <a:r>
              <a:rPr lang="zh-CN" altLang="zh-CN" b="1" smtClean="0"/>
              <a:t>午</a:t>
            </a:r>
            <a:r>
              <a:rPr lang="en-US" altLang="zh-CN" b="1" smtClean="0"/>
              <a:t>(sh</a:t>
            </a:r>
            <a:r>
              <a:rPr lang="zh-CN" altLang="zh-CN" b="1" smtClean="0"/>
              <a:t>ǎ</a:t>
            </a:r>
            <a:r>
              <a:rPr lang="en-US" altLang="zh-CN" b="1" err="1" smtClean="0"/>
              <a:t>ng)     </a:t>
            </a:r>
            <a:r>
              <a:rPr lang="zh-CN" altLang="zh-CN" b="1" smtClean="0"/>
              <a:t>吹毛求</a:t>
            </a:r>
            <a:r>
              <a:rPr lang="zh-CN" altLang="zh-CN" b="1" u="sng" smtClean="0"/>
              <a:t>疵</a:t>
            </a:r>
            <a:r>
              <a:rPr lang="en-US" altLang="zh-CN" b="1" smtClean="0"/>
              <a:t>(c</a:t>
            </a:r>
            <a:r>
              <a:rPr lang="zh-CN" altLang="zh-CN" b="1" smtClean="0"/>
              <a:t>ī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en-US" altLang="zh-CN" b="1" smtClean="0"/>
              <a:t>D.</a:t>
            </a:r>
            <a:r>
              <a:rPr lang="zh-CN" altLang="zh-CN" b="1" u="sng" smtClean="0"/>
              <a:t>瞥</a:t>
            </a:r>
            <a:r>
              <a:rPr lang="zh-CN" altLang="zh-CN" b="1" smtClean="0"/>
              <a:t>见</a:t>
            </a:r>
            <a:r>
              <a:rPr lang="en-US" altLang="zh-CN" b="1" smtClean="0"/>
              <a:t>(pi</a:t>
            </a:r>
            <a:r>
              <a:rPr lang="zh-CN" altLang="zh-CN" b="1" smtClean="0"/>
              <a:t>ě</a:t>
            </a:r>
            <a:r>
              <a:rPr lang="en-US" altLang="zh-CN" b="1" smtClean="0"/>
              <a:t>)     </a:t>
            </a:r>
            <a:r>
              <a:rPr lang="zh-CN" altLang="zh-CN" b="1" u="sng" smtClean="0"/>
              <a:t>麾</a:t>
            </a:r>
            <a:r>
              <a:rPr lang="zh-CN" altLang="zh-CN" b="1" smtClean="0"/>
              <a:t>下</a:t>
            </a:r>
            <a:r>
              <a:rPr lang="en-US" altLang="zh-CN" b="1" smtClean="0"/>
              <a:t>(hu</a:t>
            </a:r>
            <a:r>
              <a:rPr lang="zh-CN" altLang="zh-CN" b="1" smtClean="0"/>
              <a:t>ī</a:t>
            </a:r>
            <a:r>
              <a:rPr lang="en-US" altLang="zh-CN" b="1" smtClean="0"/>
              <a:t>) </a:t>
            </a:r>
            <a:r>
              <a:rPr lang="en-US" altLang="zh-CN" b="1" u="sng" smtClean="0"/>
              <a:t> </a:t>
            </a:r>
            <a:r>
              <a:rPr lang="zh-CN" altLang="zh-CN" b="1" u="sng" smtClean="0"/>
              <a:t>恪</a:t>
            </a:r>
            <a:r>
              <a:rPr lang="zh-CN" altLang="zh-CN" b="1" smtClean="0"/>
              <a:t>守</a:t>
            </a:r>
            <a:r>
              <a:rPr lang="en-US" altLang="zh-CN" b="1" smtClean="0"/>
              <a:t>(k</a:t>
            </a:r>
            <a:r>
              <a:rPr lang="zh-CN" altLang="zh-CN" b="1" smtClean="0"/>
              <a:t>è</a:t>
            </a:r>
            <a:r>
              <a:rPr lang="en-US" altLang="zh-CN" b="1" smtClean="0"/>
              <a:t>)        </a:t>
            </a:r>
            <a:r>
              <a:rPr lang="zh-CN" altLang="zh-CN" b="1" u="sng" smtClean="0"/>
              <a:t>锲</a:t>
            </a:r>
            <a:r>
              <a:rPr lang="zh-CN" altLang="zh-CN" b="1" smtClean="0"/>
              <a:t>而不舍</a:t>
            </a:r>
            <a:r>
              <a:rPr lang="en-US" altLang="zh-CN" b="1" smtClean="0"/>
              <a:t>(qi</a:t>
            </a:r>
            <a:r>
              <a:rPr lang="zh-CN" altLang="zh-CN" b="1" smtClean="0"/>
              <a:t>è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en-US" altLang="zh-CN" sz="4600" b="1" smtClean="0">
                <a:solidFill>
                  <a:srgbClr val="FF0000"/>
                </a:solidFill>
              </a:rPr>
              <a:t>.C </a:t>
            </a:r>
            <a:r>
              <a:rPr lang="zh-CN" altLang="zh-CN" sz="4600" b="1" smtClean="0">
                <a:solidFill>
                  <a:srgbClr val="FF0000"/>
                </a:solidFill>
              </a:rPr>
              <a:t>（</a:t>
            </a:r>
            <a:r>
              <a:rPr lang="en-US" altLang="zh-CN" sz="4600" b="1" smtClean="0">
                <a:solidFill>
                  <a:srgbClr val="FF0000"/>
                </a:solidFill>
              </a:rPr>
              <a:t>A.</a:t>
            </a:r>
            <a:r>
              <a:rPr lang="zh-CN" altLang="zh-CN" sz="4600" b="1" u="sng" smtClean="0">
                <a:solidFill>
                  <a:srgbClr val="FF0000"/>
                </a:solidFill>
              </a:rPr>
              <a:t>怏</a:t>
            </a:r>
            <a:r>
              <a:rPr lang="en-US" altLang="zh-CN" sz="4600" b="1" smtClean="0">
                <a:solidFill>
                  <a:srgbClr val="FF0000"/>
                </a:solidFill>
              </a:rPr>
              <a:t>y</a:t>
            </a:r>
            <a:r>
              <a:rPr lang="zh-CN" altLang="zh-CN" sz="4600" b="1" smtClean="0">
                <a:solidFill>
                  <a:srgbClr val="FF0000"/>
                </a:solidFill>
              </a:rPr>
              <a:t>à</a:t>
            </a:r>
            <a:r>
              <a:rPr lang="en-US" altLang="zh-CN" sz="4600" b="1" err="1" smtClean="0">
                <a:solidFill>
                  <a:srgbClr val="FF0000"/>
                </a:solidFill>
              </a:rPr>
              <a:t>ng B.</a:t>
            </a:r>
            <a:r>
              <a:rPr lang="zh-CN" altLang="zh-CN" sz="4600" b="1" u="sng" smtClean="0">
                <a:solidFill>
                  <a:srgbClr val="FF0000"/>
                </a:solidFill>
              </a:rPr>
              <a:t>畸</a:t>
            </a:r>
            <a:r>
              <a:rPr lang="en-US" altLang="zh-CN" sz="4600" b="1" smtClean="0">
                <a:solidFill>
                  <a:srgbClr val="FF0000"/>
                </a:solidFill>
              </a:rPr>
              <a:t> j</a:t>
            </a:r>
            <a:r>
              <a:rPr lang="zh-CN" altLang="zh-CN" sz="4600" b="1" smtClean="0">
                <a:solidFill>
                  <a:srgbClr val="FF0000"/>
                </a:solidFill>
              </a:rPr>
              <a:t>ī</a:t>
            </a:r>
            <a:r>
              <a:rPr lang="en-US" altLang="zh-CN" sz="4600" b="1" smtClean="0">
                <a:solidFill>
                  <a:srgbClr val="FF0000"/>
                </a:solidFill>
              </a:rPr>
              <a:t>   D.</a:t>
            </a:r>
            <a:r>
              <a:rPr lang="zh-CN" altLang="zh-CN" sz="4600" b="1" u="sng" smtClean="0">
                <a:solidFill>
                  <a:srgbClr val="FF0000"/>
                </a:solidFill>
              </a:rPr>
              <a:t>瞥</a:t>
            </a:r>
            <a:r>
              <a:rPr lang="en-US" altLang="zh-CN" sz="4600" b="1" smtClean="0">
                <a:solidFill>
                  <a:srgbClr val="FF0000"/>
                </a:solidFill>
              </a:rPr>
              <a:t>pi</a:t>
            </a:r>
            <a:r>
              <a:rPr lang="zh-CN" altLang="zh-CN" sz="4600" b="1" smtClean="0">
                <a:solidFill>
                  <a:srgbClr val="FF0000"/>
                </a:solidFill>
              </a:rPr>
              <a:t>ē）</a:t>
            </a:r>
          </a:p>
          <a:p>
            <a:pPr>
              <a:buNone/>
            </a:pPr>
            <a:r>
              <a:rPr lang="en-US" altLang="zh-CN" b="1" smtClean="0"/>
              <a:t>   2.</a:t>
            </a:r>
            <a:r>
              <a:rPr lang="zh-CN" altLang="zh-CN" b="1" smtClean="0"/>
              <a:t>下列词语中没有错别字的一项是（</a:t>
            </a:r>
            <a:r>
              <a:rPr lang="en-US" altLang="zh-CN" b="1" smtClean="0"/>
              <a:t>   </a:t>
            </a:r>
            <a:r>
              <a:rPr lang="zh-CN" altLang="zh-CN" b="1" smtClean="0"/>
              <a:t>）</a:t>
            </a:r>
            <a:r>
              <a:rPr lang="en-US" altLang="zh-CN" b="1" smtClean="0"/>
              <a:t>(2</a:t>
            </a:r>
            <a:r>
              <a:rPr lang="zh-CN" altLang="zh-CN" b="1" smtClean="0"/>
              <a:t>分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en-US" altLang="zh-CN" b="1" smtClean="0"/>
              <a:t>A.</a:t>
            </a:r>
            <a:r>
              <a:rPr lang="zh-CN" altLang="zh-CN" b="1" smtClean="0"/>
              <a:t>秘诀</a:t>
            </a:r>
            <a:r>
              <a:rPr lang="en-US" altLang="zh-CN" b="1" smtClean="0"/>
              <a:t>   </a:t>
            </a:r>
            <a:r>
              <a:rPr lang="zh-CN" altLang="zh-CN" b="1" smtClean="0"/>
              <a:t>狭隘</a:t>
            </a:r>
            <a:r>
              <a:rPr lang="en-US" altLang="zh-CN" b="1" smtClean="0"/>
              <a:t>  </a:t>
            </a:r>
            <a:r>
              <a:rPr lang="zh-CN" altLang="zh-CN" b="1" smtClean="0"/>
              <a:t>与日具增</a:t>
            </a:r>
            <a:r>
              <a:rPr lang="en-US" altLang="zh-CN" b="1" smtClean="0"/>
              <a:t>  </a:t>
            </a:r>
            <a:r>
              <a:rPr lang="zh-CN" altLang="zh-CN" b="1" smtClean="0"/>
              <a:t>妇需皆知</a:t>
            </a:r>
          </a:p>
          <a:p>
            <a:r>
              <a:rPr lang="en-US" altLang="zh-CN" b="1" smtClean="0"/>
              <a:t>B.</a:t>
            </a:r>
            <a:r>
              <a:rPr lang="zh-CN" altLang="zh-CN" b="1" smtClean="0"/>
              <a:t>云霄</a:t>
            </a:r>
            <a:r>
              <a:rPr lang="en-US" altLang="zh-CN" b="1" smtClean="0"/>
              <a:t>  </a:t>
            </a:r>
            <a:r>
              <a:rPr lang="zh-CN" altLang="zh-CN" b="1" smtClean="0"/>
              <a:t>粗犷</a:t>
            </a:r>
            <a:r>
              <a:rPr lang="en-US" altLang="zh-CN" b="1" smtClean="0"/>
              <a:t>   </a:t>
            </a:r>
            <a:r>
              <a:rPr lang="zh-CN" altLang="zh-CN" b="1" smtClean="0"/>
              <a:t>富丽堂皇</a:t>
            </a:r>
            <a:r>
              <a:rPr lang="en-US" altLang="zh-CN" b="1" smtClean="0"/>
              <a:t>  </a:t>
            </a:r>
            <a:r>
              <a:rPr lang="zh-CN" altLang="zh-CN" b="1" smtClean="0"/>
              <a:t>轻歌漫舞</a:t>
            </a:r>
          </a:p>
          <a:p>
            <a:r>
              <a:rPr lang="en-US" altLang="zh-CN" b="1" smtClean="0"/>
              <a:t>C.</a:t>
            </a:r>
            <a:r>
              <a:rPr lang="zh-CN" altLang="zh-CN" b="1" smtClean="0"/>
              <a:t>监督</a:t>
            </a:r>
            <a:r>
              <a:rPr lang="en-US" altLang="zh-CN" b="1" smtClean="0"/>
              <a:t>  </a:t>
            </a:r>
            <a:r>
              <a:rPr lang="zh-CN" altLang="zh-CN" b="1" smtClean="0"/>
              <a:t>震憾</a:t>
            </a:r>
            <a:r>
              <a:rPr lang="en-US" altLang="zh-CN" b="1" smtClean="0"/>
              <a:t>  </a:t>
            </a:r>
            <a:r>
              <a:rPr lang="zh-CN" altLang="zh-CN" b="1" smtClean="0"/>
              <a:t>味同嚼蜡</a:t>
            </a:r>
            <a:r>
              <a:rPr lang="en-US" altLang="zh-CN" b="1" smtClean="0"/>
              <a:t>   </a:t>
            </a:r>
            <a:r>
              <a:rPr lang="zh-CN" altLang="zh-CN" b="1" smtClean="0"/>
              <a:t>再接再厉</a:t>
            </a:r>
          </a:p>
          <a:p>
            <a:r>
              <a:rPr lang="en-US" altLang="zh-CN" b="1" smtClean="0"/>
              <a:t>D.</a:t>
            </a:r>
            <a:r>
              <a:rPr lang="zh-CN" altLang="zh-CN" b="1" smtClean="0"/>
              <a:t>隧道</a:t>
            </a:r>
            <a:r>
              <a:rPr lang="en-US" altLang="zh-CN" b="1" smtClean="0"/>
              <a:t>   </a:t>
            </a:r>
            <a:r>
              <a:rPr lang="zh-CN" altLang="zh-CN" b="1" smtClean="0"/>
              <a:t>颠倒</a:t>
            </a:r>
            <a:r>
              <a:rPr lang="en-US" altLang="zh-CN" b="1" smtClean="0"/>
              <a:t>   </a:t>
            </a:r>
            <a:r>
              <a:rPr lang="zh-CN" altLang="zh-CN" b="1" smtClean="0"/>
              <a:t>和颜悦色</a:t>
            </a:r>
            <a:r>
              <a:rPr lang="en-US" altLang="zh-CN" b="1" smtClean="0"/>
              <a:t>  </a:t>
            </a:r>
            <a:r>
              <a:rPr lang="zh-CN" altLang="zh-CN" b="1" smtClean="0"/>
              <a:t>恼羞成怒</a:t>
            </a:r>
          </a:p>
          <a:p>
            <a:r>
              <a:rPr lang="en-US" altLang="zh-CN" sz="3800" b="1" smtClean="0">
                <a:solidFill>
                  <a:srgbClr val="FF0000"/>
                </a:solidFill>
              </a:rPr>
              <a:t>D</a:t>
            </a:r>
            <a:r>
              <a:rPr lang="zh-CN" altLang="zh-CN" sz="3800" b="1" smtClean="0">
                <a:solidFill>
                  <a:srgbClr val="FF0000"/>
                </a:solidFill>
              </a:rPr>
              <a:t>（</a:t>
            </a:r>
            <a:r>
              <a:rPr lang="en-US" altLang="zh-CN" sz="3800" b="1" smtClean="0">
                <a:solidFill>
                  <a:srgbClr val="FF0000"/>
                </a:solidFill>
              </a:rPr>
              <a:t>A. </a:t>
            </a:r>
            <a:r>
              <a:rPr lang="zh-CN" altLang="zh-CN" sz="3800" b="1" smtClean="0">
                <a:solidFill>
                  <a:srgbClr val="FF0000"/>
                </a:solidFill>
              </a:rPr>
              <a:t>具改为俱</a:t>
            </a:r>
            <a:r>
              <a:rPr lang="en-US" altLang="zh-CN" sz="3800" b="1" smtClean="0">
                <a:solidFill>
                  <a:srgbClr val="FF0000"/>
                </a:solidFill>
              </a:rPr>
              <a:t>B. </a:t>
            </a:r>
            <a:r>
              <a:rPr lang="zh-CN" altLang="zh-CN" sz="3800" b="1" smtClean="0">
                <a:solidFill>
                  <a:srgbClr val="FF0000"/>
                </a:solidFill>
              </a:rPr>
              <a:t>漫改为曼</a:t>
            </a:r>
            <a:r>
              <a:rPr lang="en-US" altLang="zh-CN" sz="3800" b="1" smtClean="0">
                <a:solidFill>
                  <a:srgbClr val="FF0000"/>
                </a:solidFill>
              </a:rPr>
              <a:t> C. </a:t>
            </a:r>
            <a:r>
              <a:rPr lang="zh-CN" altLang="zh-CN" sz="3800" b="1" smtClean="0">
                <a:solidFill>
                  <a:srgbClr val="FF0000"/>
                </a:solidFill>
              </a:rPr>
              <a:t>憾改为撼）</a:t>
            </a:r>
            <a:endParaRPr lang="zh-CN" altLang="en-US" sz="3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b="1" smtClean="0"/>
              <a:t>3.</a:t>
            </a:r>
            <a:r>
              <a:rPr lang="zh-CN" altLang="zh-CN" b="1" smtClean="0"/>
              <a:t>依次填入下列句子横线上的词语，恰当的一项是</a:t>
            </a:r>
            <a:r>
              <a:rPr lang="en-US" altLang="zh-CN" b="1" smtClean="0"/>
              <a:t>(   )(2</a:t>
            </a:r>
            <a:r>
              <a:rPr lang="zh-CN" altLang="zh-CN" b="1" smtClean="0"/>
              <a:t>分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）读书，可以让我们从新的角度</a:t>
            </a:r>
            <a:r>
              <a:rPr lang="en-US" altLang="zh-CN" b="1" u="sng" smtClean="0"/>
              <a:t>       </a:t>
            </a:r>
            <a:r>
              <a:rPr lang="zh-CN" altLang="zh-CN" b="1" smtClean="0"/>
              <a:t>老问题。</a:t>
            </a:r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）随着社会的发展</a:t>
            </a:r>
            <a:r>
              <a:rPr lang="en-US" altLang="zh-CN" b="1" u="sng" smtClean="0"/>
              <a:t>      </a:t>
            </a:r>
            <a:r>
              <a:rPr lang="zh-CN" altLang="zh-CN" b="1" smtClean="0"/>
              <a:t>教育越来越引起人们的关注。</a:t>
            </a:r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3</a:t>
            </a:r>
            <a:r>
              <a:rPr lang="zh-CN" altLang="zh-CN" b="1" smtClean="0"/>
              <a:t>）智慧的人能够在失败中吸取教训，改变自己的思维和行为，以免</a:t>
            </a:r>
            <a:r>
              <a:rPr lang="en-US" altLang="zh-CN" b="1" u="sng" smtClean="0"/>
              <a:t>          </a:t>
            </a:r>
            <a:r>
              <a:rPr lang="zh-CN" altLang="zh-CN" b="1" smtClean="0"/>
              <a:t>而悔之莫及。</a:t>
            </a:r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4</a:t>
            </a:r>
            <a:r>
              <a:rPr lang="zh-CN" altLang="zh-CN" b="1" smtClean="0"/>
              <a:t>）我们</a:t>
            </a:r>
            <a:r>
              <a:rPr lang="en-US" altLang="zh-CN" b="1" u="sng" smtClean="0"/>
              <a:t>        </a:t>
            </a:r>
            <a:r>
              <a:rPr lang="zh-CN" altLang="zh-CN" b="1" smtClean="0"/>
              <a:t>继承和发扬长征精神，能把新时代的长征之路走得坚定，走得稳健，走得昂首阔步。</a:t>
            </a:r>
          </a:p>
          <a:p>
            <a:r>
              <a:rPr lang="en-US" altLang="zh-CN" b="1" smtClean="0"/>
              <a:t>A.</a:t>
            </a:r>
            <a:r>
              <a:rPr lang="zh-CN" altLang="zh-CN" b="1" smtClean="0"/>
              <a:t>审视</a:t>
            </a:r>
            <a:r>
              <a:rPr lang="en-US" altLang="zh-CN" b="1" smtClean="0"/>
              <a:t>    </a:t>
            </a:r>
            <a:r>
              <a:rPr lang="zh-CN" altLang="zh-CN" b="1" smtClean="0"/>
              <a:t>终生</a:t>
            </a:r>
            <a:r>
              <a:rPr lang="en-US" altLang="zh-CN" b="1" smtClean="0"/>
              <a:t>   </a:t>
            </a:r>
            <a:r>
              <a:rPr lang="zh-CN" altLang="zh-CN" b="1" smtClean="0"/>
              <a:t>重蹈覆撤</a:t>
            </a:r>
            <a:r>
              <a:rPr lang="en-US" altLang="zh-CN" b="1" smtClean="0"/>
              <a:t>  </a:t>
            </a:r>
            <a:r>
              <a:rPr lang="zh-CN" altLang="zh-CN" b="1" smtClean="0"/>
              <a:t>只有……才</a:t>
            </a:r>
          </a:p>
          <a:p>
            <a:r>
              <a:rPr lang="en-US" altLang="zh-CN" b="1" smtClean="0"/>
              <a:t>B.</a:t>
            </a:r>
            <a:r>
              <a:rPr lang="zh-CN" altLang="zh-CN" b="1" smtClean="0"/>
              <a:t>审查</a:t>
            </a:r>
            <a:r>
              <a:rPr lang="en-US" altLang="zh-CN" b="1" smtClean="0"/>
              <a:t>    </a:t>
            </a:r>
            <a:r>
              <a:rPr lang="zh-CN" altLang="zh-CN" b="1" smtClean="0"/>
              <a:t>终身</a:t>
            </a:r>
            <a:r>
              <a:rPr lang="en-US" altLang="zh-CN" b="1" smtClean="0"/>
              <a:t>   </a:t>
            </a:r>
            <a:r>
              <a:rPr lang="zh-CN" altLang="zh-CN" b="1" smtClean="0"/>
              <a:t>循规蹈矩</a:t>
            </a:r>
            <a:r>
              <a:rPr lang="en-US" altLang="zh-CN" b="1" smtClean="0"/>
              <a:t>  </a:t>
            </a:r>
            <a:r>
              <a:rPr lang="zh-CN" altLang="zh-CN" b="1" smtClean="0"/>
              <a:t>只要……就</a:t>
            </a:r>
          </a:p>
          <a:p>
            <a:r>
              <a:rPr lang="en-US" altLang="zh-CN" b="1" smtClean="0"/>
              <a:t>C.</a:t>
            </a:r>
            <a:r>
              <a:rPr lang="zh-CN" altLang="zh-CN" b="1" smtClean="0"/>
              <a:t>审查</a:t>
            </a:r>
            <a:r>
              <a:rPr lang="en-US" altLang="zh-CN" b="1" smtClean="0"/>
              <a:t>    </a:t>
            </a:r>
            <a:r>
              <a:rPr lang="zh-CN" altLang="zh-CN" b="1" smtClean="0"/>
              <a:t>终生</a:t>
            </a:r>
            <a:r>
              <a:rPr lang="en-US" altLang="zh-CN" b="1" smtClean="0"/>
              <a:t>   </a:t>
            </a:r>
            <a:r>
              <a:rPr lang="zh-CN" altLang="zh-CN" b="1" smtClean="0"/>
              <a:t>循规蹈矩</a:t>
            </a:r>
            <a:r>
              <a:rPr lang="en-US" altLang="zh-CN" b="1" smtClean="0"/>
              <a:t>  </a:t>
            </a:r>
            <a:r>
              <a:rPr lang="zh-CN" altLang="zh-CN" b="1" smtClean="0"/>
              <a:t>只要……就</a:t>
            </a:r>
          </a:p>
          <a:p>
            <a:r>
              <a:rPr lang="en-US" altLang="zh-CN" b="1" smtClean="0"/>
              <a:t>D.</a:t>
            </a:r>
            <a:r>
              <a:rPr lang="zh-CN" altLang="zh-CN" b="1" smtClean="0"/>
              <a:t>审视</a:t>
            </a:r>
            <a:r>
              <a:rPr lang="en-US" altLang="zh-CN" b="1" smtClean="0"/>
              <a:t>    </a:t>
            </a:r>
            <a:r>
              <a:rPr lang="zh-CN" altLang="zh-CN" b="1" smtClean="0"/>
              <a:t>终身</a:t>
            </a:r>
            <a:r>
              <a:rPr lang="en-US" altLang="zh-CN" b="1" smtClean="0"/>
              <a:t>   </a:t>
            </a:r>
            <a:r>
              <a:rPr lang="zh-CN" altLang="zh-CN" b="1" smtClean="0"/>
              <a:t>重蹈覆撤</a:t>
            </a:r>
            <a:r>
              <a:rPr lang="en-US" altLang="zh-CN" b="1" smtClean="0"/>
              <a:t>  </a:t>
            </a:r>
            <a:r>
              <a:rPr lang="zh-CN" altLang="zh-CN" b="1" smtClean="0"/>
              <a:t>只有……才</a:t>
            </a:r>
          </a:p>
          <a:p>
            <a:r>
              <a:rPr lang="en-US" altLang="zh-CN" b="1" smtClean="0"/>
              <a:t>4.</a:t>
            </a:r>
            <a:r>
              <a:rPr lang="zh-CN" altLang="zh-CN" b="1" smtClean="0"/>
              <a:t>下列句子没有语病的一项是</a:t>
            </a:r>
            <a:r>
              <a:rPr lang="en-US" altLang="zh-CN" b="1" smtClean="0"/>
              <a:t>(    )(2</a:t>
            </a:r>
            <a:r>
              <a:rPr lang="zh-CN" altLang="zh-CN" b="1" smtClean="0"/>
              <a:t>分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en-US" altLang="zh-CN" b="1" smtClean="0"/>
              <a:t>A.</a:t>
            </a:r>
            <a:r>
              <a:rPr lang="zh-CN" altLang="zh-CN" b="1" smtClean="0"/>
              <a:t>毕业在即，七彩校园里回响着我们青春的誓言和浓浓的师生情谊。</a:t>
            </a:r>
          </a:p>
          <a:p>
            <a:r>
              <a:rPr lang="en-US" altLang="zh-CN" b="1" smtClean="0"/>
              <a:t>B.</a:t>
            </a:r>
            <a:r>
              <a:rPr lang="zh-CN" altLang="zh-CN" b="1" smtClean="0"/>
              <a:t>一家心理卫生研究所对使用手机的人群进行抽样调查，结果显示超过</a:t>
            </a:r>
            <a:r>
              <a:rPr lang="en-US" altLang="zh-CN" b="1" smtClean="0"/>
              <a:t>50</a:t>
            </a:r>
            <a:r>
              <a:rPr lang="zh-CN" altLang="zh-CN" b="1" smtClean="0"/>
              <a:t>％的人有“手机依赖症”。</a:t>
            </a:r>
          </a:p>
          <a:p>
            <a:r>
              <a:rPr lang="en-US" altLang="zh-CN" b="1" smtClean="0"/>
              <a:t>C.</a:t>
            </a:r>
            <a:r>
              <a:rPr lang="zh-CN" altLang="zh-CN" b="1" smtClean="0"/>
              <a:t>“珍惜生命，远离毒品”的校园宣传活动，有效地增强了中学生的自我保护。</a:t>
            </a:r>
          </a:p>
          <a:p>
            <a:r>
              <a:rPr lang="en-US" altLang="zh-CN" b="1" smtClean="0"/>
              <a:t>D.</a:t>
            </a:r>
            <a:r>
              <a:rPr lang="zh-CN" altLang="zh-CN" b="1" smtClean="0"/>
              <a:t>《</a:t>
            </a:r>
            <a:r>
              <a:rPr lang="en-US" altLang="zh-CN" b="1" smtClean="0"/>
              <a:t>(</a:t>
            </a:r>
            <a:r>
              <a:rPr lang="zh-CN" altLang="zh-CN" b="1" smtClean="0"/>
              <a:t>中国诗词大会》节目受到中小学生喜爱，是因为其形式新颖，有文化内涵的原因。</a:t>
            </a:r>
          </a:p>
          <a:p>
            <a:r>
              <a:rPr lang="en-US" altLang="zh-CN" sz="4500" b="1" smtClean="0">
                <a:solidFill>
                  <a:srgbClr val="FF0000"/>
                </a:solidFill>
              </a:rPr>
              <a:t>B</a:t>
            </a:r>
            <a:r>
              <a:rPr lang="zh-CN" altLang="zh-CN" sz="4500" b="1" smtClean="0">
                <a:solidFill>
                  <a:srgbClr val="FF0000"/>
                </a:solidFill>
              </a:rPr>
              <a:t>（</a:t>
            </a:r>
            <a:r>
              <a:rPr lang="en-US" altLang="zh-CN" sz="4500" b="1" smtClean="0">
                <a:solidFill>
                  <a:srgbClr val="FF0000"/>
                </a:solidFill>
              </a:rPr>
              <a:t>A</a:t>
            </a:r>
            <a:r>
              <a:rPr lang="zh-CN" altLang="zh-CN" sz="4500" b="1" smtClean="0">
                <a:solidFill>
                  <a:srgbClr val="FF0000"/>
                </a:solidFill>
              </a:rPr>
              <a:t>搭配不当，“回响”不能和“师生情谊”搭配</a:t>
            </a:r>
            <a:r>
              <a:rPr lang="en-US" altLang="zh-CN" sz="4500" b="1" smtClean="0">
                <a:solidFill>
                  <a:srgbClr val="FF0000"/>
                </a:solidFill>
              </a:rPr>
              <a:t>;C</a:t>
            </a:r>
            <a:r>
              <a:rPr lang="zh-CN" altLang="zh-CN" sz="4500" b="1" smtClean="0">
                <a:solidFill>
                  <a:srgbClr val="FF0000"/>
                </a:solidFill>
              </a:rPr>
              <a:t>成分残缺，应在句尾加上“意识”</a:t>
            </a:r>
            <a:r>
              <a:rPr lang="en-US" altLang="zh-CN" sz="4500" b="1" smtClean="0">
                <a:solidFill>
                  <a:srgbClr val="FF0000"/>
                </a:solidFill>
              </a:rPr>
              <a:t>;D</a:t>
            </a:r>
            <a:r>
              <a:rPr lang="zh-CN" altLang="zh-CN" sz="4500" b="1" smtClean="0">
                <a:solidFill>
                  <a:srgbClr val="FF0000"/>
                </a:solidFill>
              </a:rPr>
              <a:t>句子杂糅，可以删除“的原因”，故正确的选</a:t>
            </a:r>
            <a:r>
              <a:rPr lang="en-US" altLang="zh-CN" sz="4500" b="1" smtClean="0">
                <a:solidFill>
                  <a:srgbClr val="FF0000"/>
                </a:solidFill>
              </a:rPr>
              <a:t>B</a:t>
            </a:r>
            <a:r>
              <a:rPr lang="zh-CN" altLang="zh-CN" sz="4500" b="1" smtClean="0">
                <a:solidFill>
                  <a:srgbClr val="FF0000"/>
                </a:solidFill>
              </a:rPr>
              <a:t>项。）</a:t>
            </a:r>
            <a:endParaRPr lang="zh-CN" altLang="en-US" sz="4500" b="1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7984" y="1844824"/>
            <a:ext cx="47160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rgbClr val="FF0000"/>
                </a:solidFill>
              </a:rPr>
              <a:t>.D</a:t>
            </a:r>
            <a:r>
              <a:rPr lang="zh-CN" altLang="zh-CN" sz="2000" b="1" smtClean="0">
                <a:solidFill>
                  <a:srgbClr val="FF0000"/>
                </a:solidFill>
              </a:rPr>
              <a:t>（“审视”指仔细察看</a:t>
            </a:r>
            <a:r>
              <a:rPr lang="en-US" altLang="zh-CN" sz="2000" b="1" smtClean="0">
                <a:solidFill>
                  <a:srgbClr val="FF0000"/>
                </a:solidFill>
              </a:rPr>
              <a:t>;</a:t>
            </a:r>
            <a:r>
              <a:rPr lang="zh-CN" altLang="zh-CN" sz="2000" b="1" smtClean="0">
                <a:solidFill>
                  <a:srgbClr val="FF0000"/>
                </a:solidFill>
              </a:rPr>
              <a:t>“审查”指检查核实</a:t>
            </a:r>
            <a:r>
              <a:rPr lang="en-US" altLang="zh-CN" sz="2000" b="1" smtClean="0">
                <a:solidFill>
                  <a:srgbClr val="FF0000"/>
                </a:solidFill>
              </a:rPr>
              <a:t>;</a:t>
            </a:r>
            <a:r>
              <a:rPr lang="zh-CN" altLang="zh-CN" sz="2000" b="1" smtClean="0">
                <a:solidFill>
                  <a:srgbClr val="FF0000"/>
                </a:solidFill>
              </a:rPr>
              <a:t>“重留覆撤”比喻不吸取过去的教训，重犯过去的错误</a:t>
            </a:r>
            <a:r>
              <a:rPr lang="en-US" altLang="zh-CN" sz="2000" b="1" smtClean="0">
                <a:solidFill>
                  <a:srgbClr val="FF0000"/>
                </a:solidFill>
              </a:rPr>
              <a:t>;</a:t>
            </a:r>
            <a:r>
              <a:rPr lang="zh-CN" altLang="zh-CN" sz="2000" b="1" smtClean="0">
                <a:solidFill>
                  <a:srgbClr val="FF0000"/>
                </a:solidFill>
              </a:rPr>
              <a:t>“循规留矩”指拘泥旧准则，不敢稍做变动。依据句意，恰当的选</a:t>
            </a:r>
            <a:r>
              <a:rPr lang="en-US" altLang="zh-CN" sz="2000" b="1" smtClean="0">
                <a:solidFill>
                  <a:srgbClr val="FF0000"/>
                </a:solidFill>
              </a:rPr>
              <a:t>D</a:t>
            </a:r>
            <a:r>
              <a:rPr lang="zh-CN" altLang="zh-CN" sz="2000" b="1" smtClean="0">
                <a:solidFill>
                  <a:srgbClr val="FF0000"/>
                </a:solidFill>
              </a:rPr>
              <a:t>项。）</a:t>
            </a:r>
            <a:endParaRPr lang="zh-CN" altLang="zh-CN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458</Paragraphs>
  <Slides>35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39">
      <vt:lpstr>Arial</vt:lpstr>
      <vt:lpstr>Calibri</vt:lpstr>
      <vt:lpstr>宋体</vt:lpstr>
      <vt:lpstr>Office 主题</vt:lpstr>
      <vt:lpstr>积  累  与  运  用</vt:lpstr>
      <vt:lpstr>1．C【解析】A.狡黠xiá，鲜为人知xiǎn；B.殷红yān，锲而不舍qiè；D.穹顶qióng，濒临bīn；故选C。 </vt:lpstr>
      <vt:lpstr>PowerPoint Presentation</vt:lpstr>
      <vt:lpstr>6．C【解析】这是一个议论性语段。⑤点明中心论点，为第一句；③“同样，有良知的文学家”紧承⑤中的“有良知的历史学家”，为第二句；④点明⑤③的原因，为第三句；①紧承④句的“小说名著､戏剧经典､诗歌杰作，无不具有历史价值”，为第四句；②得出结论，为最后一句。故选C。</vt:lpstr>
      <vt:lpstr>7．A  【解析】B.“老生”扮演中年以上男子； C.《礼记》是战国至秦汉间儒家论著的汇编；D.范进追求名利，醉心科举；故选A。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2.A</vt:lpstr>
      <vt:lpstr> 4.A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2021-09-13T11:36:32.686</cp:lastPrinted>
  <dcterms:created xsi:type="dcterms:W3CDTF">2021-09-13T11:36:32Z</dcterms:created>
  <dcterms:modified xsi:type="dcterms:W3CDTF">2021-09-13T03:36:33Z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