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0" Type="http://schemas.openxmlformats.org/officeDocument/2006/relationships/tableStyles" Target="tableStyles.xml"/><Relationship Id="rId6" Type="http://schemas.openxmlformats.org/officeDocument/2006/relationships/slide" Target="slides/slide4.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notesMaster" Target="notesMasters/notesMaster1.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小标题3">
    <p:spTree>
      <p:nvGrpSpPr>
        <p:cNvPr id="1" name=""/>
        <p:cNvGrpSpPr/>
        <p:nvPr/>
      </p:nvGrpSpPr>
      <p:grpSpPr>
        <a:xfrm>
          <a:off x="0" y="0"/>
          <a:ext cx="0" cy="0"/>
          <a:chOff x="0" y="0"/>
          <a:chExt cx="0" cy="0"/>
        </a:xfrm>
      </p:grpSpPr>
      <p:grpSp>
        <p:nvGrpSpPr>
          <p:cNvPr id="6" name="组合 9"/>
          <p:cNvGrpSpPr/>
          <p:nvPr userDrawn="1"/>
        </p:nvGrpSpPr>
        <p:grpSpPr bwMode="auto">
          <a:xfrm>
            <a:off x="2510295" y="2543017"/>
            <a:ext cx="1641044" cy="1602663"/>
            <a:chOff x="0" y="0"/>
            <a:chExt cx="1387872" cy="1387872"/>
          </a:xfrm>
        </p:grpSpPr>
        <p:sp>
          <p:nvSpPr>
            <p:cNvPr id="7"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F47349"/>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8"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rgbClr val="00B0F0">
                <a:alpha val="48000"/>
              </a:srgb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9" name="文本框 19"/>
          <p:cNvSpPr>
            <a:spLocks noChangeArrowheads="1"/>
          </p:cNvSpPr>
          <p:nvPr userDrawn="1"/>
        </p:nvSpPr>
        <p:spPr bwMode="auto">
          <a:xfrm>
            <a:off x="2888919" y="3006620"/>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93842" y="2588408"/>
            <a:ext cx="3917315" cy="1026160"/>
          </a:xfrm>
          <a:prstGeom prst="rect">
            <a:avLst/>
          </a:prstGeom>
        </p:spPr>
        <p:txBody>
          <a:bodyPr wrap="none">
            <a:spAutoFit/>
          </a:bodyPr>
          <a:lstStyle/>
          <a:p>
            <a:pPr algn="just">
              <a:lnSpc>
                <a:spcPct val="150000"/>
              </a:lnSpc>
              <a:spcAft>
                <a:spcPts val="0"/>
              </a:spcAft>
            </a:pPr>
            <a:r>
              <a:rPr lang="zh-CN" altLang="en-US" sz="4050"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课时</a:t>
            </a:r>
            <a:r>
              <a:rPr lang="zh-CN" altLang="en-US" sz="40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一 图文</a:t>
            </a:r>
            <a:r>
              <a:rPr lang="zh-CN" altLang="en-US" sz="4050"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转换</a:t>
            </a:r>
            <a:endParaRPr altLang="zh-CN" sz="4050"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4225" y="1563521"/>
            <a:ext cx="8519896" cy="1771015"/>
          </a:xfrm>
          <a:prstGeom prst="rect">
            <a:avLst/>
          </a:prstGeom>
        </p:spPr>
        <p:txBody>
          <a:bodyPr wrap="square">
            <a:spAutoFit/>
          </a:bodyPr>
          <a:lstStyle/>
          <a:p>
            <a:pPr algn="just" fontAlgn="auto">
              <a:lnSpc>
                <a:spcPct val="130000"/>
              </a:lnSpc>
            </a:pP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请认真读图</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用简洁的文字概括该图的主要信息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不得出现数字</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30000"/>
              </a:lnSpc>
            </a:pP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答案</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绝大多数人将废旧衣物当垃圾扔掉</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部分人将废旧衣物投入专门回收箱</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少数人将废旧衣物做其他使用</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极少数人将废旧衣物做废物再利用</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244225" y="3313231"/>
            <a:ext cx="8639033" cy="2030095"/>
          </a:xfrm>
          <a:prstGeom prst="rect">
            <a:avLst/>
          </a:prstGeom>
          <a:ln w="28575">
            <a:solidFill>
              <a:srgbClr val="ED7D31"/>
            </a:solidFill>
            <a:prstDash val="dash"/>
          </a:ln>
        </p:spPr>
        <p:txBody>
          <a:bodyPr wrap="square">
            <a:spAutoFit/>
          </a:bodyPr>
          <a:lstStyle/>
          <a:p>
            <a:pPr algn="just" fontAlgn="auto">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作答此类题目时</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一定要认真观察表格中的文字和数据</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结合表格的内容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即可得出结论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注意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一般不能出现表格中的数据</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几组数据并列</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要考虑有没有比较的意味</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从图表中可以明显看到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把废旧衣物“当垃圾扔掉”的人数较多</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由此可知这一现象的普遍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所以需要改变人们的观念</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3969385"/>
          </a:xfrm>
          <a:prstGeom prst="rect">
            <a:avLst/>
          </a:prstGeom>
        </p:spPr>
        <p:txBody>
          <a:bodyPr wrap="square">
            <a:spAutoFit/>
          </a:bodyPr>
          <a:lstStyle/>
          <a:p>
            <a:pPr algn="just" fontAlgn="auto">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综合</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探究</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材料</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中国诗词大会</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是一档大型文化益智节目</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该节目以“赏中华诗词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寻文化基因</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品生活之美”为基本宗旨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通过对诗词知识的比拼和欣赏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带动全员重温学过的古诗词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从古文化中汲取营养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涵养心灵</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材料</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中国诗词大会</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第二季总决赛中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上海复旦附中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16</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岁女生武亦姝最后胜出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对于古诗文她是发自内心喜欢</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中央民大副教授蒙曼评价武亦姝</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诗歌的真善美是渗透到她心里去的</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她站在那里气定神闲的样子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这就是所谓的‘腹有诗书气自华’</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4453890"/>
          </a:xfrm>
          <a:prstGeom prst="rect">
            <a:avLst/>
          </a:prstGeom>
        </p:spPr>
        <p:txBody>
          <a:bodyPr wrap="square">
            <a:spAutoFit/>
          </a:bodyPr>
          <a:lstStyle/>
          <a:p>
            <a:pPr algn="just" fontAlgn="auto">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材料三</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教育部部长陈宝生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中国诗词大会</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节目的热播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激起了民众学习优秀传统文化的热情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为优秀传统文化进校园探索了道路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积累了经验</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上海市</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语文特级教师王白云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在诗词大会上</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比的并不是对诗词美的感受和品味</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而是九宫格</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干扰项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在语文老师眼里</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简直就是一场标准化考试</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网友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Q</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爱谁谁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作为一个中学生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我不赞成以这种方式来接触理解古诗词</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读完以上材料</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你得出了什么结论</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答案</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中国诗词大会</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是一档大型文化益智节目</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此节目对传承优秀传统文化起到了一些积极作用</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此节目还存在一些问题和不足</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 calcmode="lin" valueType="num">
                                      <p:cBhvr additive="base">
                                        <p:cTn id="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anim calcmode="lin" valueType="num">
                                      <p:cBhvr additive="base">
                                        <p:cTn id="1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anim calcmode="lin" valueType="num">
                                      <p:cBhvr additive="base">
                                        <p:cTn id="1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2562" y="1571625"/>
            <a:ext cx="8639033" cy="2999740"/>
          </a:xfrm>
          <a:prstGeom prst="rect">
            <a:avLst/>
          </a:prstGeom>
          <a:ln w="28575">
            <a:solidFill>
              <a:srgbClr val="ED7D31"/>
            </a:solidFill>
            <a:prstDash val="dash"/>
          </a:ln>
        </p:spPr>
        <p:txBody>
          <a:bodyPr wrap="square">
            <a:spAutoFit/>
          </a:bodyPr>
          <a:lstStyle/>
          <a:p>
            <a:pPr algn="just" fontAlgn="auto">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对于解答材料的整合与探究这类题目一定要将几则材料内容都认真研读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找到几则材料关注的共性问题</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加以整合</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尝试着从中筛选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概括出最主要的信息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从“从古文化中汲取营养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涵养心灵”“激起了民众学习优秀传统文化的热情”“在语文老师眼里</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简直就是一场标准化考试”“我不赞成以这种方式来接触理解古诗词”可以看出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人们对于</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中国诗词大会</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这个节目看法不一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各执己见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492925"/>
            <a:ext cx="8639033" cy="2803525"/>
          </a:xfrm>
          <a:prstGeom prst="rect">
            <a:avLst/>
          </a:prstGeom>
        </p:spPr>
        <p:txBody>
          <a:bodyPr wrap="square">
            <a:spAutoFit/>
          </a:bodyPr>
          <a:lstStyle/>
          <a:p>
            <a:pPr algn="just" fontAlgn="auto">
              <a:lnSpc>
                <a:spcPct val="14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中国诗词大会</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在传承中国文化方面不失为一档好的节目</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但仍有网友不赞成以这种方式来接触理解古诗词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如果让你来设计</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你会有什么好的建议和方法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为什么</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40000"/>
              </a:lnSpc>
            </a:pP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答案</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我会加入诗词的理解运用环节</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这样既有朗读</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背诵</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又有理解运用</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运用中可以使古诗词的精华得到彰显和升华</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在继承中发扬</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才是我们学习古代文化的正确方法和思路</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266132" y="4201898"/>
            <a:ext cx="8639033" cy="1771015"/>
          </a:xfrm>
          <a:prstGeom prst="rect">
            <a:avLst/>
          </a:prstGeom>
          <a:ln w="28575">
            <a:solidFill>
              <a:srgbClr val="ED7D31"/>
            </a:solidFill>
            <a:prstDash val="dash"/>
          </a:ln>
        </p:spPr>
        <p:txBody>
          <a:bodyPr wrap="square">
            <a:spAutoFit/>
          </a:bodyPr>
          <a:lstStyle/>
          <a:p>
            <a:pPr algn="just" fontAlgn="auto">
              <a:lnSpc>
                <a:spcPct val="13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作答时</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一定要认真读题</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明确所提建议针对的问题是什么</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所提出的建议一定要有可行性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不能是空洞的口号</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此题可以围绕“理解诗词意境</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品味诗词之美”来提建议</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因为这种学习方式才可以继承诗词中的精华部分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492925"/>
            <a:ext cx="8639033" cy="3255645"/>
          </a:xfrm>
          <a:prstGeom prst="rect">
            <a:avLst/>
          </a:prstGeom>
        </p:spPr>
        <p:txBody>
          <a:bodyPr wrap="square">
            <a:spAutoFit/>
          </a:bodyPr>
          <a:lstStyle/>
          <a:p>
            <a:pPr algn="just" fontAlgn="auto">
              <a:lnSpc>
                <a:spcPct val="14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样题三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(2017•</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凉山州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语言运用</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4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1</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根据下面例句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请在“耕耘”“生命”“攀登”“信念”这些词语中任选一个作为主题</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仿写两句</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4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例句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如果生活是一首奋进的乐曲</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那么跌倒是不可或缺的音符</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4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仿</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句</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40000"/>
              </a:lnSpc>
            </a:pPr>
            <a:r>
              <a:rPr lang="zh-CN" altLang="en-US"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如果攀登是一片无垠的大海</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那么挫折是其中不可避免的暗礁</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40000"/>
              </a:lnSpc>
            </a:pPr>
            <a:r>
              <a:rPr lang="zh-CN" altLang="en-US"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如果攀登是一方蔚蓝的天空</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那么磨难是其中挥之不去的乌云</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 calcmode="lin" valueType="num">
                                      <p:cBhvr additive="base">
                                        <p:cTn id="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anim calcmode="lin" valueType="num">
                                      <p:cBhvr additive="base">
                                        <p:cTn id="1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2562" y="1571625"/>
            <a:ext cx="8639033" cy="1771015"/>
          </a:xfrm>
          <a:prstGeom prst="rect">
            <a:avLst/>
          </a:prstGeom>
          <a:ln w="28575">
            <a:solidFill>
              <a:srgbClr val="ED7D31"/>
            </a:solidFill>
            <a:prstDash val="dash"/>
          </a:ln>
        </p:spPr>
        <p:txBody>
          <a:bodyPr wrap="square">
            <a:spAutoFit/>
          </a:bodyPr>
          <a:lstStyle/>
          <a:p>
            <a:pPr algn="just" fontAlgn="auto">
              <a:lnSpc>
                <a:spcPct val="13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本题考查仿写句子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注意与原句句式一致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字数大致相等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这里要注意从“耕耘”“生命”“攀登”“信念”这些词语中任选一个作为主题进行仿写</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句式为“如果</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是一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那么</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要注意写出该主题内在的辩证关系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采用比喻的修辞表达出来即可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472754"/>
            <a:ext cx="8639033" cy="4556125"/>
          </a:xfrm>
          <a:prstGeom prst="rect">
            <a:avLst/>
          </a:prstGeom>
        </p:spPr>
        <p:txBody>
          <a:bodyPr wrap="square">
            <a:spAutoFit/>
          </a:bodyPr>
          <a:lstStyle/>
          <a:p>
            <a:pPr algn="just" fontAlgn="auto">
              <a:lnSpc>
                <a:spcPct val="130000"/>
              </a:lnSpc>
            </a:pPr>
            <a:r>
              <a:rPr lang="en-US" altLang="zh-CN" sz="2025" dirty="0" smtClean="0">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综合</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探究</a:t>
            </a:r>
            <a:r>
              <a:rPr lang="en-US" altLang="zh-CN" sz="2025"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025"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30000"/>
              </a:lnSpc>
            </a:pPr>
            <a:r>
              <a:rPr lang="zh-CN" altLang="en-US" sz="2025" b="1" dirty="0" smtClean="0">
                <a:latin typeface="Times New Roman" panose="02020603050405020304" pitchFamily="18" charset="0"/>
                <a:ea typeface="微软雅黑" panose="020B0503020204020204" pitchFamily="34" charset="-122"/>
                <a:cs typeface="Times New Roman" panose="02020603050405020304" pitchFamily="18" charset="0"/>
              </a:rPr>
              <a:t>材料</a:t>
            </a:r>
            <a:r>
              <a:rPr lang="zh-CN" altLang="en-US" sz="2025" b="1" dirty="0">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找不到父母的孩子</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请坐上任意一辆公交车</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司机会为你联系家人</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日起</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全国公交车已正式成为中国失联儿童的守护车</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然而</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警方表示</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此消息不实</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请走失儿童选择留在原地或想办法联系</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110,</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不要理会陌生人</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直到警方和家人的介入</a:t>
            </a:r>
            <a:r>
              <a:rPr lang="en-US" altLang="zh-CN" sz="2025"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025"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30000"/>
              </a:lnSpc>
            </a:pPr>
            <a:r>
              <a:rPr lang="zh-CN" altLang="en-US" sz="2025" b="1" dirty="0" smtClean="0">
                <a:latin typeface="Times New Roman" panose="02020603050405020304" pitchFamily="18" charset="0"/>
                <a:ea typeface="微软雅黑" panose="020B0503020204020204" pitchFamily="34" charset="-122"/>
                <a:cs typeface="Times New Roman" panose="02020603050405020304" pitchFamily="18" charset="0"/>
              </a:rPr>
              <a:t>材料</a:t>
            </a:r>
            <a:r>
              <a:rPr lang="zh-CN" altLang="en-US" sz="2025" b="1" dirty="0">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一位中国游客在泰国旅游时</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由于同时食用牛奶</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榴莲</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导致中毒</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引发心脏病</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猝死</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然而</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食品专家表示</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同食牛奶</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榴莲不会中毒</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此说法缺乏科学依据</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材料三</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帮忙扩散</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一个</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岁小女孩在锦绣花园小区附近被一个四十多岁男人拐走</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有知情者请告知</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联系人宁继春</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,13940292999｡</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请伸出手指</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看到就转转</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然而</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警方表示</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此类消息均为虚假不实传言</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他们并没有接到相关案件</a:t>
            </a:r>
            <a:r>
              <a:rPr lang="en-US" altLang="zh-CN" sz="2025"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dirty="0">
                <a:latin typeface="Times New Roman" panose="02020603050405020304" pitchFamily="18" charset="0"/>
                <a:ea typeface="微软雅黑" panose="020B0503020204020204" pitchFamily="34" charset="-122"/>
                <a:cs typeface="Times New Roman" panose="02020603050405020304" pitchFamily="18" charset="0"/>
              </a:rPr>
              <a:t>以上材料均摘自央视新闻“朋友圈的谣言</a:t>
            </a:r>
            <a:r>
              <a:rPr lang="zh-CN" altLang="en-US" sz="2025"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025"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492925"/>
            <a:ext cx="8639033" cy="1899285"/>
          </a:xfrm>
          <a:prstGeom prst="rect">
            <a:avLst/>
          </a:prstGeom>
        </p:spPr>
        <p:txBody>
          <a:bodyPr wrap="square">
            <a:spAutoFit/>
          </a:bodyPr>
          <a:lstStyle/>
          <a:p>
            <a:pPr algn="just" fontAlgn="auto">
              <a:lnSpc>
                <a:spcPct val="14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请根据材料探究</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我们应怎样对待这类经常在微信朋友圈出现的消息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40000"/>
              </a:lnSpc>
            </a:pP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答案</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不能轻易相信朋友圈的这类消息</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4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不能轻易转发</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扩散谣言</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4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应用科学理性的态度分析</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思考</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求证</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266132" y="3322705"/>
            <a:ext cx="8639033" cy="1351280"/>
          </a:xfrm>
          <a:prstGeom prst="rect">
            <a:avLst/>
          </a:prstGeom>
          <a:ln w="28575">
            <a:solidFill>
              <a:srgbClr val="ED7D31"/>
            </a:solidFill>
            <a:prstDash val="dash"/>
          </a:ln>
        </p:spPr>
        <p:txBody>
          <a:bodyPr wrap="square">
            <a:spAutoFit/>
          </a:bodyPr>
          <a:lstStyle/>
          <a:p>
            <a:pPr algn="just" fontAlgn="auto">
              <a:lnSpc>
                <a:spcPct val="13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题目所给的三则材料</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都表现了网传的一些消息的虚假性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针对这种现象发表自己的看法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写出我们对待此类问题的正确态度即可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如我们应提高自身素质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增强信息鉴别能力等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492925"/>
            <a:ext cx="8548415" cy="4159885"/>
          </a:xfrm>
          <a:prstGeom prst="rect">
            <a:avLst/>
          </a:prstGeom>
        </p:spPr>
        <p:txBody>
          <a:bodyPr wrap="square">
            <a:spAutoFit/>
          </a:bodyPr>
          <a:lstStyle/>
          <a:p>
            <a:pPr algn="just" fontAlgn="auto">
              <a:lnSpc>
                <a:spcPct val="14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请联系生活实际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简要分析这些网络谣言产生的原因</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40000"/>
              </a:lnSpc>
            </a:pP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答案</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4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某些网站靠造谣来获取较高的点击率</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4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造谣者宣泄情绪</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愚弄公众</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4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相关机构监管不力</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4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公众知识水平有限</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缺乏独立思考的能力</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盲目相信微信朋友圈</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盲目转发</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4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⑤</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发达的电子通讯技术和媒体网络是这类谣言产生的物质基础</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答对任意三点即可</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additive="base">
                                        <p:cTn id="2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 calcmode="lin" valueType="num">
                                      <p:cBhvr additive="base">
                                        <p:cTn id="2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28047" y="2836466"/>
            <a:ext cx="2332355" cy="870585"/>
          </a:xfrm>
          <a:prstGeom prst="rect">
            <a:avLst/>
          </a:prstGeom>
        </p:spPr>
        <p:txBody>
          <a:bodyPr wrap="none">
            <a:spAutoFit/>
          </a:bodyPr>
          <a:lstStyle/>
          <a:p>
            <a:pPr algn="just">
              <a:lnSpc>
                <a:spcPct val="150000"/>
              </a:lnSpc>
              <a:spcAft>
                <a:spcPts val="0"/>
              </a:spcAft>
            </a:pPr>
            <a:r>
              <a:rPr lang="zh-CN" altLang="en-US" sz="3375" b="1" kern="100" dirty="0" smtClean="0">
                <a:solidFill>
                  <a:srgbClr val="E44B42"/>
                </a:solidFill>
                <a:latin typeface="Times New Roman" panose="02020603050405020304" pitchFamily="18" charset="0"/>
                <a:ea typeface="微软雅黑" panose="020B0503020204020204" pitchFamily="34" charset="-122"/>
                <a:cs typeface="Times New Roman" panose="02020603050405020304" pitchFamily="18" charset="0"/>
              </a:rPr>
              <a:t>凉山考什么</a:t>
            </a:r>
            <a:endParaRPr lang="zh-CN" altLang="en-US" sz="3375" b="1" kern="100" dirty="0" smtClean="0">
              <a:solidFill>
                <a:srgbClr val="E44B42"/>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2562" y="1582579"/>
            <a:ext cx="8639033" cy="930910"/>
          </a:xfrm>
          <a:prstGeom prst="rect">
            <a:avLst/>
          </a:prstGeom>
          <a:ln w="28575">
            <a:solidFill>
              <a:srgbClr val="ED7D31"/>
            </a:solidFill>
            <a:prstDash val="dash"/>
          </a:ln>
        </p:spPr>
        <p:txBody>
          <a:bodyPr wrap="square">
            <a:spAutoFit/>
          </a:bodyPr>
          <a:lstStyle/>
          <a:p>
            <a:pPr algn="just" fontAlgn="auto">
              <a:lnSpc>
                <a:spcPct val="13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结合材料中所给出的网络谣言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结合生活实际进行分析即可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如有的人发布此消息是为了吸引人气</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提高他人对自己的关注度等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46698" y="1436370"/>
            <a:ext cx="2326481" cy="575786"/>
            <a:chOff x="608" y="1180"/>
            <a:chExt cx="4885" cy="1209"/>
          </a:xfrm>
        </p:grpSpPr>
        <p:sp>
          <p:nvSpPr>
            <p:cNvPr id="7" name="矩形 6"/>
            <p:cNvSpPr/>
            <p:nvPr/>
          </p:nvSpPr>
          <p:spPr>
            <a:xfrm>
              <a:off x="608" y="1180"/>
              <a:ext cx="4885" cy="1209"/>
            </a:xfrm>
            <a:prstGeom prst="rect">
              <a:avLst/>
            </a:prstGeom>
          </p:spPr>
          <p:txBody>
            <a:bodyPr wrap="square">
              <a:spAutoFit/>
            </a:bodyPr>
            <a:lstStyle/>
            <a:p>
              <a:pPr algn="just">
                <a:lnSpc>
                  <a:spcPct val="150000"/>
                </a:lnSpc>
                <a:spcAft>
                  <a:spcPts val="0"/>
                </a:spcAft>
              </a:pPr>
              <a:r>
                <a:rPr lang="zh-CN" altLang="en-US" sz="210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      命题规律</a:t>
              </a:r>
              <a:endPar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34" name="Group 7157"/>
            <p:cNvGrpSpPr/>
            <p:nvPr/>
          </p:nvGrpSpPr>
          <p:grpSpPr>
            <a:xfrm>
              <a:off x="608" y="1406"/>
              <a:ext cx="981" cy="894"/>
              <a:chOff x="0" y="0"/>
              <a:chExt cx="797914" cy="650026"/>
            </a:xfrm>
          </p:grpSpPr>
          <p:sp>
            <p:nvSpPr>
              <p:cNvPr id="35" name="Shape 7147"/>
              <p:cNvSpPr/>
              <p:nvPr/>
            </p:nvSpPr>
            <p:spPr>
              <a:xfrm>
                <a:off x="143887" y="370489"/>
                <a:ext cx="149856" cy="279537"/>
              </a:xfrm>
              <a:custGeom>
                <a:avLst/>
                <a:gdLst/>
                <a:ahLst/>
                <a:cxnLst>
                  <a:cxn ang="0">
                    <a:pos x="wd2" y="hd2"/>
                  </a:cxn>
                  <a:cxn ang="5400000">
                    <a:pos x="wd2" y="hd2"/>
                  </a:cxn>
                  <a:cxn ang="10800000">
                    <a:pos x="wd2" y="hd2"/>
                  </a:cxn>
                  <a:cxn ang="16200000">
                    <a:pos x="wd2" y="hd2"/>
                  </a:cxn>
                </a:cxnLst>
                <a:rect l="0" t="0" r="r" b="b"/>
                <a:pathLst>
                  <a:path w="21308" h="21285" extrusionOk="0">
                    <a:moveTo>
                      <a:pt x="20828" y="2030"/>
                    </a:moveTo>
                    <a:cubicBezTo>
                      <a:pt x="21308" y="2673"/>
                      <a:pt x="21308" y="2673"/>
                      <a:pt x="21308" y="2673"/>
                    </a:cubicBezTo>
                    <a:cubicBezTo>
                      <a:pt x="6188" y="20544"/>
                      <a:pt x="6188" y="20544"/>
                      <a:pt x="6188" y="20544"/>
                    </a:cubicBezTo>
                    <a:cubicBezTo>
                      <a:pt x="5708" y="21187"/>
                      <a:pt x="4508" y="21444"/>
                      <a:pt x="3308" y="21187"/>
                    </a:cubicBezTo>
                    <a:cubicBezTo>
                      <a:pt x="1148" y="20544"/>
                      <a:pt x="1148" y="20544"/>
                      <a:pt x="1148" y="20544"/>
                    </a:cubicBezTo>
                    <a:cubicBezTo>
                      <a:pt x="188" y="20287"/>
                      <a:pt x="-292" y="19644"/>
                      <a:pt x="188" y="19130"/>
                    </a:cubicBezTo>
                    <a:cubicBezTo>
                      <a:pt x="15788" y="615"/>
                      <a:pt x="15788" y="615"/>
                      <a:pt x="15788" y="615"/>
                    </a:cubicBezTo>
                    <a:cubicBezTo>
                      <a:pt x="16268" y="101"/>
                      <a:pt x="17468" y="-156"/>
                      <a:pt x="18668" y="101"/>
                    </a:cubicBezTo>
                    <a:cubicBezTo>
                      <a:pt x="20828" y="615"/>
                      <a:pt x="20828" y="615"/>
                      <a:pt x="20828" y="615"/>
                    </a:cubicBezTo>
                    <a:cubicBezTo>
                      <a:pt x="21068" y="615"/>
                      <a:pt x="21308" y="744"/>
                      <a:pt x="21308" y="744"/>
                    </a:cubicBezTo>
                    <a:cubicBezTo>
                      <a:pt x="20588" y="1130"/>
                      <a:pt x="20348" y="1644"/>
                      <a:pt x="20828" y="2030"/>
                    </a:cubicBez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36" name="Shape 7148"/>
              <p:cNvSpPr/>
              <p:nvPr/>
            </p:nvSpPr>
            <p:spPr>
              <a:xfrm>
                <a:off x="270242" y="0"/>
                <a:ext cx="175036" cy="650025"/>
              </a:xfrm>
              <a:custGeom>
                <a:avLst/>
                <a:gdLst/>
                <a:ahLst/>
                <a:cxnLst>
                  <a:cxn ang="0">
                    <a:pos x="wd2" y="hd2"/>
                  </a:cxn>
                  <a:cxn ang="5400000">
                    <a:pos x="wd2" y="hd2"/>
                  </a:cxn>
                  <a:cxn ang="10800000">
                    <a:pos x="wd2" y="hd2"/>
                  </a:cxn>
                  <a:cxn ang="16200000">
                    <a:pos x="wd2" y="hd2"/>
                  </a:cxn>
                </a:cxnLst>
                <a:rect l="0" t="0" r="r" b="b"/>
                <a:pathLst>
                  <a:path w="21350" h="21531" extrusionOk="0">
                    <a:moveTo>
                      <a:pt x="1851" y="4924"/>
                    </a:moveTo>
                    <a:cubicBezTo>
                      <a:pt x="3909" y="4924"/>
                      <a:pt x="3909" y="4924"/>
                      <a:pt x="3909" y="4924"/>
                    </a:cubicBezTo>
                    <a:cubicBezTo>
                      <a:pt x="4937" y="4924"/>
                      <a:pt x="5760" y="4701"/>
                      <a:pt x="5760" y="4421"/>
                    </a:cubicBezTo>
                    <a:cubicBezTo>
                      <a:pt x="5760" y="504"/>
                      <a:pt x="5760" y="504"/>
                      <a:pt x="5760" y="504"/>
                    </a:cubicBezTo>
                    <a:cubicBezTo>
                      <a:pt x="5760" y="224"/>
                      <a:pt x="4937" y="0"/>
                      <a:pt x="3909" y="0"/>
                    </a:cubicBezTo>
                    <a:cubicBezTo>
                      <a:pt x="1851" y="0"/>
                      <a:pt x="1851" y="0"/>
                      <a:pt x="1851" y="0"/>
                    </a:cubicBezTo>
                    <a:cubicBezTo>
                      <a:pt x="823" y="0"/>
                      <a:pt x="0" y="224"/>
                      <a:pt x="0" y="504"/>
                    </a:cubicBezTo>
                    <a:cubicBezTo>
                      <a:pt x="0" y="4421"/>
                      <a:pt x="0" y="4421"/>
                      <a:pt x="0" y="4421"/>
                    </a:cubicBezTo>
                    <a:cubicBezTo>
                      <a:pt x="0" y="4701"/>
                      <a:pt x="823" y="4924"/>
                      <a:pt x="1851" y="4924"/>
                    </a:cubicBezTo>
                    <a:close/>
                    <a:moveTo>
                      <a:pt x="21189" y="20593"/>
                    </a:moveTo>
                    <a:cubicBezTo>
                      <a:pt x="7611" y="12535"/>
                      <a:pt x="7611" y="12535"/>
                      <a:pt x="7611" y="12535"/>
                    </a:cubicBezTo>
                    <a:cubicBezTo>
                      <a:pt x="7200" y="12311"/>
                      <a:pt x="6171" y="12199"/>
                      <a:pt x="5349" y="12311"/>
                    </a:cubicBezTo>
                    <a:cubicBezTo>
                      <a:pt x="3291" y="12535"/>
                      <a:pt x="3291" y="12535"/>
                      <a:pt x="3291" y="12535"/>
                    </a:cubicBezTo>
                    <a:cubicBezTo>
                      <a:pt x="3291" y="12535"/>
                      <a:pt x="3086" y="12591"/>
                      <a:pt x="2880" y="12591"/>
                    </a:cubicBezTo>
                    <a:cubicBezTo>
                      <a:pt x="3497" y="12759"/>
                      <a:pt x="3703" y="12982"/>
                      <a:pt x="3497" y="13150"/>
                    </a:cubicBezTo>
                    <a:cubicBezTo>
                      <a:pt x="2880" y="13430"/>
                      <a:pt x="2880" y="13430"/>
                      <a:pt x="2880" y="13430"/>
                    </a:cubicBezTo>
                    <a:cubicBezTo>
                      <a:pt x="16046" y="21208"/>
                      <a:pt x="16046" y="21208"/>
                      <a:pt x="16046" y="21208"/>
                    </a:cubicBezTo>
                    <a:cubicBezTo>
                      <a:pt x="16457" y="21488"/>
                      <a:pt x="17486" y="21600"/>
                      <a:pt x="18309" y="21488"/>
                    </a:cubicBezTo>
                    <a:cubicBezTo>
                      <a:pt x="20366" y="21208"/>
                      <a:pt x="20366" y="21208"/>
                      <a:pt x="20366" y="21208"/>
                    </a:cubicBezTo>
                    <a:cubicBezTo>
                      <a:pt x="21189" y="21096"/>
                      <a:pt x="21600" y="20817"/>
                      <a:pt x="21189" y="20593"/>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37" name="Shape 7149"/>
              <p:cNvSpPr/>
              <p:nvPr/>
            </p:nvSpPr>
            <p:spPr>
              <a:xfrm>
                <a:off x="21820" y="109943"/>
                <a:ext cx="5438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20813"/>
                    </a:moveTo>
                    <a:cubicBezTo>
                      <a:pt x="21600" y="21250"/>
                      <a:pt x="21332" y="21600"/>
                      <a:pt x="21063" y="21600"/>
                    </a:cubicBezTo>
                    <a:cubicBezTo>
                      <a:pt x="604" y="21600"/>
                      <a:pt x="604" y="21600"/>
                      <a:pt x="604" y="21600"/>
                    </a:cubicBezTo>
                    <a:cubicBezTo>
                      <a:pt x="268" y="21600"/>
                      <a:pt x="0" y="21250"/>
                      <a:pt x="0" y="20813"/>
                    </a:cubicBezTo>
                    <a:cubicBezTo>
                      <a:pt x="0" y="700"/>
                      <a:pt x="0" y="700"/>
                      <a:pt x="0" y="700"/>
                    </a:cubicBezTo>
                    <a:cubicBezTo>
                      <a:pt x="0" y="350"/>
                      <a:pt x="268" y="0"/>
                      <a:pt x="604" y="0"/>
                    </a:cubicBezTo>
                    <a:cubicBezTo>
                      <a:pt x="21063" y="0"/>
                      <a:pt x="21063" y="0"/>
                      <a:pt x="21063" y="0"/>
                    </a:cubicBezTo>
                    <a:cubicBezTo>
                      <a:pt x="21332" y="0"/>
                      <a:pt x="21600" y="350"/>
                      <a:pt x="21600" y="700"/>
                    </a:cubicBezTo>
                    <a:lnTo>
                      <a:pt x="21600" y="20813"/>
                    </a:lnTo>
                    <a:close/>
                  </a:path>
                </a:pathLst>
              </a:custGeom>
              <a:solidFill>
                <a:srgbClr val="E05560"/>
              </a:solidFill>
              <a:ln w="12700" cap="flat">
                <a:noFill/>
                <a:miter lim="400000"/>
              </a:ln>
              <a:effectLst/>
            </p:spPr>
            <p:txBody>
              <a:bodyPr wrap="square" lIns="0" tIns="0" rIns="0" bIns="0" numCol="1" anchor="t">
                <a:noAutofit/>
              </a:bodyPr>
              <a:lstStyle/>
              <a:p>
                <a:pPr lvl="0"/>
                <a:endParaRPr sz="100"/>
              </a:p>
            </p:txBody>
          </p:sp>
          <p:sp>
            <p:nvSpPr>
              <p:cNvPr id="38" name="Shape 7150"/>
              <p:cNvSpPr/>
              <p:nvPr/>
            </p:nvSpPr>
            <p:spPr>
              <a:xfrm>
                <a:off x="21820" y="109943"/>
                <a:ext cx="2702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15" y="0"/>
                      <a:pt x="1215" y="0"/>
                      <a:pt x="1215" y="0"/>
                    </a:cubicBezTo>
                    <a:cubicBezTo>
                      <a:pt x="540" y="0"/>
                      <a:pt x="0" y="350"/>
                      <a:pt x="0" y="700"/>
                    </a:cubicBezTo>
                    <a:cubicBezTo>
                      <a:pt x="0" y="20813"/>
                      <a:pt x="0" y="20813"/>
                      <a:pt x="0" y="20813"/>
                    </a:cubicBezTo>
                    <a:cubicBezTo>
                      <a:pt x="0" y="21250"/>
                      <a:pt x="540" y="21600"/>
                      <a:pt x="1215" y="21600"/>
                    </a:cubicBezTo>
                    <a:cubicBezTo>
                      <a:pt x="21600" y="21600"/>
                      <a:pt x="21600" y="21600"/>
                      <a:pt x="21600" y="21600"/>
                    </a:cubicBezTo>
                    <a:lnTo>
                      <a:pt x="21600" y="0"/>
                    </a:lnTo>
                    <a:close/>
                  </a:path>
                </a:pathLst>
              </a:custGeom>
              <a:solidFill>
                <a:srgbClr val="ED6872"/>
              </a:solidFill>
              <a:ln w="12700" cap="flat">
                <a:noFill/>
                <a:miter lim="400000"/>
              </a:ln>
              <a:effectLst/>
            </p:spPr>
            <p:txBody>
              <a:bodyPr wrap="square" lIns="0" tIns="0" rIns="0" bIns="0" numCol="1" anchor="t">
                <a:noAutofit/>
              </a:bodyPr>
              <a:lstStyle/>
              <a:p>
                <a:pPr lvl="0"/>
                <a:endParaRPr sz="100"/>
              </a:p>
            </p:txBody>
          </p:sp>
          <p:sp>
            <p:nvSpPr>
              <p:cNvPr id="39" name="Shape 7151"/>
              <p:cNvSpPr/>
              <p:nvPr/>
            </p:nvSpPr>
            <p:spPr>
              <a:xfrm>
                <a:off x="0" y="96515"/>
                <a:ext cx="589164" cy="41964"/>
              </a:xfrm>
              <a:custGeom>
                <a:avLst/>
                <a:gdLst/>
                <a:ahLst/>
                <a:cxnLst>
                  <a:cxn ang="0">
                    <a:pos x="wd2" y="hd2"/>
                  </a:cxn>
                  <a:cxn ang="5400000">
                    <a:pos x="wd2" y="hd2"/>
                  </a:cxn>
                  <a:cxn ang="10800000">
                    <a:pos x="wd2" y="hd2"/>
                  </a:cxn>
                  <a:cxn ang="16200000">
                    <a:pos x="wd2" y="hd2"/>
                  </a:cxn>
                </a:cxnLst>
                <a:rect l="0" t="0" r="r" b="b"/>
                <a:pathLst>
                  <a:path w="21600" h="21600" extrusionOk="0">
                    <a:moveTo>
                      <a:pt x="21600" y="10368"/>
                    </a:moveTo>
                    <a:cubicBezTo>
                      <a:pt x="21600" y="16416"/>
                      <a:pt x="21229" y="21600"/>
                      <a:pt x="20795" y="21600"/>
                    </a:cubicBezTo>
                    <a:cubicBezTo>
                      <a:pt x="743" y="21600"/>
                      <a:pt x="743" y="21600"/>
                      <a:pt x="743" y="21600"/>
                    </a:cubicBezTo>
                    <a:cubicBezTo>
                      <a:pt x="371" y="21600"/>
                      <a:pt x="0" y="16416"/>
                      <a:pt x="0" y="10368"/>
                    </a:cubicBezTo>
                    <a:cubicBezTo>
                      <a:pt x="0" y="5184"/>
                      <a:pt x="371" y="0"/>
                      <a:pt x="743" y="0"/>
                    </a:cubicBezTo>
                    <a:cubicBezTo>
                      <a:pt x="20795" y="0"/>
                      <a:pt x="20795" y="0"/>
                      <a:pt x="20795" y="0"/>
                    </a:cubicBezTo>
                    <a:cubicBezTo>
                      <a:pt x="21229" y="0"/>
                      <a:pt x="21600" y="5184"/>
                      <a:pt x="21600" y="10368"/>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40" name="Shape 7152"/>
              <p:cNvSpPr/>
              <p:nvPr/>
            </p:nvSpPr>
            <p:spPr>
              <a:xfrm>
                <a:off x="37955" y="117856"/>
                <a:ext cx="589164" cy="201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538" y="9000"/>
                      <a:pt x="21229" y="0"/>
                      <a:pt x="20795" y="0"/>
                    </a:cubicBezTo>
                    <a:cubicBezTo>
                      <a:pt x="743" y="0"/>
                      <a:pt x="743" y="0"/>
                      <a:pt x="743" y="0"/>
                    </a:cubicBezTo>
                    <a:cubicBezTo>
                      <a:pt x="371" y="0"/>
                      <a:pt x="0" y="9000"/>
                      <a:pt x="0" y="21600"/>
                    </a:cubicBezTo>
                    <a:lnTo>
                      <a:pt x="21600"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41" name="Shape 7153"/>
              <p:cNvSpPr/>
              <p:nvPr/>
            </p:nvSpPr>
            <p:spPr>
              <a:xfrm>
                <a:off x="100063" y="223196"/>
                <a:ext cx="464947" cy="426829"/>
              </a:xfrm>
              <a:custGeom>
                <a:avLst/>
                <a:gdLst/>
                <a:ahLst/>
                <a:cxnLst>
                  <a:cxn ang="0">
                    <a:pos x="wd2" y="hd2"/>
                  </a:cxn>
                  <a:cxn ang="5400000">
                    <a:pos x="wd2" y="hd2"/>
                  </a:cxn>
                  <a:cxn ang="10800000">
                    <a:pos x="wd2" y="hd2"/>
                  </a:cxn>
                  <a:cxn ang="16200000">
                    <a:pos x="wd2" y="hd2"/>
                  </a:cxn>
                </a:cxnLst>
                <a:rect l="0" t="0" r="r" b="b"/>
                <a:pathLst>
                  <a:path w="21600" h="21600" extrusionOk="0">
                    <a:moveTo>
                      <a:pt x="15335" y="2415"/>
                    </a:moveTo>
                    <a:lnTo>
                      <a:pt x="17018" y="4696"/>
                    </a:lnTo>
                    <a:lnTo>
                      <a:pt x="12483" y="11873"/>
                    </a:lnTo>
                    <a:lnTo>
                      <a:pt x="7527" y="5903"/>
                    </a:lnTo>
                    <a:lnTo>
                      <a:pt x="0" y="16301"/>
                    </a:lnTo>
                    <a:lnTo>
                      <a:pt x="0" y="21600"/>
                    </a:lnTo>
                    <a:lnTo>
                      <a:pt x="7621" y="11068"/>
                    </a:lnTo>
                    <a:lnTo>
                      <a:pt x="12577" y="17106"/>
                    </a:lnTo>
                    <a:lnTo>
                      <a:pt x="18795" y="7111"/>
                    </a:lnTo>
                    <a:lnTo>
                      <a:pt x="20384" y="9324"/>
                    </a:lnTo>
                    <a:lnTo>
                      <a:pt x="21600" y="0"/>
                    </a:lnTo>
                    <a:lnTo>
                      <a:pt x="15335" y="2415"/>
                    </a:ln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sp>
            <p:nvSpPr>
              <p:cNvPr id="42" name="Shape 7154"/>
              <p:cNvSpPr/>
              <p:nvPr/>
            </p:nvSpPr>
            <p:spPr>
              <a:xfrm>
                <a:off x="100063" y="297002"/>
                <a:ext cx="345044" cy="353023"/>
              </a:xfrm>
              <a:custGeom>
                <a:avLst/>
                <a:gdLst/>
                <a:ahLst/>
                <a:cxnLst>
                  <a:cxn ang="0">
                    <a:pos x="wd2" y="hd2"/>
                  </a:cxn>
                  <a:cxn ang="5400000">
                    <a:pos x="wd2" y="hd2"/>
                  </a:cxn>
                  <a:cxn ang="10800000">
                    <a:pos x="wd2" y="hd2"/>
                  </a:cxn>
                  <a:cxn ang="16200000">
                    <a:pos x="wd2" y="hd2"/>
                  </a:cxn>
                </a:cxnLst>
                <a:rect l="0" t="0" r="r" b="b"/>
                <a:pathLst>
                  <a:path w="21600" h="21600" extrusionOk="0">
                    <a:moveTo>
                      <a:pt x="21600" y="5446"/>
                    </a:moveTo>
                    <a:lnTo>
                      <a:pt x="15186" y="0"/>
                    </a:lnTo>
                    <a:lnTo>
                      <a:pt x="0" y="14308"/>
                    </a:lnTo>
                    <a:lnTo>
                      <a:pt x="0" y="21600"/>
                    </a:lnTo>
                    <a:lnTo>
                      <a:pt x="15375" y="7108"/>
                    </a:lnTo>
                    <a:lnTo>
                      <a:pt x="21600" y="12277"/>
                    </a:lnTo>
                    <a:lnTo>
                      <a:pt x="21600" y="5446"/>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43" name="Shape 7155"/>
              <p:cNvSpPr/>
              <p:nvPr/>
            </p:nvSpPr>
            <p:spPr>
              <a:xfrm>
                <a:off x="87986" y="176956"/>
                <a:ext cx="709928" cy="472180"/>
              </a:xfrm>
              <a:custGeom>
                <a:avLst/>
                <a:gdLst/>
                <a:ahLst/>
                <a:cxnLst>
                  <a:cxn ang="0">
                    <a:pos x="wd2" y="hd2"/>
                  </a:cxn>
                  <a:cxn ang="5400000">
                    <a:pos x="wd2" y="hd2"/>
                  </a:cxn>
                  <a:cxn ang="10800000">
                    <a:pos x="wd2" y="hd2"/>
                  </a:cxn>
                  <a:cxn ang="16200000">
                    <a:pos x="wd2" y="hd2"/>
                  </a:cxn>
                </a:cxnLst>
                <a:rect l="0" t="0" r="r" b="b"/>
                <a:pathLst>
                  <a:path w="21600" h="21600" extrusionOk="0">
                    <a:moveTo>
                      <a:pt x="21258" y="21600"/>
                    </a:moveTo>
                    <a:cubicBezTo>
                      <a:pt x="427" y="21600"/>
                      <a:pt x="427" y="21600"/>
                      <a:pt x="427" y="21600"/>
                    </a:cubicBezTo>
                    <a:cubicBezTo>
                      <a:pt x="171" y="21600"/>
                      <a:pt x="0" y="21487"/>
                      <a:pt x="0" y="21148"/>
                    </a:cubicBezTo>
                    <a:cubicBezTo>
                      <a:pt x="0" y="565"/>
                      <a:pt x="0" y="565"/>
                      <a:pt x="0" y="565"/>
                    </a:cubicBezTo>
                    <a:cubicBezTo>
                      <a:pt x="0" y="226"/>
                      <a:pt x="171" y="0"/>
                      <a:pt x="427" y="0"/>
                    </a:cubicBezTo>
                    <a:cubicBezTo>
                      <a:pt x="598" y="0"/>
                      <a:pt x="768" y="226"/>
                      <a:pt x="768" y="565"/>
                    </a:cubicBezTo>
                    <a:cubicBezTo>
                      <a:pt x="768" y="20695"/>
                      <a:pt x="768" y="20695"/>
                      <a:pt x="768" y="20695"/>
                    </a:cubicBezTo>
                    <a:cubicBezTo>
                      <a:pt x="21258" y="20695"/>
                      <a:pt x="21258" y="20695"/>
                      <a:pt x="21258" y="20695"/>
                    </a:cubicBezTo>
                    <a:cubicBezTo>
                      <a:pt x="21429" y="20695"/>
                      <a:pt x="21600" y="20921"/>
                      <a:pt x="21600" y="21148"/>
                    </a:cubicBezTo>
                    <a:cubicBezTo>
                      <a:pt x="21600" y="21487"/>
                      <a:pt x="21429" y="21600"/>
                      <a:pt x="21258" y="21600"/>
                    </a:cubicBez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44" name="Shape 7156"/>
              <p:cNvSpPr/>
              <p:nvPr/>
            </p:nvSpPr>
            <p:spPr>
              <a:xfrm>
                <a:off x="292063" y="486772"/>
                <a:ext cx="223245" cy="13430"/>
              </a:xfrm>
              <a:custGeom>
                <a:avLst/>
                <a:gdLst/>
                <a:ahLst/>
                <a:cxnLst>
                  <a:cxn ang="0">
                    <a:pos x="wd2" y="hd2"/>
                  </a:cxn>
                  <a:cxn ang="5400000">
                    <a:pos x="wd2" y="hd2"/>
                  </a:cxn>
                  <a:cxn ang="10800000">
                    <a:pos x="wd2" y="hd2"/>
                  </a:cxn>
                  <a:cxn ang="16200000">
                    <a:pos x="wd2" y="hd2"/>
                  </a:cxn>
                </a:cxnLst>
                <a:rect l="0" t="0" r="r" b="b"/>
                <a:pathLst>
                  <a:path w="21600" h="21600" extrusionOk="0">
                    <a:moveTo>
                      <a:pt x="20945" y="0"/>
                    </a:moveTo>
                    <a:cubicBezTo>
                      <a:pt x="0" y="0"/>
                      <a:pt x="0" y="0"/>
                      <a:pt x="0" y="0"/>
                    </a:cubicBezTo>
                    <a:cubicBezTo>
                      <a:pt x="0" y="21600"/>
                      <a:pt x="0" y="21600"/>
                      <a:pt x="0" y="21600"/>
                    </a:cubicBezTo>
                    <a:cubicBezTo>
                      <a:pt x="20945" y="21600"/>
                      <a:pt x="20945" y="21600"/>
                      <a:pt x="20945" y="21600"/>
                    </a:cubicBezTo>
                    <a:cubicBezTo>
                      <a:pt x="21273" y="21600"/>
                      <a:pt x="21600" y="18900"/>
                      <a:pt x="21600" y="10800"/>
                    </a:cubicBezTo>
                    <a:cubicBezTo>
                      <a:pt x="21600" y="5400"/>
                      <a:pt x="21273" y="0"/>
                      <a:pt x="20945" y="0"/>
                    </a:cubicBez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grpSp>
      </p:grpSp>
      <p:sp>
        <p:nvSpPr>
          <p:cNvPr id="16" name="矩形 15"/>
          <p:cNvSpPr/>
          <p:nvPr/>
        </p:nvSpPr>
        <p:spPr>
          <a:xfrm>
            <a:off x="268922" y="2024063"/>
            <a:ext cx="8489633" cy="2030095"/>
          </a:xfrm>
          <a:prstGeom prst="rect">
            <a:avLst/>
          </a:prstGeom>
        </p:spPr>
        <p:txBody>
          <a:bodyPr wrap="square">
            <a:spAutoFit/>
          </a:bodyPr>
          <a:lstStyle/>
          <a:p>
            <a:pPr algn="just">
              <a:lnSpc>
                <a:spcPct val="150000"/>
              </a:lnSpc>
              <a:spcAft>
                <a:spcPts val="0"/>
              </a:spcAft>
            </a:pP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从近几年中考题来看</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语言运用是凉山中考的必考内容</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分值比较稳定</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为</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考查内容涉及语文实践活动</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材料整合探究</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口语交际</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仿写和扩写等</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材料的内容更倾向于社会热点</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且富有创新性</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从多个角度检测考生的语文综合素养</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endParaRPr altLang="zh-CN" sz="21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68441" y="2841784"/>
            <a:ext cx="3373503" cy="870585"/>
          </a:xfrm>
          <a:prstGeom prst="rect">
            <a:avLst/>
          </a:prstGeom>
        </p:spPr>
        <p:txBody>
          <a:bodyPr wrap="square">
            <a:spAutoFit/>
          </a:bodyPr>
          <a:lstStyle/>
          <a:p>
            <a:pPr algn="ctr">
              <a:lnSpc>
                <a:spcPct val="150000"/>
              </a:lnSpc>
            </a:pPr>
            <a:r>
              <a:rPr lang="zh-CN" altLang="en-US" sz="3375" b="1" dirty="0" smtClean="0">
                <a:solidFill>
                  <a:srgbClr val="02918B"/>
                </a:solidFill>
                <a:latin typeface="微软雅黑" panose="020B0503020204020204" pitchFamily="34" charset="-122"/>
                <a:ea typeface="微软雅黑" panose="020B0503020204020204" pitchFamily="34" charset="-122"/>
                <a:cs typeface="Times New Roman" panose="02020603050405020304" pitchFamily="18" charset="0"/>
              </a:rPr>
              <a:t>备考全攻略</a:t>
            </a:r>
            <a:endParaRPr altLang="zh-CN" sz="3375" b="1" dirty="0">
              <a:solidFill>
                <a:srgbClr val="02918B"/>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1 图表类</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3969385"/>
          </a:xfrm>
          <a:prstGeom prst="rect">
            <a:avLst/>
          </a:prstGeom>
          <a:noFill/>
          <a:ln w="9525">
            <a:noFill/>
          </a:ln>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解答图表题的总的方式是:抓住图表中每一项文字､数字透露出来的信息,通过横向以及纵向的比较分析,得出图表中事物的主次关系,以及事物的发展变化情况,再用简明､准确､连贯的语言表述出来｡答题时需要注意以下几点:</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a:latin typeface="Times New Roman" panose="02020603050405020304" pitchFamily="18" charset="0"/>
                <a:ea typeface="微软雅黑" panose="020B0503020204020204" pitchFamily="34" charset="-122"/>
                <a:sym typeface="+mn-ea"/>
              </a:rPr>
              <a:t>1.审读题干,找准方向｡</a:t>
            </a:r>
            <a:r>
              <a:rPr sz="2100" dirty="0">
                <a:latin typeface="Times New Roman" panose="02020603050405020304" pitchFamily="18" charset="0"/>
                <a:ea typeface="微软雅黑" panose="020B0503020204020204" pitchFamily="34" charset="-122"/>
                <a:sym typeface="+mn-ea"/>
              </a:rPr>
              <a:t>图表题题干里往往涉及到图表研究的对象以及大致特征,仔细审读,找准答题方向,会大大提高答题效率｡</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a:latin typeface="Times New Roman" panose="02020603050405020304" pitchFamily="18" charset="0"/>
                <a:ea typeface="微软雅黑" panose="020B0503020204020204" pitchFamily="34" charset="-122"/>
                <a:sym typeface="+mn-ea"/>
              </a:rPr>
              <a:t>2.细看表头,准确切入｡</a:t>
            </a:r>
            <a:r>
              <a:rPr sz="2100" dirty="0">
                <a:latin typeface="Times New Roman" panose="02020603050405020304" pitchFamily="18" charset="0"/>
                <a:ea typeface="微软雅黑" panose="020B0503020204020204" pitchFamily="34" charset="-122"/>
                <a:sym typeface="+mn-ea"/>
              </a:rPr>
              <a:t>表头是图表统计的重要标准和依据,也是分析图表的切入点之一｡</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461" y="1542574"/>
            <a:ext cx="8621078" cy="3969385"/>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3.观察图表数据,找出板块变化｡</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(1)比较高低,寻找规律｡图表通过数据反映调查统计结果,能够明显表现变化规律的关键处是在数据的最高点和最低点上,抓住数据的最高点和最低点可以迅速把握图表的重心,从而找到答题的指向和要点｡</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(2)细做统计,得出走势｡图表题往往要求阐述某些规律性的结论,而图表反映的只是与统计对象有关的各个分项的统计结果｡因此,我们必须在图表已有的各项具体数据的基础上再做一些关于数据变化规律的综合统计工作,才能更有效地得出自己的结论｡</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461" y="1542574"/>
            <a:ext cx="8621078" cy="2030095"/>
          </a:xfrm>
          <a:prstGeom prst="rect">
            <a:avLst/>
          </a:prstGeom>
          <a:noFill/>
          <a:ln w="9525">
            <a:noFill/>
          </a:ln>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(3)归纳类别,准确概括｡图表反映的是分项的具体､细致的统计结果,我们在答题时不能把思维局限在单纯而又琐碎的分条叙述上,而应在分类统计的基础上进行归纳合并工作,并且在符合题目字数要求的基础上,用准确､简洁的语言得出自己的结论｡</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396938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下表为某市二轮电动车实际使用量和车辆事故率的统计表,请对表中提供的信息进行比较分析,回答问题｡</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pic>
        <p:nvPicPr>
          <p:cNvPr id="2" name="图片 1"/>
          <p:cNvPicPr>
            <a:picLocks noChangeAspect="1"/>
          </p:cNvPicPr>
          <p:nvPr/>
        </p:nvPicPr>
        <p:blipFill>
          <a:blip r:embed="rId1"/>
          <a:stretch>
            <a:fillRect/>
          </a:stretch>
        </p:blipFill>
        <p:spPr>
          <a:xfrm>
            <a:off x="1538288" y="3008948"/>
            <a:ext cx="6001226" cy="2413635"/>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20"/>
            <a:ext cx="8621078" cy="2030095"/>
          </a:xfrm>
          <a:prstGeom prst="rect">
            <a:avLst/>
          </a:prstGeom>
          <a:noFill/>
          <a:ln w="28575">
            <a:solidFill>
              <a:srgbClr val="ED7D31"/>
            </a:solidFill>
            <a:prstDash val="dash"/>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分别写出这两年二轮电动车实际使用量和车辆事故率的变化特点｡</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solidFill>
                  <a:srgbClr val="FF0000"/>
                </a:solidFill>
                <a:latin typeface="Times New Roman" panose="02020603050405020304" pitchFamily="18" charset="0"/>
                <a:ea typeface="微软雅黑" panose="020B0503020204020204" pitchFamily="34" charset="-122"/>
                <a:sym typeface="+mn-ea"/>
              </a:rPr>
              <a:t>二轮电动车不论是否登记,实际使用量均明显上升(二轮电动车未登记车辆总量及增量都超过已登记车辆);在车辆事故率方面,公安机关已登记车辆的事故率明显下降,而未登记车辆事故率明显上升｡</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anim calcmode="lin" valueType="num">
                                      <p:cBhvr additive="base">
                                        <p:cTn id="7"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2 漫画类</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83594"/>
            <a:ext cx="8621078" cy="2999740"/>
          </a:xfrm>
          <a:prstGeom prst="rect">
            <a:avLst/>
          </a:prstGeom>
          <a:noFill/>
          <a:ln w="9525">
            <a:noFill/>
          </a:ln>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漫画是一种具有讽刺性或幽默性的绘画｡通过夸张､比喻､象征等手法,借幽默､诙谐的画面,讽刺､批评或歌颂某些人和事,启迪人们领悟深奥的道理｡漫画题主要有以下几种类型:</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a:latin typeface="Times New Roman" panose="02020603050405020304" pitchFamily="18" charset="0"/>
                <a:ea typeface="微软雅黑" panose="020B0503020204020204" pitchFamily="34" charset="-122"/>
                <a:sym typeface="+mn-ea"/>
              </a:rPr>
              <a:t>1.</a:t>
            </a:r>
            <a:r>
              <a:rPr sz="2100" b="1" dirty="0" smtClean="0">
                <a:latin typeface="Times New Roman" panose="02020603050405020304" pitchFamily="18" charset="0"/>
                <a:ea typeface="微软雅黑" panose="020B0503020204020204" pitchFamily="34" charset="-122"/>
                <a:sym typeface="+mn-ea"/>
              </a:rPr>
              <a:t>描述漫画</a:t>
            </a:r>
            <a:r>
              <a:rPr lang="zh-CN" altLang="en-US" sz="2100" b="1" dirty="0" smtClean="0">
                <a:latin typeface="Times New Roman" panose="02020603050405020304" pitchFamily="18" charset="0"/>
                <a:ea typeface="微软雅黑" panose="020B0503020204020204" pitchFamily="34" charset="-122"/>
                <a:sym typeface="+mn-ea"/>
              </a:rPr>
              <a:t>内容</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描述漫画内容时要语言简洁,描述要尽量包括漫画的所有要素,描述时还要客观,不要加入自己的主观看法,不宜进行想象虚构｡</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461" y="1559243"/>
            <a:ext cx="8621078" cy="4291330"/>
          </a:xfrm>
          <a:prstGeom prst="rect">
            <a:avLst/>
          </a:prstGeom>
          <a:noFill/>
          <a:ln w="9525">
            <a:noFill/>
          </a:ln>
        </p:spPr>
        <p:txBody>
          <a:bodyPr wrap="square">
            <a:spAutoFit/>
          </a:bodyPr>
          <a:lstStyle/>
          <a:p>
            <a:pPr indent="0" algn="just">
              <a:lnSpc>
                <a:spcPct val="13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描述时可从以下几个方面入手:</a:t>
            </a:r>
            <a:endParaRPr sz="2100" b="1" dirty="0">
              <a:latin typeface="Times New Roman" panose="02020603050405020304" pitchFamily="18" charset="0"/>
              <a:ea typeface="微软雅黑" panose="020B0503020204020204" pitchFamily="34" charset="-122"/>
              <a:sym typeface="+mn-ea"/>
            </a:endParaRPr>
          </a:p>
          <a:p>
            <a:pPr indent="0" algn="just">
              <a:lnSpc>
                <a:spcPct val="13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(1)抓标题｡</a:t>
            </a:r>
            <a:r>
              <a:rPr sz="2100" dirty="0">
                <a:latin typeface="Times New Roman" panose="02020603050405020304" pitchFamily="18" charset="0"/>
                <a:ea typeface="微软雅黑" panose="020B0503020204020204" pitchFamily="34" charset="-122"/>
                <a:sym typeface="+mn-ea"/>
              </a:rPr>
              <a:t>标题是漫画的眼睛,很多时候透过标题可以洞察整个画面的主体内容和主题｡</a:t>
            </a:r>
            <a:endParaRPr sz="2100" dirty="0">
              <a:latin typeface="Times New Roman" panose="02020603050405020304" pitchFamily="18" charset="0"/>
              <a:ea typeface="微软雅黑" panose="020B0503020204020204" pitchFamily="34" charset="-122"/>
              <a:sym typeface="+mn-ea"/>
            </a:endParaRPr>
          </a:p>
          <a:p>
            <a:pPr indent="0" algn="just">
              <a:lnSpc>
                <a:spcPct val="13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(2)看画面｡</a:t>
            </a:r>
            <a:r>
              <a:rPr sz="2100" dirty="0">
                <a:latin typeface="Times New Roman" panose="02020603050405020304" pitchFamily="18" charset="0"/>
                <a:ea typeface="微软雅黑" panose="020B0503020204020204" pitchFamily="34" charset="-122"/>
                <a:sym typeface="+mn-ea"/>
              </a:rPr>
              <a:t>描述漫画内容时要仔细观察画面,既要准确找到画面所有要素,又要抓住画面主体要素,根据它们的主次关系,结合漫画主题,全面而又重点突出地进行描述｡</a:t>
            </a:r>
            <a:endParaRPr sz="2100" dirty="0">
              <a:latin typeface="Times New Roman" panose="02020603050405020304" pitchFamily="18" charset="0"/>
              <a:ea typeface="微软雅黑" panose="020B0503020204020204" pitchFamily="34" charset="-122"/>
              <a:sym typeface="+mn-ea"/>
            </a:endParaRPr>
          </a:p>
          <a:p>
            <a:pPr indent="0" algn="just">
              <a:lnSpc>
                <a:spcPct val="13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(3)审细节｡</a:t>
            </a:r>
            <a:r>
              <a:rPr sz="2100" dirty="0">
                <a:latin typeface="Times New Roman" panose="02020603050405020304" pitchFamily="18" charset="0"/>
                <a:ea typeface="微软雅黑" panose="020B0503020204020204" pitchFamily="34" charset="-122"/>
                <a:sym typeface="+mn-ea"/>
              </a:rPr>
              <a:t>漫画中的文字等细节往往能对揭示漫画寓意起到画龙点睛的作用,是漫画描述的重要内容｡</a:t>
            </a:r>
            <a:endParaRPr sz="2100" dirty="0">
              <a:latin typeface="Times New Roman" panose="02020603050405020304" pitchFamily="18" charset="0"/>
              <a:ea typeface="微软雅黑" panose="020B0503020204020204" pitchFamily="34" charset="-122"/>
              <a:sym typeface="+mn-ea"/>
            </a:endParaRPr>
          </a:p>
          <a:p>
            <a:pPr indent="0" algn="just">
              <a:lnSpc>
                <a:spcPct val="13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(4)讲顺序｡</a:t>
            </a:r>
            <a:r>
              <a:rPr sz="2100" dirty="0">
                <a:latin typeface="Times New Roman" panose="02020603050405020304" pitchFamily="18" charset="0"/>
                <a:ea typeface="微软雅黑" panose="020B0503020204020204" pitchFamily="34" charset="-122"/>
                <a:sym typeface="+mn-ea"/>
              </a:rPr>
              <a:t>根据漫画的构图特点,从上到下､从左到右､从里到外等顺序,井井有条地描述｡</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2413" y="1496378"/>
            <a:ext cx="8639175" cy="610235"/>
          </a:xfrm>
          <a:prstGeom prst="rect">
            <a:avLst/>
          </a:prstGeom>
        </p:spPr>
        <p:txBody>
          <a:bodyPr wrap="square">
            <a:spAutoFit/>
          </a:bodyPr>
          <a:lstStyle/>
          <a:p>
            <a:pPr algn="just">
              <a:lnSpc>
                <a:spcPct val="150000"/>
              </a:lnSpc>
              <a:spcAft>
                <a:spcPts val="0"/>
              </a:spcAft>
            </a:pPr>
            <a:r>
              <a:rPr lang="zh-CN" altLang="en-US" sz="225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真题试做</a:t>
            </a:r>
            <a:endPar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Shape 16870"/>
          <p:cNvSpPr/>
          <p:nvPr/>
        </p:nvSpPr>
        <p:spPr>
          <a:xfrm>
            <a:off x="252413" y="1649730"/>
            <a:ext cx="388620" cy="348139"/>
          </a:xfrm>
          <a:custGeom>
            <a:avLst/>
            <a:gdLst/>
            <a:ahLst/>
            <a:cxnLst>
              <a:cxn ang="0">
                <a:pos x="wd2" y="hd2"/>
              </a:cxn>
              <a:cxn ang="5400000">
                <a:pos x="wd2" y="hd2"/>
              </a:cxn>
              <a:cxn ang="10800000">
                <a:pos x="wd2" y="hd2"/>
              </a:cxn>
              <a:cxn ang="16200000">
                <a:pos x="wd2" y="hd2"/>
              </a:cxn>
            </a:cxnLst>
            <a:rect l="0" t="0" r="r" b="b"/>
            <a:pathLst>
              <a:path w="21600" h="21600" extrusionOk="0">
                <a:moveTo>
                  <a:pt x="7589" y="10440"/>
                </a:moveTo>
                <a:cubicBezTo>
                  <a:pt x="5254" y="10440"/>
                  <a:pt x="1751" y="11880"/>
                  <a:pt x="1751" y="11880"/>
                </a:cubicBezTo>
                <a:cubicBezTo>
                  <a:pt x="1751" y="13320"/>
                  <a:pt x="1751" y="13320"/>
                  <a:pt x="1751" y="13320"/>
                </a:cubicBezTo>
                <a:cubicBezTo>
                  <a:pt x="1751" y="13320"/>
                  <a:pt x="5254" y="11880"/>
                  <a:pt x="7589" y="11880"/>
                </a:cubicBezTo>
                <a:cubicBezTo>
                  <a:pt x="8757" y="11880"/>
                  <a:pt x="9632" y="13320"/>
                  <a:pt x="9632" y="13320"/>
                </a:cubicBezTo>
                <a:cubicBezTo>
                  <a:pt x="9632" y="11880"/>
                  <a:pt x="9632" y="11880"/>
                  <a:pt x="9632" y="11880"/>
                </a:cubicBezTo>
                <a:cubicBezTo>
                  <a:pt x="9632" y="11880"/>
                  <a:pt x="8757" y="10440"/>
                  <a:pt x="7589" y="10440"/>
                </a:cubicBezTo>
                <a:close/>
                <a:moveTo>
                  <a:pt x="7589" y="12600"/>
                </a:moveTo>
                <a:cubicBezTo>
                  <a:pt x="5254" y="12600"/>
                  <a:pt x="1751" y="14040"/>
                  <a:pt x="1751" y="14040"/>
                </a:cubicBezTo>
                <a:cubicBezTo>
                  <a:pt x="1751" y="15660"/>
                  <a:pt x="1751" y="15660"/>
                  <a:pt x="1751" y="15660"/>
                </a:cubicBezTo>
                <a:cubicBezTo>
                  <a:pt x="1751" y="15660"/>
                  <a:pt x="5254" y="14040"/>
                  <a:pt x="7589" y="14040"/>
                </a:cubicBezTo>
                <a:cubicBezTo>
                  <a:pt x="8757" y="14040"/>
                  <a:pt x="9632" y="15660"/>
                  <a:pt x="9632" y="15660"/>
                </a:cubicBezTo>
                <a:cubicBezTo>
                  <a:pt x="9632" y="14040"/>
                  <a:pt x="9632" y="14040"/>
                  <a:pt x="9632" y="14040"/>
                </a:cubicBezTo>
                <a:cubicBezTo>
                  <a:pt x="9632" y="14040"/>
                  <a:pt x="8757" y="12600"/>
                  <a:pt x="7589" y="12600"/>
                </a:cubicBezTo>
                <a:close/>
                <a:moveTo>
                  <a:pt x="7589" y="5940"/>
                </a:moveTo>
                <a:cubicBezTo>
                  <a:pt x="5254" y="5940"/>
                  <a:pt x="1751" y="7380"/>
                  <a:pt x="1751" y="7380"/>
                </a:cubicBezTo>
                <a:cubicBezTo>
                  <a:pt x="1751" y="9000"/>
                  <a:pt x="1751" y="9000"/>
                  <a:pt x="1751" y="9000"/>
                </a:cubicBezTo>
                <a:cubicBezTo>
                  <a:pt x="1751" y="9000"/>
                  <a:pt x="5254" y="7380"/>
                  <a:pt x="7589" y="7380"/>
                </a:cubicBezTo>
                <a:cubicBezTo>
                  <a:pt x="8757" y="7380"/>
                  <a:pt x="9632" y="9000"/>
                  <a:pt x="9632" y="9000"/>
                </a:cubicBezTo>
                <a:cubicBezTo>
                  <a:pt x="9632" y="7380"/>
                  <a:pt x="9632" y="7380"/>
                  <a:pt x="9632" y="7380"/>
                </a:cubicBezTo>
                <a:cubicBezTo>
                  <a:pt x="9632" y="7380"/>
                  <a:pt x="8757" y="5940"/>
                  <a:pt x="7589" y="5940"/>
                </a:cubicBezTo>
                <a:close/>
                <a:moveTo>
                  <a:pt x="7589" y="8280"/>
                </a:moveTo>
                <a:cubicBezTo>
                  <a:pt x="5254" y="8280"/>
                  <a:pt x="1751" y="9720"/>
                  <a:pt x="1751" y="9720"/>
                </a:cubicBezTo>
                <a:cubicBezTo>
                  <a:pt x="1751" y="11160"/>
                  <a:pt x="1751" y="11160"/>
                  <a:pt x="1751" y="11160"/>
                </a:cubicBezTo>
                <a:cubicBezTo>
                  <a:pt x="1751" y="11160"/>
                  <a:pt x="5254" y="9720"/>
                  <a:pt x="7589" y="9720"/>
                </a:cubicBezTo>
                <a:cubicBezTo>
                  <a:pt x="8757" y="9720"/>
                  <a:pt x="9632" y="11160"/>
                  <a:pt x="9632" y="11160"/>
                </a:cubicBezTo>
                <a:cubicBezTo>
                  <a:pt x="9632" y="9720"/>
                  <a:pt x="9632" y="9720"/>
                  <a:pt x="9632" y="9720"/>
                </a:cubicBezTo>
                <a:cubicBezTo>
                  <a:pt x="9632" y="9720"/>
                  <a:pt x="8757" y="8280"/>
                  <a:pt x="7589" y="8280"/>
                </a:cubicBezTo>
                <a:close/>
                <a:moveTo>
                  <a:pt x="7589" y="3780"/>
                </a:moveTo>
                <a:cubicBezTo>
                  <a:pt x="5254" y="3780"/>
                  <a:pt x="1751" y="5220"/>
                  <a:pt x="1751" y="5220"/>
                </a:cubicBezTo>
                <a:cubicBezTo>
                  <a:pt x="1751" y="6660"/>
                  <a:pt x="1751" y="6660"/>
                  <a:pt x="1751" y="6660"/>
                </a:cubicBezTo>
                <a:cubicBezTo>
                  <a:pt x="1751" y="6660"/>
                  <a:pt x="5254" y="5220"/>
                  <a:pt x="7589" y="5220"/>
                </a:cubicBezTo>
                <a:cubicBezTo>
                  <a:pt x="8757" y="5220"/>
                  <a:pt x="9632" y="6660"/>
                  <a:pt x="9632" y="6660"/>
                </a:cubicBezTo>
                <a:cubicBezTo>
                  <a:pt x="9632" y="5220"/>
                  <a:pt x="9632" y="5220"/>
                  <a:pt x="9632" y="5220"/>
                </a:cubicBezTo>
                <a:cubicBezTo>
                  <a:pt x="9632" y="5220"/>
                  <a:pt x="8757" y="3780"/>
                  <a:pt x="7589" y="3780"/>
                </a:cubicBezTo>
                <a:close/>
                <a:moveTo>
                  <a:pt x="11968" y="5220"/>
                </a:moveTo>
                <a:cubicBezTo>
                  <a:pt x="11968" y="6660"/>
                  <a:pt x="11968" y="6660"/>
                  <a:pt x="11968" y="6660"/>
                </a:cubicBezTo>
                <a:cubicBezTo>
                  <a:pt x="11968" y="6660"/>
                  <a:pt x="12843" y="5220"/>
                  <a:pt x="13865" y="5220"/>
                </a:cubicBezTo>
                <a:cubicBezTo>
                  <a:pt x="16200" y="5220"/>
                  <a:pt x="19703" y="6660"/>
                  <a:pt x="19703" y="6660"/>
                </a:cubicBezTo>
                <a:cubicBezTo>
                  <a:pt x="19703" y="5220"/>
                  <a:pt x="19703" y="5220"/>
                  <a:pt x="19703" y="5220"/>
                </a:cubicBezTo>
                <a:cubicBezTo>
                  <a:pt x="19703" y="5220"/>
                  <a:pt x="16200" y="3780"/>
                  <a:pt x="13865" y="3780"/>
                </a:cubicBezTo>
                <a:cubicBezTo>
                  <a:pt x="12843" y="3780"/>
                  <a:pt x="11968" y="5220"/>
                  <a:pt x="11968" y="5220"/>
                </a:cubicBezTo>
                <a:close/>
                <a:moveTo>
                  <a:pt x="11968" y="7380"/>
                </a:moveTo>
                <a:cubicBezTo>
                  <a:pt x="11968" y="9000"/>
                  <a:pt x="11968" y="9000"/>
                  <a:pt x="11968" y="9000"/>
                </a:cubicBezTo>
                <a:cubicBezTo>
                  <a:pt x="11968" y="9000"/>
                  <a:pt x="12843" y="7380"/>
                  <a:pt x="13865" y="7380"/>
                </a:cubicBezTo>
                <a:cubicBezTo>
                  <a:pt x="16200" y="7380"/>
                  <a:pt x="19703" y="9000"/>
                  <a:pt x="19703" y="9000"/>
                </a:cubicBezTo>
                <a:cubicBezTo>
                  <a:pt x="19703" y="7380"/>
                  <a:pt x="19703" y="7380"/>
                  <a:pt x="19703" y="7380"/>
                </a:cubicBezTo>
                <a:cubicBezTo>
                  <a:pt x="19703" y="7380"/>
                  <a:pt x="16200" y="5940"/>
                  <a:pt x="13865" y="5940"/>
                </a:cubicBezTo>
                <a:cubicBezTo>
                  <a:pt x="12843" y="5940"/>
                  <a:pt x="11968" y="7380"/>
                  <a:pt x="11968" y="7380"/>
                </a:cubicBezTo>
                <a:close/>
                <a:moveTo>
                  <a:pt x="11968" y="9720"/>
                </a:moveTo>
                <a:cubicBezTo>
                  <a:pt x="11968" y="11160"/>
                  <a:pt x="11968" y="11160"/>
                  <a:pt x="11968" y="11160"/>
                </a:cubicBezTo>
                <a:cubicBezTo>
                  <a:pt x="11968" y="11160"/>
                  <a:pt x="12843" y="9720"/>
                  <a:pt x="13865" y="9720"/>
                </a:cubicBezTo>
                <a:cubicBezTo>
                  <a:pt x="16200" y="9720"/>
                  <a:pt x="19703" y="11160"/>
                  <a:pt x="19703" y="11160"/>
                </a:cubicBezTo>
                <a:cubicBezTo>
                  <a:pt x="19703" y="9720"/>
                  <a:pt x="19703" y="9720"/>
                  <a:pt x="19703" y="9720"/>
                </a:cubicBezTo>
                <a:cubicBezTo>
                  <a:pt x="19703" y="9720"/>
                  <a:pt x="16200" y="8280"/>
                  <a:pt x="13865" y="8280"/>
                </a:cubicBezTo>
                <a:cubicBezTo>
                  <a:pt x="12843" y="8280"/>
                  <a:pt x="11968" y="9720"/>
                  <a:pt x="11968" y="9720"/>
                </a:cubicBezTo>
                <a:close/>
                <a:moveTo>
                  <a:pt x="11968" y="14040"/>
                </a:moveTo>
                <a:cubicBezTo>
                  <a:pt x="11968" y="15660"/>
                  <a:pt x="11968" y="15660"/>
                  <a:pt x="11968" y="15660"/>
                </a:cubicBezTo>
                <a:cubicBezTo>
                  <a:pt x="11968" y="15660"/>
                  <a:pt x="12843" y="14040"/>
                  <a:pt x="13865" y="14040"/>
                </a:cubicBezTo>
                <a:cubicBezTo>
                  <a:pt x="16200" y="14040"/>
                  <a:pt x="19703" y="15660"/>
                  <a:pt x="19703" y="15660"/>
                </a:cubicBezTo>
                <a:cubicBezTo>
                  <a:pt x="19703" y="14040"/>
                  <a:pt x="19703" y="14040"/>
                  <a:pt x="19703" y="14040"/>
                </a:cubicBezTo>
                <a:cubicBezTo>
                  <a:pt x="19703" y="14040"/>
                  <a:pt x="16200" y="12600"/>
                  <a:pt x="13865" y="12600"/>
                </a:cubicBezTo>
                <a:cubicBezTo>
                  <a:pt x="12843" y="12600"/>
                  <a:pt x="11968" y="14040"/>
                  <a:pt x="11968" y="14040"/>
                </a:cubicBezTo>
                <a:close/>
                <a:moveTo>
                  <a:pt x="11968" y="11880"/>
                </a:moveTo>
                <a:cubicBezTo>
                  <a:pt x="11968" y="13320"/>
                  <a:pt x="11968" y="13320"/>
                  <a:pt x="11968" y="13320"/>
                </a:cubicBezTo>
                <a:cubicBezTo>
                  <a:pt x="11968" y="13320"/>
                  <a:pt x="12843" y="11880"/>
                  <a:pt x="13865" y="11880"/>
                </a:cubicBezTo>
                <a:cubicBezTo>
                  <a:pt x="16200" y="11880"/>
                  <a:pt x="19703" y="13320"/>
                  <a:pt x="19703" y="13320"/>
                </a:cubicBezTo>
                <a:cubicBezTo>
                  <a:pt x="19703" y="11880"/>
                  <a:pt x="19703" y="11880"/>
                  <a:pt x="19703" y="11880"/>
                </a:cubicBezTo>
                <a:cubicBezTo>
                  <a:pt x="19703" y="11880"/>
                  <a:pt x="16200" y="10440"/>
                  <a:pt x="13865" y="10440"/>
                </a:cubicBezTo>
                <a:cubicBezTo>
                  <a:pt x="12843" y="10440"/>
                  <a:pt x="11968" y="11880"/>
                  <a:pt x="11968" y="11880"/>
                </a:cubicBezTo>
                <a:close/>
                <a:moveTo>
                  <a:pt x="13573" y="0"/>
                </a:moveTo>
                <a:cubicBezTo>
                  <a:pt x="11384" y="0"/>
                  <a:pt x="10800" y="3060"/>
                  <a:pt x="10800" y="3060"/>
                </a:cubicBezTo>
                <a:cubicBezTo>
                  <a:pt x="10800" y="3060"/>
                  <a:pt x="10216" y="0"/>
                  <a:pt x="7881" y="0"/>
                </a:cubicBezTo>
                <a:cubicBezTo>
                  <a:pt x="2919" y="0"/>
                  <a:pt x="0" y="2340"/>
                  <a:pt x="0" y="2340"/>
                </a:cubicBezTo>
                <a:cubicBezTo>
                  <a:pt x="0" y="20700"/>
                  <a:pt x="0" y="20700"/>
                  <a:pt x="0" y="20700"/>
                </a:cubicBezTo>
                <a:cubicBezTo>
                  <a:pt x="0" y="20700"/>
                  <a:pt x="4670" y="19980"/>
                  <a:pt x="7881" y="19980"/>
                </a:cubicBezTo>
                <a:cubicBezTo>
                  <a:pt x="8465" y="19980"/>
                  <a:pt x="9049" y="20160"/>
                  <a:pt x="9486" y="20340"/>
                </a:cubicBezTo>
                <a:cubicBezTo>
                  <a:pt x="9341" y="20520"/>
                  <a:pt x="9341" y="20520"/>
                  <a:pt x="9341" y="20700"/>
                </a:cubicBezTo>
                <a:cubicBezTo>
                  <a:pt x="9341" y="21240"/>
                  <a:pt x="9924" y="21600"/>
                  <a:pt x="10800" y="21600"/>
                </a:cubicBezTo>
                <a:cubicBezTo>
                  <a:pt x="11530" y="21600"/>
                  <a:pt x="12259" y="21240"/>
                  <a:pt x="12259" y="20700"/>
                </a:cubicBezTo>
                <a:cubicBezTo>
                  <a:pt x="12259" y="20520"/>
                  <a:pt x="12114" y="20520"/>
                  <a:pt x="12114" y="20340"/>
                </a:cubicBezTo>
                <a:cubicBezTo>
                  <a:pt x="12551" y="20160"/>
                  <a:pt x="12989" y="19980"/>
                  <a:pt x="13573" y="19980"/>
                </a:cubicBezTo>
                <a:cubicBezTo>
                  <a:pt x="16784" y="19980"/>
                  <a:pt x="21600" y="20700"/>
                  <a:pt x="21600" y="20700"/>
                </a:cubicBezTo>
                <a:cubicBezTo>
                  <a:pt x="21600" y="2340"/>
                  <a:pt x="21600" y="2340"/>
                  <a:pt x="21600" y="2340"/>
                </a:cubicBezTo>
                <a:cubicBezTo>
                  <a:pt x="21600" y="2340"/>
                  <a:pt x="18535" y="0"/>
                  <a:pt x="13573" y="0"/>
                </a:cubicBezTo>
                <a:close/>
                <a:moveTo>
                  <a:pt x="10216" y="19980"/>
                </a:moveTo>
                <a:cubicBezTo>
                  <a:pt x="10216" y="19980"/>
                  <a:pt x="9632" y="17280"/>
                  <a:pt x="7151" y="17280"/>
                </a:cubicBezTo>
                <a:cubicBezTo>
                  <a:pt x="4816" y="17280"/>
                  <a:pt x="1168" y="19260"/>
                  <a:pt x="1168" y="19260"/>
                </a:cubicBezTo>
                <a:cubicBezTo>
                  <a:pt x="1168" y="3420"/>
                  <a:pt x="1168" y="3420"/>
                  <a:pt x="1168" y="3420"/>
                </a:cubicBezTo>
                <a:cubicBezTo>
                  <a:pt x="1168" y="3420"/>
                  <a:pt x="2919" y="1260"/>
                  <a:pt x="7735" y="1260"/>
                </a:cubicBezTo>
                <a:cubicBezTo>
                  <a:pt x="9632" y="1260"/>
                  <a:pt x="10216" y="4140"/>
                  <a:pt x="10216" y="4140"/>
                </a:cubicBezTo>
                <a:lnTo>
                  <a:pt x="10216" y="19980"/>
                </a:lnTo>
                <a:close/>
                <a:moveTo>
                  <a:pt x="20432" y="19260"/>
                </a:moveTo>
                <a:cubicBezTo>
                  <a:pt x="20432" y="19260"/>
                  <a:pt x="16784" y="17280"/>
                  <a:pt x="14303" y="17280"/>
                </a:cubicBezTo>
                <a:cubicBezTo>
                  <a:pt x="11968" y="17280"/>
                  <a:pt x="11384" y="19980"/>
                  <a:pt x="11384" y="19980"/>
                </a:cubicBezTo>
                <a:cubicBezTo>
                  <a:pt x="11384" y="4140"/>
                  <a:pt x="11384" y="4140"/>
                  <a:pt x="11384" y="4140"/>
                </a:cubicBezTo>
                <a:cubicBezTo>
                  <a:pt x="11384" y="4140"/>
                  <a:pt x="11968" y="1260"/>
                  <a:pt x="13719" y="1260"/>
                </a:cubicBezTo>
                <a:cubicBezTo>
                  <a:pt x="18535" y="1260"/>
                  <a:pt x="20432" y="3420"/>
                  <a:pt x="20432" y="3420"/>
                </a:cubicBezTo>
                <a:lnTo>
                  <a:pt x="20432" y="19260"/>
                </a:lnTo>
                <a:close/>
              </a:path>
            </a:pathLst>
          </a:custGeom>
          <a:solidFill>
            <a:srgbClr val="ED7D31"/>
          </a:solidFill>
          <a:ln w="12700">
            <a:miter lim="400000"/>
          </a:ln>
        </p:spPr>
        <p:txBody>
          <a:bodyPr lIns="0" tIns="0" rIns="0" bIns="0"/>
          <a:lstStyle/>
          <a:p>
            <a:pPr lvl="0">
              <a:lnSpc>
                <a:spcPct val="150000"/>
              </a:lnSpc>
            </a:pPr>
            <a:endParaRPr sz="2100">
              <a:solidFill>
                <a:srgbClr val="ED7D31"/>
              </a:solidFill>
              <a:latin typeface="Times New Roman" panose="02020603050405020304" pitchFamily="18" charset="0"/>
              <a:ea typeface="微软雅黑" panose="020B0503020204020204" pitchFamily="34" charset="-122"/>
            </a:endParaRPr>
          </a:p>
        </p:txBody>
      </p:sp>
      <p:sp>
        <p:nvSpPr>
          <p:cNvPr id="6" name="矩形 5"/>
          <p:cNvSpPr/>
          <p:nvPr/>
        </p:nvSpPr>
        <p:spPr>
          <a:xfrm>
            <a:off x="252413" y="1997869"/>
            <a:ext cx="8639175" cy="3969385"/>
          </a:xfrm>
          <a:prstGeom prst="rect">
            <a:avLst/>
          </a:prstGeom>
        </p:spPr>
        <p:txBody>
          <a:bodyPr wrap="square">
            <a:spAutoFit/>
          </a:bodyPr>
          <a:lstStyle/>
          <a:p>
            <a:pPr algn="just" fontAlgn="auto">
              <a:lnSpc>
                <a:spcPct val="150000"/>
              </a:lnSpc>
              <a:spcAft>
                <a:spcPts val="0"/>
              </a:spcAft>
            </a:pP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样题一</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(2019•</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凉山州</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语言运用</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spcAft>
                <a:spcPts val="0"/>
              </a:spcAft>
            </a:pP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1</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今年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为了庆祝我国建国七十周年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凉山州各中小学校开展了“中华文学经典诵读写演系列活动”</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西昌市某中学在一次诵读写活动中</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语文老师写了上联</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请你为他补出下联</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上联</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诵读文学经典传承优秀</a:t>
            </a: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文化</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下联</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spcAft>
                <a:spcPts val="0"/>
              </a:spcAft>
            </a:pPr>
            <a:r>
              <a:rPr lang="zh-CN" altLang="en-US" sz="21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珍惜美好岁月担当时代</a:t>
            </a:r>
            <a:r>
              <a:rPr lang="zh-CN" altLang="en-US" sz="21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责任</a:t>
            </a:r>
            <a:endParaRPr lang="en-US" altLang="zh-CN" sz="21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spcAft>
                <a:spcPts val="0"/>
              </a:spcAft>
            </a:pPr>
            <a:r>
              <a:rPr lang="zh-CN" altLang="en-US" sz="21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练就过硬本领增长知识才干 </a:t>
            </a:r>
            <a:endParaRPr sz="21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 calcmode="lin" valueType="num">
                                      <p:cBhvr additive="base">
                                        <p:cTn id="7"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anim calcmode="lin" valueType="num">
                                      <p:cBhvr additive="base">
                                        <p:cTn id="1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886" y="1543633"/>
            <a:ext cx="8489633" cy="4453890"/>
          </a:xfrm>
          <a:prstGeom prst="rect">
            <a:avLst/>
          </a:prstGeom>
        </p:spPr>
        <p:txBody>
          <a:bodyPr wrap="square">
            <a:spAutoFit/>
          </a:bodyPr>
          <a:lstStyle/>
          <a:p>
            <a:pPr indent="0" algn="just" fontAlgn="auto">
              <a:lnSpc>
                <a:spcPct val="150000"/>
              </a:lnSpc>
              <a:spcBef>
                <a:spcPts val="0"/>
              </a:spcBef>
              <a:spcAft>
                <a:spcPts val="0"/>
              </a:spcAft>
            </a:pPr>
            <a:r>
              <a:rPr sz="2100" b="1" kern="100" dirty="0">
                <a:latin typeface="微软雅黑" panose="020B0503020204020204" pitchFamily="34" charset="-122"/>
                <a:ea typeface="微软雅黑" panose="020B0503020204020204" pitchFamily="34" charset="-122"/>
                <a:cs typeface="Times New Roman" panose="02020603050405020304" pitchFamily="18" charset="0"/>
              </a:rPr>
              <a:t>2.</a:t>
            </a:r>
            <a:r>
              <a:rPr sz="2100" b="1" kern="100" dirty="0" smtClean="0">
                <a:latin typeface="微软雅黑" panose="020B0503020204020204" pitchFamily="34" charset="-122"/>
                <a:ea typeface="微软雅黑" panose="020B0503020204020204" pitchFamily="34" charset="-122"/>
                <a:cs typeface="Times New Roman" panose="02020603050405020304" pitchFamily="18" charset="0"/>
              </a:rPr>
              <a:t>拟写</a:t>
            </a:r>
            <a:r>
              <a:rPr lang="zh-CN" altLang="en-US" sz="2100" b="1" kern="100" dirty="0" smtClean="0">
                <a:latin typeface="微软雅黑" panose="020B0503020204020204" pitchFamily="34" charset="-122"/>
                <a:ea typeface="微软雅黑" panose="020B0503020204020204" pitchFamily="34" charset="-122"/>
                <a:cs typeface="Times New Roman" panose="02020603050405020304" pitchFamily="18" charset="0"/>
              </a:rPr>
              <a:t>漫画</a:t>
            </a:r>
            <a:r>
              <a:rPr sz="2100" b="1" kern="100" dirty="0" err="1" smtClean="0">
                <a:latin typeface="微软雅黑" panose="020B0503020204020204" pitchFamily="34" charset="-122"/>
                <a:ea typeface="微软雅黑" panose="020B0503020204020204" pitchFamily="34" charset="-122"/>
                <a:cs typeface="Times New Roman" panose="02020603050405020304" pitchFamily="18" charset="0"/>
              </a:rPr>
              <a:t>标题</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标题是漫画的眼睛,是漫画的重要组成部分｡拟写标题可以从以下几个方面入手:</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sz="2100" b="1" kern="100" dirty="0">
                <a:latin typeface="微软雅黑" panose="020B0503020204020204" pitchFamily="34" charset="-122"/>
                <a:ea typeface="微软雅黑" panose="020B0503020204020204" pitchFamily="34" charset="-122"/>
                <a:cs typeface="Times New Roman" panose="02020603050405020304" pitchFamily="18" charset="0"/>
              </a:rPr>
              <a:t>(1)抓漫画寓意来拟题｡</a:t>
            </a:r>
            <a:r>
              <a:rPr sz="2100" kern="100" dirty="0">
                <a:latin typeface="微软雅黑" panose="020B0503020204020204" pitchFamily="34" charset="-122"/>
                <a:ea typeface="微软雅黑" panose="020B0503020204020204" pitchFamily="34" charset="-122"/>
                <a:cs typeface="Times New Roman" panose="02020603050405020304" pitchFamily="18" charset="0"/>
              </a:rPr>
              <a:t>作为漫画的眼睛,标题与漫画寓意密切相关,当然,采用这种方式拟题的前提是读懂漫画,准确把握漫画寓意｡</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sz="2100" b="1" kern="100" dirty="0">
                <a:latin typeface="微软雅黑" panose="020B0503020204020204" pitchFamily="34" charset="-122"/>
                <a:ea typeface="微软雅黑" panose="020B0503020204020204" pitchFamily="34" charset="-122"/>
                <a:cs typeface="Times New Roman" panose="02020603050405020304" pitchFamily="18" charset="0"/>
              </a:rPr>
              <a:t>(2)抓漫画主体事件(行为)或主体对象来拟题｡</a:t>
            </a:r>
            <a:r>
              <a:rPr sz="2100" kern="100" dirty="0">
                <a:latin typeface="微软雅黑" panose="020B0503020204020204" pitchFamily="34" charset="-122"/>
                <a:ea typeface="微软雅黑" panose="020B0503020204020204" pitchFamily="34" charset="-122"/>
                <a:cs typeface="Times New Roman" panose="02020603050405020304" pitchFamily="18" charset="0"/>
              </a:rPr>
              <a:t>如果漫画涉及到事件或行为,可以以一种客观表述事件(行为)或者挖掘事件(行为)背后的意义的方式拟题｡如果从主体对象的角度拟题,则需挖掘主体对象身上的内在核心特征来拟题｡</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886" y="1543633"/>
            <a:ext cx="8489633" cy="1060450"/>
          </a:xfrm>
          <a:prstGeom prst="rect">
            <a:avLst/>
          </a:prstGeom>
        </p:spPr>
        <p:txBody>
          <a:bodyPr wrap="square">
            <a:spAutoFit/>
          </a:bodyPr>
          <a:lstStyle/>
          <a:p>
            <a:pPr indent="0" algn="just" fontAlgn="auto">
              <a:lnSpc>
                <a:spcPct val="150000"/>
              </a:lnSpc>
              <a:spcAft>
                <a:spcPts val="0"/>
              </a:spcAft>
            </a:pPr>
            <a:r>
              <a:rPr sz="2100" b="1" kern="100" dirty="0">
                <a:latin typeface="微软雅黑" panose="020B0503020204020204" pitchFamily="34" charset="-122"/>
                <a:ea typeface="微软雅黑" panose="020B0503020204020204" pitchFamily="34" charset="-122"/>
                <a:cs typeface="Times New Roman" panose="02020603050405020304" pitchFamily="18" charset="0"/>
              </a:rPr>
              <a:t>(3)巧用成语､俗语以及比喻､反语等修辞来拟题｡</a:t>
            </a:r>
            <a:r>
              <a:rPr sz="2100" kern="100" dirty="0">
                <a:latin typeface="微软雅黑" panose="020B0503020204020204" pitchFamily="34" charset="-122"/>
                <a:ea typeface="微软雅黑" panose="020B0503020204020204" pitchFamily="34" charset="-122"/>
                <a:cs typeface="Times New Roman" panose="02020603050405020304" pitchFamily="18" charset="0"/>
              </a:rPr>
              <a:t>例如,如果是讽刺类漫画,可以采用“如此××”的方式拟题｡</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886" y="1543633"/>
            <a:ext cx="8489633" cy="4453890"/>
          </a:xfrm>
          <a:prstGeom prst="rect">
            <a:avLst/>
          </a:prstGeom>
        </p:spPr>
        <p:txBody>
          <a:bodyPr wrap="square">
            <a:spAutoFit/>
          </a:bodyPr>
          <a:lstStyle/>
          <a:p>
            <a:pPr indent="0" algn="just" fontAlgn="auto">
              <a:lnSpc>
                <a:spcPct val="150000"/>
              </a:lnSpc>
              <a:spcBef>
                <a:spcPts val="0"/>
              </a:spcBef>
              <a:spcAft>
                <a:spcPts val="0"/>
              </a:spcAft>
            </a:pPr>
            <a:r>
              <a:rPr sz="2100" b="1" kern="100" dirty="0">
                <a:latin typeface="微软雅黑" panose="020B0503020204020204" pitchFamily="34" charset="-122"/>
                <a:ea typeface="微软雅黑" panose="020B0503020204020204" pitchFamily="34" charset="-122"/>
                <a:cs typeface="Times New Roman" panose="02020603050405020304" pitchFamily="18" charset="0"/>
              </a:rPr>
              <a:t>3.</a:t>
            </a:r>
            <a:r>
              <a:rPr sz="2100" b="1" kern="100" dirty="0" smtClean="0">
                <a:latin typeface="微软雅黑" panose="020B0503020204020204" pitchFamily="34" charset="-122"/>
                <a:ea typeface="微软雅黑" panose="020B0503020204020204" pitchFamily="34" charset="-122"/>
                <a:cs typeface="Times New Roman" panose="02020603050405020304" pitchFamily="18" charset="0"/>
              </a:rPr>
              <a:t>揭示</a:t>
            </a:r>
            <a:r>
              <a:rPr lang="zh-CN" altLang="en-US" sz="2100" b="1" kern="100" dirty="0" smtClean="0">
                <a:latin typeface="微软雅黑" panose="020B0503020204020204" pitchFamily="34" charset="-122"/>
                <a:ea typeface="微软雅黑" panose="020B0503020204020204" pitchFamily="34" charset="-122"/>
                <a:cs typeface="Times New Roman" panose="02020603050405020304" pitchFamily="18" charset="0"/>
              </a:rPr>
              <a:t>漫画</a:t>
            </a:r>
            <a:r>
              <a:rPr sz="2100" b="1" kern="100" dirty="0" err="1" smtClean="0">
                <a:latin typeface="微软雅黑" panose="020B0503020204020204" pitchFamily="34" charset="-122"/>
                <a:ea typeface="微软雅黑" panose="020B0503020204020204" pitchFamily="34" charset="-122"/>
                <a:cs typeface="Times New Roman" panose="02020603050405020304" pitchFamily="18" charset="0"/>
              </a:rPr>
              <a:t>寓意</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此类题目往往要去揭示画面中人与人､人与物､物与物之间的关系｡解题时需注意以下几点:</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(1)从画面主体及标题入手,弄清画面指向,联系对应的相关生活现实｡</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(2)入乎其内,出乎其外｡既要透过现象抓住画面本质,又要跳出画面之外,揣摩漫画寓意｡</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(3)多角度比对､思考,揣摩创作动机,找到最佳立意点｡</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(4)答题模式:《××》(标题)+简要概括画面主体内容+漫画主题(揭示､揭露､讽刺､批评､警示､歌颂了……)</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886" y="1543633"/>
            <a:ext cx="8489633" cy="3969385"/>
          </a:xfrm>
          <a:prstGeom prst="rect">
            <a:avLst/>
          </a:prstGeom>
        </p:spPr>
        <p:txBody>
          <a:bodyPr wrap="square">
            <a:spAutoFit/>
          </a:bodyPr>
          <a:lstStyle/>
          <a:p>
            <a:pPr indent="0" algn="just" fontAlgn="auto">
              <a:lnSpc>
                <a:spcPct val="150000"/>
              </a:lnSpc>
              <a:spcBef>
                <a:spcPts val="0"/>
              </a:spcBef>
              <a:spcAft>
                <a:spcPts val="0"/>
              </a:spcAft>
            </a:pPr>
            <a:r>
              <a:rPr lang="en-US" altLang="zh-CN" sz="2100" b="1" kern="100" dirty="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100" b="1" kern="100" dirty="0">
                <a:latin typeface="微软雅黑" panose="020B0503020204020204" pitchFamily="34" charset="-122"/>
                <a:ea typeface="微软雅黑" panose="020B0503020204020204" pitchFamily="34" charset="-122"/>
                <a:cs typeface="Times New Roman" panose="02020603050405020304" pitchFamily="18" charset="0"/>
              </a:rPr>
              <a:t>谈看法</a:t>
            </a:r>
            <a:r>
              <a:rPr lang="en-US" altLang="zh-CN" sz="21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b="1" kern="100" dirty="0" smtClean="0">
                <a:latin typeface="微软雅黑" panose="020B0503020204020204" pitchFamily="34" charset="-122"/>
                <a:ea typeface="微软雅黑" panose="020B0503020204020204" pitchFamily="34" charset="-122"/>
                <a:cs typeface="Times New Roman" panose="02020603050405020304" pitchFamily="18" charset="0"/>
              </a:rPr>
              <a:t>感受</a:t>
            </a:r>
            <a:endParaRPr lang="en-US" altLang="zh-CN" sz="21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lang="zh-CN" altLang="en-US" sz="2100" kern="100" dirty="0" smtClean="0">
                <a:latin typeface="微软雅黑" panose="020B0503020204020204" pitchFamily="34" charset="-122"/>
                <a:ea typeface="微软雅黑" panose="020B0503020204020204" pitchFamily="34" charset="-122"/>
                <a:cs typeface="Times New Roman" panose="02020603050405020304" pitchFamily="18" charset="0"/>
              </a:rPr>
              <a:t>此</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类题目往往要求考生结合漫画材料发表自己的见解</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或者以社会现实中的热点问题为背景来谈自己的看法</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解题时需注意以下几点</a:t>
            </a:r>
            <a:r>
              <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紧紧围绕漫画材料来说明漫画揭示了与现实相关的什么问题或现象</a:t>
            </a:r>
            <a:r>
              <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阐述此现象会带来何种影响</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好的或坏的</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说出自己明确的看法</a:t>
            </a:r>
            <a:r>
              <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进一步说明我们应该如何面对或解决漫画材料反映的问题</a:t>
            </a:r>
            <a:r>
              <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spcBef>
                <a:spcPts val="0"/>
              </a:spcBef>
              <a:spcAft>
                <a:spcPts val="0"/>
              </a:spcAft>
            </a:pPr>
            <a:r>
              <a:rPr lang="en-US" altLang="zh-CN" sz="2100" kern="1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答题模式</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标题</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揭示的问题或现象</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对此现象的看法</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如何面对或解决</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启示</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告诫</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00" kern="100" dirty="0">
                <a:latin typeface="微软雅黑" panose="020B0503020204020204" pitchFamily="34" charset="-122"/>
                <a:ea typeface="微软雅黑" panose="020B0503020204020204" pitchFamily="34" charset="-122"/>
                <a:cs typeface="Times New Roman" panose="02020603050405020304" pitchFamily="18" charset="0"/>
              </a:rPr>
              <a:t>警示人们</a:t>
            </a:r>
            <a:r>
              <a:rPr lang="en-US" altLang="zh-CN" sz="2100" kern="100" dirty="0">
                <a:latin typeface="微软雅黑" panose="020B0503020204020204" pitchFamily="34" charset="-122"/>
                <a:ea typeface="微软雅黑" panose="020B0503020204020204" pitchFamily="34" charset="-122"/>
                <a:cs typeface="Times New Roman" panose="02020603050405020304" pitchFamily="18" charset="0"/>
              </a:rPr>
              <a:t>……)</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396938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a:latin typeface="Times New Roman" panose="02020603050405020304" pitchFamily="18" charset="0"/>
              <a:ea typeface="微软雅黑" panose="020B0503020204020204" pitchFamily="34" charset="-122"/>
              <a:sym typeface="+mn-ea"/>
            </a:endParaRPr>
          </a:p>
          <a:p>
            <a:pPr indent="0" algn="ctr">
              <a:lnSpc>
                <a:spcPct val="150000"/>
              </a:lnSpc>
            </a:pPr>
            <a:r>
              <a:rPr lang="zh-CN" altLang="en-US" sz="2100" dirty="0" smtClean="0">
                <a:latin typeface="Times New Roman" panose="02020603050405020304" pitchFamily="18" charset="0"/>
                <a:ea typeface="微软雅黑" panose="020B0503020204020204" pitchFamily="34" charset="-122"/>
                <a:sym typeface="+mn-ea"/>
              </a:rPr>
              <a:t>观看</a:t>
            </a:r>
            <a:r>
              <a:rPr lang="zh-CN" altLang="en-US" sz="2100" dirty="0">
                <a:latin typeface="Times New Roman" panose="02020603050405020304" pitchFamily="18" charset="0"/>
                <a:ea typeface="微软雅黑" panose="020B0503020204020204" pitchFamily="34" charset="-122"/>
                <a:sym typeface="+mn-ea"/>
              </a:rPr>
              <a:t>漫画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回答问题</a:t>
            </a:r>
            <a:r>
              <a:rPr lang="en-US" altLang="zh-CN"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pic>
        <p:nvPicPr>
          <p:cNvPr id="3" name="图片 2"/>
          <p:cNvPicPr>
            <a:picLocks noChangeAspect="1"/>
          </p:cNvPicPr>
          <p:nvPr/>
        </p:nvPicPr>
        <p:blipFill>
          <a:blip r:embed="rId1"/>
          <a:stretch>
            <a:fillRect/>
          </a:stretch>
        </p:blipFill>
        <p:spPr>
          <a:xfrm>
            <a:off x="3150332" y="2154626"/>
            <a:ext cx="2695206" cy="2725021"/>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3484245"/>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这幅漫画生动形象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而且引人深思</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你看到它之后最先想到的是哪一个成语或俗语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原题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用一个成语或俗语为漫画拟一个能反映作品主题的标题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不超过</a:t>
            </a:r>
            <a:r>
              <a:rPr lang="en-US" altLang="zh-CN" sz="2100" dirty="0">
                <a:latin typeface="Times New Roman" panose="02020603050405020304" pitchFamily="18" charset="0"/>
                <a:ea typeface="微软雅黑" panose="020B0503020204020204" pitchFamily="34" charset="-122"/>
                <a:sym typeface="+mn-ea"/>
              </a:rPr>
              <a:t>6</a:t>
            </a:r>
            <a:r>
              <a:rPr lang="zh-CN" altLang="en-US" sz="2100" dirty="0">
                <a:latin typeface="Times New Roman" panose="02020603050405020304" pitchFamily="18" charset="0"/>
                <a:ea typeface="微软雅黑" panose="020B0503020204020204" pitchFamily="34" charset="-122"/>
                <a:sym typeface="+mn-ea"/>
              </a:rPr>
              <a:t>字</a:t>
            </a:r>
            <a:r>
              <a:rPr lang="en-US" altLang="zh-CN" sz="2100" dirty="0">
                <a:latin typeface="Times New Roman" panose="02020603050405020304" pitchFamily="18" charset="0"/>
                <a:ea typeface="微软雅黑" panose="020B0503020204020204" pitchFamily="34" charset="-122"/>
                <a:sym typeface="+mn-ea"/>
              </a:rPr>
              <a:t>) </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请用说明性语言简要介绍画面的内容</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a:t>
            </a:r>
            <a:r>
              <a:rPr lang="en-US" altLang="zh-CN" sz="2100" dirty="0">
                <a:latin typeface="Times New Roman" panose="02020603050405020304" pitchFamily="18" charset="0"/>
                <a:ea typeface="微软雅黑" panose="020B0503020204020204" pitchFamily="34" charset="-122"/>
                <a:sym typeface="+mn-ea"/>
              </a:rPr>
              <a:t>3)</a:t>
            </a:r>
            <a:r>
              <a:rPr lang="zh-CN" altLang="en-US" sz="2100" dirty="0">
                <a:latin typeface="Times New Roman" panose="02020603050405020304" pitchFamily="18" charset="0"/>
                <a:ea typeface="微软雅黑" panose="020B0503020204020204" pitchFamily="34" charset="-122"/>
                <a:sym typeface="+mn-ea"/>
              </a:rPr>
              <a:t>这幅漫画想表达什么意思</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solidFill>
                  <a:srgbClr val="FF0000"/>
                </a:solidFill>
                <a:latin typeface="Times New Roman" panose="02020603050405020304" pitchFamily="18" charset="0"/>
                <a:ea typeface="微软雅黑" panose="020B0503020204020204" pitchFamily="34" charset="-122"/>
                <a:sym typeface="+mn-ea"/>
              </a:rPr>
              <a:t>【</a:t>
            </a:r>
            <a:r>
              <a:rPr lang="zh-CN" altLang="en-US" sz="2100" b="1" dirty="0">
                <a:solidFill>
                  <a:srgbClr val="FF0000"/>
                </a:solidFill>
                <a:latin typeface="Times New Roman" panose="02020603050405020304" pitchFamily="18" charset="0"/>
                <a:ea typeface="微软雅黑" panose="020B0503020204020204" pitchFamily="34" charset="-122"/>
                <a:sym typeface="+mn-ea"/>
              </a:rPr>
              <a:t>答案</a:t>
            </a:r>
            <a:r>
              <a:rPr lang="en-US" altLang="zh-CN" sz="2100" b="1" dirty="0" smtClean="0">
                <a:solidFill>
                  <a:srgbClr val="FF0000"/>
                </a:solidFill>
                <a:latin typeface="Times New Roman" panose="02020603050405020304" pitchFamily="18" charset="0"/>
                <a:ea typeface="微软雅黑" panose="020B0503020204020204" pitchFamily="34" charset="-122"/>
                <a:sym typeface="+mn-ea"/>
              </a:rPr>
              <a:t>】</a:t>
            </a:r>
            <a:endParaRPr lang="en-US" altLang="zh-CN" sz="2100" b="1"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solidFill>
                  <a:srgbClr val="FF0000"/>
                </a:solidFill>
                <a:latin typeface="Times New Roman" panose="02020603050405020304" pitchFamily="18" charset="0"/>
                <a:ea typeface="微软雅黑" panose="020B0503020204020204" pitchFamily="34" charset="-122"/>
                <a:sym typeface="+mn-ea"/>
              </a:rPr>
              <a:t>(</a:t>
            </a:r>
            <a:r>
              <a:rPr lang="en-US" altLang="zh-CN" sz="2100" b="1" dirty="0">
                <a:solidFill>
                  <a:srgbClr val="FF0000"/>
                </a:solidFill>
                <a:latin typeface="Times New Roman" panose="02020603050405020304" pitchFamily="18" charset="0"/>
                <a:ea typeface="微软雅黑" panose="020B0503020204020204" pitchFamily="34" charset="-122"/>
                <a:sym typeface="+mn-ea"/>
              </a:rPr>
              <a:t>1)</a:t>
            </a:r>
            <a:r>
              <a:rPr lang="zh-CN" altLang="en-US" sz="2100" b="1" dirty="0">
                <a:solidFill>
                  <a:srgbClr val="FF0000"/>
                </a:solidFill>
                <a:latin typeface="Times New Roman" panose="02020603050405020304" pitchFamily="18" charset="0"/>
                <a:ea typeface="微软雅黑" panose="020B0503020204020204" pitchFamily="34" charset="-122"/>
                <a:sym typeface="+mn-ea"/>
              </a:rPr>
              <a:t>示例</a:t>
            </a:r>
            <a:r>
              <a:rPr lang="en-US" altLang="zh-CN" sz="2100" b="1"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望而却</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止</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步</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望而生畏</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目瞪口呆</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smtClean="0">
                <a:solidFill>
                  <a:srgbClr val="FF0000"/>
                </a:solidFill>
                <a:latin typeface="Times New Roman" panose="02020603050405020304" pitchFamily="18" charset="0"/>
                <a:ea typeface="微软雅黑" panose="020B0503020204020204" pitchFamily="34" charset="-122"/>
                <a:sym typeface="+mn-ea"/>
              </a:rPr>
              <a:t>狮子大开口</a:t>
            </a:r>
            <a:endParaRPr lang="en-US" altLang="zh-CN" sz="2100" dirty="0" smtClean="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anim calcmode="lin" valueType="num">
                                      <p:cBhvr additive="base">
                                        <p:cTn id="7"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0">
                                            <p:txEl>
                                              <p:pRg st="4" end="4"/>
                                            </p:txEl>
                                          </p:spTgt>
                                        </p:tgtEl>
                                        <p:attrNameLst>
                                          <p:attrName>style.visibility</p:attrName>
                                        </p:attrNameLst>
                                      </p:cBhvr>
                                      <p:to>
                                        <p:strVal val="visible"/>
                                      </p:to>
                                    </p:set>
                                    <p:anim calcmode="lin" valueType="num">
                                      <p:cBhvr additive="base">
                                        <p:cTn id="11"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2515235"/>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dirty="0">
                <a:solidFill>
                  <a:srgbClr val="FF0000"/>
                </a:solidFill>
                <a:latin typeface="Times New Roman" panose="02020603050405020304" pitchFamily="18" charset="0"/>
                <a:ea typeface="微软雅黑" panose="020B0503020204020204" pitchFamily="34" charset="-122"/>
                <a:sym typeface="+mn-ea"/>
              </a:rPr>
              <a:t>(2)</a:t>
            </a:r>
            <a:r>
              <a:rPr lang="zh-CN" altLang="en-US" sz="2100" dirty="0">
                <a:solidFill>
                  <a:srgbClr val="FF0000"/>
                </a:solidFill>
                <a:latin typeface="Times New Roman" panose="02020603050405020304" pitchFamily="18" charset="0"/>
                <a:ea typeface="微软雅黑" panose="020B0503020204020204" pitchFamily="34" charset="-122"/>
                <a:sym typeface="+mn-ea"/>
              </a:rPr>
              <a:t>漫画的主体是一尊石狮</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大大张开的嘴里写着“票价”二字</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狮子头上的毛发是一枚枚圆形方孔的铜钱形状</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狮子下面的基座上写着“某些公园景点”字样</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狮子张开的大嘴下面</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有一个头戴遮阳帽</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脖子上挎着照相机的游客模样的人</a:t>
            </a:r>
            <a:r>
              <a:rPr lang="en-US" altLang="zh-CN" sz="2100" dirty="0" smtClean="0">
                <a:solidFill>
                  <a:srgbClr val="FF0000"/>
                </a:solidFill>
                <a:latin typeface="Times New Roman" panose="02020603050405020304" pitchFamily="18" charset="0"/>
                <a:ea typeface="微软雅黑" panose="020B0503020204020204" pitchFamily="34" charset="-122"/>
                <a:sym typeface="+mn-ea"/>
              </a:rPr>
              <a:t>｡</a:t>
            </a:r>
            <a:endParaRPr lang="en-US" altLang="zh-CN"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solidFill>
                  <a:srgbClr val="FF0000"/>
                </a:solidFill>
                <a:latin typeface="Times New Roman" panose="02020603050405020304" pitchFamily="18" charset="0"/>
                <a:ea typeface="微软雅黑" panose="020B0503020204020204" pitchFamily="34" charset="-122"/>
                <a:sym typeface="+mn-ea"/>
              </a:rPr>
              <a:t>(</a:t>
            </a:r>
            <a:r>
              <a:rPr lang="en-US" altLang="zh-CN" sz="2100" dirty="0">
                <a:solidFill>
                  <a:srgbClr val="FF0000"/>
                </a:solidFill>
                <a:latin typeface="Times New Roman" panose="02020603050405020304" pitchFamily="18" charset="0"/>
                <a:ea typeface="微软雅黑" panose="020B0503020204020204" pitchFamily="34" charset="-122"/>
                <a:sym typeface="+mn-ea"/>
              </a:rPr>
              <a:t>3)</a:t>
            </a:r>
            <a:r>
              <a:rPr lang="zh-CN" altLang="en-US" sz="2100" dirty="0">
                <a:solidFill>
                  <a:srgbClr val="FF0000"/>
                </a:solidFill>
                <a:latin typeface="Times New Roman" panose="02020603050405020304" pitchFamily="18" charset="0"/>
                <a:ea typeface="微软雅黑" panose="020B0503020204020204" pitchFamily="34" charset="-122"/>
                <a:sym typeface="+mn-ea"/>
              </a:rPr>
              <a:t>讽刺了某些公园景点大幅提高门票价格宰客的丑陋行径</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意思对即可</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endParaRPr lang="en-US" altLang="zh-CN" sz="2100"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3 </a:t>
              </a:r>
              <a:r>
                <a:rPr lang="en-US" altLang="zh-CN" sz="2250" b="1" kern="100" dirty="0" err="1"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徽标类</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38619"/>
            <a:ext cx="8687753" cy="3969385"/>
          </a:xfrm>
          <a:prstGeom prst="rect">
            <a:avLst/>
          </a:prstGeom>
          <a:noFill/>
          <a:ln w="9525">
            <a:noFill/>
          </a:ln>
        </p:spPr>
        <p:txBody>
          <a:bodyPr wrap="square">
            <a:spAutoFit/>
          </a:bodyPr>
          <a:lstStyle/>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徽标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即</a:t>
            </a:r>
            <a:r>
              <a:rPr lang="zh-CN" altLang="en-US" sz="2100" dirty="0">
                <a:solidFill>
                  <a:srgbClr val="FF00FF"/>
                </a:solidFill>
                <a:latin typeface="Times New Roman" panose="02020603050405020304" pitchFamily="18" charset="0"/>
                <a:ea typeface="微软雅黑" panose="020B0503020204020204" pitchFamily="34" charset="-122"/>
                <a:sym typeface="+mn-ea"/>
              </a:rPr>
              <a:t>徽记</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标志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它往往“言简意赅”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高度凝练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蕴含着丰富的寓意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徽标</a:t>
            </a:r>
            <a:r>
              <a:rPr lang="zh-CN" altLang="en-US" sz="2100" dirty="0">
                <a:latin typeface="Times New Roman" panose="02020603050405020304" pitchFamily="18" charset="0"/>
                <a:ea typeface="微软雅黑" panose="020B0503020204020204" pitchFamily="34" charset="-122"/>
                <a:sym typeface="+mn-ea"/>
              </a:rPr>
              <a:t>类考题通常要求考生说明其内涵</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创意和设计意图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或者对徽标进行理解和赏析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答题步骤如下</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sz="2100" dirty="0" smtClean="0">
                <a:latin typeface="Times New Roman" panose="02020603050405020304" pitchFamily="18" charset="0"/>
                <a:ea typeface="微软雅黑" panose="020B0503020204020204" pitchFamily="34" charset="-122"/>
                <a:sym typeface="+mn-ea"/>
              </a:rPr>
              <a:t>1.通读题干,把握图标､徽标产生的背景､组织等,弄清该图标､徽标是围绕什么活动而设计的,由什么机构设计的｡活动主题以及设计部门的特定职能都与图标､徽标含义密切相关｡</a:t>
            </a:r>
            <a:endParaRPr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sz="2100" dirty="0" smtClean="0">
                <a:latin typeface="Times New Roman" panose="02020603050405020304" pitchFamily="18" charset="0"/>
                <a:ea typeface="微软雅黑" panose="020B0503020204020204" pitchFamily="34" charset="-122"/>
                <a:sym typeface="+mn-ea"/>
              </a:rPr>
              <a:t>2</a:t>
            </a:r>
            <a:r>
              <a:rPr sz="2100" dirty="0">
                <a:latin typeface="Times New Roman" panose="02020603050405020304" pitchFamily="18" charset="0"/>
                <a:ea typeface="微软雅黑" panose="020B0503020204020204" pitchFamily="34" charset="-122"/>
                <a:sym typeface="+mn-ea"/>
              </a:rPr>
              <a:t>.仔细观察图标､徽标的各组成要素,分析构图的各个元素(外形､线条､颜色､符号､时间､地点､事件等),综合全面地考虑这些元素的共同指向｡</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687753" cy="1545590"/>
          </a:xfrm>
          <a:prstGeom prst="rect">
            <a:avLst/>
          </a:prstGeom>
          <a:noFill/>
          <a:ln w="9525">
            <a:noFill/>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3.结合图标､徽标产生的背景,具体分析各组成部分可能代表的寓意及设计意图,做出合理推断,然后再整体考虑各部分的寓意是否能和谐､集中地统一在整个图标､徽标之中｡</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396938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sz="2100" b="1" dirty="0" smtClean="0">
                <a:solidFill>
                  <a:srgbClr val="FF0000"/>
                </a:solidFill>
                <a:latin typeface="Times New Roman" panose="02020603050405020304" pitchFamily="18" charset="0"/>
                <a:ea typeface="微软雅黑" panose="020B0503020204020204" pitchFamily="34" charset="-122"/>
                <a:sym typeface="+mn-ea"/>
              </a:rPr>
              <a:t>示例:</a:t>
            </a:r>
            <a:r>
              <a:rPr lang="en-US" sz="2100" dirty="0" smtClean="0">
                <a:solidFill>
                  <a:srgbClr val="FF0000"/>
                </a:solidFill>
                <a:latin typeface="Times New Roman" panose="02020603050405020304" pitchFamily="18" charset="0"/>
                <a:ea typeface="微软雅黑" panose="020B0503020204020204" pitchFamily="34" charset="-122"/>
                <a:sym typeface="+mn-ea"/>
              </a:rPr>
              <a:t>构图要素为地球､太阳､山､水､橄榄枝以及字母ZHB｡橄榄枝代表和平､安宁,又代表植物和生态环境｡地球､太阳､山､水是全人类赖以生存的环境,人们要共同保护它｡山和水借用中国象形文字并使之图案化,具有中国特色｡ZHB为“中国环境保护”的缩写,表明是中国环境保护的标志｡</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
        <p:nvSpPr>
          <p:cNvPr id="2" name="文本框 1"/>
          <p:cNvSpPr txBox="1"/>
          <p:nvPr/>
        </p:nvSpPr>
        <p:spPr>
          <a:xfrm>
            <a:off x="337763" y="2070667"/>
            <a:ext cx="5664518" cy="1545590"/>
          </a:xfrm>
          <a:prstGeom prst="rect">
            <a:avLst/>
          </a:prstGeom>
          <a:noFill/>
          <a:ln w="9525">
            <a:noFill/>
          </a:ln>
        </p:spPr>
        <p:txBody>
          <a:bodyPr wrap="square">
            <a:spAutoFit/>
          </a:bodyPr>
          <a:lstStyle/>
          <a:p>
            <a:pPr indent="0">
              <a:lnSpc>
                <a:spcPct val="150000"/>
              </a:lnSpc>
            </a:pPr>
            <a:r>
              <a:rPr lang="zh-CN" sz="2100" b="0" dirty="0">
                <a:latin typeface="微软雅黑" panose="020B0503020204020204" pitchFamily="34" charset="-122"/>
                <a:ea typeface="微软雅黑" panose="020B0503020204020204" pitchFamily="34" charset="-122"/>
                <a:cs typeface="微软雅黑" panose="020B0503020204020204" pitchFamily="34" charset="-122"/>
              </a:rPr>
              <a:t>右图是中国环境保护的标志</a:t>
            </a:r>
            <a:r>
              <a:rPr lang="en-US" sz="2100" b="0" dirty="0">
                <a:latin typeface="微软雅黑" panose="020B0503020204020204" pitchFamily="34" charset="-122"/>
                <a:ea typeface="微软雅黑" panose="020B0503020204020204" pitchFamily="34" charset="-122"/>
                <a:cs typeface="微软雅黑" panose="020B0503020204020204" pitchFamily="34" charset="-122"/>
              </a:rPr>
              <a:t>,</a:t>
            </a:r>
            <a:r>
              <a:rPr lang="zh-CN" sz="2100" b="0" dirty="0">
                <a:latin typeface="微软雅黑" panose="020B0503020204020204" pitchFamily="34" charset="-122"/>
                <a:ea typeface="微软雅黑" panose="020B0503020204020204" pitchFamily="34" charset="-122"/>
                <a:cs typeface="微软雅黑" panose="020B0503020204020204" pitchFamily="34" charset="-122"/>
              </a:rPr>
              <a:t>请语意简明地写出该标志的构图要素</a:t>
            </a:r>
            <a:r>
              <a:rPr lang="en-US" sz="2100" b="0" dirty="0">
                <a:latin typeface="微软雅黑" panose="020B0503020204020204" pitchFamily="34" charset="-122"/>
                <a:ea typeface="微软雅黑" panose="020B0503020204020204" pitchFamily="34" charset="-122"/>
                <a:cs typeface="微软雅黑" panose="020B0503020204020204" pitchFamily="34" charset="-122"/>
              </a:rPr>
              <a:t>,</a:t>
            </a:r>
            <a:r>
              <a:rPr lang="zh-CN" sz="2100" b="0" dirty="0">
                <a:latin typeface="微软雅黑" panose="020B0503020204020204" pitchFamily="34" charset="-122"/>
                <a:ea typeface="微软雅黑" panose="020B0503020204020204" pitchFamily="34" charset="-122"/>
                <a:cs typeface="微软雅黑" panose="020B0503020204020204" pitchFamily="34" charset="-122"/>
              </a:rPr>
              <a:t>并任选一个要素说说它的寓意｡</a:t>
            </a:r>
            <a:endParaRPr lang="zh-CN" altLang="en-US" sz="21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413659" y="1676876"/>
            <a:ext cx="1939290" cy="19245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4" end="4"/>
                                            </p:txEl>
                                          </p:spTgt>
                                        </p:tgtEl>
                                        <p:attrNameLst>
                                          <p:attrName>style.visibility</p:attrName>
                                        </p:attrNameLst>
                                      </p:cBhvr>
                                      <p:to>
                                        <p:strVal val="visible"/>
                                      </p:to>
                                    </p:set>
                                    <p:anim calcmode="lin" valueType="num">
                                      <p:cBhvr additive="base">
                                        <p:cTn id="7"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2562" y="1571625"/>
            <a:ext cx="8639033" cy="2030095"/>
          </a:xfrm>
          <a:prstGeom prst="rect">
            <a:avLst/>
          </a:prstGeom>
          <a:ln w="28575">
            <a:solidFill>
              <a:srgbClr val="ED7D31"/>
            </a:solidFill>
            <a:prstDash val="dash"/>
          </a:ln>
        </p:spPr>
        <p:txBody>
          <a:bodyPr wrap="square">
            <a:spAutoFit/>
          </a:bodyPr>
          <a:lstStyle/>
          <a:p>
            <a:pPr algn="just" fontAlgn="auto">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本题考查掌握对联的基本常识和语言表达连贯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作答时要了解一定的对联知识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如对联讲究字数相等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断句一致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词性相对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语义相关</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仄起平收</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平仄相合</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即上联的最后一个字用仄声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下联的最后一个字用平声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然后结合活动主题</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联系上联内容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写出符合要求的下联</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4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图片</a:t>
              </a:r>
              <a:r>
                <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38619"/>
            <a:ext cx="8687753" cy="2999740"/>
          </a:xfrm>
          <a:prstGeom prst="rect">
            <a:avLst/>
          </a:prstGeom>
          <a:noFill/>
          <a:ln w="9525">
            <a:noFill/>
          </a:ln>
        </p:spPr>
        <p:txBody>
          <a:bodyPr wrap="square">
            <a:spAutoFit/>
          </a:bodyPr>
          <a:lstStyle/>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图片解读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即通过对图片直观内容的分析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感知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调动自己的生活积累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通过合理的联想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挖掘图片的价值意义或情感倾向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然后整合语言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表达出自己的认识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感悟</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第一</a:t>
            </a:r>
            <a:r>
              <a:rPr lang="zh-CN" altLang="en-US" sz="2100" b="1" dirty="0">
                <a:latin typeface="Times New Roman" panose="02020603050405020304" pitchFamily="18" charset="0"/>
                <a:ea typeface="微软雅黑" panose="020B0503020204020204" pitchFamily="34" charset="-122"/>
                <a:sym typeface="+mn-ea"/>
              </a:rPr>
              <a:t>步</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看</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包括</a:t>
            </a:r>
            <a:r>
              <a:rPr lang="zh-CN" altLang="en-US" sz="2100" dirty="0">
                <a:solidFill>
                  <a:srgbClr val="FF00FF"/>
                </a:solidFill>
                <a:latin typeface="Times New Roman" panose="02020603050405020304" pitchFamily="18" charset="0"/>
                <a:ea typeface="微软雅黑" panose="020B0503020204020204" pitchFamily="34" charset="-122"/>
                <a:sym typeface="+mn-ea"/>
              </a:rPr>
              <a:t>看图片看标题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仔细观察图片里的人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物</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文字等构成要素</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整体感知图片内容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标题不仅告诉了考生图片内容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还暗示了答题的方向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往往具有引导意义或深层寓意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687753" cy="3969385"/>
          </a:xfrm>
          <a:prstGeom prst="rect">
            <a:avLst/>
          </a:prstGeom>
          <a:noFill/>
          <a:ln w="9525">
            <a:noFill/>
          </a:ln>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第二步</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析</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包括</a:t>
            </a:r>
            <a:r>
              <a:rPr lang="zh-CN" altLang="en-US" sz="2100" dirty="0">
                <a:solidFill>
                  <a:srgbClr val="FF00FF"/>
                </a:solidFill>
                <a:latin typeface="Times New Roman" panose="02020603050405020304" pitchFamily="18" charset="0"/>
                <a:ea typeface="微软雅黑" panose="020B0503020204020204" pitchFamily="34" charset="-122"/>
                <a:sym typeface="+mn-ea"/>
              </a:rPr>
              <a:t>分析图片与标语</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观察画面时不仅要看事物的外在特征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还要感知气势</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意境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联想到色彩等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还要留意次要形象与主体形象的关系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揣摩其创作意图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分析标题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由标题可透视整个画面所要表达的核心内容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因此需要对标题进行分析</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了解其深意</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第三</a:t>
            </a:r>
            <a:r>
              <a:rPr lang="zh-CN" altLang="en-US" sz="2100" b="1" dirty="0">
                <a:latin typeface="Times New Roman" panose="02020603050405020304" pitchFamily="18" charset="0"/>
                <a:ea typeface="微软雅黑" panose="020B0503020204020204" pitchFamily="34" charset="-122"/>
                <a:sym typeface="+mn-ea"/>
              </a:rPr>
              <a:t>步</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合</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结合图片与标题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适当联系生活实际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合理想象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描述画面内容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明确价值情感倾向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深入思考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全面解读图片内涵</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第四</a:t>
            </a:r>
            <a:r>
              <a:rPr lang="zh-CN" altLang="en-US" sz="2100" b="1" dirty="0">
                <a:latin typeface="Times New Roman" panose="02020603050405020304" pitchFamily="18" charset="0"/>
                <a:ea typeface="微软雅黑" panose="020B0503020204020204" pitchFamily="34" charset="-122"/>
                <a:sym typeface="+mn-ea"/>
              </a:rPr>
              <a:t>步</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述</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将图片内容和图片的价值意义或情感倾向进行整合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根据要求准确具体地进行表述</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注意语言通顺流畅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感悟深刻真实</a:t>
            </a:r>
            <a:r>
              <a:rPr lang="en-US" altLang="zh-CN" sz="2100" dirty="0">
                <a:latin typeface="Times New Roman" panose="02020603050405020304" pitchFamily="18" charset="0"/>
                <a:ea typeface="微软雅黑" panose="020B0503020204020204" pitchFamily="34" charset="-122"/>
                <a:sym typeface="+mn-ea"/>
              </a:rPr>
              <a:t>｡</a:t>
            </a:r>
            <a:endParaRPr lang="zh-CN" altLang="en-US"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396938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请描述下面图片内容并结合标题阐述感悟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一笔一</a:t>
            </a:r>
            <a:r>
              <a:rPr lang="zh-CN" altLang="en-US" sz="2100" dirty="0" smtClean="0">
                <a:latin typeface="Times New Roman" panose="02020603050405020304" pitchFamily="18" charset="0"/>
                <a:ea typeface="微软雅黑" panose="020B0503020204020204" pitchFamily="34" charset="-122"/>
                <a:sym typeface="+mn-ea"/>
              </a:rPr>
              <a:t>画</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zh-CN" altLang="en-US" sz="2100" dirty="0">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pic>
        <p:nvPicPr>
          <p:cNvPr id="4" name="图片 3"/>
          <p:cNvPicPr>
            <a:picLocks noChangeAspect="1"/>
          </p:cNvPicPr>
          <p:nvPr/>
        </p:nvPicPr>
        <p:blipFill>
          <a:blip r:embed="rId1"/>
          <a:stretch>
            <a:fillRect/>
          </a:stretch>
        </p:blipFill>
        <p:spPr>
          <a:xfrm>
            <a:off x="2607926" y="2606082"/>
            <a:ext cx="3861112" cy="2699300"/>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2515235"/>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solidFill>
                  <a:srgbClr val="FF0000"/>
                </a:solidFill>
                <a:latin typeface="Times New Roman" panose="02020603050405020304" pitchFamily="18" charset="0"/>
                <a:ea typeface="微软雅黑" panose="020B0503020204020204" pitchFamily="34" charset="-122"/>
                <a:sym typeface="+mn-ea"/>
              </a:rPr>
              <a:t>【</a:t>
            </a:r>
            <a:r>
              <a:rPr lang="zh-CN" altLang="en-US" sz="2100" b="1" dirty="0">
                <a:solidFill>
                  <a:srgbClr val="FF0000"/>
                </a:solidFill>
                <a:latin typeface="Times New Roman" panose="02020603050405020304" pitchFamily="18" charset="0"/>
                <a:ea typeface="微软雅黑" panose="020B0503020204020204" pitchFamily="34" charset="-122"/>
                <a:sym typeface="+mn-ea"/>
              </a:rPr>
              <a:t>答案</a:t>
            </a:r>
            <a:r>
              <a:rPr lang="en-US" altLang="zh-CN" sz="2100" b="1" dirty="0">
                <a:solidFill>
                  <a:srgbClr val="FF0000"/>
                </a:solidFill>
                <a:latin typeface="Times New Roman" panose="02020603050405020304" pitchFamily="18" charset="0"/>
                <a:ea typeface="微软雅黑" panose="020B0503020204020204" pitchFamily="34" charset="-122"/>
                <a:sym typeface="+mn-ea"/>
              </a:rPr>
              <a:t>】</a:t>
            </a:r>
            <a:r>
              <a:rPr lang="zh-CN" altLang="en-US" sz="2100" b="1" dirty="0">
                <a:solidFill>
                  <a:srgbClr val="FF0000"/>
                </a:solidFill>
                <a:latin typeface="Times New Roman" panose="02020603050405020304" pitchFamily="18" charset="0"/>
                <a:ea typeface="微软雅黑" panose="020B0503020204020204" pitchFamily="34" charset="-122"/>
                <a:sym typeface="+mn-ea"/>
              </a:rPr>
              <a:t>示例</a:t>
            </a:r>
            <a:r>
              <a:rPr lang="en-US" altLang="zh-CN" sz="2100" b="1"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图中</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一个小孩在一双大手的帮助下</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低着头一笔一画地学写毛笔字</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这双大手</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右手握着小孩执笔的手</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笔尖正写出“非”字</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左手扶着写字的纸张</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纸上已经写好了“二”字</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汉字文化就在这样一笔一画的练习当中得以传承</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中华民族更多的优秀文化遗产需要以这样最朴实的手把手的方式</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代代传承</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r>
              <a:rPr lang="zh-CN" altLang="en-US" sz="2100" dirty="0">
                <a:solidFill>
                  <a:srgbClr val="FF0000"/>
                </a:solidFill>
                <a:latin typeface="Times New Roman" panose="02020603050405020304" pitchFamily="18" charset="0"/>
                <a:ea typeface="微软雅黑" panose="020B0503020204020204" pitchFamily="34" charset="-122"/>
                <a:sym typeface="+mn-ea"/>
              </a:rPr>
              <a:t>让其发扬光大</a:t>
            </a:r>
            <a:r>
              <a:rPr lang="en-US" altLang="zh-CN" sz="2100" dirty="0">
                <a:solidFill>
                  <a:srgbClr val="FF0000"/>
                </a:solidFill>
                <a:latin typeface="Times New Roman" panose="02020603050405020304" pitchFamily="18" charset="0"/>
                <a:ea typeface="微软雅黑" panose="020B0503020204020204" pitchFamily="34" charset="-122"/>
                <a:sym typeface="+mn-ea"/>
              </a:rPr>
              <a:t>｡</a:t>
            </a:r>
            <a:endParaRPr lang="en-US" altLang="zh-CN" sz="2100"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72817" y="2838371"/>
            <a:ext cx="2332355" cy="870585"/>
          </a:xfrm>
          <a:prstGeom prst="rect">
            <a:avLst/>
          </a:prstGeom>
        </p:spPr>
        <p:txBody>
          <a:bodyPr wrap="none">
            <a:spAutoFit/>
          </a:bodyPr>
          <a:lstStyle/>
          <a:p>
            <a:pPr algn="just">
              <a:lnSpc>
                <a:spcPct val="150000"/>
              </a:lnSpc>
              <a:spcAft>
                <a:spcPts val="0"/>
              </a:spcAft>
            </a:pPr>
            <a:r>
              <a:rPr lang="zh-CN" altLang="en-US" sz="3375" b="1" kern="100" dirty="0">
                <a:solidFill>
                  <a:srgbClr val="F47349"/>
                </a:solidFill>
                <a:latin typeface="Times New Roman" panose="02020603050405020304" pitchFamily="18" charset="0"/>
                <a:ea typeface="微软雅黑" panose="020B0503020204020204" pitchFamily="34" charset="-122"/>
                <a:cs typeface="Times New Roman" panose="02020603050405020304" pitchFamily="18" charset="0"/>
              </a:rPr>
              <a:t>课堂变式练</a:t>
            </a:r>
            <a:endParaRPr lang="zh-CN" altLang="en-US" sz="3375" b="1" kern="100" dirty="0">
              <a:solidFill>
                <a:srgbClr val="F47349"/>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687753" cy="1060450"/>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1.(2019•</a:t>
            </a:r>
            <a:r>
              <a:rPr lang="zh-CN" altLang="en-US" sz="2100" dirty="0">
                <a:latin typeface="Times New Roman" panose="02020603050405020304" pitchFamily="18" charset="0"/>
                <a:ea typeface="微软雅黑" panose="020B0503020204020204" pitchFamily="34" charset="-122"/>
                <a:sym typeface="+mn-ea"/>
              </a:rPr>
              <a:t>孝感</a:t>
            </a:r>
            <a:r>
              <a:rPr lang="en-US" altLang="zh-CN" sz="2100" dirty="0">
                <a:latin typeface="Times New Roman" panose="02020603050405020304" pitchFamily="18" charset="0"/>
                <a:ea typeface="微软雅黑" panose="020B0503020204020204" pitchFamily="34" charset="-122"/>
                <a:sym typeface="+mn-ea"/>
              </a:rPr>
              <a:t>)4</a:t>
            </a:r>
            <a:r>
              <a:rPr lang="zh-CN" altLang="en-US" sz="2100" dirty="0">
                <a:latin typeface="Times New Roman" panose="02020603050405020304" pitchFamily="18" charset="0"/>
                <a:ea typeface="微软雅黑" panose="020B0503020204020204" pitchFamily="34" charset="-122"/>
                <a:sym typeface="+mn-ea"/>
              </a:rPr>
              <a:t>月</a:t>
            </a:r>
            <a:r>
              <a:rPr lang="en-US" altLang="zh-CN" sz="2100" dirty="0">
                <a:latin typeface="Times New Roman" panose="02020603050405020304" pitchFamily="18" charset="0"/>
                <a:ea typeface="微软雅黑" panose="020B0503020204020204" pitchFamily="34" charset="-122"/>
                <a:sym typeface="+mn-ea"/>
              </a:rPr>
              <a:t>28</a:t>
            </a:r>
            <a:r>
              <a:rPr lang="zh-CN" altLang="en-US" sz="2100" dirty="0">
                <a:latin typeface="Times New Roman" panose="02020603050405020304" pitchFamily="18" charset="0"/>
                <a:ea typeface="微软雅黑" panose="020B0503020204020204" pitchFamily="34" charset="-122"/>
                <a:sym typeface="+mn-ea"/>
              </a:rPr>
              <a:t>日</a:t>
            </a:r>
            <a:r>
              <a:rPr lang="en-US" altLang="zh-CN" sz="2100" dirty="0">
                <a:latin typeface="Times New Roman" panose="02020603050405020304" pitchFamily="18" charset="0"/>
                <a:ea typeface="微软雅黑" panose="020B0503020204020204" pitchFamily="34" charset="-122"/>
                <a:sym typeface="+mn-ea"/>
              </a:rPr>
              <a:t>,2019</a:t>
            </a:r>
            <a:r>
              <a:rPr lang="zh-CN" altLang="en-US" sz="2100" dirty="0">
                <a:latin typeface="Times New Roman" panose="02020603050405020304" pitchFamily="18" charset="0"/>
                <a:ea typeface="微软雅黑" panose="020B0503020204020204" pitchFamily="34" charset="-122"/>
                <a:sym typeface="+mn-ea"/>
              </a:rPr>
              <a:t>年中国北京世界园艺博览会开幕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此次世园会会徽名为“长城之花”</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请仔细观察它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解读其设计的巧妙之处</a:t>
            </a:r>
            <a:r>
              <a:rPr lang="en-US" altLang="zh-CN"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3001425" y="2522616"/>
            <a:ext cx="3141149" cy="2972203"/>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535997" cy="3484245"/>
          </a:xfrm>
          <a:prstGeom prst="rect">
            <a:avLst/>
          </a:prstGeom>
          <a:noFill/>
          <a:ln w="9525">
            <a:noFill/>
          </a:ln>
        </p:spPr>
        <p:txBody>
          <a:bodyPr wrap="square">
            <a:spAutoFit/>
          </a:bodyPr>
          <a:lstStyle/>
          <a:p>
            <a:pPr indent="0" algn="just">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sym typeface="+mn-ea"/>
              </a:rPr>
              <a:t>①整体来看</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会徽以花为主体</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六片花瓣翩翩起舞</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与园艺博览会的主题吻合</a:t>
            </a:r>
            <a:r>
              <a:rPr lang="en-US" altLang="zh-CN" sz="2100" dirty="0" smtClean="0">
                <a:solidFill>
                  <a:srgbClr val="C00000"/>
                </a:solidFill>
                <a:latin typeface="Times New Roman" panose="02020603050405020304" pitchFamily="18" charset="0"/>
                <a:ea typeface="微软雅黑" panose="020B0503020204020204" pitchFamily="34" charset="-122"/>
                <a:sym typeface="+mn-ea"/>
              </a:rPr>
              <a:t>｡</a:t>
            </a:r>
            <a:endParaRPr lang="en-US" altLang="zh-CN" sz="2100" dirty="0" smtClean="0">
              <a:solidFill>
                <a:srgbClr val="C0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sym typeface="+mn-ea"/>
              </a:rPr>
              <a:t>②</a:t>
            </a:r>
            <a:r>
              <a:rPr lang="zh-CN" altLang="en-US" sz="2100" dirty="0">
                <a:solidFill>
                  <a:srgbClr val="C00000"/>
                </a:solidFill>
                <a:latin typeface="Times New Roman" panose="02020603050405020304" pitchFamily="18" charset="0"/>
                <a:ea typeface="微软雅黑" panose="020B0503020204020204" pitchFamily="34" charset="-122"/>
                <a:sym typeface="+mn-ea"/>
              </a:rPr>
              <a:t>中心部分既是花蕊的形态</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同时似起伏的古老长城</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又像现代都市林立的高楼</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交代了世园会举办地点</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也暗示了此届世园会是在中国快速发展</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社会不断进步的背景下举办的</a:t>
            </a:r>
            <a:r>
              <a:rPr lang="en-US" altLang="zh-CN" sz="2100" dirty="0" smtClean="0">
                <a:solidFill>
                  <a:srgbClr val="C00000"/>
                </a:solidFill>
                <a:latin typeface="Times New Roman" panose="02020603050405020304" pitchFamily="18" charset="0"/>
                <a:ea typeface="微软雅黑" panose="020B0503020204020204" pitchFamily="34" charset="-122"/>
                <a:sym typeface="+mn-ea"/>
              </a:rPr>
              <a:t>｡</a:t>
            </a:r>
            <a:endParaRPr lang="en-US" altLang="zh-CN" sz="2100" dirty="0" smtClean="0">
              <a:solidFill>
                <a:srgbClr val="C0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sym typeface="+mn-ea"/>
              </a:rPr>
              <a:t>③</a:t>
            </a:r>
            <a:r>
              <a:rPr lang="zh-CN" altLang="en-US" sz="2100" dirty="0">
                <a:solidFill>
                  <a:srgbClr val="C00000"/>
                </a:solidFill>
                <a:latin typeface="Times New Roman" panose="02020603050405020304" pitchFamily="18" charset="0"/>
                <a:ea typeface="微软雅黑" panose="020B0503020204020204" pitchFamily="34" charset="-122"/>
                <a:sym typeface="+mn-ea"/>
              </a:rPr>
              <a:t>六瓣的和平花</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承载着哲学观念</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六合常用于指上下和四方</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泛指天地或宇宙</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象征和平和谐</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昭示了此次世园会宗旨</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endParaRPr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687753" cy="575945"/>
          </a:xfrm>
          <a:prstGeom prst="rect">
            <a:avLst/>
          </a:prstGeom>
          <a:noFill/>
          <a:ln w="9525">
            <a:noFill/>
          </a:ln>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2</a:t>
            </a:r>
            <a:r>
              <a:rPr sz="2100" dirty="0" smtClean="0">
                <a:latin typeface="Times New Roman" panose="02020603050405020304" pitchFamily="18" charset="0"/>
                <a:ea typeface="微软雅黑" panose="020B0503020204020204" pitchFamily="34" charset="-122"/>
                <a:sym typeface="+mn-ea"/>
              </a:rPr>
              <a:t>.(</a:t>
            </a:r>
            <a:r>
              <a:rPr sz="2100" dirty="0">
                <a:latin typeface="Times New Roman" panose="02020603050405020304" pitchFamily="18" charset="0"/>
                <a:ea typeface="微软雅黑" panose="020B0503020204020204" pitchFamily="34" charset="-122"/>
                <a:sym typeface="+mn-ea"/>
              </a:rPr>
              <a:t>2019·梧州)根据下面这幅漫画,完成以下题目｡</a:t>
            </a:r>
            <a:endParaRPr sz="2100" dirty="0">
              <a:latin typeface="Times New Roman" panose="02020603050405020304" pitchFamily="18" charset="0"/>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3180398" y="2094071"/>
            <a:ext cx="2939415" cy="3282315"/>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687753" cy="3484245"/>
          </a:xfrm>
          <a:prstGeom prst="rect">
            <a:avLst/>
          </a:prstGeom>
          <a:noFill/>
          <a:ln w="9525">
            <a:noFill/>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(1)请用简洁的语言介绍画面内容｡(含标点限80字以内)</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solidFill>
                  <a:srgbClr val="FF0000"/>
                </a:solidFill>
                <a:latin typeface="Times New Roman" panose="02020603050405020304" pitchFamily="18" charset="0"/>
                <a:ea typeface="微软雅黑" panose="020B0503020204020204" pitchFamily="34" charset="-122"/>
                <a:sym typeface="+mn-ea"/>
              </a:rPr>
              <a:t>墙前站三人,站在地面上的人,眼前只有墙;站在较高书上的人,越过了墙看到了黑暗;站在最高书上的人,越过墙和黑暗,看到了太阳和光明,书包括“词典”和“名著”｡</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(2)请用简洁的语言概括漫画所蕴含的寓意｡</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solidFill>
                  <a:srgbClr val="FF0000"/>
                </a:solidFill>
                <a:latin typeface="Times New Roman" panose="02020603050405020304" pitchFamily="18" charset="0"/>
                <a:ea typeface="微软雅黑" panose="020B0503020204020204" pitchFamily="34" charset="-122"/>
                <a:sym typeface="+mn-ea"/>
              </a:rPr>
              <a:t>书读得越多,积累的东西也就越多,便可以看得更远｡</a:t>
            </a:r>
            <a:endParaRPr sz="2100"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 calcmode="lin" valueType="num">
                                      <p:cBhvr additive="base">
                                        <p:cTn id="1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687753" cy="575945"/>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3.(2019•</a:t>
            </a:r>
            <a:r>
              <a:rPr lang="zh-CN" altLang="en-US" sz="2100" dirty="0">
                <a:latin typeface="Times New Roman" panose="02020603050405020304" pitchFamily="18" charset="0"/>
                <a:ea typeface="微软雅黑" panose="020B0503020204020204" pitchFamily="34" charset="-122"/>
                <a:sym typeface="+mn-ea"/>
              </a:rPr>
              <a:t>德州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概括图中主要信息</a:t>
            </a:r>
            <a:r>
              <a:rPr lang="en-US" altLang="zh-CN" sz="2100" dirty="0">
                <a:latin typeface="Times New Roman" panose="02020603050405020304" pitchFamily="18" charset="0"/>
                <a:ea typeface="微软雅黑" panose="020B0503020204020204" pitchFamily="34" charset="-122"/>
                <a:sym typeface="+mn-ea"/>
              </a:rPr>
              <a:t>｡(50</a:t>
            </a:r>
            <a:r>
              <a:rPr lang="zh-CN" altLang="en-US" sz="2100" dirty="0">
                <a:latin typeface="Times New Roman" panose="02020603050405020304" pitchFamily="18" charset="0"/>
                <a:ea typeface="微软雅黑" panose="020B0503020204020204" pitchFamily="34" charset="-122"/>
                <a:sym typeface="+mn-ea"/>
              </a:rPr>
              <a:t>字以内</a:t>
            </a:r>
            <a:r>
              <a:rPr lang="en-US" altLang="zh-CN"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2285570" y="2160984"/>
            <a:ext cx="4572860" cy="2962346"/>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53435"/>
            <a:ext cx="8639033" cy="4291330"/>
          </a:xfrm>
          <a:prstGeom prst="rect">
            <a:avLst/>
          </a:prstGeom>
        </p:spPr>
        <p:txBody>
          <a:bodyPr wrap="square">
            <a:spAutoFit/>
          </a:bodyPr>
          <a:lstStyle/>
          <a:p>
            <a:pPr algn="just" fontAlgn="auto">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综合</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探究</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3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材料</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随着智能手机的普及</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人们对手机的依赖大大超出预期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在青少年中尤其如此</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世界上最遥远的距离不是生与死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而是我坐在你面前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你却在玩手机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这一用来调侃“手机控”的段子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如今却成为越来越多的人的真实写照</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3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材料</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腱鞘炎</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视疲劳和视力衰退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都是过度使用手机造成的“手机病”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除了“手机脖”“爱疯手”“手机眼”</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对手机的依赖还会让人患上“社交病”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如</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惧怕面对面沟通</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不敢面对现实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在手机聊天</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游戏中获取廉价且暂时的快乐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同时</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过度依赖手机导致不少年轻人花在手机上的时间越来越多</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从而没有时间学习</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最终导致毁掉青春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687753" cy="1060450"/>
          </a:xfrm>
          <a:prstGeom prst="rect">
            <a:avLst/>
          </a:prstGeom>
          <a:noFill/>
          <a:ln w="9525">
            <a:noFill/>
          </a:ln>
        </p:spPr>
        <p:txBody>
          <a:bodyPr wrap="square">
            <a:spAutoFit/>
          </a:bodyPr>
          <a:lstStyle/>
          <a:p>
            <a:pPr indent="0" algn="just">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sym typeface="+mn-ea"/>
              </a:rPr>
              <a:t>示例</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中国春节档电影观影人次和票房</a:t>
            </a:r>
            <a:r>
              <a:rPr lang="en-US" altLang="zh-CN" sz="2100" dirty="0">
                <a:solidFill>
                  <a:srgbClr val="C00000"/>
                </a:solidFill>
                <a:latin typeface="Times New Roman" panose="02020603050405020304" pitchFamily="18" charset="0"/>
                <a:ea typeface="微软雅黑" panose="020B0503020204020204" pitchFamily="34" charset="-122"/>
                <a:sym typeface="+mn-ea"/>
              </a:rPr>
              <a:t>,2018</a:t>
            </a:r>
            <a:r>
              <a:rPr lang="zh-CN" altLang="en-US" sz="2100" dirty="0">
                <a:solidFill>
                  <a:srgbClr val="C00000"/>
                </a:solidFill>
                <a:latin typeface="Times New Roman" panose="02020603050405020304" pitchFamily="18" charset="0"/>
                <a:ea typeface="微软雅黑" panose="020B0503020204020204" pitchFamily="34" charset="-122"/>
                <a:sym typeface="+mn-ea"/>
              </a:rPr>
              <a:t>年较前两年有大幅提升</a:t>
            </a:r>
            <a:r>
              <a:rPr lang="en-US" altLang="zh-CN" sz="2100" dirty="0">
                <a:solidFill>
                  <a:srgbClr val="C00000"/>
                </a:solidFill>
                <a:latin typeface="Times New Roman" panose="02020603050405020304" pitchFamily="18" charset="0"/>
                <a:ea typeface="微软雅黑" panose="020B0503020204020204" pitchFamily="34" charset="-122"/>
                <a:sym typeface="+mn-ea"/>
              </a:rPr>
              <a:t>,2019</a:t>
            </a:r>
            <a:r>
              <a:rPr lang="zh-CN" altLang="en-US" sz="2100" dirty="0">
                <a:solidFill>
                  <a:srgbClr val="C00000"/>
                </a:solidFill>
                <a:latin typeface="Times New Roman" panose="02020603050405020304" pitchFamily="18" charset="0"/>
                <a:ea typeface="微软雅黑" panose="020B0503020204020204" pitchFamily="34" charset="-122"/>
                <a:sym typeface="+mn-ea"/>
              </a:rPr>
              <a:t>年观影人次稍有减少</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而票房略有增加</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endParaRPr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687753" cy="1060450"/>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4.(2019•</a:t>
            </a:r>
            <a:r>
              <a:rPr lang="zh-CN" altLang="en-US" sz="2100" dirty="0">
                <a:latin typeface="Times New Roman" panose="02020603050405020304" pitchFamily="18" charset="0"/>
                <a:ea typeface="微软雅黑" panose="020B0503020204020204" pitchFamily="34" charset="-122"/>
                <a:sym typeface="+mn-ea"/>
              </a:rPr>
              <a:t>达州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下面这张照片是某地铁乘客无意间拍摄到的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请仔细观察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完成后面的问题</a:t>
            </a:r>
            <a:r>
              <a:rPr lang="en-US" altLang="zh-CN"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2393156" y="2522616"/>
            <a:ext cx="4357688" cy="2621756"/>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687753" cy="3484245"/>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用自己的话描述照片上的内容</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sym typeface="+mn-ea"/>
              </a:rPr>
              <a:t>示例</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地铁车厢中</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一位母亲抱着孩子坐在座位一角</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座位上没有其他乘客</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母亲用包垫在孩子脚下</a:t>
            </a:r>
            <a:r>
              <a:rPr lang="en-US" altLang="zh-CN" sz="2100" dirty="0">
                <a:solidFill>
                  <a:srgbClr val="C00000"/>
                </a:solidFill>
                <a:latin typeface="Times New Roman" panose="02020603050405020304" pitchFamily="18" charset="0"/>
                <a:ea typeface="微软雅黑" panose="020B0503020204020204" pitchFamily="34" charset="-122"/>
                <a:sym typeface="+mn-ea"/>
              </a:rPr>
              <a:t>｡ </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这张照片一经晒出就迅速走红</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请简析走红的原因</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sym typeface="+mn-ea"/>
              </a:rPr>
              <a:t>围绕</a:t>
            </a:r>
            <a:r>
              <a:rPr lang="zh-CN" altLang="en-US" sz="2100" dirty="0">
                <a:solidFill>
                  <a:srgbClr val="C00000"/>
                </a:solidFill>
                <a:latin typeface="Times New Roman" panose="02020603050405020304" pitchFamily="18" charset="0"/>
                <a:ea typeface="微软雅黑" panose="020B0503020204020204" pitchFamily="34" charset="-122"/>
                <a:sym typeface="+mn-ea"/>
              </a:rPr>
              <a:t>“母亲用包垫在孩子脚下是为了不把座位弄脏</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其品行对孩子的教育</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影响作用”作答</a:t>
            </a:r>
            <a:r>
              <a:rPr lang="en-US" altLang="zh-CN" sz="2100" dirty="0">
                <a:solidFill>
                  <a:srgbClr val="C00000"/>
                </a:solidFill>
                <a:latin typeface="Times New Roman" panose="02020603050405020304" pitchFamily="18" charset="0"/>
                <a:ea typeface="微软雅黑" panose="020B0503020204020204" pitchFamily="34" charset="-122"/>
                <a:sym typeface="+mn-ea"/>
              </a:rPr>
              <a:t>｡ </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 calcmode="lin" valueType="num">
                                      <p:cBhvr additive="base">
                                        <p:cTn id="1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687753" cy="1060450"/>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5.(2019•</a:t>
            </a:r>
            <a:r>
              <a:rPr lang="zh-CN" altLang="en-US" sz="2100" dirty="0">
                <a:latin typeface="Times New Roman" panose="02020603050405020304" pitchFamily="18" charset="0"/>
                <a:ea typeface="微软雅黑" panose="020B0503020204020204" pitchFamily="34" charset="-122"/>
                <a:sym typeface="+mn-ea"/>
              </a:rPr>
              <a:t>泸州</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下面是某校学生在网上收集的近二十年来全国环境污染治理投资总额及所占</a:t>
            </a:r>
            <a:r>
              <a:rPr lang="en-US" altLang="zh-CN" sz="2100" dirty="0">
                <a:latin typeface="Times New Roman" panose="02020603050405020304" pitchFamily="18" charset="0"/>
                <a:ea typeface="微软雅黑" panose="020B0503020204020204" pitchFamily="34" charset="-122"/>
                <a:sym typeface="+mn-ea"/>
              </a:rPr>
              <a:t>GDP</a:t>
            </a:r>
            <a:r>
              <a:rPr lang="zh-CN" altLang="en-US" sz="2100" dirty="0">
                <a:latin typeface="Times New Roman" panose="02020603050405020304" pitchFamily="18" charset="0"/>
                <a:ea typeface="微软雅黑" panose="020B0503020204020204" pitchFamily="34" charset="-122"/>
                <a:sym typeface="+mn-ea"/>
              </a:rPr>
              <a:t>比重的统计图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请你据此写出两条结论</a:t>
            </a:r>
            <a:r>
              <a:rPr lang="en-US" altLang="zh-CN"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1885950" y="2522616"/>
            <a:ext cx="5372100" cy="2843213"/>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543975" cy="2515235"/>
          </a:xfrm>
          <a:prstGeom prst="rect">
            <a:avLst/>
          </a:prstGeom>
          <a:noFill/>
          <a:ln w="9525">
            <a:noFill/>
          </a:ln>
        </p:spPr>
        <p:txBody>
          <a:bodyPr wrap="square">
            <a:spAutoFit/>
          </a:bodyPr>
          <a:lstStyle/>
          <a:p>
            <a:pPr indent="0" algn="just">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sym typeface="+mn-ea"/>
              </a:rPr>
              <a:t>示例</a:t>
            </a:r>
            <a:r>
              <a:rPr lang="en-US" altLang="zh-CN" sz="2100" dirty="0" smtClean="0">
                <a:solidFill>
                  <a:srgbClr val="C00000"/>
                </a:solidFill>
                <a:latin typeface="Times New Roman" panose="02020603050405020304" pitchFamily="18" charset="0"/>
                <a:ea typeface="微软雅黑" panose="020B0503020204020204" pitchFamily="34" charset="-122"/>
                <a:sym typeface="+mn-ea"/>
              </a:rPr>
              <a:t>:</a:t>
            </a:r>
            <a:endParaRPr lang="en-US" altLang="zh-CN" sz="2100" dirty="0" smtClean="0">
              <a:solidFill>
                <a:srgbClr val="C0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sym typeface="+mn-ea"/>
              </a:rPr>
              <a:t>①</a:t>
            </a:r>
            <a:r>
              <a:rPr lang="zh-CN" altLang="en-US" sz="2100" dirty="0">
                <a:solidFill>
                  <a:srgbClr val="C00000"/>
                </a:solidFill>
                <a:latin typeface="Times New Roman" panose="02020603050405020304" pitchFamily="18" charset="0"/>
                <a:ea typeface="微软雅黑" panose="020B0503020204020204" pitchFamily="34" charset="-122"/>
                <a:sym typeface="+mn-ea"/>
              </a:rPr>
              <a:t>近二十年来全国环境污染治理投资总额总体呈上升趋势</a:t>
            </a:r>
            <a:r>
              <a:rPr lang="en-US" altLang="zh-CN" sz="2100" dirty="0" smtClean="0">
                <a:solidFill>
                  <a:srgbClr val="C00000"/>
                </a:solidFill>
                <a:latin typeface="Times New Roman" panose="02020603050405020304" pitchFamily="18" charset="0"/>
                <a:ea typeface="微软雅黑" panose="020B0503020204020204" pitchFamily="34" charset="-122"/>
                <a:sym typeface="+mn-ea"/>
              </a:rPr>
              <a:t>｡</a:t>
            </a:r>
            <a:endParaRPr lang="en-US" altLang="zh-CN" sz="2100" dirty="0" smtClean="0">
              <a:solidFill>
                <a:srgbClr val="C0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sym typeface="+mn-ea"/>
              </a:rPr>
              <a:t>②</a:t>
            </a:r>
            <a:r>
              <a:rPr lang="zh-CN" altLang="en-US" sz="2100" dirty="0">
                <a:solidFill>
                  <a:srgbClr val="C00000"/>
                </a:solidFill>
                <a:latin typeface="Times New Roman" panose="02020603050405020304" pitchFamily="18" charset="0"/>
                <a:ea typeface="微软雅黑" panose="020B0503020204020204" pitchFamily="34" charset="-122"/>
                <a:sym typeface="+mn-ea"/>
              </a:rPr>
              <a:t>近二十年来全国环境污染治理每年投资总额占</a:t>
            </a:r>
            <a:r>
              <a:rPr lang="en-US" altLang="zh-CN" sz="2100" dirty="0">
                <a:solidFill>
                  <a:srgbClr val="C00000"/>
                </a:solidFill>
                <a:latin typeface="Times New Roman" panose="02020603050405020304" pitchFamily="18" charset="0"/>
                <a:ea typeface="微软雅黑" panose="020B0503020204020204" pitchFamily="34" charset="-122"/>
                <a:sym typeface="+mn-ea"/>
              </a:rPr>
              <a:t>GDP</a:t>
            </a:r>
            <a:r>
              <a:rPr lang="zh-CN" altLang="en-US" sz="2100" dirty="0">
                <a:solidFill>
                  <a:srgbClr val="C00000"/>
                </a:solidFill>
                <a:latin typeface="Times New Roman" panose="02020603050405020304" pitchFamily="18" charset="0"/>
                <a:ea typeface="微软雅黑" panose="020B0503020204020204" pitchFamily="34" charset="-122"/>
                <a:sym typeface="+mn-ea"/>
              </a:rPr>
              <a:t>比重比较低</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均在</a:t>
            </a:r>
            <a:r>
              <a:rPr lang="en-US" altLang="zh-CN" sz="2100" dirty="0">
                <a:solidFill>
                  <a:srgbClr val="C00000"/>
                </a:solidFill>
                <a:latin typeface="Times New Roman" panose="02020603050405020304" pitchFamily="18" charset="0"/>
                <a:ea typeface="微软雅黑" panose="020B0503020204020204" pitchFamily="34" charset="-122"/>
                <a:sym typeface="+mn-ea"/>
              </a:rPr>
              <a:t>2%</a:t>
            </a:r>
            <a:r>
              <a:rPr lang="zh-CN" altLang="en-US" sz="2100" dirty="0">
                <a:solidFill>
                  <a:srgbClr val="C00000"/>
                </a:solidFill>
                <a:latin typeface="Times New Roman" panose="02020603050405020304" pitchFamily="18" charset="0"/>
                <a:ea typeface="微软雅黑" panose="020B0503020204020204" pitchFamily="34" charset="-122"/>
                <a:sym typeface="+mn-ea"/>
              </a:rPr>
              <a:t>以下</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或近二十年来全国环境污染治理每年投资总额占</a:t>
            </a:r>
            <a:r>
              <a:rPr lang="en-US" altLang="zh-CN" sz="2100" dirty="0">
                <a:solidFill>
                  <a:srgbClr val="C00000"/>
                </a:solidFill>
                <a:latin typeface="Times New Roman" panose="02020603050405020304" pitchFamily="18" charset="0"/>
                <a:ea typeface="微软雅黑" panose="020B0503020204020204" pitchFamily="34" charset="-122"/>
                <a:sym typeface="+mn-ea"/>
              </a:rPr>
              <a:t>GDP</a:t>
            </a:r>
            <a:r>
              <a:rPr lang="zh-CN" altLang="en-US" sz="2100" dirty="0">
                <a:solidFill>
                  <a:srgbClr val="C00000"/>
                </a:solidFill>
                <a:latin typeface="Times New Roman" panose="02020603050405020304" pitchFamily="18" charset="0"/>
                <a:ea typeface="微软雅黑" panose="020B0503020204020204" pitchFamily="34" charset="-122"/>
                <a:sym typeface="+mn-ea"/>
              </a:rPr>
              <a:t>的比重有差异</a:t>
            </a:r>
            <a:r>
              <a:rPr lang="en-US" altLang="zh-CN" sz="2100" dirty="0">
                <a:solidFill>
                  <a:srgbClr val="C00000"/>
                </a:solidFill>
                <a:latin typeface="Times New Roman" panose="02020603050405020304" pitchFamily="18" charset="0"/>
                <a:ea typeface="微软雅黑" panose="020B0503020204020204" pitchFamily="34" charset="-122"/>
                <a:sym typeface="+mn-ea"/>
              </a:rPr>
              <a:t>,2010</a:t>
            </a:r>
            <a:r>
              <a:rPr lang="zh-CN" altLang="en-US" sz="2100" dirty="0">
                <a:solidFill>
                  <a:srgbClr val="C00000"/>
                </a:solidFill>
                <a:latin typeface="Times New Roman" panose="02020603050405020304" pitchFamily="18" charset="0"/>
                <a:ea typeface="微软雅黑" panose="020B0503020204020204" pitchFamily="34" charset="-122"/>
                <a:sym typeface="+mn-ea"/>
              </a:rPr>
              <a:t>年最高</a:t>
            </a:r>
            <a:r>
              <a:rPr lang="en-US" altLang="zh-CN" sz="2100" dirty="0">
                <a:solidFill>
                  <a:srgbClr val="C00000"/>
                </a:solidFill>
                <a:latin typeface="Times New Roman" panose="02020603050405020304" pitchFamily="18" charset="0"/>
                <a:ea typeface="微软雅黑" panose="020B0503020204020204" pitchFamily="34" charset="-122"/>
                <a:sym typeface="+mn-ea"/>
              </a:rPr>
              <a:t>)｡ </a:t>
            </a:r>
            <a:endParaRPr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4453890"/>
          </a:xfrm>
          <a:prstGeom prst="rect">
            <a:avLst/>
          </a:prstGeom>
        </p:spPr>
        <p:txBody>
          <a:bodyPr wrap="square">
            <a:spAutoFit/>
          </a:bodyPr>
          <a:lstStyle/>
          <a:p>
            <a:pPr algn="just" fontAlgn="auto">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材料三</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手机其实不是我们焦虑爆棚</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毁掉青春的罪魁祸首</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它只是为你的拖延症提供了一个暂时回避的理想出口</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你不爱看书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不爱学习关手机什么事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毁掉你的是重度拖延与不自律</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zh-CN" altLang="en-US" sz="2100" b="1" dirty="0" smtClean="0">
                <a:latin typeface="Times New Roman" panose="02020603050405020304" pitchFamily="18" charset="0"/>
                <a:ea typeface="微软雅黑" panose="020B0503020204020204" pitchFamily="34" charset="-122"/>
                <a:cs typeface="Times New Roman" panose="02020603050405020304" pitchFamily="18" charset="0"/>
              </a:rPr>
              <a:t>材料</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四</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有一群人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他们懂得将手机里的信息进行筛选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过滤</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将有用的信息在大脑里进行分类储存</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并结合自己的想法思考</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将碎片化的时间通过手机进行学习和娱乐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这类人往往拥有很强的自制力</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以上材料针对什么问题出现了哪两种不同的观点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请简要概括</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答案</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针对智能手机的使用</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一种观点是</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过度依赖手机会毁掉我们的青春</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另一种观点是</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毁掉青春的其实不是手机</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是重度拖延与不自律</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2562" y="1571625"/>
            <a:ext cx="8639033" cy="4453890"/>
          </a:xfrm>
          <a:prstGeom prst="rect">
            <a:avLst/>
          </a:prstGeom>
          <a:ln w="28575">
            <a:solidFill>
              <a:srgbClr val="ED7D31"/>
            </a:solidFill>
            <a:prstDash val="dash"/>
          </a:ln>
        </p:spPr>
        <p:txBody>
          <a:bodyPr wrap="square">
            <a:spAutoFit/>
          </a:bodyPr>
          <a:lstStyle/>
          <a:p>
            <a:pPr algn="just" fontAlgn="auto">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本题考查归纳内容要点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概括中心意思</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作答时</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先在通读材料的基础上概括各则材料的主要内容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然后将其进行归纳</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提炼出“两种不同的观点”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材料一表明人们对手机的过度依赖</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影响了人们的交流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材料二谈手机的具体危害</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表明对手机的依赖可以造成多种生理疾病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同时也会影响人的社交能力</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使人丧失进取精神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材料三认为手机只是为拖延症“提供了一个暂时回避的理想出口”</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毁掉自己的是重度拖延和不自律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材料四表明自制力很强的人能通过手机学习</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综合来看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以上四则材料主要表明了两种观点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一种认为手机的使用产生了很多“手机病”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毁掉了年轻人的青春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另一种认为毁掉青春的是人的不良习惯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即重度拖延和不自律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2030095"/>
          </a:xfrm>
          <a:prstGeom prst="rect">
            <a:avLst/>
          </a:prstGeom>
        </p:spPr>
        <p:txBody>
          <a:bodyPr wrap="square">
            <a:spAutoFit/>
          </a:bodyPr>
          <a:lstStyle/>
          <a:p>
            <a:pPr algn="just" fontAlgn="auto">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你赞同上面的哪一个观点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说说你的理由</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答案</a:t>
            </a:r>
            <a:r>
              <a:rPr lang="en-US" altLang="zh-CN" sz="21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1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我同意第二个观点</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有害的不是手机</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而是我们在使用手机时不能自律</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导致了各种问题的出现</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我们应该正确面对这一问题</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从自身出发</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努力克服对手机的错误依赖</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把它变成我们生活的帮手</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266132" y="3514489"/>
            <a:ext cx="8639033" cy="1060450"/>
          </a:xfrm>
          <a:prstGeom prst="rect">
            <a:avLst/>
          </a:prstGeom>
          <a:ln w="28575">
            <a:solidFill>
              <a:srgbClr val="ED7D31"/>
            </a:solidFill>
            <a:prstDash val="dash"/>
          </a:ln>
        </p:spPr>
        <p:txBody>
          <a:bodyPr wrap="square">
            <a:spAutoFit/>
          </a:bodyPr>
          <a:lstStyle/>
          <a:p>
            <a:pPr algn="just" fontAlgn="auto">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本题考查根据材料内容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提出自己的见解</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作答时</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首先应表明自己的态度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然后结合材料及平时的见闻和感受给出自己的理由即可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1060450"/>
          </a:xfrm>
          <a:prstGeom prst="rect">
            <a:avLst/>
          </a:prstGeom>
        </p:spPr>
        <p:txBody>
          <a:bodyPr wrap="square">
            <a:spAutoFit/>
          </a:bodyPr>
          <a:lstStyle/>
          <a:p>
            <a:pPr algn="just" fontAlgn="auto">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样题二</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(2018•</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凉山州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语言运用</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1</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西昌市很多单位和小区都配有废旧衣物回收箱</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经调查情况如下图</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2317508" y="2544992"/>
            <a:ext cx="4536281" cy="2728913"/>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7678</Words>
  <Application>WPS 演示</Application>
  <PresentationFormat>在屏幕上显示</PresentationFormat>
  <Paragraphs>243</Paragraphs>
  <Slides>54</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54</vt:i4>
      </vt:variant>
    </vt:vector>
  </HeadingPairs>
  <TitlesOfParts>
    <vt:vector size="62" baseType="lpstr">
      <vt:lpstr>Arial</vt:lpstr>
      <vt:lpstr>宋体</vt:lpstr>
      <vt:lpstr>Wingdings</vt:lpstr>
      <vt:lpstr>Calibri</vt:lpstr>
      <vt:lpstr>Times New Roman</vt:lpstr>
      <vt:lpstr>微软雅黑</vt:lpstr>
      <vt:lpstr>Helvetica</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2020-02-24T03:54:01Z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