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38" r:id="rId4"/>
    <p:sldId id="664" r:id="rId5"/>
    <p:sldId id="422" r:id="rId6"/>
    <p:sldId id="654" r:id="rId7"/>
    <p:sldId id="629" r:id="rId8"/>
    <p:sldId id="806" r:id="rId9"/>
    <p:sldId id="792" r:id="rId10"/>
    <p:sldId id="793" r:id="rId11"/>
    <p:sldId id="794" r:id="rId12"/>
    <p:sldId id="807" r:id="rId13"/>
    <p:sldId id="808" r:id="rId14"/>
    <p:sldId id="800" r:id="rId15"/>
    <p:sldId id="809" r:id="rId16"/>
    <p:sldId id="804" r:id="rId17"/>
    <p:sldId id="810" r:id="rId18"/>
    <p:sldId id="811" r:id="rId19"/>
    <p:sldId id="812" r:id="rId20"/>
    <p:sldId id="813" r:id="rId21"/>
    <p:sldId id="814" r:id="rId22"/>
    <p:sldId id="803" r:id="rId23"/>
    <p:sldId id="784" r:id="rId24"/>
    <p:sldId id="785" r:id="rId25"/>
    <p:sldId id="786" r:id="rId26"/>
    <p:sldId id="787" r:id="rId27"/>
    <p:sldId id="805" r:id="rId28"/>
    <p:sldId id="815" r:id="rId29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81"/>
    <p:restoredTop sz="50000"/>
  </p:normalViewPr>
  <p:slideViewPr>
    <p:cSldViewPr showGuides="1">
      <p:cViewPr varScale="1">
        <p:scale>
          <a:sx n="99" d="100"/>
          <a:sy n="99" d="100"/>
        </p:scale>
        <p:origin x="72" y="144"/>
      </p:cViewPr>
      <p:guideLst>
        <p:guide orient="horz" pos="158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tags" Target="tags/tag63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5C3967-19AC-4A2F-B3B3-B9AEC70B13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2021/6/6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53943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ECC808-CFD0-489C-AD81-E3A1CB7F3F1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2021/6/6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89628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0" y="307975"/>
            <a:ext cx="9144000" cy="4576763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rnd">
            <a:solidFill>
              <a:srgbClr val="00A8AC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文本框 49"/>
          <p:cNvSpPr txBox="1">
            <a:spLocks noChangeArrowheads="1"/>
          </p:cNvSpPr>
          <p:nvPr/>
        </p:nvSpPr>
        <p:spPr bwMode="auto">
          <a:xfrm>
            <a:off x="684213" y="569913"/>
            <a:ext cx="77882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200" b="1" i="0" u="none" strike="noStrike" kern="1200" cap="none" spc="0" normalizeH="0" baseline="0" noProof="0" smtClean="0">
                <a:ln>
                  <a:noFill/>
                </a:ln>
                <a:solidFill>
                  <a:srgbClr val="271864"/>
                </a:solidFill>
                <a:effectLst/>
                <a:uLnTx/>
                <a:uFillTx/>
                <a:latin typeface="+mj-ea"/>
                <a:ea typeface="+mj-ea"/>
                <a:cs typeface="Kaiti SC"/>
              </a:rPr>
              <a:t>第</a:t>
            </a:r>
            <a:r>
              <a:rPr kumimoji="0" lang="en-US" altLang="zh-CN" sz="5200" b="1" i="0" u="none" strike="noStrike" kern="1200" cap="none" spc="0" normalizeH="0" baseline="0" noProof="0" smtClean="0">
                <a:ln>
                  <a:noFill/>
                </a:ln>
                <a:solidFill>
                  <a:srgbClr val="271864"/>
                </a:solidFill>
                <a:effectLst/>
                <a:uLnTx/>
                <a:uFillTx/>
                <a:latin typeface="+mj-ea"/>
                <a:ea typeface="+mj-ea"/>
                <a:cs typeface="Kaiti SC"/>
              </a:rPr>
              <a:t>3</a:t>
            </a:r>
            <a:r>
              <a:rPr kumimoji="0" lang="zh-CN" altLang="en-US" sz="5200" b="1" i="0" u="none" strike="noStrike" kern="1200" cap="none" spc="0" normalizeH="0" baseline="0" noProof="0" smtClean="0">
                <a:ln>
                  <a:noFill/>
                </a:ln>
                <a:solidFill>
                  <a:srgbClr val="271864"/>
                </a:solidFill>
                <a:effectLst/>
                <a:uLnTx/>
                <a:uFillTx/>
                <a:latin typeface="+mj-ea"/>
                <a:ea typeface="+mj-ea"/>
                <a:cs typeface="Kaiti SC"/>
              </a:rPr>
              <a:t>单元  写作</a:t>
            </a:r>
            <a:endParaRPr kumimoji="0" lang="zh-CN" altLang="en-US" sz="5200" b="1" i="0" u="none" strike="noStrike" kern="1200" cap="none" spc="0" normalizeH="0" baseline="0" noProof="0">
              <a:ln>
                <a:noFill/>
              </a:ln>
              <a:solidFill>
                <a:srgbClr val="271864"/>
              </a:solidFill>
              <a:effectLst/>
              <a:uLnTx/>
              <a:uFillTx/>
              <a:latin typeface="+mj-ea"/>
              <a:ea typeface="+mj-ea"/>
              <a:cs typeface="Kaiti SC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403350" y="1492250"/>
            <a:ext cx="6337300" cy="0"/>
          </a:xfrm>
          <a:prstGeom prst="line">
            <a:avLst/>
          </a:prstGeom>
          <a:ln w="41275">
            <a:solidFill>
              <a:srgbClr val="00A8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6" name="Picture 16" descr="C:\Users\Administrator\Desktop\20130806221109_BjuMu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1276350"/>
            <a:ext cx="8067675" cy="320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1403350" y="1908175"/>
            <a:ext cx="4000500" cy="19399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议论要言之有据</a:t>
            </a:r>
            <a:endParaRPr kumimoji="0" lang="zh-CN" altLang="zh-CN" sz="6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文本框 99"/>
          <p:cNvSpPr txBox="1">
            <a:spLocks noChangeArrowheads="1"/>
          </p:cNvSpPr>
          <p:nvPr/>
        </p:nvSpPr>
        <p:spPr bwMode="auto">
          <a:xfrm>
            <a:off x="666750" y="771525"/>
            <a:ext cx="7794625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4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有关诚信的名言警句</a:t>
            </a: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生命不可能从谎言中开出灿烂的鲜花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 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海涅</a:t>
            </a: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言不信者，行不果。 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墨子</a:t>
            </a: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民无信不立。 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      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孔子</a:t>
            </a: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虚伪的真诚，比魔鬼更可怕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         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泰戈尔</a:t>
            </a:r>
            <a:endParaRPr kumimoji="0" lang="en-US" altLang="zh-CN" sz="2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文本框 99"/>
          <p:cNvSpPr txBox="1"/>
          <p:nvPr/>
        </p:nvSpPr>
        <p:spPr>
          <a:xfrm>
            <a:off x="468313" y="484188"/>
            <a:ext cx="8224837" cy="4154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None/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3. 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有关诚信的故事</a:t>
            </a:r>
          </a:p>
          <a:p>
            <a:pPr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    示例：</a:t>
            </a:r>
            <a:r>
              <a:rPr lang="zh-CN" altLang="en-US" sz="2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商鞅立木取信</a:t>
            </a:r>
          </a:p>
          <a:p>
            <a:pPr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商鞅助秦孝公进行变法，为了取信于民，商鞅立三丈之木于国都南门，贴出告示说：“如果有人能把此木搬到北门，给予十金。”百姓对这种做法感到奇怪，没有人敢搬这根木头。商鞅又布告国人，能搬者给予五十金。终于有个大胆的人扛走了这根木头，商鞅马上就给了他五十金，以表明诚信不欺。这一做法，使老百姓确信新法是可信的，从而使新法顺利地推行实施。</a:t>
            </a:r>
            <a:endParaRPr lang="en-US" altLang="zh-CN" sz="2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文本框 99"/>
          <p:cNvSpPr txBox="1"/>
          <p:nvPr/>
        </p:nvSpPr>
        <p:spPr>
          <a:xfrm>
            <a:off x="973138" y="1384300"/>
            <a:ext cx="7486650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4205" eaLnBrk="0" hangingPunct="0">
              <a:lnSpc>
                <a:spcPct val="150000"/>
              </a:lnSpc>
              <a:buNone/>
            </a:pP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孔子说：“人而无信，不知其可也。”（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论语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·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为政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）诚信，自古就是一种美德。欺诈、造假等不讲诚信的现象历来为人们所深恶痛绝。请以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谈诚信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为题，写一篇议论文。不少于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600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字。</a:t>
            </a:r>
          </a:p>
        </p:txBody>
      </p:sp>
      <p:sp>
        <p:nvSpPr>
          <p:cNvPr id="18435" name="矩形 1"/>
          <p:cNvSpPr/>
          <p:nvPr/>
        </p:nvSpPr>
        <p:spPr>
          <a:xfrm>
            <a:off x="828675" y="741363"/>
            <a:ext cx="51831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写作实践二：写议论文（命题作文）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框 99"/>
          <p:cNvSpPr txBox="1"/>
          <p:nvPr/>
        </p:nvSpPr>
        <p:spPr>
          <a:xfrm>
            <a:off x="828675" y="1384300"/>
            <a:ext cx="7559675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46405" indent="-446405" eaLnBrk="0" hangingPunct="0">
              <a:lnSpc>
                <a:spcPct val="150000"/>
              </a:lnSpc>
              <a:buNone/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1.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关于“诚信”，可说的角度很多，要深入思考，多方开掘，选定一个角度，形成一个明确的观点。</a:t>
            </a:r>
          </a:p>
          <a:p>
            <a:pPr marL="446405" indent="-446405" eaLnBrk="0" hangingPunct="0">
              <a:lnSpc>
                <a:spcPct val="150000"/>
              </a:lnSpc>
              <a:buNone/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2.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关于“诚信”的材料很多，注意围绕自己确定的观点，选取恰当的材料。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460" name="矩形 2"/>
          <p:cNvSpPr/>
          <p:nvPr/>
        </p:nvSpPr>
        <p:spPr>
          <a:xfrm>
            <a:off x="989013" y="700088"/>
            <a:ext cx="1071562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: 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19659" y="741506"/>
            <a:ext cx="973138" cy="581025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框 99"/>
          <p:cNvSpPr txBox="1"/>
          <p:nvPr/>
        </p:nvSpPr>
        <p:spPr>
          <a:xfrm>
            <a:off x="684213" y="1058863"/>
            <a:ext cx="7775575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46405" indent="-446405" algn="just" eaLnBrk="0" hangingPunct="0">
              <a:lnSpc>
                <a:spcPct val="120000"/>
              </a:lnSpc>
              <a:buNone/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1.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首先要想怎样开头可以既引人注意又引人深思。对于议  论文，要讲什么是“诚信”，应在作文中体现针对性和现实意义。可以采用对比手法开篇，写出社会上人们对“诚信”所持的几种典型观点，在对比中让读者产生困惑与疑问，引发思考，也为后文提出观点做铺垫。</a:t>
            </a:r>
          </a:p>
          <a:p>
            <a:pPr marL="446405" indent="-446405" algn="just" eaLnBrk="0" hangingPunct="0">
              <a:lnSpc>
                <a:spcPct val="120000"/>
              </a:lnSpc>
              <a:buNone/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2.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针对社会上存在的不讲诚信的事例予以批判，引起读者重视，达到让读者心灵受到震撼的目的。可讲述古今中外讲诚信和不讲诚信的事例，引用有关诚信的名言警句，增强说理效果，言之有据，以理服人。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484" name="矩形 2"/>
          <p:cNvSpPr/>
          <p:nvPr/>
        </p:nvSpPr>
        <p:spPr>
          <a:xfrm>
            <a:off x="779463" y="439738"/>
            <a:ext cx="1416050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写法点拨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75643" y="482464"/>
            <a:ext cx="1420316" cy="581025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99"/>
          <p:cNvSpPr txBox="1">
            <a:spLocks noChangeArrowheads="1"/>
          </p:cNvSpPr>
          <p:nvPr/>
        </p:nvSpPr>
        <p:spPr bwMode="auto">
          <a:xfrm>
            <a:off x="666750" y="596900"/>
            <a:ext cx="7789863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谈诚信</a:t>
            </a:r>
          </a:p>
          <a:p>
            <a:pPr marL="0" marR="0" lvl="0" indent="5384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泱泱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古国，悠悠中华。五千年的历史轨迹，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五千年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的文化传承，五千年的风霜雨雪，没有将那些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优良传统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埋没，而是使它们历久弥新，薪火相传。古人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推崇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诚信者，今人厚爱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诚信 者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，历史选择诚信者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5384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诚信是立身之本。孔子说过：“民无信不立。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”古人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崇尚“言必信，行必果”。俗语说：“一言既出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，驷马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难追。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 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史记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载，季布为项羽部将，以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诚信闻名。</a:t>
            </a:r>
            <a:endParaRPr kumimoji="0" lang="en-US" altLang="zh-CN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0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668338"/>
            <a:ext cx="1116013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文本框 2"/>
          <p:cNvSpPr txBox="1"/>
          <p:nvPr/>
        </p:nvSpPr>
        <p:spPr>
          <a:xfrm>
            <a:off x="390525" y="676275"/>
            <a:ext cx="112553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优秀</a:t>
            </a:r>
            <a:r>
              <a:rPr lang="zh-CN" altLang="en-US" sz="17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例文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1"/>
          <p:cNvSpPr txBox="1"/>
          <p:nvPr/>
        </p:nvSpPr>
        <p:spPr>
          <a:xfrm>
            <a:off x="755650" y="652463"/>
            <a:ext cx="7613650" cy="364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  <a:buNone/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当时盛传：得黄金百斤，不如得季布一诺。刘邦得天下后，以千金悬赏捉拿季布，但没有一个人因贪图赏金而告发他。后来刘邦也被其诚信所感动，下令赦免其罪，并封其为郎 中。这可谓诚信是立身之本的铁证。如果你仅仅擅长“信誓旦旦”，总是给人开“空头支票”，那必然会丧失别人对你的信任，从而丧失立身的根本，最后一事无成。正如孔子所说：“人而无信，不知其可也。”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1"/>
          <p:cNvSpPr txBox="1"/>
          <p:nvPr/>
        </p:nvSpPr>
        <p:spPr>
          <a:xfrm>
            <a:off x="539750" y="728663"/>
            <a:ext cx="7900988" cy="3138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8480" algn="just" eaLnBrk="0" hangingPunct="0">
              <a:lnSpc>
                <a:spcPct val="150000"/>
              </a:lnSpc>
              <a:buNone/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诚信是成事之源。曾有人言：“真诚是处世行事的最好方法。”海尔集团的成功就是很好的证明。海尔集团的领头人张瑞敏在上任之初就郑重地许下诺言：“我做不到的事情，就绝不要求员工做到；我应该做到的事，就一定要做到。”他言出必行，说到做到。员工们也非常信任、敬佩他，都积极进行开创性工作，从而使海尔成绩骄人，享誉世界。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1"/>
          <p:cNvSpPr txBox="1"/>
          <p:nvPr/>
        </p:nvSpPr>
        <p:spPr>
          <a:xfrm>
            <a:off x="241300" y="555625"/>
            <a:ext cx="8640763" cy="415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8480" algn="just" eaLnBrk="0" hangingPunct="0">
              <a:lnSpc>
                <a:spcPct val="150000"/>
              </a:lnSpc>
              <a:buNone/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诚信是治国之道。富兰克林说：“诚信是最好的政策。”一个政府只有取信于民，百姓才会遵规守纪、听从指挥。秦国欲用商鞅来变法图强，商鞅深恐百姓不听从指挥，于是先派人在南门立了一根三丈高的木头，并贴出告示说：“谁能把它移到北门便赏十金。”见无人相信，商鞅又将奖金增加到五十金。有一人试着搬了过去，果然如数得到赏金。此事很快传遍全国，百姓都相信了商鞅，因此新法很快得以推行，秦国也日益强大起来。正如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中庸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中所说：“唯天下至 诚，方能经纶天下之大经，立天下之大本，知天地之化育。”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1"/>
          <p:cNvSpPr txBox="1"/>
          <p:nvPr/>
        </p:nvSpPr>
        <p:spPr>
          <a:xfrm>
            <a:off x="468313" y="728663"/>
            <a:ext cx="8083550" cy="3138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8480" algn="just" eaLnBrk="0" hangingPunct="0">
              <a:lnSpc>
                <a:spcPct val="150000"/>
              </a:lnSpc>
              <a:buNone/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诚信要以人为本，为大众利益着想。这在当今社会显得愈发珍贵与重要。莎士比亚说：“失去了诚信，就等同于敌人毁灭了自己。”当今社会，有些商家为了牟取利益，丢掉诚信，最终走上害人终害己的不归路，得不偿失。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38480" algn="just" eaLnBrk="0" hangingPunct="0">
              <a:lnSpc>
                <a:spcPct val="150000"/>
              </a:lnSpc>
              <a:buNone/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诚信是立身之本、立业之基、民族之魂。让我们谨记天道酬诚信，从小事做起，真心待人，诚信做事， 与诚信一路同行。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文本框 100"/>
          <p:cNvSpPr txBox="1">
            <a:spLocks noChangeArrowheads="1"/>
          </p:cNvSpPr>
          <p:nvPr/>
        </p:nvSpPr>
        <p:spPr bwMode="auto">
          <a:xfrm>
            <a:off x="1042988" y="771525"/>
            <a:ext cx="70580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2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总体目标：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学会言之有据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具体目标： </a:t>
            </a:r>
          </a:p>
          <a:p>
            <a:pPr marL="444500" marR="0" lvl="0" indent="-4445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围绕自己确定的观点，选取与之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相对应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的材料。</a:t>
            </a:r>
          </a:p>
          <a:p>
            <a:pPr marL="444500" marR="0" lvl="0" indent="-4445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使用真实准确、经得起推敲的材料。</a:t>
            </a:r>
          </a:p>
          <a:p>
            <a:pPr marL="444500" marR="0" lvl="0" indent="-4445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注意材料的丰富性，增强文章的说服力。</a:t>
            </a:r>
            <a:endParaRPr kumimoji="0" lang="zh-CN" altLang="en-US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写作目标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99"/>
          <p:cNvSpPr txBox="1"/>
          <p:nvPr/>
        </p:nvSpPr>
        <p:spPr>
          <a:xfrm>
            <a:off x="684213" y="1384300"/>
            <a:ext cx="7632700" cy="1536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eaLnBrk="0" hangingPunct="0">
              <a:lnSpc>
                <a:spcPct val="150000"/>
              </a:lnSpc>
            </a:pP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范仲淹在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岳阳楼记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中说：“先天下之忧而忧，后天下之乐而乐。”对此你怎么看？自定立意，自拟题目，写一篇议论文。不少于</a:t>
            </a: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600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字。</a:t>
            </a:r>
          </a:p>
        </p:txBody>
      </p:sp>
      <p:sp>
        <p:nvSpPr>
          <p:cNvPr id="26627" name="矩形 1"/>
          <p:cNvSpPr/>
          <p:nvPr/>
        </p:nvSpPr>
        <p:spPr>
          <a:xfrm>
            <a:off x="684213" y="741363"/>
            <a:ext cx="5111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写作实践三：写议论文（材料作文）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7651" name="矩形 2"/>
          <p:cNvSpPr/>
          <p:nvPr/>
        </p:nvSpPr>
        <p:spPr>
          <a:xfrm>
            <a:off x="1563688" y="598488"/>
            <a:ext cx="1071562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: 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495970" y="640516"/>
            <a:ext cx="973138" cy="581025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3" name="文本框 99"/>
          <p:cNvSpPr txBox="1"/>
          <p:nvPr/>
        </p:nvSpPr>
        <p:spPr>
          <a:xfrm>
            <a:off x="1403350" y="1231900"/>
            <a:ext cx="6553200" cy="2632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44500" indent="-444500" eaLnBrk="0" hangingPunct="0">
              <a:lnSpc>
                <a:spcPct val="150000"/>
              </a:lnSpc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1.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要表明自己的观点，言之成理。</a:t>
            </a:r>
          </a:p>
          <a:p>
            <a:pPr marL="444500" indent="-444500" eaLnBrk="0" hangingPunct="0">
              <a:lnSpc>
                <a:spcPct val="150000"/>
              </a:lnSpc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2.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选择与观点一致的材料，最好既有事实论据，也有道理论据。</a:t>
            </a:r>
          </a:p>
          <a:p>
            <a:pPr marL="444500" indent="-444500" eaLnBrk="0" hangingPunct="0">
              <a:lnSpc>
                <a:spcPct val="150000"/>
              </a:lnSpc>
            </a:pPr>
            <a:r>
              <a:rPr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3. </a:t>
            </a: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根据你的观点和材料列一个提纲，与同学交流，互相补充论据，在此基础上完成作文。</a:t>
            </a:r>
          </a:p>
        </p:txBody>
      </p:sp>
    </p:spTree>
  </p:cSld>
  <p:clrMapOvr>
    <a:masterClrMapping/>
  </p:clrMapOvr>
  <p:transition spd="slow">
    <p:blinds dir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框 1"/>
          <p:cNvSpPr txBox="1"/>
          <p:nvPr/>
        </p:nvSpPr>
        <p:spPr>
          <a:xfrm>
            <a:off x="261938" y="1063625"/>
            <a:ext cx="8569325" cy="364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algn="just"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231F20"/>
                </a:solidFill>
                <a:latin typeface="宋体" panose="02010600030101010101" pitchFamily="2" charset="-122"/>
              </a:rPr>
              <a:t>1. </a:t>
            </a:r>
            <a:r>
              <a:rPr lang="zh-CN" altLang="en-US" sz="2200" b="1">
                <a:solidFill>
                  <a:srgbClr val="231F20"/>
                </a:solidFill>
                <a:latin typeface="宋体" panose="02010600030101010101" pitchFamily="2" charset="-122"/>
              </a:rPr>
              <a:t>要明确自己的观点。要心忧天下，就要放弃自己的忧；要以天下为己任，就要舍小家为大家。这句名言还有一层意思，那就是吃苦在前、享乐在后；另一个引申义是要积极向上、奋发有为。</a:t>
            </a:r>
          </a:p>
          <a:p>
            <a:pPr indent="622300" algn="just"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231F20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2200" b="1">
                <a:solidFill>
                  <a:srgbClr val="231F20"/>
                </a:solidFill>
                <a:latin typeface="宋体" panose="02010600030101010101" pitchFamily="2" charset="-122"/>
              </a:rPr>
              <a:t>要论证自己的观点。选择心忧天下的相关内容，或名人事 例，或名言警句，证明自己的观点。</a:t>
            </a:r>
          </a:p>
          <a:p>
            <a:pPr indent="622300" algn="just"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231F20"/>
                </a:solidFill>
                <a:latin typeface="宋体" panose="02010600030101010101" pitchFamily="2" charset="-122"/>
              </a:rPr>
              <a:t>3. </a:t>
            </a:r>
            <a:r>
              <a:rPr lang="zh-CN" altLang="en-US" sz="2200" b="1">
                <a:solidFill>
                  <a:srgbClr val="231F20"/>
                </a:solidFill>
                <a:latin typeface="宋体" panose="02010600030101010101" pitchFamily="2" charset="-122"/>
              </a:rPr>
              <a:t>要论证严谨。选择恰当的道理论据和事实论据后，再运用归纳法、类比法、正反对比法、分析法等证明中心论点。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8676" name="矩形 2"/>
          <p:cNvSpPr/>
          <p:nvPr/>
        </p:nvSpPr>
        <p:spPr>
          <a:xfrm>
            <a:off x="533400" y="439738"/>
            <a:ext cx="1416050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写法点拨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8794" y="482464"/>
            <a:ext cx="1420316" cy="581025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99"/>
          <p:cNvSpPr txBox="1">
            <a:spLocks noChangeArrowheads="1"/>
          </p:cNvSpPr>
          <p:nvPr/>
        </p:nvSpPr>
        <p:spPr bwMode="auto">
          <a:xfrm>
            <a:off x="447675" y="647700"/>
            <a:ext cx="8228013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以天下为己任</a:t>
            </a:r>
          </a:p>
          <a:p>
            <a:pPr marL="0" marR="0" lvl="0" indent="5384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清代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思想家梁启超曾言：“男儿志兮天下事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，但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有进兮不有止。”以天下为己任，自古便是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仁人志士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的毕生追求。也正是有了这么一群“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各人自扫门前雪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，亦管他人瓦上霜”的人，历史的长河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才能一路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奔腾，一路前进。</a:t>
            </a:r>
          </a:p>
          <a:p>
            <a:pPr marL="0" marR="0" lvl="0" indent="5384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诚然，“莫管他人瓦上霜”亦有其道理，但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倘若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人人都只管自己，“自扫门前雪”，那么这个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社会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将会多么冰冷？那么，那些温暖的感动，我们还如何去拥有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96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668338"/>
            <a:ext cx="1116013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文本框 2"/>
          <p:cNvSpPr txBox="1"/>
          <p:nvPr/>
        </p:nvSpPr>
        <p:spPr>
          <a:xfrm>
            <a:off x="390525" y="676275"/>
            <a:ext cx="112553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优秀</a:t>
            </a:r>
            <a:r>
              <a:rPr lang="zh-CN" altLang="en-US" sz="17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例文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1"/>
          <p:cNvSpPr txBox="1">
            <a:spLocks noChangeArrowheads="1"/>
          </p:cNvSpPr>
          <p:nvPr/>
        </p:nvSpPr>
        <p:spPr bwMode="auto">
          <a:xfrm>
            <a:off x="477838" y="608013"/>
            <a:ext cx="8177213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384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那样月白风清的境界，我们又该如何去追寻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？可见，“自扫门前雪”并不是最佳选择，我们该树立天下兴亡，匹夫有责的信念。历史，是要靠一群管闲事的人来携手创造的。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53848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君子之志，所虑者岂止一身，直虑及天下千万世。”宋朝哲学家程颐如是说，而俄国的十二月党人，也用行动实践着这个真理。身为贵族的十二月党人，原本有富足的生活，有万人之上的地位，可他们却为了饱受剥削的农奴们放弃了自己的锦衣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玉 食。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他们在凛冽的寒风中毅然革命，为农奴的解放抛头颅，洒热血，纵使最终被流放也无悔于当初的选择。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455613" y="584200"/>
            <a:ext cx="8148638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384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他们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选择了“誓扫他人瓦上霜”，也给予了自己一份心灵上的宁静，他们的人生，纵不能够月白风清，亦无憾矣，因为他们已对自己负责，已对国家负责。</a:t>
            </a:r>
          </a:p>
          <a:p>
            <a:pPr marL="0" marR="0" lvl="0" indent="5384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衣带渐宽终不悔，为伊消得人憔悴。”民国烟雨模糊了多少岁月，却也抹不去叶企孙的风采。抗战初期，叶企孙带领爱国师生秘密为抗战部队制作地雷炸药，多次身陷险境。“各人自扫门前雪，莫管他人瓦上霜。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倘若真是这样，叶企孙只不过是一名执教先生，抗战与他何干？</a:t>
            </a:r>
            <a:endParaRPr kumimoji="0" lang="en-US" altLang="zh-CN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395288" y="555625"/>
            <a:ext cx="8269288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3848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何苦让自己多次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陷险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，只为帮抗战部队制造地雷炸药？叶企孙用自己的行动向我们证明了天下兴亡，匹夫有责。“莫管他人瓦上霜”只不过是推卸自己责任的借口。</a:t>
            </a:r>
            <a:endParaRPr kumimoji="0" lang="en-US" altLang="zh-CN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53848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反观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当下，又有多少人能谨记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“天下兴亡，匹夫有责”呢？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在这熙熙攘攘的大都市里，每个人都只为了自己的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利益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，忽略甚至损害他人、国家的利益。“瘦肉精”“毒胶囊”，层出不穷的自私事件，是不是早该引起国人的反思？</a:t>
            </a:r>
            <a:endParaRPr kumimoji="0" lang="en-US" altLang="zh-CN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53848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唯有谨记“天下兴亡，匹夫有责”，社会才能不断发展，我们也才能收获“一念一清静，心似莲花开”的超然人生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！</a:t>
            </a:r>
            <a:endParaRPr kumimoji="0" lang="en-US" altLang="zh-CN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560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91900" y="125984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 spd="slow">
    <p:blinds dir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  <p:sp>
        <p:nvSpPr>
          <p:cNvPr id="6" name="矩形 5"/>
          <p:cNvSpPr/>
          <p:nvPr/>
        </p:nvSpPr>
        <p:spPr>
          <a:xfrm>
            <a:off x="3460750" y="454025"/>
            <a:ext cx="2173288" cy="430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知识讲解</a:t>
            </a:r>
            <a:endParaRPr kumimoji="0" lang="zh-HK" altLang="en-US" sz="2400" b="1" i="0" u="none" strike="noStrike" kern="1200" cap="none" spc="30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8" name="直线连接符 24"/>
          <p:cNvCxnSpPr/>
          <p:nvPr/>
        </p:nvCxnSpPr>
        <p:spPr>
          <a:xfrm>
            <a:off x="3014663" y="669925"/>
            <a:ext cx="792163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线连接符 24"/>
          <p:cNvCxnSpPr/>
          <p:nvPr/>
        </p:nvCxnSpPr>
        <p:spPr>
          <a:xfrm>
            <a:off x="5302250" y="669925"/>
            <a:ext cx="792163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2" name="文本框 100"/>
          <p:cNvSpPr txBox="1"/>
          <p:nvPr/>
        </p:nvSpPr>
        <p:spPr>
          <a:xfrm>
            <a:off x="1965325" y="1708150"/>
            <a:ext cx="8778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论据</a:t>
            </a:r>
          </a:p>
        </p:txBody>
      </p:sp>
      <p:sp>
        <p:nvSpPr>
          <p:cNvPr id="9223" name="文本框 100"/>
          <p:cNvSpPr txBox="1"/>
          <p:nvPr/>
        </p:nvSpPr>
        <p:spPr>
          <a:xfrm>
            <a:off x="2916238" y="1217613"/>
            <a:ext cx="4751387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①概念：用来证明观点的材料。</a:t>
            </a:r>
          </a:p>
          <a:p>
            <a:pPr algn="just">
              <a:lnSpc>
                <a:spcPct val="2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②类别：事实论据、道理论据。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771775" y="1563688"/>
            <a:ext cx="144463" cy="100806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  <p:sp>
        <p:nvSpPr>
          <p:cNvPr id="10" name="矩形 9"/>
          <p:cNvSpPr/>
          <p:nvPr/>
        </p:nvSpPr>
        <p:spPr>
          <a:xfrm>
            <a:off x="3460750" y="530225"/>
            <a:ext cx="2335213" cy="430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写作方法点拨</a:t>
            </a:r>
            <a:endParaRPr kumimoji="0" lang="zh-HK" altLang="en-US" sz="2400" b="1" i="0" u="none" strike="noStrike" kern="1200" cap="none" spc="30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24"/>
          <p:cNvCxnSpPr/>
          <p:nvPr/>
        </p:nvCxnSpPr>
        <p:spPr>
          <a:xfrm>
            <a:off x="2627313" y="746125"/>
            <a:ext cx="792163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24"/>
          <p:cNvCxnSpPr/>
          <p:nvPr/>
        </p:nvCxnSpPr>
        <p:spPr>
          <a:xfrm>
            <a:off x="5795963" y="746125"/>
            <a:ext cx="792163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95313" y="1563688"/>
          <a:ext cx="7864524" cy="288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9423"/>
                <a:gridCol w="3058716"/>
                <a:gridCol w="3456385"/>
              </a:tblGrid>
              <a:tr h="485854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200" b="1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注意点</a:t>
                      </a: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1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讲解</a:t>
                      </a: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1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示例</a:t>
                      </a: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394466">
                <a:tc>
                  <a:txBody>
                    <a:bodyPr vert="horz" wrap="square"/>
                    <a:lstStyle/>
                    <a:p>
                      <a:pPr marL="0" algn="l" defTabSz="6858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200" b="0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选取材料， 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200" b="0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真实可靠。</a:t>
                      </a: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   无论使用事实论据还是道理论据，都要真实可靠，不能杜撰。</a:t>
                      </a:r>
                      <a:endParaRPr lang="zh-CN" altLang="en-US" sz="2200" b="0" kern="120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    如</a:t>
                      </a:r>
                      <a:r>
                        <a:rPr lang="en-US" altLang="zh-CN" sz="2200" b="0" i="0" u="none" strike="noStrike" kern="1200" baseline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《</a:t>
                      </a:r>
                      <a:r>
                        <a:rPr lang="zh-CN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敬业与乐业</a:t>
                      </a:r>
                      <a:r>
                        <a:rPr lang="en-US" altLang="zh-CN" sz="2200" b="0" i="0" u="none" strike="noStrike" kern="1200" baseline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》</a:t>
                      </a:r>
                      <a:r>
                        <a:rPr lang="zh-CN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一文中，作者引用庄子“用志不分，乃凝于神”及孔子“素其位而行，不愿乎其外” 的道理来论证应该如何敬业，引述准确。</a:t>
                      </a:r>
                      <a:endParaRPr lang="zh-CN" altLang="en-US" sz="2200" b="0" kern="120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260" name="文本框 100"/>
          <p:cNvSpPr txBox="1"/>
          <p:nvPr/>
        </p:nvSpPr>
        <p:spPr>
          <a:xfrm>
            <a:off x="596900" y="915988"/>
            <a:ext cx="57038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议论要言之有据，应注意以下几点：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27088" y="788988"/>
          <a:ext cx="7488832" cy="3401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2952328"/>
                <a:gridCol w="3168352"/>
              </a:tblGrid>
              <a:tr h="283959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2200" b="1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注意点</a:t>
                      </a: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1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讲解</a:t>
                      </a: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1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示例</a:t>
                      </a: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74946">
                <a:tc>
                  <a:txBody>
                    <a:bodyPr vert="horz" wrap="square"/>
                    <a:lstStyle/>
                    <a:p>
                      <a:pPr marL="0" algn="l" defTabSz="685800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2200" b="0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材料与观点一致。</a:t>
                      </a: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   对所选材料进行筛选、辨析，区别不同材料所蕴含的要旨的细微差异，根据论证的需要，从不同角度对论据进行取舍，使观点与论据一致。</a:t>
                      </a:r>
                      <a:endParaRPr lang="zh-CN" altLang="en-US" sz="2200" b="0" kern="120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47" marR="91447"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    比如刘备三顾茅庐的故事，有的同学拿来证明“求贤若渴的精神很重要”就很有说服力，而有的同学拿来证明“失败是成功之母”，就显得有点牵强了。</a:t>
                      </a:r>
                      <a:endParaRPr lang="zh-CN" altLang="en-US" sz="2200" b="0" kern="120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47" marR="91447"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</a:t>
            </a: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5288" y="692150"/>
          <a:ext cx="8352928" cy="3803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1594"/>
                <a:gridCol w="3430667"/>
                <a:gridCol w="3430667"/>
              </a:tblGrid>
              <a:tr h="283959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2200" b="1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注意点</a:t>
                      </a: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1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讲解</a:t>
                      </a: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1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示例</a:t>
                      </a: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480580">
                <a:tc>
                  <a:txBody>
                    <a:bodyPr vert="horz" wrap="square"/>
                    <a:lstStyle/>
                    <a:p>
                      <a:pPr marL="0" algn="l" defTabSz="685800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2200" b="0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旁征博引，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20000"/>
                        </a:lnSpc>
                      </a:pPr>
                      <a:r>
                        <a:rPr lang="zh-CN" altLang="en-US" sz="2200" b="0" kern="12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材料丰富。</a:t>
                      </a:r>
                    </a:p>
                  </a:txBody>
                  <a:tcPr marL="91447" marR="91447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   所选用的材料的数量和种类应尽量丰富、多样，比如可以用历史事件、生活事例、统计数据等做事实论据，用名言警句、民间谚语、精辟的理论等做道理论据，还可以两者兼用， 以增强文章的说服力。</a:t>
                      </a:r>
                      <a:endParaRPr lang="zh-CN" altLang="en-US" sz="2200" b="0" kern="120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47" marR="91447"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    比如</a:t>
                      </a:r>
                      <a:r>
                        <a:rPr lang="en-US" altLang="zh-CN" sz="2200" b="0" i="0" u="none" strike="noStrike" kern="1200" baseline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《</a:t>
                      </a:r>
                      <a:r>
                        <a:rPr lang="zh-CN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敬业与乐业</a:t>
                      </a:r>
                      <a:r>
                        <a:rPr lang="en-US" altLang="zh-CN" sz="2200" b="0" i="0" u="none" strike="noStrike" kern="1200" baseline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》</a:t>
                      </a:r>
                      <a:r>
                        <a:rPr lang="zh-CN" altLang="en-US" sz="2200" b="0" i="0" u="none" strike="noStrike" kern="1200" baseline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中，既有百丈禅师不废劳作、总统与黄包车夫各司其职的事例，又引用孔子、庄子等的言论作为道理论据。充分使用事实论据和道理论据，会大大增强文章的说服力。　	</a:t>
                      </a:r>
                      <a:endParaRPr lang="zh-CN" altLang="en-US" sz="2200" b="0" kern="120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47" marR="91447"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文本框 99"/>
          <p:cNvSpPr txBox="1"/>
          <p:nvPr/>
        </p:nvSpPr>
        <p:spPr>
          <a:xfrm>
            <a:off x="539750" y="1096963"/>
            <a:ext cx="8135938" cy="2632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 eaLnBrk="0" hangingPunct="0">
              <a:lnSpc>
                <a:spcPct val="150000"/>
              </a:lnSpc>
            </a:pPr>
            <a:r>
              <a:rPr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议论类文章中的论据，需要平时多积累。平时要关注生活，关心时事，多读书看报，勤动笔，多积累。比如，在自己的练笔本中开辟一个“素材库”专栏，把平时生活或阅读中发现的典型事例、统计数据、名言警句、精辟见解等，及时摘录下来，并按内容进行分类。</a:t>
            </a:r>
            <a:endParaRPr altLang="en-US" sz="2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矩形 1"/>
          <p:cNvSpPr/>
          <p:nvPr/>
        </p:nvSpPr>
        <p:spPr>
          <a:xfrm>
            <a:off x="539750" y="555625"/>
            <a:ext cx="4895850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写作实践一</a:t>
            </a:r>
            <a:r>
              <a:rPr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积累论据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框 99"/>
          <p:cNvSpPr txBox="1">
            <a:spLocks noChangeArrowheads="1"/>
          </p:cNvSpPr>
          <p:nvPr/>
        </p:nvSpPr>
        <p:spPr bwMode="auto">
          <a:xfrm>
            <a:off x="1141413" y="869950"/>
            <a:ext cx="7246938" cy="355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提示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: </a:t>
            </a:r>
            <a:endParaRPr kumimoji="0" lang="zh-CN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533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确保素材准确，摘抄资料要注意其可靠性</a:t>
            </a: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，不要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道听途说；引用网络上的资料时要注意分辨</a:t>
            </a: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真伪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。如有可能，还可以根据素材的线索查找出处</a:t>
            </a: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，看看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原文是怎么说的。</a:t>
            </a:r>
          </a:p>
          <a:p>
            <a:pPr marL="0" marR="0" lvl="0" indent="533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分小组定期展开交流。同学之间分享各自</a:t>
            </a: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积累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的素材，看看谁积累得多，谁积累的素材比较新颖</a:t>
            </a: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。如果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发现不准确的素材，也要帮助指出。</a:t>
            </a:r>
            <a:endParaRPr kumimoji="0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15616" y="928568"/>
            <a:ext cx="971550" cy="581025"/>
          </a:xfrm>
          <a:prstGeom prst="ellipse">
            <a:avLst/>
          </a:prstGeom>
          <a:grpFill/>
          <a:ln w="12700">
            <a:solidFill>
              <a:srgbClr val="0070C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文本框 99"/>
          <p:cNvSpPr txBox="1">
            <a:spLocks noChangeArrowheads="1"/>
          </p:cNvSpPr>
          <p:nvPr/>
        </p:nvSpPr>
        <p:spPr bwMode="auto">
          <a:xfrm>
            <a:off x="954088" y="900113"/>
            <a:ext cx="72898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4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有关“诚信”的素材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有关诚信的优美句子</a:t>
            </a:r>
          </a:p>
          <a:p>
            <a:pPr marL="446405" marR="0" lvl="0" indent="-17653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诚信是人最美丽的外套，是心灵最圣洁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的鲜花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</a:p>
          <a:p>
            <a:pPr marL="987425" marR="0" lvl="0" indent="-7175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诚信是你价格不菲的鞋子，踏遍千山万水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，质量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也应永恒不变。</a:t>
            </a:r>
          </a:p>
          <a:p>
            <a:pPr marL="446405" marR="0" lvl="0" indent="-17653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诚信是做人之根本，立业之基。</a:t>
            </a:r>
          </a:p>
        </p:txBody>
      </p:sp>
      <p:pic>
        <p:nvPicPr>
          <p:cNvPr id="15363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668338"/>
            <a:ext cx="1116013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2"/>
          <p:cNvSpPr txBox="1"/>
          <p:nvPr/>
        </p:nvSpPr>
        <p:spPr>
          <a:xfrm>
            <a:off x="390525" y="676275"/>
            <a:ext cx="1125538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写法示例</a:t>
            </a:r>
            <a:endParaRPr lang="zh-CN" altLang="en-US" sz="17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写作实践</a:t>
            </a:r>
            <a:endParaRPr kumimoji="0" lang="zh-CN" altLang="en-US" sz="29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95</Paragraphs>
  <Slides>26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7">
      <vt:lpstr>Arial</vt:lpstr>
      <vt:lpstr>微软雅黑</vt:lpstr>
      <vt:lpstr>Wingdings</vt:lpstr>
      <vt:lpstr>宋体</vt:lpstr>
      <vt:lpstr>Calibri</vt:lpstr>
      <vt:lpstr>Kaiti SC</vt:lpstr>
      <vt:lpstr>华文行楷</vt:lpstr>
      <vt:lpstr>黑体</vt:lpstr>
      <vt:lpstr>楷体</vt:lpstr>
      <vt:lpstr>华文新魏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2021-06-06T21:07:22.319</cp:lastPrinted>
  <dcterms:created xsi:type="dcterms:W3CDTF">2021-06-06T21:07:22Z</dcterms:created>
  <dcterms:modified xsi:type="dcterms:W3CDTF">2021-06-06T13:07:22Z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