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0" r:id="rId1"/>
  </p:sldMasterIdLst>
  <p:sldIdLst>
    <p:sldId id="256" r:id="rId2"/>
    <p:sldId id="257" r:id="rId3"/>
    <p:sldId id="258" r:id="rId4"/>
    <p:sldId id="259" r:id="rId5"/>
    <p:sldId id="263" r:id="rId6"/>
    <p:sldId id="264" r:id="rId7"/>
    <p:sldId id="265" r:id="rId8"/>
    <p:sldId id="266" r:id="rId9"/>
    <p:sldId id="260" r:id="rId10"/>
    <p:sldId id="267" r:id="rId11"/>
    <p:sldId id="280" r:id="rId12"/>
    <p:sldId id="268" r:id="rId13"/>
    <p:sldId id="269" r:id="rId14"/>
    <p:sldId id="272" r:id="rId15"/>
    <p:sldId id="273" r:id="rId16"/>
    <p:sldId id="274" r:id="rId17"/>
    <p:sldId id="275" r:id="rId18"/>
    <p:sldId id="276" r:id="rId19"/>
    <p:sldId id="261" r:id="rId20"/>
    <p:sldId id="262" r:id="rId21"/>
    <p:sldId id="277" r:id="rId22"/>
    <p:sldId id="278" r:id="rId23"/>
    <p:sldId id="279" r:id="rId24"/>
    <p:sldId id="282" r:id="rId25"/>
    <p:sldId id="283" r:id="rId26"/>
    <p:sldId id="281" r:id="rId27"/>
    <p:sldId id="284" r:id="rId28"/>
    <p:sldId id="285" r:id="rId29"/>
  </p:sldIdLst>
  <p:sldSz cx="9144000" cy="6858000" type="screen4x3"/>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116"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tags" Target="tags/tag1.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t>2020/3/12</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t>2020/3/12</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副标题 2"/>
          <p:cNvSpPr>
            <a:spLocks noGrp="1"/>
          </p:cNvSpPr>
          <p:nvPr>
            <p:ph type="subTitle" idx="1"/>
          </p:nvPr>
        </p:nvSpPr>
        <p:spPr/>
        <p:txBody>
          <a:bodyPr/>
          <a:lstStyle/>
          <a:p>
            <a:endParaRPr lang="zh-CN" altLang="en-US"/>
          </a:p>
        </p:txBody>
      </p:sp>
      <p:pic>
        <p:nvPicPr>
          <p:cNvPr id="4" name="Picture 6" descr="https://timgsa.baidu.com/timg?image&amp;quality=80&amp;size=b9999_10000&amp;sec=1511886334123&amp;di=a67c5c7163b2133771e7525a484f85dd&amp;imgtype=0&amp;src=http%3A%2F%2F58pic.ooopic.com%2F58pic%2F19%2F22%2F19%2F5685803b1b261.jpg"/>
          <p:cNvPicPr>
            <a:picLocks noChangeAspect="1" noChangeArrowheads="1"/>
          </p:cNvPicPr>
          <p:nvPr/>
        </p:nvPicPr>
        <p:blipFill>
          <a:blip r:embed="rId2"/>
          <a:stretch>
            <a:fillRect/>
          </a:stretch>
        </p:blipFill>
        <p:spPr bwMode="auto">
          <a:xfrm>
            <a:off x="1259632" y="2924944"/>
            <a:ext cx="6768752" cy="3238922"/>
          </a:xfrm>
          <a:prstGeom prst="rect">
            <a:avLst/>
          </a:prstGeom>
          <a:noFill/>
        </p:spPr>
      </p:pic>
      <p:pic>
        <p:nvPicPr>
          <p:cNvPr id="5" name="图片 1"/>
          <p:cNvPicPr>
            <a:picLocks noChangeAspect="1" noChangeArrowheads="1"/>
          </p:cNvPicPr>
          <p:nvPr/>
        </p:nvPicPr>
        <p:blipFill>
          <a:blip r:embed="rId3"/>
          <a:stretch>
            <a:fillRect/>
          </a:stretch>
        </p:blipFill>
        <p:spPr bwMode="auto">
          <a:xfrm>
            <a:off x="899592" y="908720"/>
            <a:ext cx="7178675" cy="1174750"/>
          </a:xfrm>
          <a:prstGeom prst="rect">
            <a:avLst/>
          </a:prstGeom>
          <a:noFill/>
          <a:ln w="9525">
            <a:noFill/>
            <a:miter lim="800000"/>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实例赏析</a:t>
            </a:r>
            <a:endParaRPr lang="zh-CN" altLang="en-US" b="1">
              <a:latin typeface="宋体" pitchFamily="2" charset="-122"/>
              <a:ea typeface="宋体" pitchFamily="2" charset="-122"/>
            </a:endParaRPr>
          </a:p>
        </p:txBody>
      </p:sp>
      <p:sp>
        <p:nvSpPr>
          <p:cNvPr id="3" name="内容占位符 2"/>
          <p:cNvSpPr>
            <a:spLocks noGrp="1"/>
          </p:cNvSpPr>
          <p:nvPr>
            <p:ph idx="1"/>
          </p:nvPr>
        </p:nvSpPr>
        <p:spPr>
          <a:xfrm>
            <a:off x="457200" y="1600200"/>
            <a:ext cx="8229600" cy="2836912"/>
          </a:xfrm>
        </p:spPr>
        <p:txBody>
          <a:bodyPr/>
          <a:lstStyle/>
          <a:p>
            <a:r>
              <a:rPr lang="zh-CN" altLang="en-US" b="1" smtClean="0">
                <a:latin typeface="宋体" pitchFamily="2" charset="-122"/>
                <a:ea typeface="宋体" pitchFamily="2" charset="-122"/>
              </a:rPr>
              <a:t>一名英国女士非常喜欢钱锺书的小说</a:t>
            </a:r>
            <a:r>
              <a:rPr lang="en-US" altLang="zh-CN" b="1" smtClean="0">
                <a:latin typeface="宋体" pitchFamily="2" charset="-122"/>
                <a:ea typeface="宋体" pitchFamily="2" charset="-122"/>
              </a:rPr>
              <a:t>《</a:t>
            </a:r>
            <a:r>
              <a:rPr lang="zh-CN" altLang="en-US" b="1" smtClean="0">
                <a:latin typeface="宋体" pitchFamily="2" charset="-122"/>
                <a:ea typeface="宋体" pitchFamily="2" charset="-122"/>
              </a:rPr>
              <a:t>围城</a:t>
            </a:r>
            <a:r>
              <a:rPr lang="en-US" altLang="zh-CN" b="1" smtClean="0">
                <a:latin typeface="宋体" pitchFamily="2" charset="-122"/>
                <a:ea typeface="宋体" pitchFamily="2" charset="-122"/>
              </a:rPr>
              <a:t>》</a:t>
            </a:r>
            <a:r>
              <a:rPr lang="zh-CN" altLang="en-US" b="1" smtClean="0">
                <a:latin typeface="宋体" pitchFamily="2" charset="-122"/>
                <a:ea typeface="宋体" pitchFamily="2" charset="-122"/>
              </a:rPr>
              <a:t>，于是打电话给钱锺书请求见面。钱锺书对她说：“</a:t>
            </a:r>
            <a:r>
              <a:rPr lang="zh-CN" altLang="en-US" b="1" smtClean="0">
                <a:solidFill>
                  <a:srgbClr val="C00000"/>
                </a:solidFill>
                <a:latin typeface="宋体" pitchFamily="2" charset="-122"/>
                <a:ea typeface="宋体" pitchFamily="2" charset="-122"/>
              </a:rPr>
              <a:t>假如你吃了个鸡蛋觉得不错，何必认识那下蛋的母鸡呢？</a:t>
            </a:r>
            <a:r>
              <a:rPr lang="zh-CN" altLang="en-US" b="1" smtClean="0">
                <a:latin typeface="宋体" pitchFamily="2" charset="-122"/>
                <a:ea typeface="宋体" pitchFamily="2" charset="-122"/>
              </a:rPr>
              <a:t>”</a:t>
            </a:r>
            <a:endParaRPr lang="zh-CN" altLang="en-US" b="1">
              <a:latin typeface="宋体" pitchFamily="2" charset="-122"/>
              <a:ea typeface="宋体" pitchFamily="2" charset="-122"/>
            </a:endParaRPr>
          </a:p>
        </p:txBody>
      </p:sp>
      <p:sp>
        <p:nvSpPr>
          <p:cNvPr id="4" name="TextBox 3"/>
          <p:cNvSpPr txBox="1"/>
          <p:nvPr/>
        </p:nvSpPr>
        <p:spPr>
          <a:xfrm>
            <a:off x="1187624" y="4725144"/>
            <a:ext cx="6552728" cy="830997"/>
          </a:xfrm>
          <a:prstGeom prst="rect">
            <a:avLst/>
          </a:prstGeom>
          <a:solidFill>
            <a:schemeClr val="accent5">
              <a:lumMod val="60000"/>
              <a:lumOff val="40000"/>
            </a:schemeClr>
          </a:solidFill>
        </p:spPr>
        <p:txBody>
          <a:bodyPr wrap="square" rtlCol="0">
            <a:spAutoFit/>
          </a:bodyPr>
          <a:lstStyle/>
          <a:p>
            <a:r>
              <a:rPr lang="zh-CN" altLang="en-US" sz="4800" b="1" smtClean="0">
                <a:latin typeface="宋体" pitchFamily="2" charset="-122"/>
                <a:ea typeface="宋体" pitchFamily="2" charset="-122"/>
              </a:rPr>
              <a:t>转换角度   调侃自嘲</a:t>
            </a:r>
            <a:endParaRPr lang="zh-CN" altLang="en-US" sz="4800" b="1">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实例赏析</a:t>
            </a:r>
            <a:endParaRPr lang="zh-CN" altLang="en-US"/>
          </a:p>
        </p:txBody>
      </p:sp>
      <p:sp>
        <p:nvSpPr>
          <p:cNvPr id="3" name="内容占位符 2"/>
          <p:cNvSpPr>
            <a:spLocks noGrp="1"/>
          </p:cNvSpPr>
          <p:nvPr>
            <p:ph idx="1"/>
          </p:nvPr>
        </p:nvSpPr>
        <p:spPr>
          <a:xfrm>
            <a:off x="467544" y="1340768"/>
            <a:ext cx="8229600" cy="4686320"/>
          </a:xfrm>
        </p:spPr>
        <p:txBody>
          <a:bodyPr>
            <a:normAutofit/>
          </a:bodyPr>
          <a:lstStyle/>
          <a:p>
            <a:r>
              <a:rPr lang="zh-CN" altLang="en-US" b="1" smtClean="0">
                <a:latin typeface="宋体" pitchFamily="2" charset="-122"/>
                <a:ea typeface="宋体" pitchFamily="2" charset="-122"/>
              </a:rPr>
              <a:t>一个年轻的画家拜访德国有名的画家阿道夫</a:t>
            </a:r>
            <a:r>
              <a:rPr lang="en-US" altLang="zh-CN" b="1" smtClean="0">
                <a:latin typeface="宋体" pitchFamily="2" charset="-122"/>
                <a:ea typeface="宋体" pitchFamily="2" charset="-122"/>
              </a:rPr>
              <a:t>•</a:t>
            </a:r>
            <a:r>
              <a:rPr lang="zh-CN" altLang="en-US" b="1" smtClean="0">
                <a:latin typeface="宋体" pitchFamily="2" charset="-122"/>
                <a:ea typeface="宋体" pitchFamily="2" charset="-122"/>
              </a:rPr>
              <a:t>门采尔，向他诉苦说：“我真不明白，为什么我画一幅画只用一会儿功夫，可卖出去要整整一年？”“请倒过来试试吧！”门采儿认真地说，“要是你花一年的功夫画它，那么只用一天的功夫你准能卖出去。”</a:t>
            </a:r>
            <a:endParaRPr lang="zh-CN" altLang="en-US" b="1">
              <a:latin typeface="宋体" pitchFamily="2" charset="-122"/>
              <a:ea typeface="宋体" pitchFamily="2" charset="-122"/>
            </a:endParaRPr>
          </a:p>
        </p:txBody>
      </p:sp>
      <p:sp>
        <p:nvSpPr>
          <p:cNvPr id="4" name="TextBox 3"/>
          <p:cNvSpPr txBox="1"/>
          <p:nvPr/>
        </p:nvSpPr>
        <p:spPr>
          <a:xfrm>
            <a:off x="2483768" y="5229200"/>
            <a:ext cx="3168352" cy="830997"/>
          </a:xfrm>
          <a:prstGeom prst="rect">
            <a:avLst/>
          </a:prstGeom>
          <a:solidFill>
            <a:schemeClr val="accent5">
              <a:lumMod val="60000"/>
              <a:lumOff val="40000"/>
            </a:schemeClr>
          </a:solidFill>
        </p:spPr>
        <p:txBody>
          <a:bodyPr wrap="square" rtlCol="0">
            <a:spAutoFit/>
          </a:bodyPr>
          <a:lstStyle/>
          <a:p>
            <a:r>
              <a:rPr lang="zh-CN" altLang="en-US" sz="4800" b="1" smtClean="0">
                <a:latin typeface="宋体" pitchFamily="2" charset="-122"/>
                <a:ea typeface="宋体" pitchFamily="2" charset="-122"/>
              </a:rPr>
              <a:t>颠倒思路</a:t>
            </a:r>
            <a:endParaRPr lang="zh-CN" altLang="en-US" sz="4800" b="1">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实例赏析</a:t>
            </a:r>
            <a:endParaRPr lang="zh-CN" altLang="en-US" b="1">
              <a:latin typeface="宋体" pitchFamily="2" charset="-122"/>
              <a:ea typeface="宋体" pitchFamily="2" charset="-122"/>
            </a:endParaRPr>
          </a:p>
        </p:txBody>
      </p:sp>
      <p:sp>
        <p:nvSpPr>
          <p:cNvPr id="3" name="内容占位符 2"/>
          <p:cNvSpPr>
            <a:spLocks noGrp="1"/>
          </p:cNvSpPr>
          <p:nvPr>
            <p:ph idx="1"/>
          </p:nvPr>
        </p:nvSpPr>
        <p:spPr>
          <a:xfrm>
            <a:off x="457200" y="1600200"/>
            <a:ext cx="8229600" cy="2836912"/>
          </a:xfrm>
        </p:spPr>
        <p:txBody>
          <a:bodyPr>
            <a:normAutofit fontScale="92500"/>
          </a:bodyPr>
          <a:lstStyle/>
          <a:p>
            <a:r>
              <a:rPr lang="zh-CN" altLang="en-US" b="1" smtClean="0">
                <a:latin typeface="宋体" pitchFamily="2" charset="-122"/>
                <a:ea typeface="宋体" pitchFamily="2" charset="-122"/>
              </a:rPr>
              <a:t>唐伯虎为一老妇祝寿，儿女欢天喜地，恭请唐伯虎为之写祝词：伯虎也不推辞，提笔写到：“</a:t>
            </a:r>
            <a:r>
              <a:rPr lang="zh-CN" altLang="en-US" b="1" smtClean="0">
                <a:solidFill>
                  <a:srgbClr val="C00000"/>
                </a:solidFill>
                <a:latin typeface="宋体" pitchFamily="2" charset="-122"/>
                <a:ea typeface="宋体" pitchFamily="2" charset="-122"/>
              </a:rPr>
              <a:t>这个女人不是人</a:t>
            </a:r>
            <a:r>
              <a:rPr lang="zh-CN" altLang="en-US" b="1" smtClean="0">
                <a:latin typeface="宋体" pitchFamily="2" charset="-122"/>
                <a:ea typeface="宋体" pitchFamily="2" charset="-122"/>
              </a:rPr>
              <a:t>”，一言既出，老妇脸现怒色。“</a:t>
            </a:r>
            <a:r>
              <a:rPr lang="zh-CN" altLang="en-US" b="1" smtClean="0">
                <a:solidFill>
                  <a:srgbClr val="C00000"/>
                </a:solidFill>
                <a:latin typeface="宋体" pitchFamily="2" charset="-122"/>
                <a:ea typeface="宋体" pitchFamily="2" charset="-122"/>
              </a:rPr>
              <a:t>九天仙女下凡尘</a:t>
            </a:r>
            <a:r>
              <a:rPr lang="zh-CN" altLang="en-US" b="1" smtClean="0">
                <a:latin typeface="宋体" pitchFamily="2" charset="-122"/>
                <a:ea typeface="宋体" pitchFamily="2" charset="-122"/>
              </a:rPr>
              <a:t>”，由怒变喜。“</a:t>
            </a:r>
            <a:r>
              <a:rPr lang="zh-CN" altLang="en-US" b="1" smtClean="0">
                <a:solidFill>
                  <a:srgbClr val="C00000"/>
                </a:solidFill>
                <a:latin typeface="宋体" pitchFamily="2" charset="-122"/>
                <a:ea typeface="宋体" pitchFamily="2" charset="-122"/>
              </a:rPr>
              <a:t>生儿个个都是贼</a:t>
            </a:r>
            <a:r>
              <a:rPr lang="zh-CN" altLang="en-US" b="1" smtClean="0">
                <a:latin typeface="宋体" pitchFamily="2" charset="-122"/>
                <a:ea typeface="宋体" pitchFamily="2" charset="-122"/>
              </a:rPr>
              <a:t>”，儿女皆惊，恨上心头。“</a:t>
            </a:r>
            <a:r>
              <a:rPr lang="zh-CN" altLang="en-US" b="1" smtClean="0">
                <a:solidFill>
                  <a:srgbClr val="C00000"/>
                </a:solidFill>
                <a:latin typeface="宋体" pitchFamily="2" charset="-122"/>
                <a:ea typeface="宋体" pitchFamily="2" charset="-122"/>
              </a:rPr>
              <a:t>偷来蟠桃献至亲</a:t>
            </a:r>
            <a:r>
              <a:rPr lang="zh-CN" altLang="en-US" b="1" smtClean="0">
                <a:latin typeface="宋体" pitchFamily="2" charset="-122"/>
                <a:ea typeface="宋体" pitchFamily="2" charset="-122"/>
              </a:rPr>
              <a:t>”，结语一出，众人欢娱。</a:t>
            </a:r>
            <a:endParaRPr lang="zh-CN" altLang="en-US" b="1">
              <a:latin typeface="宋体" pitchFamily="2" charset="-122"/>
              <a:ea typeface="宋体" pitchFamily="2" charset="-122"/>
            </a:endParaRPr>
          </a:p>
        </p:txBody>
      </p:sp>
      <p:sp>
        <p:nvSpPr>
          <p:cNvPr id="5" name="TextBox 4"/>
          <p:cNvSpPr txBox="1"/>
          <p:nvPr/>
        </p:nvSpPr>
        <p:spPr>
          <a:xfrm>
            <a:off x="1907704" y="4869160"/>
            <a:ext cx="4536504" cy="1077218"/>
          </a:xfrm>
          <a:prstGeom prst="rect">
            <a:avLst/>
          </a:prstGeom>
          <a:solidFill>
            <a:schemeClr val="accent5">
              <a:lumMod val="60000"/>
              <a:lumOff val="40000"/>
            </a:schemeClr>
          </a:solidFill>
        </p:spPr>
        <p:txBody>
          <a:bodyPr wrap="square" rtlCol="0">
            <a:spAutoFit/>
          </a:bodyPr>
          <a:lstStyle/>
          <a:p>
            <a:r>
              <a:rPr lang="zh-CN" altLang="en-US" sz="3200" b="1" smtClean="0">
                <a:latin typeface="宋体" pitchFamily="2" charset="-122"/>
                <a:ea typeface="宋体" pitchFamily="2" charset="-122"/>
              </a:rPr>
              <a:t>巧用情景，一波三折，</a:t>
            </a:r>
            <a:endParaRPr lang="en-US" altLang="zh-CN" sz="3200" b="1" smtClean="0">
              <a:latin typeface="宋体" pitchFamily="2" charset="-122"/>
              <a:ea typeface="宋体" pitchFamily="2" charset="-122"/>
            </a:endParaRPr>
          </a:p>
          <a:p>
            <a:r>
              <a:rPr lang="zh-CN" altLang="en-US" sz="3200" b="1" smtClean="0">
                <a:latin typeface="宋体" pitchFamily="2" charset="-122"/>
                <a:ea typeface="宋体" pitchFamily="2" charset="-122"/>
              </a:rPr>
              <a:t>充满机变，叹为观止。 </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考点透析</a:t>
            </a:r>
            <a:endParaRPr lang="zh-CN" altLang="en-US" b="1">
              <a:latin typeface="宋体" pitchFamily="2" charset="-122"/>
              <a:ea typeface="宋体" pitchFamily="2" charset="-122"/>
            </a:endParaRPr>
          </a:p>
        </p:txBody>
      </p:sp>
      <p:sp>
        <p:nvSpPr>
          <p:cNvPr id="3" name="内容占位符 2"/>
          <p:cNvSpPr>
            <a:spLocks noGrp="1"/>
          </p:cNvSpPr>
          <p:nvPr>
            <p:ph idx="1"/>
          </p:nvPr>
        </p:nvSpPr>
        <p:spPr>
          <a:xfrm>
            <a:off x="457200" y="1600200"/>
            <a:ext cx="8229600" cy="4637112"/>
          </a:xfrm>
        </p:spPr>
        <p:txBody>
          <a:bodyPr>
            <a:noAutofit/>
          </a:bodyPr>
          <a:lstStyle/>
          <a:p>
            <a:r>
              <a:rPr lang="zh-CN" altLang="en-US" b="1" smtClean="0">
                <a:latin typeface="宋体" pitchFamily="2" charset="-122"/>
                <a:ea typeface="宋体" pitchFamily="2" charset="-122"/>
              </a:rPr>
              <a:t>口语交际题考查形式及应对技巧主要通过</a:t>
            </a:r>
            <a:r>
              <a:rPr lang="zh-CN" altLang="en-US" b="1" smtClean="0">
                <a:solidFill>
                  <a:srgbClr val="C00000"/>
                </a:solidFill>
                <a:latin typeface="宋体" pitchFamily="2" charset="-122"/>
                <a:ea typeface="宋体" pitchFamily="2" charset="-122"/>
              </a:rPr>
              <a:t>书面形式的表述题</a:t>
            </a:r>
            <a:r>
              <a:rPr lang="zh-CN" altLang="en-US" b="1" smtClean="0">
                <a:latin typeface="宋体" pitchFamily="2" charset="-122"/>
                <a:ea typeface="宋体" pitchFamily="2" charset="-122"/>
              </a:rPr>
              <a:t>来评估学生的口语交际能力。</a:t>
            </a:r>
            <a:endParaRPr lang="en-US" altLang="zh-CN" b="1" smtClean="0">
              <a:latin typeface="宋体" pitchFamily="2" charset="-122"/>
              <a:ea typeface="宋体" pitchFamily="2" charset="-122"/>
            </a:endParaRPr>
          </a:p>
          <a:p>
            <a:r>
              <a:rPr lang="zh-CN" altLang="en-US" b="1" smtClean="0">
                <a:latin typeface="宋体" pitchFamily="2" charset="-122"/>
                <a:ea typeface="宋体" pitchFamily="2" charset="-122"/>
              </a:rPr>
              <a:t>常见的考查方式是</a:t>
            </a:r>
            <a:r>
              <a:rPr lang="zh-CN" altLang="en-US" b="1" smtClean="0">
                <a:solidFill>
                  <a:srgbClr val="002060"/>
                </a:solidFill>
                <a:latin typeface="宋体" pitchFamily="2" charset="-122"/>
                <a:ea typeface="宋体" pitchFamily="2" charset="-122"/>
              </a:rPr>
              <a:t>设置特定的情境</a:t>
            </a:r>
            <a:r>
              <a:rPr lang="en-US" altLang="zh-CN" b="1" smtClean="0">
                <a:solidFill>
                  <a:srgbClr val="002060"/>
                </a:solidFill>
                <a:latin typeface="宋体" pitchFamily="2" charset="-122"/>
                <a:ea typeface="宋体" pitchFamily="2" charset="-122"/>
              </a:rPr>
              <a:t>,</a:t>
            </a:r>
            <a:r>
              <a:rPr lang="zh-CN" altLang="en-US" b="1" smtClean="0">
                <a:solidFill>
                  <a:srgbClr val="002060"/>
                </a:solidFill>
                <a:latin typeface="宋体" pitchFamily="2" charset="-122"/>
                <a:ea typeface="宋体" pitchFamily="2" charset="-122"/>
              </a:rPr>
              <a:t>要求学生写出别人讲话的言外之意</a:t>
            </a:r>
            <a:r>
              <a:rPr lang="en-US" altLang="zh-CN" b="1" smtClean="0">
                <a:solidFill>
                  <a:srgbClr val="002060"/>
                </a:solidFill>
                <a:latin typeface="宋体" pitchFamily="2" charset="-122"/>
                <a:ea typeface="宋体" pitchFamily="2" charset="-122"/>
              </a:rPr>
              <a:t>,</a:t>
            </a:r>
            <a:r>
              <a:rPr lang="zh-CN" altLang="en-US" b="1" smtClean="0">
                <a:solidFill>
                  <a:srgbClr val="002060"/>
                </a:solidFill>
                <a:latin typeface="宋体" pitchFamily="2" charset="-122"/>
                <a:ea typeface="宋体" pitchFamily="2" charset="-122"/>
              </a:rPr>
              <a:t>或写出人物当时可能说的话</a:t>
            </a:r>
            <a:r>
              <a:rPr lang="en-US" altLang="zh-CN" b="1" smtClean="0">
                <a:solidFill>
                  <a:srgbClr val="002060"/>
                </a:solidFill>
                <a:latin typeface="宋体" pitchFamily="2" charset="-122"/>
                <a:ea typeface="宋体" pitchFamily="2" charset="-122"/>
              </a:rPr>
              <a:t>,</a:t>
            </a:r>
            <a:r>
              <a:rPr lang="zh-CN" altLang="en-US" b="1" smtClean="0">
                <a:solidFill>
                  <a:srgbClr val="002060"/>
                </a:solidFill>
                <a:latin typeface="宋体" pitchFamily="2" charset="-122"/>
                <a:ea typeface="宋体" pitchFamily="2" charset="-122"/>
              </a:rPr>
              <a:t>或写出讨论的焦点和不同意见</a:t>
            </a:r>
            <a:r>
              <a:rPr lang="en-US" altLang="zh-CN" b="1" smtClean="0">
                <a:solidFill>
                  <a:srgbClr val="002060"/>
                </a:solidFill>
                <a:latin typeface="宋体" pitchFamily="2" charset="-122"/>
                <a:ea typeface="宋体" pitchFamily="2" charset="-122"/>
              </a:rPr>
              <a:t>,</a:t>
            </a:r>
            <a:r>
              <a:rPr lang="zh-CN" altLang="en-US" b="1" smtClean="0">
                <a:solidFill>
                  <a:srgbClr val="002060"/>
                </a:solidFill>
                <a:latin typeface="宋体" pitchFamily="2" charset="-122"/>
                <a:ea typeface="宋体" pitchFamily="2" charset="-122"/>
              </a:rPr>
              <a:t>或围绕话题谈自己的看法</a:t>
            </a:r>
            <a:r>
              <a:rPr lang="en-US" altLang="zh-CN" b="1" smtClean="0">
                <a:solidFill>
                  <a:srgbClr val="002060"/>
                </a:solidFill>
                <a:latin typeface="宋体" pitchFamily="2" charset="-122"/>
                <a:ea typeface="宋体" pitchFamily="2" charset="-122"/>
              </a:rPr>
              <a:t>,</a:t>
            </a:r>
            <a:r>
              <a:rPr lang="zh-CN" altLang="en-US" b="1" smtClean="0">
                <a:solidFill>
                  <a:srgbClr val="002060"/>
                </a:solidFill>
                <a:latin typeface="宋体" pitchFamily="2" charset="-122"/>
                <a:ea typeface="宋体" pitchFamily="2" charset="-122"/>
              </a:rPr>
              <a:t>或对某些事物进行评价等等。</a:t>
            </a:r>
            <a:endParaRPr lang="zh-CN" altLang="en-US" b="1">
              <a:solidFill>
                <a:srgbClr val="002060"/>
              </a:solidFill>
              <a:latin typeface="宋体" pitchFamily="2" charset="-122"/>
              <a:ea typeface="宋体" pitchFamily="2"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考点透析</a:t>
            </a:r>
            <a:endParaRPr lang="zh-CN" altLang="en-US" b="1">
              <a:latin typeface="宋体" pitchFamily="2" charset="-122"/>
              <a:ea typeface="宋体" pitchFamily="2" charset="-122"/>
            </a:endParaRPr>
          </a:p>
        </p:txBody>
      </p:sp>
      <p:sp>
        <p:nvSpPr>
          <p:cNvPr id="3" name="内容占位符 2"/>
          <p:cNvSpPr>
            <a:spLocks noGrp="1"/>
          </p:cNvSpPr>
          <p:nvPr>
            <p:ph idx="1"/>
          </p:nvPr>
        </p:nvSpPr>
        <p:spPr>
          <a:xfrm>
            <a:off x="395536" y="1124744"/>
            <a:ext cx="8568952" cy="5616624"/>
          </a:xfrm>
        </p:spPr>
        <p:txBody>
          <a:bodyPr>
            <a:noAutofit/>
          </a:bodyPr>
          <a:lstStyle/>
          <a:p>
            <a:r>
              <a:rPr lang="zh-CN" altLang="en-US" sz="2400" b="1" smtClean="0">
                <a:latin typeface="宋体" pitchFamily="2" charset="-122"/>
                <a:ea typeface="宋体" pitchFamily="2" charset="-122"/>
              </a:rPr>
              <a:t>题目类型：</a:t>
            </a:r>
          </a:p>
          <a:p>
            <a:r>
              <a:rPr lang="zh-CN" altLang="en-US" sz="2400" b="1" smtClean="0">
                <a:solidFill>
                  <a:srgbClr val="0000FF"/>
                </a:solidFill>
                <a:latin typeface="宋体" pitchFamily="2" charset="-122"/>
                <a:ea typeface="宋体" pitchFamily="2" charset="-122"/>
              </a:rPr>
              <a:t>（</a:t>
            </a:r>
            <a:r>
              <a:rPr lang="en-US" altLang="zh-CN" sz="2400" b="1" smtClean="0">
                <a:solidFill>
                  <a:srgbClr val="0000FF"/>
                </a:solidFill>
                <a:latin typeface="宋体" pitchFamily="2" charset="-122"/>
                <a:ea typeface="宋体" pitchFamily="2" charset="-122"/>
              </a:rPr>
              <a:t>1</a:t>
            </a:r>
            <a:r>
              <a:rPr lang="zh-CN" altLang="en-US" sz="2400" b="1" smtClean="0">
                <a:solidFill>
                  <a:srgbClr val="0000FF"/>
                </a:solidFill>
                <a:latin typeface="宋体" pitchFamily="2" charset="-122"/>
                <a:ea typeface="宋体" pitchFamily="2" charset="-122"/>
              </a:rPr>
              <a:t>）“介绍”类：</a:t>
            </a:r>
            <a:r>
              <a:rPr lang="zh-CN" altLang="en-US" sz="2400" b="1" smtClean="0">
                <a:latin typeface="宋体" pitchFamily="2" charset="-122"/>
                <a:ea typeface="宋体" pitchFamily="2" charset="-122"/>
              </a:rPr>
              <a:t>自我介绍、介绍朋友、介绍家乡、介绍一处名胜古迹、介绍一种动物或植物等。</a:t>
            </a:r>
            <a:endParaRPr lang="zh-CN" altLang="en-US" sz="2400" b="1" smtClean="0">
              <a:latin typeface="宋体" pitchFamily="2" charset="-122"/>
              <a:ea typeface="宋体" pitchFamily="2" charset="-122"/>
            </a:endParaRPr>
          </a:p>
          <a:p>
            <a:pPr>
              <a:lnSpc>
                <a:spcPct val="120000"/>
              </a:lnSpc>
              <a:spcBef>
                <a:spcPts val="1200"/>
              </a:spcBef>
            </a:pPr>
            <a:r>
              <a:rPr lang="zh-CN" altLang="en-US" sz="2400" b="1" smtClean="0">
                <a:solidFill>
                  <a:srgbClr val="0000FF"/>
                </a:solidFill>
                <a:latin typeface="宋体" pitchFamily="2" charset="-122"/>
                <a:ea typeface="宋体" pitchFamily="2" charset="-122"/>
              </a:rPr>
              <a:t>（</a:t>
            </a:r>
            <a:r>
              <a:rPr lang="en-US" altLang="zh-CN" sz="2400" b="1" smtClean="0">
                <a:solidFill>
                  <a:srgbClr val="0000FF"/>
                </a:solidFill>
                <a:latin typeface="宋体" pitchFamily="2" charset="-122"/>
                <a:ea typeface="宋体" pitchFamily="2" charset="-122"/>
              </a:rPr>
              <a:t>2</a:t>
            </a:r>
            <a:r>
              <a:rPr lang="zh-CN" altLang="en-US" sz="2400" b="1" smtClean="0">
                <a:solidFill>
                  <a:srgbClr val="0000FF"/>
                </a:solidFill>
                <a:latin typeface="宋体" pitchFamily="2" charset="-122"/>
                <a:ea typeface="宋体" pitchFamily="2" charset="-122"/>
              </a:rPr>
              <a:t>）“独白”类：</a:t>
            </a:r>
            <a:r>
              <a:rPr lang="zh-CN" altLang="en-US" sz="2400" b="1" smtClean="0">
                <a:latin typeface="宋体" pitchFamily="2" charset="-122"/>
                <a:ea typeface="宋体" pitchFamily="2" charset="-122"/>
              </a:rPr>
              <a:t>说笑话、说故事、说愿望、说奇思妙想、说读后感观后感、说经验谈教训、说目击情况等。</a:t>
            </a:r>
            <a:endParaRPr lang="en-US" altLang="zh-CN" sz="2400" b="1" smtClean="0">
              <a:latin typeface="宋体" pitchFamily="2" charset="-122"/>
              <a:ea typeface="宋体" pitchFamily="2" charset="-122"/>
            </a:endParaRPr>
          </a:p>
          <a:p>
            <a:pPr>
              <a:lnSpc>
                <a:spcPct val="120000"/>
              </a:lnSpc>
              <a:spcBef>
                <a:spcPts val="1200"/>
              </a:spcBef>
            </a:pPr>
            <a:r>
              <a:rPr lang="zh-CN" altLang="en-US" sz="2400" b="1" smtClean="0">
                <a:solidFill>
                  <a:srgbClr val="0000FF"/>
                </a:solidFill>
                <a:latin typeface="宋体" pitchFamily="2" charset="-122"/>
                <a:ea typeface="宋体" pitchFamily="2" charset="-122"/>
              </a:rPr>
              <a:t>（</a:t>
            </a:r>
            <a:r>
              <a:rPr lang="en-US" altLang="zh-CN" sz="2400" b="1" smtClean="0">
                <a:solidFill>
                  <a:srgbClr val="0000FF"/>
                </a:solidFill>
                <a:latin typeface="宋体" pitchFamily="2" charset="-122"/>
                <a:ea typeface="宋体" pitchFamily="2" charset="-122"/>
              </a:rPr>
              <a:t>3</a:t>
            </a:r>
            <a:r>
              <a:rPr lang="zh-CN" altLang="en-US" sz="2400" b="1" smtClean="0">
                <a:solidFill>
                  <a:srgbClr val="0000FF"/>
                </a:solidFill>
                <a:latin typeface="宋体" pitchFamily="2" charset="-122"/>
                <a:ea typeface="宋体" pitchFamily="2" charset="-122"/>
              </a:rPr>
              <a:t>）“交往”类：</a:t>
            </a:r>
            <a:r>
              <a:rPr lang="zh-CN" altLang="en-US" sz="2400" b="1" smtClean="0">
                <a:latin typeface="宋体" pitchFamily="2" charset="-122"/>
                <a:ea typeface="宋体" pitchFamily="2" charset="-122"/>
              </a:rPr>
              <a:t>道歉、祝贺、待客、转述、劝阻、赞美、批评、安慰、解释、采访、购物、问路、打电话、导游等。</a:t>
            </a:r>
            <a:endParaRPr lang="en-US" altLang="zh-CN" sz="2400" b="1" smtClean="0">
              <a:latin typeface="宋体" pitchFamily="2" charset="-122"/>
              <a:ea typeface="宋体" pitchFamily="2" charset="-122"/>
            </a:endParaRPr>
          </a:p>
          <a:p>
            <a:pPr>
              <a:lnSpc>
                <a:spcPct val="120000"/>
              </a:lnSpc>
              <a:spcBef>
                <a:spcPts val="1200"/>
              </a:spcBef>
            </a:pPr>
            <a:r>
              <a:rPr lang="zh-CN" altLang="en-US" sz="2400" b="1" smtClean="0">
                <a:solidFill>
                  <a:srgbClr val="0000FF"/>
                </a:solidFill>
                <a:latin typeface="宋体" pitchFamily="2" charset="-122"/>
                <a:ea typeface="宋体" pitchFamily="2" charset="-122"/>
              </a:rPr>
              <a:t>（</a:t>
            </a:r>
            <a:r>
              <a:rPr lang="en-US" altLang="zh-CN" sz="2400" b="1" smtClean="0">
                <a:solidFill>
                  <a:srgbClr val="0000FF"/>
                </a:solidFill>
                <a:latin typeface="宋体" pitchFamily="2" charset="-122"/>
                <a:ea typeface="宋体" pitchFamily="2" charset="-122"/>
              </a:rPr>
              <a:t>4</a:t>
            </a:r>
            <a:r>
              <a:rPr lang="zh-CN" altLang="en-US" sz="2400" b="1" smtClean="0">
                <a:solidFill>
                  <a:srgbClr val="0000FF"/>
                </a:solidFill>
                <a:latin typeface="宋体" pitchFamily="2" charset="-122"/>
                <a:ea typeface="宋体" pitchFamily="2" charset="-122"/>
              </a:rPr>
              <a:t>）“表演”类：</a:t>
            </a:r>
            <a:r>
              <a:rPr lang="zh-CN" altLang="en-US" sz="2400" b="1" smtClean="0">
                <a:latin typeface="宋体" pitchFamily="2" charset="-122"/>
                <a:ea typeface="宋体" pitchFamily="2" charset="-122"/>
              </a:rPr>
              <a:t>当众演讲、致欢迎词、主持节目等。</a:t>
            </a:r>
            <a:endParaRPr lang="en-US" altLang="zh-CN" sz="2400" b="1" smtClean="0">
              <a:latin typeface="宋体" pitchFamily="2" charset="-122"/>
              <a:ea typeface="宋体" pitchFamily="2" charset="-122"/>
            </a:endParaRPr>
          </a:p>
          <a:p>
            <a:pPr>
              <a:lnSpc>
                <a:spcPct val="120000"/>
              </a:lnSpc>
              <a:spcBef>
                <a:spcPts val="1200"/>
              </a:spcBef>
            </a:pPr>
            <a:r>
              <a:rPr lang="zh-CN" altLang="en-US" sz="2400" b="1" smtClean="0">
                <a:solidFill>
                  <a:srgbClr val="0000FF"/>
                </a:solidFill>
                <a:latin typeface="宋体" pitchFamily="2" charset="-122"/>
                <a:ea typeface="宋体" pitchFamily="2" charset="-122"/>
              </a:rPr>
              <a:t>（</a:t>
            </a:r>
            <a:r>
              <a:rPr lang="en-US" altLang="zh-CN" sz="2400" b="1" smtClean="0">
                <a:solidFill>
                  <a:srgbClr val="0000FF"/>
                </a:solidFill>
                <a:latin typeface="宋体" pitchFamily="2" charset="-122"/>
                <a:ea typeface="宋体" pitchFamily="2" charset="-122"/>
              </a:rPr>
              <a:t>5</a:t>
            </a:r>
            <a:r>
              <a:rPr lang="zh-CN" altLang="en-US" sz="2400" b="1" smtClean="0">
                <a:solidFill>
                  <a:srgbClr val="0000FF"/>
                </a:solidFill>
                <a:latin typeface="宋体" pitchFamily="2" charset="-122"/>
                <a:ea typeface="宋体" pitchFamily="2" charset="-122"/>
              </a:rPr>
              <a:t>）“讨论”类：</a:t>
            </a:r>
            <a:r>
              <a:rPr lang="zh-CN" altLang="en-US" sz="2400" b="1" smtClean="0">
                <a:latin typeface="宋体" pitchFamily="2" charset="-122"/>
                <a:ea typeface="宋体" pitchFamily="2" charset="-122"/>
              </a:rPr>
              <a:t>对不对、好不好、行不行、怎么办、小小建议、小小讨论、小小辩论等。</a:t>
            </a:r>
          </a:p>
          <a:p>
            <a:endParaRPr lang="zh-CN" altLang="en-US" sz="2400" b="1" smtClean="0">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考点透析</a:t>
            </a:r>
            <a:endParaRPr lang="zh-CN" altLang="en-US" b="1">
              <a:latin typeface="宋体" pitchFamily="2" charset="-122"/>
              <a:ea typeface="宋体" pitchFamily="2" charset="-122"/>
            </a:endParaRPr>
          </a:p>
        </p:txBody>
      </p:sp>
      <p:sp>
        <p:nvSpPr>
          <p:cNvPr id="3" name="内容占位符 2"/>
          <p:cNvSpPr>
            <a:spLocks noGrp="1"/>
          </p:cNvSpPr>
          <p:nvPr>
            <p:ph idx="1"/>
          </p:nvPr>
        </p:nvSpPr>
        <p:spPr>
          <a:xfrm>
            <a:off x="457200" y="1340768"/>
            <a:ext cx="8229600" cy="4896544"/>
          </a:xfrm>
        </p:spPr>
        <p:txBody>
          <a:bodyPr>
            <a:noAutofit/>
          </a:bodyPr>
          <a:lstStyle/>
          <a:p>
            <a:r>
              <a:rPr lang="zh-CN" altLang="en-US" sz="2800" b="1" smtClean="0">
                <a:latin typeface="宋体" pitchFamily="2" charset="-122"/>
                <a:ea typeface="宋体" pitchFamily="2" charset="-122"/>
              </a:rPr>
              <a:t>答题要求：</a:t>
            </a:r>
            <a:endParaRPr lang="en-US" altLang="zh-CN" sz="2800" b="1" smtClean="0">
              <a:latin typeface="宋体" pitchFamily="2" charset="-122"/>
              <a:ea typeface="宋体" pitchFamily="2" charset="-122"/>
            </a:endParaRPr>
          </a:p>
          <a:p>
            <a:r>
              <a:rPr lang="zh-CN" altLang="en-US" sz="2800" b="1" smtClean="0">
                <a:latin typeface="宋体" pitchFamily="2" charset="-122"/>
                <a:ea typeface="宋体" pitchFamily="2" charset="-122"/>
              </a:rPr>
              <a:t>（</a:t>
            </a:r>
            <a:r>
              <a:rPr lang="en-US" altLang="zh-CN" sz="2800" b="1" smtClean="0">
                <a:latin typeface="宋体" pitchFamily="2" charset="-122"/>
                <a:ea typeface="宋体" pitchFamily="2" charset="-122"/>
              </a:rPr>
              <a:t>1</a:t>
            </a:r>
            <a:r>
              <a:rPr lang="zh-CN" altLang="en-US" sz="2800" b="1" smtClean="0">
                <a:latin typeface="宋体" pitchFamily="2" charset="-122"/>
                <a:ea typeface="宋体" pitchFamily="2" charset="-122"/>
              </a:rPr>
              <a:t>）</a:t>
            </a:r>
            <a:r>
              <a:rPr lang="zh-CN" altLang="en-US" sz="2800" b="1" smtClean="0">
                <a:solidFill>
                  <a:srgbClr val="0000FF"/>
                </a:solidFill>
                <a:latin typeface="宋体" pitchFamily="2" charset="-122"/>
                <a:ea typeface="宋体" pitchFamily="2" charset="-122"/>
              </a:rPr>
              <a:t>言之有“礼”，</a:t>
            </a:r>
            <a:r>
              <a:rPr lang="zh-CN" altLang="en-US" sz="2800" b="1" smtClean="0">
                <a:latin typeface="宋体" pitchFamily="2" charset="-122"/>
                <a:ea typeface="宋体" pitchFamily="2" charset="-122"/>
              </a:rPr>
              <a:t>即根据特定的情境采用文明得体的用语；</a:t>
            </a:r>
            <a:endParaRPr lang="en-US" altLang="zh-CN" sz="2800" b="1" smtClean="0">
              <a:latin typeface="宋体" pitchFamily="2" charset="-122"/>
              <a:ea typeface="宋体" pitchFamily="2" charset="-122"/>
            </a:endParaRPr>
          </a:p>
          <a:p>
            <a:r>
              <a:rPr lang="zh-CN" altLang="en-US" sz="2800" b="1" smtClean="0">
                <a:latin typeface="宋体" pitchFamily="2" charset="-122"/>
                <a:ea typeface="宋体" pitchFamily="2" charset="-122"/>
              </a:rPr>
              <a:t>（</a:t>
            </a:r>
            <a:r>
              <a:rPr lang="en-US" altLang="zh-CN" sz="2800" b="1" smtClean="0">
                <a:latin typeface="宋体" pitchFamily="2" charset="-122"/>
                <a:ea typeface="宋体" pitchFamily="2" charset="-122"/>
              </a:rPr>
              <a:t>2</a:t>
            </a:r>
            <a:r>
              <a:rPr lang="zh-CN" altLang="en-US" sz="2800" b="1" smtClean="0">
                <a:latin typeface="宋体" pitchFamily="2" charset="-122"/>
                <a:ea typeface="宋体" pitchFamily="2" charset="-122"/>
              </a:rPr>
              <a:t>）</a:t>
            </a:r>
            <a:r>
              <a:rPr lang="zh-CN" altLang="en-US" sz="2800" b="1" smtClean="0">
                <a:solidFill>
                  <a:srgbClr val="0000FF"/>
                </a:solidFill>
                <a:latin typeface="宋体" pitchFamily="2" charset="-122"/>
                <a:ea typeface="宋体" pitchFamily="2" charset="-122"/>
              </a:rPr>
              <a:t>言之有“物”，</a:t>
            </a:r>
            <a:r>
              <a:rPr lang="zh-CN" altLang="en-US" sz="2800" b="1" smtClean="0">
                <a:latin typeface="宋体" pitchFamily="2" charset="-122"/>
                <a:ea typeface="宋体" pitchFamily="2" charset="-122"/>
              </a:rPr>
              <a:t>即有具体内容，不讲空话、套话或含糊不清的话；</a:t>
            </a:r>
            <a:endParaRPr lang="en-US" altLang="zh-CN" sz="2800" b="1" smtClean="0">
              <a:latin typeface="宋体" pitchFamily="2" charset="-122"/>
              <a:ea typeface="宋体" pitchFamily="2" charset="-122"/>
            </a:endParaRPr>
          </a:p>
          <a:p>
            <a:r>
              <a:rPr lang="zh-CN" altLang="en-US" sz="2800" b="1" smtClean="0">
                <a:latin typeface="宋体" pitchFamily="2" charset="-122"/>
                <a:ea typeface="宋体" pitchFamily="2" charset="-122"/>
              </a:rPr>
              <a:t>（</a:t>
            </a:r>
            <a:r>
              <a:rPr lang="en-US" altLang="zh-CN" sz="2800" b="1" smtClean="0">
                <a:latin typeface="宋体" pitchFamily="2" charset="-122"/>
                <a:ea typeface="宋体" pitchFamily="2" charset="-122"/>
              </a:rPr>
              <a:t>3</a:t>
            </a:r>
            <a:r>
              <a:rPr lang="zh-CN" altLang="en-US" sz="2800" b="1" smtClean="0">
                <a:latin typeface="宋体" pitchFamily="2" charset="-122"/>
                <a:ea typeface="宋体" pitchFamily="2" charset="-122"/>
              </a:rPr>
              <a:t>）</a:t>
            </a:r>
            <a:r>
              <a:rPr lang="zh-CN" altLang="en-US" sz="2800" b="1" smtClean="0">
                <a:solidFill>
                  <a:srgbClr val="0000FF"/>
                </a:solidFill>
                <a:latin typeface="宋体" pitchFamily="2" charset="-122"/>
                <a:ea typeface="宋体" pitchFamily="2" charset="-122"/>
              </a:rPr>
              <a:t>言之有“序”</a:t>
            </a:r>
            <a:r>
              <a:rPr lang="en-US" altLang="zh-CN" sz="2800" b="1" smtClean="0">
                <a:solidFill>
                  <a:srgbClr val="0000FF"/>
                </a:solidFill>
                <a:latin typeface="宋体" pitchFamily="2" charset="-122"/>
                <a:ea typeface="宋体" pitchFamily="2" charset="-122"/>
              </a:rPr>
              <a:t>,</a:t>
            </a:r>
            <a:r>
              <a:rPr lang="zh-CN" altLang="en-US" sz="2800" b="1" smtClean="0">
                <a:latin typeface="宋体" pitchFamily="2" charset="-122"/>
                <a:ea typeface="宋体" pitchFamily="2" charset="-122"/>
              </a:rPr>
              <a:t>即按一定的顺序说，注意事物内在的联系及因果关系</a:t>
            </a:r>
            <a:r>
              <a:rPr lang="en-US" altLang="zh-CN" sz="2800" b="1" smtClean="0">
                <a:latin typeface="宋体" pitchFamily="2" charset="-122"/>
                <a:ea typeface="宋体" pitchFamily="2" charset="-122"/>
              </a:rPr>
              <a:t>,</a:t>
            </a:r>
            <a:r>
              <a:rPr lang="zh-CN" altLang="en-US" sz="2800" b="1" smtClean="0">
                <a:latin typeface="宋体" pitchFamily="2" charset="-122"/>
                <a:ea typeface="宋体" pitchFamily="2" charset="-122"/>
              </a:rPr>
              <a:t>力求意明句畅；</a:t>
            </a:r>
            <a:endParaRPr lang="en-US" altLang="zh-CN" sz="2800" b="1" smtClean="0">
              <a:latin typeface="宋体" pitchFamily="2" charset="-122"/>
              <a:ea typeface="宋体" pitchFamily="2" charset="-122"/>
            </a:endParaRPr>
          </a:p>
          <a:p>
            <a:r>
              <a:rPr lang="zh-CN" altLang="en-US" sz="2800" b="1" smtClean="0">
                <a:latin typeface="宋体" pitchFamily="2" charset="-122"/>
                <a:ea typeface="宋体" pitchFamily="2" charset="-122"/>
              </a:rPr>
              <a:t>（</a:t>
            </a:r>
            <a:r>
              <a:rPr lang="en-US" altLang="zh-CN" sz="2800" b="1" smtClean="0">
                <a:latin typeface="宋体" pitchFamily="2" charset="-122"/>
                <a:ea typeface="宋体" pitchFamily="2" charset="-122"/>
              </a:rPr>
              <a:t>4</a:t>
            </a:r>
            <a:r>
              <a:rPr lang="zh-CN" altLang="en-US" sz="2800" b="1" smtClean="0">
                <a:latin typeface="宋体" pitchFamily="2" charset="-122"/>
                <a:ea typeface="宋体" pitchFamily="2" charset="-122"/>
              </a:rPr>
              <a:t>）</a:t>
            </a:r>
            <a:r>
              <a:rPr lang="zh-CN" altLang="en-US" sz="2800" b="1" smtClean="0">
                <a:solidFill>
                  <a:srgbClr val="0000FF"/>
                </a:solidFill>
                <a:latin typeface="宋体" pitchFamily="2" charset="-122"/>
                <a:ea typeface="宋体" pitchFamily="2" charset="-122"/>
              </a:rPr>
              <a:t>言之有“节”</a:t>
            </a:r>
            <a:r>
              <a:rPr lang="en-US" altLang="zh-CN" sz="2800" b="1" smtClean="0">
                <a:solidFill>
                  <a:srgbClr val="0000FF"/>
                </a:solidFill>
                <a:latin typeface="宋体" pitchFamily="2" charset="-122"/>
                <a:ea typeface="宋体" pitchFamily="2" charset="-122"/>
              </a:rPr>
              <a:t>,</a:t>
            </a:r>
            <a:r>
              <a:rPr lang="zh-CN" altLang="en-US" sz="2800" b="1" smtClean="0">
                <a:latin typeface="宋体" pitchFamily="2" charset="-122"/>
                <a:ea typeface="宋体" pitchFamily="2" charset="-122"/>
              </a:rPr>
              <a:t>即话要简洁明了，不拖泥带水。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牛刀小试</a:t>
            </a:r>
            <a:endParaRPr lang="zh-CN" altLang="en-US" b="1">
              <a:latin typeface="宋体" pitchFamily="2" charset="-122"/>
              <a:ea typeface="宋体" pitchFamily="2" charset="-122"/>
            </a:endParaRPr>
          </a:p>
        </p:txBody>
      </p:sp>
      <p:grpSp>
        <p:nvGrpSpPr>
          <p:cNvPr id="7" name="组合 6"/>
          <p:cNvGrpSpPr/>
          <p:nvPr/>
        </p:nvGrpSpPr>
        <p:grpSpPr>
          <a:xfrm>
            <a:off x="179512" y="1401763"/>
            <a:ext cx="8748588" cy="4054475"/>
            <a:chOff x="179512" y="1401763"/>
            <a:chExt cx="8748588" cy="4054475"/>
          </a:xfrm>
        </p:grpSpPr>
        <p:pic>
          <p:nvPicPr>
            <p:cNvPr id="5" name="图片 1"/>
            <p:cNvPicPr>
              <a:picLocks noChangeAspect="1" noChangeArrowheads="1"/>
            </p:cNvPicPr>
            <p:nvPr/>
          </p:nvPicPr>
          <p:blipFill>
            <a:blip r:embed="rId2"/>
            <a:stretch>
              <a:fillRect/>
            </a:stretch>
          </p:blipFill>
          <p:spPr bwMode="auto">
            <a:xfrm>
              <a:off x="217488" y="1401763"/>
              <a:ext cx="8710612" cy="4054475"/>
            </a:xfrm>
            <a:prstGeom prst="rect">
              <a:avLst/>
            </a:prstGeom>
            <a:noFill/>
            <a:ln w="9525">
              <a:noFill/>
              <a:miter lim="800000"/>
            </a:ln>
          </p:spPr>
        </p:pic>
        <p:sp>
          <p:nvSpPr>
            <p:cNvPr id="6" name="TextBox 5"/>
            <p:cNvSpPr txBox="1"/>
            <p:nvPr/>
          </p:nvSpPr>
          <p:spPr>
            <a:xfrm>
              <a:off x="179512" y="1412776"/>
              <a:ext cx="432048" cy="646331"/>
            </a:xfrm>
            <a:prstGeom prst="rect">
              <a:avLst/>
            </a:prstGeom>
            <a:solidFill>
              <a:schemeClr val="bg1"/>
            </a:solidFill>
          </p:spPr>
          <p:txBody>
            <a:bodyPr wrap="square" rtlCol="0">
              <a:spAutoFit/>
            </a:bodyPr>
            <a:lstStyle/>
            <a:p>
              <a:r>
                <a:rPr lang="en-US" altLang="zh-CN" sz="3600" b="1" smtClean="0">
                  <a:latin typeface="宋体" pitchFamily="2" charset="-122"/>
                  <a:ea typeface="宋体" pitchFamily="2" charset="-122"/>
                </a:rPr>
                <a:t>1.</a:t>
              </a:r>
              <a:endParaRPr lang="zh-CN" altLang="en-US" sz="3600" b="1">
                <a:latin typeface="宋体" pitchFamily="2" charset="-122"/>
                <a:ea typeface="宋体" pitchFamily="2" charset="-122"/>
              </a:endParaRPr>
            </a:p>
          </p:txBody>
        </p:sp>
      </p:gr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牛刀小试</a:t>
            </a:r>
            <a:endParaRPr lang="zh-CN" altLang="en-US" b="1">
              <a:latin typeface="宋体" pitchFamily="2" charset="-122"/>
              <a:ea typeface="宋体" pitchFamily="2" charset="-122"/>
            </a:endParaRPr>
          </a:p>
        </p:txBody>
      </p:sp>
      <p:pic>
        <p:nvPicPr>
          <p:cNvPr id="5" name="图片 1"/>
          <p:cNvPicPr>
            <a:picLocks noChangeAspect="1" noChangeArrowheads="1"/>
          </p:cNvPicPr>
          <p:nvPr/>
        </p:nvPicPr>
        <p:blipFill>
          <a:blip r:embed="rId2"/>
          <a:stretch>
            <a:fillRect/>
          </a:stretch>
        </p:blipFill>
        <p:spPr bwMode="auto">
          <a:xfrm>
            <a:off x="336550" y="1722438"/>
            <a:ext cx="8470900" cy="3290737"/>
          </a:xfrm>
          <a:prstGeom prst="rect">
            <a:avLst/>
          </a:prstGeom>
          <a:noFill/>
          <a:ln w="9525">
            <a:noFill/>
            <a:miter lim="800000"/>
          </a:ln>
        </p:spPr>
      </p:pic>
      <p:sp>
        <p:nvSpPr>
          <p:cNvPr id="6" name="矩形 5"/>
          <p:cNvSpPr/>
          <p:nvPr/>
        </p:nvSpPr>
        <p:spPr>
          <a:xfrm>
            <a:off x="755576" y="2636912"/>
            <a:ext cx="8113712" cy="2561285"/>
          </a:xfrm>
          <a:prstGeom prst="rect">
            <a:avLst/>
          </a:prstGeom>
          <a:solidFill>
            <a:scrgbClr r="0" g="0" 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牛刀小试</a:t>
            </a:r>
            <a:endParaRPr lang="zh-CN" altLang="en-US" b="1">
              <a:latin typeface="宋体" pitchFamily="2" charset="-122"/>
              <a:ea typeface="宋体" pitchFamily="2" charset="-122"/>
            </a:endParaRPr>
          </a:p>
        </p:txBody>
      </p:sp>
      <p:pic>
        <p:nvPicPr>
          <p:cNvPr id="7" name="图片 1"/>
          <p:cNvPicPr>
            <a:picLocks noChangeAspect="1" noChangeArrowheads="1"/>
          </p:cNvPicPr>
          <p:nvPr/>
        </p:nvPicPr>
        <p:blipFill>
          <a:blip r:embed="rId2"/>
          <a:stretch>
            <a:fillRect/>
          </a:stretch>
        </p:blipFill>
        <p:spPr bwMode="auto">
          <a:xfrm>
            <a:off x="414338" y="1779588"/>
            <a:ext cx="8315325" cy="3298825"/>
          </a:xfrm>
          <a:prstGeom prst="rect">
            <a:avLst/>
          </a:prstGeom>
          <a:noFill/>
          <a:ln w="9525">
            <a:noFill/>
            <a:miter lim="800000"/>
          </a:ln>
        </p:spPr>
      </p:pic>
      <p:sp>
        <p:nvSpPr>
          <p:cNvPr id="8" name="矩形 7"/>
          <p:cNvSpPr/>
          <p:nvPr/>
        </p:nvSpPr>
        <p:spPr>
          <a:xfrm>
            <a:off x="731838" y="2682875"/>
            <a:ext cx="8308975" cy="2944813"/>
          </a:xfrm>
          <a:prstGeom prst="rect">
            <a:avLst/>
          </a:prstGeom>
          <a:solidFill>
            <a:scrgbClr r="0" g="0" 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xit" presetSubtype="21" fill="hold" grpId="0" nodeType="clickEffect">
                                  <p:stCondLst>
                                    <p:cond delay="0"/>
                                  </p:stCondLst>
                                  <p:childTnLst>
                                    <p:animEffect transition="out" filter="barn(inVertic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116632"/>
            <a:ext cx="8229600" cy="864096"/>
          </a:xfrm>
        </p:spPr>
        <p:txBody>
          <a:bodyPr>
            <a:normAutofit/>
          </a:bodyPr>
          <a:lstStyle/>
          <a:p>
            <a:r>
              <a:rPr lang="zh-CN" altLang="en-US" b="1" smtClean="0">
                <a:latin typeface="宋体" pitchFamily="2" charset="-122"/>
                <a:ea typeface="宋体" pitchFamily="2" charset="-122"/>
              </a:rPr>
              <a:t>牛刀小试</a:t>
            </a:r>
            <a:endParaRPr lang="zh-CN" altLang="en-US"/>
          </a:p>
        </p:txBody>
      </p:sp>
      <p:pic>
        <p:nvPicPr>
          <p:cNvPr id="4" name="图片 1"/>
          <p:cNvPicPr>
            <a:picLocks noChangeAspect="1" noChangeArrowheads="1"/>
          </p:cNvPicPr>
          <p:nvPr/>
        </p:nvPicPr>
        <p:blipFill>
          <a:blip r:embed="rId2"/>
          <a:stretch>
            <a:fillRect/>
          </a:stretch>
        </p:blipFill>
        <p:spPr bwMode="auto">
          <a:xfrm>
            <a:off x="204788" y="1052785"/>
            <a:ext cx="8734425" cy="5616575"/>
          </a:xfrm>
          <a:prstGeom prst="rect">
            <a:avLst/>
          </a:prstGeom>
          <a:noFill/>
          <a:ln w="9525">
            <a:noFill/>
            <a:miter lim="800000"/>
          </a:ln>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2098576" cy="634082"/>
          </a:xfrm>
        </p:spPr>
        <p:txBody>
          <a:bodyPr>
            <a:noAutofit/>
          </a:bodyPr>
          <a:lstStyle/>
          <a:p>
            <a:r>
              <a:rPr lang="zh-CN" altLang="en-US" sz="3200" b="1" smtClean="0">
                <a:latin typeface="宋体" pitchFamily="2" charset="-122"/>
                <a:ea typeface="宋体" pitchFamily="2" charset="-122"/>
              </a:rPr>
              <a:t>新课导入</a:t>
            </a:r>
            <a:endParaRPr lang="zh-CN" altLang="en-US" sz="3200" b="1">
              <a:latin typeface="宋体" pitchFamily="2" charset="-122"/>
              <a:ea typeface="宋体" pitchFamily="2" charset="-122"/>
            </a:endParaRPr>
          </a:p>
        </p:txBody>
      </p:sp>
      <p:sp>
        <p:nvSpPr>
          <p:cNvPr id="3" name="内容占位符 2"/>
          <p:cNvSpPr>
            <a:spLocks noGrp="1"/>
          </p:cNvSpPr>
          <p:nvPr>
            <p:ph idx="1"/>
          </p:nvPr>
        </p:nvSpPr>
        <p:spPr>
          <a:xfrm>
            <a:off x="457200" y="1268760"/>
            <a:ext cx="8229600" cy="5017760"/>
          </a:xfrm>
        </p:spPr>
        <p:txBody>
          <a:bodyPr>
            <a:normAutofit/>
          </a:bodyPr>
          <a:lstStyle/>
          <a:p>
            <a:r>
              <a:rPr lang="zh-CN" altLang="en-US" sz="2800" b="1" smtClean="0">
                <a:latin typeface="宋体" pitchFamily="2" charset="-122"/>
                <a:ea typeface="宋体" pitchFamily="2" charset="-122"/>
              </a:rPr>
              <a:t>有一天</a:t>
            </a:r>
            <a:r>
              <a:rPr lang="en-US" altLang="zh-CN" sz="2800" b="1" smtClean="0">
                <a:latin typeface="宋体" pitchFamily="2" charset="-122"/>
                <a:ea typeface="宋体" pitchFamily="2" charset="-122"/>
              </a:rPr>
              <a:t>,</a:t>
            </a:r>
            <a:r>
              <a:rPr lang="zh-CN" altLang="en-US" sz="2800" b="1" smtClean="0">
                <a:solidFill>
                  <a:srgbClr val="FF0000"/>
                </a:solidFill>
                <a:latin typeface="宋体" pitchFamily="2" charset="-122"/>
                <a:ea typeface="宋体" pitchFamily="2" charset="-122"/>
              </a:rPr>
              <a:t>德国诗人歌德</a:t>
            </a:r>
            <a:r>
              <a:rPr lang="zh-CN" altLang="en-US" sz="2800" b="1" smtClean="0">
                <a:latin typeface="宋体" pitchFamily="2" charset="-122"/>
                <a:ea typeface="宋体" pitchFamily="2" charset="-122"/>
              </a:rPr>
              <a:t>在魏玛公园散步。不料</a:t>
            </a:r>
            <a:r>
              <a:rPr lang="en-US" altLang="zh-CN" sz="2800" b="1" smtClean="0">
                <a:latin typeface="宋体" pitchFamily="2" charset="-122"/>
                <a:ea typeface="宋体" pitchFamily="2" charset="-122"/>
              </a:rPr>
              <a:t>,</a:t>
            </a:r>
            <a:r>
              <a:rPr lang="zh-CN" altLang="en-US" sz="2800" b="1" smtClean="0">
                <a:latin typeface="宋体" pitchFamily="2" charset="-122"/>
                <a:ea typeface="宋体" pitchFamily="2" charset="-122"/>
              </a:rPr>
              <a:t>在一条小道上遇到了一个对他怀有敌意、贬低他作品的</a:t>
            </a:r>
            <a:r>
              <a:rPr lang="zh-CN" altLang="en-US" sz="2800" b="1" smtClean="0">
                <a:solidFill>
                  <a:srgbClr val="FF0000"/>
                </a:solidFill>
                <a:latin typeface="宋体" pitchFamily="2" charset="-122"/>
                <a:ea typeface="宋体" pitchFamily="2" charset="-122"/>
              </a:rPr>
              <a:t>文艺批评家</a:t>
            </a:r>
            <a:r>
              <a:rPr lang="zh-CN" altLang="en-US" sz="2800" b="1" smtClean="0">
                <a:latin typeface="宋体" pitchFamily="2" charset="-122"/>
                <a:ea typeface="宋体" pitchFamily="2" charset="-122"/>
              </a:rPr>
              <a:t>。真是冤家路窄，这条狭窄的过道，只能通过一个人。两人面对面僵持了几秒钟，那个批评家傲慢地开口了：“</a:t>
            </a:r>
            <a:r>
              <a:rPr lang="zh-CN" altLang="en-US" sz="2800" b="1" smtClean="0">
                <a:solidFill>
                  <a:srgbClr val="FF0000"/>
                </a:solidFill>
                <a:latin typeface="宋体" pitchFamily="2" charset="-122"/>
                <a:ea typeface="宋体" pitchFamily="2" charset="-122"/>
              </a:rPr>
              <a:t>我从不给蠢货让路！</a:t>
            </a:r>
            <a:r>
              <a:rPr lang="zh-CN" altLang="en-US" sz="2800" b="1" smtClean="0">
                <a:latin typeface="宋体" pitchFamily="2" charset="-122"/>
                <a:ea typeface="宋体" pitchFamily="2" charset="-122"/>
              </a:rPr>
              <a:t>”歌德平静地看了看那个人，回应道：“</a:t>
            </a:r>
            <a:r>
              <a:rPr lang="zh-CN" altLang="en-US" sz="2800" b="1" smtClean="0">
                <a:solidFill>
                  <a:srgbClr val="FF0000"/>
                </a:solidFill>
                <a:latin typeface="宋体" pitchFamily="2" charset="-122"/>
                <a:ea typeface="宋体" pitchFamily="2" charset="-122"/>
              </a:rPr>
              <a:t>我却正好相反。</a:t>
            </a:r>
            <a:r>
              <a:rPr lang="zh-CN" altLang="en-US" sz="2800" b="1" smtClean="0">
                <a:latin typeface="宋体" pitchFamily="2" charset="-122"/>
                <a:ea typeface="宋体" pitchFamily="2" charset="-122"/>
              </a:rPr>
              <a:t>”说完，微笑着退到一边。</a:t>
            </a:r>
            <a:endParaRPr lang="en-US" altLang="zh-CN" sz="2800" b="1" smtClean="0">
              <a:latin typeface="宋体" pitchFamily="2" charset="-122"/>
              <a:ea typeface="宋体" pitchFamily="2" charset="-122"/>
            </a:endParaRPr>
          </a:p>
          <a:p>
            <a:r>
              <a:rPr lang="zh-CN" altLang="en-US" sz="2800" b="1" smtClean="0">
                <a:latin typeface="宋体" pitchFamily="2" charset="-122"/>
                <a:ea typeface="宋体" pitchFamily="2" charset="-122"/>
              </a:rPr>
              <a:t>这就是</a:t>
            </a:r>
            <a:r>
              <a:rPr lang="zh-CN" altLang="en-US" sz="2800" b="1" smtClean="0">
                <a:solidFill>
                  <a:srgbClr val="FF0000"/>
                </a:solidFill>
                <a:latin typeface="宋体" pitchFamily="2" charset="-122"/>
                <a:ea typeface="宋体" pitchFamily="2" charset="-122"/>
              </a:rPr>
              <a:t>巧妙应对</a:t>
            </a:r>
            <a:r>
              <a:rPr lang="zh-CN" altLang="en-US" sz="2800" b="1" smtClean="0">
                <a:latin typeface="宋体" pitchFamily="2" charset="-122"/>
                <a:ea typeface="宋体" pitchFamily="2" charset="-122"/>
              </a:rPr>
              <a:t>的例子，相信每个人读后，都会为歌德的机智会心一笑。那么什么是</a:t>
            </a:r>
            <a:r>
              <a:rPr lang="zh-CN" altLang="en-US" b="1" smtClean="0">
                <a:solidFill>
                  <a:srgbClr val="FF0000"/>
                </a:solidFill>
                <a:latin typeface="宋体" pitchFamily="2" charset="-122"/>
                <a:ea typeface="宋体" pitchFamily="2" charset="-122"/>
              </a:rPr>
              <a:t>应对</a:t>
            </a:r>
            <a:r>
              <a:rPr lang="zh-CN" altLang="en-US" sz="2800" b="1" smtClean="0">
                <a:latin typeface="宋体" pitchFamily="2" charset="-122"/>
                <a:ea typeface="宋体" pitchFamily="2" charset="-122"/>
              </a:rPr>
              <a:t>，怎么才能做到</a:t>
            </a:r>
            <a:r>
              <a:rPr lang="zh-CN" altLang="en-US" b="1" smtClean="0">
                <a:solidFill>
                  <a:srgbClr val="FF0000"/>
                </a:solidFill>
                <a:latin typeface="宋体" pitchFamily="2" charset="-122"/>
                <a:ea typeface="宋体" pitchFamily="2" charset="-122"/>
              </a:rPr>
              <a:t>机智应对</a:t>
            </a:r>
            <a:r>
              <a:rPr lang="zh-CN" altLang="en-US" sz="2800" b="1" smtClean="0">
                <a:latin typeface="宋体" pitchFamily="2" charset="-122"/>
                <a:ea typeface="宋体" pitchFamily="2" charset="-122"/>
              </a:rPr>
              <a:t>呢？</a:t>
            </a:r>
          </a:p>
          <a:p>
            <a:endParaRPr lang="zh-CN" altLang="en-US" sz="2800" b="1">
              <a:latin typeface="宋体" pitchFamily="2" charset="-122"/>
              <a:ea typeface="宋体"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牛刀小试</a:t>
            </a:r>
            <a:endParaRPr lang="zh-CN" altLang="en-US"/>
          </a:p>
        </p:txBody>
      </p:sp>
      <p:pic>
        <p:nvPicPr>
          <p:cNvPr id="4" name="图片 1"/>
          <p:cNvPicPr>
            <a:picLocks noChangeAspect="1" noChangeArrowheads="1"/>
          </p:cNvPicPr>
          <p:nvPr/>
        </p:nvPicPr>
        <p:blipFill>
          <a:blip r:embed="rId2"/>
          <a:stretch>
            <a:fillRect/>
          </a:stretch>
        </p:blipFill>
        <p:spPr bwMode="auto">
          <a:xfrm>
            <a:off x="728663" y="2563813"/>
            <a:ext cx="7686675" cy="1730375"/>
          </a:xfrm>
          <a:prstGeom prst="rect">
            <a:avLst/>
          </a:prstGeom>
          <a:noFill/>
          <a:ln w="9525">
            <a:noFill/>
            <a:miter lim="800000"/>
          </a:ln>
        </p:spPr>
      </p:pic>
      <p:sp>
        <p:nvSpPr>
          <p:cNvPr id="5" name="矩形 4"/>
          <p:cNvSpPr/>
          <p:nvPr/>
        </p:nvSpPr>
        <p:spPr>
          <a:xfrm>
            <a:off x="539552" y="2564904"/>
            <a:ext cx="7862515" cy="1953691"/>
          </a:xfrm>
          <a:prstGeom prst="rect">
            <a:avLst/>
          </a:prstGeom>
          <a:solidFill>
            <a:scrgbClr r="0" g="0" 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牛刀小试</a:t>
            </a:r>
            <a:endParaRPr lang="zh-CN" altLang="en-US"/>
          </a:p>
        </p:txBody>
      </p:sp>
      <p:pic>
        <p:nvPicPr>
          <p:cNvPr id="3" name="图片 1"/>
          <p:cNvPicPr>
            <a:picLocks noChangeAspect="1" noChangeArrowheads="1"/>
          </p:cNvPicPr>
          <p:nvPr/>
        </p:nvPicPr>
        <p:blipFill>
          <a:blip r:embed="rId2"/>
          <a:stretch>
            <a:fillRect/>
          </a:stretch>
        </p:blipFill>
        <p:spPr bwMode="auto">
          <a:xfrm>
            <a:off x="271463" y="1378545"/>
            <a:ext cx="8601075" cy="4930775"/>
          </a:xfrm>
          <a:prstGeom prst="rect">
            <a:avLst/>
          </a:prstGeom>
          <a:noFill/>
          <a:ln w="9525">
            <a:noFill/>
            <a:miter lim="800000"/>
          </a:ln>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牛刀小试</a:t>
            </a:r>
            <a:endParaRPr lang="zh-CN" altLang="en-US"/>
          </a:p>
        </p:txBody>
      </p:sp>
      <p:pic>
        <p:nvPicPr>
          <p:cNvPr id="3" name="图片 1"/>
          <p:cNvPicPr>
            <a:picLocks noChangeAspect="1" noChangeArrowheads="1"/>
          </p:cNvPicPr>
          <p:nvPr/>
        </p:nvPicPr>
        <p:blipFill>
          <a:blip r:embed="rId2"/>
          <a:stretch>
            <a:fillRect/>
          </a:stretch>
        </p:blipFill>
        <p:spPr bwMode="auto">
          <a:xfrm>
            <a:off x="728663" y="1676400"/>
            <a:ext cx="7686675" cy="3505200"/>
          </a:xfrm>
          <a:prstGeom prst="rect">
            <a:avLst/>
          </a:prstGeom>
          <a:noFill/>
          <a:ln w="9525">
            <a:noFill/>
            <a:miter lim="800000"/>
          </a:ln>
        </p:spPr>
      </p:pic>
      <p:sp>
        <p:nvSpPr>
          <p:cNvPr id="4" name="矩形 3"/>
          <p:cNvSpPr/>
          <p:nvPr/>
        </p:nvSpPr>
        <p:spPr>
          <a:xfrm>
            <a:off x="539552" y="1556792"/>
            <a:ext cx="8136904" cy="3888432"/>
          </a:xfrm>
          <a:prstGeom prst="rect">
            <a:avLst/>
          </a:prstGeom>
          <a:solidFill>
            <a:scrgbClr r="0" g="0" 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实践引导</a:t>
            </a:r>
            <a:endParaRPr lang="zh-CN" altLang="en-US" b="1">
              <a:latin typeface="宋体" pitchFamily="2" charset="-122"/>
              <a:ea typeface="宋体" pitchFamily="2" charset="-122"/>
            </a:endParaRPr>
          </a:p>
        </p:txBody>
      </p:sp>
      <p:sp>
        <p:nvSpPr>
          <p:cNvPr id="3" name="TextBox 2"/>
          <p:cNvSpPr txBox="1">
            <a:spLocks noChangeArrowheads="1"/>
          </p:cNvSpPr>
          <p:nvPr/>
        </p:nvSpPr>
        <p:spPr bwMode="auto">
          <a:xfrm>
            <a:off x="611560" y="1556792"/>
            <a:ext cx="8036560" cy="3438442"/>
          </a:xfrm>
          <a:prstGeom prst="rect">
            <a:avLst/>
          </a:prstGeom>
          <a:noFill/>
          <a:ln w="28575">
            <a:solidFill>
              <a:srgbClr val="92D050"/>
            </a:solidFill>
            <a:miter lim="800000"/>
          </a:ln>
        </p:spPr>
        <p:txBody>
          <a:bodyPr wrap="square">
            <a:spAutoFit/>
          </a:bodyPr>
          <a:lstStyle/>
          <a:p>
            <a:pPr algn="ctr"/>
            <a:r>
              <a:rPr lang="zh-CN" altLang="zh-CN" sz="2800" b="1" smtClean="0">
                <a:solidFill>
                  <a:srgbClr val="FF0000"/>
                </a:solidFill>
                <a:latin typeface="宋体" pitchFamily="2" charset="-122"/>
                <a:ea typeface="宋体" pitchFamily="2" charset="-122"/>
              </a:rPr>
              <a:t>“读书之星”颁奖活动互动交流（摘要）</a:t>
            </a:r>
          </a:p>
          <a:p>
            <a:r>
              <a:rPr lang="en-US" altLang="zh-CN" sz="2800" b="1" smtClean="0">
                <a:latin typeface="宋体" pitchFamily="2" charset="-122"/>
                <a:ea typeface="宋体" pitchFamily="2" charset="-122"/>
              </a:rPr>
              <a:t>        </a:t>
            </a:r>
          </a:p>
          <a:p>
            <a:pPr>
              <a:lnSpc>
                <a:spcPct val="150000"/>
              </a:lnSpc>
            </a:pPr>
            <a:r>
              <a:rPr lang="en-US" altLang="zh-CN" sz="2800" b="1" smtClean="0">
                <a:latin typeface="宋体" pitchFamily="2" charset="-122"/>
                <a:ea typeface="宋体" pitchFamily="2" charset="-122"/>
              </a:rPr>
              <a:t>    </a:t>
            </a:r>
            <a:r>
              <a:rPr lang="zh-CN" altLang="zh-CN" sz="2800" b="1" smtClean="0">
                <a:latin typeface="宋体" pitchFamily="2" charset="-122"/>
                <a:ea typeface="宋体" pitchFamily="2" charset="-122"/>
              </a:rPr>
              <a:t>主持人：今天是我们“读书之星”的颁奖仪式，在颁奖前，让获得“读书之星”的同学与大家分享自己读书方面的高招。请大家就自己疑惑的问题提问。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txBox="1">
            <a:spLocks noGrp="1" noChangeArrowheads="1"/>
          </p:cNvSpPr>
          <p:nvPr>
            <p:ph idx="1"/>
          </p:nvPr>
        </p:nvSpPr>
        <p:spPr bwMode="auto">
          <a:xfrm>
            <a:off x="467544" y="404664"/>
            <a:ext cx="8219256" cy="4918269"/>
          </a:xfrm>
          <a:prstGeom prst="rect">
            <a:avLst/>
          </a:prstGeom>
          <a:noFill/>
          <a:ln w="28575">
            <a:solidFill>
              <a:srgbClr val="92D050"/>
            </a:solidFill>
            <a:miter lim="800000"/>
          </a:ln>
        </p:spPr>
        <p:txBody>
          <a:bodyPr wrap="square">
            <a:spAutoFit/>
          </a:bodyPr>
          <a:lstStyle/>
          <a:p>
            <a:r>
              <a:rPr lang="zh-CN" altLang="zh-CN" sz="2800" b="1" smtClean="0">
                <a:solidFill>
                  <a:srgbClr val="0000FF"/>
                </a:solidFill>
                <a:latin typeface="宋体" pitchFamily="2" charset="-122"/>
                <a:ea typeface="宋体" pitchFamily="2" charset="-122"/>
              </a:rPr>
              <a:t>同学甲：怎样挑选适合自己有价值的书籍来阅读？</a:t>
            </a:r>
          </a:p>
          <a:p>
            <a:r>
              <a:rPr lang="zh-CN" altLang="zh-CN" sz="2800" b="1" smtClean="0">
                <a:latin typeface="宋体" pitchFamily="2" charset="-122"/>
                <a:ea typeface="宋体" pitchFamily="2" charset="-122"/>
              </a:rPr>
              <a:t>读书之星</a:t>
            </a:r>
            <a:r>
              <a:rPr lang="en-US" altLang="zh-CN" sz="2800" b="1" smtClean="0">
                <a:latin typeface="宋体" pitchFamily="2" charset="-122"/>
                <a:ea typeface="宋体" pitchFamily="2" charset="-122"/>
              </a:rPr>
              <a:t>1</a:t>
            </a:r>
            <a:r>
              <a:rPr lang="zh-CN" altLang="zh-CN" sz="2800" b="1" smtClean="0">
                <a:latin typeface="宋体" pitchFamily="2" charset="-122"/>
                <a:ea typeface="宋体" pitchFamily="2" charset="-122"/>
              </a:rPr>
              <a:t>：首先确定自己的阅读目的，是对于自己的思维观念有帮助的书，还是打发时间休闲用的书籍？确认好主题以后，通过各大网站书籍分类或者搜索关键词找出关于该主题的书单，进行初步筛选；选好书单后，看看这些书籍的版次，次数越多，说明此书的内容越经典；看看作者，好的作者写出来的东西自然也好，所以在决定深度一本书之前，可以花点时间去了解下背后的作者，有助于我们能选出自己喜欢的书；看前言，推荐序和后记；试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a:spLocks noChangeArrowheads="1"/>
          </p:cNvSpPr>
          <p:nvPr/>
        </p:nvSpPr>
        <p:spPr bwMode="auto">
          <a:xfrm>
            <a:off x="527050" y="1557338"/>
            <a:ext cx="8221414" cy="3539430"/>
          </a:xfrm>
          <a:prstGeom prst="rect">
            <a:avLst/>
          </a:prstGeom>
          <a:noFill/>
          <a:ln w="28575">
            <a:solidFill>
              <a:srgbClr val="92D050"/>
            </a:solidFill>
            <a:miter lim="800000"/>
          </a:ln>
        </p:spPr>
        <p:txBody>
          <a:bodyPr wrap="square">
            <a:spAutoFit/>
          </a:bodyPr>
          <a:lstStyle/>
          <a:p>
            <a:r>
              <a:rPr lang="en-US" altLang="zh-CN" sz="2800" b="1" smtClean="0">
                <a:solidFill>
                  <a:srgbClr val="0000FF"/>
                </a:solidFill>
                <a:latin typeface="宋体" pitchFamily="2" charset="-122"/>
                <a:ea typeface="宋体" pitchFamily="2" charset="-122"/>
              </a:rPr>
              <a:t>    </a:t>
            </a:r>
            <a:r>
              <a:rPr lang="zh-CN" altLang="zh-CN" sz="2800" b="1" smtClean="0">
                <a:solidFill>
                  <a:srgbClr val="0000FF"/>
                </a:solidFill>
                <a:latin typeface="宋体" pitchFamily="2" charset="-122"/>
                <a:ea typeface="宋体" pitchFamily="2" charset="-122"/>
              </a:rPr>
              <a:t>同学乙：我也很想像你们这样读书，可是那么多的作业，到哪里去找时间啊？</a:t>
            </a:r>
          </a:p>
          <a:p>
            <a:r>
              <a:rPr lang="en-US" altLang="zh-CN" sz="2800" b="1" smtClean="0">
                <a:latin typeface="宋体" pitchFamily="2" charset="-122"/>
                <a:ea typeface="宋体" pitchFamily="2" charset="-122"/>
              </a:rPr>
              <a:t>    </a:t>
            </a:r>
            <a:r>
              <a:rPr lang="zh-CN" altLang="zh-CN" sz="2800" b="1" smtClean="0">
                <a:latin typeface="宋体" pitchFamily="2" charset="-122"/>
                <a:ea typeface="宋体" pitchFamily="2" charset="-122"/>
              </a:rPr>
              <a:t>读书之星</a:t>
            </a:r>
            <a:r>
              <a:rPr lang="en-US" altLang="zh-CN" sz="2800" b="1" smtClean="0">
                <a:latin typeface="宋体" pitchFamily="2" charset="-122"/>
                <a:ea typeface="宋体" pitchFamily="2" charset="-122"/>
              </a:rPr>
              <a:t>2</a:t>
            </a:r>
            <a:r>
              <a:rPr lang="zh-CN" altLang="zh-CN" sz="2800" b="1" smtClean="0">
                <a:latin typeface="宋体" pitchFamily="2" charset="-122"/>
                <a:ea typeface="宋体" pitchFamily="2" charset="-122"/>
              </a:rPr>
              <a:t>：我读书大都是碎片时间的利用。当你无事所做的时间段超过五分钟的情境就是你的碎片时间了，其实细细算来，如果能够好好利用碎片时间所完成的读书进度是远大于你的固定读书时间的。只要你想读，愿意读，这样的碎片化时间随时可用。日积月累，我们就能读好多书。</a:t>
            </a:r>
            <a:endParaRPr kumimoji="1" lang="zh-CN" altLang="en-US" sz="2800" b="1">
              <a:latin typeface="宋体" pitchFamily="2" charset="-122"/>
              <a:ea typeface="宋体"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a:spLocks noChangeArrowheads="1"/>
          </p:cNvSpPr>
          <p:nvPr/>
        </p:nvSpPr>
        <p:spPr bwMode="auto">
          <a:xfrm>
            <a:off x="527050" y="1557338"/>
            <a:ext cx="8029575" cy="2677656"/>
          </a:xfrm>
          <a:prstGeom prst="rect">
            <a:avLst/>
          </a:prstGeom>
          <a:noFill/>
          <a:ln w="28575">
            <a:solidFill>
              <a:srgbClr val="92D050"/>
            </a:solidFill>
            <a:miter lim="800000"/>
          </a:ln>
        </p:spPr>
        <p:txBody>
          <a:bodyPr>
            <a:spAutoFit/>
          </a:bodyPr>
          <a:lstStyle/>
          <a:p>
            <a:r>
              <a:rPr kumimoji="1" lang="zh-CN" altLang="en-US" sz="2800" b="1">
                <a:latin typeface="宋体" pitchFamily="2" charset="-122"/>
                <a:ea typeface="宋体" pitchFamily="2" charset="-122"/>
                <a:sym typeface="+mn-ea"/>
              </a:rPr>
              <a:t>　　</a:t>
            </a:r>
            <a:r>
              <a:rPr lang="zh-CN" altLang="zh-CN" sz="2800" b="1" smtClean="0">
                <a:solidFill>
                  <a:srgbClr val="0000FF"/>
                </a:solidFill>
                <a:latin typeface="宋体" pitchFamily="2" charset="-122"/>
                <a:ea typeface="宋体" pitchFamily="2" charset="-122"/>
              </a:rPr>
              <a:t>同学丙：你有哪些超常规的阅读方法吗？</a:t>
            </a:r>
          </a:p>
          <a:p>
            <a:r>
              <a:rPr lang="en-US" altLang="zh-CN" sz="2800" b="1" smtClean="0">
                <a:latin typeface="宋体" pitchFamily="2" charset="-122"/>
                <a:ea typeface="宋体" pitchFamily="2" charset="-122"/>
              </a:rPr>
              <a:t>    </a:t>
            </a:r>
            <a:r>
              <a:rPr lang="zh-CN" altLang="zh-CN" sz="2800" b="1" smtClean="0">
                <a:latin typeface="宋体" pitchFamily="2" charset="-122"/>
                <a:ea typeface="宋体" pitchFamily="2" charset="-122"/>
              </a:rPr>
              <a:t>读书之星</a:t>
            </a:r>
            <a:r>
              <a:rPr lang="en-US" altLang="zh-CN" sz="2800" b="1" smtClean="0">
                <a:latin typeface="宋体" pitchFamily="2" charset="-122"/>
                <a:ea typeface="宋体" pitchFamily="2" charset="-122"/>
              </a:rPr>
              <a:t>3</a:t>
            </a:r>
            <a:r>
              <a:rPr lang="zh-CN" altLang="zh-CN" sz="2800" b="1" smtClean="0">
                <a:latin typeface="宋体" pitchFamily="2" charset="-122"/>
                <a:ea typeface="宋体" pitchFamily="2" charset="-122"/>
              </a:rPr>
              <a:t>：我经常采用换脑式阅读。在一定的阅读时间段里，同时阅读不同科学不同类别的书籍。当一本书读不下来的时候，马上换另一本书。这样，就避免了阅读的单调性，能迅速调动起来自己的阅读兴趣。这种方法，大家不妨一试。</a:t>
            </a:r>
            <a:endParaRPr kumimoji="1" lang="zh-CN" altLang="en-US" sz="2800" b="1">
              <a:latin typeface="宋体" pitchFamily="2" charset="-122"/>
              <a:ea typeface="宋体"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a:spLocks noChangeArrowheads="1"/>
          </p:cNvSpPr>
          <p:nvPr/>
        </p:nvSpPr>
        <p:spPr bwMode="auto">
          <a:xfrm>
            <a:off x="527050" y="1557338"/>
            <a:ext cx="8029575" cy="3539430"/>
          </a:xfrm>
          <a:prstGeom prst="rect">
            <a:avLst/>
          </a:prstGeom>
          <a:noFill/>
          <a:ln w="28575">
            <a:solidFill>
              <a:srgbClr val="92D050"/>
            </a:solidFill>
            <a:miter lim="800000"/>
          </a:ln>
        </p:spPr>
        <p:txBody>
          <a:bodyPr>
            <a:spAutoFit/>
          </a:bodyPr>
          <a:lstStyle/>
          <a:p>
            <a:r>
              <a:rPr kumimoji="1" lang="zh-CN" altLang="en-US" sz="2800" b="1">
                <a:latin typeface="宋体" pitchFamily="2" charset="-122"/>
                <a:ea typeface="宋体" pitchFamily="2" charset="-122"/>
                <a:sym typeface="+mn-ea"/>
              </a:rPr>
              <a:t>　　</a:t>
            </a:r>
            <a:r>
              <a:rPr lang="zh-CN" altLang="zh-CN" sz="2800" b="1" smtClean="0">
                <a:solidFill>
                  <a:srgbClr val="0000FF"/>
                </a:solidFill>
                <a:latin typeface="宋体" pitchFamily="2" charset="-122"/>
                <a:ea typeface="宋体" pitchFamily="2" charset="-122"/>
              </a:rPr>
              <a:t>同学丁：你认为什么的读书方法奏效？</a:t>
            </a:r>
          </a:p>
          <a:p>
            <a:r>
              <a:rPr lang="en-US" altLang="zh-CN" sz="2800" b="1" smtClean="0">
                <a:latin typeface="宋体" pitchFamily="2" charset="-122"/>
                <a:ea typeface="宋体" pitchFamily="2" charset="-122"/>
              </a:rPr>
              <a:t>    </a:t>
            </a:r>
            <a:r>
              <a:rPr lang="zh-CN" altLang="zh-CN" sz="2800" b="1" smtClean="0">
                <a:latin typeface="宋体" pitchFamily="2" charset="-122"/>
                <a:ea typeface="宋体" pitchFamily="2" charset="-122"/>
              </a:rPr>
              <a:t>读书之星</a:t>
            </a:r>
            <a:r>
              <a:rPr lang="en-US" altLang="zh-CN" sz="2800" b="1" smtClean="0">
                <a:latin typeface="宋体" pitchFamily="2" charset="-122"/>
                <a:ea typeface="宋体" pitchFamily="2" charset="-122"/>
              </a:rPr>
              <a:t>4</a:t>
            </a:r>
            <a:r>
              <a:rPr lang="zh-CN" altLang="zh-CN" sz="2800" b="1" smtClean="0">
                <a:latin typeface="宋体" pitchFamily="2" charset="-122"/>
                <a:ea typeface="宋体" pitchFamily="2" charset="-122"/>
              </a:rPr>
              <a:t>：我习惯用思维导图来做读书笔记。以思维导图的形式来做读书笔记是个好习惯，不仅对于这本书，乃至于你读所有的书，甚至一切接收信息获取经验，都最好有一个自己的大的知识树，这样你能以一个宏观的角度，当你有新的知识时就把它加入到这个树上，你也可以知道你缺少哪方面的知识。</a:t>
            </a:r>
            <a:endParaRPr kumimoji="1" lang="zh-CN" altLang="en-US" sz="2800" b="1">
              <a:latin typeface="宋体" pitchFamily="2" charset="-122"/>
              <a:ea typeface="宋体"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实践作业</a:t>
            </a:r>
            <a:endParaRPr lang="zh-CN" altLang="en-US" b="1">
              <a:latin typeface="宋体" pitchFamily="2" charset="-122"/>
              <a:ea typeface="宋体" pitchFamily="2" charset="-122"/>
            </a:endParaRPr>
          </a:p>
        </p:txBody>
      </p:sp>
      <p:sp>
        <p:nvSpPr>
          <p:cNvPr id="3" name="内容占位符 2"/>
          <p:cNvSpPr>
            <a:spLocks noGrp="1"/>
          </p:cNvSpPr>
          <p:nvPr>
            <p:ph idx="1"/>
          </p:nvPr>
        </p:nvSpPr>
        <p:spPr>
          <a:xfrm>
            <a:off x="395536" y="1340768"/>
            <a:ext cx="8291264" cy="4945752"/>
          </a:xfrm>
        </p:spPr>
        <p:txBody>
          <a:bodyPr>
            <a:noAutofit/>
          </a:bodyPr>
          <a:lstStyle/>
          <a:p>
            <a:r>
              <a:rPr lang="zh-CN" altLang="en-US" sz="2800" b="1" smtClean="0">
                <a:latin typeface="宋体" pitchFamily="2" charset="-122"/>
                <a:ea typeface="宋体" pitchFamily="2" charset="-122"/>
              </a:rPr>
              <a:t>任选下列一种情境，自主设计流程，分配角色，完成口语交际活动。</a:t>
            </a:r>
            <a:endParaRPr lang="en-US" altLang="zh-CN" sz="2800" b="1" smtClean="0">
              <a:latin typeface="宋体" pitchFamily="2" charset="-122"/>
              <a:ea typeface="宋体" pitchFamily="2" charset="-122"/>
            </a:endParaRPr>
          </a:p>
          <a:p>
            <a:r>
              <a:rPr lang="zh-CN" altLang="en-US" sz="2800" b="1" smtClean="0">
                <a:latin typeface="宋体" pitchFamily="2" charset="-122"/>
                <a:ea typeface="宋体" pitchFamily="2" charset="-122"/>
              </a:rPr>
              <a:t>情境一</a:t>
            </a:r>
            <a:r>
              <a:rPr lang="en-US" altLang="zh-CN" sz="2800" b="1" smtClean="0">
                <a:latin typeface="宋体" pitchFamily="2" charset="-122"/>
                <a:ea typeface="宋体" pitchFamily="2" charset="-122"/>
              </a:rPr>
              <a:t>:21</a:t>
            </a:r>
            <a:r>
              <a:rPr lang="zh-CN" altLang="en-US" sz="2800" b="1" smtClean="0">
                <a:latin typeface="宋体" pitchFamily="2" charset="-122"/>
                <a:ea typeface="宋体" pitchFamily="2" charset="-122"/>
              </a:rPr>
              <a:t>世纪初，贺敬之重回延安，有记者采访他，请他谈谈：走进新世纪的延安，有什么新的感想？如果再写一首</a:t>
            </a:r>
            <a:r>
              <a:rPr lang="en-US" altLang="zh-CN" sz="2800" b="1" smtClean="0">
                <a:latin typeface="宋体" pitchFamily="2" charset="-122"/>
                <a:ea typeface="宋体" pitchFamily="2" charset="-122"/>
              </a:rPr>
              <a:t>《</a:t>
            </a:r>
            <a:r>
              <a:rPr lang="zh-CN" altLang="en-US" sz="2800" b="1" smtClean="0">
                <a:latin typeface="宋体" pitchFamily="2" charset="-122"/>
                <a:ea typeface="宋体" pitchFamily="2" charset="-122"/>
              </a:rPr>
              <a:t>回延安</a:t>
            </a:r>
            <a:r>
              <a:rPr lang="en-US" altLang="zh-CN" sz="2800" b="1" smtClean="0">
                <a:latin typeface="宋体" pitchFamily="2" charset="-122"/>
                <a:ea typeface="宋体" pitchFamily="2" charset="-122"/>
              </a:rPr>
              <a:t>》</a:t>
            </a:r>
            <a:r>
              <a:rPr lang="zh-CN" altLang="en-US" sz="2800" b="1" smtClean="0">
                <a:latin typeface="宋体" pitchFamily="2" charset="-122"/>
                <a:ea typeface="宋体" pitchFamily="2" charset="-122"/>
              </a:rPr>
              <a:t>，会写哪些内容？</a:t>
            </a:r>
            <a:endParaRPr lang="en-US" altLang="zh-CN" sz="2800" b="1" smtClean="0">
              <a:latin typeface="宋体" pitchFamily="2" charset="-122"/>
              <a:ea typeface="宋体" pitchFamily="2" charset="-122"/>
            </a:endParaRPr>
          </a:p>
          <a:p>
            <a:r>
              <a:rPr lang="zh-CN" altLang="en-US" sz="2800" b="1" smtClean="0">
                <a:latin typeface="宋体" pitchFamily="2" charset="-122"/>
                <a:ea typeface="宋体" pitchFamily="2" charset="-122"/>
              </a:rPr>
              <a:t>情景二：近几年，一些地方计划增加中高考语文试卷的分值。对此，支持和反对的人都不少。市电视台正在制作一期关于这一问题的节目，邀请几位赞成“语文加分计划”的嘉宾（包括教育专家、教师、家长和学生）接受现场和电视机前观众的提问。</a:t>
            </a:r>
            <a:endParaRPr lang="zh-CN" altLang="en-US" sz="2800" b="1">
              <a:latin typeface="宋体" pitchFamily="2" charset="-122"/>
              <a:ea typeface="宋体" pitchFamily="2" charset="-122"/>
            </a:endParaRPr>
          </a:p>
        </p:txBody>
      </p:sp>
      <p:pic>
        <p:nvPicPr>
          <p:cNvPr id="4" name="New picture"/>
          <p:cNvPicPr/>
          <p:nvPr/>
        </p:nvPicPr>
        <p:blipFill>
          <a:blip r:embed="rId2"/>
          <a:stretch>
            <a:fillRect/>
          </a:stretch>
        </p:blipFill>
        <p:spPr>
          <a:xfrm>
            <a:off x="12065000" y="10706100"/>
            <a:ext cx="368300" cy="2667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859512"/>
            <a:ext cx="8229600" cy="5593824"/>
          </a:xfrm>
        </p:spPr>
        <p:txBody>
          <a:bodyPr>
            <a:normAutofit/>
          </a:bodyPr>
          <a:lstStyle/>
          <a:p>
            <a:r>
              <a:rPr lang="zh-CN" altLang="en-US" sz="3600" b="1" smtClean="0">
                <a:latin typeface="宋体" pitchFamily="2" charset="-122"/>
                <a:ea typeface="宋体" pitchFamily="2" charset="-122"/>
              </a:rPr>
              <a:t>什么是应对？</a:t>
            </a:r>
          </a:p>
          <a:p>
            <a:r>
              <a:rPr lang="zh-CN" altLang="en-US" sz="3600" b="1" smtClean="0">
                <a:latin typeface="宋体" pitchFamily="2" charset="-122"/>
                <a:ea typeface="宋体" pitchFamily="2" charset="-122"/>
              </a:rPr>
              <a:t> 应对就是对别人所说的话做出</a:t>
            </a:r>
            <a:r>
              <a:rPr lang="zh-CN" altLang="en-US" sz="3600" b="1" smtClean="0">
                <a:solidFill>
                  <a:srgbClr val="FF0000"/>
                </a:solidFill>
                <a:latin typeface="宋体" pitchFamily="2" charset="-122"/>
                <a:ea typeface="宋体" pitchFamily="2" charset="-122"/>
              </a:rPr>
              <a:t>回应</a:t>
            </a:r>
            <a:r>
              <a:rPr lang="zh-CN" altLang="en-US" sz="3600" b="1" smtClean="0">
                <a:latin typeface="宋体" pitchFamily="2" charset="-122"/>
                <a:ea typeface="宋体" pitchFamily="2" charset="-122"/>
              </a:rPr>
              <a:t>，或对别人提出的问题给予</a:t>
            </a:r>
            <a:r>
              <a:rPr lang="zh-CN" altLang="en-US" sz="3600" b="1" smtClean="0">
                <a:solidFill>
                  <a:srgbClr val="FF0000"/>
                </a:solidFill>
                <a:latin typeface="宋体" pitchFamily="2" charset="-122"/>
                <a:ea typeface="宋体" pitchFamily="2" charset="-122"/>
              </a:rPr>
              <a:t>解答</a:t>
            </a:r>
            <a:r>
              <a:rPr lang="zh-CN" altLang="en-US" sz="3600" b="1" smtClean="0">
                <a:latin typeface="宋体" pitchFamily="2" charset="-122"/>
                <a:ea typeface="宋体" pitchFamily="2" charset="-122"/>
              </a:rPr>
              <a:t>。</a:t>
            </a:r>
            <a:endParaRPr lang="en-US" altLang="zh-CN" sz="3600" b="1" smtClean="0">
              <a:latin typeface="宋体" pitchFamily="2" charset="-122"/>
              <a:ea typeface="宋体" pitchFamily="2" charset="-122"/>
            </a:endParaRPr>
          </a:p>
          <a:p>
            <a:r>
              <a:rPr lang="zh-CN" altLang="en-US" sz="3600" b="1" smtClean="0">
                <a:latin typeface="宋体" pitchFamily="2" charset="-122"/>
                <a:ea typeface="宋体" pitchFamily="2" charset="-122"/>
              </a:rPr>
              <a:t> 广义的应对应该包括</a:t>
            </a:r>
            <a:r>
              <a:rPr lang="zh-CN" altLang="en-US" sz="3600" b="1" smtClean="0">
                <a:solidFill>
                  <a:srgbClr val="FF0000"/>
                </a:solidFill>
                <a:latin typeface="宋体" pitchFamily="2" charset="-122"/>
                <a:ea typeface="宋体" pitchFamily="2" charset="-122"/>
              </a:rPr>
              <a:t>聊天、问答、讨论等</a:t>
            </a:r>
            <a:r>
              <a:rPr lang="zh-CN" altLang="en-US" sz="3600" b="1" smtClean="0">
                <a:latin typeface="宋体" pitchFamily="2" charset="-122"/>
                <a:ea typeface="宋体" pitchFamily="2" charset="-122"/>
              </a:rPr>
              <a:t>中的回应，这里则</a:t>
            </a:r>
            <a:r>
              <a:rPr lang="zh-CN" altLang="en-US" sz="3600" b="1" smtClean="0">
                <a:solidFill>
                  <a:srgbClr val="FF0000"/>
                </a:solidFill>
                <a:latin typeface="宋体" pitchFamily="2" charset="-122"/>
                <a:ea typeface="宋体" pitchFamily="2" charset="-122"/>
              </a:rPr>
              <a:t>主要指面对别人的调侃、质疑、诘问、挑衅时随机应变的话语能力</a:t>
            </a:r>
            <a:r>
              <a:rPr lang="zh-CN" altLang="en-US" sz="3600" b="1" smtClean="0">
                <a:latin typeface="宋体" pitchFamily="2" charset="-122"/>
                <a:ea typeface="宋体" pitchFamily="2" charset="-122"/>
              </a:rPr>
              <a:t>。</a:t>
            </a:r>
            <a:endParaRPr lang="zh-CN" altLang="en-US" sz="3600" b="1">
              <a:latin typeface="宋体" pitchFamily="2" charset="-122"/>
              <a:ea typeface="宋体"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技巧指导</a:t>
            </a:r>
            <a:endParaRPr lang="zh-CN" altLang="en-US" b="1">
              <a:latin typeface="宋体" pitchFamily="2" charset="-122"/>
              <a:ea typeface="宋体" pitchFamily="2" charset="-122"/>
            </a:endParaRPr>
          </a:p>
        </p:txBody>
      </p:sp>
      <p:sp>
        <p:nvSpPr>
          <p:cNvPr id="3" name="内容占位符 2"/>
          <p:cNvSpPr>
            <a:spLocks noGrp="1"/>
          </p:cNvSpPr>
          <p:nvPr>
            <p:ph idx="1"/>
          </p:nvPr>
        </p:nvSpPr>
        <p:spPr/>
        <p:txBody>
          <a:bodyPr/>
          <a:lstStyle/>
          <a:p>
            <a:r>
              <a:rPr lang="en-US" altLang="zh-CN" b="1" smtClean="0">
                <a:solidFill>
                  <a:srgbClr val="C00000"/>
                </a:solidFill>
                <a:latin typeface="宋体" pitchFamily="2" charset="-122"/>
                <a:ea typeface="宋体" pitchFamily="2" charset="-122"/>
              </a:rPr>
              <a:t>1.</a:t>
            </a:r>
            <a:r>
              <a:rPr lang="zh-CN" altLang="en-US" b="1" smtClean="0">
                <a:solidFill>
                  <a:srgbClr val="C00000"/>
                </a:solidFill>
                <a:latin typeface="宋体" pitchFamily="2" charset="-122"/>
                <a:ea typeface="宋体" pitchFamily="2" charset="-122"/>
              </a:rPr>
              <a:t>根据对方的态度采用不同的应对方式。</a:t>
            </a:r>
          </a:p>
          <a:p>
            <a:r>
              <a:rPr lang="zh-CN" altLang="en-US" b="1" smtClean="0">
                <a:latin typeface="宋体" pitchFamily="2" charset="-122"/>
                <a:ea typeface="宋体" pitchFamily="2" charset="-122"/>
              </a:rPr>
              <a:t>想要做到巧妙应对，首先应该判断对方的态度，是善意的玩笑、提问，还是恶意的讥讽、挑衅？对方的态度不同，应对的方式也应有所不同。如果是善意的玩笑，就要报以</a:t>
            </a:r>
            <a:r>
              <a:rPr lang="zh-CN" altLang="en-US" b="1" smtClean="0">
                <a:solidFill>
                  <a:srgbClr val="C00000"/>
                </a:solidFill>
                <a:latin typeface="宋体" pitchFamily="2" charset="-122"/>
                <a:ea typeface="宋体" pitchFamily="2" charset="-122"/>
              </a:rPr>
              <a:t>善意的幽默、自嘲</a:t>
            </a:r>
            <a:r>
              <a:rPr lang="zh-CN" altLang="en-US" b="1" smtClean="0">
                <a:latin typeface="宋体" pitchFamily="2" charset="-122"/>
                <a:ea typeface="宋体" pitchFamily="2" charset="-122"/>
              </a:rPr>
              <a:t>；如果相反，可以选择恰当的方式，</a:t>
            </a:r>
            <a:r>
              <a:rPr lang="zh-CN" altLang="en-US" b="1" smtClean="0">
                <a:solidFill>
                  <a:srgbClr val="C00000"/>
                </a:solidFill>
                <a:latin typeface="宋体" pitchFamily="2" charset="-122"/>
                <a:ea typeface="宋体" pitchFamily="2" charset="-122"/>
              </a:rPr>
              <a:t>积极应对，不给对方以可乘之机，甚至让其自取其辱</a:t>
            </a:r>
            <a:r>
              <a:rPr lang="zh-CN" altLang="en-US" b="1" smtClean="0">
                <a:latin typeface="宋体" pitchFamily="2" charset="-122"/>
                <a:ea typeface="宋体" pitchFamily="2" charset="-122"/>
              </a:rPr>
              <a:t>。</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1484784"/>
            <a:ext cx="8435280" cy="4801736"/>
          </a:xfrm>
        </p:spPr>
        <p:txBody>
          <a:bodyPr/>
          <a:lstStyle/>
          <a:p>
            <a:r>
              <a:rPr lang="zh-CN" altLang="en-US" b="1" smtClean="0">
                <a:latin typeface="宋体" pitchFamily="2" charset="-122"/>
                <a:ea typeface="宋体" pitchFamily="2" charset="-122"/>
              </a:rPr>
              <a:t>一位发达国家外交官问一位非洲国家大使：“贵国的死亡率想必不低吧？” </a:t>
            </a:r>
            <a:endParaRPr lang="en-US" altLang="zh-CN" b="1" smtClean="0">
              <a:latin typeface="宋体" pitchFamily="2" charset="-122"/>
              <a:ea typeface="宋体" pitchFamily="2" charset="-122"/>
            </a:endParaRPr>
          </a:p>
          <a:p>
            <a:r>
              <a:rPr lang="zh-CN" altLang="en-US" b="1" smtClean="0">
                <a:latin typeface="宋体" pitchFamily="2" charset="-122"/>
                <a:ea typeface="宋体" pitchFamily="2" charset="-122"/>
              </a:rPr>
              <a:t>大使答：“同你们国家一样，每人死一次。”</a:t>
            </a:r>
            <a:endParaRPr lang="en-US" altLang="zh-CN" b="1" smtClean="0">
              <a:latin typeface="宋体" pitchFamily="2" charset="-122"/>
              <a:ea typeface="宋体"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技巧指导</a:t>
            </a:r>
            <a:endParaRPr lang="zh-CN" altLang="en-US" b="1">
              <a:latin typeface="宋体" pitchFamily="2" charset="-122"/>
              <a:ea typeface="宋体" pitchFamily="2" charset="-122"/>
            </a:endParaRPr>
          </a:p>
        </p:txBody>
      </p:sp>
      <p:sp>
        <p:nvSpPr>
          <p:cNvPr id="3" name="内容占位符 2"/>
          <p:cNvSpPr>
            <a:spLocks noGrp="1"/>
          </p:cNvSpPr>
          <p:nvPr>
            <p:ph idx="1"/>
          </p:nvPr>
        </p:nvSpPr>
        <p:spPr/>
        <p:txBody>
          <a:bodyPr/>
          <a:lstStyle/>
          <a:p>
            <a:r>
              <a:rPr lang="en-US" altLang="zh-CN" b="1" smtClean="0">
                <a:solidFill>
                  <a:srgbClr val="C00000"/>
                </a:solidFill>
                <a:latin typeface="宋体" pitchFamily="2" charset="-122"/>
                <a:ea typeface="宋体" pitchFamily="2" charset="-122"/>
              </a:rPr>
              <a:t>2. </a:t>
            </a:r>
            <a:r>
              <a:rPr lang="zh-CN" altLang="en-US" b="1" smtClean="0">
                <a:solidFill>
                  <a:srgbClr val="C00000"/>
                </a:solidFill>
                <a:latin typeface="宋体" pitchFamily="2" charset="-122"/>
                <a:ea typeface="宋体" pitchFamily="2" charset="-122"/>
              </a:rPr>
              <a:t>掌握一定的应对技巧。</a:t>
            </a:r>
          </a:p>
          <a:p>
            <a:r>
              <a:rPr lang="zh-CN" altLang="en-US" b="1" smtClean="0">
                <a:latin typeface="宋体" pitchFamily="2" charset="-122"/>
                <a:ea typeface="宋体" pitchFamily="2" charset="-122"/>
              </a:rPr>
              <a:t>特别是面对一些特殊场合，如国际间交往、答记者问或其他正式场合的交流等，或者遇到一些故意的刁难，就要注意采用一定的应对技巧。平时可以通过网络、报刊、书籍等搜集一些巧妙应对的例子，学习应对的技巧。</a:t>
            </a:r>
            <a:endParaRPr lang="en-US" altLang="zh-CN" b="1" smtClean="0">
              <a:latin typeface="宋体" pitchFamily="2" charset="-122"/>
              <a:ea typeface="宋体" pitchFamily="2" charset="-122"/>
            </a:endParaRPr>
          </a:p>
          <a:p>
            <a:r>
              <a:rPr lang="zh-CN" altLang="en-US" b="1" smtClean="0">
                <a:latin typeface="宋体" pitchFamily="2" charset="-122"/>
                <a:ea typeface="宋体" pitchFamily="2" charset="-122"/>
              </a:rPr>
              <a:t>常见的应对技巧有</a:t>
            </a:r>
            <a:r>
              <a:rPr lang="zh-CN" altLang="en-US" b="1" smtClean="0">
                <a:solidFill>
                  <a:srgbClr val="C00000"/>
                </a:solidFill>
                <a:latin typeface="宋体" pitchFamily="2" charset="-122"/>
                <a:ea typeface="宋体" pitchFamily="2" charset="-122"/>
              </a:rPr>
              <a:t>自嘲、归谬、巧换概念、针锋相对、转换话题等</a:t>
            </a:r>
            <a:r>
              <a:rPr lang="zh-CN" altLang="en-US" b="1" smtClean="0">
                <a:latin typeface="宋体" pitchFamily="2" charset="-122"/>
                <a:ea typeface="宋体" pitchFamily="2" charset="-122"/>
              </a:rPr>
              <a:t>。</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zh-CN" altLang="en-US" b="1" smtClean="0">
                <a:latin typeface="宋体" pitchFamily="2" charset="-122"/>
                <a:ea typeface="宋体" pitchFamily="2" charset="-122"/>
              </a:rPr>
              <a:t>林肯在擦自己的皮鞋，一个外交官故作惊讶地说：“林肯先生，</a:t>
            </a:r>
            <a:r>
              <a:rPr lang="zh-CN" altLang="en-US" b="1" smtClean="0">
                <a:solidFill>
                  <a:srgbClr val="C00000"/>
                </a:solidFill>
                <a:latin typeface="宋体" pitchFamily="2" charset="-122"/>
                <a:ea typeface="宋体" pitchFamily="2" charset="-122"/>
              </a:rPr>
              <a:t>您怎么擦自己的皮鞋？</a:t>
            </a:r>
            <a:r>
              <a:rPr lang="zh-CN" altLang="en-US" b="1" smtClean="0">
                <a:latin typeface="宋体" pitchFamily="2" charset="-122"/>
                <a:ea typeface="宋体" pitchFamily="2" charset="-122"/>
              </a:rPr>
              <a:t>”林肯反问道：“哦？</a:t>
            </a:r>
            <a:r>
              <a:rPr lang="zh-CN" altLang="en-US" b="1" smtClean="0">
                <a:solidFill>
                  <a:srgbClr val="C00000"/>
                </a:solidFill>
                <a:latin typeface="宋体" pitchFamily="2" charset="-122"/>
                <a:ea typeface="宋体" pitchFamily="2" charset="-122"/>
              </a:rPr>
              <a:t>难道您擦别人的皮鞋吗？</a:t>
            </a:r>
            <a:r>
              <a:rPr lang="zh-CN" altLang="en-US" b="1" smtClean="0">
                <a:latin typeface="宋体" pitchFamily="2" charset="-122"/>
                <a:ea typeface="宋体" pitchFamily="2" charset="-122"/>
              </a:rPr>
              <a:t>”</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技巧指导</a:t>
            </a:r>
            <a:endParaRPr lang="zh-CN" altLang="en-US" b="1">
              <a:latin typeface="宋体" pitchFamily="2" charset="-122"/>
              <a:ea typeface="宋体" pitchFamily="2" charset="-122"/>
            </a:endParaRPr>
          </a:p>
        </p:txBody>
      </p:sp>
      <p:sp>
        <p:nvSpPr>
          <p:cNvPr id="3" name="内容占位符 2"/>
          <p:cNvSpPr>
            <a:spLocks noGrp="1"/>
          </p:cNvSpPr>
          <p:nvPr>
            <p:ph idx="1"/>
          </p:nvPr>
        </p:nvSpPr>
        <p:spPr/>
        <p:txBody>
          <a:bodyPr/>
          <a:lstStyle/>
          <a:p>
            <a:r>
              <a:rPr lang="en-US" altLang="zh-CN" b="1" smtClean="0">
                <a:solidFill>
                  <a:srgbClr val="C00000"/>
                </a:solidFill>
                <a:latin typeface="宋体" pitchFamily="2" charset="-122"/>
                <a:ea typeface="宋体" pitchFamily="2" charset="-122"/>
              </a:rPr>
              <a:t>3.</a:t>
            </a:r>
            <a:r>
              <a:rPr lang="zh-CN" altLang="en-US" b="1" smtClean="0">
                <a:solidFill>
                  <a:srgbClr val="C00000"/>
                </a:solidFill>
                <a:latin typeface="宋体" pitchFamily="2" charset="-122"/>
                <a:ea typeface="宋体" pitchFamily="2" charset="-122"/>
              </a:rPr>
              <a:t>认真倾听对方的话语。</a:t>
            </a:r>
          </a:p>
          <a:p>
            <a:r>
              <a:rPr lang="zh-CN" altLang="en-US" b="1" smtClean="0">
                <a:latin typeface="宋体" pitchFamily="2" charset="-122"/>
                <a:ea typeface="宋体" pitchFamily="2" charset="-122"/>
              </a:rPr>
              <a:t>巧妙应对的</a:t>
            </a:r>
            <a:r>
              <a:rPr lang="zh-CN" altLang="en-US" b="1" smtClean="0">
                <a:solidFill>
                  <a:srgbClr val="C00000"/>
                </a:solidFill>
                <a:latin typeface="宋体" pitchFamily="2" charset="-122"/>
                <a:ea typeface="宋体" pitchFamily="2" charset="-122"/>
              </a:rPr>
              <a:t>前提应该是准确理解对方的意图</a:t>
            </a:r>
            <a:r>
              <a:rPr lang="zh-CN" altLang="en-US" b="1" smtClean="0">
                <a:latin typeface="宋体" pitchFamily="2" charset="-122"/>
                <a:ea typeface="宋体" pitchFamily="2" charset="-122"/>
              </a:rPr>
              <a:t>，把握对方的主要观点，因此，</a:t>
            </a:r>
            <a:r>
              <a:rPr lang="zh-CN" altLang="en-US" b="1" smtClean="0">
                <a:solidFill>
                  <a:srgbClr val="C00000"/>
                </a:solidFill>
                <a:latin typeface="宋体" pitchFamily="2" charset="-122"/>
                <a:ea typeface="宋体" pitchFamily="2" charset="-122"/>
              </a:rPr>
              <a:t>认真倾听对方的话语</a:t>
            </a:r>
            <a:r>
              <a:rPr lang="zh-CN" altLang="en-US" b="1" smtClean="0">
                <a:latin typeface="宋体" pitchFamily="2" charset="-122"/>
                <a:ea typeface="宋体" pitchFamily="2" charset="-122"/>
              </a:rPr>
              <a:t>就显得至为重要。在此基础上，如果能够依据当时的话语情境，快速调动思维，迅速做出反应，就能做到随机应变、巧妙应对了。</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宋体" pitchFamily="2" charset="-122"/>
                <a:ea typeface="宋体" pitchFamily="2" charset="-122"/>
              </a:rPr>
              <a:t>实例赏析</a:t>
            </a:r>
            <a:endParaRPr lang="zh-CN" altLang="en-US" b="1">
              <a:latin typeface="宋体" pitchFamily="2" charset="-122"/>
              <a:ea typeface="宋体" pitchFamily="2" charset="-122"/>
            </a:endParaRPr>
          </a:p>
        </p:txBody>
      </p:sp>
      <p:sp>
        <p:nvSpPr>
          <p:cNvPr id="3" name="内容占位符 2"/>
          <p:cNvSpPr>
            <a:spLocks noGrp="1"/>
          </p:cNvSpPr>
          <p:nvPr>
            <p:ph idx="1"/>
          </p:nvPr>
        </p:nvSpPr>
        <p:spPr>
          <a:xfrm>
            <a:off x="457200" y="1600200"/>
            <a:ext cx="8229600" cy="2836912"/>
          </a:xfrm>
        </p:spPr>
        <p:txBody>
          <a:bodyPr/>
          <a:lstStyle/>
          <a:p>
            <a:r>
              <a:rPr lang="en-US" altLang="zh-CN" b="1" smtClean="0">
                <a:latin typeface="宋体" pitchFamily="2" charset="-122"/>
                <a:ea typeface="宋体" pitchFamily="2" charset="-122"/>
              </a:rPr>
              <a:t>1.</a:t>
            </a:r>
            <a:r>
              <a:rPr lang="zh-CN" altLang="en-US" b="1" smtClean="0">
                <a:latin typeface="宋体" pitchFamily="2" charset="-122"/>
                <a:ea typeface="宋体" pitchFamily="2" charset="-122"/>
              </a:rPr>
              <a:t>孔融十岁的时候就表现出超乎寻常的聪明才智，得到人们的赞许。有一个叫陈韪的官员却当众不以为然地说：“</a:t>
            </a:r>
            <a:r>
              <a:rPr lang="zh-CN" altLang="en-US" b="1" smtClean="0">
                <a:solidFill>
                  <a:srgbClr val="C00000"/>
                </a:solidFill>
                <a:latin typeface="宋体" pitchFamily="2" charset="-122"/>
                <a:ea typeface="宋体" pitchFamily="2" charset="-122"/>
              </a:rPr>
              <a:t>小时了了（聪明），大未必佳。</a:t>
            </a:r>
            <a:r>
              <a:rPr lang="zh-CN" altLang="en-US" b="1" smtClean="0">
                <a:latin typeface="宋体" pitchFamily="2" charset="-122"/>
                <a:ea typeface="宋体" pitchFamily="2" charset="-122"/>
              </a:rPr>
              <a:t>”孔融立即回应道：“</a:t>
            </a:r>
            <a:r>
              <a:rPr lang="zh-CN" altLang="en-US" b="1" smtClean="0">
                <a:solidFill>
                  <a:srgbClr val="C00000"/>
                </a:solidFill>
                <a:latin typeface="宋体" pitchFamily="2" charset="-122"/>
                <a:ea typeface="宋体" pitchFamily="2" charset="-122"/>
              </a:rPr>
              <a:t>想君小时，必当了了。</a:t>
            </a:r>
            <a:r>
              <a:rPr lang="zh-CN" altLang="en-US" b="1" smtClean="0">
                <a:latin typeface="宋体" pitchFamily="2" charset="-122"/>
                <a:ea typeface="宋体" pitchFamily="2" charset="-122"/>
              </a:rPr>
              <a:t>”</a:t>
            </a:r>
          </a:p>
          <a:p>
            <a:endParaRPr lang="zh-CN" altLang="en-US" b="1">
              <a:latin typeface="宋体" pitchFamily="2" charset="-122"/>
              <a:ea typeface="宋体" pitchFamily="2" charset="-122"/>
            </a:endParaRPr>
          </a:p>
        </p:txBody>
      </p:sp>
      <p:sp>
        <p:nvSpPr>
          <p:cNvPr id="4" name="TextBox 3"/>
          <p:cNvSpPr txBox="1"/>
          <p:nvPr/>
        </p:nvSpPr>
        <p:spPr>
          <a:xfrm>
            <a:off x="3275856" y="4941168"/>
            <a:ext cx="1440160" cy="830997"/>
          </a:xfrm>
          <a:prstGeom prst="rect">
            <a:avLst/>
          </a:prstGeom>
          <a:solidFill>
            <a:schemeClr val="accent5">
              <a:lumMod val="60000"/>
              <a:lumOff val="40000"/>
            </a:schemeClr>
          </a:solidFill>
        </p:spPr>
        <p:txBody>
          <a:bodyPr wrap="square" rtlCol="0">
            <a:spAutoFit/>
          </a:bodyPr>
          <a:lstStyle/>
          <a:p>
            <a:r>
              <a:rPr lang="zh-CN" altLang="en-US" sz="4800" b="1" smtClean="0">
                <a:latin typeface="宋体" pitchFamily="2" charset="-122"/>
                <a:ea typeface="宋体" pitchFamily="2" charset="-122"/>
              </a:rPr>
              <a:t>归谬</a:t>
            </a:r>
            <a:endParaRPr lang="zh-CN" altLang="en-US" sz="4800" b="1">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_rels/theme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jpeg" /></Relationships>
</file>

<file path=ppt/theme/theme1.xml><?xml version="1.0" encoding="utf-8"?>
<a:theme xmlns:r="http://schemas.openxmlformats.org/officeDocument/2006/relationships"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72</Paragraphs>
  <Slides>28</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28</vt:i4>
      </vt:variant>
    </vt:vector>
  </HeadingPairs>
  <TitlesOfParts>
    <vt:vector baseType="lpstr" size="34">
      <vt:lpstr>Arial</vt:lpstr>
      <vt:lpstr>Franklin Gothic Medium</vt:lpstr>
      <vt:lpstr>Franklin Gothic Book</vt:lpstr>
      <vt:lpstr>Wingdings 2</vt:lpstr>
      <vt:lpstr>宋体</vt:lpstr>
      <vt:lpstr>暗香扑面</vt:lpstr>
      <vt:lpstr>PowerPoint Presentation</vt:lpstr>
      <vt:lpstr>新课导入</vt:lpstr>
      <vt:lpstr>PowerPoint Presentation</vt:lpstr>
      <vt:lpstr>技巧指导</vt:lpstr>
      <vt:lpstr>PowerPoint Presentation</vt:lpstr>
      <vt:lpstr>技巧指导</vt:lpstr>
      <vt:lpstr>PowerPoint Presentation</vt:lpstr>
      <vt:lpstr>技巧指导</vt:lpstr>
      <vt:lpstr>实例赏析</vt:lpstr>
      <vt:lpstr>实例赏析</vt:lpstr>
      <vt:lpstr>实例赏析</vt:lpstr>
      <vt:lpstr>实例赏析</vt:lpstr>
      <vt:lpstr>考点透析</vt:lpstr>
      <vt:lpstr>考点透析</vt:lpstr>
      <vt:lpstr>考点透析</vt:lpstr>
      <vt:lpstr>牛刀小试</vt:lpstr>
      <vt:lpstr>牛刀小试</vt:lpstr>
      <vt:lpstr>牛刀小试</vt:lpstr>
      <vt:lpstr>牛刀小试</vt:lpstr>
      <vt:lpstr>牛刀小试</vt:lpstr>
      <vt:lpstr>牛刀小试</vt:lpstr>
      <vt:lpstr>牛刀小试</vt:lpstr>
      <vt:lpstr>实践引导</vt:lpstr>
      <vt:lpstr>PowerPoint Presentation</vt:lpstr>
      <vt:lpstr>PowerPoint Presentation</vt:lpstr>
      <vt:lpstr>PowerPoint Presentation</vt:lpstr>
      <vt:lpstr>PowerPoint Presentation</vt:lpstr>
      <vt:lpstr>实践作业</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2021-02-27T20:10:14.410</cp:lastPrinted>
  <dcterms:created xsi:type="dcterms:W3CDTF">2021-02-27T20:10:14Z</dcterms:created>
  <dcterms:modified xsi:type="dcterms:W3CDTF">2021-02-27T12:10:15Z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