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58" r:id="rId4"/>
    <p:sldId id="14047811" r:id="rId5"/>
    <p:sldId id="14047839" r:id="rId6"/>
    <p:sldId id="14047843" r:id="rId7"/>
    <p:sldId id="14047863" r:id="rId8"/>
    <p:sldId id="14047844" r:id="rId9"/>
    <p:sldId id="14047864" r:id="rId10"/>
    <p:sldId id="14047845" r:id="rId11"/>
    <p:sldId id="14047865" r:id="rId12"/>
    <p:sldId id="14047846" r:id="rId13"/>
    <p:sldId id="14047866" r:id="rId14"/>
    <p:sldId id="14047847" r:id="rId15"/>
    <p:sldId id="14047867" r:id="rId16"/>
    <p:sldId id="14047828" r:id="rId17"/>
    <p:sldId id="14047830" r:id="rId18"/>
    <p:sldId id="14047808" r:id="rId19"/>
    <p:sldId id="14047868" r:id="rId20"/>
    <p:sldId id="14047831" r:id="rId21"/>
    <p:sldId id="14047869" r:id="rId22"/>
    <p:sldId id="14047870" r:id="rId23"/>
    <p:sldId id="14047871" r:id="rId24"/>
    <p:sldId id="14047872" r:id="rId25"/>
    <p:sldId id="14047873" r:id="rId26"/>
    <p:sldId id="14047874" r:id="rId27"/>
    <p:sldId id="14047875" r:id="rId28"/>
    <p:sldId id="14047876" r:id="rId29"/>
    <p:sldId id="14047877" r:id="rId30"/>
    <p:sldId id="14047813"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1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987" autoAdjust="0"/>
    <p:restoredTop sz="90632" autoAdjust="0"/>
  </p:normalViewPr>
  <p:slideViewPr>
    <p:cSldViewPr snapToGrid="0">
      <p:cViewPr varScale="1">
        <p:scale>
          <a:sx n="74" d="100"/>
          <a:sy n="74" d="100"/>
        </p:scale>
        <p:origin x="78" y="144"/>
      </p:cViewPr>
      <p:guideLst>
        <p:guide orient="horz" pos="2160"/>
        <p:guide pos="3817"/>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BF0AF1-CA77-40CE-981B-6E4BF59DBE3F}" type="datetimeFigureOut">
              <a:rPr lang="zh-CN" altLang="en-US" smtClean="0"/>
              <a:t>2021/12/1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6F519E-F88D-42FA-A56C-27C03C456447}" type="slidenum">
              <a:rPr lang="zh-CN" altLang="en-US" smtClean="0"/>
              <a:t>‹#›</a:t>
            </a:fld>
            <a:endParaRPr lang="zh-CN" altLang="en-US"/>
          </a:p>
        </p:txBody>
      </p:sp>
    </p:spTree>
    <p:extLst>
      <p:ext uri="{BB962C8B-B14F-4D97-AF65-F5344CB8AC3E}">
        <p14:creationId xmlns:p14="http://schemas.microsoft.com/office/powerpoint/2010/main" val="3616805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搜穗网资源：WWW.SOUSUI.CN（复制到浏览器获取更多）</a:t>
            </a:r>
          </a:p>
        </p:txBody>
      </p:sp>
      <p:sp>
        <p:nvSpPr>
          <p:cNvPr id="4" name="灯片编号占位符 3"/>
          <p:cNvSpPr>
            <a:spLocks noGrp="1"/>
          </p:cNvSpPr>
          <p:nvPr>
            <p:ph type="sldNum" sz="quarter" idx="10"/>
          </p:nvPr>
        </p:nvSpPr>
        <p:spPr/>
        <p:txBody>
          <a:bodyPr/>
          <a:lstStyle/>
          <a:p>
            <a:fld id="{FD6F519E-F88D-42FA-A56C-27C03C456447}" type="slidenum">
              <a:rPr lang="zh-CN" altLang="en-US" smtClean="0"/>
              <a:t>1</a:t>
            </a:fld>
            <a:endParaRPr lang="zh-CN" altLang="en-US"/>
          </a:p>
        </p:txBody>
      </p:sp>
    </p:spTree>
    <p:extLst>
      <p:ext uri="{BB962C8B-B14F-4D97-AF65-F5344CB8AC3E}">
        <p14:creationId xmlns:p14="http://schemas.microsoft.com/office/powerpoint/2010/main" val="2160684661"/>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711601753"/>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76AAE-6F91-4E54-ABFD-07E712955B1B}" type="slidenum">
              <a:rPr lang="zh-CN" altLang="en-US" smtClean="0"/>
              <a:t>16</a:t>
            </a:fld>
            <a:endParaRPr lang="zh-CN" altLang="en-US"/>
          </a:p>
        </p:txBody>
      </p:sp>
    </p:spTree>
    <p:extLst>
      <p:ext uri="{BB962C8B-B14F-4D97-AF65-F5344CB8AC3E}">
        <p14:creationId xmlns:p14="http://schemas.microsoft.com/office/powerpoint/2010/main" val="411556109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76AAE-6F91-4E54-ABFD-07E712955B1B}" type="slidenum">
              <a:rPr lang="zh-CN" altLang="en-US" smtClean="0"/>
              <a:t>17</a:t>
            </a:fld>
            <a:endParaRPr lang="zh-CN" altLang="en-US"/>
          </a:p>
        </p:txBody>
      </p:sp>
    </p:spTree>
    <p:extLst>
      <p:ext uri="{BB962C8B-B14F-4D97-AF65-F5344CB8AC3E}">
        <p14:creationId xmlns:p14="http://schemas.microsoft.com/office/powerpoint/2010/main" val="62389953"/>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F519E-F88D-42FA-A56C-27C03C456447}" type="slidenum">
              <a:rPr lang="zh-CN" altLang="en-US" smtClean="0"/>
              <a:t>18</a:t>
            </a:fld>
            <a:endParaRPr lang="zh-CN" altLang="en-US"/>
          </a:p>
        </p:txBody>
      </p:sp>
    </p:spTree>
    <p:extLst>
      <p:ext uri="{BB962C8B-B14F-4D97-AF65-F5344CB8AC3E}">
        <p14:creationId xmlns:p14="http://schemas.microsoft.com/office/powerpoint/2010/main" val="2572223307"/>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51114911"/>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125777262"/>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226351154"/>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71977614"/>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01341309"/>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4344170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F519E-F88D-42FA-A56C-27C03C456447}" type="slidenum">
              <a:rPr lang="zh-CN" altLang="en-US" smtClean="0"/>
              <a:t>2</a:t>
            </a:fld>
            <a:endParaRPr lang="zh-CN" altLang="en-US"/>
          </a:p>
        </p:txBody>
      </p:sp>
    </p:spTree>
    <p:extLst>
      <p:ext uri="{BB962C8B-B14F-4D97-AF65-F5344CB8AC3E}">
        <p14:creationId xmlns:p14="http://schemas.microsoft.com/office/powerpoint/2010/main" val="846729675"/>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08589121"/>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64205208"/>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826458"/>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40675517"/>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176AAE-6F91-4E54-ABFD-07E712955B1B}" type="slidenum">
              <a:rPr lang="zh-CN" altLang="en-US" smtClean="0"/>
              <a:t>29</a:t>
            </a:fld>
            <a:endParaRPr lang="zh-CN" altLang="en-US"/>
          </a:p>
        </p:txBody>
      </p:sp>
    </p:spTree>
    <p:extLst>
      <p:ext uri="{BB962C8B-B14F-4D97-AF65-F5344CB8AC3E}">
        <p14:creationId xmlns:p14="http://schemas.microsoft.com/office/powerpoint/2010/main" val="3314958724"/>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F519E-F88D-42FA-A56C-27C03C456447}" type="slidenum">
              <a:rPr lang="zh-CN" altLang="en-US" smtClean="0"/>
              <a:t>3</a:t>
            </a:fld>
            <a:endParaRPr lang="zh-CN" altLang="en-US"/>
          </a:p>
        </p:txBody>
      </p:sp>
    </p:spTree>
    <p:extLst>
      <p:ext uri="{BB962C8B-B14F-4D97-AF65-F5344CB8AC3E}">
        <p14:creationId xmlns:p14="http://schemas.microsoft.com/office/powerpoint/2010/main" val="217906874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F519E-F88D-42FA-A56C-27C03C456447}" type="slidenum">
              <a:rPr lang="zh-CN" altLang="en-US" smtClean="0"/>
              <a:t>4</a:t>
            </a:fld>
            <a:endParaRPr lang="zh-CN" altLang="en-US"/>
          </a:p>
        </p:txBody>
      </p:sp>
    </p:spTree>
    <p:extLst>
      <p:ext uri="{BB962C8B-B14F-4D97-AF65-F5344CB8AC3E}">
        <p14:creationId xmlns:p14="http://schemas.microsoft.com/office/powerpoint/2010/main" val="374466792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F519E-F88D-42FA-A56C-27C03C456447}" type="slidenum">
              <a:rPr lang="zh-CN" altLang="en-US" smtClean="0"/>
              <a:t>6</a:t>
            </a:fld>
            <a:endParaRPr lang="zh-CN" altLang="en-US"/>
          </a:p>
        </p:txBody>
      </p:sp>
    </p:spTree>
    <p:extLst>
      <p:ext uri="{BB962C8B-B14F-4D97-AF65-F5344CB8AC3E}">
        <p14:creationId xmlns:p14="http://schemas.microsoft.com/office/powerpoint/2010/main" val="231923098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F519E-F88D-42FA-A56C-27C03C456447}" type="slidenum">
              <a:rPr lang="zh-CN" altLang="en-US" smtClean="0"/>
              <a:t>8</a:t>
            </a:fld>
            <a:endParaRPr lang="zh-CN" altLang="en-US"/>
          </a:p>
        </p:txBody>
      </p:sp>
    </p:spTree>
    <p:extLst>
      <p:ext uri="{BB962C8B-B14F-4D97-AF65-F5344CB8AC3E}">
        <p14:creationId xmlns:p14="http://schemas.microsoft.com/office/powerpoint/2010/main" val="306399086"/>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F519E-F88D-42FA-A56C-27C03C456447}" type="slidenum">
              <a:rPr lang="zh-CN" altLang="en-US" smtClean="0"/>
              <a:t>10</a:t>
            </a:fld>
            <a:endParaRPr lang="zh-CN" altLang="en-US"/>
          </a:p>
        </p:txBody>
      </p:sp>
    </p:spTree>
    <p:extLst>
      <p:ext uri="{BB962C8B-B14F-4D97-AF65-F5344CB8AC3E}">
        <p14:creationId xmlns:p14="http://schemas.microsoft.com/office/powerpoint/2010/main" val="220464975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F519E-F88D-42FA-A56C-27C03C456447}" type="slidenum">
              <a:rPr lang="zh-CN" altLang="en-US" smtClean="0"/>
              <a:t>12</a:t>
            </a:fld>
            <a:endParaRPr lang="zh-CN" altLang="en-US"/>
          </a:p>
        </p:txBody>
      </p:sp>
    </p:spTree>
    <p:extLst>
      <p:ext uri="{BB962C8B-B14F-4D97-AF65-F5344CB8AC3E}">
        <p14:creationId xmlns:p14="http://schemas.microsoft.com/office/powerpoint/2010/main" val="2669969626"/>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6F519E-F88D-42FA-A56C-27C03C456447}" type="slidenum">
              <a:rPr lang="zh-CN" altLang="en-US" smtClean="0"/>
              <a:t>14</a:t>
            </a:fld>
            <a:endParaRPr lang="zh-CN" altLang="en-US"/>
          </a:p>
        </p:txBody>
      </p:sp>
    </p:spTree>
    <p:extLst>
      <p:ext uri="{BB962C8B-B14F-4D97-AF65-F5344CB8AC3E}">
        <p14:creationId xmlns:p14="http://schemas.microsoft.com/office/powerpoint/2010/main" val="151603693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hyperlink" Target="http://www.sousui.cn/" TargetMode="External"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hasCustomPrompt="1"/>
          </p:nvPr>
        </p:nvSpPr>
        <p:spPr>
          <a:xfrm>
            <a:off x="1524000" y="3602037"/>
            <a:ext cx="9144000" cy="1655763"/>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9F459AF-B5E8-4C5F-96B8-FECF9CF80350}" type="datetimeFigureOut">
              <a:rPr lang="zh-CN" altLang="en-US" smtClean="0"/>
              <a:t>2021/12/1</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BDCF14EC-520B-4FA7-9DC2-CE34B63E3F29}" type="slidenum">
              <a:rPr lang="zh-CN" altLang="en-US" smtClean="0"/>
              <a:t>‹#›</a:t>
            </a:fld>
            <a:endParaRPr lang="zh-CN" altLang="en-US"/>
          </a:p>
        </p:txBody>
      </p:sp>
    </p:spTree>
  </p:cSld>
  <p:clrMapOvr>
    <a:masterClrMapping/>
  </p:clrMapOvr>
  <p:transition spd="slow" advClick="0" advTm="1000">
    <p:push dir="u"/>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spd="slow" advClick="0" advTm="1000">
    <p:push dir="u"/>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spd="slow" advClick="0" advTm="1000">
    <p:push dir="u"/>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3" name="文本框 2"/>
          <p:cNvSpPr txBox="1"/>
          <p:nvPr userDrawn="1"/>
        </p:nvSpPr>
        <p:spPr>
          <a:xfrm>
            <a:off x="1652955" y="1169378"/>
            <a:ext cx="9024281" cy="2954655"/>
          </a:xfrm>
          <a:prstGeom prst="rect">
            <a:avLst/>
          </a:prstGeom>
          <a:noFill/>
        </p:spPr>
        <p:txBody>
          <a:bodyPr wrap="square" rtlCol="0">
            <a:spAutoFit/>
          </a:bodyPr>
          <a:lstStyle/>
          <a:p>
            <a:pPr algn="ctr" defTabSz="457200">
              <a:lnSpc>
                <a:spcPct val="150000"/>
              </a:lnSpc>
            </a:pPr>
            <a:r>
              <a:rPr lang="zh-CN" altLang="en-US" sz="2800" b="1">
                <a:solidFill>
                  <a:srgbClr val="01A89E"/>
                </a:solidFill>
                <a:latin typeface="微软雅黑" panose="020b0503020204020204" pitchFamily="34" charset="-122"/>
                <a:ea typeface="微软雅黑" panose="020b0503020204020204" pitchFamily="34" charset="-122"/>
              </a:rPr>
              <a:t>版权声明</a:t>
            </a:r>
          </a:p>
          <a:p>
            <a:pPr algn="just" defTabSz="457200">
              <a:lnSpc>
                <a:spcPct val="150000"/>
              </a:lnSpc>
            </a:pPr>
            <a:endParaRPr lang="zh-CN" altLang="en-US" sz="1200">
              <a:solidFill>
                <a:srgbClr val="01A89E"/>
              </a:solidFill>
              <a:latin typeface="微软雅黑" panose="020b0503020204020204" pitchFamily="34" charset="-122"/>
              <a:ea typeface="微软雅黑" panose="020b0503020204020204" pitchFamily="34" charset="-122"/>
            </a:endParaRPr>
          </a:p>
          <a:p>
            <a:pPr algn="just" defTabSz="457200">
              <a:lnSpc>
                <a:spcPct val="150000"/>
              </a:lnSpc>
            </a:pPr>
            <a:r>
              <a:rPr lang="zh-CN" altLang="en-US" sz="1200">
                <a:solidFill>
                  <a:srgbClr val="01A89E"/>
                </a:solidFill>
                <a:latin typeface="微软雅黑" panose="020b0503020204020204" pitchFamily="34" charset="-122"/>
                <a:ea typeface="微软雅黑" panose="020b0503020204020204" pitchFamily="34" charset="-122"/>
              </a:rPr>
              <a:t>感谢您使用搜穗网平台上提供的</a:t>
            </a:r>
            <a:r>
              <a:rPr lang="en-US" altLang="zh-CN" sz="1200">
                <a:solidFill>
                  <a:srgbClr val="01A89E"/>
                </a:solidFill>
                <a:latin typeface="微软雅黑" panose="020b0503020204020204" pitchFamily="34" charset="-122"/>
                <a:ea typeface="微软雅黑" panose="020b0503020204020204" pitchFamily="34" charset="-122"/>
              </a:rPr>
              <a:t>PPT</a:t>
            </a:r>
            <a:r>
              <a:rPr lang="zh-CN" altLang="en-US" sz="1200">
                <a:solidFill>
                  <a:srgbClr val="01A89E"/>
                </a:solidFill>
                <a:latin typeface="微软雅黑" panose="020b0503020204020204" pitchFamily="34" charset="-122"/>
                <a:ea typeface="微软雅黑" panose="020b0503020204020204" pitchFamily="34" charset="-122"/>
              </a:rPr>
              <a:t>作品，为了您和搜穗网以及原创作者的利益，请勿复制、传播、销售，否则将承担法律责任！搜穗网将对作品进行维权，按照传播下载次数进行索取赔偿！</a:t>
            </a:r>
            <a:endParaRPr lang="en-US" altLang="zh-CN" sz="1200">
              <a:solidFill>
                <a:srgbClr val="01A89E"/>
              </a:solidFill>
              <a:latin typeface="微软雅黑" panose="020b0503020204020204" pitchFamily="34" charset="-122"/>
              <a:ea typeface="微软雅黑" panose="020b0503020204020204" pitchFamily="34" charset="-122"/>
            </a:endParaRPr>
          </a:p>
          <a:p>
            <a:pPr algn="just" defTabSz="457200">
              <a:lnSpc>
                <a:spcPct val="150000"/>
              </a:lnSpc>
            </a:pPr>
            <a:endParaRPr lang="zh-CN" altLang="en-US" sz="1200">
              <a:solidFill>
                <a:srgbClr val="01A89E"/>
              </a:solidFill>
              <a:latin typeface="微软雅黑" panose="020b0503020204020204" pitchFamily="34" charset="-122"/>
              <a:ea typeface="微软雅黑" panose="020b0503020204020204" pitchFamily="34" charset="-122"/>
            </a:endParaRPr>
          </a:p>
          <a:p>
            <a:pPr algn="just" defTabSz="457200">
              <a:lnSpc>
                <a:spcPct val="150000"/>
              </a:lnSpc>
            </a:pPr>
            <a:r>
              <a:rPr lang="en-US" altLang="zh-CN" sz="1200">
                <a:solidFill>
                  <a:srgbClr val="01A89E"/>
                </a:solidFill>
                <a:latin typeface="微软雅黑" panose="020b0503020204020204" pitchFamily="34" charset="-122"/>
                <a:ea typeface="微软雅黑" panose="020b0503020204020204" pitchFamily="34" charset="-122"/>
              </a:rPr>
              <a:t>1.</a:t>
            </a:r>
            <a:r>
              <a:rPr lang="zh-CN" altLang="en-US" sz="1200">
                <a:solidFill>
                  <a:srgbClr val="01A89E"/>
                </a:solidFill>
                <a:latin typeface="微软雅黑" panose="020b0503020204020204" pitchFamily="34" charset="-122"/>
                <a:ea typeface="微软雅黑" panose="020b0503020204020204" pitchFamily="34" charset="-122"/>
              </a:rPr>
              <a:t>在搜穗网出售</a:t>
            </a:r>
            <a:r>
              <a:rPr lang="en-US" altLang="zh-CN" sz="1200">
                <a:solidFill>
                  <a:srgbClr val="01A89E"/>
                </a:solidFill>
                <a:latin typeface="微软雅黑" panose="020b0503020204020204" pitchFamily="34" charset="-122"/>
                <a:ea typeface="微软雅黑" panose="020b0503020204020204" pitchFamily="34" charset="-122"/>
              </a:rPr>
              <a:t>PPT</a:t>
            </a:r>
            <a:r>
              <a:rPr lang="zh-CN" altLang="en-US" sz="1200">
                <a:solidFill>
                  <a:srgbClr val="01A89E"/>
                </a:solidFill>
                <a:latin typeface="微软雅黑" panose="020b0503020204020204" pitchFamily="34" charset="-122"/>
                <a:ea typeface="微软雅黑" panose="020b0503020204020204" pitchFamily="34" charset="-122"/>
              </a:rPr>
              <a:t>作品正版受</a:t>
            </a:r>
            <a:r>
              <a:rPr lang="en-US" altLang="zh-CN" sz="1200">
                <a:solidFill>
                  <a:srgbClr val="01A89E"/>
                </a:solidFill>
                <a:latin typeface="微软雅黑" panose="020b0503020204020204" pitchFamily="34" charset="-122"/>
                <a:ea typeface="微软雅黑" panose="020b0503020204020204" pitchFamily="34" charset="-122"/>
              </a:rPr>
              <a:t>《</a:t>
            </a:r>
            <a:r>
              <a:rPr lang="zh-CN" altLang="en-US" sz="1200">
                <a:solidFill>
                  <a:srgbClr val="01A89E"/>
                </a:solidFill>
                <a:latin typeface="微软雅黑" panose="020b0503020204020204" pitchFamily="34" charset="-122"/>
                <a:ea typeface="微软雅黑" panose="020b0503020204020204" pitchFamily="34" charset="-122"/>
              </a:rPr>
              <a:t>中国人民共和国著作法</a:t>
            </a:r>
            <a:r>
              <a:rPr lang="en-US" altLang="zh-CN" sz="1200">
                <a:solidFill>
                  <a:srgbClr val="01A89E"/>
                </a:solidFill>
                <a:latin typeface="微软雅黑" panose="020b0503020204020204" pitchFamily="34" charset="-122"/>
                <a:ea typeface="微软雅黑" panose="020b0503020204020204" pitchFamily="34" charset="-122"/>
              </a:rPr>
              <a:t>》</a:t>
            </a:r>
            <a:r>
              <a:rPr lang="zh-CN" altLang="en-US" sz="1200">
                <a:solidFill>
                  <a:srgbClr val="01A89E"/>
                </a:solidFill>
                <a:latin typeface="微软雅黑" panose="020b0503020204020204" pitchFamily="34" charset="-122"/>
                <a:ea typeface="微软雅黑" panose="020b0503020204020204" pitchFamily="34" charset="-122"/>
              </a:rPr>
              <a:t>和</a:t>
            </a:r>
            <a:r>
              <a:rPr lang="en-US" altLang="zh-CN" sz="1200">
                <a:solidFill>
                  <a:srgbClr val="01A89E"/>
                </a:solidFill>
                <a:latin typeface="微软雅黑" panose="020b0503020204020204" pitchFamily="34" charset="-122"/>
                <a:ea typeface="微软雅黑" panose="020b0503020204020204" pitchFamily="34" charset="-122"/>
              </a:rPr>
              <a:t>《</a:t>
            </a:r>
            <a:r>
              <a:rPr lang="zh-CN" altLang="en-US" sz="1200">
                <a:solidFill>
                  <a:srgbClr val="01A89E"/>
                </a:solidFill>
                <a:latin typeface="微软雅黑" panose="020b0503020204020204" pitchFamily="34" charset="-122"/>
                <a:ea typeface="微软雅黑" panose="020b0503020204020204" pitchFamily="34" charset="-122"/>
              </a:rPr>
              <a:t>世界版权公约</a:t>
            </a:r>
            <a:r>
              <a:rPr lang="en-US" altLang="zh-CN" sz="1200">
                <a:solidFill>
                  <a:srgbClr val="01A89E"/>
                </a:solidFill>
                <a:latin typeface="微软雅黑" panose="020b0503020204020204" pitchFamily="34" charset="-122"/>
                <a:ea typeface="微软雅黑" panose="020b0503020204020204" pitchFamily="34" charset="-122"/>
              </a:rPr>
              <a:t>》</a:t>
            </a:r>
            <a:r>
              <a:rPr lang="zh-CN" altLang="en-US" sz="1200">
                <a:solidFill>
                  <a:srgbClr val="01A89E"/>
                </a:solidFill>
                <a:latin typeface="微软雅黑" panose="020b0503020204020204" pitchFamily="34" charset="-122"/>
                <a:ea typeface="微软雅黑" panose="020b0503020204020204" pitchFamily="34" charset="-122"/>
              </a:rPr>
              <a:t>的保护，作品的所有权、版权和著作权归搜穗网所有，您使用的是</a:t>
            </a:r>
            <a:r>
              <a:rPr lang="en-US" altLang="zh-CN" sz="1200">
                <a:solidFill>
                  <a:srgbClr val="01A89E"/>
                </a:solidFill>
                <a:latin typeface="微软雅黑" panose="020b0503020204020204" pitchFamily="34" charset="-122"/>
                <a:ea typeface="微软雅黑" panose="020b0503020204020204" pitchFamily="34" charset="-122"/>
              </a:rPr>
              <a:t>PPT</a:t>
            </a:r>
            <a:r>
              <a:rPr lang="zh-CN" altLang="en-US" sz="1200">
                <a:solidFill>
                  <a:srgbClr val="01A89E"/>
                </a:solidFill>
                <a:latin typeface="微软雅黑" panose="020b0503020204020204" pitchFamily="34" charset="-122"/>
                <a:ea typeface="微软雅黑" panose="020b0503020204020204" pitchFamily="34" charset="-122"/>
              </a:rPr>
              <a:t>模板素材的使用权。</a:t>
            </a:r>
          </a:p>
          <a:p>
            <a:pPr algn="just" defTabSz="457200">
              <a:lnSpc>
                <a:spcPct val="150000"/>
              </a:lnSpc>
            </a:pPr>
            <a:r>
              <a:rPr lang="en-US" altLang="zh-CN" sz="1200">
                <a:solidFill>
                  <a:srgbClr val="01A89E"/>
                </a:solidFill>
                <a:latin typeface="微软雅黑" panose="020b0503020204020204" pitchFamily="34" charset="-122"/>
                <a:ea typeface="微软雅黑" panose="020b0503020204020204" pitchFamily="34" charset="-122"/>
              </a:rPr>
              <a:t>2.</a:t>
            </a:r>
            <a:r>
              <a:rPr lang="zh-CN" altLang="en-US" sz="1200">
                <a:solidFill>
                  <a:srgbClr val="01A89E"/>
                </a:solidFill>
                <a:latin typeface="微软雅黑" panose="020b0503020204020204" pitchFamily="34" charset="-122"/>
                <a:ea typeface="微软雅黑" panose="020b0503020204020204" pitchFamily="34" charset="-122"/>
              </a:rPr>
              <a:t>不得将搜穗网的</a:t>
            </a:r>
            <a:r>
              <a:rPr lang="en-US" altLang="zh-CN" sz="1200">
                <a:solidFill>
                  <a:srgbClr val="01A89E"/>
                </a:solidFill>
                <a:latin typeface="微软雅黑" panose="020b0503020204020204" pitchFamily="34" charset="-122"/>
                <a:ea typeface="微软雅黑" panose="020b0503020204020204" pitchFamily="34" charset="-122"/>
              </a:rPr>
              <a:t>PPT</a:t>
            </a:r>
            <a:r>
              <a:rPr lang="zh-CN" altLang="en-US" sz="1200">
                <a:solidFill>
                  <a:srgbClr val="01A89E"/>
                </a:solidFill>
                <a:latin typeface="微软雅黑" panose="020b0503020204020204" pitchFamily="34" charset="-122"/>
                <a:ea typeface="微软雅黑" panose="020b0503020204020204" pitchFamily="34" charset="-122"/>
              </a:rPr>
              <a:t>模板、</a:t>
            </a:r>
            <a:r>
              <a:rPr lang="en-US" altLang="zh-CN" sz="1200">
                <a:solidFill>
                  <a:srgbClr val="01A89E"/>
                </a:solidFill>
                <a:latin typeface="微软雅黑" panose="020b0503020204020204" pitchFamily="34" charset="-122"/>
                <a:ea typeface="微软雅黑" panose="020b0503020204020204" pitchFamily="34" charset="-122"/>
              </a:rPr>
              <a:t>PPT</a:t>
            </a:r>
            <a:r>
              <a:rPr lang="zh-CN" altLang="en-US" sz="1200">
                <a:solidFill>
                  <a:srgbClr val="01A89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4" name="文本框 3"/>
          <p:cNvSpPr txBox="1"/>
          <p:nvPr userDrawn="1"/>
        </p:nvSpPr>
        <p:spPr>
          <a:xfrm>
            <a:off x="1652955" y="4984409"/>
            <a:ext cx="7297081" cy="369332"/>
          </a:xfrm>
          <a:prstGeom prst="rect">
            <a:avLst/>
          </a:prstGeom>
          <a:noFill/>
          <a:ln>
            <a:noFill/>
          </a:ln>
          <a:effectLst/>
        </p:spPr>
        <p:txBody>
          <a:bodyPr wrap="square" rtlCol="0">
            <a:spAutoFit/>
          </a:bodyPr>
          <a:lstStyle/>
          <a:p>
            <a:pPr marL="0" marR="0" lvl="0" indent="0" algn="just" defTabSz="457200" eaLnBrk="1" fontAlgn="auto"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rgbClr val="01A89E"/>
                </a:solidFill>
                <a:effectLst/>
                <a:uLnTx/>
                <a:uFillTx/>
                <a:latin typeface="Arial"/>
                <a:ea typeface="微软雅黑" panose="020b0503020204020204" pitchFamily="34" charset="-122"/>
                <a:cs typeface="+mn-cs"/>
              </a:rPr>
              <a:t>更多精品</a:t>
            </a:r>
            <a:r>
              <a:rPr kumimoji="0" lang="en-US" altLang="zh-CN" sz="1800" b="1" i="0" u="none" strike="noStrike" kern="0" cap="none" spc="0" normalizeH="0" baseline="0" noProof="0">
                <a:ln>
                  <a:noFill/>
                </a:ln>
                <a:solidFill>
                  <a:srgbClr val="01A89E"/>
                </a:solidFill>
                <a:effectLst/>
                <a:uLnTx/>
                <a:uFillTx/>
                <a:latin typeface="Arial"/>
                <a:ea typeface="微软雅黑" panose="020b0503020204020204" pitchFamily="34" charset="-122"/>
                <a:cs typeface="+mn-cs"/>
              </a:rPr>
              <a:t>PPT</a:t>
            </a:r>
            <a:r>
              <a:rPr kumimoji="0" lang="zh-CN" altLang="en-US" sz="1800" b="1" i="0" u="none" strike="noStrike" kern="0" cap="none" spc="0" normalizeH="0" baseline="0" noProof="0">
                <a:ln>
                  <a:noFill/>
                </a:ln>
                <a:solidFill>
                  <a:srgbClr val="01A89E"/>
                </a:solidFill>
                <a:effectLst/>
                <a:uLnTx/>
                <a:uFillTx/>
                <a:latin typeface="Arial"/>
                <a:ea typeface="微软雅黑" panose="020b0503020204020204" pitchFamily="34" charset="-122"/>
                <a:cs typeface="+mn-cs"/>
              </a:rPr>
              <a:t>模板：</a:t>
            </a:r>
            <a:r>
              <a:rPr kumimoji="0" lang="en-US" altLang="zh-CN" sz="1800" b="1" i="0" u="none" strike="noStrike" kern="0" cap="none" spc="0" normalizeH="0" baseline="0" noProof="0">
                <a:ln>
                  <a:noFill/>
                </a:ln>
                <a:solidFill>
                  <a:srgbClr val="01A89E"/>
                </a:solidFill>
                <a:effectLst/>
                <a:uLnTx/>
                <a:uFillTx/>
                <a:latin typeface="Arial"/>
                <a:ea typeface="微软雅黑" panose="020b0503020204020204" pitchFamily="34" charset="-122"/>
                <a:cs typeface="+mn-cs"/>
                <a:hlinkClick r:id="rId1"/>
              </a:rPr>
              <a:t>http://www.sousui.cn</a:t>
            </a:r>
            <a:endParaRPr kumimoji="0" lang="zh-CN" altLang="en-US" sz="1800" b="1" i="0" u="none" strike="noStrike" kern="0" cap="none" spc="0" normalizeH="0" baseline="0" noProof="0">
              <a:ln>
                <a:noFill/>
              </a:ln>
              <a:solidFill>
                <a:srgbClr val="01A89E"/>
              </a:solidFill>
              <a:effectLst/>
              <a:uLnTx/>
              <a:uFillTx/>
              <a:latin typeface="Arial"/>
              <a:ea typeface="微软雅黑" panose="020b0503020204020204" pitchFamily="34" charset="-122"/>
              <a:cs typeface="+mn-cs"/>
            </a:endParaRPr>
          </a:p>
        </p:txBody>
      </p:sp>
      <p:grpSp>
        <p:nvGrpSpPr>
          <p:cNvPr id="5" name="组合 4"/>
          <p:cNvGrpSpPr/>
          <p:nvPr userDrawn="1"/>
        </p:nvGrpSpPr>
        <p:grpSpPr>
          <a:xfrm>
            <a:off x="9313097" y="4984409"/>
            <a:ext cx="1364139" cy="369332"/>
            <a:chOff x="8158550" y="5010841"/>
            <a:chExt cx="1364139" cy="369332"/>
          </a:xfrm>
          <a:effectLst/>
        </p:grpSpPr>
        <p:sp>
          <p:nvSpPr>
            <p:cNvPr id="6" name="矩形: 圆角 5"/>
            <p:cNvSpPr/>
            <p:nvPr/>
          </p:nvSpPr>
          <p:spPr>
            <a:xfrm>
              <a:off x="8158550" y="5010841"/>
              <a:ext cx="1336431" cy="342900"/>
            </a:xfrm>
            <a:prstGeom prst="roundRect">
              <a:avLst/>
            </a:prstGeom>
            <a:solidFill>
              <a:sysClr val="window" lastClr="FFFFFF"/>
            </a:solid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just" defTabSz="4572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1A89E"/>
                </a:solidFill>
                <a:effectLst/>
                <a:highlight>
                  <a:srgbClr val="FFFF00"/>
                </a:highlight>
                <a:uLnTx/>
                <a:uFillTx/>
                <a:latin typeface="Arial"/>
                <a:ea typeface="微软雅黑" panose="020b0503020204020204" pitchFamily="34" charset="-122"/>
                <a:cs typeface="+mn-cs"/>
              </a:endParaRPr>
            </a:p>
          </p:txBody>
        </p:sp>
        <p:sp>
          <p:nvSpPr>
            <p:cNvPr id="7" name="文本框 6"/>
            <p:cNvSpPr txBox="1"/>
            <p:nvPr/>
          </p:nvSpPr>
          <p:spPr>
            <a:xfrm>
              <a:off x="8278621" y="5010841"/>
              <a:ext cx="1244068" cy="369332"/>
            </a:xfrm>
            <a:prstGeom prst="rect">
              <a:avLst/>
            </a:prstGeom>
            <a:noFill/>
          </p:spPr>
          <p:txBody>
            <a:bodyPr wrap="square" rtlCol="0">
              <a:spAutoFit/>
            </a:bodyPr>
            <a:lstStyle/>
            <a:p>
              <a:pPr marL="0" marR="0" lvl="0" indent="0" defTabSz="457200" eaLnBrk="1" fontAlgn="auto"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rgbClr val="01A89E"/>
                  </a:solidFill>
                  <a:effectLst/>
                  <a:uLnTx/>
                  <a:uFillTx/>
                  <a:latin typeface="微软雅黑" panose="020b0503020204020204" pitchFamily="34" charset="-122"/>
                  <a:ea typeface="微软雅黑" panose="020b0503020204020204" pitchFamily="34" charset="-122"/>
                  <a:hlinkClick r:id="rId1"/>
                </a:rPr>
                <a:t>点击进入</a:t>
              </a:r>
              <a:endParaRPr kumimoji="0" lang="zh-CN" altLang="en-US" sz="1800" b="1" i="0" u="none" strike="noStrike" kern="0" cap="none" spc="0" normalizeH="0" baseline="0" noProof="0">
                <a:ln>
                  <a:noFill/>
                </a:ln>
                <a:solidFill>
                  <a:srgbClr val="01A89E"/>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1000">
    <p:push dir="u"/>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image" Target="../media/image1.png"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4" name="图片 3"/>
          <p:cNvPicPr>
            <a:picLocks noChangeAspect="1"/>
          </p:cNvPicPr>
          <p:nvPr userDrawn="1"/>
        </p:nvPicPr>
        <p:blipFill>
          <a:blip r:embed="rId5"/>
          <a:stretch>
            <a:fillRect/>
          </a:stretch>
        </p:blipFill>
        <p:spPr>
          <a:xfrm>
            <a:off x="0" y="0"/>
            <a:ext cx="12183035"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advClick="0" advTm="1000">
    <p:push dir="u"/>
  </p:transition>
  <p:timing/>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image" Target="../media/image4.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image" Target="../media/image15.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0.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image" Target="../media/image17.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21.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9.png" /><Relationship Id="rId11" Type="http://schemas.openxmlformats.org/officeDocument/2006/relationships/image" Target="../media/image30.png" /><Relationship Id="rId12" Type="http://schemas.openxmlformats.org/officeDocument/2006/relationships/image" Target="../media/image31.png" /><Relationship Id="rId13" Type="http://schemas.openxmlformats.org/officeDocument/2006/relationships/image" Target="../media/image32.png" /><Relationship Id="rId14" Type="http://schemas.openxmlformats.org/officeDocument/2006/relationships/image" Target="../media/image33.png" /><Relationship Id="rId15" Type="http://schemas.openxmlformats.org/officeDocument/2006/relationships/image" Target="../media/image34.png" /><Relationship Id="rId16" Type="http://schemas.openxmlformats.org/officeDocument/2006/relationships/image" Target="../media/image35.png" /><Relationship Id="rId17" Type="http://schemas.openxmlformats.org/officeDocument/2006/relationships/image" Target="../media/image36.png" /><Relationship Id="rId18" Type="http://schemas.openxmlformats.org/officeDocument/2006/relationships/image" Target="../media/image37.png" /><Relationship Id="rId19" Type="http://schemas.openxmlformats.org/officeDocument/2006/relationships/image" Target="../media/image38.png" /><Relationship Id="rId2" Type="http://schemas.openxmlformats.org/officeDocument/2006/relationships/notesSlide" Target="../notesSlides/notesSlide11.xml" /><Relationship Id="rId20" Type="http://schemas.openxmlformats.org/officeDocument/2006/relationships/image" Target="../media/image39.png" /><Relationship Id="rId21" Type="http://schemas.openxmlformats.org/officeDocument/2006/relationships/image" Target="../media/image40.png" /><Relationship Id="rId22" Type="http://schemas.openxmlformats.org/officeDocument/2006/relationships/image" Target="../media/image41.png" /><Relationship Id="rId23" Type="http://schemas.openxmlformats.org/officeDocument/2006/relationships/image" Target="../media/image42.png" /><Relationship Id="rId24" Type="http://schemas.openxmlformats.org/officeDocument/2006/relationships/image" Target="../media/image43.png" /><Relationship Id="rId25" Type="http://schemas.openxmlformats.org/officeDocument/2006/relationships/image" Target="../media/image44.png" /><Relationship Id="rId26" Type="http://schemas.openxmlformats.org/officeDocument/2006/relationships/image" Target="../media/image45.png" /><Relationship Id="rId27" Type="http://schemas.openxmlformats.org/officeDocument/2006/relationships/image" Target="../media/image46.png" /><Relationship Id="rId28" Type="http://schemas.openxmlformats.org/officeDocument/2006/relationships/image" Target="../media/image47.png" /><Relationship Id="rId29" Type="http://schemas.openxmlformats.org/officeDocument/2006/relationships/image" Target="../media/image48.png" /><Relationship Id="rId3" Type="http://schemas.openxmlformats.org/officeDocument/2006/relationships/image" Target="../media/image22.png" /><Relationship Id="rId4" Type="http://schemas.openxmlformats.org/officeDocument/2006/relationships/image" Target="../media/image23.png" /><Relationship Id="rId5" Type="http://schemas.openxmlformats.org/officeDocument/2006/relationships/image" Target="../media/image24.png" /><Relationship Id="rId6" Type="http://schemas.openxmlformats.org/officeDocument/2006/relationships/image" Target="../media/image25.png" /><Relationship Id="rId7" Type="http://schemas.openxmlformats.org/officeDocument/2006/relationships/image" Target="../media/image26.png" /><Relationship Id="rId8" Type="http://schemas.openxmlformats.org/officeDocument/2006/relationships/image" Target="../media/image27.png" /><Relationship Id="rId9" Type="http://schemas.openxmlformats.org/officeDocument/2006/relationships/image" Target="../media/image28.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4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image" Target="../media/image4.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2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21.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2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image" Target="../media/image21.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2.png" /><Relationship Id="rId2" Type="http://schemas.openxmlformats.org/officeDocument/2006/relationships/notesSlide" Target="../notesSlides/notesSlide24.xml" /><Relationship Id="rId3" Type="http://schemas.openxmlformats.org/officeDocument/2006/relationships/image" Target="../media/image50.png" /><Relationship Id="rId4" Type="http://schemas.openxmlformats.org/officeDocument/2006/relationships/image" Target="../media/image20.png" /><Relationship Id="rId5" Type="http://schemas.openxmlformats.org/officeDocument/2006/relationships/image" Target="../media/image16.png" /><Relationship Id="rId6" Type="http://schemas.openxmlformats.org/officeDocument/2006/relationships/image" Target="../media/image19.png" /><Relationship Id="rId7" Type="http://schemas.openxmlformats.org/officeDocument/2006/relationships/image" Target="../media/image18.png" /><Relationship Id="rId8" Type="http://schemas.openxmlformats.org/officeDocument/2006/relationships/image" Target="../media/image14.png" /><Relationship Id="rId9" Type="http://schemas.openxmlformats.org/officeDocument/2006/relationships/image" Target="../media/image5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image" Target="../media/image4.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12.jpeg" /><Relationship Id="rId11" Type="http://schemas.openxmlformats.org/officeDocument/2006/relationships/image" Target="../media/image13.jpeg" /><Relationship Id="rId2" Type="http://schemas.openxmlformats.org/officeDocument/2006/relationships/notesSlide" Target="../notesSlides/notesSlide4.xml" /><Relationship Id="rId3" Type="http://schemas.openxmlformats.org/officeDocument/2006/relationships/image" Target="../media/image5.jpe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8.png" /><Relationship Id="rId7" Type="http://schemas.openxmlformats.org/officeDocument/2006/relationships/image" Target="../media/image9.jpeg" /><Relationship Id="rId8" Type="http://schemas.openxmlformats.org/officeDocument/2006/relationships/image" Target="../media/image10.jpeg" /><Relationship Id="rId9" Type="http://schemas.openxmlformats.org/officeDocument/2006/relationships/image" Target="../media/image1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image" Target="../media/image1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image" Target="../media/image1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 name="淘宝网chenying0907出品 8"/>
          <p:cNvGrpSpPr/>
          <p:nvPr/>
        </p:nvGrpSpPr>
        <p:grpSpPr>
          <a:xfrm>
            <a:off x="0" y="1569720"/>
            <a:ext cx="12192000" cy="1597660"/>
            <a:chOff x="0" y="1578279"/>
            <a:chExt cx="12192000" cy="2279739"/>
          </a:xfrm>
          <a:blipFill dpi="0" rotWithShape="1">
            <a:blip r:embed="rId3"/>
            <a:stretch>
              <a:fillRect l="-12000" t="-11000" r="0" b="-41000"/>
            </a:stretch>
          </a:blipFill>
        </p:grpSpPr>
        <p:sp>
          <p:nvSpPr>
            <p:cNvPr id="8" name="淘宝网chenying0907出品 4"/>
            <p:cNvSpPr/>
            <p:nvPr/>
          </p:nvSpPr>
          <p:spPr>
            <a:xfrm>
              <a:off x="0" y="1578279"/>
              <a:ext cx="2254685" cy="10897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淘宝网chenying0907出品 5"/>
            <p:cNvSpPr/>
            <p:nvPr/>
          </p:nvSpPr>
          <p:spPr>
            <a:xfrm>
              <a:off x="0" y="2768252"/>
              <a:ext cx="2254685" cy="10897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淘宝网chenying0907出品 6"/>
            <p:cNvSpPr/>
            <p:nvPr/>
          </p:nvSpPr>
          <p:spPr>
            <a:xfrm>
              <a:off x="2342367" y="1578280"/>
              <a:ext cx="2292263" cy="22797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淘宝网chenying0907出品 7"/>
            <p:cNvSpPr/>
            <p:nvPr/>
          </p:nvSpPr>
          <p:spPr>
            <a:xfrm>
              <a:off x="4722312" y="1578280"/>
              <a:ext cx="7469688" cy="22797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TextBox 32"/>
          <p:cNvSpPr txBox="1"/>
          <p:nvPr/>
        </p:nvSpPr>
        <p:spPr>
          <a:xfrm>
            <a:off x="1429028" y="3535427"/>
            <a:ext cx="9649817" cy="937260"/>
          </a:xfrm>
          <a:prstGeom prst="rect">
            <a:avLst/>
          </a:prstGeom>
          <a:noFill/>
        </p:spPr>
        <p:txBody>
          <a:bodyPr wrap="square" rtlCol="0">
            <a:spAutoFit/>
          </a:bodyPr>
          <a:lstStyle/>
          <a:p>
            <a:pPr algn="ctr"/>
            <a:r>
              <a:rPr lang="zh-CN" altLang="en-US" sz="5500" b="1">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标点符号复习备考</a:t>
            </a:r>
          </a:p>
        </p:txBody>
      </p:sp>
      <p:cxnSp>
        <p:nvCxnSpPr>
          <p:cNvPr id="4" name="直接连接符 3"/>
          <p:cNvCxnSpPr/>
          <p:nvPr/>
        </p:nvCxnSpPr>
        <p:spPr>
          <a:xfrm>
            <a:off x="-35" y="5012032"/>
            <a:ext cx="4794104" cy="17168"/>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a:endCxn id="6" idx="3"/>
          </p:cNvCxnSpPr>
          <p:nvPr/>
        </p:nvCxnSpPr>
        <p:spPr>
          <a:xfrm flipH="1">
            <a:off x="7372369" y="5023320"/>
            <a:ext cx="4819596" cy="17823"/>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6" name="TextBox 18"/>
          <p:cNvSpPr txBox="1"/>
          <p:nvPr/>
        </p:nvSpPr>
        <p:spPr>
          <a:xfrm>
            <a:off x="5135859" y="4841088"/>
            <a:ext cx="2236510" cy="400110"/>
          </a:xfrm>
          <a:prstGeom prst="rect">
            <a:avLst/>
          </a:prstGeom>
          <a:noFill/>
        </p:spPr>
        <p:txBody>
          <a:bodyPr wrap="none" rtlCol="0">
            <a:spAutoFit/>
          </a:bodyPr>
          <a:lstStyle/>
          <a:p>
            <a:r>
              <a:rPr lang="zh-CN" altLang="en-US" sz="2000" b="1"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我们一起努力吧！</a:t>
            </a:r>
            <a:endParaRPr lang="zh-CN" altLang="en-US" sz="2000" b="1">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nvGrpSpPr>
          <p:cNvPr id="16" name="组合 15"/>
          <p:cNvGrpSpPr/>
          <p:nvPr/>
        </p:nvGrpSpPr>
        <p:grpSpPr>
          <a:xfrm>
            <a:off x="0" y="6756400"/>
            <a:ext cx="12192000" cy="105410"/>
            <a:chOff x="0" y="532828"/>
            <a:chExt cx="759125" cy="568897"/>
          </a:xfrm>
        </p:grpSpPr>
        <p:sp>
          <p:nvSpPr>
            <p:cNvPr id="21" name="矩形 20"/>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p:checke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Isosceles Triangle 20"/>
          <p:cNvSpPr/>
          <p:nvPr/>
        </p:nvSpPr>
        <p:spPr>
          <a:xfrm flipV="1">
            <a:off x="5838336" y="4218076"/>
            <a:ext cx="567729" cy="395744"/>
          </a:xfrm>
          <a:prstGeom prst="triangle">
            <a:avLst/>
          </a:prstGeom>
          <a:solidFill>
            <a:srgbClr val="8CC0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4" name="Rectangle 13"/>
          <p:cNvSpPr/>
          <p:nvPr/>
        </p:nvSpPr>
        <p:spPr>
          <a:xfrm>
            <a:off x="1260" y="0"/>
            <a:ext cx="12191107" cy="4415947"/>
          </a:xfrm>
          <a:prstGeom prst="rect">
            <a:avLst/>
          </a:prstGeom>
          <a:blipFill rotWithShape="1">
            <a:blip r:embed="rId3"/>
            <a:stretch>
              <a:fillRect t="-14496" b="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3" name="Oval 23"/>
          <p:cNvSpPr/>
          <p:nvPr/>
        </p:nvSpPr>
        <p:spPr>
          <a:xfrm>
            <a:off x="5116823" y="1422175"/>
            <a:ext cx="1959955" cy="1960219"/>
          </a:xfrm>
          <a:prstGeom prst="ellipse">
            <a:avLst/>
          </a:prstGeom>
          <a:solidFill>
            <a:srgbClr val="8CC066">
              <a:alpha val="65000"/>
            </a:srgb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GB" sz="8000" smtClean="0">
                <a:cs typeface="+mn-ea"/>
                <a:sym typeface="+mn-lt"/>
              </a:rPr>
              <a:t>0</a:t>
            </a:r>
            <a:r>
              <a:rPr lang="en-US" altLang="en-GB" sz="8000" smtClean="0">
                <a:cs typeface="+mn-ea"/>
                <a:sym typeface="+mn-lt"/>
              </a:rPr>
              <a:t>4</a:t>
            </a:r>
          </a:p>
        </p:txBody>
      </p:sp>
      <p:sp>
        <p:nvSpPr>
          <p:cNvPr id="28" name="淘宝网chenying0907出品 27"/>
          <p:cNvSpPr txBox="1"/>
          <p:nvPr/>
        </p:nvSpPr>
        <p:spPr>
          <a:xfrm>
            <a:off x="5511385" y="4827448"/>
            <a:ext cx="1132840" cy="663575"/>
          </a:xfrm>
          <a:prstGeom prst="rect">
            <a:avLst/>
          </a:prstGeom>
          <a:noFill/>
        </p:spPr>
        <p:txBody>
          <a:bodyPr wrap="none" lIns="91429" tIns="45715" rIns="91429" bIns="45715" rtlCol="0">
            <a:spAutoFit/>
          </a:bodyPr>
          <a:lstStyle/>
          <a:p>
            <a:pPr algn="ctr"/>
            <a:r>
              <a:rPr lang="zh-CN" altLang="en-US" sz="3730" b="1">
                <a:latin typeface="华文中宋" panose="02010600040101010101" pitchFamily="2" charset="-122"/>
                <a:ea typeface="华文中宋" panose="02010600040101010101" pitchFamily="2" charset="-122"/>
                <a:cs typeface="+mn-ea"/>
                <a:sym typeface="+mn-lt"/>
              </a:rPr>
              <a:t>冒号</a:t>
            </a:r>
          </a:p>
        </p:txBody>
      </p:sp>
    </p:spTree>
  </p:cSld>
  <p:clrMapOvr>
    <a:masterClrMapping/>
  </p:clrMapOvr>
  <p:transition>
    <p:cover dir="rd"/>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32"/>
          <p:cNvGrpSpPr/>
          <p:nvPr/>
        </p:nvGrpSpPr>
        <p:grpSpPr>
          <a:xfrm>
            <a:off x="8583295" y="608330"/>
            <a:ext cx="3338195" cy="5172710"/>
            <a:chOff x="4145874" y="1775534"/>
            <a:chExt cx="2317071" cy="3124940"/>
          </a:xfrm>
          <a:effectLst>
            <a:outerShdw blurRad="50800" dist="38100" dir="5400000" algn="t" rotWithShape="0">
              <a:prstClr val="black">
                <a:alpha val="40000"/>
              </a:prstClr>
            </a:outerShdw>
          </a:effectLst>
        </p:grpSpPr>
        <p:sp>
          <p:nvSpPr>
            <p:cNvPr id="16" name="矩形 15"/>
            <p:cNvSpPr/>
            <p:nvPr/>
          </p:nvSpPr>
          <p:spPr>
            <a:xfrm>
              <a:off x="4145874" y="1775534"/>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7" name="矩形 16"/>
            <p:cNvSpPr/>
            <p:nvPr/>
          </p:nvSpPr>
          <p:spPr>
            <a:xfrm>
              <a:off x="4261284" y="1890943"/>
              <a:ext cx="2093383" cy="254789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2" name="文本框 1"/>
          <p:cNvSpPr txBox="1"/>
          <p:nvPr/>
        </p:nvSpPr>
        <p:spPr>
          <a:xfrm>
            <a:off x="591185" y="683260"/>
            <a:ext cx="7719060" cy="5169535"/>
          </a:xfrm>
          <a:prstGeom prst="rect">
            <a:avLst/>
          </a:prstGeom>
          <a:noFill/>
        </p:spPr>
        <p:txBody>
          <a:bodyPr wrap="square" rtlCol="0">
            <a:spAutoFit/>
          </a:bodyPr>
          <a:lstStyle/>
          <a:p>
            <a:pPr>
              <a:lnSpc>
                <a:spcPct val="15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1.同一句子里，不能用两个冒号。</a:t>
            </a:r>
          </a:p>
          <a:p>
            <a:pPr>
              <a:lnSpc>
                <a:spcPct val="150000"/>
              </a:lnSpc>
            </a:pPr>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误例:老师说:明天要带三本书:语文、数学、英语。</a:t>
            </a:r>
            <a:endPar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分析:一个句子里不能套用两个冒号，应去掉其中一个。</a:t>
            </a:r>
          </a:p>
          <a:p>
            <a:pPr>
              <a:lnSpc>
                <a:spcPct val="15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2.冒号起提示作用，一管到底。</a:t>
            </a:r>
          </a:p>
          <a:p>
            <a:pPr>
              <a:lnSpc>
                <a:spcPct val="150000"/>
              </a:lnSpc>
            </a:pPr>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误例:毛泽东有两句诗:“独有英雄驱虎豹，更无豪杰怕熊罴”，我从中感受到了共产党人的大无畏精神。</a:t>
            </a:r>
          </a:p>
          <a:p>
            <a:pPr>
              <a:lnSpc>
                <a:spcPct val="15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分析:表面上看，冒号后面的内容全是提示的范围:其实不然，其提示的只有那两句诗。因此，或者要将冒号改为逗号，或者要将后引号后的逗号改为引号内的句号。</a:t>
            </a:r>
          </a:p>
          <a:p>
            <a:pPr>
              <a:lnSpc>
                <a:spcPct val="15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3.三种典型的对话叙述方式的标点问题。</a:t>
            </a:r>
          </a:p>
          <a:p>
            <a:pPr>
              <a:lnSpc>
                <a:spcPct val="15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说在前面用：说在中间用，说在结尾用。</a:t>
            </a:r>
          </a:p>
        </p:txBody>
      </p:sp>
    </p:spTree>
  </p:cSld>
  <p:clrMapOvr>
    <a:masterClrMapping/>
  </p:clrMapOvr>
  <p:transition spd="slow" advTm="1000">
    <p:push dir="u"/>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Isosceles Triangle 20"/>
          <p:cNvSpPr/>
          <p:nvPr/>
        </p:nvSpPr>
        <p:spPr>
          <a:xfrm flipV="1">
            <a:off x="5838336" y="4218076"/>
            <a:ext cx="567729" cy="395744"/>
          </a:xfrm>
          <a:prstGeom prs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4" name="Rectangle 13"/>
          <p:cNvSpPr/>
          <p:nvPr/>
        </p:nvSpPr>
        <p:spPr>
          <a:xfrm>
            <a:off x="1260" y="0"/>
            <a:ext cx="12191107" cy="4415947"/>
          </a:xfrm>
          <a:prstGeom prst="rect">
            <a:avLst/>
          </a:prstGeom>
          <a:blipFill rotWithShape="1">
            <a:blip r:embed="rId3"/>
            <a:stretch>
              <a:fillRect t="-14496" b="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3" name="Oval 23"/>
          <p:cNvSpPr/>
          <p:nvPr/>
        </p:nvSpPr>
        <p:spPr>
          <a:xfrm>
            <a:off x="5116823" y="1441860"/>
            <a:ext cx="1959955" cy="1960219"/>
          </a:xfrm>
          <a:prstGeom prst="ellipse">
            <a:avLst/>
          </a:prstGeom>
          <a:solidFill>
            <a:srgbClr val="66BFBC">
              <a:alpha val="65000"/>
            </a:srgb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GB" sz="8000">
                <a:cs typeface="+mn-ea"/>
                <a:sym typeface="+mn-lt"/>
              </a:rPr>
              <a:t>0</a:t>
            </a:r>
            <a:r>
              <a:rPr lang="en-US" altLang="en-GB" sz="8000">
                <a:cs typeface="+mn-ea"/>
                <a:sym typeface="+mn-lt"/>
              </a:rPr>
              <a:t>5</a:t>
            </a:r>
          </a:p>
        </p:txBody>
      </p:sp>
      <p:sp>
        <p:nvSpPr>
          <p:cNvPr id="28" name="淘宝网chenying0907出品 27"/>
          <p:cNvSpPr txBox="1"/>
          <p:nvPr/>
        </p:nvSpPr>
        <p:spPr>
          <a:xfrm>
            <a:off x="5512020" y="4827448"/>
            <a:ext cx="1131570" cy="663575"/>
          </a:xfrm>
          <a:prstGeom prst="rect">
            <a:avLst/>
          </a:prstGeom>
          <a:noFill/>
        </p:spPr>
        <p:txBody>
          <a:bodyPr wrap="none" lIns="91429" tIns="45715" rIns="91429" bIns="45715" rtlCol="0">
            <a:spAutoFit/>
          </a:bodyPr>
          <a:lstStyle/>
          <a:p>
            <a:pPr algn="ctr"/>
            <a:r>
              <a:rPr lang="zh-CN" altLang="en-US" sz="3730" b="1">
                <a:latin typeface="华文中宋" panose="02010600040101010101" pitchFamily="2" charset="-122"/>
                <a:ea typeface="华文中宋" panose="02010600040101010101" pitchFamily="2" charset="-122"/>
                <a:cs typeface="+mn-ea"/>
                <a:sym typeface="+mn-lt"/>
              </a:rPr>
              <a:t>分号</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39"/>
          <p:cNvGrpSpPr/>
          <p:nvPr/>
        </p:nvGrpSpPr>
        <p:grpSpPr>
          <a:xfrm>
            <a:off x="447040" y="731520"/>
            <a:ext cx="3025140" cy="4895850"/>
            <a:chOff x="726699" y="1038760"/>
            <a:chExt cx="2317071" cy="3124940"/>
          </a:xfrm>
          <a:effectLst>
            <a:outerShdw blurRad="50800" dist="38100" dir="5400000" algn="t" rotWithShape="0">
              <a:prstClr val="black">
                <a:alpha val="40000"/>
              </a:prstClr>
            </a:outerShdw>
          </a:effectLst>
        </p:grpSpPr>
        <p:sp>
          <p:nvSpPr>
            <p:cNvPr id="14" name="矩形 13"/>
            <p:cNvSpPr/>
            <p:nvPr/>
          </p:nvSpPr>
          <p:spPr>
            <a:xfrm>
              <a:off x="726699" y="1038760"/>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5" name="矩形 14"/>
            <p:cNvSpPr/>
            <p:nvPr/>
          </p:nvSpPr>
          <p:spPr>
            <a:xfrm>
              <a:off x="842109" y="1154169"/>
              <a:ext cx="2093383" cy="254789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2" name="文本框 1"/>
          <p:cNvSpPr txBox="1"/>
          <p:nvPr/>
        </p:nvSpPr>
        <p:spPr>
          <a:xfrm>
            <a:off x="3743960" y="759460"/>
            <a:ext cx="8084820" cy="4916170"/>
          </a:xfrm>
          <a:prstGeom prst="rect">
            <a:avLst/>
          </a:prstGeom>
          <a:noFill/>
        </p:spPr>
        <p:txBody>
          <a:bodyPr wrap="square" rtlCol="0">
            <a:spAutoFit/>
          </a:bodyPr>
          <a:lstStyle/>
          <a:p>
            <a:pPr>
              <a:lnSpc>
                <a:spcPct val="14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1．较长的并列分句(句中己用逗号)之间一般用分号。</a:t>
            </a:r>
          </a:p>
          <a:p>
            <a:pPr>
              <a:lnSpc>
                <a:spcPct val="140000"/>
              </a:lnSpc>
            </a:pP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例:淡泊，是人生态度，表现了一种平和；淡泊，是人生境界，表现了一种超脱。</a:t>
            </a:r>
          </a:p>
          <a:p>
            <a:pPr>
              <a:lnSpc>
                <a:spcPct val="14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2.并列关系句，分句较短的，用逗号不用分号。</a:t>
            </a:r>
          </a:p>
          <a:p>
            <a:pPr>
              <a:lnSpc>
                <a:spcPct val="140000"/>
              </a:lnSpc>
            </a:pP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例:虚心使人进步，骄傲使人落后。</a:t>
            </a:r>
          </a:p>
        </p:txBody>
      </p:sp>
    </p:spTree>
  </p:cSld>
  <p:clrMapOvr>
    <a:masterClrMapping/>
  </p:clrMapOvr>
  <p:transition spd="slow" advTm="1000">
    <p:push dir="u"/>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Isosceles Triangle 20"/>
          <p:cNvSpPr/>
          <p:nvPr/>
        </p:nvSpPr>
        <p:spPr>
          <a:xfrm flipV="1">
            <a:off x="5838336" y="4218076"/>
            <a:ext cx="567729" cy="395744"/>
          </a:xfrm>
          <a:prstGeom prst="triangle">
            <a:avLst/>
          </a:prstGeom>
          <a:solidFill>
            <a:srgbClr val="FBC75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4" name="Rectangle 13"/>
          <p:cNvSpPr/>
          <p:nvPr/>
        </p:nvSpPr>
        <p:spPr>
          <a:xfrm>
            <a:off x="1260" y="0"/>
            <a:ext cx="12191107" cy="4415947"/>
          </a:xfrm>
          <a:prstGeom prst="rect">
            <a:avLst/>
          </a:prstGeom>
          <a:blipFill rotWithShape="1">
            <a:blip r:embed="rId3"/>
            <a:stretch>
              <a:fillRect t="-14496" b="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3" name="Oval 23"/>
          <p:cNvSpPr/>
          <p:nvPr/>
        </p:nvSpPr>
        <p:spPr>
          <a:xfrm>
            <a:off x="5116823" y="1441860"/>
            <a:ext cx="1959955" cy="1960219"/>
          </a:xfrm>
          <a:prstGeom prst="ellipse">
            <a:avLst/>
          </a:prstGeom>
          <a:solidFill>
            <a:srgbClr val="FBC75D">
              <a:alpha val="65000"/>
            </a:srgb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GB" sz="8000" smtClean="0">
                <a:cs typeface="+mn-ea"/>
                <a:sym typeface="+mn-lt"/>
              </a:rPr>
              <a:t>0</a:t>
            </a:r>
            <a:r>
              <a:rPr lang="en-US" altLang="en-GB" sz="8000" smtClean="0">
                <a:cs typeface="+mn-ea"/>
                <a:sym typeface="+mn-lt"/>
              </a:rPr>
              <a:t>6</a:t>
            </a:r>
          </a:p>
        </p:txBody>
      </p:sp>
      <p:sp>
        <p:nvSpPr>
          <p:cNvPr id="28" name="淘宝网chenying0907出品 27"/>
          <p:cNvSpPr txBox="1"/>
          <p:nvPr/>
        </p:nvSpPr>
        <p:spPr>
          <a:xfrm>
            <a:off x="2953469" y="4736007"/>
            <a:ext cx="6353175" cy="663575"/>
          </a:xfrm>
          <a:prstGeom prst="rect">
            <a:avLst/>
          </a:prstGeom>
          <a:noFill/>
        </p:spPr>
        <p:txBody>
          <a:bodyPr wrap="none" lIns="91429" tIns="45715" rIns="91429" bIns="45715" rtlCol="0">
            <a:spAutoFit/>
          </a:bodyPr>
          <a:lstStyle/>
          <a:p>
            <a:pPr algn="ctr"/>
            <a:r>
              <a:rPr lang="zh-CN" altLang="en-US" sz="3730" b="1">
                <a:latin typeface="华文中宋" panose="02010600040101010101" pitchFamily="2" charset="-122"/>
                <a:ea typeface="华文中宋" panose="02010600040101010101" pitchFamily="2" charset="-122"/>
                <a:cs typeface="+mn-ea"/>
                <a:sym typeface="+mn-lt"/>
              </a:rPr>
              <a:t>其他标点符号使用中常见错误</a:t>
            </a:r>
          </a:p>
        </p:txBody>
      </p:sp>
    </p:spTree>
  </p:cSld>
  <p:clrMapOvr>
    <a:masterClrMapping/>
  </p:clrMapOvr>
  <p:transition>
    <p:comb/>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206375"/>
            <a:ext cx="11727180" cy="4556125"/>
          </a:xfrm>
          <a:prstGeom prst="rect">
            <a:avLst/>
          </a:prstGeom>
          <a:noFill/>
        </p:spPr>
        <p:txBody>
          <a:bodyPr wrap="square" rtlCol="0">
            <a:spAutoFit/>
          </a:bodyPr>
          <a:lstStyle/>
          <a:p>
            <a:pPr algn="just">
              <a:lnSpc>
                <a:spcPct val="110000"/>
              </a:lnSpc>
              <a:spcAft>
                <a:spcPct val="0"/>
              </a:spcAft>
            </a:pPr>
            <a:r>
              <a:rPr altLang="zh-CN" sz="2400"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1.句内括号与句外括号。</a:t>
            </a:r>
          </a:p>
          <a:p>
            <a:pPr algn="just">
              <a:lnSpc>
                <a:spcPct val="110000"/>
              </a:lnSpc>
              <a:spcAft>
                <a:spcPct val="0"/>
              </a:spcAft>
            </a:pPr>
            <a:r>
              <a:rPr altLang="zh-CN" sz="2400"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括号里的内容如果是解释句中某一部分的，叫句内括号，要紧跟在被解释的词语后面，并且括号内句末不用标点符号（问号、叹号除外），正文此处如有标点应置于括号之后；</a:t>
            </a:r>
          </a:p>
          <a:p>
            <a:pPr algn="just">
              <a:lnSpc>
                <a:spcPct val="110000"/>
              </a:lnSpc>
              <a:spcAft>
                <a:spcPct val="0"/>
              </a:spcAft>
            </a:pPr>
            <a:r>
              <a:rPr altLang="zh-CN" sz="2400"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altLang="zh-CN" sz="2400" b="1" kern="10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例：这种加速器能吧电子加速到数百万电子伏特（100万电子伏特是指电子在100万伏特的电场中被加速后所获得的能量）。</a:t>
            </a:r>
            <a:endParaRPr altLang="zh-CN" sz="2400"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gn="just">
              <a:lnSpc>
                <a:spcPct val="110000"/>
              </a:lnSpc>
              <a:spcAft>
                <a:spcPct val="0"/>
              </a:spcAft>
            </a:pPr>
            <a:r>
              <a:rPr altLang="zh-CN" sz="2400"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如果括号里的内容是对全句的注释叫句外括号，要放在句末。括号内的注释如果是一句话，末尾也可以用句号，问号、叹号。</a:t>
            </a:r>
          </a:p>
          <a:p>
            <a:pPr algn="just">
              <a:lnSpc>
                <a:spcPct val="110000"/>
              </a:lnSpc>
              <a:spcAft>
                <a:spcPct val="0"/>
              </a:spcAft>
            </a:pPr>
            <a:r>
              <a:rPr altLang="zh-CN" sz="2400"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altLang="zh-CN" sz="2400" b="1" kern="10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例：在屋子周期性陷入黑暗的同时，妈妈常常在摇头。（我想，妈妈对于她不能有一个在棒球场或篮球场玩耍，反而有一个在汽车间建造一架巨大的电子仪器的儿子而困惑不解。）</a:t>
            </a:r>
          </a:p>
        </p:txBody>
      </p:sp>
      <p:sp>
        <p:nvSpPr>
          <p:cNvPr id="6" name="任意多边形: 形状 8"/>
          <p:cNvSpPr/>
          <p:nvPr/>
        </p:nvSpPr>
        <p:spPr>
          <a:xfrm>
            <a:off x="0" y="5003074"/>
            <a:ext cx="12192000" cy="1854926"/>
          </a:xfrm>
          <a:custGeom>
            <a:gdLst>
              <a:gd name="connsiteX0" fmla="*/ 408373 w 3941686"/>
              <a:gd name="connsiteY0" fmla="*/ 0 h 1926455"/>
              <a:gd name="connsiteX1" fmla="*/ 0 w 3941686"/>
              <a:gd name="connsiteY1" fmla="*/ 506028 h 1926455"/>
              <a:gd name="connsiteX2" fmla="*/ 0 w 3941686"/>
              <a:gd name="connsiteY2" fmla="*/ 1926455 h 1926455"/>
              <a:gd name="connsiteX3" fmla="*/ 3488925 w 3941686"/>
              <a:gd name="connsiteY3" fmla="*/ 1890944 h 1926455"/>
              <a:gd name="connsiteX4" fmla="*/ 3941686 w 3941686"/>
              <a:gd name="connsiteY4" fmla="*/ 1393795 h 1926455"/>
              <a:gd name="connsiteX5" fmla="*/ 3941686 w 3941686"/>
              <a:gd name="connsiteY5" fmla="*/ 8878 h 1926455"/>
              <a:gd name="connsiteX6" fmla="*/ 408373 w 3941686"/>
              <a:gd name="connsiteY6" fmla="*/ 0 h 19264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1686" h="1926455">
                <a:moveTo>
                  <a:pt x="408373" y="0"/>
                </a:moveTo>
                <a:lnTo>
                  <a:pt x="0" y="506028"/>
                </a:lnTo>
                <a:lnTo>
                  <a:pt x="0" y="1926455"/>
                </a:lnTo>
                <a:lnTo>
                  <a:pt x="3488925" y="1890944"/>
                </a:lnTo>
                <a:lnTo>
                  <a:pt x="3941686" y="1393795"/>
                </a:lnTo>
                <a:lnTo>
                  <a:pt x="3941686" y="8878"/>
                </a:lnTo>
                <a:lnTo>
                  <a:pt x="408373" y="0"/>
                </a:lnTo>
                <a:close/>
              </a:path>
            </a:pathLst>
          </a:cu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cSld>
  <p:clrMapOvr>
    <a:masterClrMapping/>
  </p:clrMapOvr>
  <p:transition spd="slow" advTm="1000">
    <p:push dir="u"/>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32"/>
          <p:cNvGrpSpPr/>
          <p:nvPr/>
        </p:nvGrpSpPr>
        <p:grpSpPr>
          <a:xfrm>
            <a:off x="5734595" y="393492"/>
            <a:ext cx="5871566" cy="6221212"/>
            <a:chOff x="1575093" y="177552"/>
            <a:chExt cx="5741123" cy="4665909"/>
          </a:xfrm>
        </p:grpSpPr>
        <p:pic>
          <p:nvPicPr>
            <p:cNvPr id="5" name="图片 4"/>
            <p:cNvPicPr>
              <a:picLocks noChangeAspect="1"/>
            </p:cNvPicPr>
            <p:nvPr/>
          </p:nvPicPr>
          <p:blipFill>
            <a:blip r:embed="rId3"/>
            <a:stretch>
              <a:fillRect/>
            </a:stretch>
          </p:blipFill>
          <p:spPr>
            <a:xfrm>
              <a:off x="2299317" y="186431"/>
              <a:ext cx="522626" cy="523968"/>
            </a:xfrm>
            <a:prstGeom prst="rect">
              <a:avLst/>
            </a:prstGeom>
          </p:spPr>
        </p:pic>
        <p:pic>
          <p:nvPicPr>
            <p:cNvPr id="6" name="图片 5"/>
            <p:cNvPicPr>
              <a:picLocks noChangeAspect="1"/>
            </p:cNvPicPr>
            <p:nvPr/>
          </p:nvPicPr>
          <p:blipFill>
            <a:blip r:embed="rId4"/>
            <a:stretch>
              <a:fillRect/>
            </a:stretch>
          </p:blipFill>
          <p:spPr>
            <a:xfrm>
              <a:off x="2903508" y="186431"/>
              <a:ext cx="532150" cy="523968"/>
            </a:xfrm>
            <a:prstGeom prst="rect">
              <a:avLst/>
            </a:prstGeom>
          </p:spPr>
        </p:pic>
        <p:pic>
          <p:nvPicPr>
            <p:cNvPr id="7" name="图片 6"/>
            <p:cNvPicPr>
              <a:picLocks noChangeAspect="1"/>
            </p:cNvPicPr>
            <p:nvPr/>
          </p:nvPicPr>
          <p:blipFill>
            <a:blip r:embed="rId5"/>
            <a:stretch>
              <a:fillRect/>
            </a:stretch>
          </p:blipFill>
          <p:spPr>
            <a:xfrm>
              <a:off x="5517148" y="186431"/>
              <a:ext cx="519668" cy="523968"/>
            </a:xfrm>
            <a:prstGeom prst="rect">
              <a:avLst/>
            </a:prstGeom>
          </p:spPr>
        </p:pic>
        <p:pic>
          <p:nvPicPr>
            <p:cNvPr id="8" name="图片 7"/>
            <p:cNvPicPr>
              <a:picLocks noChangeAspect="1"/>
            </p:cNvPicPr>
            <p:nvPr/>
          </p:nvPicPr>
          <p:blipFill>
            <a:blip r:embed="rId6"/>
            <a:stretch>
              <a:fillRect/>
            </a:stretch>
          </p:blipFill>
          <p:spPr>
            <a:xfrm>
              <a:off x="6104229" y="177552"/>
              <a:ext cx="527390" cy="538255"/>
            </a:xfrm>
            <a:prstGeom prst="rect">
              <a:avLst/>
            </a:prstGeom>
          </p:spPr>
        </p:pic>
        <p:pic>
          <p:nvPicPr>
            <p:cNvPr id="10" name="图片 9"/>
            <p:cNvPicPr>
              <a:picLocks noChangeAspect="1"/>
            </p:cNvPicPr>
            <p:nvPr/>
          </p:nvPicPr>
          <p:blipFill>
            <a:blip r:embed="rId7"/>
            <a:stretch>
              <a:fillRect/>
            </a:stretch>
          </p:blipFill>
          <p:spPr>
            <a:xfrm>
              <a:off x="1659246" y="772913"/>
              <a:ext cx="552450" cy="552450"/>
            </a:xfrm>
            <a:prstGeom prst="rect">
              <a:avLst/>
            </a:prstGeom>
          </p:spPr>
        </p:pic>
        <p:pic>
          <p:nvPicPr>
            <p:cNvPr id="11" name="图片 10"/>
            <p:cNvPicPr>
              <a:picLocks noChangeAspect="1"/>
            </p:cNvPicPr>
            <p:nvPr/>
          </p:nvPicPr>
          <p:blipFill>
            <a:blip r:embed="rId8"/>
            <a:stretch>
              <a:fillRect/>
            </a:stretch>
          </p:blipFill>
          <p:spPr>
            <a:xfrm>
              <a:off x="2269493" y="772913"/>
              <a:ext cx="552450" cy="533400"/>
            </a:xfrm>
            <a:prstGeom prst="rect">
              <a:avLst/>
            </a:prstGeom>
          </p:spPr>
        </p:pic>
        <p:pic>
          <p:nvPicPr>
            <p:cNvPr id="12" name="图片 11"/>
            <p:cNvPicPr>
              <a:picLocks noChangeAspect="1"/>
            </p:cNvPicPr>
            <p:nvPr/>
          </p:nvPicPr>
          <p:blipFill>
            <a:blip r:embed="rId9"/>
            <a:stretch>
              <a:fillRect/>
            </a:stretch>
          </p:blipFill>
          <p:spPr>
            <a:xfrm>
              <a:off x="2885752" y="782438"/>
              <a:ext cx="542925" cy="542925"/>
            </a:xfrm>
            <a:prstGeom prst="rect">
              <a:avLst/>
            </a:prstGeom>
          </p:spPr>
        </p:pic>
        <p:pic>
          <p:nvPicPr>
            <p:cNvPr id="13" name="图片 12"/>
            <p:cNvPicPr>
              <a:picLocks noChangeAspect="1"/>
            </p:cNvPicPr>
            <p:nvPr/>
          </p:nvPicPr>
          <p:blipFill>
            <a:blip r:embed="rId10"/>
            <a:stretch>
              <a:fillRect/>
            </a:stretch>
          </p:blipFill>
          <p:spPr>
            <a:xfrm>
              <a:off x="3475611" y="772913"/>
              <a:ext cx="552450" cy="533400"/>
            </a:xfrm>
            <a:prstGeom prst="rect">
              <a:avLst/>
            </a:prstGeom>
          </p:spPr>
        </p:pic>
        <p:pic>
          <p:nvPicPr>
            <p:cNvPr id="14" name="图片 13"/>
            <p:cNvPicPr>
              <a:picLocks noChangeAspect="1"/>
            </p:cNvPicPr>
            <p:nvPr/>
          </p:nvPicPr>
          <p:blipFill>
            <a:blip r:embed="rId11"/>
            <a:stretch>
              <a:fillRect/>
            </a:stretch>
          </p:blipFill>
          <p:spPr>
            <a:xfrm>
              <a:off x="4913098" y="772913"/>
              <a:ext cx="542925" cy="542925"/>
            </a:xfrm>
            <a:prstGeom prst="rect">
              <a:avLst/>
            </a:prstGeom>
          </p:spPr>
        </p:pic>
        <p:pic>
          <p:nvPicPr>
            <p:cNvPr id="15" name="图片 14"/>
            <p:cNvPicPr>
              <a:picLocks noChangeAspect="1"/>
            </p:cNvPicPr>
            <p:nvPr/>
          </p:nvPicPr>
          <p:blipFill>
            <a:blip r:embed="rId12"/>
            <a:stretch>
              <a:fillRect/>
            </a:stretch>
          </p:blipFill>
          <p:spPr>
            <a:xfrm>
              <a:off x="5503604" y="769769"/>
              <a:ext cx="552450" cy="542925"/>
            </a:xfrm>
            <a:prstGeom prst="rect">
              <a:avLst/>
            </a:prstGeom>
          </p:spPr>
        </p:pic>
        <p:pic>
          <p:nvPicPr>
            <p:cNvPr id="16" name="图片 15"/>
            <p:cNvPicPr>
              <a:picLocks noChangeAspect="1"/>
            </p:cNvPicPr>
            <p:nvPr/>
          </p:nvPicPr>
          <p:blipFill>
            <a:blip r:embed="rId13"/>
            <a:stretch>
              <a:fillRect/>
            </a:stretch>
          </p:blipFill>
          <p:spPr>
            <a:xfrm>
              <a:off x="6094757" y="779294"/>
              <a:ext cx="542925" cy="533400"/>
            </a:xfrm>
            <a:prstGeom prst="rect">
              <a:avLst/>
            </a:prstGeom>
          </p:spPr>
        </p:pic>
        <p:pic>
          <p:nvPicPr>
            <p:cNvPr id="17" name="图片 16"/>
            <p:cNvPicPr>
              <a:picLocks noChangeAspect="1"/>
            </p:cNvPicPr>
            <p:nvPr/>
          </p:nvPicPr>
          <p:blipFill>
            <a:blip r:embed="rId14"/>
            <a:stretch>
              <a:fillRect/>
            </a:stretch>
          </p:blipFill>
          <p:spPr>
            <a:xfrm>
              <a:off x="6700844" y="769769"/>
              <a:ext cx="533400" cy="533400"/>
            </a:xfrm>
            <a:prstGeom prst="rect">
              <a:avLst/>
            </a:prstGeom>
          </p:spPr>
        </p:pic>
        <p:pic>
          <p:nvPicPr>
            <p:cNvPr id="18" name="图片 17"/>
            <p:cNvPicPr>
              <a:picLocks noChangeAspect="1"/>
            </p:cNvPicPr>
            <p:nvPr/>
          </p:nvPicPr>
          <p:blipFill>
            <a:blip r:embed="rId15"/>
            <a:stretch>
              <a:fillRect/>
            </a:stretch>
          </p:blipFill>
          <p:spPr>
            <a:xfrm>
              <a:off x="1575093" y="1378951"/>
              <a:ext cx="542925" cy="485775"/>
            </a:xfrm>
            <a:prstGeom prst="rect">
              <a:avLst/>
            </a:prstGeom>
          </p:spPr>
        </p:pic>
        <p:pic>
          <p:nvPicPr>
            <p:cNvPr id="19" name="图片 18"/>
            <p:cNvPicPr>
              <a:picLocks noChangeAspect="1"/>
            </p:cNvPicPr>
            <p:nvPr/>
          </p:nvPicPr>
          <p:blipFill>
            <a:blip r:embed="rId16"/>
            <a:stretch>
              <a:fillRect/>
            </a:stretch>
          </p:blipFill>
          <p:spPr>
            <a:xfrm>
              <a:off x="1575093" y="1974403"/>
              <a:ext cx="533400" cy="466725"/>
            </a:xfrm>
            <a:prstGeom prst="rect">
              <a:avLst/>
            </a:prstGeom>
          </p:spPr>
        </p:pic>
        <p:pic>
          <p:nvPicPr>
            <p:cNvPr id="20" name="图片 19"/>
            <p:cNvPicPr>
              <a:picLocks noChangeAspect="1"/>
            </p:cNvPicPr>
            <p:nvPr/>
          </p:nvPicPr>
          <p:blipFill>
            <a:blip r:embed="rId17"/>
            <a:stretch>
              <a:fillRect/>
            </a:stretch>
          </p:blipFill>
          <p:spPr>
            <a:xfrm>
              <a:off x="6754888" y="1380245"/>
              <a:ext cx="552450" cy="466725"/>
            </a:xfrm>
            <a:prstGeom prst="rect">
              <a:avLst/>
            </a:prstGeom>
          </p:spPr>
        </p:pic>
        <p:pic>
          <p:nvPicPr>
            <p:cNvPr id="21" name="图片 20"/>
            <p:cNvPicPr>
              <a:picLocks noChangeAspect="1"/>
            </p:cNvPicPr>
            <p:nvPr/>
          </p:nvPicPr>
          <p:blipFill>
            <a:blip r:embed="rId18"/>
            <a:stretch>
              <a:fillRect/>
            </a:stretch>
          </p:blipFill>
          <p:spPr>
            <a:xfrm>
              <a:off x="6763766" y="1915126"/>
              <a:ext cx="552450" cy="514350"/>
            </a:xfrm>
            <a:prstGeom prst="rect">
              <a:avLst/>
            </a:prstGeom>
          </p:spPr>
        </p:pic>
        <p:pic>
          <p:nvPicPr>
            <p:cNvPr id="22" name="图片 21"/>
            <p:cNvPicPr>
              <a:picLocks noChangeAspect="1"/>
            </p:cNvPicPr>
            <p:nvPr/>
          </p:nvPicPr>
          <p:blipFill>
            <a:blip r:embed="rId19"/>
            <a:stretch>
              <a:fillRect/>
            </a:stretch>
          </p:blipFill>
          <p:spPr>
            <a:xfrm>
              <a:off x="2146917" y="1368966"/>
              <a:ext cx="1495425" cy="1457325"/>
            </a:xfrm>
            <a:prstGeom prst="rect">
              <a:avLst/>
            </a:prstGeom>
          </p:spPr>
        </p:pic>
        <p:pic>
          <p:nvPicPr>
            <p:cNvPr id="23" name="图片 22"/>
            <p:cNvPicPr>
              <a:picLocks noChangeAspect="1"/>
            </p:cNvPicPr>
            <p:nvPr/>
          </p:nvPicPr>
          <p:blipFill>
            <a:blip r:embed="rId20"/>
            <a:stretch>
              <a:fillRect/>
            </a:stretch>
          </p:blipFill>
          <p:spPr>
            <a:xfrm>
              <a:off x="3686081" y="1372943"/>
              <a:ext cx="1485900" cy="1476375"/>
            </a:xfrm>
            <a:prstGeom prst="rect">
              <a:avLst/>
            </a:prstGeom>
          </p:spPr>
        </p:pic>
        <p:pic>
          <p:nvPicPr>
            <p:cNvPr id="24" name="图片 23"/>
            <p:cNvPicPr>
              <a:picLocks noChangeAspect="1"/>
            </p:cNvPicPr>
            <p:nvPr/>
          </p:nvPicPr>
          <p:blipFill>
            <a:blip r:embed="rId21"/>
            <a:stretch>
              <a:fillRect/>
            </a:stretch>
          </p:blipFill>
          <p:spPr>
            <a:xfrm>
              <a:off x="5234127" y="1376181"/>
              <a:ext cx="1476375" cy="1466850"/>
            </a:xfrm>
            <a:prstGeom prst="rect">
              <a:avLst/>
            </a:prstGeom>
          </p:spPr>
        </p:pic>
        <p:pic>
          <p:nvPicPr>
            <p:cNvPr id="25" name="图片 24"/>
            <p:cNvPicPr>
              <a:picLocks noChangeAspect="1"/>
            </p:cNvPicPr>
            <p:nvPr/>
          </p:nvPicPr>
          <p:blipFill>
            <a:blip r:embed="rId22"/>
            <a:stretch>
              <a:fillRect/>
            </a:stretch>
          </p:blipFill>
          <p:spPr>
            <a:xfrm>
              <a:off x="2472530" y="2914652"/>
              <a:ext cx="533400" cy="552450"/>
            </a:xfrm>
            <a:prstGeom prst="rect">
              <a:avLst/>
            </a:prstGeom>
          </p:spPr>
        </p:pic>
        <p:pic>
          <p:nvPicPr>
            <p:cNvPr id="26" name="图片 25"/>
            <p:cNvPicPr>
              <a:picLocks noChangeAspect="1"/>
            </p:cNvPicPr>
            <p:nvPr/>
          </p:nvPicPr>
          <p:blipFill>
            <a:blip r:embed="rId23"/>
            <a:stretch>
              <a:fillRect/>
            </a:stretch>
          </p:blipFill>
          <p:spPr>
            <a:xfrm>
              <a:off x="3099417" y="2914652"/>
              <a:ext cx="542925" cy="552450"/>
            </a:xfrm>
            <a:prstGeom prst="rect">
              <a:avLst/>
            </a:prstGeom>
          </p:spPr>
        </p:pic>
        <p:pic>
          <p:nvPicPr>
            <p:cNvPr id="27" name="图片 26"/>
            <p:cNvPicPr>
              <a:picLocks noChangeAspect="1"/>
            </p:cNvPicPr>
            <p:nvPr/>
          </p:nvPicPr>
          <p:blipFill>
            <a:blip r:embed="rId24"/>
            <a:stretch>
              <a:fillRect/>
            </a:stretch>
          </p:blipFill>
          <p:spPr>
            <a:xfrm>
              <a:off x="3090539" y="3526471"/>
              <a:ext cx="542925" cy="533400"/>
            </a:xfrm>
            <a:prstGeom prst="rect">
              <a:avLst/>
            </a:prstGeom>
          </p:spPr>
        </p:pic>
        <p:pic>
          <p:nvPicPr>
            <p:cNvPr id="28" name="图片 27"/>
            <p:cNvPicPr>
              <a:picLocks noChangeAspect="1"/>
            </p:cNvPicPr>
            <p:nvPr/>
          </p:nvPicPr>
          <p:blipFill>
            <a:blip r:embed="rId25"/>
            <a:stretch>
              <a:fillRect/>
            </a:stretch>
          </p:blipFill>
          <p:spPr>
            <a:xfrm>
              <a:off x="3700317" y="2954971"/>
              <a:ext cx="1476375" cy="1143000"/>
            </a:xfrm>
            <a:prstGeom prst="rect">
              <a:avLst/>
            </a:prstGeom>
          </p:spPr>
        </p:pic>
        <p:pic>
          <p:nvPicPr>
            <p:cNvPr id="29" name="图片 28"/>
            <p:cNvPicPr>
              <a:picLocks noChangeAspect="1"/>
            </p:cNvPicPr>
            <p:nvPr/>
          </p:nvPicPr>
          <p:blipFill>
            <a:blip r:embed="rId26"/>
            <a:stretch>
              <a:fillRect/>
            </a:stretch>
          </p:blipFill>
          <p:spPr>
            <a:xfrm>
              <a:off x="4199137" y="4291011"/>
              <a:ext cx="559663" cy="552450"/>
            </a:xfrm>
            <a:prstGeom prst="rect">
              <a:avLst/>
            </a:prstGeom>
          </p:spPr>
        </p:pic>
        <p:pic>
          <p:nvPicPr>
            <p:cNvPr id="30" name="图片 29"/>
            <p:cNvPicPr>
              <a:picLocks noChangeAspect="1"/>
            </p:cNvPicPr>
            <p:nvPr/>
          </p:nvPicPr>
          <p:blipFill>
            <a:blip r:embed="rId27"/>
            <a:stretch>
              <a:fillRect/>
            </a:stretch>
          </p:blipFill>
          <p:spPr>
            <a:xfrm>
              <a:off x="5264088" y="2912252"/>
              <a:ext cx="523875" cy="552450"/>
            </a:xfrm>
            <a:prstGeom prst="rect">
              <a:avLst/>
            </a:prstGeom>
          </p:spPr>
        </p:pic>
        <p:pic>
          <p:nvPicPr>
            <p:cNvPr id="31" name="图片 30"/>
            <p:cNvPicPr>
              <a:picLocks noChangeAspect="1"/>
            </p:cNvPicPr>
            <p:nvPr/>
          </p:nvPicPr>
          <p:blipFill>
            <a:blip r:embed="rId28"/>
            <a:stretch>
              <a:fillRect/>
            </a:stretch>
          </p:blipFill>
          <p:spPr>
            <a:xfrm>
              <a:off x="5234667" y="3526471"/>
              <a:ext cx="542925" cy="533400"/>
            </a:xfrm>
            <a:prstGeom prst="rect">
              <a:avLst/>
            </a:prstGeom>
          </p:spPr>
        </p:pic>
        <p:pic>
          <p:nvPicPr>
            <p:cNvPr id="32" name="图片 31"/>
            <p:cNvPicPr>
              <a:picLocks noChangeAspect="1"/>
            </p:cNvPicPr>
            <p:nvPr/>
          </p:nvPicPr>
          <p:blipFill>
            <a:blip r:embed="rId29"/>
            <a:stretch>
              <a:fillRect/>
            </a:stretch>
          </p:blipFill>
          <p:spPr>
            <a:xfrm>
              <a:off x="5889202" y="2903374"/>
              <a:ext cx="533400" cy="561975"/>
            </a:xfrm>
            <a:prstGeom prst="rect">
              <a:avLst/>
            </a:prstGeom>
          </p:spPr>
        </p:pic>
      </p:grpSp>
      <p:sp>
        <p:nvSpPr>
          <p:cNvPr id="3" name="文本框 2"/>
          <p:cNvSpPr txBox="1"/>
          <p:nvPr/>
        </p:nvSpPr>
        <p:spPr>
          <a:xfrm>
            <a:off x="270510" y="533400"/>
            <a:ext cx="5314950" cy="5139055"/>
          </a:xfrm>
          <a:prstGeom prst="rect">
            <a:avLst/>
          </a:prstGeom>
          <a:noFill/>
        </p:spPr>
        <p:txBody>
          <a:bodyPr wrap="square" rtlCol="0">
            <a:spAutoFit/>
          </a:bodyPr>
          <a:lstStyle/>
          <a:p>
            <a:r>
              <a:rPr lang="zh-CN" altLang="en-US" sz="3600">
                <a:latin typeface="华文中宋" panose="02010600040101010101" pitchFamily="2" charset="-122"/>
                <a:ea typeface="华文中宋" panose="02010600040101010101" pitchFamily="2" charset="-122"/>
              </a:rPr>
              <a:t>2.标点符号不与和它功能相同的字词并用。</a:t>
            </a:r>
          </a:p>
          <a:p>
            <a:r>
              <a:rPr lang="zh-CN" altLang="en-US" sz="3200">
                <a:solidFill>
                  <a:srgbClr val="FF0000"/>
                </a:solidFill>
                <a:latin typeface="宋体" panose="02010600030101010101" pitchFamily="2" charset="-122"/>
                <a:ea typeface="宋体" panose="02010600030101010101" pitchFamily="2" charset="-122"/>
                <a:cs typeface="宋体" panose="02010600030101010101" pitchFamily="2" charset="-122"/>
              </a:rPr>
              <a:t>省略号和“等”“等等”都可以表示列举的省略，两者不能同时使用。</a:t>
            </a:r>
          </a:p>
          <a:p>
            <a:r>
              <a:rPr lang="zh-CN" altLang="en-US" sz="3200">
                <a:solidFill>
                  <a:srgbClr val="FF0000"/>
                </a:solidFill>
                <a:latin typeface="宋体" panose="02010600030101010101" pitchFamily="2" charset="-122"/>
                <a:ea typeface="宋体" panose="02010600030101010101" pitchFamily="2" charset="-122"/>
                <a:cs typeface="宋体" panose="02010600030101010101" pitchFamily="2" charset="-122"/>
              </a:rPr>
              <a:t>破折号不能和“即”“就是”同时使用。</a:t>
            </a:r>
          </a:p>
          <a:p>
            <a:r>
              <a:rPr lang="zh-CN" altLang="en-US" sz="3200">
                <a:solidFill>
                  <a:srgbClr val="FF0000"/>
                </a:solidFill>
                <a:latin typeface="宋体" panose="02010600030101010101" pitchFamily="2" charset="-122"/>
                <a:ea typeface="宋体" panose="02010600030101010101" pitchFamily="2" charset="-122"/>
                <a:cs typeface="宋体" panose="02010600030101010101" pitchFamily="2" charset="-122"/>
              </a:rPr>
              <a:t>顿号不能和“或”“和”“及”等连词同时使用。</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480" y="649605"/>
            <a:ext cx="3514090" cy="5112385"/>
          </a:xfrm>
          <a:prstGeom prst="rect">
            <a:avLst/>
          </a:prstGeom>
          <a:effectLst>
            <a:outerShdw blurRad="50800" dist="38100" dir="5400000" algn="t" rotWithShape="0">
              <a:prstClr val="black">
                <a:alpha val="40000"/>
              </a:prstClr>
            </a:outerShdw>
          </a:effectLst>
        </p:spPr>
      </p:pic>
      <p:sp>
        <p:nvSpPr>
          <p:cNvPr id="8" name="TextBox 7"/>
          <p:cNvSpPr txBox="1"/>
          <p:nvPr/>
        </p:nvSpPr>
        <p:spPr>
          <a:xfrm>
            <a:off x="3928745" y="649605"/>
            <a:ext cx="7934960" cy="4556125"/>
          </a:xfrm>
          <a:prstGeom prst="rect">
            <a:avLst/>
          </a:prstGeom>
          <a:noFill/>
        </p:spPr>
        <p:txBody>
          <a:bodyPr wrap="square" rtlCol="0">
            <a:spAutoFit/>
          </a:bodyPr>
          <a:lstStyle/>
          <a:p>
            <a:pPr>
              <a:lnSpc>
                <a:spcPct val="110000"/>
              </a:lnSpc>
            </a:pPr>
            <a:r>
              <a:rPr sz="2400" b="1" smtClean="0"/>
              <a:t>3.滥用书名号。</a:t>
            </a:r>
          </a:p>
          <a:p>
            <a:pPr>
              <a:lnSpc>
                <a:spcPct val="110000"/>
              </a:lnSpc>
            </a:pPr>
            <a:r>
              <a:rPr sz="2400" b="1" smtClean="0"/>
              <a:t>    书名号标示书名、</a:t>
            </a:r>
            <a:r>
              <a:rPr lang="zh-CN" sz="2400" b="1" smtClean="0"/>
              <a:t>卷名、</a:t>
            </a:r>
            <a:r>
              <a:rPr sz="2400" b="1" smtClean="0"/>
              <a:t>篇名、刊</a:t>
            </a:r>
            <a:r>
              <a:rPr lang="zh-CN" sz="2400" b="1" smtClean="0"/>
              <a:t>物</a:t>
            </a:r>
            <a:r>
              <a:rPr sz="2400" b="1" smtClean="0"/>
              <a:t>名、</a:t>
            </a:r>
            <a:r>
              <a:rPr lang="zh-CN" sz="2400" b="1" smtClean="0"/>
              <a:t>报纸名、文件名、电影、</a:t>
            </a:r>
            <a:r>
              <a:rPr sz="2400" b="1" smtClean="0">
                <a:sym typeface="+mn-ea"/>
              </a:rPr>
              <a:t>电视</a:t>
            </a:r>
            <a:r>
              <a:rPr lang="zh-CN" sz="2400" b="1" smtClean="0">
                <a:ea typeface="宋体" panose="02010600030101010101" pitchFamily="2" charset="-122"/>
                <a:sym typeface="+mn-ea"/>
              </a:rPr>
              <a:t>、音乐、诗歌、雕塑等各类用文字、声音、图像等表现的作品的名称。</a:t>
            </a:r>
            <a:r>
              <a:rPr sz="2400" b="1" smtClean="0"/>
              <a:t>单位名称、活动名称等不能用书名号。</a:t>
            </a:r>
          </a:p>
          <a:p>
            <a:pPr>
              <a:lnSpc>
                <a:spcPct val="110000"/>
              </a:lnSpc>
            </a:pPr>
            <a:r>
              <a:rPr sz="2400" b="1" smtClean="0"/>
              <a:t>    </a:t>
            </a:r>
            <a:r>
              <a:rPr sz="2400" b="1" smtClean="0">
                <a:solidFill>
                  <a:srgbClr val="FF0000"/>
                </a:solidFill>
              </a:rPr>
              <a:t>误例:以《健康秩序，健康生活》为主题的中央电视台20</a:t>
            </a:r>
            <a:r>
              <a:rPr lang="en-US" sz="2400" b="1" smtClean="0">
                <a:solidFill>
                  <a:srgbClr val="FF0000"/>
                </a:solidFill>
              </a:rPr>
              <a:t>20</a:t>
            </a:r>
            <a:r>
              <a:rPr sz="2400" b="1" smtClean="0">
                <a:solidFill>
                  <a:srgbClr val="FF0000"/>
                </a:solidFill>
              </a:rPr>
              <a:t>年“3・15”电视宣传活动将由央视经济频道的11个栏目共同组成。</a:t>
            </a:r>
          </a:p>
          <a:p>
            <a:pPr>
              <a:lnSpc>
                <a:spcPct val="110000"/>
              </a:lnSpc>
            </a:pPr>
            <a:r>
              <a:rPr sz="2400" b="1" smtClean="0"/>
              <a:t>    分析:</a:t>
            </a:r>
            <a:r>
              <a:rPr lang="en-US" sz="2400" b="1" smtClean="0"/>
              <a:t>“</a:t>
            </a:r>
            <a:r>
              <a:rPr sz="2400" b="1" smtClean="0"/>
              <a:t>健康秩序，健康生活</a:t>
            </a:r>
            <a:r>
              <a:rPr lang="en-US" sz="2400" b="1" smtClean="0"/>
              <a:t>”</a:t>
            </a:r>
            <a:r>
              <a:rPr sz="2400" b="1" smtClean="0"/>
              <a:t>是专题名，不能用书名号。书名号应改为引号</a:t>
            </a:r>
            <a:r>
              <a:rPr lang="zh-CN" sz="2400" b="1" smtClean="0">
                <a:ea typeface="宋体" panose="02010600030101010101" pitchFamily="2" charset="-122"/>
              </a:rPr>
              <a:t>。</a:t>
            </a:r>
            <a:endParaRPr sz="2400" b="1" smtClean="0"/>
          </a:p>
          <a:p>
            <a:pPr>
              <a:lnSpc>
                <a:spcPct val="110000"/>
              </a:lnSpc>
            </a:pPr>
            <a:r>
              <a:rPr sz="2400" b="1" smtClean="0"/>
              <a:t>    </a:t>
            </a:r>
            <a:endParaRPr lang="zh-CN" altLang="zh-CN" sz="2400"/>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Isosceles Triangle 20"/>
          <p:cNvSpPr/>
          <p:nvPr/>
        </p:nvSpPr>
        <p:spPr>
          <a:xfrm flipV="1">
            <a:off x="5838336" y="4218076"/>
            <a:ext cx="567729" cy="395744"/>
          </a:xfrm>
          <a:prstGeom prst="triangle">
            <a:avLst/>
          </a:prstGeom>
          <a:solidFill>
            <a:srgbClr val="8CC0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4" name="Rectangle 13"/>
          <p:cNvSpPr/>
          <p:nvPr/>
        </p:nvSpPr>
        <p:spPr>
          <a:xfrm>
            <a:off x="1260" y="0"/>
            <a:ext cx="12191107" cy="4415947"/>
          </a:xfrm>
          <a:prstGeom prst="rect">
            <a:avLst/>
          </a:prstGeom>
          <a:blipFill rotWithShape="1">
            <a:blip r:embed="rId3"/>
            <a:stretch>
              <a:fillRect t="-14496" b="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3" name="Oval 23"/>
          <p:cNvSpPr/>
          <p:nvPr/>
        </p:nvSpPr>
        <p:spPr>
          <a:xfrm>
            <a:off x="5116823" y="1422175"/>
            <a:ext cx="1959955" cy="1960219"/>
          </a:xfrm>
          <a:prstGeom prst="ellipse">
            <a:avLst/>
          </a:prstGeom>
          <a:solidFill>
            <a:srgbClr val="8CC066">
              <a:alpha val="65000"/>
            </a:srgb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zh-CN" altLang="en-US" sz="8000" smtClean="0">
                <a:ea typeface="宋体" panose="02010600030101010101" pitchFamily="2" charset="-122"/>
                <a:cs typeface="+mn-ea"/>
                <a:sym typeface="+mn-lt"/>
              </a:rPr>
              <a:t>二</a:t>
            </a:r>
          </a:p>
        </p:txBody>
      </p:sp>
      <p:sp>
        <p:nvSpPr>
          <p:cNvPr id="28" name="淘宝网chenying0907出品 27"/>
          <p:cNvSpPr txBox="1"/>
          <p:nvPr/>
        </p:nvSpPr>
        <p:spPr>
          <a:xfrm>
            <a:off x="3852447" y="4827448"/>
            <a:ext cx="4450715" cy="663575"/>
          </a:xfrm>
          <a:prstGeom prst="rect">
            <a:avLst/>
          </a:prstGeom>
          <a:noFill/>
        </p:spPr>
        <p:txBody>
          <a:bodyPr wrap="none" lIns="91429" tIns="45715" rIns="91429" bIns="45715" rtlCol="0">
            <a:spAutoFit/>
          </a:bodyPr>
          <a:lstStyle/>
          <a:p>
            <a:pPr algn="ctr"/>
            <a:r>
              <a:rPr lang="zh-CN" altLang="en-US" sz="3730" b="1">
                <a:latin typeface="华文中宋" panose="02010600040101010101" pitchFamily="2" charset="-122"/>
                <a:ea typeface="华文中宋" panose="02010600040101010101" pitchFamily="2" charset="-122"/>
                <a:cs typeface="+mn-ea"/>
                <a:sym typeface="+mn-lt"/>
              </a:rPr>
              <a:t>标点符号语境选择题</a:t>
            </a:r>
          </a:p>
        </p:txBody>
      </p:sp>
    </p:spTree>
  </p:cSld>
  <p:clrMapOvr>
    <a:masterClrMapping/>
  </p:clrMapOvr>
  <p:transition>
    <p:cover dir="rd"/>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247650"/>
            <a:ext cx="11731625" cy="3692525"/>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一、阅读下面的文字，完成19题。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近年来，脱发越来越成为人们谈虎色变的话题。中国健康促进与教育协会近期一项调查显示，我国脱发人群呈现低龄化和认知低等特点。还有媒体日前对全国643所高校的大学生进行问卷调查，结果显示超5成大学生有脱发困扰，超7成学生处于轻微脱发状态，超6成学生曾采取措施缓解脱发。这些信息的确令人唏嘘不已。</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专家说，病理性脱发如果没有得到及时治疗，头发就会越来越少，最终则木已成舟，所以有脱发现象应尽早到医院就诊，查出原因后对症下药。此外，要养成良好的生活方式——要尽量避免熬夜，饮食要健康而且一定要有规律，坚持体育锻炼；还要保持心情愉悦。</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19．下列句子中破折号的用法，与文中“要养成良好的生活方式——要尽量避免熬夜，饮食要健康而且一定要有规律，坚持体育锻炼”的用法相同的一项是（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A．后来？——起来了。他到年底就生了一个男孩，男的，新年就两岁了。</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B．任何一门理论科学的每一个新发现——它的实际应用也许还根本无法预见——都使马克思感到衷心喜悦。</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C．但我以为这恰是到了好处——酣眠固不可少，小睡也别有风味的。</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D．人们会想：也许我并没有给那个应该爱我的人带来欢乐，也许会节外生枝——总而言之人们害怕这种爱会消失。</a:t>
            </a:r>
          </a:p>
        </p:txBody>
      </p:sp>
      <p:sp>
        <p:nvSpPr>
          <p:cNvPr id="6" name="任意多边形: 形状 8"/>
          <p:cNvSpPr/>
          <p:nvPr/>
        </p:nvSpPr>
        <p:spPr>
          <a:xfrm>
            <a:off x="0" y="5081451"/>
            <a:ext cx="12192000" cy="1387929"/>
          </a:xfrm>
          <a:custGeom>
            <a:gdLst>
              <a:gd name="connsiteX0" fmla="*/ 408373 w 3941686"/>
              <a:gd name="connsiteY0" fmla="*/ 0 h 1926455"/>
              <a:gd name="connsiteX1" fmla="*/ 0 w 3941686"/>
              <a:gd name="connsiteY1" fmla="*/ 506028 h 1926455"/>
              <a:gd name="connsiteX2" fmla="*/ 0 w 3941686"/>
              <a:gd name="connsiteY2" fmla="*/ 1926455 h 1926455"/>
              <a:gd name="connsiteX3" fmla="*/ 3488925 w 3941686"/>
              <a:gd name="connsiteY3" fmla="*/ 1890944 h 1926455"/>
              <a:gd name="connsiteX4" fmla="*/ 3941686 w 3941686"/>
              <a:gd name="connsiteY4" fmla="*/ 1393795 h 1926455"/>
              <a:gd name="connsiteX5" fmla="*/ 3941686 w 3941686"/>
              <a:gd name="connsiteY5" fmla="*/ 8878 h 1926455"/>
              <a:gd name="connsiteX6" fmla="*/ 408373 w 3941686"/>
              <a:gd name="connsiteY6" fmla="*/ 0 h 19264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1686" h="1926455">
                <a:moveTo>
                  <a:pt x="408373" y="0"/>
                </a:moveTo>
                <a:lnTo>
                  <a:pt x="0" y="506028"/>
                </a:lnTo>
                <a:lnTo>
                  <a:pt x="0" y="1926455"/>
                </a:lnTo>
                <a:lnTo>
                  <a:pt x="3488925" y="1890944"/>
                </a:lnTo>
                <a:lnTo>
                  <a:pt x="3941686" y="1393795"/>
                </a:lnTo>
                <a:lnTo>
                  <a:pt x="3941686" y="8878"/>
                </a:lnTo>
                <a:lnTo>
                  <a:pt x="408373" y="0"/>
                </a:lnTo>
                <a:close/>
              </a:path>
            </a:pathLst>
          </a:cu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文本框 2"/>
          <p:cNvSpPr txBox="1"/>
          <p:nvPr/>
        </p:nvSpPr>
        <p:spPr>
          <a:xfrm>
            <a:off x="301625" y="4057015"/>
            <a:ext cx="10665460" cy="645160"/>
          </a:xfrm>
          <a:prstGeom prst="rect">
            <a:avLst/>
          </a:prstGeom>
          <a:noFill/>
        </p:spPr>
        <p:txBody>
          <a:bodyPr wrap="square" rtlCol="0">
            <a:spAutoFit/>
          </a:bodyPr>
          <a:lstStyle/>
          <a:p>
            <a:pPr algn="l"/>
            <a:r>
              <a:rPr lang="zh-CN" altLang="en-US" b="1">
                <a:solidFill>
                  <a:srgbClr val="FF0000"/>
                </a:solidFill>
              </a:rPr>
              <a:t>19.C（3分）</a:t>
            </a:r>
          </a:p>
          <a:p>
            <a:pPr algn="l"/>
            <a:r>
              <a:rPr lang="zh-CN" altLang="en-US" b="1">
                <a:solidFill>
                  <a:srgbClr val="FF0000"/>
                </a:solidFill>
              </a:rPr>
              <a:t>（文中破折号后是标示注释内容；A话语的间隔；B表示插说；D表示总结）</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Isosceles Triangle 20"/>
          <p:cNvSpPr/>
          <p:nvPr/>
        </p:nvSpPr>
        <p:spPr>
          <a:xfrm flipV="1">
            <a:off x="5838336" y="4218076"/>
            <a:ext cx="567729" cy="395744"/>
          </a:xfrm>
          <a:prstGeom prst="triangle">
            <a:avLst/>
          </a:prstGeom>
          <a:solidFill>
            <a:srgbClr val="FC6E5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4" name="Rectangle 13"/>
          <p:cNvSpPr/>
          <p:nvPr/>
        </p:nvSpPr>
        <p:spPr>
          <a:xfrm>
            <a:off x="1260" y="0"/>
            <a:ext cx="12191107" cy="4415947"/>
          </a:xfrm>
          <a:prstGeom prst="rect">
            <a:avLst/>
          </a:prstGeom>
          <a:blipFill rotWithShape="1">
            <a:blip r:embed="rId3"/>
            <a:stretch>
              <a:fillRect t="-14496" b="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24" name="Oval 23"/>
          <p:cNvSpPr/>
          <p:nvPr/>
        </p:nvSpPr>
        <p:spPr>
          <a:xfrm>
            <a:off x="5142223" y="1441860"/>
            <a:ext cx="1959955" cy="1960219"/>
          </a:xfrm>
          <a:prstGeom prst="ellipse">
            <a:avLst/>
          </a:prstGeom>
          <a:solidFill>
            <a:srgbClr val="FC6E5B">
              <a:alpha val="65000"/>
            </a:srgb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zh-CN" altLang="en-GB" sz="8000">
                <a:ea typeface="宋体" panose="02010600030101010101" pitchFamily="2" charset="-122"/>
                <a:cs typeface="+mn-ea"/>
                <a:sym typeface="+mn-lt"/>
              </a:rPr>
              <a:t>一</a:t>
            </a:r>
          </a:p>
        </p:txBody>
      </p:sp>
      <p:sp>
        <p:nvSpPr>
          <p:cNvPr id="28" name="淘宝网chenying0907出品 27"/>
          <p:cNvSpPr txBox="1"/>
          <p:nvPr/>
        </p:nvSpPr>
        <p:spPr>
          <a:xfrm>
            <a:off x="5091832" y="4566190"/>
            <a:ext cx="2076450" cy="663575"/>
          </a:xfrm>
          <a:prstGeom prst="rect">
            <a:avLst/>
          </a:prstGeom>
          <a:noFill/>
        </p:spPr>
        <p:txBody>
          <a:bodyPr wrap="none" lIns="91429" tIns="45715" rIns="91429" bIns="45715" rtlCol="0">
            <a:spAutoFit/>
          </a:bodyPr>
          <a:lstStyle/>
          <a:p>
            <a:pPr algn="ctr"/>
            <a:r>
              <a:rPr lang="zh-CN" altLang="en-US" sz="3730" b="1">
                <a:latin typeface="微软雅黑" panose="020b0503020204020204" pitchFamily="34" charset="-122"/>
                <a:ea typeface="微软雅黑" panose="020b0503020204020204" pitchFamily="34" charset="-122"/>
                <a:cs typeface="+mn-ea"/>
                <a:sym typeface="+mn-lt"/>
              </a:rPr>
              <a:t>误例分析</a:t>
            </a:r>
          </a:p>
        </p:txBody>
      </p:sp>
    </p:spTree>
  </p:cSld>
  <p:clrMapOvr>
    <a:masterClrMapping/>
  </p:clrMapOvr>
  <p:transition>
    <p:cover dir="d"/>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0505" y="257810"/>
            <a:ext cx="11731625" cy="3692525"/>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二、阅读下面的文字，完成</a:t>
            </a:r>
            <a:r>
              <a:rPr 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文明不仅是我们追求美好生活的高度，更是我们丈量自身行为规范的尺度。如果说传统美德是社会文明的“根”和“魂”，那么法治和规则就是它的“骨架”，二者缺一不可，相辅相成。文明素质的高下，与名声无关、与身份无关、与是否来自所谓高素质的发达国家也无关，而取决于规矩是否严格、制度落实是否到位。同一个人，在绿皮火车里会吞云吐雾，但上了高铁就能全程忍住烟瘾；以前喝醉了也敢开车，醉驾入刑后，“开车不喝酒，喝酒不开车”已蔚然成风；曾经久推不动的垃圾分类，经立法强制执行后正逐渐变为新的风尚。可见“管”可以出素质，“管”可以保文明。只要对违法行为坚持“零容忍”，就能不断筑牢社会的底线思维与文明习惯，让法治成为一种社会信仰，更成为一种生活刚需。</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1.下列各句中的引号和文中“零容忍”的引号，作用相同的一项是(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A.它一下就令人记起杜甫的诗：“群山万壑赴荆门，生长明妃尚有村。”</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B.孩子，等爸爸回来，我一定送你一顶“蓝盔”。</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C.可是一查黄河近两千年来的“表现"，却叫人大吃一惊。</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D.好心对待你，你却要杀我!真是“恩将仇报”。</a:t>
            </a:r>
          </a:p>
        </p:txBody>
      </p:sp>
      <p:sp>
        <p:nvSpPr>
          <p:cNvPr id="6" name="任意多边形: 形状 8"/>
          <p:cNvSpPr/>
          <p:nvPr/>
        </p:nvSpPr>
        <p:spPr>
          <a:xfrm>
            <a:off x="0" y="5081451"/>
            <a:ext cx="12192000" cy="1387929"/>
          </a:xfrm>
          <a:custGeom>
            <a:gdLst>
              <a:gd name="connsiteX0" fmla="*/ 408373 w 3941686"/>
              <a:gd name="connsiteY0" fmla="*/ 0 h 1926455"/>
              <a:gd name="connsiteX1" fmla="*/ 0 w 3941686"/>
              <a:gd name="connsiteY1" fmla="*/ 506028 h 1926455"/>
              <a:gd name="connsiteX2" fmla="*/ 0 w 3941686"/>
              <a:gd name="connsiteY2" fmla="*/ 1926455 h 1926455"/>
              <a:gd name="connsiteX3" fmla="*/ 3488925 w 3941686"/>
              <a:gd name="connsiteY3" fmla="*/ 1890944 h 1926455"/>
              <a:gd name="connsiteX4" fmla="*/ 3941686 w 3941686"/>
              <a:gd name="connsiteY4" fmla="*/ 1393795 h 1926455"/>
              <a:gd name="connsiteX5" fmla="*/ 3941686 w 3941686"/>
              <a:gd name="connsiteY5" fmla="*/ 8878 h 1926455"/>
              <a:gd name="connsiteX6" fmla="*/ 408373 w 3941686"/>
              <a:gd name="connsiteY6" fmla="*/ 0 h 19264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1686" h="1926455">
                <a:moveTo>
                  <a:pt x="408373" y="0"/>
                </a:moveTo>
                <a:lnTo>
                  <a:pt x="0" y="506028"/>
                </a:lnTo>
                <a:lnTo>
                  <a:pt x="0" y="1926455"/>
                </a:lnTo>
                <a:lnTo>
                  <a:pt x="3488925" y="1890944"/>
                </a:lnTo>
                <a:lnTo>
                  <a:pt x="3941686" y="1393795"/>
                </a:lnTo>
                <a:lnTo>
                  <a:pt x="3941686" y="8878"/>
                </a:lnTo>
                <a:lnTo>
                  <a:pt x="408373" y="0"/>
                </a:lnTo>
                <a:close/>
              </a:path>
            </a:pathLst>
          </a:cu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文本框 2"/>
          <p:cNvSpPr txBox="1"/>
          <p:nvPr/>
        </p:nvSpPr>
        <p:spPr>
          <a:xfrm>
            <a:off x="301625" y="3999865"/>
            <a:ext cx="10665460" cy="922020"/>
          </a:xfrm>
          <a:prstGeom prst="rect">
            <a:avLst/>
          </a:prstGeom>
          <a:noFill/>
        </p:spPr>
        <p:txBody>
          <a:bodyPr wrap="square" rtlCol="0">
            <a:spAutoFit/>
          </a:bodyPr>
          <a:lstStyle/>
          <a:p>
            <a:pPr algn="l"/>
            <a:r>
              <a:rPr lang="zh-CN" altLang="en-US" b="1">
                <a:solidFill>
                  <a:srgbClr val="FF0000"/>
                </a:solidFill>
              </a:rPr>
              <a:t>1D</a:t>
            </a:r>
          </a:p>
          <a:p>
            <a:pPr algn="l"/>
            <a:r>
              <a:rPr lang="zh-CN" altLang="en-US" b="1">
                <a:solidFill>
                  <a:srgbClr val="FF0000"/>
                </a:solidFill>
              </a:rPr>
              <a:t>【解析】“零容忍”加上引号，就是突出和强调这个词语。A项，表示引用；B项，表示特定称谓；C项表示特殊含义；D项表示强调。</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95250"/>
            <a:ext cx="11731625" cy="5077460"/>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三、阅读下面的文字，完成</a:t>
            </a:r>
            <a:r>
              <a:rPr 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理科生应当多提升一些人文素养，文科生也应多了解一点科学知识，这种通过选修课来实现文理互补的教育制度设计，无疑值得肯定和推广，近些年来，选课似乎有些“变味”，现在大学生选课普遍开始“挑食”——选课更偏向于选修与就业相关度高、易得高分的课，选择拓展、兴趣类课程的却总是寥寥无几。每个人都有自由选择的权利，学生在学校规则允许范围内的选课无可厚非，但从高校育人的根本任务来说，“功利性”选课无疑违背了当初设立选修课制度的初衷。</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选课“功利化”的板子不能全打在学生身上，加强速修课质量管理与制度创新，让选修课变得有趣、有用也应同步提上日程。当前大学生思维活跃、视野开阔、视角敏锐，再加上新媒体时代为他们提供了丰富的信息接收和表达渠道，那种灌输式的课堂教学根本不能引起他们的兴趣。因此，选修课要有趣，有趣并不是说老师要一味迎合学生的口味，而是要通过生动形象的讲授来达到传播知识的目的。同时选修课要有用。学生喜欢选对就业有利的课，因为有用。其实还有更广义的“有用”，比如拓宽学生的视野，增强学生的素养，提升学生思辨能力或者动手能力等。</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1．下列各句中的破折号和文中“‘挑食’——选课更偏向于选修与就业相关度高，易得高分的课”的破折号，作用相同的一项是（3分）（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A．在这一刻满屋子人的心都是相同的，都有一样东西，这就是——对死者的纪念。</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B．鲁大海，你现在没有资格跟我说话——矿上已经把你开除了。</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C．我干得挺顺心，老板对我不错，工资也挺高，每月三千多呢！——我能抽支烟吗？</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D．“顺——山——倒”林子里传出我们伐木连小伙子的喊声。</a:t>
            </a:r>
          </a:p>
        </p:txBody>
      </p:sp>
      <p:sp>
        <p:nvSpPr>
          <p:cNvPr id="3" name="文本框 2"/>
          <p:cNvSpPr txBox="1"/>
          <p:nvPr/>
        </p:nvSpPr>
        <p:spPr>
          <a:xfrm>
            <a:off x="301625" y="5057140"/>
            <a:ext cx="11515090" cy="1753235"/>
          </a:xfrm>
          <a:prstGeom prst="rect">
            <a:avLst/>
          </a:prstGeom>
          <a:noFill/>
        </p:spPr>
        <p:txBody>
          <a:bodyPr wrap="square" rtlCol="0">
            <a:spAutoFit/>
          </a:bodyPr>
          <a:lstStyle/>
          <a:p>
            <a:pPr algn="l"/>
            <a:r>
              <a:rPr lang="zh-CN" altLang="en-US" b="1">
                <a:solidFill>
                  <a:srgbClr val="FF0000"/>
                </a:solidFill>
              </a:rPr>
              <a:t>1.【答案】B</a:t>
            </a:r>
          </a:p>
          <a:p>
            <a:pPr algn="l"/>
            <a:r>
              <a:rPr lang="zh-CN" altLang="en-US" b="1">
                <a:solidFill>
                  <a:srgbClr val="FF0000"/>
                </a:solidFill>
              </a:rPr>
              <a:t>【解析】本题考查正确使用标点符号的能力。要求熟悉标点符号的功能，能正确书写和使用标点符号。一要了解标点符号的分类，掌握并正确使用句号、问号、感叹号、逗号、顿号、分号、冒号、引号、破折号、省略号、书名号等常用标点符号；二要掌握标点符号书写的位置；三要会体会常用标点在句子中的作用。本题考查破折号的使用。原文中的破折号是解释说明的作用。A项，表示强调重点；B项，表示解释说明；C项，表示语意的转换；D项，表示声音延长。故选B。</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114300"/>
            <a:ext cx="11731625" cy="4246245"/>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四、阅读下面的文字，完成</a:t>
            </a:r>
            <a:r>
              <a:rPr 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小满麦渐黄，夏至稻花香。”小满是夏季的第二个节气，它的来临，意味着接下来天气会更加炎热。此时，人们需要投入到繁忙的农事活动中去，为之后的丰收打下基础。从农业角度说，“小满”既关涉北方麦粒的饱满，又与南方雨水的丰盈有关。这时候，中国北方冬小麦类的夏熟作物进入灌浆期，籽粒渐渐饱满，收割在即。在南方，俗语说“小满大满江河满”。小满时节降雨量增加，江南地区往往是江河湖泊水势浩大，否则，便是遇到了干旱少雨的年份。所以，这里的“满”字代表雨水多的意思。小满时节，蚕开始结茧，意味着养蚕人家要起早贪黑地缫丝。传说称，小满为蚕神生日，在江浙一带还有一个“祈蚕节”。养蚕又对气温、湿度、食物要求很高，加之古人并不了解其中的一些科学因素，蚕丝来之不易，因此把蚕视作“天物”，格外珍视。俗话说，“秧奔小满谷奔秋。”“小满”的劳作，意味着人们离丰收又近了一步。这个节气的名字，也正好代表了人们对美好未来的祈盼。</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1．下列各句中的引号和例句中的引号，作用相同的一项是（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例：可是每天早晨，我起来观看这被幽囚的“绿友”时，它的尖端总朝着窗外的方向。</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A.所以，这里的“满”字代表雨水多的意思。</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B.传说称，小满为蚕神生日，在江浙一带还有一个“祈蚕节”。</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C.因此把蚕视作“天物”，格外珍视。</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D.“小满”的劳作，意味着人们离丰收又近了一步。</a:t>
            </a:r>
          </a:p>
        </p:txBody>
      </p:sp>
      <p:sp>
        <p:nvSpPr>
          <p:cNvPr id="6" name="任意多边形: 形状 8"/>
          <p:cNvSpPr/>
          <p:nvPr/>
        </p:nvSpPr>
        <p:spPr>
          <a:xfrm>
            <a:off x="0" y="5081451"/>
            <a:ext cx="12192000" cy="1387929"/>
          </a:xfrm>
          <a:custGeom>
            <a:gdLst>
              <a:gd name="connsiteX0" fmla="*/ 408373 w 3941686"/>
              <a:gd name="connsiteY0" fmla="*/ 0 h 1926455"/>
              <a:gd name="connsiteX1" fmla="*/ 0 w 3941686"/>
              <a:gd name="connsiteY1" fmla="*/ 506028 h 1926455"/>
              <a:gd name="connsiteX2" fmla="*/ 0 w 3941686"/>
              <a:gd name="connsiteY2" fmla="*/ 1926455 h 1926455"/>
              <a:gd name="connsiteX3" fmla="*/ 3488925 w 3941686"/>
              <a:gd name="connsiteY3" fmla="*/ 1890944 h 1926455"/>
              <a:gd name="connsiteX4" fmla="*/ 3941686 w 3941686"/>
              <a:gd name="connsiteY4" fmla="*/ 1393795 h 1926455"/>
              <a:gd name="connsiteX5" fmla="*/ 3941686 w 3941686"/>
              <a:gd name="connsiteY5" fmla="*/ 8878 h 1926455"/>
              <a:gd name="connsiteX6" fmla="*/ 408373 w 3941686"/>
              <a:gd name="connsiteY6" fmla="*/ 0 h 19264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1686" h="1926455">
                <a:moveTo>
                  <a:pt x="408373" y="0"/>
                </a:moveTo>
                <a:lnTo>
                  <a:pt x="0" y="506028"/>
                </a:lnTo>
                <a:lnTo>
                  <a:pt x="0" y="1926455"/>
                </a:lnTo>
                <a:lnTo>
                  <a:pt x="3488925" y="1890944"/>
                </a:lnTo>
                <a:lnTo>
                  <a:pt x="3941686" y="1393795"/>
                </a:lnTo>
                <a:lnTo>
                  <a:pt x="3941686" y="8878"/>
                </a:lnTo>
                <a:lnTo>
                  <a:pt x="408373" y="0"/>
                </a:lnTo>
                <a:close/>
              </a:path>
            </a:pathLst>
          </a:cu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文本框 2"/>
          <p:cNvSpPr txBox="1"/>
          <p:nvPr/>
        </p:nvSpPr>
        <p:spPr>
          <a:xfrm>
            <a:off x="301625" y="4333240"/>
            <a:ext cx="10665460" cy="368300"/>
          </a:xfrm>
          <a:prstGeom prst="rect">
            <a:avLst/>
          </a:prstGeom>
          <a:noFill/>
        </p:spPr>
        <p:txBody>
          <a:bodyPr wrap="square" rtlCol="0">
            <a:spAutoFit/>
          </a:bodyPr>
          <a:lstStyle/>
          <a:p>
            <a:pPr algn="l"/>
            <a:r>
              <a:rPr lang="zh-CN" altLang="en-US" b="1">
                <a:solidFill>
                  <a:srgbClr val="FF0000"/>
                </a:solidFill>
              </a:rPr>
              <a:t>1、C</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247650"/>
            <a:ext cx="11593195" cy="5631180"/>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五、阅读下面的文字，完成 </a:t>
            </a:r>
            <a:r>
              <a:rPr 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在茹毛饮血、刀耕火种的年代，野生动物的确是人类主要的食物来源，不少的动物也在漫长的驯化过程中成为家畜。但自从进入农耕文明，尤其是现代，大部分人已经不吃野味，更不会千方百计花大钱去买野味。支持吃野味的人中，卖家的心态很容易揣度，无非是“利字头上一把刀”，但买家为什么就是视生命于尘芥， “吃”心不改呢？说好吃肯定是牵强的。我们的先祖把能够驯化的物种进行筛选、培育，势必是依照口味进行的选择和淘汰，没道理把难吃的养起来、好吃的放生。至于营养价值，更是没有数据支撑，尤其是野生动物身上有多种寄生虫，长期吃下去，就算吃不出大病，用它养生肯定是无稽之谈。但为什么要吃呢？基本可以总结为两点，一是缺，二是玄。吃野味，某种程度上就在于它稀缺。如果穿山甲、猕猴窜得满街都是，在很多小区泛滥成灾，要靠爱心人士救助“流浪穿山甲”、“流浪猕猴”，猪和羊生活在深山老林，恐怕吃猪和羊也会成为“时尚”。另一种原因就更显得荒谬，纯粹是因为“玄”。中国传统文化在某种程度上过于强调看重“天然”，在传播的过程中甚至异化为一种“玄学”。典型代表就是“药引子”，“童子尿”都是最简单易得的，难度大者如《杨家将》中六郎昏迷，大师开出的药引子居然是太后鬓角的三根头发。小说毕竟是小说，但现实中偏偏就有人信这个邪，相信虎骨去风湿，相信吃狼能壮胆，相信“以形补形”。所以，总之，基于这两种心态，吃野生动物变得更像一种仪式感，好味补身不敢说，心理满足在他们心中就值这些钱。最后，我们还要再引用梁从诫先生的告诫：“自然界的生态平衡犹如一张大网，每个物种都是网上的一道经纬，任何一个物种的灭绝都会使这个大网上出现孔洞，( )。”</a:t>
            </a:r>
          </a:p>
          <a:p>
            <a:pPr algn="just">
              <a:spcAft>
                <a:spcPct val="0"/>
              </a:spcAft>
            </a:pPr>
            <a:r>
              <a:rPr lang="en-US"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.下列各句的引号和文中的“药引子”的引号作用相同的一项是（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A.无非是“利字头上一把刀”。</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B.猪和羊生活在深山老林，恐怕吃猪和羊也会成为“时尚”。</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C.从山脚向上望，只见火把排成许多“之”字形。</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D.科学家发现鲸的外形是一种极为理想的“流线型”。</a:t>
            </a:r>
          </a:p>
        </p:txBody>
      </p:sp>
      <p:sp>
        <p:nvSpPr>
          <p:cNvPr id="3" name="文本框 2"/>
          <p:cNvSpPr txBox="1"/>
          <p:nvPr/>
        </p:nvSpPr>
        <p:spPr>
          <a:xfrm>
            <a:off x="292100" y="5838190"/>
            <a:ext cx="10665460" cy="645160"/>
          </a:xfrm>
          <a:prstGeom prst="rect">
            <a:avLst/>
          </a:prstGeom>
          <a:noFill/>
        </p:spPr>
        <p:txBody>
          <a:bodyPr wrap="square" rtlCol="0">
            <a:spAutoFit/>
          </a:bodyPr>
          <a:lstStyle/>
          <a:p>
            <a:pPr algn="l"/>
            <a:r>
              <a:rPr lang="en-US" altLang="zh-CN" b="1">
                <a:solidFill>
                  <a:srgbClr val="FF0000"/>
                </a:solidFill>
              </a:rPr>
              <a:t>1</a:t>
            </a:r>
            <a:r>
              <a:rPr lang="zh-CN" altLang="en-US" b="1">
                <a:solidFill>
                  <a:srgbClr val="FF0000"/>
                </a:solidFill>
              </a:rPr>
              <a:t>.D</a:t>
            </a:r>
          </a:p>
          <a:p>
            <a:pPr algn="l"/>
            <a:r>
              <a:rPr lang="zh-CN" altLang="en-US" b="1">
                <a:solidFill>
                  <a:srgbClr val="FF0000"/>
                </a:solidFill>
              </a:rPr>
              <a:t>     和文中“药引子”的引号是专有名词、特定称谓，A是引用，B是反语、讽刺，C表示强调。</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247650"/>
            <a:ext cx="11731625" cy="5354320"/>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六、阅读下面的文字，完成</a:t>
            </a:r>
            <a:r>
              <a:rPr 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在这个动辄称呼“宝宝”的年代，元宝枫才真该被叫一声“宝宝”。元宝枫木质坚硬，是优良的建筑材料，也是家具雕刻等细木工用料；树皮纤维可造纸、树叶可制茶，枫叶茶具有多种营养保健功能；花可直接食用，种籽可炒食并榨油；油渣可做酱油……它“身怀绝技”却深藏不露，直到近年，在一位睿智老者孜孜不倦的推动下，它才像一位远行归来的隐侠，进入人们视线。</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从春天到夏天，元宝枫低调而谦虚。它虽然树干高大，树皮却有些纵裂，好像穿了件百衲褂。枫花碎小而密集，含蓄而不张扬。那时节，北方的风也彬彬有礼，一直等到花苞盛开，才把枝杈间嫩红色叶芽一片片吹开，也许用力太猛，叶子裂成五瓣，呈掌状。五角形绿叶密密匝匝地一层复一层，那“五指”裂片却向下开展，故元宝枫也称“五角枫”。</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秋季的元宝枫骤然换装，秋凉霜寒，叶片由绿而黄而红，好像穿上一条金灿灿、红艳艳的袍子。槭树属的树生性喜寒，霜重色愈浓，在高山或沙地，化成一棵棵浅红深红赭红的红枫树。著名的北京香山红叶，漫山红遍的秋叶，其中掺杂着无数元宝枫的红。然而世人多把对红叶的美誉给了黄栌而冷落了元宝枫。但它却从不委屈抱怨，因为它知道自己负有更重要的使命，当红叶在枝头委顿或随风飘落之时，它那小小的翅果中所蕴藏的能量，将为人们带去无尽福泽。这是元宝枫不为人知的魅力，也是一个有趣的悬念。</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1.下列各句中的省略号和文中加点句子中的省略号，作用相同的一项是（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A.列宁说了上面的话之后，接着说道：“这应该是一般辩证法的......叙述（以及研究）方法。”</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B.天上的云有的像小狗汪汪，有的像小鸟啾啾，有的像蜜蜂嗡嗡，有的好像在打呼噜......真是变幻无穷啊！</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C.想着想着，我的心里好像有一颗种子在生根、发芽......</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D.“我......对不起......大家，我......没有......完成......任务。”</a:t>
            </a:r>
          </a:p>
        </p:txBody>
      </p:sp>
      <p:sp>
        <p:nvSpPr>
          <p:cNvPr id="3" name="文本框 2"/>
          <p:cNvSpPr txBox="1"/>
          <p:nvPr/>
        </p:nvSpPr>
        <p:spPr>
          <a:xfrm>
            <a:off x="301625" y="5619115"/>
            <a:ext cx="10665460" cy="645160"/>
          </a:xfrm>
          <a:prstGeom prst="rect">
            <a:avLst/>
          </a:prstGeom>
          <a:noFill/>
        </p:spPr>
        <p:txBody>
          <a:bodyPr wrap="square" rtlCol="0">
            <a:spAutoFit/>
          </a:bodyPr>
          <a:lstStyle/>
          <a:p>
            <a:pPr algn="l"/>
            <a:r>
              <a:rPr lang="zh-CN" altLang="en-US" b="1">
                <a:solidFill>
                  <a:srgbClr val="FF0000"/>
                </a:solidFill>
              </a:rPr>
              <a:t>1.B</a:t>
            </a:r>
          </a:p>
          <a:p>
            <a:pPr algn="l"/>
            <a:r>
              <a:rPr lang="zh-CN" altLang="en-US" b="1">
                <a:solidFill>
                  <a:srgbClr val="FF0000"/>
                </a:solidFill>
              </a:rPr>
              <a:t>        表列举未完（A项表示引文的省略；C项表示话未说完，语意未尽；D项表示语言的断断续续）</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361950"/>
            <a:ext cx="11731625" cy="4246245"/>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七、阅读下面的文字，完成</a:t>
            </a:r>
            <a:r>
              <a:rPr 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据财经网:2019年5月24日，【甲】国家知识产权局商标局网站显示:华为已申请“华为鸿蒙”商标，申请日期是2018年8月24日。鸿蒙系统是基于微内核的全场景分布式OS，可按需扩展，实现更广泛的系统安全，主要用于物联网，特点是低时延，可到毫秒级（   ）亚毫秒级。余承东透露，【乙】华为自主操作系统打通了手机、电脑、平板、电视、汽车、智能穿戴设备……等，还将兼容安卓应用和所有Web应用。2019年8月10日，华为正式（    ）荣耀智慧屏、荣耀智慧屏Pro，它们将搭載鸿蒙操作系统。未来三年，相关技术通过完善，智慧屏、手机等更多智能设备将逐步应用于鸿蒙操作系统。鸿蒙系统的面世标志着华为不再是行业追随者，而是从软件到硬件、从底层操作系统到上层应用均已经打造出自己的生态圈的谷歌和苹果的()者。【丙】正如任正非所说“不需要两三年，鸿蒙系统就可与苹果系统相媲美。”鸿蒙系统的诞生是对现有生态系统的一个巨大颠覆，鸿蒙系统想发展壮大，还需要众多开发者参与(    )创造出更多的产品。</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1.语段画横线的句子中，标点符号正确的一项是(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A.【甲】正确/【乙】去掉……/【丙】把引号内的句号删掉，在后引号后添加逗号</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B.【甲】正确/【乙】去掉……【丙】正确</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C.【甲】把冒号改为逗号/【乙】去掉……/【丙】把引号内的句号删掉，在后引号后添加逗号</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D.【甲】把冒号改为逗号/【乙】去掉…/【丙】正确</a:t>
            </a:r>
          </a:p>
        </p:txBody>
      </p:sp>
      <p:sp>
        <p:nvSpPr>
          <p:cNvPr id="3" name="文本框 2"/>
          <p:cNvSpPr txBox="1"/>
          <p:nvPr/>
        </p:nvSpPr>
        <p:spPr>
          <a:xfrm>
            <a:off x="301625" y="4657090"/>
            <a:ext cx="10665460" cy="1198880"/>
          </a:xfrm>
          <a:prstGeom prst="rect">
            <a:avLst/>
          </a:prstGeom>
          <a:noFill/>
        </p:spPr>
        <p:txBody>
          <a:bodyPr wrap="square" rtlCol="0">
            <a:spAutoFit/>
          </a:bodyPr>
          <a:lstStyle/>
          <a:p>
            <a:pPr algn="l"/>
            <a:r>
              <a:rPr lang="zh-CN" altLang="en-US" b="1">
                <a:solidFill>
                  <a:srgbClr val="FF0000"/>
                </a:solidFill>
              </a:rPr>
              <a:t>1.C</a:t>
            </a:r>
          </a:p>
          <a:p>
            <a:pPr algn="l"/>
            <a:r>
              <a:rPr lang="zh-CN" altLang="en-US" b="1">
                <a:solidFill>
                  <a:srgbClr val="FF0000"/>
                </a:solidFill>
              </a:rPr>
              <a:t>【甲】冒号后边应该是“显示”的具体内容，不是转述的内容，而语段中是转述的内容，应该吧冒号改为逗号；【乙】省略号和“等”字不能连用；【丙】引用的句子作为句中的成分，不单独成句，应将引号内的句号删掉，在后引号后添加逗号，所以选C。</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247650"/>
            <a:ext cx="11731625" cy="3692525"/>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八、阅读下面的文字，完成</a:t>
            </a:r>
            <a:r>
              <a:rPr 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小题。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一望无际的青色麦浪，在风中起伏。草是竹节草和黑麦草，簇拥着翻卷。晌午后的微雨，也是青黛色的。远处的岛屿，像隐在烟雨之中的帆船。这里是初夏的“鄱阳湖草海”——香油洲，面积很大。再过两个月，鄱阳湖就会进入丰水期，湖水将慢慢上涨，将草洲吞没，这里将变成一片汪洋，而水下的草甸将成为鱼类觅食的天堂。</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大自然神秘莫测，它的力量是不可思议的。在中生代，受燕山运动的影响，地质下陷，形成了古赣江下游的河谷盆地。至一万年前，最近一次亚冰期结束，断块上升后形成的“庐山”耸峙盆地之缘，盆地变成泱泱大湖。因与鄱阳山相接，湖被用山的名字来命名，即鄱阳湖，它是中国最大的淡水湖。赣江、抚河、信江、饶河、修河五条粗壮虬曲的动脉，盘踞在江西大地，养育着世世代代的子民。最终，这五大水系注入鄱阳湖，与长江相通。</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1、下列各句中的破折号和文中画波浪线部分的破折号，作用相同的一项是（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A、我们在天安门前深情地呼唤：周——总——理——</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B、“好香的饭菜，——听到雨声了吗？”老陈低声说道。</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C、想赢的不能赢，不怕输的反而输——这是竞赛的辩证法。</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D、24小时的时间变得没有意义——一天之中太阳会升起15次。</a:t>
            </a:r>
          </a:p>
        </p:txBody>
      </p:sp>
      <p:sp>
        <p:nvSpPr>
          <p:cNvPr id="6" name="任意多边形: 形状 8"/>
          <p:cNvSpPr/>
          <p:nvPr/>
        </p:nvSpPr>
        <p:spPr>
          <a:xfrm>
            <a:off x="0" y="5081451"/>
            <a:ext cx="12192000" cy="1387929"/>
          </a:xfrm>
          <a:custGeom>
            <a:gdLst>
              <a:gd name="connsiteX0" fmla="*/ 408373 w 3941686"/>
              <a:gd name="connsiteY0" fmla="*/ 0 h 1926455"/>
              <a:gd name="connsiteX1" fmla="*/ 0 w 3941686"/>
              <a:gd name="connsiteY1" fmla="*/ 506028 h 1926455"/>
              <a:gd name="connsiteX2" fmla="*/ 0 w 3941686"/>
              <a:gd name="connsiteY2" fmla="*/ 1926455 h 1926455"/>
              <a:gd name="connsiteX3" fmla="*/ 3488925 w 3941686"/>
              <a:gd name="connsiteY3" fmla="*/ 1890944 h 1926455"/>
              <a:gd name="connsiteX4" fmla="*/ 3941686 w 3941686"/>
              <a:gd name="connsiteY4" fmla="*/ 1393795 h 1926455"/>
              <a:gd name="connsiteX5" fmla="*/ 3941686 w 3941686"/>
              <a:gd name="connsiteY5" fmla="*/ 8878 h 1926455"/>
              <a:gd name="connsiteX6" fmla="*/ 408373 w 3941686"/>
              <a:gd name="connsiteY6" fmla="*/ 0 h 192645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1686" h="1926455">
                <a:moveTo>
                  <a:pt x="408373" y="0"/>
                </a:moveTo>
                <a:lnTo>
                  <a:pt x="0" y="506028"/>
                </a:lnTo>
                <a:lnTo>
                  <a:pt x="0" y="1926455"/>
                </a:lnTo>
                <a:lnTo>
                  <a:pt x="3488925" y="1890944"/>
                </a:lnTo>
                <a:lnTo>
                  <a:pt x="3941686" y="1393795"/>
                </a:lnTo>
                <a:lnTo>
                  <a:pt x="3941686" y="8878"/>
                </a:lnTo>
                <a:lnTo>
                  <a:pt x="408373" y="0"/>
                </a:lnTo>
                <a:close/>
              </a:path>
            </a:pathLst>
          </a:cu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文本框 2"/>
          <p:cNvSpPr txBox="1"/>
          <p:nvPr/>
        </p:nvSpPr>
        <p:spPr>
          <a:xfrm>
            <a:off x="301625" y="3952240"/>
            <a:ext cx="10665460" cy="922020"/>
          </a:xfrm>
          <a:prstGeom prst="rect">
            <a:avLst/>
          </a:prstGeom>
          <a:noFill/>
        </p:spPr>
        <p:txBody>
          <a:bodyPr wrap="square" rtlCol="0">
            <a:spAutoFit/>
          </a:bodyPr>
          <a:lstStyle/>
          <a:p>
            <a:pPr algn="l"/>
            <a:r>
              <a:rPr lang="zh-CN" altLang="en-US" b="1">
                <a:solidFill>
                  <a:srgbClr val="FF0000"/>
                </a:solidFill>
              </a:rPr>
              <a:t>1.D</a:t>
            </a:r>
          </a:p>
          <a:p>
            <a:pPr algn="l"/>
            <a:r>
              <a:rPr lang="zh-CN" altLang="en-US" b="1">
                <a:solidFill>
                  <a:srgbClr val="FF0000"/>
                </a:solidFill>
              </a:rPr>
              <a:t>（A项，表示声音延长；B项，表示话题转换；C项，表示总结上文；D项的破折号和选文中画波浪线部分的破折号的作用都是解释说明。）</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247650"/>
            <a:ext cx="11731625" cy="5354320"/>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九、阅读下面的文字，完成</a:t>
            </a:r>
            <a:r>
              <a:rPr 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在这个动辄称呼“宝宝”的年代，元宝枫才真该被叫一声“宝宝”。元宝枫木质坚硬，是优良的建筑材料，也是家具雕刻等细木工用料;树皮纤维可造纸;树叶可制茶，枫叶茶具有多种营养保健功能;花可直接食用;种子可炒食并榨油，油渣可做酱油……它“身怀绝技”却深藏不露，直到近年，在一位睿智老者孜孜不倦的推动下，它才像一位远行归来的隐侠，进入人们的视线。</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从春天到夏天，元宝枫低调而谦虚。它虽然树干高大，树皮却有些纵裂，好像穿了件百衲褂。枫花碎小而密集，含蓄而不张扬。那时节，北方的风也彬彬有礼，一直等到花苞盛开，才把枝杈间嫩红色的叶芽一片片吹开。也许用力太猛，叶子裂成五瓣，呈掌状。五角形绿叶密密匝匝地一层复一层，那“五指”裂片却向下开展，故元宝枫也称“五角枫”。</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秋季的元宝枫骤然換装，秋凉霜寒，叶片由绿而黄而红，好像穿上一件金灿灿、红艳艳的袍子。槭树属的树生性喜寒，霜重色愈浓，在高山或沙地，化成一棵棵浅红、深红、赭红的红枫树。著名的北京香山红叶漫山红遍，其中掺杂着无数元宝枫的红。然而世人多把对红叶的美誉给了黄栌而冷落了元宝枫。但它从不委屈抱怨，因为它知道自己负有更重要的使命，当红叶在枝头委顿或随风飘落之时，它那小小的翅果中蕴藏的能量，将为人们带去无尽福泽。这是元宝枫不为人知的魅力，也是一个有趣的悬念。</a:t>
            </a:r>
          </a:p>
          <a:p>
            <a:pPr algn="just">
              <a:spcAft>
                <a:spcPct val="0"/>
              </a:spcAft>
            </a:pPr>
            <a:r>
              <a:rPr lang="en-US"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.下列各句中的省略号和文中加点句子中的省略号，作用相同的一项是(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A.列宁说了上面的话之后，接着说道:“这应该是一般辩证法的…</a:t>
            </a:r>
            <a:r>
              <a:rPr altLang="zh-CN" b="1" kern="100">
                <a:latin typeface="华文中宋" panose="02010600040101010101" pitchFamily="2" charset="-122"/>
                <a:ea typeface="华文中宋" panose="02010600040101010101" pitchFamily="2" charset="-122"/>
                <a:cs typeface="华文中宋" panose="02010600040101010101" pitchFamily="2" charset="-122"/>
                <a:sym typeface="+mn-ea"/>
              </a:rPr>
              <a:t>…</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叙述(以及研究)方法。”</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B.天上的云有的像小狗汪汪，有的像小鸟啾啾，有的像蜜蜂嗡嗡，有的像在打呼噜………真是变幻无穷啊!</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C.想着想着，我的心里好像有一颗种子在生根、发芽……</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D.“我……对不起……大家，我……没有……完成……任务。”。</a:t>
            </a:r>
          </a:p>
        </p:txBody>
      </p:sp>
      <p:sp>
        <p:nvSpPr>
          <p:cNvPr id="3" name="文本框 2"/>
          <p:cNvSpPr txBox="1"/>
          <p:nvPr/>
        </p:nvSpPr>
        <p:spPr>
          <a:xfrm>
            <a:off x="301625" y="5533390"/>
            <a:ext cx="10665460" cy="922020"/>
          </a:xfrm>
          <a:prstGeom prst="rect">
            <a:avLst/>
          </a:prstGeom>
          <a:noFill/>
        </p:spPr>
        <p:txBody>
          <a:bodyPr wrap="square" rtlCol="0">
            <a:spAutoFit/>
          </a:bodyPr>
          <a:lstStyle/>
          <a:p>
            <a:pPr algn="l"/>
            <a:r>
              <a:rPr lang="en-US" altLang="zh-CN" b="1">
                <a:solidFill>
                  <a:srgbClr val="FF0000"/>
                </a:solidFill>
              </a:rPr>
              <a:t>1</a:t>
            </a:r>
            <a:r>
              <a:rPr lang="zh-CN" altLang="en-US" b="1">
                <a:solidFill>
                  <a:srgbClr val="FF0000"/>
                </a:solidFill>
              </a:rPr>
              <a:t>.B</a:t>
            </a:r>
          </a:p>
          <a:p>
            <a:pPr algn="l"/>
            <a:r>
              <a:rPr lang="zh-CN" altLang="en-US" b="1">
                <a:solidFill>
                  <a:srgbClr val="FF0000"/>
                </a:solidFill>
              </a:rPr>
              <a:t>(A项，表示引文的省略；C项，表示语意未尽；D项，表示说话时断断续续。B项和文中的省略号都表示列举的省略，选B。</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247650"/>
            <a:ext cx="11731625" cy="4799965"/>
          </a:xfrm>
          <a:prstGeom prst="rect">
            <a:avLst/>
          </a:prstGeom>
          <a:noFill/>
        </p:spPr>
        <p:txBody>
          <a:bodyPr wrap="square" rtlCol="0">
            <a:spAutoFit/>
          </a:bodyPr>
          <a:lstStyle/>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十、阅读下面的文字，完成</a:t>
            </a:r>
            <a:r>
              <a:rPr 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下</a:t>
            </a: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题。</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中国传统文化是一种超越性文化，讲究言外之意，境外之境，味外之旨等。老子有言:“大音希声，大象无形。”传统的礼乐教化就是一种强调超越性的、提升境界的教育。《礼记》所记，孔子曰:“夫‘民之父母’乎，必达于礼乐之原，以致‘五至’而行‘三无＇以横于天下。”这里的“五至”指志、《诗》、礼、乐、哀所达到的最高境界;而“三无”则指超越性的“无声之乐，无体之礼，无服之丧”。“五至”“三无”都是指超越性的境界，将礼乐教化提到提升境界的高度。其实，“境界”一词原为佛学用语，意即个人意识所达到之处，近代王国维在《人间词话》中提出人生修养与事业的“三境界”，凸显“境界说”的美育意蕴。丰子恺明确将“境界说”运用到艺术教育中，认为人生犹如三层楼即三重境界一一物质生活、精神生活与灵魂生活。其中精神生活就指“学术文艺”，而艺术的最高点与灵魂生活相接近。冯友兰则在《新原人》中把人的境界分为“自然境界”“功利境界”“道德境界”“天地境界”四种，进一步完善“境界说”。美育不仅是提供艺术教育之熏陶感染、灵魂撞击的心灵塑造过程，而且是润物细无声的感化提升过程，最具精神与情感力量，与法制教育、道德教育构成不可或缺的互补关系。美育的境界提升作用有助于我们抛弃教育上的功利主义，将精神、情感与心灵的塑造放到极为重要的位置上。</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1.下列各句中的破折号和文中“三重境界——物质生活、精神生活与灵魂生活”的破折号，作用相同的一项是(   )</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A.画家开始娓娓道来一一数年前的一个寒冬，……</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B.在那段日子里一一那是好几年长的一段日子，我想我一定使母亲作过了最坏的准备了。</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C.“亲爱的妈妈，你不知道我多爱您。——还有你，我的孩子!”</a:t>
            </a:r>
          </a:p>
          <a:p>
            <a:pPr algn="just">
              <a:spcAft>
                <a:spcPct val="0"/>
              </a:spcAft>
            </a:pPr>
            <a:r>
              <a:rPr altLang="zh-CN" b="1" kern="1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D.“今天好热啊!一一你什么时候去上海?”</a:t>
            </a:r>
          </a:p>
        </p:txBody>
      </p:sp>
      <p:sp>
        <p:nvSpPr>
          <p:cNvPr id="3" name="文本框 2"/>
          <p:cNvSpPr txBox="1"/>
          <p:nvPr/>
        </p:nvSpPr>
        <p:spPr>
          <a:xfrm>
            <a:off x="301625" y="5038090"/>
            <a:ext cx="10665460" cy="922020"/>
          </a:xfrm>
          <a:prstGeom prst="rect">
            <a:avLst/>
          </a:prstGeom>
          <a:noFill/>
        </p:spPr>
        <p:txBody>
          <a:bodyPr wrap="square" rtlCol="0">
            <a:spAutoFit/>
          </a:bodyPr>
          <a:lstStyle/>
          <a:p>
            <a:pPr algn="l"/>
            <a:r>
              <a:rPr lang="zh-CN" altLang="en-US" b="1">
                <a:solidFill>
                  <a:srgbClr val="FF0000"/>
                </a:solidFill>
              </a:rPr>
              <a:t>1.B</a:t>
            </a:r>
          </a:p>
          <a:p>
            <a:pPr algn="l"/>
            <a:r>
              <a:rPr lang="zh-CN" altLang="en-US" b="1">
                <a:solidFill>
                  <a:srgbClr val="FF0000"/>
                </a:solidFill>
              </a:rPr>
              <a:t>（文中“三重境界——物质生活、精神生活与灵魂生活”的破折号的作用是补充说明。A项，表示提示下文；B项，表示补充说明；C项，表示说话的间隔；D项，表示话题的转换。选B。）</a:t>
            </a: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0"/>
          <p:cNvGrpSpPr/>
          <p:nvPr/>
        </p:nvGrpSpPr>
        <p:grpSpPr>
          <a:xfrm rot="19005496">
            <a:off x="1260601" y="2183438"/>
            <a:ext cx="2949591" cy="3942621"/>
            <a:chOff x="436755" y="1056442"/>
            <a:chExt cx="2317071" cy="3124940"/>
          </a:xfrm>
          <a:effectLst>
            <a:outerShdw blurRad="50800" dist="38100" dir="5400000" algn="t" rotWithShape="0">
              <a:prstClr val="black">
                <a:alpha val="40000"/>
              </a:prstClr>
            </a:outerShdw>
          </a:effectLst>
        </p:grpSpPr>
        <p:sp>
          <p:nvSpPr>
            <p:cNvPr id="6" name="矩形 5"/>
            <p:cNvSpPr/>
            <p:nvPr/>
          </p:nvSpPr>
          <p:spPr>
            <a:xfrm>
              <a:off x="436755" y="1056442"/>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 name="矩形 6"/>
            <p:cNvSpPr/>
            <p:nvPr/>
          </p:nvSpPr>
          <p:spPr>
            <a:xfrm>
              <a:off x="552165" y="1171851"/>
              <a:ext cx="2093383" cy="254789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3" name="组合 39"/>
          <p:cNvGrpSpPr/>
          <p:nvPr/>
        </p:nvGrpSpPr>
        <p:grpSpPr>
          <a:xfrm rot="1027057">
            <a:off x="8037555" y="2073437"/>
            <a:ext cx="2521384" cy="3400489"/>
            <a:chOff x="726699" y="1038760"/>
            <a:chExt cx="2317071" cy="3124940"/>
          </a:xfrm>
          <a:effectLst>
            <a:outerShdw blurRad="50800" dist="38100" dir="5400000" algn="t" rotWithShape="0">
              <a:prstClr val="black">
                <a:alpha val="40000"/>
              </a:prstClr>
            </a:outerShdw>
          </a:effectLst>
        </p:grpSpPr>
        <p:sp>
          <p:nvSpPr>
            <p:cNvPr id="14" name="矩形 13"/>
            <p:cNvSpPr/>
            <p:nvPr/>
          </p:nvSpPr>
          <p:spPr>
            <a:xfrm>
              <a:off x="726699" y="1038760"/>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5" name="矩形 14"/>
            <p:cNvSpPr/>
            <p:nvPr/>
          </p:nvSpPr>
          <p:spPr>
            <a:xfrm>
              <a:off x="842109" y="1154169"/>
              <a:ext cx="2093383" cy="254789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4" name="组合 36"/>
          <p:cNvGrpSpPr/>
          <p:nvPr/>
        </p:nvGrpSpPr>
        <p:grpSpPr>
          <a:xfrm rot="1039903">
            <a:off x="6932395" y="868871"/>
            <a:ext cx="2777959" cy="3746520"/>
            <a:chOff x="5157359" y="888386"/>
            <a:chExt cx="2317071" cy="3124940"/>
          </a:xfrm>
          <a:effectLst>
            <a:outerShdw blurRad="50800" dist="38100" dir="5400000" algn="t" rotWithShape="0">
              <a:prstClr val="black">
                <a:alpha val="40000"/>
              </a:prstClr>
            </a:outerShdw>
          </a:effectLst>
        </p:grpSpPr>
        <p:sp>
          <p:nvSpPr>
            <p:cNvPr id="12" name="矩形 11"/>
            <p:cNvSpPr/>
            <p:nvPr/>
          </p:nvSpPr>
          <p:spPr>
            <a:xfrm>
              <a:off x="5157359" y="888386"/>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a:off x="5272769" y="1003795"/>
              <a:ext cx="2093383" cy="254789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5" name="组合 32"/>
          <p:cNvGrpSpPr/>
          <p:nvPr/>
        </p:nvGrpSpPr>
        <p:grpSpPr>
          <a:xfrm>
            <a:off x="5535643" y="1751183"/>
            <a:ext cx="3089428" cy="3544251"/>
            <a:chOff x="4145874" y="1775534"/>
            <a:chExt cx="2317071" cy="3124940"/>
          </a:xfrm>
          <a:effectLst>
            <a:outerShdw blurRad="50800" dist="38100" dir="5400000" algn="t" rotWithShape="0">
              <a:prstClr val="black">
                <a:alpha val="40000"/>
              </a:prstClr>
            </a:outerShdw>
          </a:effectLst>
        </p:grpSpPr>
        <p:sp>
          <p:nvSpPr>
            <p:cNvPr id="16" name="矩形 15"/>
            <p:cNvSpPr/>
            <p:nvPr/>
          </p:nvSpPr>
          <p:spPr>
            <a:xfrm>
              <a:off x="4145874" y="1775534"/>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7" name="矩形 16"/>
            <p:cNvSpPr/>
            <p:nvPr/>
          </p:nvSpPr>
          <p:spPr>
            <a:xfrm>
              <a:off x="4261284" y="1890943"/>
              <a:ext cx="2093383" cy="2547892"/>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8" name="组合 28"/>
          <p:cNvGrpSpPr/>
          <p:nvPr/>
        </p:nvGrpSpPr>
        <p:grpSpPr>
          <a:xfrm rot="20296948">
            <a:off x="4081111" y="1208271"/>
            <a:ext cx="2750796" cy="3709887"/>
            <a:chOff x="3239479" y="337352"/>
            <a:chExt cx="2317071" cy="3124940"/>
          </a:xfrm>
          <a:effectLst>
            <a:outerShdw blurRad="50800" dist="38100" dir="5400000" algn="t" rotWithShape="0">
              <a:prstClr val="black">
                <a:alpha val="40000"/>
              </a:prstClr>
            </a:outerShdw>
          </a:effectLst>
        </p:grpSpPr>
        <p:sp>
          <p:nvSpPr>
            <p:cNvPr id="10" name="矩形 9"/>
            <p:cNvSpPr/>
            <p:nvPr/>
          </p:nvSpPr>
          <p:spPr>
            <a:xfrm>
              <a:off x="3239479" y="337352"/>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矩形 10"/>
            <p:cNvSpPr/>
            <p:nvPr/>
          </p:nvSpPr>
          <p:spPr>
            <a:xfrm>
              <a:off x="3354889" y="452761"/>
              <a:ext cx="2093383" cy="2547892"/>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9" name="组合 24"/>
          <p:cNvGrpSpPr/>
          <p:nvPr/>
        </p:nvGrpSpPr>
        <p:grpSpPr>
          <a:xfrm rot="20223768">
            <a:off x="3165279" y="2021658"/>
            <a:ext cx="2849207" cy="3643385"/>
            <a:chOff x="1138964" y="1890943"/>
            <a:chExt cx="2317071" cy="3124940"/>
          </a:xfrm>
          <a:effectLst>
            <a:outerShdw blurRad="50800" dist="38100" dir="5400000" algn="t" rotWithShape="0">
              <a:prstClr val="black">
                <a:alpha val="40000"/>
              </a:prstClr>
            </a:outerShdw>
          </a:effectLst>
        </p:grpSpPr>
        <p:sp>
          <p:nvSpPr>
            <p:cNvPr id="18" name="矩形 17"/>
            <p:cNvSpPr/>
            <p:nvPr/>
          </p:nvSpPr>
          <p:spPr>
            <a:xfrm>
              <a:off x="1138964" y="1890943"/>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9" name="矩形 18"/>
            <p:cNvSpPr/>
            <p:nvPr/>
          </p:nvSpPr>
          <p:spPr>
            <a:xfrm>
              <a:off x="1254374" y="2006352"/>
              <a:ext cx="2093383" cy="2547892"/>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pic>
        <p:nvPicPr>
          <p:cNvPr id="20" name="New picture"/>
          <p:cNvPicPr/>
          <p:nvPr/>
        </p:nvPicPr>
        <p:blipFill>
          <a:blip r:embed="rId9"/>
          <a:stretch>
            <a:fillRect/>
          </a:stretch>
        </p:blipFill>
        <p:spPr>
          <a:xfrm>
            <a:off x="10985500" y="10261600"/>
            <a:ext cx="342900" cy="254000"/>
          </a:xfrm>
          <a:prstGeom prst="cube">
            <a:avLst/>
          </a:prstGeom>
        </p:spPr>
      </p:pic>
      <p:pic>
        <p:nvPicPr>
          <p:cNvPr id="21" name="New picture"/>
          <p:cNvPicPr/>
          <p:nvPr/>
        </p:nvPicPr>
        <p:blipFill>
          <a:blip r:embed="rId10"/>
          <a:stretch>
            <a:fillRect/>
          </a:stretch>
        </p:blipFill>
        <p:spPr>
          <a:xfrm>
            <a:off x="12039600" y="11252200"/>
            <a:ext cx="355600" cy="266700"/>
          </a:xfrm>
          <a:prstGeom prst="cube">
            <a:avLst/>
          </a:prstGeom>
        </p:spPr>
      </p:pic>
    </p:spTree>
  </p:cSld>
  <p:clrMapOvr>
    <a:masterClrMapping/>
  </p:clrMapOvr>
  <p:transition spd="slow" advTm="1000">
    <p:push dir="u"/>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Isosceles Triangle 20"/>
          <p:cNvSpPr/>
          <p:nvPr/>
        </p:nvSpPr>
        <p:spPr>
          <a:xfrm flipV="1">
            <a:off x="5838336" y="4218076"/>
            <a:ext cx="567729" cy="395744"/>
          </a:xfrm>
          <a:prstGeom prst="triangle">
            <a:avLst/>
          </a:prstGeom>
          <a:solidFill>
            <a:srgbClr val="8CC0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4" name="Rectangle 13"/>
          <p:cNvSpPr/>
          <p:nvPr/>
        </p:nvSpPr>
        <p:spPr>
          <a:xfrm>
            <a:off x="1260" y="0"/>
            <a:ext cx="12191107" cy="4415947"/>
          </a:xfrm>
          <a:prstGeom prst="rect">
            <a:avLst/>
          </a:prstGeom>
          <a:blipFill rotWithShape="1">
            <a:blip r:embed="rId3"/>
            <a:stretch>
              <a:fillRect t="-14496" b="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3" name="Oval 23"/>
          <p:cNvSpPr/>
          <p:nvPr/>
        </p:nvSpPr>
        <p:spPr>
          <a:xfrm>
            <a:off x="5116823" y="1422175"/>
            <a:ext cx="1959955" cy="1960219"/>
          </a:xfrm>
          <a:prstGeom prst="ellipse">
            <a:avLst/>
          </a:prstGeom>
          <a:solidFill>
            <a:srgbClr val="8CC066">
              <a:alpha val="65000"/>
            </a:srgb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GB" sz="8000" smtClean="0">
                <a:cs typeface="+mn-ea"/>
                <a:sym typeface="+mn-lt"/>
              </a:rPr>
              <a:t>0</a:t>
            </a:r>
            <a:r>
              <a:rPr lang="en-US" altLang="en-GB" sz="8000" smtClean="0">
                <a:cs typeface="+mn-ea"/>
                <a:sym typeface="+mn-lt"/>
              </a:rPr>
              <a:t>1</a:t>
            </a:r>
          </a:p>
        </p:txBody>
      </p:sp>
      <p:sp>
        <p:nvSpPr>
          <p:cNvPr id="28" name="淘宝网chenying0907出品 27"/>
          <p:cNvSpPr txBox="1"/>
          <p:nvPr/>
        </p:nvSpPr>
        <p:spPr>
          <a:xfrm>
            <a:off x="5511385" y="4827448"/>
            <a:ext cx="1132840" cy="663575"/>
          </a:xfrm>
          <a:prstGeom prst="rect">
            <a:avLst/>
          </a:prstGeom>
          <a:noFill/>
        </p:spPr>
        <p:txBody>
          <a:bodyPr wrap="none" lIns="91429" tIns="45715" rIns="91429" bIns="45715" rtlCol="0">
            <a:spAutoFit/>
          </a:bodyPr>
          <a:lstStyle/>
          <a:p>
            <a:pPr algn="ctr"/>
            <a:r>
              <a:rPr lang="zh-CN" altLang="en-US" sz="3730" b="1">
                <a:latin typeface="华文中宋" panose="02010600040101010101" pitchFamily="2" charset="-122"/>
                <a:ea typeface="华文中宋" panose="02010600040101010101" pitchFamily="2" charset="-122"/>
                <a:cs typeface="+mn-ea"/>
                <a:sym typeface="+mn-lt"/>
              </a:rPr>
              <a:t>顿号</a:t>
            </a:r>
          </a:p>
        </p:txBody>
      </p:sp>
    </p:spTree>
  </p:cSld>
  <p:clrMapOvr>
    <a:masterClrMapping/>
  </p:clrMapOvr>
  <p:transition>
    <p:cover dir="rd"/>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MH_Picture_2"/>
          <p:cNvSpPr/>
          <p:nvPr/>
        </p:nvSpPr>
        <p:spPr bwMode="auto">
          <a:xfrm>
            <a:off x="8358477" y="2689676"/>
            <a:ext cx="803672" cy="826725"/>
          </a:xfrm>
          <a:prstGeom prst="rect">
            <a:avLst/>
          </a:prstGeom>
          <a:blipFill dpi="0" rotWithShape="1">
            <a:blip r:embed="rId3"/>
            <a:stretch>
              <a:fillRect/>
            </a:stretch>
          </a:blipFill>
          <a:ln>
            <a:noFill/>
          </a:ln>
          <a:effectLst/>
        </p:spPr>
        <p:txBody>
          <a:bodyPr rtlCol="0" anchor="ctr"/>
          <a:lstStyle/>
          <a:p>
            <a:pPr algn="ctr" eaLnBrk="1" hangingPunct="1">
              <a:spcBef>
                <a:spcPct val="0"/>
              </a:spcBef>
              <a:buFontTx/>
              <a:buNone/>
            </a:pPr>
            <a:endParaRPr lang="zh-CN" altLang="en-US" sz="2400">
              <a:solidFill>
                <a:srgbClr val="FFFFFF"/>
              </a:solidFill>
              <a:cs typeface="+mn-ea"/>
              <a:sym typeface="+mn-lt"/>
            </a:endParaRPr>
          </a:p>
        </p:txBody>
      </p:sp>
      <p:sp>
        <p:nvSpPr>
          <p:cNvPr id="8" name="MH_Picture_3"/>
          <p:cNvSpPr/>
          <p:nvPr/>
        </p:nvSpPr>
        <p:spPr bwMode="auto">
          <a:xfrm>
            <a:off x="10000314" y="2707088"/>
            <a:ext cx="1712968" cy="1699192"/>
          </a:xfrm>
          <a:prstGeom prst="rect">
            <a:avLst/>
          </a:prstGeom>
          <a:blipFill dpi="0" rotWithShape="1">
            <a:blip r:embed="rId4"/>
            <a:stretch>
              <a:fillRect/>
            </a:stretch>
          </a:blipFill>
          <a:ln>
            <a:noFill/>
          </a:ln>
          <a:effectLst/>
        </p:spPr>
        <p:txBody>
          <a:bodyPr rtlCol="0" anchor="ctr"/>
          <a:lstStyle/>
          <a:p>
            <a:pPr algn="ctr" eaLnBrk="1" hangingPunct="1">
              <a:spcBef>
                <a:spcPct val="0"/>
              </a:spcBef>
              <a:buFontTx/>
              <a:buNone/>
            </a:pPr>
            <a:endParaRPr lang="zh-CN" altLang="en-US" sz="2400">
              <a:solidFill>
                <a:srgbClr val="FFFFFF"/>
              </a:solidFill>
              <a:cs typeface="+mn-ea"/>
              <a:sym typeface="+mn-lt"/>
            </a:endParaRPr>
          </a:p>
        </p:txBody>
      </p:sp>
      <p:sp>
        <p:nvSpPr>
          <p:cNvPr id="9" name="MH_Picture_4"/>
          <p:cNvSpPr/>
          <p:nvPr/>
        </p:nvSpPr>
        <p:spPr bwMode="auto">
          <a:xfrm>
            <a:off x="9188473" y="5191988"/>
            <a:ext cx="800513" cy="814904"/>
          </a:xfrm>
          <a:prstGeom prst="rect">
            <a:avLst/>
          </a:prstGeom>
          <a:blipFill dpi="0" rotWithShape="1">
            <a:blip r:embed="rId5"/>
            <a:stretch>
              <a:fillRect/>
            </a:stretch>
          </a:blipFill>
          <a:ln>
            <a:noFill/>
          </a:ln>
          <a:effectLst/>
        </p:spPr>
        <p:txBody>
          <a:bodyPr rtlCol="0" anchor="ctr"/>
          <a:lstStyle/>
          <a:p>
            <a:pPr algn="ctr" eaLnBrk="1" hangingPunct="1">
              <a:spcBef>
                <a:spcPct val="0"/>
              </a:spcBef>
              <a:buFontTx/>
              <a:buNone/>
            </a:pPr>
            <a:endParaRPr lang="zh-CN" altLang="en-US" sz="2400">
              <a:solidFill>
                <a:srgbClr val="FFFFFF"/>
              </a:solidFill>
              <a:cs typeface="+mn-ea"/>
              <a:sym typeface="+mn-lt"/>
            </a:endParaRPr>
          </a:p>
        </p:txBody>
      </p:sp>
      <p:sp>
        <p:nvSpPr>
          <p:cNvPr id="10" name="MH_Picture_9"/>
          <p:cNvSpPr/>
          <p:nvPr/>
        </p:nvSpPr>
        <p:spPr bwMode="auto">
          <a:xfrm>
            <a:off x="9990106" y="4385407"/>
            <a:ext cx="817449" cy="826633"/>
          </a:xfrm>
          <a:prstGeom prst="rect">
            <a:avLst/>
          </a:prstGeom>
          <a:blipFill dpi="0" rotWithShape="1">
            <a:blip r:embed="rId6"/>
            <a:stretch>
              <a:fillRect/>
            </a:stretch>
          </a:blipFill>
          <a:ln>
            <a:noFill/>
          </a:ln>
          <a:effectLst/>
        </p:spPr>
        <p:txBody>
          <a:bodyPr rtlCol="0" anchor="ctr"/>
          <a:lstStyle/>
          <a:p>
            <a:pPr algn="ctr" eaLnBrk="1" hangingPunct="1"/>
            <a:endParaRPr lang="zh-CN" altLang="en-US" sz="2400">
              <a:solidFill>
                <a:srgbClr val="FFFFFF"/>
              </a:solidFill>
              <a:cs typeface="+mn-ea"/>
              <a:sym typeface="+mn-lt"/>
            </a:endParaRPr>
          </a:p>
        </p:txBody>
      </p:sp>
      <p:sp>
        <p:nvSpPr>
          <p:cNvPr id="11" name="MH_Picture_1"/>
          <p:cNvSpPr/>
          <p:nvPr/>
        </p:nvSpPr>
        <p:spPr bwMode="auto">
          <a:xfrm>
            <a:off x="9634028" y="5223689"/>
            <a:ext cx="2557972" cy="1634311"/>
          </a:xfrm>
          <a:custGeom>
            <a:gdLst>
              <a:gd name="connsiteX0" fmla="*/ 665574 w 2005200"/>
              <a:gd name="connsiteY0" fmla="*/ 0 h 1281140"/>
              <a:gd name="connsiteX1" fmla="*/ 1371326 w 2005200"/>
              <a:gd name="connsiteY1" fmla="*/ 0 h 1281140"/>
              <a:gd name="connsiteX2" fmla="*/ 1521691 w 2005200"/>
              <a:gd name="connsiteY2" fmla="*/ 0 h 1281140"/>
              <a:gd name="connsiteX3" fmla="*/ 2005200 w 2005200"/>
              <a:gd name="connsiteY3" fmla="*/ 0 h 1281140"/>
              <a:gd name="connsiteX4" fmla="*/ 2005200 w 2005200"/>
              <a:gd name="connsiteY4" fmla="*/ 1281140 h 1281140"/>
              <a:gd name="connsiteX5" fmla="*/ 1377676 w 2005200"/>
              <a:gd name="connsiteY5" fmla="*/ 1281140 h 1281140"/>
              <a:gd name="connsiteX6" fmla="*/ 1371326 w 2005200"/>
              <a:gd name="connsiteY6" fmla="*/ 1281140 h 1281140"/>
              <a:gd name="connsiteX7" fmla="*/ 0 w 2005200"/>
              <a:gd name="connsiteY7" fmla="*/ 1281140 h 1281140"/>
              <a:gd name="connsiteX8" fmla="*/ 0 w 2005200"/>
              <a:gd name="connsiteY8" fmla="*/ 658340 h 1281140"/>
              <a:gd name="connsiteX9" fmla="*/ 665574 w 2005200"/>
              <a:gd name="connsiteY9" fmla="*/ 658340 h 12811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5200" h="1281140">
                <a:moveTo>
                  <a:pt x="665574" y="0"/>
                </a:moveTo>
                <a:lnTo>
                  <a:pt x="1371326" y="0"/>
                </a:lnTo>
                <a:lnTo>
                  <a:pt x="1521691" y="0"/>
                </a:lnTo>
                <a:lnTo>
                  <a:pt x="2005200" y="0"/>
                </a:lnTo>
                <a:lnTo>
                  <a:pt x="2005200" y="1281140"/>
                </a:lnTo>
                <a:lnTo>
                  <a:pt x="1377676" y="1281140"/>
                </a:lnTo>
                <a:lnTo>
                  <a:pt x="1371326" y="1281140"/>
                </a:lnTo>
                <a:lnTo>
                  <a:pt x="0" y="1281140"/>
                </a:lnTo>
                <a:lnTo>
                  <a:pt x="0" y="658340"/>
                </a:lnTo>
                <a:lnTo>
                  <a:pt x="665574" y="658340"/>
                </a:lnTo>
                <a:close/>
              </a:path>
            </a:pathLst>
          </a:custGeom>
          <a:blipFill dpi="0" rotWithShape="1">
            <a:blip r:embed="rId7"/>
            <a:stretch>
              <a:fillRect/>
            </a:stretch>
          </a:blipFill>
          <a:ln>
            <a:noFill/>
          </a:ln>
          <a:effectLst/>
        </p:spPr>
        <p:txBody>
          <a:bodyPr rtlCol="0" anchor="ctr"/>
          <a:lstStyle/>
          <a:p>
            <a:pPr algn="ctr" eaLnBrk="1" hangingPunct="1">
              <a:spcBef>
                <a:spcPct val="0"/>
              </a:spcBef>
              <a:buFontTx/>
              <a:buNone/>
            </a:pPr>
            <a:endParaRPr lang="zh-CN" altLang="en-US" sz="2400">
              <a:solidFill>
                <a:srgbClr val="FFFFFF"/>
              </a:solidFill>
              <a:cs typeface="+mn-ea"/>
              <a:sym typeface="+mn-lt"/>
            </a:endParaRPr>
          </a:p>
        </p:txBody>
      </p:sp>
      <p:sp>
        <p:nvSpPr>
          <p:cNvPr id="12" name="MH_Picture_5"/>
          <p:cNvSpPr/>
          <p:nvPr/>
        </p:nvSpPr>
        <p:spPr bwMode="auto">
          <a:xfrm>
            <a:off x="8772338" y="1041817"/>
            <a:ext cx="832053" cy="1673960"/>
          </a:xfrm>
          <a:custGeom>
            <a:gdLst>
              <a:gd name="connsiteX0" fmla="*/ 3952 w 652249"/>
              <a:gd name="connsiteY0" fmla="*/ 0 h 1312221"/>
              <a:gd name="connsiteX1" fmla="*/ 648296 w 652249"/>
              <a:gd name="connsiteY1" fmla="*/ 0 h 1312221"/>
              <a:gd name="connsiteX2" fmla="*/ 648296 w 652249"/>
              <a:gd name="connsiteY2" fmla="*/ 664149 h 1312221"/>
              <a:gd name="connsiteX3" fmla="*/ 652249 w 652249"/>
              <a:gd name="connsiteY3" fmla="*/ 664149 h 1312221"/>
              <a:gd name="connsiteX4" fmla="*/ 652249 w 652249"/>
              <a:gd name="connsiteY4" fmla="*/ 1312221 h 1312221"/>
              <a:gd name="connsiteX5" fmla="*/ 0 w 652249"/>
              <a:gd name="connsiteY5" fmla="*/ 1312221 h 1312221"/>
              <a:gd name="connsiteX6" fmla="*/ 0 w 652249"/>
              <a:gd name="connsiteY6" fmla="*/ 664149 h 1312221"/>
              <a:gd name="connsiteX7" fmla="*/ 3952 w 652249"/>
              <a:gd name="connsiteY7" fmla="*/ 664149 h 131222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2249" h="1312221">
                <a:moveTo>
                  <a:pt x="3952" y="0"/>
                </a:moveTo>
                <a:lnTo>
                  <a:pt x="648296" y="0"/>
                </a:lnTo>
                <a:lnTo>
                  <a:pt x="648296" y="664149"/>
                </a:lnTo>
                <a:lnTo>
                  <a:pt x="652249" y="664149"/>
                </a:lnTo>
                <a:lnTo>
                  <a:pt x="652249" y="1312221"/>
                </a:lnTo>
                <a:lnTo>
                  <a:pt x="0" y="1312221"/>
                </a:lnTo>
                <a:lnTo>
                  <a:pt x="0" y="664149"/>
                </a:lnTo>
                <a:lnTo>
                  <a:pt x="3952" y="664149"/>
                </a:lnTo>
                <a:close/>
              </a:path>
            </a:pathLst>
          </a:custGeom>
          <a:blipFill dpi="0" rotWithShape="1">
            <a:blip r:embed="rId8"/>
            <a:stretch>
              <a:fillRect/>
            </a:stretch>
          </a:blipFill>
          <a:ln>
            <a:noFill/>
          </a:ln>
          <a:effectLst/>
        </p:spPr>
        <p:txBody>
          <a:bodyPr wrap="square" rtlCol="0" anchor="ctr">
            <a:noAutofit/>
          </a:bodyPr>
          <a:lstStyle/>
          <a:p>
            <a:pPr algn="ctr" eaLnBrk="1" hangingPunct="1">
              <a:spcBef>
                <a:spcPct val="0"/>
              </a:spcBef>
              <a:buFontTx/>
              <a:buNone/>
            </a:pPr>
            <a:endParaRPr lang="zh-CN" altLang="en-US" sz="2400">
              <a:solidFill>
                <a:srgbClr val="FFFFFF"/>
              </a:solidFill>
              <a:cs typeface="+mn-ea"/>
              <a:sym typeface="+mn-lt"/>
            </a:endParaRPr>
          </a:p>
        </p:txBody>
      </p:sp>
      <p:sp>
        <p:nvSpPr>
          <p:cNvPr id="13" name="MH_Picture_7"/>
          <p:cNvSpPr/>
          <p:nvPr/>
        </p:nvSpPr>
        <p:spPr bwMode="auto">
          <a:xfrm>
            <a:off x="8282505" y="3488876"/>
            <a:ext cx="1705853" cy="1668637"/>
          </a:xfrm>
          <a:custGeom>
            <a:gdLst>
              <a:gd name="connsiteX0" fmla="*/ 0 w 1337222"/>
              <a:gd name="connsiteY0" fmla="*/ 0 h 1308049"/>
              <a:gd name="connsiteX1" fmla="*/ 644344 w 1337222"/>
              <a:gd name="connsiteY1" fmla="*/ 0 h 1308049"/>
              <a:gd name="connsiteX2" fmla="*/ 1337222 w 1337222"/>
              <a:gd name="connsiteY2" fmla="*/ 0 h 1308049"/>
              <a:gd name="connsiteX3" fmla="*/ 1337222 w 1337222"/>
              <a:gd name="connsiteY3" fmla="*/ 731985 h 1308049"/>
              <a:gd name="connsiteX4" fmla="*/ 1335544 w 1337222"/>
              <a:gd name="connsiteY4" fmla="*/ 731985 h 1308049"/>
              <a:gd name="connsiteX5" fmla="*/ 1335544 w 1337222"/>
              <a:gd name="connsiteY5" fmla="*/ 1308049 h 1308049"/>
              <a:gd name="connsiteX6" fmla="*/ 3544 w 1337222"/>
              <a:gd name="connsiteY6" fmla="*/ 1308049 h 1308049"/>
              <a:gd name="connsiteX7" fmla="*/ 3544 w 1337222"/>
              <a:gd name="connsiteY7" fmla="*/ 674495 h 1308049"/>
              <a:gd name="connsiteX8" fmla="*/ 0 w 1337222"/>
              <a:gd name="connsiteY8" fmla="*/ 674495 h 130804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222" h="1308049">
                <a:moveTo>
                  <a:pt x="0" y="0"/>
                </a:moveTo>
                <a:lnTo>
                  <a:pt x="644344" y="0"/>
                </a:lnTo>
                <a:lnTo>
                  <a:pt x="1337222" y="0"/>
                </a:lnTo>
                <a:lnTo>
                  <a:pt x="1337222" y="731985"/>
                </a:lnTo>
                <a:lnTo>
                  <a:pt x="1335544" y="731985"/>
                </a:lnTo>
                <a:lnTo>
                  <a:pt x="1335544" y="1308049"/>
                </a:lnTo>
                <a:lnTo>
                  <a:pt x="3544" y="1308049"/>
                </a:lnTo>
                <a:lnTo>
                  <a:pt x="3544" y="674495"/>
                </a:lnTo>
                <a:lnTo>
                  <a:pt x="0" y="674495"/>
                </a:lnTo>
                <a:close/>
              </a:path>
            </a:pathLst>
          </a:custGeom>
          <a:blipFill dpi="0" rotWithShape="1">
            <a:blip r:embed="rId9"/>
            <a:stretch>
              <a:fillRect/>
            </a:stretch>
          </a:blipFill>
          <a:ln>
            <a:noFill/>
          </a:ln>
          <a:effectLst/>
        </p:spPr>
        <p:txBody>
          <a:bodyPr rtlCol="0" anchor="ctr"/>
          <a:lstStyle/>
          <a:p>
            <a:pPr algn="ctr" eaLnBrk="1" hangingPunct="1">
              <a:spcBef>
                <a:spcPct val="0"/>
              </a:spcBef>
              <a:buFontTx/>
              <a:buNone/>
            </a:pPr>
            <a:endParaRPr lang="zh-CN" altLang="en-US" sz="2400">
              <a:solidFill>
                <a:srgbClr val="FFFFFF"/>
              </a:solidFill>
              <a:cs typeface="+mn-ea"/>
              <a:sym typeface="+mn-lt"/>
            </a:endParaRPr>
          </a:p>
        </p:txBody>
      </p:sp>
      <p:sp>
        <p:nvSpPr>
          <p:cNvPr id="14" name="MH_Picture_8"/>
          <p:cNvSpPr/>
          <p:nvPr/>
        </p:nvSpPr>
        <p:spPr bwMode="auto">
          <a:xfrm>
            <a:off x="9170153" y="2692043"/>
            <a:ext cx="821969" cy="809711"/>
          </a:xfrm>
          <a:prstGeom prst="rect">
            <a:avLst/>
          </a:prstGeom>
          <a:blipFill dpi="0" rotWithShape="1">
            <a:blip r:embed="rId10"/>
            <a:stretch>
              <a:fillRect/>
            </a:stretch>
          </a:blipFill>
          <a:ln>
            <a:noFill/>
          </a:ln>
          <a:effectLst/>
        </p:spPr>
        <p:txBody>
          <a:bodyPr rtlCol="0" anchor="ctr"/>
          <a:lstStyle/>
          <a:p>
            <a:pPr algn="ctr" eaLnBrk="1" hangingPunct="1">
              <a:spcBef>
                <a:spcPct val="0"/>
              </a:spcBef>
              <a:buFontTx/>
              <a:buNone/>
            </a:pPr>
            <a:endParaRPr lang="zh-CN" altLang="en-US" sz="2400">
              <a:solidFill>
                <a:srgbClr val="FFFFFF"/>
              </a:solidFill>
              <a:cs typeface="+mn-ea"/>
              <a:sym typeface="+mn-lt"/>
            </a:endParaRPr>
          </a:p>
        </p:txBody>
      </p:sp>
      <p:sp>
        <p:nvSpPr>
          <p:cNvPr id="15" name="MH_Picture_6"/>
          <p:cNvSpPr/>
          <p:nvPr/>
        </p:nvSpPr>
        <p:spPr bwMode="auto">
          <a:xfrm>
            <a:off x="9624844" y="162806"/>
            <a:ext cx="2567156" cy="2517573"/>
          </a:xfrm>
          <a:custGeom>
            <a:gdLst>
              <a:gd name="connsiteX0" fmla="*/ 0 w 2012400"/>
              <a:gd name="connsiteY0" fmla="*/ 0 h 1973532"/>
              <a:gd name="connsiteX1" fmla="*/ 1332000 w 2012400"/>
              <a:gd name="connsiteY1" fmla="*/ 0 h 1973532"/>
              <a:gd name="connsiteX2" fmla="*/ 1332000 w 2012400"/>
              <a:gd name="connsiteY2" fmla="*/ 658340 h 1973532"/>
              <a:gd name="connsiteX3" fmla="*/ 2012400 w 2012400"/>
              <a:gd name="connsiteY3" fmla="*/ 658340 h 1973532"/>
              <a:gd name="connsiteX4" fmla="*/ 2012400 w 2012400"/>
              <a:gd name="connsiteY4" fmla="*/ 1973532 h 1973532"/>
              <a:gd name="connsiteX5" fmla="*/ 1332000 w 2012400"/>
              <a:gd name="connsiteY5" fmla="*/ 1973532 h 1973532"/>
              <a:gd name="connsiteX6" fmla="*/ 680400 w 2012400"/>
              <a:gd name="connsiteY6" fmla="*/ 1973532 h 1973532"/>
              <a:gd name="connsiteX7" fmla="*/ 0 w 2012400"/>
              <a:gd name="connsiteY7" fmla="*/ 1973532 h 197353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2400" h="1973532">
                <a:moveTo>
                  <a:pt x="0" y="0"/>
                </a:moveTo>
                <a:lnTo>
                  <a:pt x="1332000" y="0"/>
                </a:lnTo>
                <a:lnTo>
                  <a:pt x="1332000" y="658340"/>
                </a:lnTo>
                <a:lnTo>
                  <a:pt x="2012400" y="658340"/>
                </a:lnTo>
                <a:lnTo>
                  <a:pt x="2012400" y="1973532"/>
                </a:lnTo>
                <a:lnTo>
                  <a:pt x="1332000" y="1973532"/>
                </a:lnTo>
                <a:lnTo>
                  <a:pt x="680400" y="1973532"/>
                </a:lnTo>
                <a:lnTo>
                  <a:pt x="0" y="1973532"/>
                </a:lnTo>
                <a:close/>
              </a:path>
            </a:pathLst>
          </a:custGeom>
          <a:blipFill dpi="0" rotWithShape="1">
            <a:blip r:embed="rId11"/>
            <a:stretch>
              <a:fillRect/>
            </a:stretch>
          </a:blipFill>
          <a:ln>
            <a:noFill/>
          </a:ln>
          <a:effectLst/>
        </p:spPr>
        <p:txBody>
          <a:bodyPr rtlCol="0" anchor="ctr"/>
          <a:lstStyle/>
          <a:p>
            <a:pPr algn="ctr" eaLnBrk="1" hangingPunct="1">
              <a:spcBef>
                <a:spcPct val="0"/>
              </a:spcBef>
              <a:buFontTx/>
              <a:buNone/>
            </a:pPr>
            <a:endParaRPr lang="zh-CN" altLang="en-US" sz="2400">
              <a:solidFill>
                <a:srgbClr val="FFFFFF"/>
              </a:solidFill>
              <a:cs typeface="+mn-ea"/>
              <a:sym typeface="+mn-lt"/>
            </a:endParaRPr>
          </a:p>
        </p:txBody>
      </p:sp>
      <p:sp>
        <p:nvSpPr>
          <p:cNvPr id="2" name="文本框 1"/>
          <p:cNvSpPr txBox="1"/>
          <p:nvPr/>
        </p:nvSpPr>
        <p:spPr>
          <a:xfrm>
            <a:off x="538480" y="257175"/>
            <a:ext cx="7429500" cy="6369685"/>
          </a:xfrm>
          <a:prstGeom prst="rect">
            <a:avLst/>
          </a:prstGeom>
          <a:noFill/>
        </p:spPr>
        <p:txBody>
          <a:bodyPr wrap="square" rtlCol="0">
            <a:spAutoFit/>
          </a:bodyPr>
          <a:lstStyle/>
          <a:p>
            <a:pPr>
              <a:lnSpc>
                <a:spcPct val="120000"/>
              </a:lnSpc>
            </a:pPr>
            <a:r>
              <a:rPr lang="zh-CN" altLang="en-US" sz="2000" b="1">
                <a:latin typeface="华文宋体" panose="02010600040101010101" pitchFamily="2" charset="-122"/>
                <a:ea typeface="华文宋体" panose="02010600040101010101" pitchFamily="2" charset="-122"/>
              </a:rPr>
              <a:t>1.概数中间不能用顿号。</a:t>
            </a:r>
          </a:p>
          <a:p>
            <a:pPr>
              <a:lnSpc>
                <a:spcPct val="120000"/>
              </a:lnSpc>
            </a:pPr>
            <a:r>
              <a:rPr lang="zh-CN" altLang="en-US" sz="2000" b="1">
                <a:solidFill>
                  <a:srgbClr val="FF0000"/>
                </a:solidFill>
                <a:latin typeface="华文宋体" panose="02010600040101010101" pitchFamily="2" charset="-122"/>
                <a:ea typeface="华文宋体" panose="02010600040101010101" pitchFamily="2" charset="-122"/>
              </a:rPr>
              <a:t>误例:小河对岸三、四里外是浅山。</a:t>
            </a:r>
          </a:p>
          <a:p>
            <a:pPr>
              <a:lnSpc>
                <a:spcPct val="120000"/>
              </a:lnSpc>
            </a:pPr>
            <a:r>
              <a:rPr lang="zh-CN" altLang="en-US" sz="2000" b="1">
                <a:latin typeface="华文宋体" panose="02010600040101010101" pitchFamily="2" charset="-122"/>
                <a:ea typeface="华文宋体" panose="02010600040101010101" pitchFamily="2" charset="-122"/>
              </a:rPr>
              <a:t>分析:“三四”表概数，中间不能用顿号分开。</a:t>
            </a:r>
          </a:p>
          <a:p>
            <a:pPr>
              <a:lnSpc>
                <a:spcPct val="120000"/>
              </a:lnSpc>
            </a:pPr>
            <a:r>
              <a:rPr lang="zh-CN" altLang="en-US" sz="2000" b="1">
                <a:latin typeface="华文宋体" panose="02010600040101010101" pitchFamily="2" charset="-122"/>
                <a:ea typeface="华文宋体" panose="02010600040101010101" pitchFamily="2" charset="-122"/>
              </a:rPr>
              <a:t>2.连词前面不必用顿号。</a:t>
            </a:r>
          </a:p>
          <a:p>
            <a:pPr>
              <a:lnSpc>
                <a:spcPct val="120000"/>
              </a:lnSpc>
            </a:pPr>
            <a:r>
              <a:rPr lang="zh-CN" altLang="en-US" sz="2000" b="1">
                <a:solidFill>
                  <a:srgbClr val="FF0000"/>
                </a:solidFill>
                <a:latin typeface="华文宋体" panose="02010600040101010101" pitchFamily="2" charset="-122"/>
                <a:ea typeface="华文宋体" panose="02010600040101010101" pitchFamily="2" charset="-122"/>
              </a:rPr>
              <a:t>误例:我国的科学、文化、文艺、卫生、教育、和新闻出版事业都有了很大发展。</a:t>
            </a:r>
            <a:endParaRPr lang="zh-CN" altLang="en-US" sz="2000" b="1">
              <a:latin typeface="华文宋体" panose="02010600040101010101" pitchFamily="2" charset="-122"/>
              <a:ea typeface="华文宋体" panose="02010600040101010101" pitchFamily="2" charset="-122"/>
            </a:endParaRPr>
          </a:p>
          <a:p>
            <a:pPr>
              <a:lnSpc>
                <a:spcPct val="120000"/>
              </a:lnSpc>
            </a:pPr>
            <a:r>
              <a:rPr lang="zh-CN" altLang="en-US" sz="2000" b="1">
                <a:latin typeface="华文宋体" panose="02010600040101010101" pitchFamily="2" charset="-122"/>
                <a:ea typeface="华文宋体" panose="02010600040101010101" pitchFamily="2" charset="-122"/>
              </a:rPr>
              <a:t>分析:并列词语中如果有连词“和”“与”“及”“或”“或者”等，这些词语之前不必用顿号。</a:t>
            </a:r>
          </a:p>
          <a:p>
            <a:pPr>
              <a:lnSpc>
                <a:spcPct val="120000"/>
              </a:lnSpc>
            </a:pPr>
            <a:r>
              <a:rPr lang="zh-CN" altLang="en-US" sz="2000" b="1">
                <a:latin typeface="华文宋体" panose="02010600040101010101" pitchFamily="2" charset="-122"/>
                <a:ea typeface="华文宋体" panose="02010600040101010101" pitchFamily="2" charset="-122"/>
              </a:rPr>
              <a:t>3.并列谓语中间不能用顿号，而应该用逗号。</a:t>
            </a:r>
          </a:p>
          <a:p>
            <a:pPr>
              <a:lnSpc>
                <a:spcPct val="120000"/>
              </a:lnSpc>
            </a:pPr>
            <a:r>
              <a:rPr lang="zh-CN" altLang="en-US" sz="2000" b="1">
                <a:latin typeface="华文宋体" panose="02010600040101010101" pitchFamily="2" charset="-122"/>
                <a:ea typeface="华文宋体" panose="02010600040101010101" pitchFamily="2" charset="-122"/>
              </a:rPr>
              <a:t>如：所以我们要运用脑髓，放出眼光，自己来拿。</a:t>
            </a:r>
          </a:p>
          <a:p>
            <a:pPr>
              <a:lnSpc>
                <a:spcPct val="120000"/>
              </a:lnSpc>
            </a:pPr>
            <a:r>
              <a:rPr lang="zh-CN" altLang="en-US" sz="2000" b="1">
                <a:solidFill>
                  <a:srgbClr val="FF0000"/>
                </a:solidFill>
                <a:latin typeface="华文宋体" panose="02010600040101010101" pitchFamily="2" charset="-122"/>
                <a:ea typeface="华文宋体" panose="02010600040101010101" pitchFamily="2" charset="-122"/>
              </a:rPr>
              <a:t>误例:你要不断进步、识字、生产。分析:“进步，识字，生产”都是短分句应该用逗号。</a:t>
            </a:r>
            <a:endParaRPr lang="zh-CN" altLang="en-US" sz="2000" b="1">
              <a:latin typeface="华文宋体" panose="02010600040101010101" pitchFamily="2" charset="-122"/>
              <a:ea typeface="华文宋体" panose="02010600040101010101" pitchFamily="2" charset="-122"/>
            </a:endParaRPr>
          </a:p>
          <a:p>
            <a:pPr>
              <a:lnSpc>
                <a:spcPct val="120000"/>
              </a:lnSpc>
            </a:pPr>
            <a:r>
              <a:rPr lang="zh-CN" altLang="en-US" sz="2000" b="1">
                <a:latin typeface="华文宋体" panose="02010600040101010101" pitchFamily="2" charset="-122"/>
                <a:ea typeface="华文宋体" panose="02010600040101010101" pitchFamily="2" charset="-122"/>
              </a:rPr>
              <a:t>注意：如果做并列谓语的几个动词共带有一个宾语，那么这几个动词之间用顿号。如：该公司科研人员研制、推出了新的灭蚊产品。</a:t>
            </a:r>
          </a:p>
          <a:p>
            <a:pPr>
              <a:lnSpc>
                <a:spcPct val="120000"/>
              </a:lnSpc>
            </a:pPr>
            <a:r>
              <a:rPr lang="zh-CN" altLang="en-US" sz="2000" b="1">
                <a:latin typeface="华文宋体" panose="02010600040101010101" pitchFamily="2" charset="-122"/>
                <a:ea typeface="华文宋体" panose="02010600040101010101" pitchFamily="2" charset="-122"/>
              </a:rPr>
              <a:t>4.并列的词语间用顿号。</a:t>
            </a:r>
          </a:p>
          <a:p>
            <a:pPr>
              <a:lnSpc>
                <a:spcPct val="120000"/>
              </a:lnSpc>
            </a:pPr>
            <a:r>
              <a:rPr lang="zh-CN" altLang="en-US" sz="2000" b="1">
                <a:solidFill>
                  <a:srgbClr val="FF0000"/>
                </a:solidFill>
                <a:latin typeface="华文宋体" panose="02010600040101010101" pitchFamily="2" charset="-122"/>
                <a:ea typeface="华文宋体" panose="02010600040101010101" pitchFamily="2" charset="-122"/>
              </a:rPr>
              <a:t>例:郁金香开花了，黄色、紫色、白色交相辉映。</a:t>
            </a:r>
          </a:p>
        </p:txBody>
      </p:sp>
    </p:spTree>
  </p:cSld>
  <p:clrMapOvr>
    <a:masterClrMapping/>
  </p:clrMapOvr>
  <p:transition>
    <p:checker dir="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 name="组合 24"/>
          <p:cNvGrpSpPr/>
          <p:nvPr/>
        </p:nvGrpSpPr>
        <p:grpSpPr>
          <a:xfrm>
            <a:off x="156210" y="356235"/>
            <a:ext cx="3591560" cy="5489575"/>
            <a:chOff x="1138964" y="1890943"/>
            <a:chExt cx="2317071" cy="3124940"/>
          </a:xfrm>
          <a:effectLst>
            <a:outerShdw blurRad="50800" dist="38100" dir="5400000" algn="t" rotWithShape="0">
              <a:prstClr val="black">
                <a:alpha val="40000"/>
              </a:prstClr>
            </a:outerShdw>
          </a:effectLst>
        </p:grpSpPr>
        <p:sp>
          <p:nvSpPr>
            <p:cNvPr id="18" name="矩形 17"/>
            <p:cNvSpPr/>
            <p:nvPr/>
          </p:nvSpPr>
          <p:spPr>
            <a:xfrm>
              <a:off x="1138964" y="1890943"/>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9" name="矩形 18"/>
            <p:cNvSpPr/>
            <p:nvPr/>
          </p:nvSpPr>
          <p:spPr>
            <a:xfrm>
              <a:off x="1254374" y="2006352"/>
              <a:ext cx="2093383" cy="254789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2" name="文本框 1"/>
          <p:cNvSpPr txBox="1"/>
          <p:nvPr/>
        </p:nvSpPr>
        <p:spPr>
          <a:xfrm>
            <a:off x="4123055" y="356235"/>
            <a:ext cx="7553325" cy="5846445"/>
          </a:xfrm>
          <a:prstGeom prst="rect">
            <a:avLst/>
          </a:prstGeom>
          <a:noFill/>
        </p:spPr>
        <p:txBody>
          <a:bodyPr wrap="square" rtlCol="0">
            <a:spAutoFit/>
          </a:bodyPr>
          <a:lstStyle/>
          <a:p>
            <a:pPr>
              <a:lnSpc>
                <a:spcPct val="11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5.并列成分不同层次之间不能用顿号，应用逗号</a:t>
            </a:r>
          </a:p>
          <a:p>
            <a:pPr>
              <a:lnSpc>
                <a:spcPct val="110000"/>
              </a:lnSpc>
            </a:pPr>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误例:上海的越剧、沪剧、淮剧、安徽的黄梅戏、河南的豫剧，在这次汇演中都带来了新剧目。</a:t>
            </a:r>
          </a:p>
          <a:p>
            <a:pPr>
              <a:lnSpc>
                <a:spcPct val="11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分析:“上海的越剧、沪剧、淮剧”是一个层次，和“安徴的黄梅戏”“河南的豫剧”是并列关系，合起来又是一个层次，因此第二个层次应改为逗号</a:t>
            </a:r>
          </a:p>
          <a:p>
            <a:pPr>
              <a:lnSpc>
                <a:spcPct val="11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6.集合词语之间不用顿号。</a:t>
            </a:r>
          </a:p>
          <a:p>
            <a:pPr>
              <a:lnSpc>
                <a:spcPct val="11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如：父母、兄弟、姊妹、男女老少等。</a:t>
            </a:r>
          </a:p>
          <a:p>
            <a:pPr>
              <a:lnSpc>
                <a:spcPct val="110000"/>
              </a:lnSpc>
            </a:pPr>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误例：不一时，只见三个奶嬷嬷并五、六个丫鬟，簇拥着三个姊、妹来了。</a:t>
            </a:r>
          </a:p>
          <a:p>
            <a:pPr>
              <a:lnSpc>
                <a:spcPct val="11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分析：五六为概数，中间不能用顿号分开。姊妹是集合词语，中间不能用顿号分开。</a:t>
            </a:r>
          </a:p>
          <a:p>
            <a:pPr>
              <a:lnSpc>
                <a:spcPct val="11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7.带语气词“啊”“哇”“啦”“呀”等语气助词的并列词语之间用逗号，不用顿号。</a:t>
            </a:r>
          </a:p>
          <a:p>
            <a:pPr>
              <a:lnSpc>
                <a:spcPct val="110000"/>
              </a:lnSpc>
            </a:pPr>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如：桌子上摆满了好吃的东西，西瓜啦，烤鸭啦，饮料啦……</a:t>
            </a:r>
          </a:p>
          <a:p>
            <a:pPr>
              <a:lnSpc>
                <a:spcPct val="11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8.并列的引语之间不用顿号，并列的书名之间也不用顿号。</a:t>
            </a:r>
          </a:p>
          <a:p>
            <a:pPr>
              <a:lnSpc>
                <a:spcPct val="110000"/>
              </a:lnSpc>
            </a:pPr>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如：他说话喜欢用“多”“真”“大”“挺”等词语强调语气。</a:t>
            </a:r>
          </a:p>
        </p:txBody>
      </p:sp>
    </p:spTree>
  </p:cSld>
  <p:clrMapOvr>
    <a:masterClrMapping/>
  </p:clrMapOvr>
  <p:transition spd="slow"/>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Isosceles Triangle 20"/>
          <p:cNvSpPr/>
          <p:nvPr/>
        </p:nvSpPr>
        <p:spPr>
          <a:xfrm flipV="1">
            <a:off x="5838336" y="4218076"/>
            <a:ext cx="567729" cy="395744"/>
          </a:xfrm>
          <a:prstGeom prs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4" name="Rectangle 13"/>
          <p:cNvSpPr/>
          <p:nvPr/>
        </p:nvSpPr>
        <p:spPr>
          <a:xfrm>
            <a:off x="1260" y="0"/>
            <a:ext cx="12191107" cy="4415947"/>
          </a:xfrm>
          <a:prstGeom prst="rect">
            <a:avLst/>
          </a:prstGeom>
          <a:blipFill rotWithShape="1">
            <a:blip r:embed="rId3"/>
            <a:stretch>
              <a:fillRect t="-14496" b="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3" name="Oval 23"/>
          <p:cNvSpPr/>
          <p:nvPr/>
        </p:nvSpPr>
        <p:spPr>
          <a:xfrm>
            <a:off x="5116823" y="1441860"/>
            <a:ext cx="1959955" cy="1960219"/>
          </a:xfrm>
          <a:prstGeom prst="ellipse">
            <a:avLst/>
          </a:prstGeom>
          <a:solidFill>
            <a:srgbClr val="66BFBC">
              <a:alpha val="65000"/>
            </a:srgb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GB" sz="8000">
                <a:cs typeface="+mn-ea"/>
                <a:sym typeface="+mn-lt"/>
              </a:rPr>
              <a:t>0</a:t>
            </a:r>
            <a:r>
              <a:rPr lang="en-US" altLang="en-GB" sz="8000">
                <a:cs typeface="+mn-ea"/>
                <a:sym typeface="+mn-lt"/>
              </a:rPr>
              <a:t>2</a:t>
            </a:r>
          </a:p>
        </p:txBody>
      </p:sp>
      <p:sp>
        <p:nvSpPr>
          <p:cNvPr id="28" name="淘宝网chenying0907出品 27"/>
          <p:cNvSpPr txBox="1"/>
          <p:nvPr/>
        </p:nvSpPr>
        <p:spPr>
          <a:xfrm>
            <a:off x="5512020" y="4827448"/>
            <a:ext cx="1131570" cy="663575"/>
          </a:xfrm>
          <a:prstGeom prst="rect">
            <a:avLst/>
          </a:prstGeom>
          <a:noFill/>
        </p:spPr>
        <p:txBody>
          <a:bodyPr wrap="none" lIns="91429" tIns="45715" rIns="91429" bIns="45715" rtlCol="0">
            <a:spAutoFit/>
          </a:bodyPr>
          <a:lstStyle/>
          <a:p>
            <a:pPr algn="ctr"/>
            <a:r>
              <a:rPr lang="zh-CN" altLang="en-US" sz="3730" b="1">
                <a:latin typeface="华文中宋" panose="02010600040101010101" pitchFamily="2" charset="-122"/>
                <a:ea typeface="华文中宋" panose="02010600040101010101" pitchFamily="2" charset="-122"/>
                <a:cs typeface="+mn-ea"/>
                <a:sym typeface="+mn-lt"/>
              </a:rPr>
              <a:t>问号</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6"/>
          <p:cNvGrpSpPr/>
          <p:nvPr/>
        </p:nvGrpSpPr>
        <p:grpSpPr>
          <a:xfrm>
            <a:off x="8637905" y="430530"/>
            <a:ext cx="3348990" cy="4975225"/>
            <a:chOff x="5157359" y="888386"/>
            <a:chExt cx="2317071" cy="3124940"/>
          </a:xfrm>
          <a:effectLst>
            <a:outerShdw blurRad="50800" dist="38100" dir="5400000" algn="t" rotWithShape="0">
              <a:prstClr val="black">
                <a:alpha val="40000"/>
              </a:prstClr>
            </a:outerShdw>
          </a:effectLst>
        </p:grpSpPr>
        <p:sp>
          <p:nvSpPr>
            <p:cNvPr id="12" name="矩形 11"/>
            <p:cNvSpPr/>
            <p:nvPr/>
          </p:nvSpPr>
          <p:spPr>
            <a:xfrm>
              <a:off x="5157359" y="888386"/>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矩形 12"/>
            <p:cNvSpPr/>
            <p:nvPr/>
          </p:nvSpPr>
          <p:spPr>
            <a:xfrm>
              <a:off x="5272769" y="1003795"/>
              <a:ext cx="2093383" cy="254789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2" name="文本框 1"/>
          <p:cNvSpPr txBox="1"/>
          <p:nvPr/>
        </p:nvSpPr>
        <p:spPr>
          <a:xfrm>
            <a:off x="265430" y="400050"/>
            <a:ext cx="8248650" cy="5939155"/>
          </a:xfrm>
          <a:prstGeom prst="rect">
            <a:avLst/>
          </a:prstGeom>
          <a:noFill/>
        </p:spPr>
        <p:txBody>
          <a:bodyPr wrap="square" rtlCol="0">
            <a:spAutoFit/>
          </a:bodyPr>
          <a:lstStyle/>
          <a:p>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1.有疑而无问的句子句末不能用问号。</a:t>
            </a:r>
          </a:p>
          <a:p>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含疑问词的成分作“关注”“(不)知道”“了解”等动词的宾语时容易出现这种情况。</a:t>
            </a:r>
          </a:p>
          <a:p>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误例:我不知道哪一天是妈妈的生日?</a:t>
            </a:r>
          </a:p>
          <a:p>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分析:句中虽有疑问词“哪一天”，但整个句子并非真正发问，句末不用问号。</a:t>
            </a:r>
          </a:p>
          <a:p>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2.选择关系的复句，一般只在最后一个分句末尾用问号，中间用逗号。</a:t>
            </a:r>
          </a:p>
          <a:p>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误例:去北京，我们是坐高铁好?还是坐飞机好?</a:t>
            </a:r>
          </a:p>
          <a:p>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分析:选择问句虽然包含两个或两个以上的选项，但仍然是一个完整的句子，表达的是一个完整的意思，因而只能在句末用一个问号，各选项之间只能用逗号。</a:t>
            </a:r>
          </a:p>
          <a:p>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3.成分倒装的疑问句，只在句子末尾用问号，中间只能用逗号。</a:t>
            </a:r>
          </a:p>
          <a:p>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主谓倒装句，问号用在全句的末尾。如：“怎么了，你？”我问他。</a:t>
            </a:r>
          </a:p>
          <a:p>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误例:“到底去不去呀?我的小祖宗。”</a:t>
            </a:r>
            <a:endPar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分析:倒装句虽然有句子成分的倒置，但仍然是一个完整的句子，表达的是一个完整的意思，因而只能在句末用一个问号，倒装成分之间只能用逗号</a:t>
            </a:r>
          </a:p>
          <a:p>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4.连续问句，每个问句后都用问号。</a:t>
            </a:r>
          </a:p>
          <a:p>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例:就在这里睡觉?不会吧?怎么行呢?</a:t>
            </a:r>
          </a:p>
        </p:txBody>
      </p:sp>
    </p:spTree>
  </p:cSld>
  <p:clrMapOvr>
    <a:masterClrMapping/>
  </p:clrMapOvr>
  <p:transition spd="slow">
    <p:push dir="u"/>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Isosceles Triangle 20"/>
          <p:cNvSpPr/>
          <p:nvPr/>
        </p:nvSpPr>
        <p:spPr>
          <a:xfrm flipV="1">
            <a:off x="5838336" y="4218076"/>
            <a:ext cx="567729" cy="395744"/>
          </a:xfrm>
          <a:prstGeom prst="triangle">
            <a:avLst/>
          </a:prstGeom>
          <a:solidFill>
            <a:srgbClr val="FBC75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4" name="Rectangle 13"/>
          <p:cNvSpPr/>
          <p:nvPr/>
        </p:nvSpPr>
        <p:spPr>
          <a:xfrm>
            <a:off x="1260" y="0"/>
            <a:ext cx="12191107" cy="4415947"/>
          </a:xfrm>
          <a:prstGeom prst="rect">
            <a:avLst/>
          </a:prstGeom>
          <a:blipFill rotWithShape="1">
            <a:blip r:embed="rId3"/>
            <a:stretch>
              <a:fillRect t="-14496" b="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GB" sz="1865">
              <a:cs typeface="+mn-ea"/>
              <a:sym typeface="+mn-lt"/>
            </a:endParaRPr>
          </a:p>
        </p:txBody>
      </p:sp>
      <p:sp>
        <p:nvSpPr>
          <p:cNvPr id="13" name="Oval 23"/>
          <p:cNvSpPr/>
          <p:nvPr/>
        </p:nvSpPr>
        <p:spPr>
          <a:xfrm>
            <a:off x="5116823" y="1441860"/>
            <a:ext cx="1959955" cy="1960219"/>
          </a:xfrm>
          <a:prstGeom prst="ellipse">
            <a:avLst/>
          </a:prstGeom>
          <a:solidFill>
            <a:srgbClr val="FBC75D">
              <a:alpha val="65000"/>
            </a:srgb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en-GB" sz="8000" smtClean="0">
                <a:cs typeface="+mn-ea"/>
                <a:sym typeface="+mn-lt"/>
              </a:rPr>
              <a:t>0</a:t>
            </a:r>
            <a:r>
              <a:rPr lang="en-US" altLang="en-GB" sz="8000" smtClean="0">
                <a:cs typeface="+mn-ea"/>
                <a:sym typeface="+mn-lt"/>
              </a:rPr>
              <a:t>3</a:t>
            </a:r>
          </a:p>
        </p:txBody>
      </p:sp>
      <p:sp>
        <p:nvSpPr>
          <p:cNvPr id="28" name="淘宝网chenying0907出品 27"/>
          <p:cNvSpPr txBox="1"/>
          <p:nvPr/>
        </p:nvSpPr>
        <p:spPr>
          <a:xfrm>
            <a:off x="5563636" y="4736007"/>
            <a:ext cx="1132840" cy="663575"/>
          </a:xfrm>
          <a:prstGeom prst="rect">
            <a:avLst/>
          </a:prstGeom>
          <a:noFill/>
        </p:spPr>
        <p:txBody>
          <a:bodyPr wrap="none" lIns="91429" tIns="45715" rIns="91429" bIns="45715" rtlCol="0">
            <a:spAutoFit/>
          </a:bodyPr>
          <a:lstStyle/>
          <a:p>
            <a:pPr algn="ctr"/>
            <a:r>
              <a:rPr lang="zh-CN" altLang="en-US" sz="3730" b="1">
                <a:latin typeface="华文中宋" panose="02010600040101010101" pitchFamily="2" charset="-122"/>
                <a:ea typeface="华文中宋" panose="02010600040101010101" pitchFamily="2" charset="-122"/>
                <a:cs typeface="+mn-ea"/>
                <a:sym typeface="+mn-lt"/>
              </a:rPr>
              <a:t>引号</a:t>
            </a:r>
          </a:p>
        </p:txBody>
      </p:sp>
    </p:spTree>
  </p:cSld>
  <p:clrMapOvr>
    <a:masterClrMapping/>
  </p:clrMapOvr>
  <p:transition>
    <p:comb/>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 name="组合 28"/>
          <p:cNvGrpSpPr/>
          <p:nvPr/>
        </p:nvGrpSpPr>
        <p:grpSpPr>
          <a:xfrm>
            <a:off x="690245" y="399415"/>
            <a:ext cx="3274695" cy="5442585"/>
            <a:chOff x="3239479" y="337352"/>
            <a:chExt cx="2317071" cy="3124940"/>
          </a:xfrm>
          <a:effectLst>
            <a:outerShdw blurRad="50800" dist="38100" dir="5400000" algn="t" rotWithShape="0">
              <a:prstClr val="black">
                <a:alpha val="40000"/>
              </a:prstClr>
            </a:outerShdw>
          </a:effectLst>
        </p:grpSpPr>
        <p:sp>
          <p:nvSpPr>
            <p:cNvPr id="10" name="矩形 9"/>
            <p:cNvSpPr/>
            <p:nvPr/>
          </p:nvSpPr>
          <p:spPr>
            <a:xfrm>
              <a:off x="3239479" y="337352"/>
              <a:ext cx="2317071" cy="31249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矩形 10"/>
            <p:cNvSpPr/>
            <p:nvPr/>
          </p:nvSpPr>
          <p:spPr>
            <a:xfrm>
              <a:off x="3354889" y="452761"/>
              <a:ext cx="2093383" cy="254789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2" name="文本框 1"/>
          <p:cNvSpPr txBox="1"/>
          <p:nvPr/>
        </p:nvSpPr>
        <p:spPr>
          <a:xfrm>
            <a:off x="4067810" y="492760"/>
            <a:ext cx="7660005" cy="5292725"/>
          </a:xfrm>
          <a:prstGeom prst="rect">
            <a:avLst/>
          </a:prstGeom>
          <a:noFill/>
        </p:spPr>
        <p:txBody>
          <a:bodyPr wrap="square" rtlCol="0">
            <a:spAutoFit/>
          </a:bodyPr>
          <a:lstStyle/>
          <a:p>
            <a:pPr>
              <a:lnSpc>
                <a:spcPct val="13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1.使用引号时，若引用的话独立而又完整，则引文末尾标点不能改动，且放在后引号内。</a:t>
            </a:r>
          </a:p>
          <a:p>
            <a:pPr>
              <a:lnSpc>
                <a:spcPct val="130000"/>
              </a:lnSpc>
            </a:pPr>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例：杜甫有句诗叫：“无边落木萧萧下，不尽长江滚滚来。”</a:t>
            </a:r>
          </a:p>
          <a:p>
            <a:pPr>
              <a:lnSpc>
                <a:spcPct val="13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2.若引用的话不独立，只作为作者自己的话的一部分时，不管引用的话是否完整，后引号内都不能有点好（问号、叹号除外）。</a:t>
            </a:r>
          </a:p>
          <a:p>
            <a:pPr>
              <a:lnSpc>
                <a:spcPct val="130000"/>
              </a:lnSpc>
            </a:pPr>
            <a:r>
              <a:rPr lang="zh-CN" altLang="en-US" sz="20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例：杜甫有句诗“无边落木萧萧下，不尽长江滚滚来”是我最喜欢的。</a:t>
            </a:r>
          </a:p>
          <a:p>
            <a:pPr>
              <a:lnSpc>
                <a:spcPct val="13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 </a:t>
            </a: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自然之美是一切艺术美的源头活水，正如古人所云:“天地有大美而无言。”</a:t>
            </a:r>
          </a:p>
          <a:p>
            <a:pPr>
              <a:lnSpc>
                <a:spcPct val="13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b </a:t>
            </a: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天地之美，在风景名胜，也在“溪头荠菜花。”</a:t>
            </a:r>
          </a:p>
          <a:p>
            <a:pPr>
              <a:lnSpc>
                <a:spcPct val="130000"/>
              </a:lnSpc>
            </a:pPr>
            <a:r>
              <a:rPr lang="zh-CN" altLang="en-US" sz="20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分析:前一个引用独立成句，所以句号放在引号里面，使用正确;后一个引用作“在”的宾语，作为作者自己话的一部分，句号应该放在后引号的外面。</a:t>
            </a:r>
          </a:p>
        </p:txBody>
      </p:sp>
    </p:spTree>
  </p:cSld>
  <p:clrMapOvr>
    <a:masterClrMapping/>
  </p:clrMapOvr>
  <p:transition spd="slow" advTm="1000">
    <p:push dir="u"/>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4ufwg3f">
      <a:majorFont>
        <a:latin typeface="Arial"/>
        <a:ea typeface="Source Han Sans CN"/>
        <a:cs typeface="Arial"/>
      </a:majorFont>
      <a:minorFont>
        <a:latin typeface="Arial"/>
        <a:ea typeface="Source Han Sans CN"/>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184</Paragraphs>
  <Slides>29</Slides>
  <Notes>24</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29</vt:i4>
      </vt:variant>
    </vt:vector>
  </HeadingPairs>
  <TitlesOfParts>
    <vt:vector baseType="lpstr" size="38">
      <vt:lpstr>Arial</vt:lpstr>
      <vt:lpstr>Source Han Sans CN</vt:lpstr>
      <vt:lpstr>微软雅黑</vt:lpstr>
      <vt:lpstr>等线 Light</vt:lpstr>
      <vt:lpstr>等线</vt:lpstr>
      <vt:lpstr>宋体</vt:lpstr>
      <vt:lpstr>华文中宋</vt:lpstr>
      <vt:lpstr>华文宋体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2021-12-01T19:23:14.560</cp:lastPrinted>
  <dcterms:created xsi:type="dcterms:W3CDTF">2021-12-01T19:23:14Z</dcterms:created>
  <dcterms:modified xsi:type="dcterms:W3CDTF">2021-12-01T11:23:17Z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