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38"/>
  </p:notesMasterIdLst>
  <p:sldIdLst>
    <p:sldId id="329" r:id="rId2"/>
    <p:sldId id="328" r:id="rId3"/>
    <p:sldId id="331" r:id="rId4"/>
    <p:sldId id="332" r:id="rId5"/>
    <p:sldId id="333" r:id="rId6"/>
    <p:sldId id="334" r:id="rId7"/>
    <p:sldId id="378" r:id="rId8"/>
    <p:sldId id="298" r:id="rId9"/>
    <p:sldId id="387" r:id="rId10"/>
    <p:sldId id="388" r:id="rId11"/>
    <p:sldId id="389" r:id="rId12"/>
    <p:sldId id="390" r:id="rId13"/>
    <p:sldId id="351" r:id="rId14"/>
    <p:sldId id="352" r:id="rId15"/>
    <p:sldId id="379" r:id="rId16"/>
    <p:sldId id="361" r:id="rId17"/>
    <p:sldId id="380" r:id="rId18"/>
    <p:sldId id="391" r:id="rId19"/>
    <p:sldId id="381" r:id="rId20"/>
    <p:sldId id="393" r:id="rId21"/>
    <p:sldId id="363" r:id="rId22"/>
    <p:sldId id="394" r:id="rId23"/>
    <p:sldId id="364" r:id="rId24"/>
    <p:sldId id="338" r:id="rId25"/>
    <p:sldId id="365" r:id="rId26"/>
    <p:sldId id="366" r:id="rId27"/>
    <p:sldId id="377" r:id="rId28"/>
    <p:sldId id="382" r:id="rId29"/>
    <p:sldId id="367" r:id="rId30"/>
    <p:sldId id="383" r:id="rId31"/>
    <p:sldId id="392" r:id="rId32"/>
    <p:sldId id="353" r:id="rId33"/>
    <p:sldId id="373" r:id="rId34"/>
    <p:sldId id="374" r:id="rId35"/>
    <p:sldId id="386" r:id="rId36"/>
    <p:sldId id="376" r:id="rId37"/>
  </p:sldIdLst>
  <p:sldSz cx="12192000" cy="6858000"/>
  <p:notesSz cx="7104063" cy="10234613"/>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1233AE"/>
    <a:srgbClr val="CC6600"/>
    <a:srgbClr val="1E21A2"/>
    <a:srgbClr val="648BAE"/>
    <a:srgbClr val="253B34"/>
    <a:srgbClr val="C1DEF6"/>
    <a:srgbClr val="B4DEFA"/>
    <a:srgbClr val="EA6E7E"/>
    <a:srgbClr val="EFA0A7"/>
    <a:srgbClr val="F3EFE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581" autoAdjust="0"/>
    <p:restoredTop sz="94660"/>
  </p:normalViewPr>
  <p:slideViewPr>
    <p:cSldViewPr snapToGrid="0">
      <p:cViewPr varScale="1">
        <p:scale>
          <a:sx n="70" d="100"/>
          <a:sy n="70" d="100"/>
        </p:scale>
        <p:origin x="-594" y="-108"/>
      </p:cViewPr>
      <p:guideLst>
        <p:guide orient="horz" pos="2160"/>
        <p:guide pos="3840"/>
      </p:guideLst>
    </p:cSldViewPr>
  </p:slideViewPr>
  <p:notesTextViewPr>
    <p:cViewPr>
      <p:scale>
        <a:sx n="1" d="1"/>
        <a:sy n="1" d="1"/>
      </p:scale>
      <p:origin x="0" y="0"/>
    </p:cViewPr>
  </p:notesTextViewPr>
  <p:sorterViewPr>
    <p:cViewPr>
      <p:scale>
        <a:sx n="100" d="100"/>
        <a:sy n="100" d="100"/>
      </p:scale>
      <p:origin x="0" y="-409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2019/11/18</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 xmlns:p14="http://schemas.microsoft.com/office/powerpoint/2010/main" val="226387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pPr/>
              <a:t>2019/11/18</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C436DB20-ED0E-48C8-83FD-9B05A434AC43}"/>
              </a:ext>
            </a:extLst>
          </p:cNvPr>
          <p:cNvSpPr txBox="1"/>
          <p:nvPr/>
        </p:nvSpPr>
        <p:spPr>
          <a:xfrm>
            <a:off x="1410965" y="2895846"/>
            <a:ext cx="9579590" cy="1015663"/>
          </a:xfrm>
          <a:prstGeom prst="rect">
            <a:avLst/>
          </a:prstGeom>
          <a:noFill/>
        </p:spPr>
        <p:txBody>
          <a:bodyPr wrap="square" rtlCol="0">
            <a:spAutoFit/>
          </a:bodyPr>
          <a:lstStyle/>
          <a:p>
            <a:pPr algn="ctr"/>
            <a:r>
              <a:rPr lang="zh-CN" altLang="zh-CN" sz="6000" b="1" dirty="0" smtClean="0">
                <a:solidFill>
                  <a:schemeClr val="accent2">
                    <a:lumMod val="75000"/>
                  </a:schemeClr>
                </a:solidFill>
              </a:rPr>
              <a:t>永</a:t>
            </a:r>
            <a:r>
              <a:rPr lang="zh-CN" altLang="zh-CN" sz="6000" b="1" dirty="0">
                <a:solidFill>
                  <a:schemeClr val="accent2">
                    <a:lumMod val="75000"/>
                  </a:schemeClr>
                </a:solidFill>
              </a:rPr>
              <a:t>遇乐</a:t>
            </a:r>
            <a:r>
              <a:rPr lang="en-US" altLang="zh-CN" sz="6000" b="1" dirty="0">
                <a:solidFill>
                  <a:schemeClr val="accent2">
                    <a:lumMod val="75000"/>
                  </a:schemeClr>
                </a:solidFill>
              </a:rPr>
              <a:t>·</a:t>
            </a:r>
            <a:r>
              <a:rPr lang="zh-CN" altLang="zh-CN" sz="6000" b="1" dirty="0">
                <a:solidFill>
                  <a:schemeClr val="accent2">
                    <a:lumMod val="75000"/>
                  </a:schemeClr>
                </a:solidFill>
              </a:rPr>
              <a:t>京口北固亭怀古</a:t>
            </a:r>
            <a:endParaRPr lang="zh-CN" altLang="en-US" sz="6000" dirty="0">
              <a:solidFill>
                <a:schemeClr val="accent2">
                  <a:lumMod val="75000"/>
                </a:schemeClr>
              </a:solidFill>
              <a:latin typeface="黑体" panose="02010609060101010101" pitchFamily="49" charset="-122"/>
              <a:ea typeface="黑体" panose="02010609060101010101" pitchFamily="49" charset="-122"/>
              <a:cs typeface="字魂27号-布丁体" panose="00000500000000000000" charset="-122"/>
            </a:endParaRPr>
          </a:p>
        </p:txBody>
      </p:sp>
    </p:spTree>
    <p:extLst>
      <p:ext uri="{BB962C8B-B14F-4D97-AF65-F5344CB8AC3E}">
        <p14:creationId xmlns="" xmlns:p14="http://schemas.microsoft.com/office/powerpoint/2010/main" val="547406366"/>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7A840CA0-D136-4D89-93F8-806E06565A76}"/>
              </a:ext>
            </a:extLst>
          </p:cNvPr>
          <p:cNvSpPr>
            <a:spLocks noGrp="1"/>
          </p:cNvSpPr>
          <p:nvPr>
            <p:ph idx="1"/>
          </p:nvPr>
        </p:nvSpPr>
        <p:spPr>
          <a:xfrm>
            <a:off x="476907" y="1179450"/>
            <a:ext cx="11238186" cy="4078350"/>
          </a:xfrm>
        </p:spPr>
        <p:txBody>
          <a:bodyPr>
            <a:normAutofit fontScale="70000" lnSpcReduction="20000"/>
          </a:bodyPr>
          <a:lstStyle/>
          <a:p>
            <a:pPr algn="ctr">
              <a:lnSpc>
                <a:spcPct val="170000"/>
              </a:lnSpc>
            </a:pPr>
            <a:r>
              <a:rPr lang="zh-CN" altLang="zh-CN" b="1" dirty="0">
                <a:solidFill>
                  <a:srgbClr val="FF0000"/>
                </a:solidFill>
                <a:latin typeface="宋体" panose="02010600030101010101" pitchFamily="2" charset="-122"/>
                <a:ea typeface="宋体" panose="02010600030101010101" pitchFamily="2" charset="-122"/>
              </a:rPr>
              <a:t>辛派词</a:t>
            </a:r>
          </a:p>
          <a:p>
            <a:pPr>
              <a:lnSpc>
                <a:spcPct val="170000"/>
              </a:lnSpc>
            </a:pPr>
            <a:r>
              <a:rPr lang="zh-CN" altLang="zh-CN" b="1" dirty="0">
                <a:latin typeface="宋体" panose="02010600030101010101" pitchFamily="2" charset="-122"/>
                <a:ea typeface="宋体" panose="02010600030101010101" pitchFamily="2" charset="-122"/>
              </a:rPr>
              <a:t>南宋时受辛弃疾的影响而产生的一个诗词流派。代表人物主要有陈亮、刘过、刘克庄等。他们继承辛弃疾的豪放词风，意象宏大肆意，风格雄豪悲壮，意境慷慨激昂，以抗敌爱国感抚时事为主要创作内容，使词更进一步散文化，议论化。</a:t>
            </a:r>
          </a:p>
          <a:p>
            <a:pPr algn="ctr">
              <a:lnSpc>
                <a:spcPct val="170000"/>
              </a:lnSpc>
            </a:pPr>
            <a:endParaRPr lang="en-US" altLang="zh-CN" b="1" dirty="0">
              <a:latin typeface="宋体" panose="02010600030101010101" pitchFamily="2" charset="-122"/>
              <a:ea typeface="宋体" panose="02010600030101010101" pitchFamily="2" charset="-122"/>
            </a:endParaRPr>
          </a:p>
          <a:p>
            <a:pPr>
              <a:lnSpc>
                <a:spcPct val="170000"/>
              </a:lnSpc>
            </a:pPr>
            <a:endParaRPr lang="zh-CN" altLang="zh-CN"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56520360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7A840CA0-D136-4D89-93F8-806E06565A76}"/>
              </a:ext>
            </a:extLst>
          </p:cNvPr>
          <p:cNvSpPr>
            <a:spLocks noGrp="1"/>
          </p:cNvSpPr>
          <p:nvPr>
            <p:ph idx="1"/>
          </p:nvPr>
        </p:nvSpPr>
        <p:spPr>
          <a:xfrm>
            <a:off x="476907" y="777240"/>
            <a:ext cx="11238186" cy="4632960"/>
          </a:xfrm>
        </p:spPr>
        <p:txBody>
          <a:bodyPr>
            <a:normAutofit fontScale="62500" lnSpcReduction="20000"/>
          </a:bodyPr>
          <a:lstStyle/>
          <a:p>
            <a:pPr algn="ctr">
              <a:lnSpc>
                <a:spcPct val="170000"/>
              </a:lnSpc>
            </a:pPr>
            <a:endParaRPr lang="en-US" altLang="zh-CN" b="1" dirty="0">
              <a:latin typeface="宋体" panose="02010600030101010101" pitchFamily="2" charset="-122"/>
              <a:ea typeface="宋体" panose="02010600030101010101" pitchFamily="2" charset="-122"/>
            </a:endParaRPr>
          </a:p>
          <a:p>
            <a:pPr algn="ctr">
              <a:lnSpc>
                <a:spcPct val="170000"/>
              </a:lnSpc>
            </a:pPr>
            <a:r>
              <a:rPr lang="zh-CN" altLang="zh-CN" b="1" dirty="0">
                <a:solidFill>
                  <a:srgbClr val="FF0000"/>
                </a:solidFill>
                <a:latin typeface="宋体" panose="02010600030101010101" pitchFamily="2" charset="-122"/>
                <a:ea typeface="宋体" panose="02010600030101010101" pitchFamily="2" charset="-122"/>
              </a:rPr>
              <a:t>用典</a:t>
            </a:r>
          </a:p>
          <a:p>
            <a:pPr>
              <a:lnSpc>
                <a:spcPct val="170000"/>
              </a:lnSpc>
            </a:pPr>
            <a:r>
              <a:rPr lang="zh-CN" altLang="zh-CN" b="1" dirty="0">
                <a:latin typeface="宋体" panose="02010600030101010101" pitchFamily="2" charset="-122"/>
                <a:ea typeface="宋体" panose="02010600030101010101" pitchFamily="2" charset="-122"/>
              </a:rPr>
              <a:t>又称用事，是古典诗文中常见的一种修辞手法，指将古代人物故事和有来历出处的词语融会在文句或诗句中，以曲折委婉地表达思想感情。用典是辛弃疾词的一大艺术特色。典故可以丰富诗歌内容，扩大诗歌意境，使诗歌辞约而意丰，含蓄蕴藉；但也有人认为用典容易造成语言的晦涩难懂。</a:t>
            </a:r>
          </a:p>
          <a:p>
            <a:pPr>
              <a:lnSpc>
                <a:spcPct val="170000"/>
              </a:lnSpc>
            </a:pPr>
            <a:endParaRPr lang="zh-CN" altLang="zh-CN"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229878806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6B583C1-9F0B-4323-AAA3-5F7E8A22C1D7}"/>
              </a:ext>
            </a:extLst>
          </p:cNvPr>
          <p:cNvSpPr>
            <a:spLocks noGrp="1"/>
          </p:cNvSpPr>
          <p:nvPr>
            <p:ph type="title"/>
          </p:nvPr>
        </p:nvSpPr>
        <p:spPr>
          <a:xfrm>
            <a:off x="838200" y="430798"/>
            <a:ext cx="10515600" cy="1001762"/>
          </a:xfrm>
        </p:spPr>
        <p:txBody>
          <a:bodyPr/>
          <a:lstStyle/>
          <a:p>
            <a:pPr algn="ctr"/>
            <a:r>
              <a:rPr lang="zh-CN" altLang="zh-CN" b="1" dirty="0">
                <a:solidFill>
                  <a:srgbClr val="FF0000"/>
                </a:solidFill>
              </a:rPr>
              <a:t>写作背景</a:t>
            </a:r>
            <a:endParaRPr lang="zh-CN" altLang="en-US" dirty="0">
              <a:solidFill>
                <a:srgbClr val="FF0000"/>
              </a:solidFill>
            </a:endParaRPr>
          </a:p>
        </p:txBody>
      </p:sp>
      <p:sp>
        <p:nvSpPr>
          <p:cNvPr id="3" name="内容占位符 2">
            <a:extLst>
              <a:ext uri="{FF2B5EF4-FFF2-40B4-BE49-F238E27FC236}">
                <a16:creationId xmlns="" xmlns:a16="http://schemas.microsoft.com/office/drawing/2014/main" id="{175F20BA-83EC-438E-942B-6A33F554A143}"/>
              </a:ext>
            </a:extLst>
          </p:cNvPr>
          <p:cNvSpPr>
            <a:spLocks noGrp="1"/>
          </p:cNvSpPr>
          <p:nvPr>
            <p:ph idx="1"/>
          </p:nvPr>
        </p:nvSpPr>
        <p:spPr>
          <a:xfrm>
            <a:off x="457200" y="1366888"/>
            <a:ext cx="10830612" cy="4530992"/>
          </a:xfrm>
        </p:spPr>
        <p:txBody>
          <a:bodyPr>
            <a:normAutofit fontScale="55000" lnSpcReduction="20000"/>
          </a:bodyPr>
          <a:lstStyle/>
          <a:p>
            <a:pPr>
              <a:lnSpc>
                <a:spcPct val="170000"/>
              </a:lnSpc>
            </a:pPr>
            <a:r>
              <a:rPr lang="zh-CN" altLang="zh-CN" b="1" dirty="0">
                <a:latin typeface="宋体" panose="02010600030101010101" pitchFamily="2" charset="-122"/>
                <a:ea typeface="宋体" panose="02010600030101010101" pitchFamily="2" charset="-122"/>
              </a:rPr>
              <a:t>《永遇乐·京口北固亭怀古》创作于</a:t>
            </a:r>
            <a:r>
              <a:rPr lang="en-US" altLang="zh-CN" b="1" dirty="0">
                <a:latin typeface="宋体" panose="02010600030101010101" pitchFamily="2" charset="-122"/>
                <a:ea typeface="宋体" panose="02010600030101010101" pitchFamily="2" charset="-122"/>
              </a:rPr>
              <a:t>1205</a:t>
            </a:r>
            <a:r>
              <a:rPr lang="zh-CN" altLang="zh-CN" b="1" dirty="0">
                <a:latin typeface="宋体" panose="02010600030101010101" pitchFamily="2" charset="-122"/>
                <a:ea typeface="宋体" panose="02010600030101010101" pitchFamily="2" charset="-122"/>
              </a:rPr>
              <a:t>年，辛弃疾</a:t>
            </a:r>
            <a:r>
              <a:rPr lang="en-US" altLang="zh-CN" b="1" dirty="0">
                <a:latin typeface="宋体" panose="02010600030101010101" pitchFamily="2" charset="-122"/>
                <a:ea typeface="宋体" panose="02010600030101010101" pitchFamily="2" charset="-122"/>
              </a:rPr>
              <a:t>65</a:t>
            </a:r>
            <a:r>
              <a:rPr lang="zh-CN" altLang="zh-CN" b="1" dirty="0">
                <a:latin typeface="宋体" panose="02010600030101010101" pitchFamily="2" charset="-122"/>
                <a:ea typeface="宋体" panose="02010600030101010101" pitchFamily="2" charset="-122"/>
              </a:rPr>
              <a:t>岁。当时南宋统治者偏安一隅，主战派势力居下风，辛弃疾在江西乡下已闲居近二十年。宰相韩侂胄</a:t>
            </a:r>
            <a:r>
              <a:rPr lang="en-US" altLang="zh-CN" b="1" dirty="0">
                <a:latin typeface="宋体" panose="02010600030101010101" pitchFamily="2" charset="-122"/>
                <a:ea typeface="宋体" panose="02010600030101010101" pitchFamily="2" charset="-122"/>
              </a:rPr>
              <a:t>(</a:t>
            </a:r>
            <a:r>
              <a:rPr lang="en-US" altLang="zh-CN" b="1" dirty="0" err="1">
                <a:latin typeface="宋体" panose="02010600030101010101" pitchFamily="2" charset="-122"/>
                <a:ea typeface="宋体" panose="02010600030101010101" pitchFamily="2" charset="-122"/>
              </a:rPr>
              <a:t>tuō</a:t>
            </a:r>
            <a:r>
              <a:rPr lang="en-US" altLang="zh-CN" b="1" dirty="0">
                <a:latin typeface="宋体" panose="02010600030101010101" pitchFamily="2" charset="-122"/>
                <a:ea typeface="宋体" panose="02010600030101010101" pitchFamily="2" charset="-122"/>
              </a:rPr>
              <a:t> </a:t>
            </a:r>
            <a:r>
              <a:rPr lang="en-US" altLang="zh-CN" b="1" dirty="0" err="1">
                <a:latin typeface="宋体" panose="02010600030101010101" pitchFamily="2" charset="-122"/>
                <a:ea typeface="宋体" panose="02010600030101010101" pitchFamily="2" charset="-122"/>
              </a:rPr>
              <a:t>zhòu</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用事，为巩固其在朝势力，急于北伐，起用主战派元老重臣，</a:t>
            </a:r>
            <a:r>
              <a:rPr lang="en-US" altLang="zh-CN" b="1" dirty="0">
                <a:latin typeface="宋体" panose="02010600030101010101" pitchFamily="2" charset="-122"/>
                <a:ea typeface="宋体" panose="02010600030101010101" pitchFamily="2" charset="-122"/>
              </a:rPr>
              <a:t>64</a:t>
            </a:r>
            <a:r>
              <a:rPr lang="zh-CN" altLang="zh-CN" b="1" dirty="0">
                <a:latin typeface="宋体" panose="02010600030101010101" pitchFamily="2" charset="-122"/>
                <a:ea typeface="宋体" panose="02010600030101010101" pitchFamily="2" charset="-122"/>
              </a:rPr>
              <a:t>岁的辛弃疾被重新启用。他认为一雪国耻的时机到了，侦查敌情，训练士兵，储备物资，但战机仍未成熟，主张不应草率北伐。他的意见未被采用，被贬为镇江知府，登临北固亭，凭高望远，抚今追昔，写下了这篇传唱千古之作。后于</a:t>
            </a:r>
            <a:r>
              <a:rPr lang="en-US" altLang="zh-CN" b="1" dirty="0">
                <a:latin typeface="宋体" panose="02010600030101010101" pitchFamily="2" charset="-122"/>
                <a:ea typeface="宋体" panose="02010600030101010101" pitchFamily="2" charset="-122"/>
              </a:rPr>
              <a:t>1207</a:t>
            </a:r>
            <a:r>
              <a:rPr lang="zh-CN" altLang="zh-CN" b="1" dirty="0">
                <a:latin typeface="宋体" panose="02010600030101010101" pitchFamily="2" charset="-122"/>
                <a:ea typeface="宋体" panose="02010600030101010101" pitchFamily="2" charset="-122"/>
              </a:rPr>
              <a:t>年去逝。</a:t>
            </a:r>
            <a:endParaRPr lang="en-US" altLang="zh-CN" b="1" dirty="0">
              <a:latin typeface="宋体" panose="02010600030101010101" pitchFamily="2" charset="-122"/>
              <a:ea typeface="宋体" panose="02010600030101010101" pitchFamily="2" charset="-122"/>
            </a:endParaRPr>
          </a:p>
          <a:p>
            <a:pPr>
              <a:lnSpc>
                <a:spcPct val="170000"/>
              </a:lnSpc>
            </a:pPr>
            <a:endParaRPr lang="en-US" altLang="zh-CN" b="1" dirty="0">
              <a:latin typeface="宋体" panose="02010600030101010101" pitchFamily="2" charset="-122"/>
              <a:ea typeface="宋体" panose="02010600030101010101" pitchFamily="2" charset="-122"/>
            </a:endParaRPr>
          </a:p>
          <a:p>
            <a:pPr>
              <a:lnSpc>
                <a:spcPct val="150000"/>
              </a:lnSpc>
            </a:pPr>
            <a:endParaRPr lang="zh-CN" altLang="zh-CN" b="1"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 xmlns:p14="http://schemas.microsoft.com/office/powerpoint/2010/main" val="350844167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a16="http://schemas.microsoft.com/office/drawing/2014/main" id="{55367499-5FF0-4B9B-8847-9B5268AE7A44}"/>
              </a:ext>
            </a:extLst>
          </p:cNvPr>
          <p:cNvSpPr>
            <a:spLocks noGrp="1"/>
          </p:cNvSpPr>
          <p:nvPr>
            <p:ph idx="1"/>
          </p:nvPr>
        </p:nvSpPr>
        <p:spPr>
          <a:xfrm>
            <a:off x="664779" y="1155032"/>
            <a:ext cx="10862441" cy="3689683"/>
          </a:xfrm>
        </p:spPr>
        <p:txBody>
          <a:bodyPr>
            <a:normAutofit/>
          </a:bodyPr>
          <a:lstStyle/>
          <a:p>
            <a:pPr>
              <a:lnSpc>
                <a:spcPct val="17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70000"/>
              </a:lnSpc>
            </a:pPr>
            <a:r>
              <a:rPr lang="zh-CN" altLang="zh-CN" b="1" dirty="0"/>
              <a:t>永遇乐：词牌；京口北固亭：登临地点；怀古：词的内容。</a:t>
            </a:r>
          </a:p>
          <a:p>
            <a:endParaRPr lang="zh-CN" altLang="en-US" dirty="0"/>
          </a:p>
        </p:txBody>
      </p:sp>
    </p:spTree>
    <p:extLst>
      <p:ext uri="{BB962C8B-B14F-4D97-AF65-F5344CB8AC3E}">
        <p14:creationId xmlns="" xmlns:p14="http://schemas.microsoft.com/office/powerpoint/2010/main" val="4010811234"/>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 xmlns:a16="http://schemas.microsoft.com/office/drawing/2014/main" id="{DB5CC752-3517-496B-A99A-329903809327}"/>
              </a:ext>
            </a:extLst>
          </p:cNvPr>
          <p:cNvSpPr>
            <a:spLocks noGrp="1"/>
          </p:cNvSpPr>
          <p:nvPr>
            <p:ph type="title"/>
          </p:nvPr>
        </p:nvSpPr>
        <p:spPr>
          <a:xfrm>
            <a:off x="609600" y="486697"/>
            <a:ext cx="10972800" cy="930940"/>
          </a:xfrm>
        </p:spPr>
        <p:txBody>
          <a:bodyPr>
            <a:normAutofit fontScale="90000"/>
          </a:bodyPr>
          <a:lstStyle/>
          <a:p>
            <a:r>
              <a:rPr lang="zh-CN" altLang="zh-CN" b="1" dirty="0">
                <a:solidFill>
                  <a:srgbClr val="FF0000"/>
                </a:solidFill>
              </a:rPr>
              <a:t>内</a:t>
            </a:r>
            <a:r>
              <a:rPr lang="en-US" altLang="zh-CN" b="1" dirty="0">
                <a:solidFill>
                  <a:srgbClr val="FF0000"/>
                </a:solidFill>
              </a:rPr>
              <a:t> </a:t>
            </a:r>
            <a:r>
              <a:rPr lang="zh-CN" altLang="zh-CN" b="1" dirty="0">
                <a:solidFill>
                  <a:srgbClr val="FF0000"/>
                </a:solidFill>
              </a:rPr>
              <a:t>容</a:t>
            </a:r>
            <a:r>
              <a:rPr lang="en-US" altLang="zh-CN" b="1" dirty="0">
                <a:solidFill>
                  <a:srgbClr val="FF0000"/>
                </a:solidFill>
              </a:rPr>
              <a:t> </a:t>
            </a:r>
            <a:r>
              <a:rPr lang="zh-CN" altLang="zh-CN" b="1" dirty="0">
                <a:solidFill>
                  <a:srgbClr val="FF0000"/>
                </a:solidFill>
              </a:rPr>
              <a:t>研</a:t>
            </a:r>
            <a:r>
              <a:rPr lang="en-US" altLang="zh-CN" b="1" dirty="0">
                <a:solidFill>
                  <a:srgbClr val="FF0000"/>
                </a:solidFill>
              </a:rPr>
              <a:t> </a:t>
            </a:r>
            <a:r>
              <a:rPr lang="zh-CN" altLang="zh-CN" b="1" dirty="0">
                <a:solidFill>
                  <a:srgbClr val="FF0000"/>
                </a:solidFill>
              </a:rPr>
              <a:t>读</a:t>
            </a:r>
            <a:endParaRPr lang="zh-CN" altLang="en-US" dirty="0">
              <a:solidFill>
                <a:srgbClr val="FF0000"/>
              </a:solidFill>
            </a:endParaRPr>
          </a:p>
        </p:txBody>
      </p:sp>
      <p:sp>
        <p:nvSpPr>
          <p:cNvPr id="6" name="内容占位符 5">
            <a:extLst>
              <a:ext uri="{FF2B5EF4-FFF2-40B4-BE49-F238E27FC236}">
                <a16:creationId xmlns="" xmlns:a16="http://schemas.microsoft.com/office/drawing/2014/main" id="{55367499-5FF0-4B9B-8847-9B5268AE7A44}"/>
              </a:ext>
            </a:extLst>
          </p:cNvPr>
          <p:cNvSpPr>
            <a:spLocks noGrp="1"/>
          </p:cNvSpPr>
          <p:nvPr>
            <p:ph idx="1"/>
          </p:nvPr>
        </p:nvSpPr>
        <p:spPr>
          <a:xfrm>
            <a:off x="-1" y="1297859"/>
            <a:ext cx="12005187" cy="4798141"/>
          </a:xfrm>
        </p:spPr>
        <p:txBody>
          <a:bodyPr>
            <a:normAutofit fontScale="62500" lnSpcReduction="20000"/>
          </a:bodyPr>
          <a:lstStyle/>
          <a:p>
            <a:pPr algn="ctr">
              <a:lnSpc>
                <a:spcPct val="170000"/>
              </a:lnSpc>
            </a:pPr>
            <a:r>
              <a:rPr lang="zh-CN" altLang="zh-CN" b="1" dirty="0">
                <a:solidFill>
                  <a:srgbClr val="C00000"/>
                </a:solidFill>
              </a:rPr>
              <a:t>（一）整体感知：</a:t>
            </a:r>
          </a:p>
          <a:p>
            <a:pPr>
              <a:lnSpc>
                <a:spcPct val="170000"/>
              </a:lnSpc>
            </a:pPr>
            <a:r>
              <a:rPr lang="en-US" altLang="zh-CN" b="1" dirty="0">
                <a:solidFill>
                  <a:srgbClr val="1233AE"/>
                </a:solidFill>
              </a:rPr>
              <a:t>1.</a:t>
            </a:r>
            <a:r>
              <a:rPr lang="zh-CN" altLang="zh-CN" b="1" dirty="0">
                <a:solidFill>
                  <a:srgbClr val="1233AE"/>
                </a:solidFill>
              </a:rPr>
              <a:t>翻译诗歌：自由朗读诗歌，结合注释翻译全诗。</a:t>
            </a:r>
          </a:p>
          <a:p>
            <a:pPr>
              <a:lnSpc>
                <a:spcPct val="170000"/>
              </a:lnSpc>
            </a:pPr>
            <a:r>
              <a:rPr lang="zh-CN" altLang="zh-CN" b="1" dirty="0">
                <a:solidFill>
                  <a:srgbClr val="FF0000"/>
                </a:solidFill>
              </a:rPr>
              <a:t>明确：白话译文：</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历经千古的江山，再也难找到像孙权那样的英雄。当年的舞榭歌台还在，英雄人物却随着岁月的流逝早已不复存在。斜阳照着长满草树的普通小巷，人们说那是当年刘裕曾经住过的地方。回想当年，他领军北伐、收复失地的时候是何等威猛。</a:t>
            </a:r>
          </a:p>
          <a:p>
            <a:endParaRPr lang="zh-CN" altLang="en-US" dirty="0"/>
          </a:p>
        </p:txBody>
      </p:sp>
    </p:spTree>
    <p:extLst>
      <p:ext uri="{BB962C8B-B14F-4D97-AF65-F5344CB8AC3E}">
        <p14:creationId xmlns="" xmlns:p14="http://schemas.microsoft.com/office/powerpoint/2010/main" val="1146788219"/>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wipe(left)">
                                      <p:cBhvr>
                                        <p:cTn id="21" dur="500"/>
                                        <p:tgtEl>
                                          <p:spTgt spid="6">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3"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wheel(3)">
                                      <p:cBhvr>
                                        <p:cTn id="2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a16="http://schemas.microsoft.com/office/drawing/2014/main" id="{55367499-5FF0-4B9B-8847-9B5268AE7A44}"/>
              </a:ext>
            </a:extLst>
          </p:cNvPr>
          <p:cNvSpPr>
            <a:spLocks noGrp="1"/>
          </p:cNvSpPr>
          <p:nvPr>
            <p:ph idx="1"/>
          </p:nvPr>
        </p:nvSpPr>
        <p:spPr>
          <a:xfrm>
            <a:off x="192505" y="1155033"/>
            <a:ext cx="11518232" cy="4026568"/>
          </a:xfrm>
        </p:spPr>
        <p:txBody>
          <a:bodyPr>
            <a:normAutofit fontScale="62500" lnSpcReduction="20000"/>
          </a:bodyPr>
          <a:lstStyle/>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然而刘裕的儿子刘义隆好大喜功，仓促北伐，却反而让北魏太武帝拓跋焘乘机挥师南下，兵抵长江北岸而返，遭到对手的重创。我回到南方已经有四十三年了，看着中原仍然记得，扬州路上烽火连天的战乱场景。怎么能回首啊，当年拓跋焘的行宫外竟有百姓在那里祭祀，乌鸦啄食祭品，人们过着社日，只把他当作一位神祇来供奉，还有谁会问，廉颇老了，饭量还好吗？</a:t>
            </a:r>
          </a:p>
        </p:txBody>
      </p:sp>
    </p:spTree>
    <p:extLst>
      <p:ext uri="{BB962C8B-B14F-4D97-AF65-F5344CB8AC3E}">
        <p14:creationId xmlns="" xmlns:p14="http://schemas.microsoft.com/office/powerpoint/2010/main" val="172147375"/>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1" y="1356360"/>
            <a:ext cx="12015537" cy="3429000"/>
          </a:xfrm>
        </p:spPr>
        <p:txBody>
          <a:bodyPr>
            <a:normAutofit fontScale="77500" lnSpcReduction="20000"/>
          </a:bodyPr>
          <a:lstStyle/>
          <a:p>
            <a:pPr>
              <a:lnSpc>
                <a:spcPct val="150000"/>
              </a:lnSpc>
            </a:pPr>
            <a:r>
              <a:rPr lang="en-US" altLang="zh-CN" b="1" dirty="0">
                <a:solidFill>
                  <a:srgbClr val="1233AE"/>
                </a:solidFill>
              </a:rPr>
              <a:t>2.</a:t>
            </a:r>
            <a:r>
              <a:rPr lang="zh-CN" altLang="zh-CN" b="1" dirty="0">
                <a:solidFill>
                  <a:srgbClr val="1233AE"/>
                </a:solidFill>
              </a:rPr>
              <a:t>思考，词的上片和下片分别写了什么内容？ </a:t>
            </a:r>
          </a:p>
          <a:p>
            <a:pPr>
              <a:lnSpc>
                <a:spcPct val="150000"/>
              </a:lnSpc>
            </a:pPr>
            <a:r>
              <a:rPr lang="zh-CN" altLang="zh-CN" b="1" dirty="0">
                <a:solidFill>
                  <a:srgbClr val="FF0000"/>
                </a:solidFill>
              </a:rPr>
              <a:t>明确： </a:t>
            </a:r>
          </a:p>
          <a:p>
            <a:pPr>
              <a:lnSpc>
                <a:spcPct val="150000"/>
              </a:lnSpc>
            </a:pPr>
            <a:r>
              <a:rPr lang="zh-CN" altLang="zh-CN" b="1" dirty="0"/>
              <a:t>上片赞扬了孙权东吴建权，抗击曹魏，刘裕抵抗胡虏，北伐立功</a:t>
            </a:r>
            <a:r>
              <a:rPr lang="en-US" altLang="zh-CN" b="1" dirty="0"/>
              <a:t>;</a:t>
            </a:r>
            <a:r>
              <a:rPr lang="zh-CN" altLang="zh-CN" b="1" dirty="0"/>
              <a:t>下片谴责刘义隆</a:t>
            </a:r>
            <a:r>
              <a:rPr lang="en-US" altLang="zh-CN" b="1" dirty="0"/>
              <a:t>(</a:t>
            </a:r>
            <a:r>
              <a:rPr lang="zh-CN" altLang="zh-CN" b="1" dirty="0"/>
              <a:t>元嘉</a:t>
            </a:r>
            <a:r>
              <a:rPr lang="en-US" altLang="zh-CN" b="1" dirty="0"/>
              <a:t>)</a:t>
            </a:r>
            <a:r>
              <a:rPr lang="zh-CN" altLang="zh-CN" b="1" dirty="0"/>
              <a:t>冒进误国，感怀民生多艰，自己壮志难酬。</a:t>
            </a:r>
          </a:p>
        </p:txBody>
      </p:sp>
    </p:spTree>
    <p:extLst>
      <p:ext uri="{BB962C8B-B14F-4D97-AF65-F5344CB8AC3E}">
        <p14:creationId xmlns="" xmlns:p14="http://schemas.microsoft.com/office/powerpoint/2010/main" val="1893366237"/>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0" y="1706880"/>
            <a:ext cx="12192000" cy="2895600"/>
          </a:xfrm>
        </p:spPr>
        <p:txBody>
          <a:bodyPr>
            <a:normAutofit fontScale="77500" lnSpcReduction="20000"/>
          </a:bodyPr>
          <a:lstStyle/>
          <a:p>
            <a:pPr>
              <a:lnSpc>
                <a:spcPct val="150000"/>
              </a:lnSpc>
            </a:pPr>
            <a:r>
              <a:rPr lang="en-US" altLang="zh-CN" b="1" dirty="0">
                <a:solidFill>
                  <a:srgbClr val="1233AE"/>
                </a:solidFill>
              </a:rPr>
              <a:t>3. </a:t>
            </a:r>
            <a:r>
              <a:rPr lang="zh-CN" altLang="zh-CN" b="1" dirty="0">
                <a:solidFill>
                  <a:srgbClr val="1233AE"/>
                </a:solidFill>
              </a:rPr>
              <a:t>自读全词，找一找下</a:t>
            </a:r>
            <a:r>
              <a:rPr lang="zh-CN" altLang="en-US" b="1" dirty="0">
                <a:solidFill>
                  <a:srgbClr val="1233AE"/>
                </a:solidFill>
              </a:rPr>
              <a:t>词</a:t>
            </a:r>
            <a:r>
              <a:rPr lang="zh-CN" altLang="zh-CN" b="1" dirty="0">
                <a:solidFill>
                  <a:srgbClr val="1233AE"/>
                </a:solidFill>
              </a:rPr>
              <a:t>中有几处用典</a:t>
            </a:r>
            <a:r>
              <a:rPr lang="en-US" altLang="zh-CN" b="1" dirty="0">
                <a:solidFill>
                  <a:srgbClr val="1233AE"/>
                </a:solidFill>
              </a:rPr>
              <a:t>?</a:t>
            </a:r>
            <a:r>
              <a:rPr lang="zh-CN" altLang="zh-CN" b="1" dirty="0">
                <a:solidFill>
                  <a:srgbClr val="1233AE"/>
                </a:solidFill>
              </a:rPr>
              <a:t>各是什么</a:t>
            </a:r>
            <a:r>
              <a:rPr lang="en-US" altLang="zh-CN" b="1" dirty="0">
                <a:solidFill>
                  <a:srgbClr val="1233AE"/>
                </a:solidFill>
              </a:rPr>
              <a:t>? </a:t>
            </a:r>
            <a:endParaRPr lang="zh-CN" altLang="zh-CN" b="1" dirty="0">
              <a:solidFill>
                <a:srgbClr val="1233AE"/>
              </a:solidFill>
            </a:endParaRPr>
          </a:p>
          <a:p>
            <a:pPr>
              <a:lnSpc>
                <a:spcPct val="150000"/>
              </a:lnSpc>
            </a:pPr>
            <a:r>
              <a:rPr lang="zh-CN" altLang="zh-CN" b="1" dirty="0">
                <a:solidFill>
                  <a:srgbClr val="FF0000"/>
                </a:solidFill>
              </a:rPr>
              <a:t>明确： </a:t>
            </a:r>
          </a:p>
          <a:p>
            <a:pPr>
              <a:lnSpc>
                <a:spcPct val="150000"/>
              </a:lnSpc>
            </a:pPr>
            <a:r>
              <a:rPr lang="zh-CN" altLang="zh-CN" b="1" dirty="0"/>
              <a:t>上片：孙权、刘裕</a:t>
            </a:r>
            <a:r>
              <a:rPr lang="en-US" altLang="zh-CN" b="1" dirty="0"/>
              <a:t>;</a:t>
            </a:r>
            <a:endParaRPr lang="zh-CN" altLang="zh-CN" b="1" dirty="0"/>
          </a:p>
          <a:p>
            <a:pPr>
              <a:lnSpc>
                <a:spcPct val="150000"/>
              </a:lnSpc>
            </a:pPr>
            <a:r>
              <a:rPr lang="zh-CN" altLang="zh-CN" b="1" dirty="0"/>
              <a:t>下片：刘义隆、佛狸祠、廉颇。</a:t>
            </a:r>
          </a:p>
          <a:p>
            <a:pPr>
              <a:lnSpc>
                <a:spcPct val="170000"/>
              </a:lnSpc>
            </a:pPr>
            <a:endParaRPr lang="zh-CN" altLang="zh-CN" b="1" dirty="0">
              <a:latin typeface="+mn-ea"/>
            </a:endParaRPr>
          </a:p>
        </p:txBody>
      </p:sp>
    </p:spTree>
    <p:extLst>
      <p:ext uri="{BB962C8B-B14F-4D97-AF65-F5344CB8AC3E}">
        <p14:creationId xmlns="" xmlns:p14="http://schemas.microsoft.com/office/powerpoint/2010/main" val="3897023769"/>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EC94C7F-A1B2-4C44-AE95-ABB76E619E81}"/>
              </a:ext>
            </a:extLst>
          </p:cNvPr>
          <p:cNvSpPr>
            <a:spLocks noGrp="1"/>
          </p:cNvSpPr>
          <p:nvPr>
            <p:ph type="title"/>
          </p:nvPr>
        </p:nvSpPr>
        <p:spPr>
          <a:xfrm>
            <a:off x="926977" y="955343"/>
            <a:ext cx="10515600" cy="429573"/>
          </a:xfrm>
        </p:spPr>
        <p:txBody>
          <a:bodyPr>
            <a:normAutofit fontScale="90000"/>
          </a:bodyPr>
          <a:lstStyle/>
          <a:p>
            <a:pPr algn="ctr"/>
            <a:r>
              <a:rPr lang="zh-CN" altLang="en-US" b="1" dirty="0">
                <a:solidFill>
                  <a:srgbClr val="FF0000"/>
                </a:solidFill>
              </a:rPr>
              <a:t>（二）</a:t>
            </a:r>
            <a:r>
              <a:rPr lang="zh-CN" altLang="zh-CN" b="1" dirty="0">
                <a:solidFill>
                  <a:srgbClr val="FF0000"/>
                </a:solidFill>
              </a:rPr>
              <a:t>诵读品味</a:t>
            </a:r>
            <a:endParaRPr lang="zh-CN" altLang="en-US" b="1" dirty="0">
              <a:solidFill>
                <a:srgbClr val="FF0000"/>
              </a:solidFill>
            </a:endParaRPr>
          </a:p>
        </p:txBody>
      </p:sp>
      <p:sp>
        <p:nvSpPr>
          <p:cNvPr id="3" name="内容占位符 2">
            <a:extLst>
              <a:ext uri="{FF2B5EF4-FFF2-40B4-BE49-F238E27FC236}">
                <a16:creationId xmlns="" xmlns:a16="http://schemas.microsoft.com/office/drawing/2014/main" id="{40679D48-738B-408B-8504-2AF5EE208BDD}"/>
              </a:ext>
            </a:extLst>
          </p:cNvPr>
          <p:cNvSpPr>
            <a:spLocks noGrp="1"/>
          </p:cNvSpPr>
          <p:nvPr>
            <p:ph idx="1"/>
          </p:nvPr>
        </p:nvSpPr>
        <p:spPr>
          <a:xfrm>
            <a:off x="0" y="1509394"/>
            <a:ext cx="12192000" cy="5165726"/>
          </a:xfrm>
        </p:spPr>
        <p:txBody>
          <a:bodyPr>
            <a:normAutofit fontScale="55000" lnSpcReduction="20000"/>
          </a:bodyPr>
          <a:lstStyle/>
          <a:p>
            <a:pPr>
              <a:lnSpc>
                <a:spcPct val="150000"/>
              </a:lnSpc>
            </a:pPr>
            <a:r>
              <a:rPr lang="zh-CN" altLang="en-US" b="1" dirty="0">
                <a:solidFill>
                  <a:srgbClr val="C00000"/>
                </a:solidFill>
                <a:latin typeface="宋体" panose="02010600030101010101" pitchFamily="2" charset="-122"/>
                <a:ea typeface="宋体" panose="02010600030101010101" pitchFamily="2" charset="-122"/>
              </a:rPr>
              <a:t>诵读节奏：</a:t>
            </a:r>
            <a:endParaRPr lang="en-US" altLang="zh-CN" b="1" dirty="0">
              <a:solidFill>
                <a:srgbClr val="C00000"/>
              </a:solidFill>
              <a:latin typeface="宋体" panose="02010600030101010101" pitchFamily="2" charset="-122"/>
              <a:ea typeface="宋体" panose="02010600030101010101" pitchFamily="2" charset="-122"/>
            </a:endParaRPr>
          </a:p>
          <a:p>
            <a:pPr>
              <a:lnSpc>
                <a:spcPct val="150000"/>
              </a:lnSpc>
            </a:pPr>
            <a:r>
              <a:rPr lang="en-US" altLang="zh-CN" b="1" dirty="0">
                <a:latin typeface="宋体" panose="02010600030101010101" pitchFamily="2" charset="-122"/>
                <a:ea typeface="宋体" panose="02010600030101010101" pitchFamily="2" charset="-122"/>
              </a:rPr>
              <a:t>    </a:t>
            </a:r>
            <a:r>
              <a:rPr lang="zh-CN" altLang="zh-CN" b="1" dirty="0">
                <a:solidFill>
                  <a:srgbClr val="2723C1"/>
                </a:solidFill>
                <a:latin typeface="楷体" panose="02010609060101010101" pitchFamily="49" charset="-122"/>
                <a:ea typeface="楷体" panose="02010609060101010101" pitchFamily="49" charset="-122"/>
              </a:rPr>
              <a:t>千古</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江山，英雄</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无觅，孙仲谋</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处。舞榭</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歌台，风流</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总被，雨打</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风吹去。斜阳</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草树，寻常</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巷陌，人道</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寄奴</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曾住。想</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当年，金戈</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铁马，气吞</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万里</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如虎。</a:t>
            </a:r>
          </a:p>
          <a:p>
            <a:pPr>
              <a:lnSpc>
                <a:spcPct val="150000"/>
              </a:lnSpc>
            </a:pPr>
            <a:r>
              <a:rPr lang="en-US" altLang="zh-CN" b="1" dirty="0">
                <a:solidFill>
                  <a:srgbClr val="2723C1"/>
                </a:solidFill>
                <a:latin typeface="楷体" panose="02010609060101010101" pitchFamily="49" charset="-122"/>
                <a:ea typeface="楷体" panose="02010609060101010101" pitchFamily="49" charset="-122"/>
              </a:rPr>
              <a:t>    </a:t>
            </a:r>
            <a:r>
              <a:rPr lang="zh-CN" altLang="zh-CN" b="1" dirty="0">
                <a:solidFill>
                  <a:srgbClr val="2723C1"/>
                </a:solidFill>
                <a:latin typeface="楷体" panose="02010609060101010101" pitchFamily="49" charset="-122"/>
                <a:ea typeface="楷体" panose="02010609060101010101" pitchFamily="49" charset="-122"/>
              </a:rPr>
              <a:t>元嘉</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草草，封</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狼居胥，赢得</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仓皇</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北顾。四十三</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年，望中</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犹记，烽火</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扬州路。可堪</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回首，佛狸祠下，一片</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神鸦社鼓。凭</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谁问，廉颇</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老矣，尚能</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饭否。</a:t>
            </a:r>
          </a:p>
          <a:p>
            <a:pPr>
              <a:lnSpc>
                <a:spcPct val="150000"/>
              </a:lnSpc>
            </a:pPr>
            <a:endParaRPr lang="en-US" altLang="zh-CN" b="1" dirty="0">
              <a:latin typeface="宋体" panose="02010600030101010101" pitchFamily="2" charset="-122"/>
              <a:ea typeface="宋体" panose="02010600030101010101" pitchFamily="2" charset="-122"/>
            </a:endParaRPr>
          </a:p>
          <a:p>
            <a:pPr>
              <a:lnSpc>
                <a:spcPct val="150000"/>
              </a:lnSpc>
            </a:pPr>
            <a:r>
              <a:rPr lang="zh-CN" altLang="zh-CN" b="1" dirty="0">
                <a:solidFill>
                  <a:srgbClr val="FF0000"/>
                </a:solidFill>
                <a:latin typeface="宋体" panose="02010600030101010101" pitchFamily="2" charset="-122"/>
                <a:ea typeface="宋体" panose="02010600030101010101" pitchFamily="2" charset="-122"/>
              </a:rPr>
              <a:t>诵读指导：</a:t>
            </a:r>
            <a:r>
              <a:rPr lang="zh-CN" altLang="zh-CN" b="1" dirty="0">
                <a:latin typeface="宋体" panose="02010600030101010101" pitchFamily="2" charset="-122"/>
                <a:ea typeface="宋体" panose="02010600030101010101" pitchFamily="2" charset="-122"/>
              </a:rPr>
              <a:t>这是一首豪放词，应该读得慷慨激昂一些。结合时代背景，本词又充满了悲壮、悲愤。</a:t>
            </a:r>
          </a:p>
          <a:p>
            <a:endParaRPr lang="zh-CN" altLang="en-US" dirty="0"/>
          </a:p>
        </p:txBody>
      </p:sp>
    </p:spTree>
    <p:extLst>
      <p:ext uri="{BB962C8B-B14F-4D97-AF65-F5344CB8AC3E}">
        <p14:creationId xmlns="" xmlns:p14="http://schemas.microsoft.com/office/powerpoint/2010/main" val="295016115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750"/>
                                        <p:tgtEl>
                                          <p:spTgt spid="3">
                                            <p:txEl>
                                              <p:pRg st="1" end="1"/>
                                            </p:txEl>
                                          </p:spTgt>
                                        </p:tgtEl>
                                      </p:cBhvr>
                                    </p:animEffect>
                                  </p:childTnLst>
                                </p:cTn>
                              </p:par>
                            </p:childTnLst>
                          </p:cTn>
                        </p:par>
                        <p:par>
                          <p:cTn id="13" fill="hold">
                            <p:stCondLst>
                              <p:cond delay="750"/>
                            </p:stCondLst>
                            <p:childTnLst>
                              <p:par>
                                <p:cTn id="14" presetID="4" presetClass="entr" presetSubtype="16"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ox(in)">
                                      <p:cBhvr>
                                        <p:cTn id="16" dur="75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ox(in)">
                                      <p:cBhvr>
                                        <p:cTn id="21"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0" y="641684"/>
            <a:ext cx="12192000" cy="4859956"/>
          </a:xfrm>
        </p:spPr>
        <p:txBody>
          <a:bodyPr>
            <a:normAutofit fontScale="55000" lnSpcReduction="20000"/>
          </a:bodyPr>
          <a:lstStyle/>
          <a:p>
            <a:pPr algn="ctr">
              <a:lnSpc>
                <a:spcPct val="170000"/>
              </a:lnSpc>
            </a:pPr>
            <a:r>
              <a:rPr lang="zh-CN" altLang="zh-CN" b="1" dirty="0">
                <a:solidFill>
                  <a:srgbClr val="C00000"/>
                </a:solidFill>
              </a:rPr>
              <a:t>（三）</a:t>
            </a:r>
            <a:r>
              <a:rPr lang="zh-CN" altLang="en-US" b="1" dirty="0">
                <a:solidFill>
                  <a:srgbClr val="C00000"/>
                </a:solidFill>
              </a:rPr>
              <a:t>赏析上片</a:t>
            </a:r>
            <a:r>
              <a:rPr lang="zh-CN" altLang="zh-CN" b="1" dirty="0">
                <a:solidFill>
                  <a:srgbClr val="C00000"/>
                </a:solidFill>
              </a:rPr>
              <a:t>：</a:t>
            </a:r>
          </a:p>
          <a:p>
            <a:pPr>
              <a:lnSpc>
                <a:spcPct val="170000"/>
              </a:lnSpc>
            </a:pPr>
            <a:r>
              <a:rPr lang="en-US" altLang="zh-CN" b="1" dirty="0">
                <a:solidFill>
                  <a:srgbClr val="1233AE"/>
                </a:solidFill>
              </a:rPr>
              <a:t>1</a:t>
            </a:r>
            <a:r>
              <a:rPr lang="zh-CN" altLang="zh-CN" b="1" dirty="0">
                <a:solidFill>
                  <a:srgbClr val="1233AE"/>
                </a:solidFill>
              </a:rPr>
              <a:t>思考，作者来到北固亭，为什么会想到孙权和刘裕</a:t>
            </a:r>
            <a:r>
              <a:rPr lang="en-US" altLang="zh-CN" b="1" dirty="0">
                <a:solidFill>
                  <a:srgbClr val="1233AE"/>
                </a:solidFill>
              </a:rPr>
              <a:t>?</a:t>
            </a:r>
            <a:r>
              <a:rPr lang="zh-CN" altLang="zh-CN" b="1" dirty="0">
                <a:solidFill>
                  <a:srgbClr val="1233AE"/>
                </a:solidFill>
              </a:rPr>
              <a:t>这两个人的共同点是什么？ </a:t>
            </a:r>
          </a:p>
          <a:p>
            <a:pPr>
              <a:lnSpc>
                <a:spcPct val="170000"/>
              </a:lnSpc>
            </a:pPr>
            <a:r>
              <a:rPr lang="zh-CN" altLang="zh-CN" b="1" dirty="0">
                <a:solidFill>
                  <a:srgbClr val="FF0000"/>
                </a:solidFill>
              </a:rPr>
              <a:t>明确：</a:t>
            </a:r>
          </a:p>
          <a:p>
            <a:pPr>
              <a:lnSpc>
                <a:spcPct val="170000"/>
              </a:lnSpc>
            </a:pPr>
            <a:r>
              <a:rPr lang="zh-CN" altLang="zh-CN" b="1" dirty="0">
                <a:solidFill>
                  <a:srgbClr val="C00000"/>
                </a:solidFill>
              </a:rPr>
              <a:t>孙权：</a:t>
            </a:r>
            <a:r>
              <a:rPr lang="zh-CN" altLang="zh-CN" b="1" dirty="0"/>
              <a:t>在京口建立吴国，建都建业</a:t>
            </a:r>
            <a:r>
              <a:rPr lang="en-US" altLang="zh-CN" b="1" dirty="0"/>
              <a:t>(</a:t>
            </a:r>
            <a:r>
              <a:rPr lang="zh-CN" altLang="zh-CN" b="1" dirty="0"/>
              <a:t>南京</a:t>
            </a:r>
            <a:r>
              <a:rPr lang="en-US" altLang="zh-CN" b="1" dirty="0"/>
              <a:t>)</a:t>
            </a:r>
            <a:r>
              <a:rPr lang="zh-CN" altLang="zh-CN" b="1" dirty="0"/>
              <a:t>，抵抗了来自曹军的入侵，保卫了国家</a:t>
            </a:r>
            <a:r>
              <a:rPr lang="en-US" altLang="zh-CN" b="1" dirty="0"/>
              <a:t>;</a:t>
            </a:r>
            <a:endParaRPr lang="zh-CN" altLang="zh-CN" b="1" dirty="0"/>
          </a:p>
          <a:p>
            <a:pPr>
              <a:lnSpc>
                <a:spcPct val="170000"/>
              </a:lnSpc>
            </a:pPr>
            <a:r>
              <a:rPr lang="zh-CN" altLang="zh-CN" b="1" dirty="0">
                <a:solidFill>
                  <a:srgbClr val="C00000"/>
                </a:solidFill>
              </a:rPr>
              <a:t>刘裕：</a:t>
            </a:r>
            <a:r>
              <a:rPr lang="zh-CN" altLang="zh-CN" b="1" dirty="0"/>
              <a:t>刘裕出生于京口寻常小巷陌，后建立刘宋政权，建都建康</a:t>
            </a:r>
            <a:r>
              <a:rPr lang="en-US" altLang="zh-CN" b="1" dirty="0"/>
              <a:t>(</a:t>
            </a:r>
            <a:r>
              <a:rPr lang="zh-CN" altLang="zh-CN" b="1" dirty="0"/>
              <a:t>南京</a:t>
            </a:r>
            <a:r>
              <a:rPr lang="en-US" altLang="zh-CN" b="1" dirty="0"/>
              <a:t>)</a:t>
            </a:r>
            <a:r>
              <a:rPr lang="zh-CN" altLang="zh-CN" b="1" dirty="0"/>
              <a:t>，多次抵抗来自多方的入侵，守卫了国家。</a:t>
            </a:r>
          </a:p>
          <a:p>
            <a:pPr>
              <a:lnSpc>
                <a:spcPct val="170000"/>
              </a:lnSpc>
            </a:pPr>
            <a:r>
              <a:rPr lang="zh-CN" altLang="en-US" b="1" dirty="0">
                <a:solidFill>
                  <a:srgbClr val="C00000"/>
                </a:solidFill>
              </a:rPr>
              <a:t>共同点：</a:t>
            </a:r>
            <a:r>
              <a:rPr lang="zh-CN" altLang="zh-CN" b="1" dirty="0"/>
              <a:t>两者均与京口一地有关，都曾勇猛抗敌，保卫家园。</a:t>
            </a:r>
          </a:p>
          <a:p>
            <a:pPr>
              <a:lnSpc>
                <a:spcPct val="150000"/>
              </a:lnSpc>
            </a:pPr>
            <a:endParaRPr lang="zh-CN" altLang="zh-CN" b="1" dirty="0"/>
          </a:p>
        </p:txBody>
      </p:sp>
    </p:spTree>
    <p:extLst>
      <p:ext uri="{BB962C8B-B14F-4D97-AF65-F5344CB8AC3E}">
        <p14:creationId xmlns="" xmlns:p14="http://schemas.microsoft.com/office/powerpoint/2010/main" val="1551352353"/>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506361" y="1536138"/>
            <a:ext cx="10972800" cy="4616087"/>
          </a:xfrm>
        </p:spPr>
        <p:txBody>
          <a:bodyPr>
            <a:normAutofit fontScale="62500" lnSpcReduction="20000"/>
          </a:bodyPr>
          <a:lstStyle/>
          <a:p>
            <a:pPr>
              <a:lnSpc>
                <a:spcPct val="170000"/>
              </a:lnSpc>
            </a:pPr>
            <a:r>
              <a:rPr lang="zh-CN" altLang="zh-CN" b="1" dirty="0"/>
              <a:t>《永遇乐</a:t>
            </a:r>
            <a:r>
              <a:rPr lang="en-US" altLang="zh-CN" b="1" dirty="0"/>
              <a:t>·</a:t>
            </a:r>
            <a:r>
              <a:rPr lang="zh-CN" altLang="zh-CN" b="1" dirty="0"/>
              <a:t>京口北固亭怀古》是辛弃疾于宋宁宗开禧元年（</a:t>
            </a:r>
            <a:r>
              <a:rPr lang="en-US" altLang="zh-CN" b="1" dirty="0"/>
              <a:t>1205</a:t>
            </a:r>
            <a:r>
              <a:rPr lang="zh-CN" altLang="zh-CN" b="1" dirty="0"/>
              <a:t>年）创作的。当时韩侂胄执政，正积极筹划北伐，闲置已久的辛弃疾于前一年被起用为浙东安抚使。辛弃疾的意见没有引起南宋当权者的重视。一次他来到京口北固亭，感慨万千，于是写下了这首词中佳作。学习这首词，将使学生了解辛派词的特点和写法，体会辛弃疾创作风格，有助于提高学生对古典诗词的鉴赏能力，陶冶性格，追求高尚的人生志趣。</a:t>
            </a:r>
          </a:p>
        </p:txBody>
      </p:sp>
      <p:pic>
        <p:nvPicPr>
          <p:cNvPr id="4" name="图片 3">
            <a:extLst>
              <a:ext uri="{FF2B5EF4-FFF2-40B4-BE49-F238E27FC236}">
                <a16:creationId xmlns="" xmlns:a16="http://schemas.microsoft.com/office/drawing/2014/main" id="{F3B5FDBC-B6A9-447C-87B4-ECFB26068228}"/>
              </a:ext>
            </a:extLst>
          </p:cNvPr>
          <p:cNvPicPr/>
          <p:nvPr/>
        </p:nvPicPr>
        <p:blipFill>
          <a:blip r:embed="rId2">
            <a:extLst>
              <a:ext uri="{28A0092B-C50C-407E-A947-70E740481C1C}">
                <a14:useLocalDpi xmlns="" xmlns:a14="http://schemas.microsoft.com/office/drawing/2010/main"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 xmlns:p14="http://schemas.microsoft.com/office/powerpoint/2010/main" val="279860110"/>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0" y="641684"/>
            <a:ext cx="12192000" cy="5088556"/>
          </a:xfrm>
        </p:spPr>
        <p:txBody>
          <a:bodyPr>
            <a:normAutofit fontScale="55000" lnSpcReduction="20000"/>
          </a:bodyPr>
          <a:lstStyle/>
          <a:p>
            <a:pPr>
              <a:lnSpc>
                <a:spcPct val="170000"/>
              </a:lnSpc>
            </a:pPr>
            <a:r>
              <a:rPr lang="zh-CN" altLang="en-US" b="1">
                <a:solidFill>
                  <a:srgbClr val="FF0000"/>
                </a:solidFill>
              </a:rPr>
              <a:t>分析</a:t>
            </a:r>
            <a:r>
              <a:rPr lang="zh-CN" altLang="zh-CN" b="1">
                <a:solidFill>
                  <a:srgbClr val="FF0000"/>
                </a:solidFill>
              </a:rPr>
              <a:t>：</a:t>
            </a:r>
            <a:endParaRPr lang="en-US" altLang="zh-CN" b="1" dirty="0">
              <a:solidFill>
                <a:srgbClr val="FF0000"/>
              </a:solidFill>
            </a:endParaRPr>
          </a:p>
          <a:p>
            <a:pPr>
              <a:lnSpc>
                <a:spcPct val="170000"/>
              </a:lnSpc>
            </a:pPr>
            <a:r>
              <a:rPr lang="zh-CN" altLang="zh-CN" b="1" dirty="0"/>
              <a:t>孙权、刘裕。孙权是三国时吴国的皇帝，他在京口建立的吴国的首都，并且能够打垮来自北方的侵犯者曹操的军队，保卫了国家。辛弃疾怀古，第一个想到的就是三国时期的英雄人物孙权。“风流总被雨打风吹去”从孙权到辛弃疾已有千年，当年孙权的风流余韵已荡然无存。江山本应代有英雄出，但是现在却没有孙权这样的英雄了。“斜阳草树……曾住”刘裕生于寻常百姓人家，出生低微，但并不妨碍他建功立业，一句“想当年”，刘裕率领兵强马壮的军队，驰骋中原，何等豪迈气概。作者借此隐约表达自己抗敌救国的心情。</a:t>
            </a:r>
          </a:p>
          <a:p>
            <a:pPr>
              <a:lnSpc>
                <a:spcPct val="150000"/>
              </a:lnSpc>
            </a:pPr>
            <a:endParaRPr lang="zh-CN" altLang="zh-CN" b="1" dirty="0"/>
          </a:p>
        </p:txBody>
      </p:sp>
    </p:spTree>
    <p:extLst>
      <p:ext uri="{BB962C8B-B14F-4D97-AF65-F5344CB8AC3E}">
        <p14:creationId xmlns="" xmlns:p14="http://schemas.microsoft.com/office/powerpoint/2010/main" val="2861097038"/>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262758" y="1493520"/>
            <a:ext cx="11666483" cy="3505200"/>
          </a:xfrm>
        </p:spPr>
        <p:txBody>
          <a:bodyPr>
            <a:normAutofit fontScale="62500" lnSpcReduction="20000"/>
          </a:bodyPr>
          <a:lstStyle/>
          <a:p>
            <a:pPr>
              <a:lnSpc>
                <a:spcPct val="170000"/>
              </a:lnSpc>
            </a:pPr>
            <a:r>
              <a:rPr lang="en-US" altLang="zh-CN" b="1" dirty="0">
                <a:solidFill>
                  <a:srgbClr val="1233AE"/>
                </a:solidFill>
              </a:rPr>
              <a:t>2. </a:t>
            </a:r>
            <a:r>
              <a:rPr lang="zh-CN" altLang="zh-CN" b="1" dirty="0">
                <a:solidFill>
                  <a:srgbClr val="1233AE"/>
                </a:solidFill>
              </a:rPr>
              <a:t>自读上片，找出最能表现作者对孙权和刘裕充满情感的词语、句子，思考，作者对他们充满什么感情？寄托了怎样的情怀？ </a:t>
            </a:r>
          </a:p>
          <a:p>
            <a:pPr>
              <a:lnSpc>
                <a:spcPct val="170000"/>
              </a:lnSpc>
            </a:pPr>
            <a:r>
              <a:rPr lang="zh-CN" altLang="zh-CN" b="1" dirty="0">
                <a:solidFill>
                  <a:srgbClr val="FF0000"/>
                </a:solidFill>
              </a:rPr>
              <a:t>明确：</a:t>
            </a:r>
          </a:p>
          <a:p>
            <a:pPr>
              <a:lnSpc>
                <a:spcPct val="170000"/>
              </a:lnSpc>
            </a:pPr>
            <a:r>
              <a:rPr lang="zh-CN" altLang="zh-CN" b="1" dirty="0"/>
              <a:t>“觅”、“英雄”、“风流”、“金戈铁马”、“气吞万里如虎”等词语、句子准确地表现了作者对英雄人物的崇敬、仰慕与向往。</a:t>
            </a:r>
          </a:p>
          <a:p>
            <a:pPr>
              <a:lnSpc>
                <a:spcPct val="170000"/>
              </a:lnSpc>
            </a:pPr>
            <a:endParaRPr lang="zh-CN" altLang="zh-CN" b="1" dirty="0">
              <a:latin typeface="+mn-ea"/>
            </a:endParaRPr>
          </a:p>
        </p:txBody>
      </p:sp>
    </p:spTree>
    <p:extLst>
      <p:ext uri="{BB962C8B-B14F-4D97-AF65-F5344CB8AC3E}">
        <p14:creationId xmlns="" xmlns:p14="http://schemas.microsoft.com/office/powerpoint/2010/main" val="2106865424"/>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106680" y="548640"/>
            <a:ext cx="12085320" cy="5283989"/>
          </a:xfrm>
        </p:spPr>
        <p:txBody>
          <a:bodyPr>
            <a:normAutofit fontScale="55000" lnSpcReduction="20000"/>
          </a:bodyPr>
          <a:lstStyle/>
          <a:p>
            <a:pPr>
              <a:lnSpc>
                <a:spcPct val="170000"/>
              </a:lnSpc>
            </a:pPr>
            <a:r>
              <a:rPr lang="zh-CN" altLang="zh-CN" b="1" dirty="0">
                <a:solidFill>
                  <a:srgbClr val="FF0000"/>
                </a:solidFill>
              </a:rPr>
              <a:t>分析：</a:t>
            </a:r>
          </a:p>
          <a:p>
            <a:pPr>
              <a:lnSpc>
                <a:spcPct val="170000"/>
              </a:lnSpc>
            </a:pPr>
            <a:r>
              <a:rPr lang="zh-CN" altLang="zh-CN" b="1" dirty="0">
                <a:solidFill>
                  <a:srgbClr val="C00000"/>
                </a:solidFill>
              </a:rPr>
              <a:t>孙权：</a:t>
            </a:r>
            <a:r>
              <a:rPr lang="zh-CN" altLang="zh-CN" b="1" dirty="0"/>
              <a:t>仰慕英雄鞭策自己，表现收复失地的决心 。⑴“英雄”：赞美孙权敢于与曹魏抗衡， ⑵“英雄无觅处”，英雄难再，千古江山，江山本代有才人出，可现实生活中却没有孙权这样的英雄。“舞榭歌台”承平气象的象征，“风流总被雨打风吹去”慨叹孙权时期京口的繁华和英雄的业绩随着时光的流逝而不复存在。千古江山，可南宋国势日渐衰微，而南宋朝廷却依然苟安于江左、忍气吞声、怯懦无能。⑶孙权是国君，在赤壁之战中，正是因为有了孙权的坚持和力挺，周瑜才能大展拳脚，取得赤壁之战的胜利。而如今君主怯懦无能，表达自己闲置不用的苦闷。</a:t>
            </a:r>
          </a:p>
          <a:p>
            <a:pPr>
              <a:lnSpc>
                <a:spcPct val="170000"/>
              </a:lnSpc>
            </a:pPr>
            <a:endParaRPr lang="zh-CN" altLang="zh-CN" b="1" dirty="0">
              <a:latin typeface="+mn-ea"/>
            </a:endParaRPr>
          </a:p>
        </p:txBody>
      </p:sp>
    </p:spTree>
    <p:extLst>
      <p:ext uri="{BB962C8B-B14F-4D97-AF65-F5344CB8AC3E}">
        <p14:creationId xmlns="" xmlns:p14="http://schemas.microsoft.com/office/powerpoint/2010/main" val="474907599"/>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170454" y="956097"/>
            <a:ext cx="11851092" cy="2853904"/>
          </a:xfrm>
        </p:spPr>
        <p:txBody>
          <a:bodyPr>
            <a:normAutofit fontScale="62500" lnSpcReduction="20000"/>
          </a:bodyPr>
          <a:lstStyle/>
          <a:p>
            <a:pPr>
              <a:lnSpc>
                <a:spcPct val="170000"/>
              </a:lnSpc>
            </a:pPr>
            <a:r>
              <a:rPr lang="zh-CN" altLang="zh-CN" b="1" dirty="0">
                <a:solidFill>
                  <a:srgbClr val="C00000"/>
                </a:solidFill>
              </a:rPr>
              <a:t>刘裕：</a:t>
            </a:r>
            <a:r>
              <a:rPr lang="zh-CN" altLang="zh-CN" b="1" dirty="0"/>
              <a:t>赞美英雄，对南宋即将北伐的激励，对自己报效朝廷的含蓄表达。“斜阳草树，寻常巷陌”，斜阳草树下掩映的故居如此的荒凉， 刘裕出身寒微，而能“金戈铁马，气吞万里如虎”突出他以寒微出身而建立了赫赫功业，和南宋统治者的屈辱苟安形成鲜明的对比。</a:t>
            </a:r>
          </a:p>
          <a:p>
            <a:pPr>
              <a:lnSpc>
                <a:spcPct val="170000"/>
              </a:lnSpc>
            </a:pPr>
            <a:endParaRPr lang="zh-CN" altLang="zh-CN" b="1" dirty="0">
              <a:latin typeface="+mn-ea"/>
            </a:endParaRPr>
          </a:p>
        </p:txBody>
      </p:sp>
    </p:spTree>
    <p:extLst>
      <p:ext uri="{BB962C8B-B14F-4D97-AF65-F5344CB8AC3E}">
        <p14:creationId xmlns="" xmlns:p14="http://schemas.microsoft.com/office/powerpoint/2010/main" val="1547986948"/>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F99960CF-1563-4FAE-8BF2-BFD9492418BC}"/>
              </a:ext>
            </a:extLst>
          </p:cNvPr>
          <p:cNvSpPr>
            <a:spLocks noGrp="1"/>
          </p:cNvSpPr>
          <p:nvPr>
            <p:ph idx="1"/>
          </p:nvPr>
        </p:nvSpPr>
        <p:spPr>
          <a:xfrm>
            <a:off x="203469" y="685800"/>
            <a:ext cx="11621729" cy="5257800"/>
          </a:xfrm>
        </p:spPr>
        <p:txBody>
          <a:bodyPr>
            <a:normAutofit fontScale="55000" lnSpcReduction="20000"/>
          </a:bodyPr>
          <a:lstStyle/>
          <a:p>
            <a:pPr algn="ctr">
              <a:lnSpc>
                <a:spcPct val="170000"/>
              </a:lnSpc>
            </a:pPr>
            <a:r>
              <a:rPr lang="zh-CN" altLang="zh-CN" b="1" dirty="0">
                <a:solidFill>
                  <a:srgbClr val="FF0000"/>
                </a:solidFill>
              </a:rPr>
              <a:t>（四）赏析下片</a:t>
            </a:r>
          </a:p>
          <a:p>
            <a:pPr>
              <a:lnSpc>
                <a:spcPct val="170000"/>
              </a:lnSpc>
            </a:pPr>
            <a:r>
              <a:rPr lang="en-US" altLang="zh-CN" b="1" dirty="0">
                <a:solidFill>
                  <a:srgbClr val="1233AE"/>
                </a:solidFill>
              </a:rPr>
              <a:t>1. </a:t>
            </a:r>
            <a:r>
              <a:rPr lang="zh-CN" altLang="zh-CN" b="1" dirty="0">
                <a:solidFill>
                  <a:srgbClr val="1233AE"/>
                </a:solidFill>
              </a:rPr>
              <a:t>思考，哪些句子写到那了刘义隆、佛狸祠的典故，用这两个典故要表达什么意思</a:t>
            </a:r>
            <a:r>
              <a:rPr lang="en-US" altLang="zh-CN" b="1" dirty="0">
                <a:solidFill>
                  <a:srgbClr val="1233AE"/>
                </a:solidFill>
              </a:rPr>
              <a:t>? </a:t>
            </a:r>
            <a:endParaRPr lang="zh-CN" altLang="zh-CN" b="1" dirty="0">
              <a:solidFill>
                <a:srgbClr val="1233AE"/>
              </a:solidFill>
            </a:endParaRPr>
          </a:p>
          <a:p>
            <a:pPr>
              <a:lnSpc>
                <a:spcPct val="170000"/>
              </a:lnSpc>
            </a:pPr>
            <a:r>
              <a:rPr lang="zh-CN" altLang="zh-CN" b="1" dirty="0">
                <a:solidFill>
                  <a:srgbClr val="FF0000"/>
                </a:solidFill>
              </a:rPr>
              <a:t>明确：</a:t>
            </a:r>
          </a:p>
          <a:p>
            <a:pPr>
              <a:lnSpc>
                <a:spcPct val="170000"/>
              </a:lnSpc>
            </a:pPr>
            <a:r>
              <a:rPr lang="en-US" altLang="zh-CN" b="1" dirty="0"/>
              <a:t> “</a:t>
            </a:r>
            <a:r>
              <a:rPr lang="zh-CN" altLang="zh-CN" b="1" dirty="0"/>
              <a:t>元嘉草草，封狼居胥，赢得仓皇北顾。</a:t>
            </a:r>
            <a:r>
              <a:rPr lang="en-US" altLang="zh-CN" b="1" dirty="0"/>
              <a:t>”</a:t>
            </a:r>
            <a:r>
              <a:rPr lang="zh-CN" altLang="zh-CN" b="1" dirty="0"/>
              <a:t>写刘义隆冒进误国，作者借此典故讽刺了当朝统治者，表达了作者的谴责态度。</a:t>
            </a:r>
          </a:p>
          <a:p>
            <a:pPr>
              <a:lnSpc>
                <a:spcPct val="170000"/>
              </a:lnSpc>
            </a:pPr>
            <a:r>
              <a:rPr lang="en-US" altLang="zh-CN" b="1" dirty="0"/>
              <a:t>“</a:t>
            </a:r>
            <a:r>
              <a:rPr lang="zh-CN" altLang="zh-CN" b="1" dirty="0"/>
              <a:t>难堪回首，佛狸祠下，一片神鸦社鼓。</a:t>
            </a:r>
            <a:r>
              <a:rPr lang="en-US" altLang="zh-CN" b="1" dirty="0"/>
              <a:t>”</a:t>
            </a:r>
            <a:r>
              <a:rPr lang="zh-CN" altLang="zh-CN" b="1" dirty="0"/>
              <a:t>写百姓安于异族政权统治，忘了记自己的宋代子民的身份，作者借此典故表达了对南宋统治者偏安一隅，不积极救国的不满。</a:t>
            </a:r>
          </a:p>
        </p:txBody>
      </p:sp>
    </p:spTree>
    <p:extLst>
      <p:ext uri="{BB962C8B-B14F-4D97-AF65-F5344CB8AC3E}">
        <p14:creationId xmlns="" xmlns:p14="http://schemas.microsoft.com/office/powerpoint/2010/main" val="184494204"/>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4)">
                                      <p:cBhvr>
                                        <p:cTn id="17" dur="75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heel(4)">
                                      <p:cBhvr>
                                        <p:cTn id="22" dur="75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heel(4)">
                                      <p:cBhvr>
                                        <p:cTn id="27" dur="75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F99960CF-1563-4FAE-8BF2-BFD9492418BC}"/>
              </a:ext>
            </a:extLst>
          </p:cNvPr>
          <p:cNvSpPr>
            <a:spLocks noGrp="1"/>
          </p:cNvSpPr>
          <p:nvPr>
            <p:ph idx="1"/>
          </p:nvPr>
        </p:nvSpPr>
        <p:spPr>
          <a:xfrm>
            <a:off x="160110" y="441961"/>
            <a:ext cx="12031890" cy="5559344"/>
          </a:xfrm>
        </p:spPr>
        <p:txBody>
          <a:bodyPr>
            <a:normAutofit fontScale="47500" lnSpcReduction="20000"/>
          </a:bodyPr>
          <a:lstStyle/>
          <a:p>
            <a:pPr>
              <a:lnSpc>
                <a:spcPct val="170000"/>
              </a:lnSpc>
            </a:pPr>
            <a:r>
              <a:rPr lang="zh-CN" altLang="zh-CN" b="1" dirty="0">
                <a:solidFill>
                  <a:srgbClr val="FF0000"/>
                </a:solidFill>
              </a:rPr>
              <a:t>分析：</a:t>
            </a:r>
          </a:p>
          <a:p>
            <a:pPr>
              <a:lnSpc>
                <a:spcPct val="170000"/>
              </a:lnSpc>
            </a:pPr>
            <a:r>
              <a:rPr lang="zh-CN" altLang="zh-CN" b="1" dirty="0">
                <a:solidFill>
                  <a:srgbClr val="C00000"/>
                </a:solidFill>
              </a:rPr>
              <a:t>刘义隆：</a:t>
            </a:r>
            <a:r>
              <a:rPr lang="zh-CN" altLang="zh-CN" b="1" dirty="0"/>
              <a:t>草率出兵惨败。“草草”，“封狼居胥”想建功立业。血的教训，用张浚兵败符离，主张有备而战，反对韩侂胄为个人私利草率出兵，对国事的担忧。</a:t>
            </a:r>
          </a:p>
          <a:p>
            <a:pPr>
              <a:lnSpc>
                <a:spcPct val="170000"/>
              </a:lnSpc>
            </a:pPr>
            <a:r>
              <a:rPr lang="zh-CN" altLang="zh-CN" b="1" dirty="0">
                <a:solidFill>
                  <a:srgbClr val="C00000"/>
                </a:solidFill>
              </a:rPr>
              <a:t>佛狸祠：</a:t>
            </a:r>
            <a:r>
              <a:rPr lang="zh-CN" altLang="zh-CN" b="1" dirty="0"/>
              <a:t>“神鸦社鼓”，如今佛狸祠前祭神赛社、烟火不断，一派热闹、喧嚣的景象。作者遥望破碎的山河，还记得四十三年前，扬州地区的战火纷飞、硝烟滚滚，作者率领义军从北方归来。踌躇满志，抗金斗争如火如荼。宋军在采石矶大败金兵。而如今长江北岸瓜步山是沦陷地、金人统治区（完颜亮在四十三年前曾驻扎在瓜步山上，严督金兵强渡长江，以古喻今，佛狸自然成了完颜亮的影子）。今昔对照，警示沦陷区的百姓不要忘却国恨家仇，不要安于异族的统治，劝诫南宋统治者要北伐收复失地。佛狸祠是民族耻辱的象征，而百姓却以为是福佑人民的神庙。由此类推，广大沦陷区的百姓会像佛狸祠前祭祀的百姓一样忘记民族的耻辱与仇恨，安心当亡国奴。</a:t>
            </a:r>
          </a:p>
          <a:p>
            <a:endParaRPr lang="zh-CN" altLang="en-US" dirty="0"/>
          </a:p>
        </p:txBody>
      </p:sp>
    </p:spTree>
    <p:extLst>
      <p:ext uri="{BB962C8B-B14F-4D97-AF65-F5344CB8AC3E}">
        <p14:creationId xmlns="" xmlns:p14="http://schemas.microsoft.com/office/powerpoint/2010/main" val="2338123033"/>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F99960CF-1563-4FAE-8BF2-BFD9492418BC}"/>
              </a:ext>
            </a:extLst>
          </p:cNvPr>
          <p:cNvSpPr>
            <a:spLocks noGrp="1"/>
          </p:cNvSpPr>
          <p:nvPr>
            <p:ph idx="1"/>
          </p:nvPr>
        </p:nvSpPr>
        <p:spPr>
          <a:xfrm>
            <a:off x="55179" y="540231"/>
            <a:ext cx="12081641" cy="5709649"/>
          </a:xfrm>
        </p:spPr>
        <p:txBody>
          <a:bodyPr>
            <a:normAutofit fontScale="47500" lnSpcReduction="20000"/>
          </a:bodyPr>
          <a:lstStyle/>
          <a:p>
            <a:pPr>
              <a:lnSpc>
                <a:spcPct val="170000"/>
              </a:lnSpc>
            </a:pPr>
            <a:r>
              <a:rPr lang="en-US" altLang="zh-CN" b="1" dirty="0">
                <a:solidFill>
                  <a:srgbClr val="1233AE"/>
                </a:solidFill>
                <a:latin typeface="+mn-ea"/>
              </a:rPr>
              <a:t>2.</a:t>
            </a:r>
            <a:r>
              <a:rPr lang="zh-CN" altLang="zh-CN" b="1" dirty="0">
                <a:solidFill>
                  <a:srgbClr val="1233AE"/>
                </a:solidFill>
                <a:latin typeface="+mn-ea"/>
              </a:rPr>
              <a:t>讨论：作者为什么要用廉颇的典故结尾？要表达什么样的思想情感？请同学结合诗人的生平回答。</a:t>
            </a:r>
          </a:p>
          <a:p>
            <a:pPr>
              <a:lnSpc>
                <a:spcPct val="170000"/>
              </a:lnSpc>
            </a:pPr>
            <a:r>
              <a:rPr lang="zh-CN" altLang="zh-CN" b="1" dirty="0">
                <a:solidFill>
                  <a:srgbClr val="FF0000"/>
                </a:solidFill>
                <a:latin typeface="+mn-ea"/>
              </a:rPr>
              <a:t>明确：</a:t>
            </a:r>
          </a:p>
          <a:p>
            <a:pPr>
              <a:lnSpc>
                <a:spcPct val="170000"/>
              </a:lnSpc>
            </a:pPr>
            <a:r>
              <a:rPr lang="zh-CN" altLang="zh-CN" b="1" dirty="0">
                <a:latin typeface="+mn-ea"/>
              </a:rPr>
              <a:t>词作结尾说 </a:t>
            </a:r>
            <a:r>
              <a:rPr lang="en-US" altLang="zh-CN" b="1" dirty="0">
                <a:latin typeface="+mn-ea"/>
              </a:rPr>
              <a:t>“</a:t>
            </a:r>
            <a:r>
              <a:rPr lang="zh-CN" altLang="zh-CN" b="1" dirty="0">
                <a:latin typeface="+mn-ea"/>
              </a:rPr>
              <a:t>凭谁问，廉颇老矣，尚能饭否</a:t>
            </a:r>
            <a:r>
              <a:rPr lang="en-US" altLang="zh-CN" b="1" dirty="0">
                <a:latin typeface="+mn-ea"/>
              </a:rPr>
              <a:t>?”</a:t>
            </a:r>
            <a:r>
              <a:rPr lang="zh-CN" altLang="zh-CN" b="1" dirty="0">
                <a:latin typeface="+mn-ea"/>
              </a:rPr>
              <a:t>词人用廉颇自喻，表达了自己空有政治抱负，却没有机会实现，壮志难酬的苦闷。</a:t>
            </a:r>
          </a:p>
          <a:p>
            <a:pPr>
              <a:lnSpc>
                <a:spcPct val="170000"/>
              </a:lnSpc>
            </a:pPr>
            <a:r>
              <a:rPr lang="zh-CN" altLang="zh-CN" b="1" dirty="0">
                <a:solidFill>
                  <a:srgbClr val="C00000"/>
                </a:solidFill>
                <a:latin typeface="+mn-ea"/>
              </a:rPr>
              <a:t>分析：</a:t>
            </a:r>
            <a:endParaRPr lang="en-US" altLang="zh-CN" b="1" dirty="0">
              <a:solidFill>
                <a:srgbClr val="C00000"/>
              </a:solidFill>
              <a:latin typeface="+mn-ea"/>
            </a:endParaRPr>
          </a:p>
          <a:p>
            <a:pPr>
              <a:lnSpc>
                <a:spcPct val="170000"/>
              </a:lnSpc>
            </a:pPr>
            <a:r>
              <a:rPr lang="zh-CN" altLang="zh-CN" b="1" dirty="0">
                <a:latin typeface="+mn-ea"/>
              </a:rPr>
              <a:t>《史记·廉颇蔺相如列传》记载，廉颇被免职后，跑到魏国，赵王想再用他，派人去看他的身体情况，廉颇的仇人郭开贿赂使者，使者看到廉颇，廉颇为之一饭斗米，肉十斤，被甲上马，以示尚可用。赵使回来报告王说：“廉颇将军虽老，尚善饭，然与臣坐，顷之三遗矢矣”赵王以为老，遂不用。表达了诗人遭闲置不用的报国无门的激愤和悲愤之情。</a:t>
            </a:r>
          </a:p>
        </p:txBody>
      </p:sp>
    </p:spTree>
    <p:extLst>
      <p:ext uri="{BB962C8B-B14F-4D97-AF65-F5344CB8AC3E}">
        <p14:creationId xmlns="" xmlns:p14="http://schemas.microsoft.com/office/powerpoint/2010/main" val="3725315810"/>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F99960CF-1563-4FAE-8BF2-BFD9492418BC}"/>
              </a:ext>
            </a:extLst>
          </p:cNvPr>
          <p:cNvSpPr>
            <a:spLocks noGrp="1"/>
          </p:cNvSpPr>
          <p:nvPr>
            <p:ph idx="1"/>
          </p:nvPr>
        </p:nvSpPr>
        <p:spPr>
          <a:xfrm>
            <a:off x="0" y="1280160"/>
            <a:ext cx="12192000" cy="3230880"/>
          </a:xfrm>
        </p:spPr>
        <p:txBody>
          <a:bodyPr>
            <a:normAutofit fontScale="70000" lnSpcReduction="20000"/>
          </a:bodyPr>
          <a:lstStyle/>
          <a:p>
            <a:pPr algn="ctr">
              <a:lnSpc>
                <a:spcPct val="150000"/>
              </a:lnSpc>
            </a:pPr>
            <a:r>
              <a:rPr lang="zh-CN" altLang="zh-CN" b="1" dirty="0">
                <a:solidFill>
                  <a:srgbClr val="FF0000"/>
                </a:solidFill>
              </a:rPr>
              <a:t>（五）鉴赏诗人形象：</a:t>
            </a:r>
          </a:p>
          <a:p>
            <a:pPr>
              <a:lnSpc>
                <a:spcPct val="150000"/>
              </a:lnSpc>
            </a:pPr>
            <a:r>
              <a:rPr lang="zh-CN" altLang="zh-CN" b="1" dirty="0">
                <a:solidFill>
                  <a:srgbClr val="1233AE"/>
                </a:solidFill>
              </a:rPr>
              <a:t>思考，这首词塑造了怎样的诗人形象？</a:t>
            </a:r>
          </a:p>
          <a:p>
            <a:pPr>
              <a:lnSpc>
                <a:spcPct val="150000"/>
              </a:lnSpc>
            </a:pPr>
            <a:r>
              <a:rPr lang="zh-CN" altLang="zh-CN" b="1" dirty="0">
                <a:solidFill>
                  <a:srgbClr val="FF0000"/>
                </a:solidFill>
              </a:rPr>
              <a:t>明确：</a:t>
            </a:r>
          </a:p>
          <a:p>
            <a:pPr>
              <a:lnSpc>
                <a:spcPct val="150000"/>
              </a:lnSpc>
            </a:pPr>
            <a:r>
              <a:rPr lang="zh-CN" altLang="zh-CN" b="1" dirty="0"/>
              <a:t>塑造了一个忧国忧民，热爱祖国，主张抗金，反对苟且偷生，内心充满愤懑的诗人形象。</a:t>
            </a:r>
          </a:p>
          <a:p>
            <a:endParaRPr lang="zh-CN" altLang="en-US" dirty="0"/>
          </a:p>
        </p:txBody>
      </p:sp>
    </p:spTree>
    <p:extLst>
      <p:ext uri="{BB962C8B-B14F-4D97-AF65-F5344CB8AC3E}">
        <p14:creationId xmlns="" xmlns:p14="http://schemas.microsoft.com/office/powerpoint/2010/main" val="1408880729"/>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F99960CF-1563-4FAE-8BF2-BFD9492418BC}"/>
              </a:ext>
            </a:extLst>
          </p:cNvPr>
          <p:cNvSpPr>
            <a:spLocks noGrp="1"/>
          </p:cNvSpPr>
          <p:nvPr>
            <p:ph idx="1"/>
          </p:nvPr>
        </p:nvSpPr>
        <p:spPr>
          <a:xfrm>
            <a:off x="0" y="1280160"/>
            <a:ext cx="11967411" cy="3550920"/>
          </a:xfrm>
        </p:spPr>
        <p:txBody>
          <a:bodyPr>
            <a:normAutofit fontScale="62500" lnSpcReduction="20000"/>
          </a:bodyPr>
          <a:lstStyle/>
          <a:p>
            <a:pPr algn="ctr">
              <a:lnSpc>
                <a:spcPct val="150000"/>
              </a:lnSpc>
            </a:pPr>
            <a:r>
              <a:rPr lang="zh-CN" altLang="zh-CN" b="1" dirty="0">
                <a:solidFill>
                  <a:srgbClr val="FF0000"/>
                </a:solidFill>
              </a:rPr>
              <a:t>（六）归纳主题：</a:t>
            </a:r>
          </a:p>
          <a:p>
            <a:pPr>
              <a:lnSpc>
                <a:spcPct val="150000"/>
              </a:lnSpc>
            </a:pPr>
            <a:r>
              <a:rPr lang="zh-CN" altLang="zh-CN" b="1" dirty="0">
                <a:solidFill>
                  <a:srgbClr val="FF0000"/>
                </a:solidFill>
              </a:rPr>
              <a:t>明确：</a:t>
            </a:r>
          </a:p>
          <a:p>
            <a:pPr>
              <a:lnSpc>
                <a:spcPct val="150000"/>
              </a:lnSpc>
            </a:pPr>
            <a:r>
              <a:rPr lang="zh-CN" altLang="zh-CN" b="1" dirty="0"/>
              <a:t>上阕借孙权和刘裕这两个历史上的英雄人物事迹隐约讽刺南宋政权的无能，表达自己抗敌救国的热情。下阕用刘义隆、佛狸祠、廉颇的典故，继续写自己报效祖国的一片忠心，并表达自己不为朝廷所用的激愤。</a:t>
            </a:r>
          </a:p>
          <a:p>
            <a:endParaRPr lang="zh-CN" altLang="en-US" dirty="0"/>
          </a:p>
        </p:txBody>
      </p:sp>
    </p:spTree>
    <p:extLst>
      <p:ext uri="{BB962C8B-B14F-4D97-AF65-F5344CB8AC3E}">
        <p14:creationId xmlns="" xmlns:p14="http://schemas.microsoft.com/office/powerpoint/2010/main" val="2978374160"/>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F99960CF-1563-4FAE-8BF2-BFD9492418BC}"/>
              </a:ext>
            </a:extLst>
          </p:cNvPr>
          <p:cNvSpPr>
            <a:spLocks noGrp="1"/>
          </p:cNvSpPr>
          <p:nvPr>
            <p:ph idx="1"/>
          </p:nvPr>
        </p:nvSpPr>
        <p:spPr>
          <a:xfrm>
            <a:off x="147483" y="1010652"/>
            <a:ext cx="11857703" cy="4628147"/>
          </a:xfrm>
        </p:spPr>
        <p:txBody>
          <a:bodyPr>
            <a:normAutofit fontScale="55000" lnSpcReduction="20000"/>
          </a:bodyPr>
          <a:lstStyle/>
          <a:p>
            <a:pPr algn="ctr">
              <a:lnSpc>
                <a:spcPct val="170000"/>
              </a:lnSpc>
            </a:pPr>
            <a:r>
              <a:rPr lang="zh-CN" altLang="zh-CN" b="1" dirty="0">
                <a:solidFill>
                  <a:srgbClr val="FF0000"/>
                </a:solidFill>
              </a:rPr>
              <a:t>（七）鉴赏表达技巧</a:t>
            </a:r>
          </a:p>
          <a:p>
            <a:pPr>
              <a:lnSpc>
                <a:spcPct val="170000"/>
              </a:lnSpc>
            </a:pPr>
            <a:r>
              <a:rPr lang="zh-CN" altLang="zh-CN" b="1" dirty="0">
                <a:solidFill>
                  <a:srgbClr val="1233AE"/>
                </a:solidFill>
              </a:rPr>
              <a:t>思考：结合全诗来看，本文最大的艺术特色是什么</a:t>
            </a:r>
            <a:r>
              <a:rPr lang="en-US" altLang="zh-CN" b="1" dirty="0">
                <a:solidFill>
                  <a:srgbClr val="1233AE"/>
                </a:solidFill>
              </a:rPr>
              <a:t>?</a:t>
            </a:r>
            <a:r>
              <a:rPr lang="zh-CN" altLang="zh-CN" b="1" dirty="0">
                <a:solidFill>
                  <a:srgbClr val="1233AE"/>
                </a:solidFill>
              </a:rPr>
              <a:t>这样有什么好处？ </a:t>
            </a:r>
          </a:p>
          <a:p>
            <a:pPr>
              <a:lnSpc>
                <a:spcPct val="170000"/>
              </a:lnSpc>
            </a:pPr>
            <a:r>
              <a:rPr lang="zh-CN" altLang="zh-CN" b="1" dirty="0">
                <a:solidFill>
                  <a:srgbClr val="FF0000"/>
                </a:solidFill>
              </a:rPr>
              <a:t>明确： </a:t>
            </a:r>
          </a:p>
          <a:p>
            <a:pPr>
              <a:lnSpc>
                <a:spcPct val="170000"/>
              </a:lnSpc>
            </a:pPr>
            <a:r>
              <a:rPr lang="zh-CN" altLang="zh-CN" b="1" dirty="0">
                <a:solidFill>
                  <a:srgbClr val="C00000"/>
                </a:solidFill>
              </a:rPr>
              <a:t>最大的艺术特色是用典。</a:t>
            </a:r>
          </a:p>
          <a:p>
            <a:pPr>
              <a:lnSpc>
                <a:spcPct val="170000"/>
              </a:lnSpc>
            </a:pPr>
            <a:r>
              <a:rPr lang="zh-CN" altLang="zh-CN" b="1" dirty="0"/>
              <a:t>用典的好处：</a:t>
            </a:r>
          </a:p>
          <a:p>
            <a:pPr>
              <a:lnSpc>
                <a:spcPct val="170000"/>
              </a:lnSpc>
            </a:pPr>
            <a:r>
              <a:rPr lang="zh-CN" altLang="zh-CN" b="1" dirty="0">
                <a:solidFill>
                  <a:srgbClr val="C00000"/>
                </a:solidFill>
              </a:rPr>
              <a:t>①紧扣题目，自然合理。</a:t>
            </a:r>
            <a:endParaRPr lang="en-US" altLang="zh-CN" b="1" dirty="0">
              <a:solidFill>
                <a:srgbClr val="C00000"/>
              </a:solidFill>
            </a:endParaRPr>
          </a:p>
          <a:p>
            <a:pPr>
              <a:lnSpc>
                <a:spcPct val="170000"/>
              </a:lnSpc>
            </a:pPr>
            <a:r>
              <a:rPr lang="zh-CN" altLang="zh-CN" b="1" dirty="0"/>
              <a:t>前四位历史人物都和京口有着千丝万缕的联系，在京口想到这些人物和他们的故事，是很自然的事，最后以廉颇自喻收尾，使首尾圆合，五个典故之间不可分割，浑然一体。</a:t>
            </a:r>
          </a:p>
          <a:p>
            <a:endParaRPr lang="zh-CN" altLang="en-US" dirty="0"/>
          </a:p>
        </p:txBody>
      </p:sp>
    </p:spTree>
    <p:extLst>
      <p:ext uri="{BB962C8B-B14F-4D97-AF65-F5344CB8AC3E}">
        <p14:creationId xmlns="" xmlns:p14="http://schemas.microsoft.com/office/powerpoint/2010/main" val="2259687834"/>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outVertical)">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arn(outVertical)">
                                      <p:cBhvr>
                                        <p:cTn id="3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103239" y="1436187"/>
            <a:ext cx="12088761" cy="4955735"/>
          </a:xfrm>
        </p:spPr>
        <p:txBody>
          <a:bodyPr>
            <a:normAutofit fontScale="62500" lnSpcReduction="20000"/>
          </a:bodyPr>
          <a:lstStyle/>
          <a:p>
            <a:pPr>
              <a:lnSpc>
                <a:spcPct val="170000"/>
              </a:lnSpc>
            </a:pPr>
            <a:r>
              <a:rPr lang="en-US" altLang="zh-CN" b="1" dirty="0"/>
              <a:t>1.</a:t>
            </a:r>
            <a:r>
              <a:rPr lang="zh-CN" altLang="zh-CN" b="1" dirty="0"/>
              <a:t>积累基础知识，品味诗歌语言，熟读成诵，培养语言建构与运用素养。</a:t>
            </a:r>
          </a:p>
          <a:p>
            <a:pPr>
              <a:lnSpc>
                <a:spcPct val="170000"/>
              </a:lnSpc>
            </a:pPr>
            <a:r>
              <a:rPr lang="en-US" altLang="zh-CN" b="1" dirty="0"/>
              <a:t>2.</a:t>
            </a:r>
            <a:r>
              <a:rPr lang="zh-CN" altLang="zh-CN" b="1" dirty="0"/>
              <a:t>根据课文内容设置问题，理解诗歌的主旨，有效提问，激发学生思考，促进思维发展，培养学生思维发展与提升素养。</a:t>
            </a:r>
          </a:p>
          <a:p>
            <a:pPr>
              <a:lnSpc>
                <a:spcPct val="170000"/>
              </a:lnSpc>
            </a:pPr>
            <a:r>
              <a:rPr lang="en-US" altLang="zh-CN" b="1" dirty="0"/>
              <a:t>3. </a:t>
            </a:r>
            <a:r>
              <a:rPr lang="zh-CN" altLang="zh-CN" b="1" dirty="0"/>
              <a:t>把握辛弃疾词的意象，鉴赏词的意境，用文学视角解读词中景物描写与诗人情感的关系，培养审美鉴赏与创造素养。</a:t>
            </a:r>
          </a:p>
          <a:p>
            <a:pPr>
              <a:lnSpc>
                <a:spcPct val="170000"/>
              </a:lnSpc>
            </a:pPr>
            <a:r>
              <a:rPr lang="en-US" altLang="zh-CN" b="1" dirty="0"/>
              <a:t>4. </a:t>
            </a:r>
            <a:r>
              <a:rPr lang="zh-CN" altLang="zh-CN" b="1" dirty="0"/>
              <a:t>熟悉了解必要的历史典故，了解豪放词的特点，领略宋词的艺术美，培养学生文化传承与理解素养。</a:t>
            </a:r>
          </a:p>
        </p:txBody>
      </p:sp>
      <p:pic>
        <p:nvPicPr>
          <p:cNvPr id="6" name="图片 5">
            <a:extLst>
              <a:ext uri="{FF2B5EF4-FFF2-40B4-BE49-F238E27FC236}">
                <a16:creationId xmlns="" xmlns:a16="http://schemas.microsoft.com/office/drawing/2014/main" id="{FF526BBC-8ADC-4666-9082-ED18006C0BED}"/>
              </a:ext>
            </a:extLst>
          </p:cNvPr>
          <p:cNvPicPr/>
          <p:nvPr/>
        </p:nvPicPr>
        <p:blipFill>
          <a:blip r:embed="rId2">
            <a:extLst>
              <a:ext uri="{28A0092B-C50C-407E-A947-70E740481C1C}">
                <a14:useLocalDpi xmlns="" xmlns:a14="http://schemas.microsoft.com/office/drawing/2010/main" val="0"/>
              </a:ext>
            </a:extLst>
          </a:blip>
          <a:srcRect l="877" t="22826" r="2924" b="22826"/>
          <a:stretch>
            <a:fillRect/>
          </a:stretch>
        </p:blipFill>
        <p:spPr bwMode="auto">
          <a:xfrm>
            <a:off x="0" y="0"/>
            <a:ext cx="4734232" cy="1578077"/>
          </a:xfrm>
          <a:prstGeom prst="rect">
            <a:avLst/>
          </a:prstGeom>
          <a:noFill/>
          <a:ln>
            <a:noFill/>
          </a:ln>
        </p:spPr>
      </p:pic>
    </p:spTree>
    <p:extLst>
      <p:ext uri="{BB962C8B-B14F-4D97-AF65-F5344CB8AC3E}">
        <p14:creationId xmlns="" xmlns:p14="http://schemas.microsoft.com/office/powerpoint/2010/main" val="4252992720"/>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F99960CF-1563-4FAE-8BF2-BFD9492418BC}"/>
              </a:ext>
            </a:extLst>
          </p:cNvPr>
          <p:cNvSpPr>
            <a:spLocks noGrp="1"/>
          </p:cNvSpPr>
          <p:nvPr>
            <p:ph idx="1"/>
          </p:nvPr>
        </p:nvSpPr>
        <p:spPr>
          <a:xfrm>
            <a:off x="147483" y="1219200"/>
            <a:ext cx="11857703" cy="4853126"/>
          </a:xfrm>
        </p:spPr>
        <p:txBody>
          <a:bodyPr>
            <a:normAutofit fontScale="55000" lnSpcReduction="20000"/>
          </a:bodyPr>
          <a:lstStyle/>
          <a:p>
            <a:pPr>
              <a:lnSpc>
                <a:spcPct val="160000"/>
              </a:lnSpc>
            </a:pPr>
            <a:r>
              <a:rPr lang="zh-CN" altLang="zh-CN" b="1" dirty="0">
                <a:solidFill>
                  <a:srgbClr val="C00000"/>
                </a:solidFill>
              </a:rPr>
              <a:t>②取舍得当，没有拼凑之感。</a:t>
            </a:r>
            <a:endParaRPr lang="en-US" altLang="zh-CN" b="1" dirty="0">
              <a:solidFill>
                <a:srgbClr val="C00000"/>
              </a:solidFill>
            </a:endParaRPr>
          </a:p>
          <a:p>
            <a:pPr>
              <a:lnSpc>
                <a:spcPct val="160000"/>
              </a:lnSpc>
            </a:pPr>
            <a:r>
              <a:rPr lang="zh-CN" altLang="zh-CN" b="1" dirty="0"/>
              <a:t>所选典故看似信手拈来，随“意”而使，却是精心选择，丝毫没有被“典”所使，很是恰当贴切，丰富了思想内涵。</a:t>
            </a:r>
          </a:p>
          <a:p>
            <a:pPr>
              <a:lnSpc>
                <a:spcPct val="160000"/>
              </a:lnSpc>
            </a:pPr>
            <a:r>
              <a:rPr lang="zh-CN" altLang="zh-CN" b="1" dirty="0">
                <a:solidFill>
                  <a:srgbClr val="C00000"/>
                </a:solidFill>
              </a:rPr>
              <a:t>③凝炼含蓄、言简意丰。</a:t>
            </a:r>
            <a:endParaRPr lang="en-US" altLang="zh-CN" b="1" dirty="0">
              <a:solidFill>
                <a:srgbClr val="C00000"/>
              </a:solidFill>
            </a:endParaRPr>
          </a:p>
          <a:p>
            <a:pPr>
              <a:lnSpc>
                <a:spcPct val="160000"/>
              </a:lnSpc>
            </a:pPr>
            <a:r>
              <a:rPr lang="zh-CN" altLang="zh-CN" b="1" dirty="0"/>
              <a:t>典故的运用</a:t>
            </a:r>
            <a:r>
              <a:rPr lang="en-US" altLang="zh-CN" b="1" dirty="0"/>
              <a:t>, </a:t>
            </a:r>
            <a:r>
              <a:rPr lang="zh-CN" altLang="zh-CN" b="1" dirty="0"/>
              <a:t>使语言精练、委婉、含蓄，更加典雅和形象，言有尽而意无穷，避免了直白浅露，给人留下无限的想象空间。</a:t>
            </a:r>
          </a:p>
          <a:p>
            <a:pPr>
              <a:lnSpc>
                <a:spcPct val="160000"/>
              </a:lnSpc>
            </a:pPr>
            <a:r>
              <a:rPr lang="zh-CN" altLang="zh-CN" b="1" dirty="0">
                <a:solidFill>
                  <a:srgbClr val="C00000"/>
                </a:solidFill>
              </a:rPr>
              <a:t>④明志言情，利于抒发。</a:t>
            </a:r>
            <a:endParaRPr lang="en-US" altLang="zh-CN" b="1" dirty="0">
              <a:solidFill>
                <a:srgbClr val="C00000"/>
              </a:solidFill>
            </a:endParaRPr>
          </a:p>
          <a:p>
            <a:pPr>
              <a:lnSpc>
                <a:spcPct val="160000"/>
              </a:lnSpc>
            </a:pPr>
            <a:r>
              <a:rPr lang="zh-CN" altLang="zh-CN" b="1" dirty="0"/>
              <a:t>增加表达内容和丰富情感，深化意境的内涵。作者对统治者的批评，不好直白地表达，只能用典故曲折含蓄地表达，增强作品的表现力和感染力。</a:t>
            </a:r>
          </a:p>
          <a:p>
            <a:endParaRPr lang="zh-CN" altLang="en-US" dirty="0"/>
          </a:p>
        </p:txBody>
      </p:sp>
    </p:spTree>
    <p:extLst>
      <p:ext uri="{BB962C8B-B14F-4D97-AF65-F5344CB8AC3E}">
        <p14:creationId xmlns="" xmlns:p14="http://schemas.microsoft.com/office/powerpoint/2010/main" val="2103570082"/>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outVertic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E855EC2-0742-475B-BEFD-63DD97434927}"/>
              </a:ext>
            </a:extLst>
          </p:cNvPr>
          <p:cNvSpPr>
            <a:spLocks noGrp="1"/>
          </p:cNvSpPr>
          <p:nvPr>
            <p:ph type="title"/>
          </p:nvPr>
        </p:nvSpPr>
        <p:spPr>
          <a:xfrm>
            <a:off x="609600" y="564197"/>
            <a:ext cx="10972800" cy="1143000"/>
          </a:xfrm>
        </p:spPr>
        <p:txBody>
          <a:bodyPr/>
          <a:lstStyle/>
          <a:p>
            <a:pPr algn="ctr"/>
            <a:r>
              <a:rPr lang="zh-CN" altLang="zh-CN" b="1" dirty="0">
                <a:solidFill>
                  <a:srgbClr val="FF0000"/>
                </a:solidFill>
              </a:rPr>
              <a:t>课堂小结</a:t>
            </a:r>
            <a:endParaRPr lang="zh-CN" altLang="en-US" dirty="0">
              <a:solidFill>
                <a:srgbClr val="FF0000"/>
              </a:solidFill>
            </a:endParaRPr>
          </a:p>
        </p:txBody>
      </p:sp>
      <p:sp>
        <p:nvSpPr>
          <p:cNvPr id="3" name="内容占位符 2">
            <a:extLst>
              <a:ext uri="{FF2B5EF4-FFF2-40B4-BE49-F238E27FC236}">
                <a16:creationId xmlns="" xmlns:a16="http://schemas.microsoft.com/office/drawing/2014/main" id="{4EDE4ADE-BF6C-4F85-89C0-B93187B6154F}"/>
              </a:ext>
            </a:extLst>
          </p:cNvPr>
          <p:cNvSpPr>
            <a:spLocks noGrp="1"/>
          </p:cNvSpPr>
          <p:nvPr>
            <p:ph idx="1"/>
          </p:nvPr>
        </p:nvSpPr>
        <p:spPr>
          <a:xfrm>
            <a:off x="0" y="1819661"/>
            <a:ext cx="12192000" cy="4474141"/>
          </a:xfrm>
        </p:spPr>
        <p:txBody>
          <a:bodyPr>
            <a:normAutofit fontScale="62500" lnSpcReduction="20000"/>
          </a:bodyPr>
          <a:lstStyle/>
          <a:p>
            <a:pPr>
              <a:lnSpc>
                <a:spcPct val="170000"/>
              </a:lnSpc>
            </a:pPr>
            <a:r>
              <a:rPr lang="zh-CN" altLang="zh-CN" b="1" dirty="0">
                <a:latin typeface="宋体" panose="02010600030101010101" pitchFamily="2" charset="-122"/>
                <a:ea typeface="宋体" panose="02010600030101010101" pitchFamily="2" charset="-122"/>
              </a:rPr>
              <a:t>作者登上镇江的北固亭，面对大好河山，想到祖国的北方仍然沦陷在敌人之手，想到韩侂胄等人并不想真正肩负起抗敌复国的重任，于是怀古伤今，表现了词人对南宋统治者苟且偷安，不图恢复的愤懑，也表现了作者抗金救国，恢复中原的热切愿望和壮志难酬的苦闷。辛弃疾在典故中借古抒情，由古及今，使得其爱国之情和难酬之志多了几分悲凉和苍劲，因此也铸就了辛弃疾在爱国史上和文学史上，独树一帜的丰碑。</a:t>
            </a:r>
          </a:p>
          <a:p>
            <a:endParaRPr lang="zh-CN" altLang="en-US" dirty="0"/>
          </a:p>
        </p:txBody>
      </p:sp>
    </p:spTree>
    <p:extLst>
      <p:ext uri="{BB962C8B-B14F-4D97-AF65-F5344CB8AC3E}">
        <p14:creationId xmlns="" xmlns:p14="http://schemas.microsoft.com/office/powerpoint/2010/main" val="217508225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2)">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 xmlns:a16="http://schemas.microsoft.com/office/drawing/2014/main"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zh-CN" b="1" dirty="0">
                <a:solidFill>
                  <a:srgbClr val="FF0000"/>
                </a:solidFill>
              </a:rPr>
              <a:t>拓展探究</a:t>
            </a:r>
            <a:endParaRPr lang="zh-CN" altLang="en-US" dirty="0">
              <a:solidFill>
                <a:srgbClr val="FF0000"/>
              </a:solidFill>
            </a:endParaRPr>
          </a:p>
        </p:txBody>
      </p:sp>
      <p:sp>
        <p:nvSpPr>
          <p:cNvPr id="6" name="内容占位符 5">
            <a:extLst>
              <a:ext uri="{FF2B5EF4-FFF2-40B4-BE49-F238E27FC236}">
                <a16:creationId xmlns="" xmlns:a16="http://schemas.microsoft.com/office/drawing/2014/main" id="{55367499-5FF0-4B9B-8847-9B5268AE7A44}"/>
              </a:ext>
            </a:extLst>
          </p:cNvPr>
          <p:cNvSpPr>
            <a:spLocks noGrp="1"/>
          </p:cNvSpPr>
          <p:nvPr>
            <p:ph idx="1"/>
          </p:nvPr>
        </p:nvSpPr>
        <p:spPr>
          <a:xfrm>
            <a:off x="0" y="2453639"/>
            <a:ext cx="12192000" cy="2583581"/>
          </a:xfrm>
        </p:spPr>
        <p:txBody>
          <a:bodyPr>
            <a:normAutofit fontScale="85000" lnSpcReduction="20000"/>
          </a:bodyPr>
          <a:lstStyle/>
          <a:p>
            <a:pPr>
              <a:lnSpc>
                <a:spcPct val="170000"/>
              </a:lnSpc>
            </a:pPr>
            <a:r>
              <a:rPr lang="en-US" altLang="zh-CN" b="1" dirty="0">
                <a:solidFill>
                  <a:srgbClr val="1233AE"/>
                </a:solidFill>
              </a:rPr>
              <a:t>1.</a:t>
            </a:r>
            <a:r>
              <a:rPr lang="zh-CN" altLang="zh-CN" b="1" dirty="0">
                <a:solidFill>
                  <a:srgbClr val="1233AE"/>
                </a:solidFill>
              </a:rPr>
              <a:t>《念奴娇•赤壁怀古》和《永遇乐•京口北固亭怀古》都是怀古词，抒情主人公心绪有何不同？</a:t>
            </a:r>
          </a:p>
          <a:p>
            <a:pPr>
              <a:lnSpc>
                <a:spcPct val="170000"/>
              </a:lnSpc>
            </a:pPr>
            <a:r>
              <a:rPr lang="zh-CN" altLang="zh-CN" b="1" dirty="0">
                <a:solidFill>
                  <a:srgbClr val="1233AE"/>
                </a:solidFill>
              </a:rPr>
              <a:t>联系诗人的写作背景和个人身世分析。</a:t>
            </a:r>
          </a:p>
        </p:txBody>
      </p:sp>
    </p:spTree>
    <p:extLst>
      <p:ext uri="{BB962C8B-B14F-4D97-AF65-F5344CB8AC3E}">
        <p14:creationId xmlns="" xmlns:p14="http://schemas.microsoft.com/office/powerpoint/2010/main" val="853896368"/>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255638" y="768069"/>
            <a:ext cx="11572568" cy="5419371"/>
          </a:xfrm>
        </p:spPr>
        <p:txBody>
          <a:bodyPr>
            <a:normAutofit fontScale="62500" lnSpcReduction="20000"/>
          </a:bodyPr>
          <a:lstStyle/>
          <a:p>
            <a:pPr>
              <a:lnSpc>
                <a:spcPct val="170000"/>
              </a:lnSpc>
            </a:pPr>
            <a:r>
              <a:rPr lang="zh-CN" altLang="en-US" b="1" dirty="0">
                <a:solidFill>
                  <a:srgbClr val="FF0000"/>
                </a:solidFill>
              </a:rPr>
              <a:t>明确：</a:t>
            </a:r>
            <a:endParaRPr lang="en-US" altLang="zh-CN" b="1" dirty="0">
              <a:solidFill>
                <a:srgbClr val="FF0000"/>
              </a:solidFill>
            </a:endParaRPr>
          </a:p>
          <a:p>
            <a:pPr>
              <a:lnSpc>
                <a:spcPct val="170000"/>
              </a:lnSpc>
            </a:pPr>
            <a:r>
              <a:rPr lang="zh-CN" altLang="zh-CN" b="1" dirty="0"/>
              <a:t>苏轼倾慕古代英雄周瑜，从而引发报国无门壮志难酬的感喟与怅惋、</a:t>
            </a:r>
            <a:r>
              <a:rPr lang="en-US" altLang="zh-CN" b="1" dirty="0"/>
              <a:t>“</a:t>
            </a:r>
            <a:r>
              <a:rPr lang="zh-CN" altLang="zh-CN" b="1" dirty="0"/>
              <a:t>人生如梦</a:t>
            </a:r>
            <a:r>
              <a:rPr lang="en-US" altLang="zh-CN" b="1" dirty="0"/>
              <a:t>”</a:t>
            </a:r>
            <a:r>
              <a:rPr lang="zh-CN" altLang="zh-CN" b="1" dirty="0"/>
              <a:t>的长叹，可见词人深深的痛惋与颓唐。词人毕竟性格旷达乐观，尽管身处逆境仍</a:t>
            </a:r>
            <a:r>
              <a:rPr lang="en-US" altLang="zh-CN" b="1" dirty="0"/>
              <a:t>“</a:t>
            </a:r>
            <a:r>
              <a:rPr lang="zh-CN" altLang="zh-CN" b="1" dirty="0"/>
              <a:t>一尊还酹江月</a:t>
            </a:r>
            <a:r>
              <a:rPr lang="en-US" altLang="zh-CN" b="1" dirty="0"/>
              <a:t>”</a:t>
            </a:r>
            <a:r>
              <a:rPr lang="zh-CN" altLang="zh-CN" b="1" dirty="0"/>
              <a:t>，豪爽而超旷。</a:t>
            </a:r>
          </a:p>
          <a:p>
            <a:pPr>
              <a:lnSpc>
                <a:spcPct val="170000"/>
              </a:lnSpc>
            </a:pPr>
            <a:r>
              <a:rPr lang="zh-CN" altLang="zh-CN" b="1" dirty="0"/>
              <a:t>辛弃疾歌颂英雄业绩，慨叹英雄逝去，旨在表达对当朝统治者屈辱求和苟且偷安的民族投降政策的无比愤慨。</a:t>
            </a:r>
            <a:r>
              <a:rPr lang="en-US" altLang="zh-CN" b="1" dirty="0"/>
              <a:t>“</a:t>
            </a:r>
            <a:r>
              <a:rPr lang="zh-CN" altLang="zh-CN" b="1" dirty="0"/>
              <a:t>凭谁问：廉颇老矣，尚能饭否？</a:t>
            </a:r>
            <a:r>
              <a:rPr lang="en-US" altLang="zh-CN" b="1" dirty="0"/>
              <a:t>”</a:t>
            </a:r>
            <a:r>
              <a:rPr lang="zh-CN" altLang="zh-CN" b="1" dirty="0"/>
              <a:t>以廉颇自况，表其心迹，祈望征战沙场，报效国家，抒发了词人抗金救国、光复中原的执着情怀，倾诉了无路请缨、空怀壮志的愤懑和无奈。</a:t>
            </a:r>
          </a:p>
          <a:p>
            <a:pPr>
              <a:lnSpc>
                <a:spcPct val="170000"/>
              </a:lnSpc>
            </a:pPr>
            <a:endParaRPr lang="zh-CN" altLang="zh-CN" b="1" dirty="0">
              <a:latin typeface="+mn-ea"/>
            </a:endParaRPr>
          </a:p>
        </p:txBody>
      </p:sp>
    </p:spTree>
    <p:extLst>
      <p:ext uri="{BB962C8B-B14F-4D97-AF65-F5344CB8AC3E}">
        <p14:creationId xmlns="" xmlns:p14="http://schemas.microsoft.com/office/powerpoint/2010/main" val="1335932302"/>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106680" y="663678"/>
            <a:ext cx="11883759" cy="5432322"/>
          </a:xfrm>
        </p:spPr>
        <p:txBody>
          <a:bodyPr>
            <a:normAutofit fontScale="62500" lnSpcReduction="20000"/>
          </a:bodyPr>
          <a:lstStyle/>
          <a:p>
            <a:pPr>
              <a:lnSpc>
                <a:spcPct val="170000"/>
              </a:lnSpc>
            </a:pPr>
            <a:r>
              <a:rPr lang="en-US" altLang="zh-CN" b="1" dirty="0">
                <a:solidFill>
                  <a:srgbClr val="1233AE"/>
                </a:solidFill>
              </a:rPr>
              <a:t>2</a:t>
            </a:r>
            <a:r>
              <a:rPr lang="zh-CN" altLang="zh-CN" b="1" dirty="0">
                <a:solidFill>
                  <a:srgbClr val="1233AE"/>
                </a:solidFill>
              </a:rPr>
              <a:t>《念奴娇•赤壁怀古》和《永遇乐•京口北固亭怀古》都借古人抒怀，在用典上有何不同？</a:t>
            </a:r>
          </a:p>
          <a:p>
            <a:pPr>
              <a:lnSpc>
                <a:spcPct val="170000"/>
              </a:lnSpc>
            </a:pPr>
            <a:r>
              <a:rPr lang="zh-CN" altLang="zh-CN" b="1" dirty="0">
                <a:solidFill>
                  <a:srgbClr val="FF0000"/>
                </a:solidFill>
              </a:rPr>
              <a:t>明确：</a:t>
            </a:r>
          </a:p>
          <a:p>
            <a:pPr>
              <a:lnSpc>
                <a:spcPct val="170000"/>
              </a:lnSpc>
            </a:pPr>
            <a:r>
              <a:rPr lang="zh-CN" altLang="zh-CN" b="1" dirty="0"/>
              <a:t>苏词以精细笔墨集中塑造了儒雅倜傥、智败强曹的青年将领周瑜形象。在对其显赫功业、横溢才华渲染之时，另置笔墨巧妙点染他温文尔雅的风度和幸福美满的婚姻，以一特写镜头</a:t>
            </a:r>
            <a:r>
              <a:rPr lang="en-US" altLang="zh-CN" b="1" dirty="0"/>
              <a:t>“</a:t>
            </a:r>
            <a:r>
              <a:rPr lang="zh-CN" altLang="zh-CN" b="1" dirty="0"/>
              <a:t>谈笑间，樯橹灰飞烟灭</a:t>
            </a:r>
            <a:r>
              <a:rPr lang="en-US" altLang="zh-CN" b="1" dirty="0"/>
              <a:t>”</a:t>
            </a:r>
            <a:r>
              <a:rPr lang="zh-CN" altLang="zh-CN" b="1" dirty="0"/>
              <a:t>凸显这位军事统帅风度翩翩、气宇轩昂、运筹帷幄、指挥若定的儒将风范及其过人的胆识与才智。表达了词人对周瑜的仰慕、对自身际遇的无限感慨。</a:t>
            </a:r>
          </a:p>
          <a:p>
            <a:pPr>
              <a:lnSpc>
                <a:spcPct val="170000"/>
              </a:lnSpc>
            </a:pPr>
            <a:endParaRPr lang="zh-CN" altLang="zh-CN" b="1" dirty="0">
              <a:latin typeface="+mn-ea"/>
            </a:endParaRPr>
          </a:p>
        </p:txBody>
      </p:sp>
    </p:spTree>
    <p:extLst>
      <p:ext uri="{BB962C8B-B14F-4D97-AF65-F5344CB8AC3E}">
        <p14:creationId xmlns="" xmlns:p14="http://schemas.microsoft.com/office/powerpoint/2010/main" val="266118590"/>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218767" y="861798"/>
            <a:ext cx="11754465" cy="4777002"/>
          </a:xfrm>
        </p:spPr>
        <p:txBody>
          <a:bodyPr>
            <a:normAutofit fontScale="62500" lnSpcReduction="20000"/>
          </a:bodyPr>
          <a:lstStyle/>
          <a:p>
            <a:pPr>
              <a:lnSpc>
                <a:spcPct val="170000"/>
              </a:lnSpc>
            </a:pPr>
            <a:r>
              <a:rPr lang="zh-CN" altLang="zh-CN" b="1" dirty="0"/>
              <a:t>辛词上阕写的却是两人：三国时的孙权，南北朝时的刘裕。不像苏词那样倾笔于人物的音容笑貌、神情风采，而是侧重于史实的濡染。孙权和刘裕都是在京口建功立业，令人仰慕。</a:t>
            </a:r>
          </a:p>
          <a:p>
            <a:pPr>
              <a:lnSpc>
                <a:spcPct val="170000"/>
              </a:lnSpc>
            </a:pPr>
            <a:r>
              <a:rPr lang="zh-CN" altLang="zh-CN" b="1" dirty="0"/>
              <a:t>下阕写了两人。刘义隆急于求成，仓促北伐，结果只落得个“仓皇北顾”的下场。词笔沉重地追述了这个惨痛的历史教训，悼古以讽今，告诫当政者谨慎用兵，免蹈前车之辙。廉颇渴望为国出力却报国无门，词人以之自比，倾吐心声。</a:t>
            </a:r>
          </a:p>
          <a:p>
            <a:pPr>
              <a:lnSpc>
                <a:spcPct val="170000"/>
              </a:lnSpc>
            </a:pPr>
            <a:endParaRPr lang="zh-CN" altLang="zh-CN" b="1" dirty="0">
              <a:latin typeface="+mn-ea"/>
            </a:endParaRPr>
          </a:p>
        </p:txBody>
      </p:sp>
    </p:spTree>
    <p:extLst>
      <p:ext uri="{BB962C8B-B14F-4D97-AF65-F5344CB8AC3E}">
        <p14:creationId xmlns="" xmlns:p14="http://schemas.microsoft.com/office/powerpoint/2010/main" val="113238984"/>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 xmlns:a16="http://schemas.microsoft.com/office/drawing/2014/main"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en-US" b="1" dirty="0">
                <a:solidFill>
                  <a:srgbClr val="FF0000"/>
                </a:solidFill>
              </a:rPr>
              <a:t>课后作业</a:t>
            </a:r>
          </a:p>
        </p:txBody>
      </p:sp>
      <p:sp>
        <p:nvSpPr>
          <p:cNvPr id="6" name="内容占位符 5">
            <a:extLst>
              <a:ext uri="{FF2B5EF4-FFF2-40B4-BE49-F238E27FC236}">
                <a16:creationId xmlns="" xmlns:a16="http://schemas.microsoft.com/office/drawing/2014/main" id="{55367499-5FF0-4B9B-8847-9B5268AE7A44}"/>
              </a:ext>
            </a:extLst>
          </p:cNvPr>
          <p:cNvSpPr>
            <a:spLocks noGrp="1"/>
          </p:cNvSpPr>
          <p:nvPr>
            <p:ph idx="1"/>
          </p:nvPr>
        </p:nvSpPr>
        <p:spPr>
          <a:xfrm>
            <a:off x="792090" y="1856453"/>
            <a:ext cx="10607820" cy="3145093"/>
          </a:xfrm>
        </p:spPr>
        <p:txBody>
          <a:bodyPr>
            <a:normAutofit/>
          </a:bodyPr>
          <a:lstStyle/>
          <a:p>
            <a:pPr>
              <a:lnSpc>
                <a:spcPct val="150000"/>
              </a:lnSpc>
            </a:pPr>
            <a:r>
              <a:rPr lang="zh-CN" altLang="zh-CN" b="1" dirty="0">
                <a:solidFill>
                  <a:srgbClr val="1233AE"/>
                </a:solidFill>
              </a:rPr>
              <a:t>任选苏轼词一首和辛弃疾词一首，比较阅读，写一篇鉴赏短文，不少于</a:t>
            </a:r>
            <a:r>
              <a:rPr lang="en-US" altLang="zh-CN" b="1" dirty="0">
                <a:solidFill>
                  <a:srgbClr val="1233AE"/>
                </a:solidFill>
              </a:rPr>
              <a:t>500</a:t>
            </a:r>
            <a:r>
              <a:rPr lang="zh-CN" altLang="zh-CN" b="1" dirty="0">
                <a:solidFill>
                  <a:srgbClr val="1233AE"/>
                </a:solidFill>
              </a:rPr>
              <a:t>字。</a:t>
            </a:r>
            <a:endParaRPr lang="zh-CN" altLang="en-US" b="1" dirty="0">
              <a:solidFill>
                <a:srgbClr val="1233AE"/>
              </a:solidFill>
            </a:endParaRPr>
          </a:p>
        </p:txBody>
      </p:sp>
    </p:spTree>
    <p:extLst>
      <p:ext uri="{BB962C8B-B14F-4D97-AF65-F5344CB8AC3E}">
        <p14:creationId xmlns="" xmlns:p14="http://schemas.microsoft.com/office/powerpoint/2010/main" val="7760116"/>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0" y="1742616"/>
            <a:ext cx="12192000" cy="2580809"/>
          </a:xfrm>
        </p:spPr>
        <p:txBody>
          <a:bodyPr>
            <a:normAutofit fontScale="85000" lnSpcReduction="20000"/>
          </a:bodyPr>
          <a:lstStyle/>
          <a:p>
            <a:pPr>
              <a:lnSpc>
                <a:spcPct val="170000"/>
              </a:lnSpc>
            </a:pPr>
            <a:r>
              <a:rPr lang="en-US" altLang="zh-CN" b="1" dirty="0"/>
              <a:t>1.</a:t>
            </a:r>
            <a:r>
              <a:rPr lang="zh-CN" altLang="zh-CN" b="1" dirty="0"/>
              <a:t>了解辛弃疾词大量运用典故表达思想感情的写法，领悟词的内涵。</a:t>
            </a:r>
          </a:p>
          <a:p>
            <a:pPr>
              <a:lnSpc>
                <a:spcPct val="170000"/>
              </a:lnSpc>
            </a:pPr>
            <a:r>
              <a:rPr lang="en-US" altLang="zh-CN" b="1" dirty="0"/>
              <a:t>2.</a:t>
            </a:r>
            <a:r>
              <a:rPr lang="zh-CN" altLang="zh-CN" b="1" dirty="0"/>
              <a:t>学习运用知人论世的方法分析作品。</a:t>
            </a:r>
          </a:p>
          <a:p>
            <a:pPr>
              <a:lnSpc>
                <a:spcPct val="170000"/>
              </a:lnSpc>
            </a:pPr>
            <a:endParaRPr lang="zh-CN" altLang="zh-CN" b="1" dirty="0">
              <a:latin typeface="+mn-ea"/>
            </a:endParaRPr>
          </a:p>
        </p:txBody>
      </p:sp>
      <p:pic>
        <p:nvPicPr>
          <p:cNvPr id="4" name="图片 3">
            <a:extLst>
              <a:ext uri="{FF2B5EF4-FFF2-40B4-BE49-F238E27FC236}">
                <a16:creationId xmlns="" xmlns:a16="http://schemas.microsoft.com/office/drawing/2014/main" id="{052F940A-77F9-4FB6-8300-B0BC9FBFB3E2}"/>
              </a:ext>
            </a:extLst>
          </p:cNvPr>
          <p:cNvPicPr/>
          <p:nvPr/>
        </p:nvPicPr>
        <p:blipFill>
          <a:blip r:embed="rId2">
            <a:extLst>
              <a:ext uri="{28A0092B-C50C-407E-A947-70E740481C1C}">
                <a14:useLocalDpi xmlns="" xmlns:a14="http://schemas.microsoft.com/office/drawing/2010/main" val="0"/>
              </a:ext>
            </a:extLst>
          </a:blip>
          <a:srcRect l="4311" t="23914" r="7327" b="25000"/>
          <a:stretch>
            <a:fillRect/>
          </a:stretch>
        </p:blipFill>
        <p:spPr bwMode="auto">
          <a:xfrm>
            <a:off x="-60377" y="66368"/>
            <a:ext cx="3231280" cy="1469770"/>
          </a:xfrm>
          <a:prstGeom prst="rect">
            <a:avLst/>
          </a:prstGeom>
          <a:noFill/>
          <a:ln>
            <a:noFill/>
          </a:ln>
        </p:spPr>
      </p:pic>
    </p:spTree>
    <p:extLst>
      <p:ext uri="{BB962C8B-B14F-4D97-AF65-F5344CB8AC3E}">
        <p14:creationId xmlns="" xmlns:p14="http://schemas.microsoft.com/office/powerpoint/2010/main" val="1687552282"/>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0" y="1430594"/>
            <a:ext cx="12192000" cy="3079262"/>
          </a:xfrm>
        </p:spPr>
        <p:txBody>
          <a:bodyPr>
            <a:normAutofit fontScale="77500" lnSpcReduction="20000"/>
          </a:bodyPr>
          <a:lstStyle/>
          <a:p>
            <a:pPr>
              <a:lnSpc>
                <a:spcPct val="160000"/>
              </a:lnSpc>
            </a:pPr>
            <a:r>
              <a:rPr lang="en-US" altLang="zh-CN" b="1" dirty="0"/>
              <a:t>1.</a:t>
            </a:r>
            <a:r>
              <a:rPr lang="zh-CN" altLang="zh-CN" b="1" dirty="0"/>
              <a:t>利用网络查资料，了解辛弃疾的生平和在文学史上的地位。</a:t>
            </a:r>
          </a:p>
          <a:p>
            <a:pPr>
              <a:lnSpc>
                <a:spcPct val="160000"/>
              </a:lnSpc>
            </a:pPr>
            <a:r>
              <a:rPr lang="en-US" altLang="zh-CN" b="1" dirty="0"/>
              <a:t>2. </a:t>
            </a:r>
            <a:r>
              <a:rPr lang="zh-CN" altLang="zh-CN" b="1" dirty="0"/>
              <a:t>利用网络查资料，了解辛派词的特点。</a:t>
            </a:r>
          </a:p>
          <a:p>
            <a:pPr>
              <a:lnSpc>
                <a:spcPct val="160000"/>
              </a:lnSpc>
            </a:pPr>
            <a:r>
              <a:rPr lang="en-US" altLang="zh-CN" b="1" dirty="0"/>
              <a:t>3.</a:t>
            </a:r>
            <a:r>
              <a:rPr lang="zh-CN" altLang="zh-CN" b="1" dirty="0"/>
              <a:t>自查资料，了解《永遇乐</a:t>
            </a:r>
            <a:r>
              <a:rPr lang="en-US" altLang="zh-CN" b="1" dirty="0"/>
              <a:t>·</a:t>
            </a:r>
            <a:r>
              <a:rPr lang="zh-CN" altLang="zh-CN" b="1" dirty="0"/>
              <a:t>京口北固亭怀古》的创作背景。</a:t>
            </a:r>
          </a:p>
          <a:p>
            <a:pPr>
              <a:lnSpc>
                <a:spcPct val="160000"/>
              </a:lnSpc>
            </a:pPr>
            <a:r>
              <a:rPr lang="en-US" altLang="zh-CN" b="1" dirty="0"/>
              <a:t>4.</a:t>
            </a:r>
            <a:r>
              <a:rPr lang="zh-CN" altLang="zh-CN" b="1" dirty="0"/>
              <a:t>自读课文，梳理字词，积累基础知识。</a:t>
            </a:r>
          </a:p>
        </p:txBody>
      </p:sp>
      <p:pic>
        <p:nvPicPr>
          <p:cNvPr id="4" name="图片 3">
            <a:extLst>
              <a:ext uri="{FF2B5EF4-FFF2-40B4-BE49-F238E27FC236}">
                <a16:creationId xmlns="" xmlns:a16="http://schemas.microsoft.com/office/drawing/2014/main" id="{868B6902-8659-46C8-B953-26C43D042C65}"/>
              </a:ext>
            </a:extLst>
          </p:cNvPr>
          <p:cNvPicPr/>
          <p:nvPr/>
        </p:nvPicPr>
        <p:blipFill>
          <a:blip r:embed="rId2">
            <a:extLst>
              <a:ext uri="{28A0092B-C50C-407E-A947-70E740481C1C}">
                <a14:useLocalDpi xmlns="" xmlns:a14="http://schemas.microsoft.com/office/drawing/2010/main" val="0"/>
              </a:ext>
            </a:extLst>
          </a:blip>
          <a:srcRect l="6465" t="23912" r="3448" b="22826"/>
          <a:stretch>
            <a:fillRect/>
          </a:stretch>
        </p:blipFill>
        <p:spPr bwMode="auto">
          <a:xfrm>
            <a:off x="-1" y="22122"/>
            <a:ext cx="3303639" cy="1408471"/>
          </a:xfrm>
          <a:prstGeom prst="rect">
            <a:avLst/>
          </a:prstGeom>
          <a:noFill/>
          <a:ln>
            <a:noFill/>
          </a:ln>
        </p:spPr>
      </p:pic>
    </p:spTree>
    <p:extLst>
      <p:ext uri="{BB962C8B-B14F-4D97-AF65-F5344CB8AC3E}">
        <p14:creationId xmlns="" xmlns:p14="http://schemas.microsoft.com/office/powerpoint/2010/main" val="2731771980"/>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0" y="753978"/>
            <a:ext cx="12192000" cy="4764505"/>
          </a:xfrm>
        </p:spPr>
        <p:txBody>
          <a:bodyPr>
            <a:normAutofit fontScale="62500" lnSpcReduction="20000"/>
          </a:bodyPr>
          <a:lstStyle/>
          <a:p>
            <a:pPr algn="ctr">
              <a:lnSpc>
                <a:spcPct val="170000"/>
              </a:lnSpc>
            </a:pPr>
            <a:r>
              <a:rPr lang="zh-CN" altLang="zh-CN" sz="7300" b="1" dirty="0">
                <a:solidFill>
                  <a:srgbClr val="FF0000"/>
                </a:solidFill>
                <a:latin typeface="黑体" panose="02010609060101010101" pitchFamily="49" charset="-122"/>
                <a:ea typeface="黑体" panose="02010609060101010101" pitchFamily="49" charset="-122"/>
              </a:rPr>
              <a:t>导</a:t>
            </a:r>
            <a:r>
              <a:rPr lang="en-US" altLang="zh-CN" sz="7300" b="1" dirty="0">
                <a:solidFill>
                  <a:srgbClr val="FF0000"/>
                </a:solidFill>
                <a:latin typeface="黑体" panose="02010609060101010101" pitchFamily="49" charset="-122"/>
                <a:ea typeface="黑体" panose="02010609060101010101" pitchFamily="49" charset="-122"/>
              </a:rPr>
              <a:t>   </a:t>
            </a:r>
            <a:r>
              <a:rPr lang="zh-CN" altLang="zh-CN" sz="7300" b="1" dirty="0">
                <a:solidFill>
                  <a:srgbClr val="FF0000"/>
                </a:solidFill>
                <a:latin typeface="黑体" panose="02010609060101010101" pitchFamily="49" charset="-122"/>
                <a:ea typeface="黑体" panose="02010609060101010101" pitchFamily="49" charset="-122"/>
              </a:rPr>
              <a:t>入</a:t>
            </a:r>
          </a:p>
          <a:p>
            <a:pPr>
              <a:lnSpc>
                <a:spcPct val="170000"/>
              </a:lnSpc>
            </a:pPr>
            <a:r>
              <a:rPr lang="zh-CN" altLang="zh-CN" b="1" dirty="0"/>
              <a:t>积累辛弃疾名句，导入新课。</a:t>
            </a:r>
          </a:p>
          <a:p>
            <a:pPr>
              <a:lnSpc>
                <a:spcPct val="170000"/>
              </a:lnSpc>
            </a:pPr>
            <a:r>
              <a:rPr lang="en-US" altLang="zh-CN" b="1" dirty="0"/>
              <a:t>1</a:t>
            </a:r>
            <a:r>
              <a:rPr lang="zh-CN" altLang="zh-CN" b="1" dirty="0"/>
              <a:t>、少年不识愁滋味，爱上层楼。爱上层楼，为赋新词强说愁。</a:t>
            </a:r>
            <a:r>
              <a:rPr lang="en-US" altLang="zh-CN" b="1" dirty="0"/>
              <a:t>——</a:t>
            </a:r>
            <a:r>
              <a:rPr lang="zh-CN" altLang="zh-CN" b="1" dirty="0"/>
              <a:t>《丑奴儿》</a:t>
            </a:r>
          </a:p>
          <a:p>
            <a:pPr>
              <a:lnSpc>
                <a:spcPct val="170000"/>
              </a:lnSpc>
            </a:pPr>
            <a:r>
              <a:rPr lang="en-US" altLang="zh-CN" b="1" dirty="0"/>
              <a:t>2</a:t>
            </a:r>
            <a:r>
              <a:rPr lang="zh-CN" altLang="zh-CN" b="1" dirty="0"/>
              <a:t>、我见青山多妩媚，料青山，见我应如是。</a:t>
            </a:r>
            <a:r>
              <a:rPr lang="en-US" altLang="zh-CN" b="1" dirty="0"/>
              <a:t>——</a:t>
            </a:r>
            <a:r>
              <a:rPr lang="zh-CN" altLang="zh-CN" b="1" dirty="0"/>
              <a:t>《贺新郎》</a:t>
            </a:r>
          </a:p>
          <a:p>
            <a:pPr>
              <a:lnSpc>
                <a:spcPct val="170000"/>
              </a:lnSpc>
            </a:pPr>
            <a:r>
              <a:rPr lang="en-US" altLang="zh-CN" b="1" dirty="0"/>
              <a:t>3</a:t>
            </a:r>
            <a:r>
              <a:rPr lang="zh-CN" altLang="zh-CN" b="1" dirty="0"/>
              <a:t>、众里寻他千百度。蓦然回首，那人却在，灯火阑珊处。</a:t>
            </a:r>
            <a:r>
              <a:rPr lang="en-US" altLang="zh-CN" b="1" dirty="0"/>
              <a:t>——</a:t>
            </a:r>
            <a:r>
              <a:rPr lang="zh-CN" altLang="zh-CN" b="1" dirty="0"/>
              <a:t>《青玉案》</a:t>
            </a:r>
          </a:p>
          <a:p>
            <a:pPr>
              <a:lnSpc>
                <a:spcPct val="170000"/>
              </a:lnSpc>
            </a:pPr>
            <a:r>
              <a:rPr lang="en-US" altLang="zh-CN" b="1" dirty="0"/>
              <a:t>4</a:t>
            </a:r>
            <a:r>
              <a:rPr lang="zh-CN" altLang="zh-CN" b="1" dirty="0"/>
              <a:t>、君如无我，问君怀抱向谁开。</a:t>
            </a:r>
            <a:r>
              <a:rPr lang="en-US" altLang="zh-CN" b="1" dirty="0"/>
              <a:t>——</a:t>
            </a:r>
            <a:r>
              <a:rPr lang="zh-CN" altLang="zh-CN" b="1" dirty="0"/>
              <a:t>《水调歌头》</a:t>
            </a:r>
          </a:p>
          <a:p>
            <a:pPr>
              <a:lnSpc>
                <a:spcPct val="170000"/>
              </a:lnSpc>
            </a:pPr>
            <a:endParaRPr lang="zh-CN" altLang="zh-CN" b="1" dirty="0">
              <a:latin typeface="+mn-ea"/>
            </a:endParaRPr>
          </a:p>
        </p:txBody>
      </p:sp>
      <p:pic>
        <p:nvPicPr>
          <p:cNvPr id="4" name="图片 3">
            <a:extLst>
              <a:ext uri="{FF2B5EF4-FFF2-40B4-BE49-F238E27FC236}">
                <a16:creationId xmlns="" xmlns:a16="http://schemas.microsoft.com/office/drawing/2014/main" id="{65BC9ACD-0B4E-4E32-9E02-1EA09924A28B}"/>
              </a:ext>
            </a:extLst>
          </p:cNvPr>
          <p:cNvPicPr/>
          <p:nvPr/>
        </p:nvPicPr>
        <p:blipFill>
          <a:blip r:embed="rId2">
            <a:extLst>
              <a:ext uri="{28A0092B-C50C-407E-A947-70E740481C1C}">
                <a14:useLocalDpi xmlns="" xmlns:a14="http://schemas.microsoft.com/office/drawing/2010/main" val="0"/>
              </a:ext>
            </a:extLst>
          </a:blip>
          <a:srcRect l="5603" t="22826" r="6465" b="25000"/>
          <a:stretch>
            <a:fillRect/>
          </a:stretch>
        </p:blipFill>
        <p:spPr bwMode="auto">
          <a:xfrm>
            <a:off x="-1" y="0"/>
            <a:ext cx="3628103" cy="1327355"/>
          </a:xfrm>
          <a:prstGeom prst="rect">
            <a:avLst/>
          </a:prstGeom>
          <a:noFill/>
          <a:ln>
            <a:noFill/>
          </a:ln>
        </p:spPr>
      </p:pic>
    </p:spTree>
    <p:extLst>
      <p:ext uri="{BB962C8B-B14F-4D97-AF65-F5344CB8AC3E}">
        <p14:creationId xmlns="" xmlns:p14="http://schemas.microsoft.com/office/powerpoint/2010/main" val="473243756"/>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B4116D57-7641-42DA-83B8-CCEE31B582E9}"/>
              </a:ext>
            </a:extLst>
          </p:cNvPr>
          <p:cNvSpPr>
            <a:spLocks noGrp="1"/>
          </p:cNvSpPr>
          <p:nvPr>
            <p:ph idx="1"/>
          </p:nvPr>
        </p:nvSpPr>
        <p:spPr>
          <a:xfrm>
            <a:off x="0" y="753978"/>
            <a:ext cx="12192000" cy="4764505"/>
          </a:xfrm>
        </p:spPr>
        <p:txBody>
          <a:bodyPr>
            <a:normAutofit fontScale="62500" lnSpcReduction="20000"/>
          </a:bodyPr>
          <a:lstStyle/>
          <a:p>
            <a:pPr>
              <a:lnSpc>
                <a:spcPct val="170000"/>
              </a:lnSpc>
            </a:pPr>
            <a:r>
              <a:rPr lang="en-US" altLang="zh-CN" b="1" dirty="0"/>
              <a:t>5</a:t>
            </a:r>
            <a:r>
              <a:rPr lang="zh-CN" altLang="zh-CN" b="1" dirty="0"/>
              <a:t>、何以箫声默，默声箫以何？多情深许几，几许深情多。</a:t>
            </a:r>
            <a:r>
              <a:rPr lang="en-US" altLang="zh-CN" b="1" dirty="0"/>
              <a:t>——</a:t>
            </a:r>
            <a:r>
              <a:rPr lang="zh-CN" altLang="zh-CN" b="1" dirty="0"/>
              <a:t>《菩萨蛮》</a:t>
            </a:r>
          </a:p>
          <a:p>
            <a:pPr>
              <a:lnSpc>
                <a:spcPct val="170000"/>
              </a:lnSpc>
            </a:pPr>
            <a:r>
              <a:rPr lang="en-US" altLang="zh-CN" b="1" dirty="0"/>
              <a:t>6</a:t>
            </a:r>
            <a:r>
              <a:rPr lang="zh-CN" altLang="zh-CN" b="1" dirty="0"/>
              <a:t>、男儿到死心如铁，看试手、补天裂！</a:t>
            </a:r>
            <a:r>
              <a:rPr lang="en-US" altLang="zh-CN" b="1" dirty="0"/>
              <a:t>——</a:t>
            </a:r>
            <a:r>
              <a:rPr lang="zh-CN" altLang="zh-CN" b="1" dirty="0"/>
              <a:t>《贺新郎》</a:t>
            </a:r>
          </a:p>
          <a:p>
            <a:pPr>
              <a:lnSpc>
                <a:spcPct val="170000"/>
              </a:lnSpc>
            </a:pPr>
            <a:r>
              <a:rPr lang="en-US" altLang="zh-CN" b="1" dirty="0"/>
              <a:t>7</a:t>
            </a:r>
            <a:r>
              <a:rPr lang="zh-CN" altLang="zh-CN" b="1" dirty="0"/>
              <a:t>、了却君王天下事，赢得生前身后名。可怜白发生！</a:t>
            </a:r>
            <a:r>
              <a:rPr lang="en-US" altLang="zh-CN" b="1" dirty="0"/>
              <a:t>——</a:t>
            </a:r>
            <a:r>
              <a:rPr lang="zh-CN" altLang="zh-CN" b="1" dirty="0"/>
              <a:t>《破阵子》</a:t>
            </a:r>
          </a:p>
          <a:p>
            <a:pPr>
              <a:lnSpc>
                <a:spcPct val="170000"/>
              </a:lnSpc>
            </a:pPr>
            <a:r>
              <a:rPr lang="en-US" altLang="zh-CN" b="1" dirty="0"/>
              <a:t>8</a:t>
            </a:r>
            <a:r>
              <a:rPr lang="zh-CN" altLang="zh-CN" b="1" dirty="0"/>
              <a:t>、落日楼头，断鸿声里，江南游子。把吴钩看了，栏杆拍遍，无人会、登临意。</a:t>
            </a:r>
            <a:r>
              <a:rPr lang="en-US" altLang="zh-CN" b="1" dirty="0"/>
              <a:t> ——</a:t>
            </a:r>
            <a:r>
              <a:rPr lang="zh-CN" altLang="zh-CN" b="1" dirty="0"/>
              <a:t>《水龙吟》</a:t>
            </a:r>
          </a:p>
          <a:p>
            <a:pPr>
              <a:lnSpc>
                <a:spcPct val="170000"/>
              </a:lnSpc>
            </a:pPr>
            <a:r>
              <a:rPr lang="en-US" altLang="zh-CN" b="1" dirty="0"/>
              <a:t>9</a:t>
            </a:r>
            <a:r>
              <a:rPr lang="zh-CN" altLang="zh-CN" b="1" dirty="0"/>
              <a:t>、江头未是风波恶，别有人间行路难。</a:t>
            </a:r>
            <a:r>
              <a:rPr lang="en-US" altLang="zh-CN" b="1" dirty="0"/>
              <a:t>——</a:t>
            </a:r>
            <a:r>
              <a:rPr lang="zh-CN" altLang="zh-CN" b="1" dirty="0"/>
              <a:t>《鹧鸪天》</a:t>
            </a:r>
          </a:p>
          <a:p>
            <a:pPr>
              <a:lnSpc>
                <a:spcPct val="170000"/>
              </a:lnSpc>
            </a:pPr>
            <a:r>
              <a:rPr lang="en-US" altLang="zh-CN" b="1" dirty="0"/>
              <a:t>10</a:t>
            </a:r>
            <a:r>
              <a:rPr lang="zh-CN" altLang="zh-CN" b="1" dirty="0"/>
              <a:t>、千古兴亡多少事，悠悠。不尽长江滚滚流。</a:t>
            </a:r>
            <a:r>
              <a:rPr lang="en-US" altLang="zh-CN" b="1" dirty="0"/>
              <a:t>——</a:t>
            </a:r>
            <a:r>
              <a:rPr lang="zh-CN" altLang="zh-CN" b="1" dirty="0"/>
              <a:t>《南乡子》</a:t>
            </a:r>
          </a:p>
          <a:p>
            <a:pPr>
              <a:lnSpc>
                <a:spcPct val="170000"/>
              </a:lnSpc>
            </a:pPr>
            <a:endParaRPr lang="zh-CN" altLang="zh-CN" b="1" dirty="0">
              <a:latin typeface="+mn-ea"/>
            </a:endParaRPr>
          </a:p>
        </p:txBody>
      </p:sp>
    </p:spTree>
    <p:extLst>
      <p:ext uri="{BB962C8B-B14F-4D97-AF65-F5344CB8AC3E}">
        <p14:creationId xmlns="" xmlns:p14="http://schemas.microsoft.com/office/powerpoint/2010/main" val="137717639"/>
      </p:ext>
    </p:extLst>
  </p:cSld>
  <p:clrMapOvr>
    <a:masterClrMapping/>
  </p:clrMapOvr>
  <mc:AlternateContent xmlns:mc="http://schemas.openxmlformats.org/markup-compatibility/2006">
    <mc:Choice xmlns=""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4D74C139-2C67-4E90-A33A-6582900A0114}"/>
              </a:ext>
            </a:extLst>
          </p:cNvPr>
          <p:cNvSpPr>
            <a:spLocks noGrp="1"/>
          </p:cNvSpPr>
          <p:nvPr>
            <p:ph idx="1"/>
          </p:nvPr>
        </p:nvSpPr>
        <p:spPr>
          <a:xfrm>
            <a:off x="4132516" y="614598"/>
            <a:ext cx="8059484" cy="5748495"/>
          </a:xfrm>
        </p:spPr>
        <p:txBody>
          <a:bodyPr>
            <a:noAutofit/>
          </a:bodyPr>
          <a:lstStyle/>
          <a:p>
            <a:pPr algn="ctr">
              <a:lnSpc>
                <a:spcPct val="150000"/>
              </a:lnSpc>
            </a:pPr>
            <a:r>
              <a:rPr lang="zh-CN" altLang="zh-CN" sz="2000" b="1" dirty="0">
                <a:solidFill>
                  <a:srgbClr val="FF0000"/>
                </a:solidFill>
                <a:latin typeface="宋体" panose="02010600030101010101" pitchFamily="2" charset="-122"/>
                <a:ea typeface="宋体" panose="02010600030101010101" pitchFamily="2" charset="-122"/>
              </a:rPr>
              <a:t>作</a:t>
            </a:r>
            <a:r>
              <a:rPr lang="en-US" altLang="zh-CN" sz="2000" b="1" dirty="0">
                <a:solidFill>
                  <a:srgbClr val="FF0000"/>
                </a:solidFill>
                <a:latin typeface="宋体" panose="02010600030101010101" pitchFamily="2" charset="-122"/>
                <a:ea typeface="宋体" panose="02010600030101010101" pitchFamily="2" charset="-122"/>
              </a:rPr>
              <a:t> </a:t>
            </a:r>
            <a:r>
              <a:rPr lang="zh-CN" altLang="zh-CN" sz="2000" b="1" dirty="0">
                <a:solidFill>
                  <a:srgbClr val="FF0000"/>
                </a:solidFill>
                <a:latin typeface="宋体" panose="02010600030101010101" pitchFamily="2" charset="-122"/>
                <a:ea typeface="宋体" panose="02010600030101010101" pitchFamily="2" charset="-122"/>
              </a:rPr>
              <a:t>者</a:t>
            </a:r>
            <a:r>
              <a:rPr lang="en-US" altLang="zh-CN" sz="2000" b="1" dirty="0">
                <a:solidFill>
                  <a:srgbClr val="FF0000"/>
                </a:solidFill>
                <a:latin typeface="宋体" panose="02010600030101010101" pitchFamily="2" charset="-122"/>
                <a:ea typeface="宋体" panose="02010600030101010101" pitchFamily="2" charset="-122"/>
              </a:rPr>
              <a:t> </a:t>
            </a:r>
            <a:r>
              <a:rPr lang="zh-CN" altLang="zh-CN" sz="2000" b="1" dirty="0">
                <a:solidFill>
                  <a:srgbClr val="FF0000"/>
                </a:solidFill>
                <a:latin typeface="宋体" panose="02010600030101010101" pitchFamily="2" charset="-122"/>
                <a:ea typeface="宋体" panose="02010600030101010101" pitchFamily="2" charset="-122"/>
              </a:rPr>
              <a:t>简</a:t>
            </a:r>
            <a:r>
              <a:rPr lang="en-US" altLang="zh-CN" sz="2000" b="1" dirty="0">
                <a:solidFill>
                  <a:srgbClr val="FF0000"/>
                </a:solidFill>
                <a:latin typeface="宋体" panose="02010600030101010101" pitchFamily="2" charset="-122"/>
                <a:ea typeface="宋体" panose="02010600030101010101" pitchFamily="2" charset="-122"/>
              </a:rPr>
              <a:t> </a:t>
            </a:r>
            <a:r>
              <a:rPr lang="zh-CN" altLang="zh-CN" sz="2000" b="1" dirty="0">
                <a:solidFill>
                  <a:srgbClr val="FF0000"/>
                </a:solidFill>
                <a:latin typeface="宋体" panose="02010600030101010101" pitchFamily="2" charset="-122"/>
                <a:ea typeface="宋体" panose="02010600030101010101" pitchFamily="2" charset="-122"/>
              </a:rPr>
              <a:t>介</a:t>
            </a:r>
            <a:endParaRPr lang="en-US" altLang="zh-CN" sz="2000" b="1"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b="1" dirty="0">
                <a:solidFill>
                  <a:srgbClr val="240BD9"/>
                </a:solidFill>
                <a:latin typeface="宋体" panose="02010600030101010101" pitchFamily="2" charset="-122"/>
                <a:ea typeface="宋体" panose="02010600030101010101" pitchFamily="2" charset="-122"/>
              </a:rPr>
              <a:t>辛弃疾（</a:t>
            </a:r>
            <a:r>
              <a:rPr lang="en-US" altLang="zh-CN" sz="2000" b="1" dirty="0">
                <a:solidFill>
                  <a:srgbClr val="240BD9"/>
                </a:solidFill>
                <a:latin typeface="宋体" panose="02010600030101010101" pitchFamily="2" charset="-122"/>
                <a:ea typeface="宋体" panose="02010600030101010101" pitchFamily="2" charset="-122"/>
              </a:rPr>
              <a:t>1140</a:t>
            </a:r>
            <a:r>
              <a:rPr lang="zh-CN" altLang="zh-CN" sz="2000" b="1" dirty="0">
                <a:solidFill>
                  <a:srgbClr val="240BD9"/>
                </a:solidFill>
                <a:latin typeface="宋体" panose="02010600030101010101" pitchFamily="2" charset="-122"/>
                <a:ea typeface="宋体" panose="02010600030101010101" pitchFamily="2" charset="-122"/>
              </a:rPr>
              <a:t>—</a:t>
            </a:r>
            <a:r>
              <a:rPr lang="en-US" altLang="zh-CN" sz="2000" b="1" dirty="0">
                <a:solidFill>
                  <a:srgbClr val="240BD9"/>
                </a:solidFill>
                <a:latin typeface="宋体" panose="02010600030101010101" pitchFamily="2" charset="-122"/>
                <a:ea typeface="宋体" panose="02010600030101010101" pitchFamily="2" charset="-122"/>
              </a:rPr>
              <a:t>1207</a:t>
            </a:r>
            <a:r>
              <a:rPr lang="zh-CN" altLang="zh-CN" sz="2000" b="1" dirty="0">
                <a:solidFill>
                  <a:srgbClr val="240BD9"/>
                </a:solidFill>
                <a:latin typeface="宋体" panose="02010600030101010101" pitchFamily="2" charset="-122"/>
                <a:ea typeface="宋体" panose="02010600030101010101" pitchFamily="2" charset="-122"/>
              </a:rPr>
              <a:t>），字幼安，号稼轩，</a:t>
            </a:r>
            <a:r>
              <a:rPr lang="zh-CN" altLang="zh-CN" sz="2000" b="1" dirty="0">
                <a:latin typeface="宋体" panose="02010600030101010101" pitchFamily="2" charset="-122"/>
                <a:ea typeface="宋体" panose="02010600030101010101" pitchFamily="2" charset="-122"/>
              </a:rPr>
              <a:t>历城人（山东济南人），南宋爱国词人。一生主张抗金，渴望恢复中原。在词人中，他是个英雄。其词抒写力图恢复国家统一的爱国热情，倾诉壮志难酬的悲愤。艺术风格多样，而以豪放为主，热情洋溢，慷慨悲壮，笔力雄厚，</a:t>
            </a:r>
            <a:r>
              <a:rPr lang="zh-CN" altLang="zh-CN" sz="2000" b="1" dirty="0">
                <a:solidFill>
                  <a:srgbClr val="240BD9"/>
                </a:solidFill>
                <a:latin typeface="宋体" panose="02010600030101010101" pitchFamily="2" charset="-122"/>
                <a:ea typeface="宋体" panose="02010600030101010101" pitchFamily="2" charset="-122"/>
              </a:rPr>
              <a:t>与苏轼并称为“苏辛”。有《稼轩长短句》</a:t>
            </a:r>
            <a:r>
              <a:rPr lang="zh-CN" altLang="zh-CN" sz="2000" b="1" dirty="0">
                <a:latin typeface="宋体" panose="02010600030101010101" pitchFamily="2" charset="-122"/>
                <a:ea typeface="宋体" panose="02010600030101010101" pitchFamily="2" charset="-122"/>
              </a:rPr>
              <a:t>词集。</a:t>
            </a:r>
          </a:p>
          <a:p>
            <a:pPr>
              <a:lnSpc>
                <a:spcPct val="150000"/>
              </a:lnSpc>
            </a:pPr>
            <a:r>
              <a:rPr lang="en-US" altLang="zh-CN" sz="2000" b="1" dirty="0">
                <a:latin typeface="宋体" panose="02010600030101010101" pitchFamily="2" charset="-122"/>
                <a:ea typeface="宋体" panose="02010600030101010101" pitchFamily="2" charset="-122"/>
              </a:rPr>
              <a:t>1127</a:t>
            </a:r>
            <a:r>
              <a:rPr lang="zh-CN" altLang="zh-CN" sz="2000" b="1" dirty="0">
                <a:latin typeface="宋体" panose="02010600030101010101" pitchFamily="2" charset="-122"/>
                <a:ea typeface="宋体" panose="02010600030101010101" pitchFamily="2" charset="-122"/>
              </a:rPr>
              <a:t>年，靖康之变后，偏安一隅的南宋只保留着长江中下游的部分土地。宋金开始了长期对峙。靖康之变时，辛弃疾的祖父，因为家族庞大，没有跟着朝廷南渡。</a:t>
            </a:r>
            <a:r>
              <a:rPr lang="en-US" altLang="zh-CN" sz="2000" b="1" dirty="0">
                <a:latin typeface="宋体" panose="02010600030101010101" pitchFamily="2" charset="-122"/>
                <a:ea typeface="宋体" panose="02010600030101010101" pitchFamily="2" charset="-122"/>
              </a:rPr>
              <a:t>1161</a:t>
            </a:r>
            <a:r>
              <a:rPr lang="zh-CN" altLang="zh-CN" sz="2000" b="1" dirty="0">
                <a:latin typeface="宋体" panose="02010600030101010101" pitchFamily="2" charset="-122"/>
                <a:ea typeface="宋体" panose="02010600030101010101" pitchFamily="2" charset="-122"/>
              </a:rPr>
              <a:t>年，金主完颜亮死，金统治区的义军突起，</a:t>
            </a:r>
            <a:r>
              <a:rPr lang="en-US" altLang="zh-CN" sz="2000" b="1" dirty="0">
                <a:latin typeface="宋体" panose="02010600030101010101" pitchFamily="2" charset="-122"/>
                <a:ea typeface="宋体" panose="02010600030101010101" pitchFamily="2" charset="-122"/>
              </a:rPr>
              <a:t>21</a:t>
            </a:r>
            <a:r>
              <a:rPr lang="zh-CN" altLang="zh-CN" sz="2000" b="1" dirty="0">
                <a:latin typeface="宋体" panose="02010600030101010101" pitchFamily="2" charset="-122"/>
                <a:ea typeface="宋体" panose="02010600030101010101" pitchFamily="2" charset="-122"/>
              </a:rPr>
              <a:t>岁的辛弃疾聚集两千人投身抗金队伍，几年之后，</a:t>
            </a:r>
            <a:r>
              <a:rPr lang="en-US" altLang="zh-CN" sz="2000" b="1" dirty="0">
                <a:latin typeface="宋体" panose="02010600030101010101" pitchFamily="2" charset="-122"/>
                <a:ea typeface="宋体" panose="02010600030101010101" pitchFamily="2" charset="-122"/>
              </a:rPr>
              <a:t>23</a:t>
            </a:r>
            <a:r>
              <a:rPr lang="zh-CN" altLang="zh-CN" sz="2000" b="1" dirty="0">
                <a:latin typeface="宋体" panose="02010600030101010101" pitchFamily="2" charset="-122"/>
                <a:ea typeface="宋体" panose="02010600030101010101" pitchFamily="2" charset="-122"/>
              </a:rPr>
              <a:t>岁的辛弃疾，带领一万军队投奔南宋朝廷。</a:t>
            </a:r>
            <a:endParaRPr lang="en-US" altLang="zh-CN" sz="2000" b="1" dirty="0">
              <a:solidFill>
                <a:srgbClr val="FF0000"/>
              </a:solidFill>
              <a:latin typeface="宋体" panose="02010600030101010101" pitchFamily="2" charset="-122"/>
              <a:ea typeface="宋体" panose="02010600030101010101" pitchFamily="2" charset="-122"/>
            </a:endParaRPr>
          </a:p>
        </p:txBody>
      </p:sp>
      <p:pic>
        <p:nvPicPr>
          <p:cNvPr id="5" name="图片 4">
            <a:extLst>
              <a:ext uri="{FF2B5EF4-FFF2-40B4-BE49-F238E27FC236}">
                <a16:creationId xmlns="" xmlns:a16="http://schemas.microsoft.com/office/drawing/2014/main" id="{1B84D8EC-4CDF-4110-85C7-20B8392D5A90}"/>
              </a:ext>
            </a:extLst>
          </p:cNvPr>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518143"/>
            <a:ext cx="4286250" cy="5821713"/>
          </a:xfrm>
          <a:prstGeom prst="rect">
            <a:avLst/>
          </a:prstGeom>
        </p:spPr>
      </p:pic>
    </p:spTree>
    <p:extLst>
      <p:ext uri="{BB962C8B-B14F-4D97-AF65-F5344CB8AC3E}">
        <p14:creationId xmlns="" xmlns:p14="http://schemas.microsoft.com/office/powerpoint/2010/main" val="43637632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750"/>
                                        <p:tgtEl>
                                          <p:spTgt spid="3">
                                            <p:txEl>
                                              <p:pRg st="1" end="1"/>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7A840CA0-D136-4D89-93F8-806E06565A76}"/>
              </a:ext>
            </a:extLst>
          </p:cNvPr>
          <p:cNvSpPr>
            <a:spLocks noGrp="1"/>
          </p:cNvSpPr>
          <p:nvPr>
            <p:ph idx="1"/>
          </p:nvPr>
        </p:nvSpPr>
        <p:spPr>
          <a:xfrm>
            <a:off x="538655" y="1068880"/>
            <a:ext cx="11238186" cy="3908473"/>
          </a:xfrm>
        </p:spPr>
        <p:txBody>
          <a:bodyPr>
            <a:normAutofit fontScale="55000" lnSpcReduction="20000"/>
          </a:bodyPr>
          <a:lstStyle/>
          <a:p>
            <a:pPr>
              <a:lnSpc>
                <a:spcPct val="170000"/>
              </a:lnSpc>
            </a:pPr>
            <a:r>
              <a:rPr lang="zh-CN" altLang="zh-CN" b="1" dirty="0">
                <a:latin typeface="宋体" panose="02010600030101010101" pitchFamily="2" charset="-122"/>
                <a:ea typeface="宋体" panose="02010600030101010101" pitchFamily="2" charset="-122"/>
              </a:rPr>
              <a:t>可是，南宋朝廷的主和势力强大，安于太平，不想与敌人争锋，加之辛弃疾是北方人，对他又有所猜忌，所以，辛弃疾历任建康、镇江、湖北、江西、湖南、福建、浙东等地做官，作为南宋臣民生活了</a:t>
            </a:r>
            <a:r>
              <a:rPr lang="en-US" altLang="zh-CN" b="1" dirty="0">
                <a:latin typeface="宋体" panose="02010600030101010101" pitchFamily="2" charset="-122"/>
                <a:ea typeface="宋体" panose="02010600030101010101" pitchFamily="2" charset="-122"/>
              </a:rPr>
              <a:t>40</a:t>
            </a:r>
            <a:r>
              <a:rPr lang="zh-CN" altLang="zh-CN" b="1" dirty="0">
                <a:latin typeface="宋体" panose="02010600030101010101" pitchFamily="2" charset="-122"/>
                <a:ea typeface="宋体" panose="02010600030101010101" pitchFamily="2" charset="-122"/>
              </a:rPr>
              <a:t>年，做官</a:t>
            </a:r>
            <a:r>
              <a:rPr lang="en-US" altLang="zh-CN" b="1" dirty="0">
                <a:latin typeface="宋体" panose="02010600030101010101" pitchFamily="2" charset="-122"/>
                <a:ea typeface="宋体" panose="02010600030101010101" pitchFamily="2" charset="-122"/>
              </a:rPr>
              <a:t>20</a:t>
            </a:r>
            <a:r>
              <a:rPr lang="zh-CN" altLang="zh-CN" b="1" dirty="0">
                <a:latin typeface="宋体" panose="02010600030101010101" pitchFamily="2" charset="-122"/>
                <a:ea typeface="宋体" panose="02010600030101010101" pitchFamily="2" charset="-122"/>
              </a:rPr>
              <a:t>年，曾</a:t>
            </a:r>
            <a:r>
              <a:rPr lang="en-US" altLang="zh-CN" b="1" dirty="0">
                <a:latin typeface="宋体" panose="02010600030101010101" pitchFamily="2" charset="-122"/>
                <a:ea typeface="宋体" panose="02010600030101010101" pitchFamily="2" charset="-122"/>
              </a:rPr>
              <a:t>37</a:t>
            </a:r>
            <a:r>
              <a:rPr lang="zh-CN" altLang="zh-CN" b="1" dirty="0">
                <a:latin typeface="宋体" panose="02010600030101010101" pitchFamily="2" charset="-122"/>
                <a:ea typeface="宋体" panose="02010600030101010101" pitchFamily="2" charset="-122"/>
              </a:rPr>
              <a:t>次频繁调动，</a:t>
            </a:r>
            <a:r>
              <a:rPr lang="en-US" altLang="zh-CN" b="1" dirty="0">
                <a:latin typeface="宋体" panose="02010600030101010101" pitchFamily="2" charset="-122"/>
                <a:ea typeface="宋体" panose="02010600030101010101" pitchFamily="2" charset="-122"/>
              </a:rPr>
              <a:t>20</a:t>
            </a:r>
            <a:r>
              <a:rPr lang="zh-CN" altLang="zh-CN" b="1" dirty="0">
                <a:latin typeface="宋体" panose="02010600030101010101" pitchFamily="2" charset="-122"/>
                <a:ea typeface="宋体" panose="02010600030101010101" pitchFamily="2" charset="-122"/>
              </a:rPr>
              <a:t>年被闲置，一生力主抗金，但一生抱负始终不能施展。因此，他的许多作品中常流露出一种御敌抗金的爱国思想和壮志未酬的愤慨之情，词作风格沉雄豪迈而又不乏细腻柔媚，在文学上与苏轼齐名，号称“苏辛”，《宋史》说他“雅善长短句，悲壮激烈”。</a:t>
            </a:r>
            <a:endParaRPr lang="en-US" altLang="zh-CN" b="1" dirty="0">
              <a:latin typeface="宋体" panose="02010600030101010101" pitchFamily="2" charset="-122"/>
              <a:ea typeface="宋体" panose="02010600030101010101" pitchFamily="2" charset="-122"/>
            </a:endParaRPr>
          </a:p>
          <a:p>
            <a:pPr>
              <a:lnSpc>
                <a:spcPct val="170000"/>
              </a:lnSpc>
            </a:pPr>
            <a:endParaRPr lang="zh-CN" altLang="zh-CN" b="1" dirty="0">
              <a:latin typeface="宋体" panose="02010600030101010101" pitchFamily="2" charset="-122"/>
              <a:ea typeface="宋体" panose="02010600030101010101" pitchFamily="2" charset="-122"/>
            </a:endParaRPr>
          </a:p>
        </p:txBody>
      </p:sp>
    </p:spTree>
    <p:extLst>
      <p:ext uri="{BB962C8B-B14F-4D97-AF65-F5344CB8AC3E}">
        <p14:creationId xmlns="" xmlns:p14="http://schemas.microsoft.com/office/powerpoint/2010/main" val="373487658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TotalTime>
  <Words>3728</Words>
  <Application>Microsoft Office PowerPoint</Application>
  <PresentationFormat>自定义</PresentationFormat>
  <Paragraphs>119</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写作背景</vt:lpstr>
      <vt:lpstr>幻灯片 13</vt:lpstr>
      <vt:lpstr>内 容 研 读</vt:lpstr>
      <vt:lpstr>幻灯片 15</vt:lpstr>
      <vt:lpstr>幻灯片 16</vt:lpstr>
      <vt:lpstr>幻灯片 17</vt:lpstr>
      <vt:lpstr>（二）诵读品味</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课堂小结</vt:lpstr>
      <vt:lpstr>拓展探究</vt:lpstr>
      <vt:lpstr>幻灯片 33</vt:lpstr>
      <vt:lpstr>幻灯片 34</vt:lpstr>
      <vt:lpstr>幻灯片 35</vt:lpstr>
      <vt:lpstr>课后作业</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ProBook</cp:lastModifiedBy>
  <cp:revision>356</cp:revision>
  <dcterms:created xsi:type="dcterms:W3CDTF">2019-01-12T04:39:00Z</dcterms:created>
  <dcterms:modified xsi:type="dcterms:W3CDTF">2019-11-18T07:50:34Z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