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1" Type="http://schemas.openxmlformats.org/officeDocument/2006/relationships/tableStyles" Target="tableStyles.xml"/><Relationship Id="rId140" Type="http://schemas.openxmlformats.org/officeDocument/2006/relationships/viewProps" Target="viewProps.xml"/><Relationship Id="rId14" Type="http://schemas.openxmlformats.org/officeDocument/2006/relationships/slide" Target="slides/slide11.xml"/><Relationship Id="rId139" Type="http://schemas.openxmlformats.org/officeDocument/2006/relationships/presProps" Target="presProps.xml"/><Relationship Id="rId138" Type="http://schemas.openxmlformats.org/officeDocument/2006/relationships/slide" Target="slides/slide135.xml"/><Relationship Id="rId137" Type="http://schemas.openxmlformats.org/officeDocument/2006/relationships/slide" Target="slides/slide134.xml"/><Relationship Id="rId136" Type="http://schemas.openxmlformats.org/officeDocument/2006/relationships/slide" Target="slides/slide133.xml"/><Relationship Id="rId135" Type="http://schemas.openxmlformats.org/officeDocument/2006/relationships/slide" Target="slides/slide132.xml"/><Relationship Id="rId134" Type="http://schemas.openxmlformats.org/officeDocument/2006/relationships/slide" Target="slides/slide131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496628" y="2504599"/>
            <a:ext cx="4563428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4050" b="1" dirty="0">
                <a:solidFill>
                  <a:srgbClr val="ED7D31"/>
                </a:solidFill>
                <a:ea typeface="微软雅黑" panose="020B0503020204020204" pitchFamily="34" charset="-122"/>
              </a:rPr>
              <a:t>课时</a:t>
            </a:r>
            <a:r>
              <a:rPr lang="zh-CN" altLang="en-US" sz="4050" b="1" dirty="0" smtClean="0">
                <a:solidFill>
                  <a:srgbClr val="ED7D31"/>
                </a:solidFill>
                <a:ea typeface="微软雅黑" panose="020B0503020204020204" pitchFamily="34" charset="-122"/>
              </a:rPr>
              <a:t>一 部</a:t>
            </a:r>
            <a:r>
              <a:rPr lang="zh-CN" altLang="en-US" sz="4050" b="1" dirty="0">
                <a:solidFill>
                  <a:srgbClr val="ED7D31"/>
                </a:solidFill>
                <a:ea typeface="微软雅黑" panose="020B0503020204020204" pitchFamily="34" charset="-122"/>
              </a:rPr>
              <a:t>编版教材七年级文言文</a:t>
            </a:r>
            <a:endParaRPr lang="zh-CN" altLang="en-US" sz="4050" b="1" dirty="0">
              <a:solidFill>
                <a:srgbClr val="ED7D3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286" y="1557257"/>
            <a:ext cx="806631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鱼我所欲也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我所欲也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熊掌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亦我所欲也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二者不可得兼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舍鱼而取熊掌者也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亦我所欲也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亦我所欲也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二者不可得兼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舍生而取义者也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生亦我所欲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所欲有甚于生者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故不为苟得也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死亦我所恶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所恶有甚于死者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故患有所不辟也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如使人之所欲莫甚于生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则凡可以得生者何不用也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使人之所恶莫甚于死者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则凡可以辟患者何不为也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由是则生而有不用也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由是则可以辟患而有不为也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是故所欲有甚于生者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所恶有甚于死者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非独贤者有是心也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人皆有之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贤者能勿丧耳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501004"/>
            <a:ext cx="809244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词类活用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但微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点头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不亦精乎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动词作名词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射箭的本领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尔安敢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轻视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365079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古今异义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敢轻吾射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怎么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安全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射于家圃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曾经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品尝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有卖油翁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担而立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放下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解释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09244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陈康肃公善射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当世无双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公亦以此自矜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陈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尧咨擅长射箭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在当时是独一无二的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他也凭借射箭的本领自夸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有卖油翁释担而立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睨之久而不去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个卖油的老翁放下担子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站在一旁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斜着眼看他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很久也不离开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见其发矢十中八九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但微颔之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老翁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见到他射出的箭十支能中八九支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只是对他微微点头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09244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汝亦知射乎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吾射不亦精乎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也懂得射箭吗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难道我射箭的技艺不精湛吗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但手熟尔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没有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奥妙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只是手法技艺熟练罢了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以我酌油知之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凭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我倒油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的经验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知道这个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道理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徐以杓酌油沥之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自钱孔入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而钱不湿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慢慢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地用勺子倒油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通过铜钱方孔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滴入葫芦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油从铜钱的孔中注进去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铜钱却没有沾湿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092440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篇课文通过写卖油翁高超的酌油技术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揭示了“熟能生巧”“实践出真知”“人外有人”的道理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同时告诫人们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即使有长处也不能过分骄傲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寓意是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所有技能都能通过长期反复苦练而达到精湛之境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有卖油翁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而立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舍弃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以钱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盖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以杓酌油沥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慢慢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康肃笑而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遣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打发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下列加点词的意义和用法不相同的一项是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公亦以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自矜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我酌油知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汝亦知射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射不亦精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睨之久而不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记之而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公亦以此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钱孔入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而钱不湿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76884" y="1694363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文章理解和分析正确的一项是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本文对陈尧咨的描写采用了欲扬先抑的手法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本文故事虽短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却行文有波澜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本文描写陈尧咨和卖油翁的方法完全相同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都运用了外貌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心理活动和细节描写的方法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陈尧咨经历了“自矜”“疑惑”“忿然”“折服”的心理变化过程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取一葫芦置于地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以钱覆其口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于是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老翁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取出一个葫芦放在地上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用一枚铜钱盖住葫芦的口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8" y="1478454"/>
            <a:ext cx="809244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短文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两篇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陋室铭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爱莲说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》)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重点词语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有龙则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神异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是陋室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惟吾德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能散布很远的香气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这里指德行美好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谈笑有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2496" y="2381894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286" y="1557257"/>
            <a:ext cx="8066315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一箪食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一豆羹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得之则生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弗得则死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呼尔而与之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行道之人弗受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蹴尔而与之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乞人不屑也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万钟则不辩礼义而受之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万钟于我何加焉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为宫室之美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妻妾之奉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所识穷乏者得我与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乡为身死而不受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今为宫室之美为之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乡为身死而不受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今为妻妾之奉为之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乡为身死而不受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今为所识穷乏者得我而为之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是亦不可以已乎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此之谓失其本心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78454"/>
            <a:ext cx="812409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往来无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白丁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指没有功名的人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可以调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素琴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不加装饰的琴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金经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指佛经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佛经用泥金书写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案牍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之劳形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指官府文书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(9)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可爱者甚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(10)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予独爱莲之出淤泥而不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沾染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污秽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(11)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艳丽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(12)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亭亭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净植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耸立的样子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可远观而不可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亵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玩焉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亲近而不庄重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510346"/>
            <a:ext cx="849704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一词多义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芳草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鲜艳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宾语前置的标志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水陆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草木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独爱莲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出淤泥而不染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用于主谓之间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取消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句子的独立性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不译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涟而不妖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清澈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远益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清芬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1" y="2345605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鲜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60302" y="2188031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67" y="3552068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60302" y="3188890"/>
            <a:ext cx="116058" cy="114005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871" y="4758533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60302" y="4536494"/>
            <a:ext cx="116058" cy="79972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501004"/>
            <a:ext cx="809244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词类活用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有仙则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苔痕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阶绿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方位名词作动词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蔓延到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无丝竹之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乱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形容词的使动用法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扰乱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无案牍之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形容词的使动用法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劳累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名词作动词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横生藤蔓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旁生枝茎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益清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形容词作动词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远闻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102991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古今异义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丝竹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之乱耳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弦乐器和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管乐器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丝绸和竹子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无案牍之劳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躯体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亭亭净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植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竖立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种植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10299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斯是陋室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惟吾德馨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是简陋的屋舍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只因我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住屋的人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的品德好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就不感到简陋了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苔痕上阶绿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草色入帘青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苔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痕蔓延到台阶上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使台阶都绿了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草色映入竹帘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使室内染上青色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谈笑有鸿儒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往来无白丁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谈笑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的都是博学的人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来来往往的都不是没有功名的人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无丝竹之乱耳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无案牍之劳形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没有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世俗的乐曲扰乱心境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没有官府公文劳神伤身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10299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水陆草木之花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可爱者甚蕃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水面上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陆地上的各种各样的花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值得喜爱的有很多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予独爱莲之出淤泥而不染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濯清涟而不妖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只喜欢莲花从河沟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池塘里积存的污泥中长出来却不沾染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污秽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经过清水洗涤但不显得妖艳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中通外直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不蔓不枝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香远益清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亭亭净植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可远观而不可亵玩焉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莲的柄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内部贯通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外部笔直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不横生藤蔓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不旁生枝茎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香气远闻更加清芬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洁净地挺立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只能在远处观赏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却不能靠近赏玩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1029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菊之爱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陶后鲜有闻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莲之爱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同予者何人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对于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菊花的喜爱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陶渊明之后就很少听说了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对于莲花的喜爱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像我一样的还有什么人呢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牡丹之爱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宜乎众矣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对于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牡丹的喜爱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应当人很多了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01004"/>
            <a:ext cx="810299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陋室铭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本文通过对陋室的描绘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极力说明“陋室不陋”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表达了作者高洁傲岸的节操和安贫乐道的情趣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爱莲说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全文托物言志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以莲喻人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通过对莲的形象和品质的描写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歌颂了莲花坚贞高洁的品格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从而表现了作者不慕名利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洁身自好的生活态度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以及对追名逐利的世态的厌恶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惟吾德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能散布很远的香气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这里指德行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美好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往来无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白丁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白丁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平民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指没有功名的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亭亭净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种植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可远观而不可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亵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玩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亲近而不庄重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草木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花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有仙则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濯清涟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远观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不可亵玩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陶后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芳草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0346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下面句子中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故患有所不辟也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灾祸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非独贤者有是心也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万钟于我何加焉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好处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今为所识穷乏者得我而为之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1652" y="1627245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399" y="4003336"/>
            <a:ext cx="8088086" cy="57594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本题考查文言实词的含义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得”同“德”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感激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412219"/>
            <a:ext cx="8086249" cy="4592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铭”和“说”都是古代的一种文体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铭”是古代刻在器物上用来警诫自己或者称述功德的文字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一般是用韵的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;“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说”往往借描绘事物以抒情言志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两文都运用了托物言志的写法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陋室铭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通过赞美简陋的居室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表达了作者不慕荣利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安贫乐道的生活情趣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爱莲说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借莲表达了作者不慕名利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洁身自好的生活态度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从表达方式上看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两文都集描写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议论于一体</a:t>
            </a: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从句式上看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陋室铭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以散句为主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句式长短相间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错落有致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富于变化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;《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爱莲说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则为骈体文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以骈句为主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句式整齐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节奏分明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音韵和谐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0553" y="1532950"/>
            <a:ext cx="362585" cy="391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95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195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可以调素琴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阅金经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弹不加装饰的琴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阅读佛经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予谓菊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花之隐逸者也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认为菊花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是花中的隐士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61934" y="1489902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河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中石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兽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1606" y="2366647"/>
            <a:ext cx="806078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重点词语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沧州南一寺临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河干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河岸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山门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于河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倒塌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终了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铁钯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拖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一讲学家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设帐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寺中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设馆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教书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1367" y="1944421"/>
            <a:ext cx="8210074" cy="575786"/>
            <a:chOff x="879" y="1466"/>
            <a:chExt cx="17239" cy="1209"/>
          </a:xfrm>
        </p:grpSpPr>
        <p:sp>
          <p:nvSpPr>
            <p:cNvPr id="5" name="矩形 4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9244"/>
            <a:ext cx="835452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尔辈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物理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你们这些人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研究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探求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是非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木杮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削下来的木片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(8)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于沙上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埋没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(9)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颠倒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错乱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(10)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必于石下迎水处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沙为坎穴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这里是冲刷的意思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转转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不停止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遂反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溯流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逆上矣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逆流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可据理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臆断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主观地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判断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506828"/>
            <a:ext cx="808556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一词多义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笑曰：代词，这件事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当求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于上流：代词，指石兽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其反激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力：结构助词，的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岂能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暴涨携之去：介词，被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必于石下迎水处啮沙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坎穴：动词，成为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众服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确论：动词，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认为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49593" y="3599599"/>
            <a:ext cx="116058" cy="121418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749593" y="2199617"/>
            <a:ext cx="116058" cy="1189817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867" y="2598317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）之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867" y="4010485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）为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489430"/>
            <a:ext cx="8102992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词类活用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数小舟：名词作动词，划（船）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）岂能为暴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携之去：动词作名词，涨起来的河水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古今异义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二石兽于水中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设法得到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恳请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478878"/>
            <a:ext cx="8343977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尔辈不能究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物理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事物的道理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规律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一门学科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物理学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非木杮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判断词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正确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渐沉渐深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语气词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表示“罢了”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耳朵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93391"/>
            <a:ext cx="810299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沧州南一寺临河干，山门圮于河，二石兽并沉焉。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沧州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的南面有一座佛寺靠近河岸，佛寺的外门倒塌在河里，两个石兽一起沉没在这条河里。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尔辈不能究物理。是非木杮，岂能为暴涨携之去？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你们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这些人不能探求事物的道理。这不是木片，怎么能被突然涨起来的河水带走呢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5855"/>
            <a:ext cx="8092440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乃石性坚重，沙性松浮，湮于沙上，渐沉渐深耳。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这是石头的性质坚硬而沉重，河沙的性质松软而浮动，石兽埋没于沙中，越沉越深罢了。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沿河求之，不亦颠乎？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顺着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河流寻找石兽，不是颠倒了吗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91317"/>
            <a:ext cx="809244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盖石性坚重，沙性松浮，水不能冲石，其反激之力，必于石下迎水处啮沙为坎穴。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大概是因为石头的性质坚硬而沉重，河沙的性质松软而浮动，水流不能冲走石头，（但）河水撞击石头返回的冲击力，一定在石头底下迎着水流的地方冲刷沙子，形成坑洞。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转转不已，遂反溯流逆上矣。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这样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翻转不停止，于是（石头）反而逆流而上了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0346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下面各组句子中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加点的词意义和用法相同的一项是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由是则生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有不用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朝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暮而归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以钱币乞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乡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身死而不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受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梁甫吟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所恶有甚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死者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二石兽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5695" y="1605305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399" y="4014336"/>
            <a:ext cx="8088086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本题考查文言虚词的意义和用法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表转折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表修饰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这里指吟诵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91944"/>
            <a:ext cx="8113542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求之下流，固颠；求之地中，不更颠乎？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到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河的下游寻找石兽，固然颠倒了；在原地深处寻找它们，不是更颠倒了吗？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如其言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果得于数里外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按照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他的话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去寻找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果然在上游的几里外寻到了石兽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7" y="1491944"/>
            <a:ext cx="8102992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通过僧人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讲学家和老河兵推究沉在河里的石狮子的位置的三种不同结论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说明许多自然现象的发生往往有着复杂的原因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切不可不加分析而凭主观臆断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拘泥于一般的道理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这个故事启发我们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遇事要多思考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分析各方面的因素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要根据实际情况作出判断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数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颠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疯狂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转转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已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停止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沙为坎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这里是冲刷的意思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求二石兽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谤讥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市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石性坚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至石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半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久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目似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如土石何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文章叙述以时间为序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先写寺僧寻找石兽未得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再写讲学家的议论令众人信服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最后写老河兵的分析及众人据其推断终得石兽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文章语言简洁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如写寺僧沿河打捞石兽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仅用“棹”“曳”“寻”等动词领起三个短句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简述打捞经过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以“无迹”交代结果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文章寓理于事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作者借人们寻找石兽的经过及令人惊讶的结局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引出天下事不可“据理臆断”的深层思考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文章人物各具特点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在打捞石兽一事上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寺僧不切实际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认识片面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讲学家不深思熟虑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而盲目行动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老河兵综合考虑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实事求是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然则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天下之事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但知其一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不知其二者多矣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可据理臆断欤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既然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那么天下的事情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只知道表面现象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不知道其中根本道理的情况有很多啊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怎么可以根据某个道理就主观判断呢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2514" y="1510346"/>
            <a:ext cx="8098972" cy="51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下面对文章内容的理解和分析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不正确的一项是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孟子散文善用排比和对偶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本文第二段大量使用了排比句和对偶句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使文章读起来节奏感强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且富有文采和气势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本文阐述了孟子的一个重要主张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义重于生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孟子认为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当义和生不能两全时应“舍生取义”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这一思想对后世产生了极为深远的影响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本文第一段论证思路清晰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先提出“舍生取义”的观点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再从反面论述为了“义”可以舍生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接着再正面论述了为了“生”可以不择手段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本心”即天性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作者用一般人和乞丐都不能接受“嗟来之食”的故事证明人人都有本心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并对失去本心接受“万钟”的行为进行了嘲讽和批评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4029" y="1618537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33400" y="1555917"/>
            <a:ext cx="8077200" cy="15455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本题考查理解和分析文章内容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文章第一段先提出“舍生取义”的观点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再从正面论述为了“义”可以舍生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接着再从反面论述为了“生”可以不择手段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最后指出人人都有本心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只有贤者才能保全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52549"/>
            <a:ext cx="807720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翻译下面句子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使人之所欲莫甚于生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则凡可以得生者何不用也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假如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人们想要的东西没有超过生命的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那么凡是能够用来求得生存的手段怎么不可以采用呢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399" y="3560791"/>
            <a:ext cx="8077201" cy="15455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本题考查翻译文言句子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翻译时要注意重点字词以及常见句式的翻译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特别是文言特殊句式的翻译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以直译为主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意译为辅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所欲”的意思是“想要的东西”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可以”的意思是“可以用来”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6168" y="1635813"/>
            <a:ext cx="2326481" cy="610076"/>
            <a:chOff x="608" y="1180"/>
            <a:chExt cx="4885" cy="1281"/>
          </a:xfrm>
        </p:grpSpPr>
        <p:sp>
          <p:nvSpPr>
            <p:cNvPr id="3" name="矩形 2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>
                  <a:latin typeface="Times New Roman" panose="02020603050405020304" pitchFamily="18" charset="0"/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310" y="2261312"/>
            <a:ext cx="8129932" cy="3404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7560" y="2819876"/>
            <a:ext cx="2468880" cy="870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just" fontAlgn="auto">
              <a:lnSpc>
                <a:spcPct val="150000"/>
              </a:lnSpc>
            </a:pPr>
            <a:r>
              <a:rPr lang="zh-CN" altLang="en-US" sz="3375" b="1" dirty="0">
                <a:solidFill>
                  <a:srgbClr val="70C0B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70C0B1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5083" y="1499409"/>
            <a:ext cx="811354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《世说新语》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(《咏雪》《陈太丘与友期行》)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.重点词语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(1)谢太傅寒雪日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:把家里人聚集在一起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(2)与儿女讲论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文义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:文章的义理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俄而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雪骤:不久,一会儿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(4)白雪纷纷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何所似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:像什么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5303" y="2493169"/>
            <a:ext cx="8210074" cy="575786"/>
            <a:chOff x="879" y="1466"/>
            <a:chExt cx="17239" cy="1209"/>
          </a:xfrm>
        </p:grpSpPr>
        <p:sp>
          <p:nvSpPr>
            <p:cNvPr id="6" name="矩形 5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4269" y="2845220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375" b="1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内江考</a:t>
            </a:r>
            <a:r>
              <a:rPr lang="zh-CN" altLang="en-US" sz="3375" b="1" dirty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499795"/>
            <a:ext cx="808189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(5)撒盐空中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差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拟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:大体;相比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(6)期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日中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:正午时分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(7)太丘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舍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去:舍弃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(8)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尊君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在不:对别人父亲的尊称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(9)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相委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而去:表示动作偏指一方;舍弃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(10)君与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家君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期日中:对人谦称自己的父亲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2.通假字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尊君在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:“不”同“否”,句末语气词,表询问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464626"/>
            <a:ext cx="809611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一词多义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谢太傅寒雪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内集:日子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中:太阳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4.词类活用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友人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:形容词的意动用法,感到惭愧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5.古今异义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儿女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讲论文义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古义:子女,这里泛指小辈,包括侄儿侄女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今义:多指儿子和女儿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867" y="2298728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）日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707389" y="2154996"/>
            <a:ext cx="116058" cy="69635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485727"/>
            <a:ext cx="8343977" cy="4291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(2)未若柳絮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风起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古义:趁､乘今义:因为,因此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(3)陈太丘与友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期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古义:约定今义:日期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(4)太丘舍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endParaRPr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古义:离开今义:到､往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(5)下车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引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古义:拉,牵拉今义:带领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(6)元方入门不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endParaRPr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古义:回头看今义:照顾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437" y="1551040"/>
            <a:ext cx="815574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俄而雪骤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公欣然曰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白雪纷纷何所似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?”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不久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雪下得急了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谢太傅高兴地说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这纷纷扬扬的白雪像什么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?”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未若柳絮因风起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不如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把它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比作柳絮乘风漫天飞舞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陈太丘与友期行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期日中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过中不至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太丘舍去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陈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太丘跟一位朋友相约同行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约好正午时分见面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那朋友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正午已过还没到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太丘丢下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而离开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51041"/>
            <a:ext cx="809244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君与家君期日中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日中不至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则是无信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对子骂父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则是无礼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您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跟我父亲约定的时间是正午时分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您正午时分不到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就是不讲信用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对着人家儿子骂他的父亲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就是不讲礼貌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友人惭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下车引之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元方入门不顾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友人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感到惭愧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便从车里下来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想拉住元方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元方头也不回地走进了家门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163" y="1485900"/>
            <a:ext cx="8046244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三､内容理解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《咏雪》: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讲述了东晋著名政治世家谢氏家族的一个关于“咏雪”的故事,渲染了谢家融洽､和睦的家庭氛围,也表达了作者对谢道韫的才华的赞颂｡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《陈太丘与友期行》: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讲述了七岁儿童陈元方驳斥父亲的朋友“无信无礼”的故事,表现了陈元方聪敏过人､明白事理､落落大方的品质,说明了“礼”与“信”的重要性｡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俄而雪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骤</a:t>
            </a:r>
            <a:r>
              <a:rPr lang="en-US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未若柳絮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因为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舍弃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元方入门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回头看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公欣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侍卫之臣不懈于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太丘舍去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去后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左将军王凝之妻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则岳阳楼之大观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友人惭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下车引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物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得无异乎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与儿女讲论文义”一句中的“儿女”指的是谢太傅的儿子和女儿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谢太傅寒雪日内集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与儿女讲论文义”这一句总述了谢太傅家人咏雪的背景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极精炼地交代了时间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地点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事件等要素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小元方能指出父亲的朋友“期日中”而“日中不至”是“无信”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对子骂父”是“无礼”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可见他明白事理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落落大方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由小元方的行为可看出其父陈太丘是个守信懂礼的人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谢太傅寒雪日内集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与儿女讲论文义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个寒冷的雪天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谢太傅把家里人聚集在一起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跟小辈谈论文章的义理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陈太丘与友期行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期日中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陈太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丘跟一位朋友相约同行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约好正午时分见面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2514" y="2018020"/>
            <a:ext cx="8098972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岳阳楼记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观夫巴陵胜状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在洞庭一湖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衔远山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吞长江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浩浩汤汤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横无际涯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朝晖夕阴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气象万千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此则岳阳楼之大观也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前人之述备矣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然则北通巫峡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南极潇湘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迁客骚人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多会于此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览物之情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得无异乎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若夫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淫雨霏霏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连月不开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阴风怒号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浊浪排空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日星隐曜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山岳潜形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商旅不行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樯倾楫摧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薄暮冥冥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虎啸猿啼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登斯楼也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则有去国怀乡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忧谗畏讥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满目萧然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感极而悲者矣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5746" y="1543050"/>
            <a:ext cx="8515826" cy="541020"/>
            <a:chOff x="341194" y="914400"/>
            <a:chExt cx="11532870" cy="721360"/>
          </a:xfrm>
        </p:grpSpPr>
        <p:sp>
          <p:nvSpPr>
            <p:cNvPr id="9" name="矩形 8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61934" y="1489902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论语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十二章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0395" y="2306790"/>
            <a:ext cx="810299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重点词语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）人不知而不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：生气，恼怒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）不亦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君子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乎：指有才德的人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）吾日三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吾身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：自我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检查、反省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）为人谋而不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乎：竭尽自己的心力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）与朋友交而不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乎：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诚信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9603" y="1924526"/>
            <a:ext cx="8210074" cy="575786"/>
            <a:chOff x="879" y="1466"/>
            <a:chExt cx="17239" cy="1209"/>
          </a:xfrm>
        </p:grpSpPr>
        <p:sp>
          <p:nvSpPr>
            <p:cNvPr id="6" name="矩形 5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9246"/>
            <a:ext cx="809244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）三十而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：立身，指能有所成就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）四十而不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：迷惑，疑惑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）五十而知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天命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：上天的意旨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）六十而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耳顺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：对此有多种解释，通常认为是能听得进不同的意见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逾矩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：越过法度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）学而不思则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：迷惑，意思是感到迷茫而无所适从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）思而不学则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：疑惑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13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其忧：能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忍受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5728"/>
            <a:ext cx="809244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之者不如乐之者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喜爱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爱好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15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必有我师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：于此，意思是在其中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16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择其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善者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而从之：好的方面，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优点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17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三军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帅也：指军队；改变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18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博学而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志：坚定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19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问而近思：恳切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20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在其中矣：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仁德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419" y="1457591"/>
            <a:ext cx="809611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通假字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）不亦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乎：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“说”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愉快</a:t>
            </a:r>
            <a:endParaRPr lang="zh-CN" altLang="en-US" sz="2100" u="sng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）吾十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五而志于学：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“有”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“又”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用于整数和零数之间</a:t>
            </a:r>
            <a:endParaRPr lang="zh-CN" altLang="en-US" sz="2100" u="sng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一词多义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而不愠：了解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温故而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新：得到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时习之：顺接连词，然后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不愠：转折连词，但是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博学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笃志：并列连词，可不译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739042" y="4517516"/>
            <a:ext cx="116058" cy="121418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739042" y="3600450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4419" y="3757693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）知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4419" y="4928402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）而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422422"/>
            <a:ext cx="808556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而时习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：代词，指学过的东西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之者不如好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者（前者）：代词，它，这里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指学问和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事业。一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，指仁德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下车引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：代词，他，指元方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习之：按时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元方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年七岁：当时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词类活用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）温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而知新：形容词作名词，学过的知识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）吾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三省吾身：名词作状语，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每天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686289" y="1526798"/>
            <a:ext cx="152987" cy="175712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723217" y="3511456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867" y="2209155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）之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3867" y="3668699"/>
            <a:ext cx="11163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zh-CN" sz="21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）时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510346"/>
            <a:ext cx="8081891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不习乎：动词作名词，老师传授的知识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）好之者不如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之者：形容词的意动用法，以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为快乐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饭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疏食，饮水：名词作动词，吃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古今异义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为师矣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古义：可以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凭借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义：可能；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许可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10346"/>
            <a:ext cx="8343977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）饭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食，饮水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粗劣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义：疏通、疏散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人行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古义：虚指，泛指多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个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今义：数词，确指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逝者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如斯夫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古义：逝去的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一切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义：多指离开人世的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89246"/>
            <a:ext cx="812409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匹夫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不可夺志也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古义：指平民中的男子，这里泛指平民百姓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今义：无学识，无智谋的人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子曰：“学而时习之，不亦说乎？有朋自远方来，不亦乐乎？人不知而不愠，不亦君子乎？”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孔子说：“学了（知识）又按时温习它，不是很愉快吗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有志同道合的人从远方来，不也是很快乐吗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别人不了解我，我却不生气，不也是有才德的人吗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?”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10346"/>
            <a:ext cx="812409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曾子曰：“吾日三省吾身：为人谋而不忠乎？与朋友交而不信乎？传不习乎？”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曾子说：“我每天多次进行自我检查：替人谋划事情是否竭尽自己的心力？和朋友交往是否诚信？老师传授的知识是否复习了？”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子曰：“吾十有五而志于学，三十而立，四十而不惑，五十而知天命，六十而耳顺，七十而从心所欲，不逾矩。”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孔子说：“我十五岁开始立志做学问，三十岁能有所成就，四十岁遇事能不迷惑，五十岁知道哪些是上天的意旨，六十岁能听得进不同的意见，到七十岁能顺从意愿，又不会越过法度。”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510346"/>
            <a:ext cx="809244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子曰：“温故而知新，可以为师矣。”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孔子说：“温习学过的知识，可以得到新的理解和体会，可以凭借这一点当老师了。”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子曰：“学而不思则罔，思而不学则殆。”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孔子说：“只学习而不思考，就会感到迷茫而无所适从；只思考而不学习，就会感到疑惑。”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4286" y="1557257"/>
            <a:ext cx="806631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至若春和景明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波澜不惊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上下天光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一碧万顷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沙鸥翔集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锦鳞游泳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岸芷汀兰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郁郁青青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而或长烟一空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皓月千里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浮光跃金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静影沉璧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渔歌互答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此乐何极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登斯楼也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则有心旷神怡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宠辱偕忘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把酒临风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其喜洋洋者矣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嗟夫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予尝求古仁人之心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或异二者之为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不以物喜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不以己悲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居庙堂之高则忧其民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处江湖之远则忧其君</a:t>
            </a:r>
            <a:r>
              <a:rPr lang="en-US" altLang="zh-CN" sz="2100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是进亦忧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退亦忧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然则何时而乐耶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其必曰“先天下之忧而忧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后天下之乐而乐”乎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微斯人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吾谁与归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时六年九月十五日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10346"/>
            <a:ext cx="809244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子曰：“贤哉，回也！一箪食，一瓢饮，在陋巷，人不堪其忧，回也不改其乐。贤哉，回也！”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孔子说：“颜回的品质是多么高尚啊！一竹筐饭，一瓢水，住在简陋的小巷子里，别人都不能忍受那穷困的忧愁，颜回却不改变他的乐趣。颜回的品质是多么高尚啊！”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子曰：“知之者不如好之者，好之者不如乐之者。”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孔子说：“知道怎么学习的人，不如喜爱学习的人；喜爱学习的人，又不如以学习为快乐的人。”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9823" y="1510346"/>
            <a:ext cx="8408964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子曰：“饭疏食，饮水，曲肱而枕之，乐亦在其中矣。不义而富且贵，于我如浮云。”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孔子说：“吃粗粮，喝冷水，弯着胳膊当枕头，乐趣也就在这其中了。用不正当的手段得来的富贵，对于我来讲就像浮云一样。”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子曰：“三人行，必有我师焉。择其善者而从之，其不善者而改之。”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孔子说：“几个人一起走路，这其中必定有可以做我的老师的人。我选择他的优点来学习，（看到自己也有）他们的缺点就要改正。”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10.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子在川上曰：“逝者如斯夫，不舍昼夜。”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孔子在河边说：“逝去的一切像河水一样流去，日夜不停。”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85728"/>
            <a:ext cx="8124092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子曰：“三军可夺帅也，匹夫不可夺志也。”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孔子说：“军队可以改变主帅，平民百姓的志向是不能改变的。”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子夏曰：“博学而笃志，切问而近思，仁在其中矣。”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子夏说：“广泛学习且能坚定志向，恳切地发问求教，多思考当前的事情，仁德就在其中了。</a:t>
            </a: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endParaRPr lang="zh-CN" altLang="en-US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163" y="1485900"/>
            <a:ext cx="804624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三､内容理解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第一章: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讲的是学习的方法､学习的乐趣和为人的态度｡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第二章: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强调治学的人要重视品德修养,多反躬自省｡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第三章: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孔子自述他学习和提高修养的过程｡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第四章: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谈论的是学习的方法｡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第五章: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阐述了学习和思考的辩证关系,强调要学思结合｡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第六章: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赞扬了颜回乐于学习､安贫乐道的品质｡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第七章: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阐述了学习态度,倡导以学习为快乐｡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163" y="1485900"/>
            <a:ext cx="8046244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第八章: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讲人的道德修养,要有正确的财富观,提倡“安贫乐道”｡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第九章: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讲学习态度,向一切人虚心学习,不但要学习别人的长处,还要借鉴别人的短处,反省自己有无类似的毛病,要注意改正｡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第十章: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讲时光易逝,应珍惜时间｡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第十一章: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讲一个人应当坚定信念,矢志不渝｡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第十二章: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讲学习方法,要坚定信念,广泛学习｡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人不知而不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羞愧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同“悦”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愉快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而不忠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谋划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思而不学则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困惑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学而时习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美我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愠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石出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为师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可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不善者而改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真不知马也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人不知而不愠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不亦君子乎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是从个人修养角度谈为人的态度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论语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是记录孔子及其弟子的言行的书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多用语录体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它的主要特点是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观点鲜明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思想内容深刻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篇幅简短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语言精练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温故而知新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可以为师矣”强调要当老师就必须“温故”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从而“知新”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吾日三省吾身”强调每天自我反省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从中可以看出古代治学的人对品德修养的重视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三军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可夺帅也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匹夫不可夺志也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军队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可以改变主帅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平民百姓的志向是不能改变的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478454"/>
            <a:ext cx="808189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诫子书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.重点词语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子书:告诫､劝勉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君子之行:助词,用于句首,表示发端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(3)非淡泊无以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明志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:内心恬淡,不慕名利;明确､坚定志向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(4)非学无以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才:增长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淫慢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则不能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励精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:放纵懈怠;振奋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精神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9603" y="1924526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0346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下面句子中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前人之述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详尽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连月不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天气放晴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则有去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怀乡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国家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至若春和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日光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1652" y="1627245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399" y="4003336"/>
            <a:ext cx="8088086" cy="57594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本题考查理解常见文言实词的含义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国都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419" y="1547666"/>
            <a:ext cx="8075009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险躁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则不能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:轻薄浮躁;修养性情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与日去:意志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8)遂成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枯落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:凋落,衰残｡比喻人年老志衰,没有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用处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419" y="1547666"/>
            <a:ext cx="807500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.一词多义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修身:连词,表示后者是前者的目的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物喜:介词,因为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非志无以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学:动词,成就,达成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遂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枯落:动词,变为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须静也:动词,学习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非志无以成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:名词,学业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419" y="2330904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70850" y="2240481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419" y="3317218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70850" y="3159644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419" y="4303532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(3)学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70850" y="4145957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22422"/>
            <a:ext cx="8354528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3.词类活用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(1)非宁静无以致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:形容词作名词,远大目标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(2)非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志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无以成学:名词作动词,立志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4.古今异义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(1)淫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慢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则不能励精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古义:懈怠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今义:速度低,缓慢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485727"/>
            <a:ext cx="809244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(2)险躁则不能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性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古义:修养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今义:治理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(3)悲守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穷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庐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古义:破旧,简陋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今义:不富裕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485727"/>
            <a:ext cx="809244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夫君子之行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静以修身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俭以养德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君子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的行为操守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以宁静专一来修养身心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以节俭来培养品德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非淡泊无以明志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非宁静无以致远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不能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内心恬淡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不慕名利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就没办法明确志向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不能宁静专一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就没办法达到远大目标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夫学须静也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才须学也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必须静心专一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增长才干必须学习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485727"/>
            <a:ext cx="809244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非学无以广才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非志无以成学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学习就没办法增长才干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不立志就没办法学有所成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淫慢则不能励精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险躁则不能治性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放纵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懈怠就无法振奋精神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轻薄浮躁就不能修养性情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485727"/>
            <a:ext cx="809244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三､内容理解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1.课文内容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诸葛亮围绕学习告诫儿子,要成才需要具备三个条件:第一个条件是立志,“非淡泊无以明志,非宁静无以致远”“非学无以广才,非志无以成学”;第二个条件是学习,“夫学须静也,才须学也”;第三个条件是惜时,“年与时驰,意与日去,遂成枯落,多不接世,悲守穷庐,将复何及”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三者的关系:诸葛亮主张以俭养德,以静求学,以学广才,这三者是互相联系,缺一不可的｡立志是成才的前提和基础,志向的培养又必须砥砺德行｡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639" y="1485727"/>
            <a:ext cx="8092441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2.中心思想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诸葛亮的这封书信主要是告诫儿子要注意修身养性,生活节俭,以此来培养自己的品德,表达了他对后代志存高远的厚望｡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沉着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冷静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非学无以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增长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淫慢则不能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励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精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振奋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险躁则不能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修养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修身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是人多以书假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须静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志无以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成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学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君子之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勇气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醉翁之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不在酒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10346"/>
            <a:ext cx="80880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下面各组句子中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加点的词意义和用法相同的一项是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此则岳阳楼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大观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行道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人弗受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则北通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巫峡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康肃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忿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感极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狼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亦黠矣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顷刻两毙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真无马邪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5695" y="1605305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399" y="4014336"/>
            <a:ext cx="8088086" cy="15455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本题考查理解常见文言虚词的意义和用法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都是助词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这样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的样子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表顺承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表转折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却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表反问语气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难道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非淡泊无以明志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非宁静无以致远”说明了“淡泊”“宁静”是实现人生理想的基本要求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强调它们是与人的志向相关的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学须静也”的“学”已经不只是一般的学习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而含有修养自己的人格和品德的意思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静”也不只是单纯的宁静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而有淡泊名利的意味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淫慢则不能励精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险躁则不能治性”从反面说明了“淡泊”“宁静”的重要性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悲守穷庐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将复何及”表达了君子不与外界同流合污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独善其身的良好愿望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与时驰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意与日去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遂成枯落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年纪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随同时光而疾速逝去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意志随岁月而消失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最终凋落衰残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478454"/>
            <a:ext cx="808189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狼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.重点词语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行甚远:连接､紧跟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(2)一狼仍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:跟从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野有麦场:看,视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(4)场主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积薪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其中:堆积柴草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苫蔽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成丘:覆盖､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遮盖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29603" y="1924526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78454"/>
            <a:ext cx="810299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弛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担持刀:解除,卸下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7)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眈眈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相向:凶狠注视的样子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(8)目似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:闭上眼睛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(9)意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甚:从容､悠闲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(10)屠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起:突然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(11)止露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尾:屁股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(12)乃悟前狼假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:睡觉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盖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以诱敌:表示推测,大概,原来是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(14)狼亦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矣:狡猾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510346"/>
            <a:ext cx="8085560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2.一词多义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狼不敢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:动词,上前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其一犬坐于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:方位名词,前面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暇甚:名词,这里指神情､态度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将隧入以攻其后也:动词,企图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恐前后受其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:动词,攻击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盖以诱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:名词,敌人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1" y="2345605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60302" y="2188031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71" y="3243812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(2)意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60302" y="3086238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871" y="4312994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(3)敌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38395" y="4155419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501004"/>
            <a:ext cx="808189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3.词类活用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(1)一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屠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晚归:动词作名词,屠户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(2)其一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犬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坐于前:名词作状语,像狗似的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(3)一狼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洞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其中:名词作动词,挖洞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(4)意将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隧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入以攻其后也:名词作状语,“从通道”的意思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(5)止增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笑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耳:动词作名词,笑料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85727"/>
            <a:ext cx="8102991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4.古今异义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禽兽之变诈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几何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哉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古义:能有多少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今义:</a:t>
            </a:r>
            <a:r>
              <a:rPr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几何学</a:t>
            </a:r>
            <a:endParaRPr lang="en-US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骨已尽矣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而两狼之并驱如故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骨头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已经扔完了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而两只狼像原来一样一起追赶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屠乃奔倚其下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弛担持刀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屠户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于是奔过去靠在柴草堆下面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卸下担子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拿起屠刀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551040"/>
            <a:ext cx="8102991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少时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一狼径去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其一犬坐于前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过了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一会儿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一只狼径直离开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另一只狼像狗似的蹲坐在前面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一狼洞其中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意将隧入以攻其后也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另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一只狼正在堆积的柴草中打洞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企图从通道进入从后面攻击屠户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狼亦黠矣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而顷刻两毙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禽兽之变诈几何哉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止增笑耳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狼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也太狡猾了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可是一会儿两只狼都被杀死了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禽兽的诡诈手段能有多少啊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只是增加笑料罢了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8" y="1485727"/>
            <a:ext cx="81029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通过讲述一个屠户晚归途中遇狼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惧狼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御狼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杀狼的故事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生动地表现了狼贪婪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凶恶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狡诈的本性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嘲讽了恶狼因贪婪狡诈而自取灭亡的可笑下场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同时启发我们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对待像狼一样阴险狡诈的恶势力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要敢于斗争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善于斗争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最后才能取得胜利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行甚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连接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紧跟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野有麦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场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弛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担持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刀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卸下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眈相向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眈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紧张的样子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2514" y="1510346"/>
            <a:ext cx="809897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下面对文章内容的理解和分析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不正确的一项是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微斯人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吾谁与归”是一个倒装句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起突出强调作用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正常的语序应该是“微斯人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吾与谁归”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选文中间两段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所写的景象特点截然不同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却都写了游人的“览物之情”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而这“览物之情”与“古仁人”的理念也并无不同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作者在尾段拟出一问一答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假托古圣立言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发出了“先天下之忧而忧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后天下之乐而乐”的豪言壮语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点明了全篇主旨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选文语言充分体现了汉语的音乐美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记叙多用散句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长短错落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质朴平实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写景多用偶句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两两相对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珠联璧合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4029" y="1618537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刀劈狼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首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先帝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臣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卑鄙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其一犬坐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欲有甚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生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两狼之并驱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如故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清涟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妖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屠乃奔倚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陵君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许寡人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聊斋志异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是清代蒲松龄写的一部文言文短篇小说集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志”是记的意思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异”是指奇异的事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多为鬼狐的故事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暴起”“劈”“转视”“断”等动词表现了屠户勇敢机智的斗争精神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最后一段以议论为主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点明了全文的主旨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包含着讽刺的味道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本文故事情节生动曲折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语言简练传神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主要通过心理描写刻画了屠户和狼的形象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给人以深刻的启发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悟前狼假寐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盖以诱敌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屠户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这才明白前面的那只狼假装睡觉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原来是用来诱惑敌方的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478454"/>
            <a:ext cx="808189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寓言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二则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(《穿井得一人》《杞人忧天》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.重点词语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(1)家无井而出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溉汲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:打水浇田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国人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道之:指居住在国都中的人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(3)身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所寄:无,没有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(4)终日在天中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行止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:行动,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活动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0293" y="2430962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8" y="1478454"/>
            <a:ext cx="8092441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奈何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忧崩坠乎:为何,为什么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只使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坠:纵使,即使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(7)充塞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四虚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:四方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(8)若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躇步跐蹈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:这四个字都是踩､踏的意思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2.通假字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然大喜:“舍”同“释”,解除､消除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5521" y="1489243"/>
            <a:ext cx="8053907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3.一词多义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而传之者:动词,听见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之于宋君:动词的使动用法,使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知道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altLang="zh-CN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月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星宿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太阳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终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在地上行止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每天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家穿井:代词,指“丁氏”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奈何忧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坏:代词,指“大地”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人曰:代词,那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5524" y="2324502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(1)闻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91955" y="2166928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524" y="4514300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69899" y="4134252"/>
            <a:ext cx="105728" cy="115204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521" y="3307832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259569" y="3150590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489244"/>
            <a:ext cx="8096111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宋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丁氏:助词,的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宋君令人问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于丁氏:代词,指“穿井得一人”这件事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求闻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若此:定语后置的标志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宋君令人问之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丁氏:向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闻之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宋君:使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非得一人</a:t>
            </a:r>
            <a:r>
              <a:rPr sz="2100" dirty="0" err="1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</a:t>
            </a:r>
            <a:r>
              <a:rPr sz="2100" dirty="0" err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井中也:</a:t>
            </a:r>
            <a:r>
              <a:rPr sz="2100" dirty="0" err="1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在</a:t>
            </a:r>
            <a:endParaRPr 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1" y="1901117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4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60154" y="1743479"/>
            <a:ext cx="116205" cy="11191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71" y="3523225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5</a:t>
            </a:r>
            <a:r>
              <a:rPr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)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60154" y="3065072"/>
            <a:ext cx="94774" cy="130778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01004"/>
            <a:ext cx="810299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4.古今异义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往晓之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古义:于是,就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今义:原因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(2)因往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晓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古义:告知,开导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今义:知道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屈伸呼吸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古义:你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今义:如果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(4)亦不能有所</a:t>
            </a:r>
            <a:r>
              <a:rPr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中伤</a:t>
            </a:r>
            <a:endParaRPr sz="2100" dirty="0">
              <a:solidFill>
                <a:srgbClr val="FF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古义:伤害</a:t>
            </a:r>
            <a:r>
              <a:rPr 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今义:诬蔑别人使受损害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01004"/>
            <a:ext cx="8102992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国人道之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闻之于宋君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居住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在国都中的人都在讲述这件事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使宋国的国君知道这件事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杞国有人忧天地崩坠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身亡所寄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废寝食者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杞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国有个人担忧天会崩塌地会陷落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自己无处容身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以至于整天睡不好觉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吃不下饭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终日在地上行止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奈何忧其坏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整天都在地上活动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为何还担心地会陷下去呢</a:t>
            </a:r>
            <a:r>
              <a:rPr lang="en-US" altLang="zh-CN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01004"/>
            <a:ext cx="8102992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其人舍然大喜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晓之者亦舍然大喜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那个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人消除疑虑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非常高兴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开导他的人也消除疑虑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非常高兴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22514" y="1566803"/>
            <a:ext cx="8088086" cy="15455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本题考查对文章内容的理解和分析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.“‘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览物之情’与‘古仁人’的理念”不同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古仁人”的理念是“不以物喜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不以己悲”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是“异二者之为”的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8" y="1501004"/>
            <a:ext cx="8102992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穿井得一人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讲述了宋国有个人因打井得到了一个人的劳力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却被误传为从井里挖出了一个人的故事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告诉我们对于传闻一定要详查其真相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不要轻信盲从的道理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杞人忧天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通过杞人担心天地崩坠而另外一个人耐心解释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对他进行开导的故事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告诉我们不要毫无根据或为没必要的事情忧虑和担心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辛辣地讽刺了那些庸人自扰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患得患失的人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A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国人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听说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丁氏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曰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回答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因往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开导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屈伸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呼吸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下列各项中“之”字的意义和用法与其他三项不同的一项是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求闻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若此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得一人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丁氏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禽兽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变诈几何哉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10485" y="1639934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穿井得一人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宋君派人打听这件事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是因为不太相信“穿井得一人”的事情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穿井得一人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这个寓言提醒我们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不要轻易传播未经证实的传闻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穿井得一人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中的原本事件被讹传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唯一的原因是“国人”乐于接受这种离奇的传闻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杞人忧天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告诉我们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不要为没有必要或毫无根据的事情担忧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一人之使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非得一人于井中也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得到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一个人的劳力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并非在井中挖出了一个人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8089" y="1478454"/>
            <a:ext cx="8092440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孙权劝学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.重点词语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(1)卿今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掌事:当道,当权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以军中多务:推托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(3)孤岂欲卿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经为博士邪:研究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(4)但当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涉猎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:粗略地阅读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(5)卿今者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才略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:才干和谋略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945" y="1956179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99795"/>
            <a:ext cx="8081889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(6)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非复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吴下阿蒙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不再是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(7)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即更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刮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目相待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擦拭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(8)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大兄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何见事之晚乎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对朋友辈的敬称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通假字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孤岂欲卿治经为博士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邪”同“耶”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语气词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4419" y="1484362"/>
            <a:ext cx="8064458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一词多义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卿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涂掌事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掌管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主持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涉猎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往事耳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兄何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事之晚乎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知晓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古今异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义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孤岂欲卿治经为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博士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邪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专掌经学传授的学官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学位的最高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一级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4419" y="2309804"/>
            <a:ext cx="7607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257212" y="2157837"/>
            <a:ext cx="116058" cy="69635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4419" y="3266908"/>
            <a:ext cx="7607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57212" y="3114941"/>
            <a:ext cx="116058" cy="69635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5727"/>
            <a:ext cx="8081889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往事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指历史今义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过去的事情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当涉猎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只是今义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表转折关系的连词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刮目相待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古义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另外今义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更加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561925"/>
            <a:ext cx="8081889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重点句子翻译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卿今当涂掌事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不可不学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现在当权管事了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不可以不学习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蒙辞以军中多务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吕蒙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用军中事务太多来推托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卿今者才略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非复吴下阿蒙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如今的才干和谋略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不再是当年吴地的那个吕蒙了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3399" y="1552549"/>
            <a:ext cx="8077201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翻译下面的句子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以物喜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不以己悲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居庙堂之高则忧其民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处江湖之远则忧其君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不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因外物和自己处境的变化而喜悲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在朝廷做官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就为平民百姓忧虑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被贬谪到边远地区做地方官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就替君主担忧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399" y="3560791"/>
            <a:ext cx="8077201" cy="106045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本题考查文言句子的翻译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翻译时要注意重点字词及特殊句式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以直译为主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意译为辅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5727"/>
            <a:ext cx="8081889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士别三日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即更刮目相待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大兄何见事之晚乎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读书人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分别几天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就另用新的眼光看待他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你为什么知晓事情这么晚啊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肃遂拜蒙母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结友而别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鲁肃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于是拜见吕蒙的母亲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与吕蒙结为好友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然后告别而去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7539" y="1485727"/>
            <a:ext cx="8081889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通过叙述孙权劝告吕蒙读书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吕蒙读书后大有长进的故事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告诉我们只要肯学习就会有长进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突出学习的重要性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8266" y="1585400"/>
            <a:ext cx="1832229" cy="575945"/>
            <a:chOff x="3318511" y="2579277"/>
            <a:chExt cx="2442972" cy="767927"/>
          </a:xfrm>
        </p:grpSpPr>
        <p:grpSp>
          <p:nvGrpSpPr>
            <p:cNvPr id="5" name="组合 4"/>
            <p:cNvGrpSpPr/>
            <p:nvPr/>
          </p:nvGrpSpPr>
          <p:grpSpPr>
            <a:xfrm>
              <a:off x="3318511" y="2707006"/>
              <a:ext cx="437563" cy="458225"/>
              <a:chOff x="9324592" y="1236103"/>
              <a:chExt cx="531657" cy="583566"/>
            </a:xfrm>
          </p:grpSpPr>
          <p:sp>
            <p:nvSpPr>
              <p:cNvPr id="7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8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3726730" y="2579277"/>
              <a:ext cx="2034753" cy="767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课堂变式练</a:t>
              </a:r>
              <a:endParaRPr lang="zh-CN" altLang="en-US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38266" y="2144821"/>
            <a:ext cx="8121491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下面语句中加点的词解释有误的一项是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卿今当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掌事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当权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以军中多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告辞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涉猎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只是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往事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耳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了解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5627" y="2260420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1700" y="1552850"/>
            <a:ext cx="8079786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下列加点词的意义和用法相同的一项是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就学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不知有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蒙论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议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归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蒙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以军中多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务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未尝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稍降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辞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色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别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			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不能通其意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4741" y="1694363"/>
            <a:ext cx="361315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17684" y="1510189"/>
            <a:ext cx="8086249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下列对文章理解和分析有误的一项是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    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)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A.“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刮目相看”指用新的眼光来看待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吴下阿蒙”比喻人学识尚浅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这两个成语均出自本文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B.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孙权的话是认真相劝的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鲁肃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吕蒙的话则有调侃的味道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二者的情调是不同的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C.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鲁肃主动与吕蒙“结友”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是因为鲁肃被吕蒙的才略所折服而愿意与之深交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表明鲁肃敬才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爱才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D.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本文通过写鲁肃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吕蒙的对话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表明在孙权的劝说下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吕蒙“就学”的结果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从正面表现了吕蒙的学有所成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581" y="1630919"/>
            <a:ext cx="37592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255" y="1552575"/>
            <a:ext cx="8085773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把下列句子翻译成现代汉语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岂欲卿治经为博士邪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我</a:t>
            </a:r>
            <a:r>
              <a:rPr lang="zh-CN" altLang="en-US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难道想要你研究儒家经典成为专掌经学传授的学官吗</a:t>
            </a: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!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7" y="1478454"/>
            <a:ext cx="810299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卖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油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翁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一、词语解释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重点词语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陈康肃公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擅长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公亦以此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自夸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(3)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之久而不去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斜着眼看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这里形容不在意的样子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康肃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忿然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气愤的样子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以我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油知之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舀取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这里指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倒入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945" y="1956179"/>
            <a:ext cx="8210074" cy="575786"/>
            <a:chOff x="879" y="1466"/>
            <a:chExt cx="17239" cy="1209"/>
          </a:xfrm>
        </p:grpSpPr>
        <p:sp>
          <p:nvSpPr>
            <p:cNvPr id="4" name="矩形 3"/>
            <p:cNvSpPr/>
            <p:nvPr/>
          </p:nvSpPr>
          <p:spPr>
            <a:xfrm>
              <a:off x="1695" y="1466"/>
              <a:ext cx="16423" cy="1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教材梳理</a:t>
              </a:r>
              <a:endParaRPr lang="zh-CN" altLang="en-US" sz="2100" b="1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Shape 16869"/>
            <p:cNvSpPr/>
            <p:nvPr/>
          </p:nvSpPr>
          <p:spPr>
            <a:xfrm>
              <a:off x="879" y="1717"/>
              <a:ext cx="816" cy="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41" y="20419"/>
                  </a:moveTo>
                  <a:cubicBezTo>
                    <a:pt x="9341" y="20588"/>
                    <a:pt x="9341" y="20588"/>
                    <a:pt x="9341" y="20756"/>
                  </a:cubicBezTo>
                  <a:cubicBezTo>
                    <a:pt x="9341" y="21263"/>
                    <a:pt x="9924" y="21600"/>
                    <a:pt x="10800" y="21600"/>
                  </a:cubicBezTo>
                  <a:cubicBezTo>
                    <a:pt x="11530" y="21600"/>
                    <a:pt x="12114" y="21263"/>
                    <a:pt x="12114" y="20756"/>
                  </a:cubicBezTo>
                  <a:cubicBezTo>
                    <a:pt x="12114" y="20588"/>
                    <a:pt x="12114" y="20588"/>
                    <a:pt x="12114" y="20419"/>
                  </a:cubicBezTo>
                  <a:cubicBezTo>
                    <a:pt x="12551" y="20250"/>
                    <a:pt x="12989" y="19913"/>
                    <a:pt x="13573" y="19913"/>
                  </a:cubicBezTo>
                  <a:cubicBezTo>
                    <a:pt x="16784" y="19913"/>
                    <a:pt x="21600" y="20756"/>
                    <a:pt x="21600" y="20756"/>
                  </a:cubicBezTo>
                  <a:cubicBezTo>
                    <a:pt x="21600" y="4050"/>
                    <a:pt x="21600" y="4050"/>
                    <a:pt x="21600" y="4050"/>
                  </a:cubicBezTo>
                  <a:cubicBezTo>
                    <a:pt x="21600" y="4050"/>
                    <a:pt x="21016" y="3881"/>
                    <a:pt x="20286" y="3881"/>
                  </a:cubicBezTo>
                  <a:cubicBezTo>
                    <a:pt x="20286" y="18394"/>
                    <a:pt x="20286" y="18394"/>
                    <a:pt x="20286" y="18394"/>
                  </a:cubicBezTo>
                  <a:cubicBezTo>
                    <a:pt x="20286" y="18394"/>
                    <a:pt x="16492" y="16538"/>
                    <a:pt x="13719" y="17550"/>
                  </a:cubicBezTo>
                  <a:cubicBezTo>
                    <a:pt x="12697" y="17888"/>
                    <a:pt x="11822" y="19238"/>
                    <a:pt x="11238" y="20081"/>
                  </a:cubicBezTo>
                  <a:cubicBezTo>
                    <a:pt x="11092" y="19913"/>
                    <a:pt x="11092" y="19913"/>
                    <a:pt x="10946" y="19913"/>
                  </a:cubicBezTo>
                  <a:cubicBezTo>
                    <a:pt x="11384" y="19069"/>
                    <a:pt x="12114" y="17381"/>
                    <a:pt x="12989" y="16706"/>
                  </a:cubicBezTo>
                  <a:cubicBezTo>
                    <a:pt x="15616" y="15356"/>
                    <a:pt x="19119" y="16200"/>
                    <a:pt x="19119" y="16200"/>
                  </a:cubicBezTo>
                  <a:cubicBezTo>
                    <a:pt x="19119" y="0"/>
                    <a:pt x="19119" y="0"/>
                    <a:pt x="19119" y="0"/>
                  </a:cubicBezTo>
                  <a:cubicBezTo>
                    <a:pt x="19119" y="0"/>
                    <a:pt x="17805" y="338"/>
                    <a:pt x="16200" y="844"/>
                  </a:cubicBezTo>
                  <a:cubicBezTo>
                    <a:pt x="16200" y="12825"/>
                    <a:pt x="16200" y="12825"/>
                    <a:pt x="16200" y="12825"/>
                  </a:cubicBezTo>
                  <a:cubicBezTo>
                    <a:pt x="14595" y="11813"/>
                    <a:pt x="14595" y="11813"/>
                    <a:pt x="14595" y="11813"/>
                  </a:cubicBezTo>
                  <a:cubicBezTo>
                    <a:pt x="13135" y="14006"/>
                    <a:pt x="13135" y="14006"/>
                    <a:pt x="13135" y="14006"/>
                  </a:cubicBezTo>
                  <a:cubicBezTo>
                    <a:pt x="13135" y="1856"/>
                    <a:pt x="13135" y="1856"/>
                    <a:pt x="13135" y="1856"/>
                  </a:cubicBezTo>
                  <a:cubicBezTo>
                    <a:pt x="13135" y="1856"/>
                    <a:pt x="13135" y="1856"/>
                    <a:pt x="13135" y="2025"/>
                  </a:cubicBezTo>
                  <a:cubicBezTo>
                    <a:pt x="11822" y="2531"/>
                    <a:pt x="10800" y="4388"/>
                    <a:pt x="10800" y="4388"/>
                  </a:cubicBezTo>
                  <a:cubicBezTo>
                    <a:pt x="10800" y="4388"/>
                    <a:pt x="9632" y="2531"/>
                    <a:pt x="8319" y="2025"/>
                  </a:cubicBezTo>
                  <a:cubicBezTo>
                    <a:pt x="5838" y="844"/>
                    <a:pt x="2335" y="0"/>
                    <a:pt x="2335" y="0"/>
                  </a:cubicBezTo>
                  <a:cubicBezTo>
                    <a:pt x="2335" y="16200"/>
                    <a:pt x="2335" y="16200"/>
                    <a:pt x="2335" y="16200"/>
                  </a:cubicBezTo>
                  <a:cubicBezTo>
                    <a:pt x="2335" y="16200"/>
                    <a:pt x="5838" y="15356"/>
                    <a:pt x="8319" y="16706"/>
                  </a:cubicBezTo>
                  <a:cubicBezTo>
                    <a:pt x="9341" y="17381"/>
                    <a:pt x="10070" y="19069"/>
                    <a:pt x="10508" y="19913"/>
                  </a:cubicBezTo>
                  <a:cubicBezTo>
                    <a:pt x="10362" y="19913"/>
                    <a:pt x="10362" y="19913"/>
                    <a:pt x="10216" y="20081"/>
                  </a:cubicBezTo>
                  <a:cubicBezTo>
                    <a:pt x="9778" y="19238"/>
                    <a:pt x="8757" y="17888"/>
                    <a:pt x="7735" y="17550"/>
                  </a:cubicBezTo>
                  <a:cubicBezTo>
                    <a:pt x="4962" y="16538"/>
                    <a:pt x="1168" y="18394"/>
                    <a:pt x="1168" y="18394"/>
                  </a:cubicBezTo>
                  <a:cubicBezTo>
                    <a:pt x="1168" y="3881"/>
                    <a:pt x="1168" y="3881"/>
                    <a:pt x="1168" y="3881"/>
                  </a:cubicBezTo>
                  <a:cubicBezTo>
                    <a:pt x="438" y="3881"/>
                    <a:pt x="0" y="4050"/>
                    <a:pt x="0" y="4050"/>
                  </a:cubicBezTo>
                  <a:cubicBezTo>
                    <a:pt x="0" y="20756"/>
                    <a:pt x="0" y="20756"/>
                    <a:pt x="0" y="20756"/>
                  </a:cubicBezTo>
                  <a:cubicBezTo>
                    <a:pt x="0" y="20756"/>
                    <a:pt x="4670" y="19913"/>
                    <a:pt x="7881" y="19913"/>
                  </a:cubicBezTo>
                  <a:cubicBezTo>
                    <a:pt x="8465" y="19913"/>
                    <a:pt x="8903" y="20250"/>
                    <a:pt x="9341" y="2041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/>
              <a:endParaRPr sz="1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6987" y="1478454"/>
            <a:ext cx="8102992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通假字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但手熟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尔”同“耳”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相当于“罢了”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徐以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酌油沥之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杓”同“勺”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勺子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489244"/>
            <a:ext cx="8106662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3.一词多义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见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发矢十中八九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代陈尧咨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钱覆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代葫芦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译为“它的”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尝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射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于家圃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动词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射箭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安敢轻吾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名词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射箭的本领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微颔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指陈尧咨射箭十中八九这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一情况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我酌油知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指射箭是凭手熟的道理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以杓酌油沥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指葫芦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康肃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笑而遣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代卖油翁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译为“他”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1" y="2324503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其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60302" y="2166929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71" y="3320483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(2)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射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60302" y="3167789"/>
            <a:ext cx="116058" cy="70690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871" y="4737431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(3)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之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38246" y="4134253"/>
            <a:ext cx="138114" cy="159877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3868" y="1489244"/>
            <a:ext cx="8096111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卖油翁释担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连词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表顺承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自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钱孔入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钱不湿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连词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表转折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康肃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笑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遣之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连词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表修饰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我酌油知之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靠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</a:t>
            </a:r>
            <a:r>
              <a:rPr lang="en-US" altLang="zh-CN" sz="2100" dirty="0" smtClean="0">
                <a:solidFill>
                  <a:srgbClr val="E44B42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钱覆其口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介词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用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安敢轻吾射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人称代词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你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	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但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手熟</a:t>
            </a:r>
            <a:r>
              <a:rPr lang="zh-CN" altLang="en-US" sz="2100" dirty="0">
                <a:solidFill>
                  <a:srgbClr val="FF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同“耳”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相当于“罢了”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871" y="1901117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(4)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而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60154" y="1743478"/>
            <a:ext cx="116205" cy="111918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3867" y="3294148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(5)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以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260154" y="3065072"/>
            <a:ext cx="116205" cy="850568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867" y="4285361"/>
            <a:ext cx="76073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(6)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尔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60154" y="4056284"/>
            <a:ext cx="116205" cy="83817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1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15967</Words>
  <Application>WPS 演示</Application>
  <PresentationFormat>在屏幕上显示</PresentationFormat>
  <Paragraphs>1047</Paragraphs>
  <Slides>135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135</vt:i4>
      </vt:variant>
    </vt:vector>
  </HeadingPairs>
  <TitlesOfParts>
    <vt:vector size="142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2020-02-24T05:05:44Z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