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351" r:id="rId4"/>
    <p:sldId id="358" r:id="rId5"/>
    <p:sldId id="328" r:id="rId6"/>
    <p:sldId id="359" r:id="rId7"/>
    <p:sldId id="329" r:id="rId8"/>
    <p:sldId id="261" r:id="rId9"/>
    <p:sldId id="297" r:id="rId10"/>
    <p:sldId id="298" r:id="rId11"/>
    <p:sldId id="264" r:id="rId12"/>
    <p:sldId id="353" r:id="rId13"/>
    <p:sldId id="354" r:id="rId14"/>
    <p:sldId id="355" r:id="rId15"/>
    <p:sldId id="360" r:id="rId16"/>
    <p:sldId id="356" r:id="rId17"/>
    <p:sldId id="357" r:id="rId18"/>
    <p:sldId id="361" r:id="rId19"/>
    <p:sldId id="363" r:id="rId20"/>
    <p:sldId id="364" r:id="rId21"/>
    <p:sldId id="365" r:id="rId22"/>
    <p:sldId id="366" r:id="rId23"/>
    <p:sldId id="367" r:id="rId24"/>
    <p:sldId id="368" r:id="rId25"/>
    <p:sldId id="369" r:id="rId26"/>
    <p:sldId id="370" r:id="rId27"/>
    <p:sldId id="371" r:id="rId28"/>
    <p:sldId id="372" r:id="rId29"/>
    <p:sldId id="374" r:id="rId30"/>
    <p:sldId id="376" r:id="rId31"/>
    <p:sldId id="381" r:id="rId32"/>
    <p:sldId id="382" r:id="rId33"/>
    <p:sldId id="377" r:id="rId34"/>
    <p:sldId id="375" r:id="rId35"/>
    <p:sldId id="383" r:id="rId36"/>
    <p:sldId id="378" r:id="rId37"/>
    <p:sldId id="380" r:id="rId38"/>
    <p:sldId id="350" r:id="rId39"/>
    <p:sldId id="348" r:id="rId40"/>
    <p:sldId id="349" r:id="rId41"/>
  </p:sldIdLst>
  <p:sldSz cx="9144000" cy="6858000" type="screen4x3"/>
  <p:notesSz cx="6858000" cy="9144000"/>
  <p:custDataLst>
    <p:tags r:id="rId42"/>
  </p:custDataLst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-762" y="-96"/>
      </p:cViewPr>
      <p:guideLst>
        <p:guide orient="horz" pos="216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6636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45004" cy="45004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tags" Target="tags/tag1.xml" /><Relationship Id="rId43" Type="http://schemas.openxmlformats.org/officeDocument/2006/relationships/presProps" Target="presProps.xml" /><Relationship Id="rId44" Type="http://schemas.openxmlformats.org/officeDocument/2006/relationships/viewProps" Target="viewProps.xml" /><Relationship Id="rId45" Type="http://schemas.openxmlformats.org/officeDocument/2006/relationships/theme" Target="theme/theme1.xml" /><Relationship Id="rId46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emf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0DC147D-059D-4A52-B878-03410513706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>
              <a:buNone/>
            </a:pPr>
            <a:fld id="{9A0DB2DC-4C9A-4742-B13C-FB6460FD3503}" type="slidenum">
              <a:rPr lang="zh-CN" altLang="en-US" sz="1200"/>
              <a:t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64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mpd="sng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>
                <a:latin typeface="Times New Roman" panose="02020603050405020304" pitchFamily="18" charset="0"/>
              </a:rPr>
              <a:t/>
            </a:fld>
            <a:endParaRPr lang="zh-CN" altLang="en-US" sz="120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ctr"/>
          <a:lstStyle/>
          <a:p>
            <a:pPr lvl="0"/>
            <a:endParaRPr lang="zh-CN" altLang="en-US"/>
          </a:p>
        </p:txBody>
      </p:sp>
      <p:sp>
        <p:nvSpPr>
          <p:cNvPr id="41988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Times New Roman" panose="02020603050405020304" pitchFamily="18" charset="0"/>
              </a:rPr>
              <a:t>28</a:t>
            </a:fld>
            <a:endParaRPr lang="zh-CN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/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/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/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clipArtAndTx" preserve="1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剪贴画占位符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/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/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/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/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/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/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/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/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/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  <a:latin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  <a:latin typeface="Tahoma" panose="020b060403050404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Tahoma" panose="020b060403050404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/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4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Relationship Id="rId3" Type="http://schemas.openxmlformats.org/officeDocument/2006/relationships/hyperlink" Target="http://www.bookschina.com/MusicMovie/Cover/s538.gif" TargetMode="External" /><Relationship Id="rId4" Type="http://schemas.openxmlformats.org/officeDocument/2006/relationships/image" Target="../media/image3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10.emf" /><Relationship Id="rId4" Type="http://schemas.openxmlformats.org/officeDocument/2006/relationships/vmlDrawing" Target="../drawings/vmlDrawing1.v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jpe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jpeg" /><Relationship Id="rId3" Type="http://schemas.openxmlformats.org/officeDocument/2006/relationships/image" Target="../media/image13.jpeg" /><Relationship Id="rId4" Type="http://schemas.openxmlformats.org/officeDocument/2006/relationships/image" Target="../media/image14.jpeg" /><Relationship Id="rId5" Type="http://schemas.openxmlformats.org/officeDocument/2006/relationships/image" Target="../media/image15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文本框 1"/>
          <p:cNvSpPr txBox="1"/>
          <p:nvPr/>
        </p:nvSpPr>
        <p:spPr>
          <a:xfrm>
            <a:off x="6350" y="4202113"/>
            <a:ext cx="9102725" cy="1323975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endParaRPr lang="zh-CN" altLang="en-US" sz="8000">
              <a:latin typeface="Arial" panose="020b0604020202020204" pitchFamily="34" charset="0"/>
            </a:endParaRPr>
          </a:p>
        </p:txBody>
      </p:sp>
      <p:sp>
        <p:nvSpPr>
          <p:cNvPr id="3075" name="标题 1"/>
          <p:cNvSpPr>
            <a:spLocks noGrp="1" noChangeArrowheads="1"/>
          </p:cNvSpPr>
          <p:nvPr/>
        </p:nvSpPr>
        <p:spPr bwMode="auto">
          <a:xfrm>
            <a:off x="1692275" y="765175"/>
            <a:ext cx="5667375" cy="717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24 </a:t>
            </a: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刘姥姥进大观园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3076" name="Picture 4" descr="f6f2a26b68d524f_size805_w668_h4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62163"/>
            <a:ext cx="9144000" cy="4824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0" y="117475"/>
            <a:ext cx="64785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2018部编教材九年级上册第六单元</a:t>
            </a:r>
            <a:endParaRPr kumimoji="0" lang="zh-CN" altLang="en-US" sz="28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标题 15363"/>
          <p:cNvSpPr>
            <a:spLocks noGrp="1" noRot="1"/>
          </p:cNvSpPr>
          <p:nvPr>
            <p:ph type="title" idx="4294967295"/>
          </p:nvPr>
        </p:nvSpPr>
        <p:spPr>
          <a:xfrm>
            <a:off x="214313" y="928688"/>
            <a:ext cx="8715375" cy="5643562"/>
          </a:xfrm>
        </p:spPr>
        <p:txBody>
          <a:bodyPr vert="horz" wrap="square" lIns="91440" tIns="45720" rIns="91440" bIns="45720" anchor="ctr"/>
          <a:lstStyle/>
          <a:p>
            <a:pPr algn="l">
              <a:lnSpc>
                <a:spcPct val="120000"/>
              </a:lnSpc>
            </a:pP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  <a:t>      </a:t>
            </a:r>
            <a:r>
              <a:rPr lang="zh-CN" altLang="en-US" b="1">
                <a:solidFill>
                  <a:srgbClr val="000000"/>
                </a:solidFill>
                <a:ea typeface="宋体" panose="02010600030101010101" pitchFamily="2" charset="-122"/>
              </a:rPr>
              <a:t>刘姥姥与贾家的关系：</a:t>
            </a:r>
            <a:br>
              <a:rPr lang="zh-CN" altLang="en-US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zh-CN" altLang="en-US" sz="2800" b="1">
                <a:solidFill>
                  <a:srgbClr val="000000"/>
                </a:solidFill>
                <a:ea typeface="宋体" panose="02010600030101010101" pitchFamily="2" charset="-122"/>
              </a:rPr>
              <a:t>         </a:t>
            </a:r>
            <a:r>
              <a:rPr lang="zh-CN" altLang="en-US" sz="28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刘姥姥女婿姓王，小名狗儿，祖上曾在京作小官，与王夫人之父连宗，此事只有“王夫人与王夫人之大兄凤姐之父知有此连宗之族，余者皆不认识”！狗儿祖父只有一个儿子，已故。狗儿的父亲也只有狗儿一个儿子，因家业萧条，搬回原乡住。狗儿与嫡妻刘氏生有一子一女，刘氏便是刘姥姥的女儿了。刘姥姥“是个积年的老寡妇”，只有一女，女婿将刘姥姥接了来一起住，帮带带孩子。刘姥姥老来有所依靠，</a:t>
            </a:r>
            <a:br>
              <a:rPr lang="en-US" altLang="zh-CN" sz="28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28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”遂一心一计，帮衬着女儿女婿过活起来”。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2291" name="Group 19"/>
          <p:cNvGrpSpPr/>
          <p:nvPr/>
        </p:nvGrpSpPr>
        <p:grpSpPr>
          <a:xfrm>
            <a:off x="214313" y="214313"/>
            <a:ext cx="2319337" cy="700087"/>
            <a:chExt cx="1461" cy="441"/>
          </a:xfrm>
        </p:grpSpPr>
        <p:pic>
          <p:nvPicPr>
            <p:cNvPr id="12292" name="Picture 18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3" name="文本框 2"/>
            <p:cNvSpPr txBox="1"/>
            <p:nvPr/>
          </p:nvSpPr>
          <p:spPr>
            <a:xfrm>
              <a:off x="338" y="48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背景链接</a:t>
              </a:r>
              <a:endPara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文本框 2"/>
          <p:cNvSpPr txBox="1"/>
          <p:nvPr/>
        </p:nvSpPr>
        <p:spPr>
          <a:xfrm>
            <a:off x="468313" y="908050"/>
            <a:ext cx="8248650" cy="6062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altLang="zh-CN" sz="3000" b="1">
                <a:latin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《红楼梦》中刘姥姥共三进贾府。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sz="3600" b="1">
                <a:latin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一进（第六回）：</a:t>
            </a:r>
            <a:r>
              <a:rPr lang="zh-CN" altLang="en-US" sz="3600" b="1">
                <a:latin typeface="宋体" panose="02010600030101010101" pitchFamily="2" charset="-122"/>
              </a:rPr>
              <a:t>刘姥姥的女婿狗儿不争气弄得家业萧条，就搬出了城住到了乡下。到了年冬岁末，狗儿家生活艰难，岳母刘姥姥只好借着狗儿祖上与王夫人家连过亲，到贾府攀亲，寻求救济。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文本框 2"/>
          <p:cNvSpPr txBox="1"/>
          <p:nvPr/>
        </p:nvSpPr>
        <p:spPr>
          <a:xfrm>
            <a:off x="357188" y="500063"/>
            <a:ext cx="8242300" cy="4540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altLang="zh-CN" sz="3000" b="1">
                <a:latin typeface="宋体" panose="02010600030101010101" pitchFamily="2" charset="-122"/>
              </a:rPr>
              <a:t>    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</a:rPr>
              <a:t>二进（第四十回）：</a:t>
            </a:r>
            <a:r>
              <a:rPr lang="zh-CN" altLang="en-US" sz="3000" b="1">
                <a:latin typeface="宋体" panose="02010600030101010101" pitchFamily="2" charset="-122"/>
              </a:rPr>
              <a:t>刘姥姥为感谢上次贾家的救助，特地去谢恩。见识到大户人家的吃穿住行等事宜，课文所选即是二进大观园内容。</a:t>
            </a:r>
            <a:endParaRPr lang="zh-CN" altLang="en-US" sz="30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sz="3000" b="1">
                <a:latin typeface="宋体" panose="02010600030101010101" pitchFamily="2" charset="-122"/>
              </a:rPr>
              <a:t>    </a:t>
            </a: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</a:rPr>
              <a:t>三进（第一百十九回）：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贾府遭难没落后，刘姥姥进贾府接走凤姐的遗孤巧姐回乡下避难</a:t>
            </a:r>
            <a:r>
              <a:rPr lang="zh-CN" altLang="en-US" sz="3000" b="1">
                <a:latin typeface="宋体" panose="02010600030101010101" pitchFamily="2" charset="-122"/>
              </a:rPr>
              <a:t>去。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TextBox 4"/>
          <p:cNvSpPr txBox="1"/>
          <p:nvPr/>
        </p:nvSpPr>
        <p:spPr>
          <a:xfrm>
            <a:off x="0" y="1585913"/>
            <a:ext cx="9144000" cy="314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作者在第四十回刘姥姥二进大观园里，对刘姥姥这个人物描写的最为生动。当时贾母借为史湘云还席的名义在大观园宴请一干亲戚，恰好刘姥姥送来些物品，于是贾母便一并邀请赴宴。这一回的原题是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400"/>
              </a:lnSpc>
            </a:pP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4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“史太君两宴大观园　金鸳鸯三宣牙牌令”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文本框 32"/>
          <p:cNvSpPr txBox="1"/>
          <p:nvPr/>
        </p:nvSpPr>
        <p:spPr>
          <a:xfrm>
            <a:off x="4475163" y="3900488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>
              <a:latin typeface="Calibri" panose="020f0502020204030204" pitchFamily="34" charset="0"/>
            </a:endParaRPr>
          </a:p>
        </p:txBody>
      </p:sp>
      <p:sp>
        <p:nvSpPr>
          <p:cNvPr id="16387" name="文本框 34"/>
          <p:cNvSpPr txBox="1"/>
          <p:nvPr/>
        </p:nvSpPr>
        <p:spPr>
          <a:xfrm rot="-280097">
            <a:off x="3495675" y="16652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388" name="文本框 36"/>
          <p:cNvSpPr txBox="1"/>
          <p:nvPr/>
        </p:nvSpPr>
        <p:spPr>
          <a:xfrm rot="-5350866">
            <a:off x="5924550" y="17827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389" name="文本框 37"/>
          <p:cNvSpPr txBox="1"/>
          <p:nvPr/>
        </p:nvSpPr>
        <p:spPr>
          <a:xfrm rot="-4150866">
            <a:off x="5392738" y="23256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390" name="文本框 45"/>
          <p:cNvSpPr txBox="1"/>
          <p:nvPr/>
        </p:nvSpPr>
        <p:spPr>
          <a:xfrm rot="-5350866">
            <a:off x="6483350" y="18113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391" name="文本框 46"/>
          <p:cNvSpPr txBox="1"/>
          <p:nvPr/>
        </p:nvSpPr>
        <p:spPr>
          <a:xfrm rot="-424911">
            <a:off x="7129463" y="212090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392" name="文本框 47"/>
          <p:cNvSpPr txBox="1"/>
          <p:nvPr/>
        </p:nvSpPr>
        <p:spPr>
          <a:xfrm rot="-4150866">
            <a:off x="7716838" y="33591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393" name="文本框 49"/>
          <p:cNvSpPr txBox="1"/>
          <p:nvPr/>
        </p:nvSpPr>
        <p:spPr>
          <a:xfrm rot="657351">
            <a:off x="5510213" y="18081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394" name="文本框 50"/>
          <p:cNvSpPr txBox="1"/>
          <p:nvPr/>
        </p:nvSpPr>
        <p:spPr>
          <a:xfrm rot="1480325">
            <a:off x="7453313" y="16875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395" name="文本框 51"/>
          <p:cNvSpPr txBox="1"/>
          <p:nvPr/>
        </p:nvSpPr>
        <p:spPr>
          <a:xfrm rot="-5350866">
            <a:off x="6042025" y="29289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396" name="文本框 32"/>
          <p:cNvSpPr txBox="1"/>
          <p:nvPr/>
        </p:nvSpPr>
        <p:spPr>
          <a:xfrm>
            <a:off x="3262313" y="47482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397" name="文本框 34"/>
          <p:cNvSpPr txBox="1"/>
          <p:nvPr/>
        </p:nvSpPr>
        <p:spPr>
          <a:xfrm rot="4149897">
            <a:off x="4525963" y="46926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398" name="文本框 36"/>
          <p:cNvSpPr txBox="1"/>
          <p:nvPr/>
        </p:nvSpPr>
        <p:spPr>
          <a:xfrm rot="-1380000">
            <a:off x="3962400" y="17637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399" name="文本框 37"/>
          <p:cNvSpPr txBox="1"/>
          <p:nvPr/>
        </p:nvSpPr>
        <p:spPr>
          <a:xfrm rot="-180000">
            <a:off x="4192588" y="27670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00" name="文本框 45"/>
          <p:cNvSpPr txBox="1"/>
          <p:nvPr/>
        </p:nvSpPr>
        <p:spPr>
          <a:xfrm rot="-1380000">
            <a:off x="4522788" y="179228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01" name="文本框 46"/>
          <p:cNvSpPr txBox="1"/>
          <p:nvPr/>
        </p:nvSpPr>
        <p:spPr>
          <a:xfrm rot="-1380000">
            <a:off x="4892675" y="207803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02" name="文本框 47"/>
          <p:cNvSpPr txBox="1"/>
          <p:nvPr/>
        </p:nvSpPr>
        <p:spPr>
          <a:xfrm rot="-180000">
            <a:off x="5126038" y="30083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03" name="文本框 49"/>
          <p:cNvSpPr txBox="1"/>
          <p:nvPr/>
        </p:nvSpPr>
        <p:spPr>
          <a:xfrm rot="-5350866">
            <a:off x="6372225" y="28400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04" name="文本框 50"/>
          <p:cNvSpPr txBox="1"/>
          <p:nvPr/>
        </p:nvSpPr>
        <p:spPr>
          <a:xfrm rot="-170103">
            <a:off x="5651500" y="34813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05" name="文本框 51"/>
          <p:cNvSpPr txBox="1"/>
          <p:nvPr/>
        </p:nvSpPr>
        <p:spPr>
          <a:xfrm rot="-5350866">
            <a:off x="5907088" y="46053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06" name="文本框 32"/>
          <p:cNvSpPr txBox="1"/>
          <p:nvPr/>
        </p:nvSpPr>
        <p:spPr>
          <a:xfrm rot="1209897">
            <a:off x="1562100" y="38846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07" name="文本框 34"/>
          <p:cNvSpPr txBox="1"/>
          <p:nvPr/>
        </p:nvSpPr>
        <p:spPr>
          <a:xfrm rot="4149897">
            <a:off x="2205038" y="463550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08" name="文本框 55"/>
          <p:cNvSpPr txBox="1"/>
          <p:nvPr/>
        </p:nvSpPr>
        <p:spPr>
          <a:xfrm rot="-1380000">
            <a:off x="1666875" y="43322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09" name="文本框 56"/>
          <p:cNvSpPr txBox="1"/>
          <p:nvPr/>
        </p:nvSpPr>
        <p:spPr>
          <a:xfrm rot="1029897">
            <a:off x="2547938" y="37004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10" name="文本框 57"/>
          <p:cNvSpPr txBox="1"/>
          <p:nvPr/>
        </p:nvSpPr>
        <p:spPr>
          <a:xfrm rot="-1380000">
            <a:off x="3224213" y="422275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11" name="文本框 58"/>
          <p:cNvSpPr txBox="1"/>
          <p:nvPr/>
        </p:nvSpPr>
        <p:spPr>
          <a:xfrm rot="-170103">
            <a:off x="849313" y="20685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12" name="文本框 59"/>
          <p:cNvSpPr txBox="1"/>
          <p:nvPr/>
        </p:nvSpPr>
        <p:spPr>
          <a:xfrm rot="1029897">
            <a:off x="890588" y="456088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13" name="文本框 49"/>
          <p:cNvSpPr txBox="1"/>
          <p:nvPr/>
        </p:nvSpPr>
        <p:spPr>
          <a:xfrm rot="-170103">
            <a:off x="3071813" y="514350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14" name="文本框 50"/>
          <p:cNvSpPr txBox="1"/>
          <p:nvPr/>
        </p:nvSpPr>
        <p:spPr>
          <a:xfrm rot="-170103">
            <a:off x="4219575" y="42545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15" name="文本框 51"/>
          <p:cNvSpPr txBox="1"/>
          <p:nvPr/>
        </p:nvSpPr>
        <p:spPr>
          <a:xfrm rot="-170103">
            <a:off x="4386263" y="526573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16" name="文本框 32"/>
          <p:cNvSpPr txBox="1"/>
          <p:nvPr/>
        </p:nvSpPr>
        <p:spPr>
          <a:xfrm rot="-5070842">
            <a:off x="384175" y="274955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17" name="文本框 34"/>
          <p:cNvSpPr txBox="1"/>
          <p:nvPr/>
        </p:nvSpPr>
        <p:spPr>
          <a:xfrm rot="4149897">
            <a:off x="1403350" y="29067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18" name="文本框 65"/>
          <p:cNvSpPr txBox="1"/>
          <p:nvPr/>
        </p:nvSpPr>
        <p:spPr>
          <a:xfrm rot="-170103">
            <a:off x="1304925" y="17319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19" name="文本框 66"/>
          <p:cNvSpPr txBox="1"/>
          <p:nvPr/>
        </p:nvSpPr>
        <p:spPr>
          <a:xfrm rot="1029897">
            <a:off x="1400175" y="22733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20" name="文本框 45"/>
          <p:cNvSpPr txBox="1"/>
          <p:nvPr/>
        </p:nvSpPr>
        <p:spPr>
          <a:xfrm rot="-1380000">
            <a:off x="2179638" y="155575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21" name="文本框 46"/>
          <p:cNvSpPr txBox="1"/>
          <p:nvPr/>
        </p:nvSpPr>
        <p:spPr>
          <a:xfrm rot="-1380000">
            <a:off x="2749550" y="17827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22" name="文本框 47"/>
          <p:cNvSpPr txBox="1"/>
          <p:nvPr/>
        </p:nvSpPr>
        <p:spPr>
          <a:xfrm rot="-180000">
            <a:off x="2478088" y="253365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23" name="文本框 49"/>
          <p:cNvSpPr txBox="1"/>
          <p:nvPr/>
        </p:nvSpPr>
        <p:spPr>
          <a:xfrm rot="-1380000">
            <a:off x="3338513" y="207803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24" name="文本框 50"/>
          <p:cNvSpPr txBox="1"/>
          <p:nvPr/>
        </p:nvSpPr>
        <p:spPr>
          <a:xfrm rot="-1380000">
            <a:off x="2911475" y="285273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25" name="文本框 51"/>
          <p:cNvSpPr txBox="1"/>
          <p:nvPr/>
        </p:nvSpPr>
        <p:spPr>
          <a:xfrm rot="-1380000">
            <a:off x="3546475" y="30353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26" name="文本框 32"/>
          <p:cNvSpPr txBox="1"/>
          <p:nvPr/>
        </p:nvSpPr>
        <p:spPr>
          <a:xfrm rot="1209897">
            <a:off x="5176838" y="474503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27" name="文本框 34"/>
          <p:cNvSpPr txBox="1"/>
          <p:nvPr/>
        </p:nvSpPr>
        <p:spPr>
          <a:xfrm rot="-1030866">
            <a:off x="6375400" y="52197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28" name="文本框 36"/>
          <p:cNvSpPr txBox="1"/>
          <p:nvPr/>
        </p:nvSpPr>
        <p:spPr>
          <a:xfrm rot="368503">
            <a:off x="5835650" y="38401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29" name="文本框 37"/>
          <p:cNvSpPr txBox="1"/>
          <p:nvPr/>
        </p:nvSpPr>
        <p:spPr>
          <a:xfrm rot="829244">
            <a:off x="5346700" y="53260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30" name="文本框 45"/>
          <p:cNvSpPr txBox="1"/>
          <p:nvPr/>
        </p:nvSpPr>
        <p:spPr>
          <a:xfrm rot="-4502722">
            <a:off x="6840538" y="33607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31" name="文本框 46"/>
          <p:cNvSpPr txBox="1"/>
          <p:nvPr/>
        </p:nvSpPr>
        <p:spPr>
          <a:xfrm rot="2702238">
            <a:off x="7629525" y="41100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32" name="文本框 47"/>
          <p:cNvSpPr txBox="1"/>
          <p:nvPr/>
        </p:nvSpPr>
        <p:spPr>
          <a:xfrm rot="-3456638">
            <a:off x="6805613" y="45656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33" name="文本框 49"/>
          <p:cNvSpPr txBox="1"/>
          <p:nvPr/>
        </p:nvSpPr>
        <p:spPr>
          <a:xfrm rot="-3180423">
            <a:off x="2025650" y="31257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34" name="文本框 50"/>
          <p:cNvSpPr txBox="1"/>
          <p:nvPr/>
        </p:nvSpPr>
        <p:spPr>
          <a:xfrm rot="-3640556">
            <a:off x="7300913" y="48148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35" name="文本框 51"/>
          <p:cNvSpPr txBox="1"/>
          <p:nvPr/>
        </p:nvSpPr>
        <p:spPr>
          <a:xfrm rot="1549510">
            <a:off x="7816850" y="292735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36" name="文本框 32"/>
          <p:cNvSpPr txBox="1"/>
          <p:nvPr/>
        </p:nvSpPr>
        <p:spPr>
          <a:xfrm rot="4190103">
            <a:off x="4351338" y="33702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37" name="文本框 34"/>
          <p:cNvSpPr txBox="1"/>
          <p:nvPr/>
        </p:nvSpPr>
        <p:spPr>
          <a:xfrm rot="8340000">
            <a:off x="4984750" y="421163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38" name="文本框 36"/>
          <p:cNvSpPr txBox="1"/>
          <p:nvPr/>
        </p:nvSpPr>
        <p:spPr>
          <a:xfrm rot="-1160763">
            <a:off x="5835650" y="23622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39" name="文本框 37"/>
          <p:cNvSpPr txBox="1"/>
          <p:nvPr/>
        </p:nvSpPr>
        <p:spPr>
          <a:xfrm rot="39237">
            <a:off x="5711825" y="30591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40" name="文本框 45"/>
          <p:cNvSpPr txBox="1"/>
          <p:nvPr/>
        </p:nvSpPr>
        <p:spPr>
          <a:xfrm rot="-1160763">
            <a:off x="6396038" y="23923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41" name="文本框 46"/>
          <p:cNvSpPr txBox="1"/>
          <p:nvPr/>
        </p:nvSpPr>
        <p:spPr>
          <a:xfrm rot="-1160763">
            <a:off x="6765925" y="26781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42" name="文本框 47"/>
          <p:cNvSpPr txBox="1"/>
          <p:nvPr/>
        </p:nvSpPr>
        <p:spPr>
          <a:xfrm rot="39237">
            <a:off x="7246938" y="330358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43" name="文本框 49"/>
          <p:cNvSpPr txBox="1"/>
          <p:nvPr/>
        </p:nvSpPr>
        <p:spPr>
          <a:xfrm rot="-1160763">
            <a:off x="7100888" y="29067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44" name="文本框 50"/>
          <p:cNvSpPr txBox="1"/>
          <p:nvPr/>
        </p:nvSpPr>
        <p:spPr>
          <a:xfrm rot="-1160763">
            <a:off x="7550150" y="26050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45" name="文本框 51"/>
          <p:cNvSpPr txBox="1"/>
          <p:nvPr/>
        </p:nvSpPr>
        <p:spPr>
          <a:xfrm rot="-1160763">
            <a:off x="7351713" y="375285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46" name="文本框 32"/>
          <p:cNvSpPr txBox="1"/>
          <p:nvPr/>
        </p:nvSpPr>
        <p:spPr>
          <a:xfrm rot="4190103">
            <a:off x="2828925" y="44815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47" name="文本框 34"/>
          <p:cNvSpPr txBox="1"/>
          <p:nvPr/>
        </p:nvSpPr>
        <p:spPr>
          <a:xfrm rot="8340000">
            <a:off x="3986213" y="37830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48" name="文本框 36"/>
          <p:cNvSpPr txBox="1"/>
          <p:nvPr/>
        </p:nvSpPr>
        <p:spPr>
          <a:xfrm rot="2810103">
            <a:off x="3876675" y="23415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49" name="文本框 37"/>
          <p:cNvSpPr txBox="1"/>
          <p:nvPr/>
        </p:nvSpPr>
        <p:spPr>
          <a:xfrm rot="4010103">
            <a:off x="3876675" y="30654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50" name="文本框 45"/>
          <p:cNvSpPr txBox="1"/>
          <p:nvPr/>
        </p:nvSpPr>
        <p:spPr>
          <a:xfrm rot="2810103">
            <a:off x="4435475" y="23701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51" name="文本框 46"/>
          <p:cNvSpPr txBox="1"/>
          <p:nvPr/>
        </p:nvSpPr>
        <p:spPr>
          <a:xfrm rot="2810103">
            <a:off x="4805363" y="26558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52" name="文本框 47"/>
          <p:cNvSpPr txBox="1"/>
          <p:nvPr/>
        </p:nvSpPr>
        <p:spPr>
          <a:xfrm rot="4010103">
            <a:off x="4805363" y="33797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53" name="文本框 49"/>
          <p:cNvSpPr txBox="1"/>
          <p:nvPr/>
        </p:nvSpPr>
        <p:spPr>
          <a:xfrm rot="-1160763">
            <a:off x="6286500" y="34210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54" name="文本框 50"/>
          <p:cNvSpPr txBox="1"/>
          <p:nvPr/>
        </p:nvSpPr>
        <p:spPr>
          <a:xfrm rot="4020000">
            <a:off x="5281613" y="35353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55" name="文本框 51"/>
          <p:cNvSpPr txBox="1"/>
          <p:nvPr/>
        </p:nvSpPr>
        <p:spPr>
          <a:xfrm rot="-1160763">
            <a:off x="5661025" y="43195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56" name="文本框 32"/>
          <p:cNvSpPr txBox="1"/>
          <p:nvPr/>
        </p:nvSpPr>
        <p:spPr>
          <a:xfrm rot="5400000">
            <a:off x="1203325" y="43322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57" name="文本框 34"/>
          <p:cNvSpPr txBox="1"/>
          <p:nvPr/>
        </p:nvSpPr>
        <p:spPr>
          <a:xfrm rot="8340000">
            <a:off x="1943100" y="47640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58" name="文本框 36"/>
          <p:cNvSpPr txBox="1"/>
          <p:nvPr/>
        </p:nvSpPr>
        <p:spPr>
          <a:xfrm rot="2810103">
            <a:off x="1924050" y="367030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59" name="文本框 37"/>
          <p:cNvSpPr txBox="1"/>
          <p:nvPr/>
        </p:nvSpPr>
        <p:spPr>
          <a:xfrm rot="5220000">
            <a:off x="2359025" y="40465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60" name="文本框 45"/>
          <p:cNvSpPr txBox="1"/>
          <p:nvPr/>
        </p:nvSpPr>
        <p:spPr>
          <a:xfrm rot="2810103">
            <a:off x="2871788" y="36893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61" name="文本框 46"/>
          <p:cNvSpPr txBox="1"/>
          <p:nvPr/>
        </p:nvSpPr>
        <p:spPr>
          <a:xfrm rot="4020000">
            <a:off x="763588" y="26463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62" name="文本框 47"/>
          <p:cNvSpPr txBox="1"/>
          <p:nvPr/>
        </p:nvSpPr>
        <p:spPr>
          <a:xfrm rot="5220000">
            <a:off x="765175" y="38909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63" name="文本框 49"/>
          <p:cNvSpPr txBox="1"/>
          <p:nvPr/>
        </p:nvSpPr>
        <p:spPr>
          <a:xfrm rot="4020000">
            <a:off x="2527300" y="50149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64" name="文本框 50"/>
          <p:cNvSpPr txBox="1"/>
          <p:nvPr/>
        </p:nvSpPr>
        <p:spPr>
          <a:xfrm rot="4020000">
            <a:off x="3763963" y="45164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65" name="文本框 51"/>
          <p:cNvSpPr txBox="1"/>
          <p:nvPr/>
        </p:nvSpPr>
        <p:spPr>
          <a:xfrm rot="4020000">
            <a:off x="4133850" y="48021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66" name="文本框 32"/>
          <p:cNvSpPr txBox="1"/>
          <p:nvPr/>
        </p:nvSpPr>
        <p:spPr>
          <a:xfrm rot="-880739">
            <a:off x="576263" y="337978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67" name="文本框 34"/>
          <p:cNvSpPr txBox="1"/>
          <p:nvPr/>
        </p:nvSpPr>
        <p:spPr>
          <a:xfrm rot="8340000">
            <a:off x="1316038" y="34845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68" name="文本框 36"/>
          <p:cNvSpPr txBox="1"/>
          <p:nvPr/>
        </p:nvSpPr>
        <p:spPr>
          <a:xfrm rot="4020000">
            <a:off x="1733550" y="20431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69" name="文本框 37"/>
          <p:cNvSpPr txBox="1"/>
          <p:nvPr/>
        </p:nvSpPr>
        <p:spPr>
          <a:xfrm rot="5220000">
            <a:off x="1733550" y="27670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70" name="文本框 45"/>
          <p:cNvSpPr txBox="1"/>
          <p:nvPr/>
        </p:nvSpPr>
        <p:spPr>
          <a:xfrm rot="2810103">
            <a:off x="2292350" y="20716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71" name="文本框 46"/>
          <p:cNvSpPr txBox="1"/>
          <p:nvPr/>
        </p:nvSpPr>
        <p:spPr>
          <a:xfrm rot="2810103">
            <a:off x="2662238" y="23574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72" name="文本框 47"/>
          <p:cNvSpPr txBox="1"/>
          <p:nvPr/>
        </p:nvSpPr>
        <p:spPr>
          <a:xfrm rot="4010103">
            <a:off x="2390775" y="311150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73" name="文本框 49"/>
          <p:cNvSpPr txBox="1"/>
          <p:nvPr/>
        </p:nvSpPr>
        <p:spPr>
          <a:xfrm rot="2810103">
            <a:off x="3249613" y="26558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74" name="文本框 50"/>
          <p:cNvSpPr txBox="1"/>
          <p:nvPr/>
        </p:nvSpPr>
        <p:spPr>
          <a:xfrm rot="2810103">
            <a:off x="3138488" y="32369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75" name="文本框 51"/>
          <p:cNvSpPr txBox="1"/>
          <p:nvPr/>
        </p:nvSpPr>
        <p:spPr>
          <a:xfrm rot="2810103">
            <a:off x="3508375" y="35226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76" name="文本框 32"/>
          <p:cNvSpPr txBox="1"/>
          <p:nvPr/>
        </p:nvSpPr>
        <p:spPr>
          <a:xfrm rot="5400000">
            <a:off x="4814888" y="49387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77" name="文本框 34"/>
          <p:cNvSpPr txBox="1"/>
          <p:nvPr/>
        </p:nvSpPr>
        <p:spPr>
          <a:xfrm rot="3159237">
            <a:off x="5883275" y="53705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78" name="文本框 36"/>
          <p:cNvSpPr txBox="1"/>
          <p:nvPr/>
        </p:nvSpPr>
        <p:spPr>
          <a:xfrm rot="-1160763">
            <a:off x="6299200" y="39290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79" name="文本框 37"/>
          <p:cNvSpPr txBox="1"/>
          <p:nvPr/>
        </p:nvSpPr>
        <p:spPr>
          <a:xfrm rot="39237">
            <a:off x="6299200" y="46529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80" name="文本框 45"/>
          <p:cNvSpPr txBox="1"/>
          <p:nvPr/>
        </p:nvSpPr>
        <p:spPr>
          <a:xfrm rot="-1160763">
            <a:off x="6859588" y="395763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81" name="文本框 46"/>
          <p:cNvSpPr txBox="1"/>
          <p:nvPr/>
        </p:nvSpPr>
        <p:spPr>
          <a:xfrm rot="-1160763">
            <a:off x="7229475" y="42433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82" name="文本框 47"/>
          <p:cNvSpPr txBox="1"/>
          <p:nvPr/>
        </p:nvSpPr>
        <p:spPr>
          <a:xfrm rot="39237">
            <a:off x="6916738" y="50022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83" name="文本框 49"/>
          <p:cNvSpPr txBox="1"/>
          <p:nvPr/>
        </p:nvSpPr>
        <p:spPr>
          <a:xfrm rot="-1160763">
            <a:off x="7750175" y="463073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84" name="文本框 50"/>
          <p:cNvSpPr txBox="1"/>
          <p:nvPr/>
        </p:nvSpPr>
        <p:spPr>
          <a:xfrm rot="-1160763">
            <a:off x="7704138" y="51228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85" name="文本框 51"/>
          <p:cNvSpPr txBox="1"/>
          <p:nvPr/>
        </p:nvSpPr>
        <p:spPr>
          <a:xfrm rot="-1160763">
            <a:off x="6842125" y="155575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6486" name="Text Box 4"/>
          <p:cNvSpPr txBox="1"/>
          <p:nvPr/>
        </p:nvSpPr>
        <p:spPr>
          <a:xfrm>
            <a:off x="1143000" y="1643063"/>
            <a:ext cx="7837488" cy="3452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潇湘（       ）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蓼溆（       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篾片（       ）      戗金（       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琥珀（       ）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李纨（       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丫鬟（       ）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镶银（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麈尾（       ）      漱盂（       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撮弄（       ）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敁敠（        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16"/>
          <p:cNvSpPr txBox="1"/>
          <p:nvPr/>
        </p:nvSpPr>
        <p:spPr>
          <a:xfrm>
            <a:off x="2530475" y="1625600"/>
            <a:ext cx="12080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xiāo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0" name="Text Box 17"/>
          <p:cNvSpPr txBox="1"/>
          <p:nvPr/>
        </p:nvSpPr>
        <p:spPr>
          <a:xfrm>
            <a:off x="5997575" y="1681163"/>
            <a:ext cx="166687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liǎo xù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2" name="Text Box 19"/>
          <p:cNvSpPr txBox="1"/>
          <p:nvPr/>
        </p:nvSpPr>
        <p:spPr>
          <a:xfrm>
            <a:off x="2357438" y="2214563"/>
            <a:ext cx="13985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miè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3" name="Text Box 20"/>
          <p:cNvSpPr txBox="1"/>
          <p:nvPr/>
        </p:nvSpPr>
        <p:spPr>
          <a:xfrm>
            <a:off x="6143625" y="2214563"/>
            <a:ext cx="15049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qiàn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ɡ</a:t>
            </a:r>
            <a:endParaRPr lang="zh-CN" altLang="en-US" sz="1400" b="1">
              <a:latin typeface="Arial" panose="020b0604020202020204" pitchFamily="34" charset="0"/>
            </a:endParaRPr>
          </a:p>
        </p:txBody>
      </p:sp>
      <p:sp>
        <p:nvSpPr>
          <p:cNvPr id="45" name="Text Box 22"/>
          <p:cNvSpPr txBox="1"/>
          <p:nvPr/>
        </p:nvSpPr>
        <p:spPr>
          <a:xfrm>
            <a:off x="2357438" y="2786063"/>
            <a:ext cx="127793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hǔ pò</a:t>
            </a:r>
            <a:endParaRPr lang="zh-CN" altLang="en-US" sz="1400" b="1">
              <a:latin typeface="Arial" panose="020b0604020202020204" pitchFamily="34" charset="0"/>
            </a:endParaRPr>
          </a:p>
        </p:txBody>
      </p:sp>
      <p:sp>
        <p:nvSpPr>
          <p:cNvPr id="46" name="Text Box 23"/>
          <p:cNvSpPr txBox="1"/>
          <p:nvPr/>
        </p:nvSpPr>
        <p:spPr>
          <a:xfrm>
            <a:off x="6215063" y="2786063"/>
            <a:ext cx="9207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wán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8" name="Text Box 25"/>
          <p:cNvSpPr txBox="1"/>
          <p:nvPr/>
        </p:nvSpPr>
        <p:spPr>
          <a:xfrm>
            <a:off x="2357438" y="3286125"/>
            <a:ext cx="11953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huán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9" name="Text Box 26"/>
          <p:cNvSpPr txBox="1"/>
          <p:nvPr/>
        </p:nvSpPr>
        <p:spPr>
          <a:xfrm>
            <a:off x="6072188" y="3286125"/>
            <a:ext cx="12731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xiānɡ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6495" name="组合 27"/>
          <p:cNvGrpSpPr/>
          <p:nvPr/>
        </p:nvGrpSpPr>
        <p:grpSpPr>
          <a:xfrm>
            <a:off x="400050" y="509588"/>
            <a:ext cx="2492375" cy="781050"/>
            <a:chOff x="2785635" y="632761"/>
            <a:chExt cx="2382528" cy="515757"/>
          </a:xfrm>
        </p:grpSpPr>
        <p:sp>
          <p:nvSpPr>
            <p:cNvPr id="18" name="矩形: 圆角 23"/>
            <p:cNvSpPr/>
            <p:nvPr/>
          </p:nvSpPr>
          <p:spPr bwMode="auto">
            <a:xfrm rot="20527566">
              <a:off x="2785635" y="669451"/>
              <a:ext cx="564523" cy="470681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预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9" name="矩形: 圆角 24"/>
            <p:cNvSpPr/>
            <p:nvPr/>
          </p:nvSpPr>
          <p:spPr bwMode="auto">
            <a:xfrm rot="294411">
              <a:off x="3382026" y="632761"/>
              <a:ext cx="564523" cy="470680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习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0" name="矩形: 圆角 25"/>
            <p:cNvSpPr/>
            <p:nvPr/>
          </p:nvSpPr>
          <p:spPr bwMode="auto">
            <a:xfrm rot="824525">
              <a:off x="3975381" y="677837"/>
              <a:ext cx="566041" cy="470681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测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1" name="矩形: 圆角 26"/>
            <p:cNvSpPr/>
            <p:nvPr/>
          </p:nvSpPr>
          <p:spPr bwMode="auto">
            <a:xfrm rot="20889648">
              <a:off x="4603640" y="658968"/>
              <a:ext cx="564523" cy="472778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评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3" name="Text Box 25"/>
          <p:cNvSpPr txBox="1"/>
          <p:nvPr/>
        </p:nvSpPr>
        <p:spPr>
          <a:xfrm>
            <a:off x="2428875" y="3857625"/>
            <a:ext cx="10604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zhǔ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Text Box 25"/>
          <p:cNvSpPr txBox="1"/>
          <p:nvPr/>
        </p:nvSpPr>
        <p:spPr>
          <a:xfrm>
            <a:off x="6143625" y="3857625"/>
            <a:ext cx="10604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yú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Text Box 25"/>
          <p:cNvSpPr txBox="1"/>
          <p:nvPr/>
        </p:nvSpPr>
        <p:spPr>
          <a:xfrm>
            <a:off x="2428875" y="4429125"/>
            <a:ext cx="10604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cuō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Text Box 25"/>
          <p:cNvSpPr txBox="1"/>
          <p:nvPr/>
        </p:nvSpPr>
        <p:spPr>
          <a:xfrm>
            <a:off x="6000750" y="4500563"/>
            <a:ext cx="20621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diān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duo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2" grpId="0"/>
      <p:bldP spid="43" grpId="0"/>
      <p:bldP spid="45" grpId="0"/>
      <p:bldP spid="46" grpId="0"/>
      <p:bldP spid="48" grpId="0"/>
      <p:bldP spid="49" grpId="0"/>
      <p:bldP spid="23" grpId="0"/>
      <p:bldP spid="25" grpId="0"/>
      <p:bldP spid="27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Text Box 4"/>
          <p:cNvSpPr txBox="1"/>
          <p:nvPr/>
        </p:nvSpPr>
        <p:spPr>
          <a:xfrm>
            <a:off x="1357313" y="1735138"/>
            <a:ext cx="7786687" cy="2894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四楞（        ）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铁锨（        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发怔（        ）    肏攮（        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砒霜（        ）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嬷嬷（     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岔气（        ）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促狭（        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筵席（        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16"/>
          <p:cNvSpPr txBox="1"/>
          <p:nvPr/>
        </p:nvSpPr>
        <p:spPr>
          <a:xfrm>
            <a:off x="2773363" y="1741488"/>
            <a:ext cx="12080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lénɡ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0" name="Text Box 17"/>
          <p:cNvSpPr txBox="1"/>
          <p:nvPr/>
        </p:nvSpPr>
        <p:spPr>
          <a:xfrm>
            <a:off x="6384925" y="1741488"/>
            <a:ext cx="12319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xiān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2" name="Text Box 19"/>
          <p:cNvSpPr txBox="1"/>
          <p:nvPr/>
        </p:nvSpPr>
        <p:spPr>
          <a:xfrm>
            <a:off x="2643188" y="2286000"/>
            <a:ext cx="139223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zhènɡ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3" name="Text Box 20"/>
          <p:cNvSpPr txBox="1"/>
          <p:nvPr/>
        </p:nvSpPr>
        <p:spPr>
          <a:xfrm>
            <a:off x="6000750" y="2286000"/>
            <a:ext cx="20828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cào nǎnɡ</a:t>
            </a:r>
            <a:endParaRPr lang="zh-CN" altLang="en-US" sz="1400" b="1">
              <a:latin typeface="Arial" panose="020b0604020202020204" pitchFamily="34" charset="0"/>
            </a:endParaRPr>
          </a:p>
        </p:txBody>
      </p:sp>
      <p:sp>
        <p:nvSpPr>
          <p:cNvPr id="45" name="Text Box 22"/>
          <p:cNvSpPr txBox="1"/>
          <p:nvPr/>
        </p:nvSpPr>
        <p:spPr>
          <a:xfrm>
            <a:off x="3071813" y="2857500"/>
            <a:ext cx="68103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pī</a:t>
            </a:r>
            <a:endParaRPr lang="zh-CN" altLang="en-US" sz="1400" b="1">
              <a:latin typeface="Arial" panose="020b0604020202020204" pitchFamily="34" charset="0"/>
            </a:endParaRPr>
          </a:p>
        </p:txBody>
      </p:sp>
      <p:sp>
        <p:nvSpPr>
          <p:cNvPr id="46" name="Text Box 23"/>
          <p:cNvSpPr txBox="1"/>
          <p:nvPr/>
        </p:nvSpPr>
        <p:spPr>
          <a:xfrm>
            <a:off x="6215063" y="2857500"/>
            <a:ext cx="9207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mó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8" name="Text Box 25"/>
          <p:cNvSpPr txBox="1"/>
          <p:nvPr/>
        </p:nvSpPr>
        <p:spPr>
          <a:xfrm>
            <a:off x="2857500" y="3429000"/>
            <a:ext cx="8207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chà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9" name="Text Box 26"/>
          <p:cNvSpPr txBox="1"/>
          <p:nvPr/>
        </p:nvSpPr>
        <p:spPr>
          <a:xfrm>
            <a:off x="6357938" y="3500438"/>
            <a:ext cx="10763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xiá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Text Box 25"/>
          <p:cNvSpPr txBox="1"/>
          <p:nvPr/>
        </p:nvSpPr>
        <p:spPr>
          <a:xfrm>
            <a:off x="2786063" y="3929063"/>
            <a:ext cx="10604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yán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2" grpId="0"/>
      <p:bldP spid="43" grpId="0"/>
      <p:bldP spid="45" grpId="0"/>
      <p:bldP spid="46" grpId="0"/>
      <p:bldP spid="48" grpId="0"/>
      <p:bldP spid="49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文本框 32"/>
          <p:cNvSpPr txBox="1"/>
          <p:nvPr/>
        </p:nvSpPr>
        <p:spPr>
          <a:xfrm>
            <a:off x="4475163" y="3900488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8435" name="文本框 34"/>
          <p:cNvSpPr txBox="1"/>
          <p:nvPr/>
        </p:nvSpPr>
        <p:spPr>
          <a:xfrm rot="-280097">
            <a:off x="3495675" y="16652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36" name="文本框 36"/>
          <p:cNvSpPr txBox="1"/>
          <p:nvPr/>
        </p:nvSpPr>
        <p:spPr>
          <a:xfrm rot="-5350866">
            <a:off x="5924550" y="17827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37" name="文本框 37"/>
          <p:cNvSpPr txBox="1"/>
          <p:nvPr/>
        </p:nvSpPr>
        <p:spPr>
          <a:xfrm rot="-4150866">
            <a:off x="5392738" y="23256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38" name="文本框 45"/>
          <p:cNvSpPr txBox="1"/>
          <p:nvPr/>
        </p:nvSpPr>
        <p:spPr>
          <a:xfrm rot="-5350866">
            <a:off x="6483350" y="18113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39" name="文本框 46"/>
          <p:cNvSpPr txBox="1"/>
          <p:nvPr/>
        </p:nvSpPr>
        <p:spPr>
          <a:xfrm rot="-424911">
            <a:off x="7129463" y="212090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40" name="文本框 47"/>
          <p:cNvSpPr txBox="1"/>
          <p:nvPr/>
        </p:nvSpPr>
        <p:spPr>
          <a:xfrm rot="-4150866">
            <a:off x="7716838" y="33591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41" name="文本框 49"/>
          <p:cNvSpPr txBox="1"/>
          <p:nvPr/>
        </p:nvSpPr>
        <p:spPr>
          <a:xfrm rot="657351">
            <a:off x="5510213" y="18081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42" name="文本框 50"/>
          <p:cNvSpPr txBox="1"/>
          <p:nvPr/>
        </p:nvSpPr>
        <p:spPr>
          <a:xfrm rot="1480325">
            <a:off x="7453313" y="16875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43" name="文本框 51"/>
          <p:cNvSpPr txBox="1"/>
          <p:nvPr/>
        </p:nvSpPr>
        <p:spPr>
          <a:xfrm rot="-5350866">
            <a:off x="6042025" y="29289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44" name="文本框 32"/>
          <p:cNvSpPr txBox="1"/>
          <p:nvPr/>
        </p:nvSpPr>
        <p:spPr>
          <a:xfrm>
            <a:off x="3262313" y="47482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45" name="文本框 34"/>
          <p:cNvSpPr txBox="1"/>
          <p:nvPr/>
        </p:nvSpPr>
        <p:spPr>
          <a:xfrm rot="4149897">
            <a:off x="4525963" y="46926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46" name="文本框 36"/>
          <p:cNvSpPr txBox="1"/>
          <p:nvPr/>
        </p:nvSpPr>
        <p:spPr>
          <a:xfrm rot="-1380000">
            <a:off x="3962400" y="17637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47" name="文本框 37"/>
          <p:cNvSpPr txBox="1"/>
          <p:nvPr/>
        </p:nvSpPr>
        <p:spPr>
          <a:xfrm rot="-180000">
            <a:off x="4192588" y="27670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48" name="文本框 45"/>
          <p:cNvSpPr txBox="1"/>
          <p:nvPr/>
        </p:nvSpPr>
        <p:spPr>
          <a:xfrm rot="-1380000">
            <a:off x="4522788" y="179228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49" name="文本框 46"/>
          <p:cNvSpPr txBox="1"/>
          <p:nvPr/>
        </p:nvSpPr>
        <p:spPr>
          <a:xfrm rot="-1380000">
            <a:off x="4892675" y="207803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50" name="文本框 47"/>
          <p:cNvSpPr txBox="1"/>
          <p:nvPr/>
        </p:nvSpPr>
        <p:spPr>
          <a:xfrm rot="-180000">
            <a:off x="5126038" y="30083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51" name="文本框 49"/>
          <p:cNvSpPr txBox="1"/>
          <p:nvPr/>
        </p:nvSpPr>
        <p:spPr>
          <a:xfrm rot="-5350866">
            <a:off x="6372225" y="28400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52" name="文本框 50"/>
          <p:cNvSpPr txBox="1"/>
          <p:nvPr/>
        </p:nvSpPr>
        <p:spPr>
          <a:xfrm rot="-170103">
            <a:off x="5651500" y="34813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53" name="文本框 51"/>
          <p:cNvSpPr txBox="1"/>
          <p:nvPr/>
        </p:nvSpPr>
        <p:spPr>
          <a:xfrm rot="-5350866">
            <a:off x="5907088" y="46053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54" name="文本框 32"/>
          <p:cNvSpPr txBox="1"/>
          <p:nvPr/>
        </p:nvSpPr>
        <p:spPr>
          <a:xfrm rot="1209897">
            <a:off x="1562100" y="38846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55" name="文本框 34"/>
          <p:cNvSpPr txBox="1"/>
          <p:nvPr/>
        </p:nvSpPr>
        <p:spPr>
          <a:xfrm rot="4149897">
            <a:off x="2205038" y="463550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56" name="文本框 37"/>
          <p:cNvSpPr txBox="1"/>
          <p:nvPr/>
        </p:nvSpPr>
        <p:spPr>
          <a:xfrm rot="-1380000">
            <a:off x="1666875" y="43322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57" name="文本框 38"/>
          <p:cNvSpPr txBox="1"/>
          <p:nvPr/>
        </p:nvSpPr>
        <p:spPr>
          <a:xfrm rot="1029897">
            <a:off x="2547938" y="37004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58" name="文本框 39"/>
          <p:cNvSpPr txBox="1"/>
          <p:nvPr/>
        </p:nvSpPr>
        <p:spPr>
          <a:xfrm rot="-1380000">
            <a:off x="3224213" y="422275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59" name="文本框 40"/>
          <p:cNvSpPr txBox="1"/>
          <p:nvPr/>
        </p:nvSpPr>
        <p:spPr>
          <a:xfrm rot="-170103">
            <a:off x="849313" y="20685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60" name="文本框 41"/>
          <p:cNvSpPr txBox="1"/>
          <p:nvPr/>
        </p:nvSpPr>
        <p:spPr>
          <a:xfrm rot="1029897">
            <a:off x="890588" y="456088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61" name="文本框 49"/>
          <p:cNvSpPr txBox="1"/>
          <p:nvPr/>
        </p:nvSpPr>
        <p:spPr>
          <a:xfrm rot="-170103">
            <a:off x="3071813" y="514350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62" name="文本框 50"/>
          <p:cNvSpPr txBox="1"/>
          <p:nvPr/>
        </p:nvSpPr>
        <p:spPr>
          <a:xfrm rot="-170103">
            <a:off x="4219575" y="42545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63" name="文本框 32"/>
          <p:cNvSpPr txBox="1"/>
          <p:nvPr/>
        </p:nvSpPr>
        <p:spPr>
          <a:xfrm rot="-5070842">
            <a:off x="384175" y="274955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64" name="文本框 34"/>
          <p:cNvSpPr txBox="1"/>
          <p:nvPr/>
        </p:nvSpPr>
        <p:spPr>
          <a:xfrm rot="4149897">
            <a:off x="1403350" y="29067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65" name="文本框 47"/>
          <p:cNvSpPr txBox="1"/>
          <p:nvPr/>
        </p:nvSpPr>
        <p:spPr>
          <a:xfrm rot="-170103">
            <a:off x="1304925" y="17319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66" name="文本框 48"/>
          <p:cNvSpPr txBox="1"/>
          <p:nvPr/>
        </p:nvSpPr>
        <p:spPr>
          <a:xfrm rot="1029897">
            <a:off x="1400175" y="22733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67" name="文本框 45"/>
          <p:cNvSpPr txBox="1"/>
          <p:nvPr/>
        </p:nvSpPr>
        <p:spPr>
          <a:xfrm rot="-1380000">
            <a:off x="2179638" y="155575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68" name="文本框 46"/>
          <p:cNvSpPr txBox="1"/>
          <p:nvPr/>
        </p:nvSpPr>
        <p:spPr>
          <a:xfrm rot="-1380000">
            <a:off x="2749550" y="17827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69" name="文本框 47"/>
          <p:cNvSpPr txBox="1"/>
          <p:nvPr/>
        </p:nvSpPr>
        <p:spPr>
          <a:xfrm rot="-180000">
            <a:off x="2478088" y="253365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70" name="文本框 49"/>
          <p:cNvSpPr txBox="1"/>
          <p:nvPr/>
        </p:nvSpPr>
        <p:spPr>
          <a:xfrm rot="-1380000">
            <a:off x="3338513" y="207803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71" name="文本框 50"/>
          <p:cNvSpPr txBox="1"/>
          <p:nvPr/>
        </p:nvSpPr>
        <p:spPr>
          <a:xfrm rot="-1380000">
            <a:off x="2911475" y="285273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72" name="文本框 51"/>
          <p:cNvSpPr txBox="1"/>
          <p:nvPr/>
        </p:nvSpPr>
        <p:spPr>
          <a:xfrm rot="-1380000">
            <a:off x="3546475" y="30353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73" name="文本框 32"/>
          <p:cNvSpPr txBox="1"/>
          <p:nvPr/>
        </p:nvSpPr>
        <p:spPr>
          <a:xfrm rot="1209897">
            <a:off x="5176838" y="474503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74" name="文本框 34"/>
          <p:cNvSpPr txBox="1"/>
          <p:nvPr/>
        </p:nvSpPr>
        <p:spPr>
          <a:xfrm rot="-1030866">
            <a:off x="6375400" y="52197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75" name="文本框 36"/>
          <p:cNvSpPr txBox="1"/>
          <p:nvPr/>
        </p:nvSpPr>
        <p:spPr>
          <a:xfrm rot="368503">
            <a:off x="5835650" y="38401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76" name="文本框 37"/>
          <p:cNvSpPr txBox="1"/>
          <p:nvPr/>
        </p:nvSpPr>
        <p:spPr>
          <a:xfrm rot="829244">
            <a:off x="5346700" y="53260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77" name="文本框 45"/>
          <p:cNvSpPr txBox="1"/>
          <p:nvPr/>
        </p:nvSpPr>
        <p:spPr>
          <a:xfrm rot="-4502722">
            <a:off x="6840538" y="33607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78" name="文本框 46"/>
          <p:cNvSpPr txBox="1"/>
          <p:nvPr/>
        </p:nvSpPr>
        <p:spPr>
          <a:xfrm rot="2702238">
            <a:off x="7629525" y="41100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79" name="文本框 47"/>
          <p:cNvSpPr txBox="1"/>
          <p:nvPr/>
        </p:nvSpPr>
        <p:spPr>
          <a:xfrm rot="-3456638">
            <a:off x="6805613" y="45656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80" name="文本框 49"/>
          <p:cNvSpPr txBox="1"/>
          <p:nvPr/>
        </p:nvSpPr>
        <p:spPr>
          <a:xfrm rot="-3180423">
            <a:off x="2025650" y="31257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81" name="文本框 50"/>
          <p:cNvSpPr txBox="1"/>
          <p:nvPr/>
        </p:nvSpPr>
        <p:spPr>
          <a:xfrm rot="-3640556">
            <a:off x="7300913" y="48148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82" name="文本框 51"/>
          <p:cNvSpPr txBox="1"/>
          <p:nvPr/>
        </p:nvSpPr>
        <p:spPr>
          <a:xfrm rot="1549510">
            <a:off x="7816850" y="292735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83" name="文本框 32"/>
          <p:cNvSpPr txBox="1"/>
          <p:nvPr/>
        </p:nvSpPr>
        <p:spPr>
          <a:xfrm rot="4190103">
            <a:off x="4351338" y="33702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84" name="文本框 34"/>
          <p:cNvSpPr txBox="1"/>
          <p:nvPr/>
        </p:nvSpPr>
        <p:spPr>
          <a:xfrm rot="8340000">
            <a:off x="4984750" y="421163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85" name="文本框 36"/>
          <p:cNvSpPr txBox="1"/>
          <p:nvPr/>
        </p:nvSpPr>
        <p:spPr>
          <a:xfrm rot="-1160763">
            <a:off x="5835650" y="23622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86" name="文本框 37"/>
          <p:cNvSpPr txBox="1"/>
          <p:nvPr/>
        </p:nvSpPr>
        <p:spPr>
          <a:xfrm rot="39237">
            <a:off x="5711825" y="30591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87" name="文本框 45"/>
          <p:cNvSpPr txBox="1"/>
          <p:nvPr/>
        </p:nvSpPr>
        <p:spPr>
          <a:xfrm rot="-1160763">
            <a:off x="6396038" y="23923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88" name="文本框 46"/>
          <p:cNvSpPr txBox="1"/>
          <p:nvPr/>
        </p:nvSpPr>
        <p:spPr>
          <a:xfrm rot="-1160763">
            <a:off x="6765925" y="26781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89" name="文本框 47"/>
          <p:cNvSpPr txBox="1"/>
          <p:nvPr/>
        </p:nvSpPr>
        <p:spPr>
          <a:xfrm rot="39237">
            <a:off x="7246938" y="330358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90" name="文本框 49"/>
          <p:cNvSpPr txBox="1"/>
          <p:nvPr/>
        </p:nvSpPr>
        <p:spPr>
          <a:xfrm rot="-1160763">
            <a:off x="7100888" y="29067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91" name="文本框 50"/>
          <p:cNvSpPr txBox="1"/>
          <p:nvPr/>
        </p:nvSpPr>
        <p:spPr>
          <a:xfrm rot="-1160763">
            <a:off x="7550150" y="26050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92" name="文本框 51"/>
          <p:cNvSpPr txBox="1"/>
          <p:nvPr/>
        </p:nvSpPr>
        <p:spPr>
          <a:xfrm rot="-1160763">
            <a:off x="7351713" y="375285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93" name="文本框 32"/>
          <p:cNvSpPr txBox="1"/>
          <p:nvPr/>
        </p:nvSpPr>
        <p:spPr>
          <a:xfrm rot="4190103">
            <a:off x="2828925" y="44815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94" name="文本框 34"/>
          <p:cNvSpPr txBox="1"/>
          <p:nvPr/>
        </p:nvSpPr>
        <p:spPr>
          <a:xfrm rot="8340000">
            <a:off x="3986213" y="37830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95" name="文本框 36"/>
          <p:cNvSpPr txBox="1"/>
          <p:nvPr/>
        </p:nvSpPr>
        <p:spPr>
          <a:xfrm rot="2810103">
            <a:off x="3876675" y="23415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96" name="文本框 37"/>
          <p:cNvSpPr txBox="1"/>
          <p:nvPr/>
        </p:nvSpPr>
        <p:spPr>
          <a:xfrm rot="4010103">
            <a:off x="3876675" y="30654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97" name="文本框 45"/>
          <p:cNvSpPr txBox="1"/>
          <p:nvPr/>
        </p:nvSpPr>
        <p:spPr>
          <a:xfrm rot="2810103">
            <a:off x="4435475" y="23701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98" name="文本框 46"/>
          <p:cNvSpPr txBox="1"/>
          <p:nvPr/>
        </p:nvSpPr>
        <p:spPr>
          <a:xfrm rot="2810103">
            <a:off x="4805363" y="26558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499" name="文本框 47"/>
          <p:cNvSpPr txBox="1"/>
          <p:nvPr/>
        </p:nvSpPr>
        <p:spPr>
          <a:xfrm rot="4010103">
            <a:off x="4805363" y="33797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00" name="文本框 49"/>
          <p:cNvSpPr txBox="1"/>
          <p:nvPr/>
        </p:nvSpPr>
        <p:spPr>
          <a:xfrm rot="-1160763">
            <a:off x="6286500" y="34210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01" name="文本框 50"/>
          <p:cNvSpPr txBox="1"/>
          <p:nvPr/>
        </p:nvSpPr>
        <p:spPr>
          <a:xfrm rot="4020000">
            <a:off x="5281613" y="35353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02" name="文本框 51"/>
          <p:cNvSpPr txBox="1"/>
          <p:nvPr/>
        </p:nvSpPr>
        <p:spPr>
          <a:xfrm rot="-1160763">
            <a:off x="5661025" y="43195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03" name="文本框 32"/>
          <p:cNvSpPr txBox="1"/>
          <p:nvPr/>
        </p:nvSpPr>
        <p:spPr>
          <a:xfrm rot="5400000">
            <a:off x="1203325" y="43322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04" name="文本框 34"/>
          <p:cNvSpPr txBox="1"/>
          <p:nvPr/>
        </p:nvSpPr>
        <p:spPr>
          <a:xfrm rot="8340000">
            <a:off x="1943100" y="47640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05" name="文本框 36"/>
          <p:cNvSpPr txBox="1"/>
          <p:nvPr/>
        </p:nvSpPr>
        <p:spPr>
          <a:xfrm rot="2810103">
            <a:off x="1924050" y="367030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06" name="文本框 37"/>
          <p:cNvSpPr txBox="1"/>
          <p:nvPr/>
        </p:nvSpPr>
        <p:spPr>
          <a:xfrm rot="5220000">
            <a:off x="2359025" y="40465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07" name="文本框 45"/>
          <p:cNvSpPr txBox="1"/>
          <p:nvPr/>
        </p:nvSpPr>
        <p:spPr>
          <a:xfrm rot="2810103">
            <a:off x="2871788" y="36893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08" name="文本框 46"/>
          <p:cNvSpPr txBox="1"/>
          <p:nvPr/>
        </p:nvSpPr>
        <p:spPr>
          <a:xfrm rot="4020000">
            <a:off x="763588" y="26463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09" name="文本框 49"/>
          <p:cNvSpPr txBox="1"/>
          <p:nvPr/>
        </p:nvSpPr>
        <p:spPr>
          <a:xfrm rot="4020000">
            <a:off x="2527300" y="50149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10" name="文本框 50"/>
          <p:cNvSpPr txBox="1"/>
          <p:nvPr/>
        </p:nvSpPr>
        <p:spPr>
          <a:xfrm rot="4020000">
            <a:off x="3763963" y="45164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11" name="文本框 51"/>
          <p:cNvSpPr txBox="1"/>
          <p:nvPr/>
        </p:nvSpPr>
        <p:spPr>
          <a:xfrm rot="4020000">
            <a:off x="4133850" y="48021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12" name="文本框 32"/>
          <p:cNvSpPr txBox="1"/>
          <p:nvPr/>
        </p:nvSpPr>
        <p:spPr>
          <a:xfrm rot="-880739">
            <a:off x="576263" y="337978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13" name="文本框 34"/>
          <p:cNvSpPr txBox="1"/>
          <p:nvPr/>
        </p:nvSpPr>
        <p:spPr>
          <a:xfrm rot="8340000">
            <a:off x="1316038" y="34845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14" name="文本框 36"/>
          <p:cNvSpPr txBox="1"/>
          <p:nvPr/>
        </p:nvSpPr>
        <p:spPr>
          <a:xfrm rot="4020000">
            <a:off x="1733550" y="20431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15" name="文本框 37"/>
          <p:cNvSpPr txBox="1"/>
          <p:nvPr/>
        </p:nvSpPr>
        <p:spPr>
          <a:xfrm rot="5220000">
            <a:off x="1733550" y="27670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16" name="文本框 45"/>
          <p:cNvSpPr txBox="1"/>
          <p:nvPr/>
        </p:nvSpPr>
        <p:spPr>
          <a:xfrm rot="2810103">
            <a:off x="2292350" y="20716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17" name="文本框 46"/>
          <p:cNvSpPr txBox="1"/>
          <p:nvPr/>
        </p:nvSpPr>
        <p:spPr>
          <a:xfrm rot="2810103">
            <a:off x="2662238" y="23574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18" name="文本框 47"/>
          <p:cNvSpPr txBox="1"/>
          <p:nvPr/>
        </p:nvSpPr>
        <p:spPr>
          <a:xfrm rot="4010103">
            <a:off x="2390775" y="311150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19" name="文本框 49"/>
          <p:cNvSpPr txBox="1"/>
          <p:nvPr/>
        </p:nvSpPr>
        <p:spPr>
          <a:xfrm rot="2810103">
            <a:off x="3249613" y="26558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20" name="文本框 50"/>
          <p:cNvSpPr txBox="1"/>
          <p:nvPr/>
        </p:nvSpPr>
        <p:spPr>
          <a:xfrm rot="2810103">
            <a:off x="3138488" y="32369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21" name="文本框 51"/>
          <p:cNvSpPr txBox="1"/>
          <p:nvPr/>
        </p:nvSpPr>
        <p:spPr>
          <a:xfrm rot="2810103">
            <a:off x="3508375" y="35226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22" name="文本框 32"/>
          <p:cNvSpPr txBox="1"/>
          <p:nvPr/>
        </p:nvSpPr>
        <p:spPr>
          <a:xfrm rot="5400000">
            <a:off x="4814888" y="49387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23" name="文本框 34"/>
          <p:cNvSpPr txBox="1"/>
          <p:nvPr/>
        </p:nvSpPr>
        <p:spPr>
          <a:xfrm rot="3159237">
            <a:off x="5883275" y="53705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24" name="文本框 36"/>
          <p:cNvSpPr txBox="1"/>
          <p:nvPr/>
        </p:nvSpPr>
        <p:spPr>
          <a:xfrm rot="-1160763">
            <a:off x="6299200" y="39290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25" name="文本框 37"/>
          <p:cNvSpPr txBox="1"/>
          <p:nvPr/>
        </p:nvSpPr>
        <p:spPr>
          <a:xfrm rot="39237">
            <a:off x="6299200" y="46529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26" name="文本框 45"/>
          <p:cNvSpPr txBox="1"/>
          <p:nvPr/>
        </p:nvSpPr>
        <p:spPr>
          <a:xfrm rot="-1160763">
            <a:off x="6859588" y="395763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27" name="文本框 46"/>
          <p:cNvSpPr txBox="1"/>
          <p:nvPr/>
        </p:nvSpPr>
        <p:spPr>
          <a:xfrm rot="-1160763">
            <a:off x="7229475" y="42433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28" name="文本框 47"/>
          <p:cNvSpPr txBox="1"/>
          <p:nvPr/>
        </p:nvSpPr>
        <p:spPr>
          <a:xfrm rot="39237">
            <a:off x="6916738" y="50022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29" name="文本框 49"/>
          <p:cNvSpPr txBox="1"/>
          <p:nvPr/>
        </p:nvSpPr>
        <p:spPr>
          <a:xfrm rot="-1160763">
            <a:off x="7750175" y="463073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30" name="文本框 50"/>
          <p:cNvSpPr txBox="1"/>
          <p:nvPr/>
        </p:nvSpPr>
        <p:spPr>
          <a:xfrm rot="-1160763">
            <a:off x="7704138" y="51228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8531" name="文本框 51"/>
          <p:cNvSpPr txBox="1"/>
          <p:nvPr/>
        </p:nvSpPr>
        <p:spPr>
          <a:xfrm rot="-1160763">
            <a:off x="6842125" y="155575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82" name="矩形 2"/>
          <p:cNvSpPr/>
          <p:nvPr/>
        </p:nvSpPr>
        <p:spPr>
          <a:xfrm>
            <a:off x="428625" y="857250"/>
            <a:ext cx="8147050" cy="1212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   自由读课文，把课文划分为三个部分，概括各部分主要内容。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27"/>
          <p:cNvGrpSpPr/>
          <p:nvPr/>
        </p:nvGrpSpPr>
        <p:grpSpPr>
          <a:xfrm>
            <a:off x="285750" y="0"/>
            <a:ext cx="2492375" cy="781050"/>
            <a:chOff x="2785635" y="632761"/>
            <a:chExt cx="2382528" cy="515756"/>
          </a:xfrm>
        </p:grpSpPr>
        <p:sp>
          <p:nvSpPr>
            <p:cNvPr id="8" name="矩形: 圆角 23"/>
            <p:cNvSpPr/>
            <p:nvPr/>
          </p:nvSpPr>
          <p:spPr bwMode="auto">
            <a:xfrm rot="20527566">
              <a:off x="2785635" y="669451"/>
              <a:ext cx="564523" cy="470679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整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矩形: 圆角 24"/>
            <p:cNvSpPr/>
            <p:nvPr/>
          </p:nvSpPr>
          <p:spPr bwMode="auto">
            <a:xfrm rot="294411">
              <a:off x="3382026" y="632761"/>
              <a:ext cx="564523" cy="470680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体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矩形: 圆角 25"/>
            <p:cNvSpPr/>
            <p:nvPr/>
          </p:nvSpPr>
          <p:spPr bwMode="auto">
            <a:xfrm rot="824525">
              <a:off x="3975381" y="677838"/>
              <a:ext cx="566041" cy="470679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感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" name="矩形: 圆角 26"/>
            <p:cNvSpPr/>
            <p:nvPr/>
          </p:nvSpPr>
          <p:spPr bwMode="auto">
            <a:xfrm rot="20889648">
              <a:off x="4603640" y="658968"/>
              <a:ext cx="564523" cy="47277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知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0584" name="矩形 2"/>
          <p:cNvSpPr/>
          <p:nvPr/>
        </p:nvSpPr>
        <p:spPr>
          <a:xfrm>
            <a:off x="0" y="2952750"/>
            <a:ext cx="150018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第一部分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17"/>
          <p:cNvGrpSpPr/>
          <p:nvPr/>
        </p:nvGrpSpPr>
        <p:grpSpPr>
          <a:xfrm>
            <a:off x="714375" y="2381250"/>
            <a:ext cx="9072563" cy="571500"/>
            <a:chOff x="3831581" y="3431143"/>
            <a:chExt cx="6851626" cy="1066173"/>
          </a:xfrm>
        </p:grpSpPr>
        <p:sp>
          <p:nvSpPr>
            <p:cNvPr id="18547" name="矩形 18"/>
            <p:cNvSpPr/>
            <p:nvPr/>
          </p:nvSpPr>
          <p:spPr>
            <a:xfrm>
              <a:off x="3831581" y="3431143"/>
              <a:ext cx="6851626" cy="861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   “贾母便笑道……鸳鸯笑道：‘很不与你相干，有我呢。’”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缺角矩形 19"/>
            <p:cNvSpPr/>
            <p:nvPr/>
          </p:nvSpPr>
          <p:spPr>
            <a:xfrm>
              <a:off x="4124109" y="3431143"/>
              <a:ext cx="5874535" cy="1066173"/>
            </a:xfrm>
            <a:prstGeom prst="plaque">
              <a:avLst>
                <a:gd name="adj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8544" name="矩形 15"/>
          <p:cNvSpPr/>
          <p:nvPr/>
        </p:nvSpPr>
        <p:spPr>
          <a:xfrm>
            <a:off x="1644650" y="3143250"/>
            <a:ext cx="7499350" cy="523875"/>
          </a:xfrm>
          <a:prstGeom prst="rect">
            <a:avLst/>
          </a:prstGeom>
          <a:noFill/>
          <a:ln w="9525"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饭前：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凤姐、鸳鸯等人计划设局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取笑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刘姥姥。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1643063" y="4476750"/>
            <a:ext cx="48736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饭中：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刘姥姥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上演“笑”剧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1214438" y="5905500"/>
            <a:ext cx="77866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饭后：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刘姥姥感慨，凤姐、鸳鸯等以实情相告。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16"/>
          <p:cNvGrpSpPr/>
          <p:nvPr/>
        </p:nvGrpSpPr>
        <p:grpSpPr>
          <a:xfrm>
            <a:off x="1500188" y="5143500"/>
            <a:ext cx="6378575" cy="668338"/>
            <a:chOff x="4124667" y="3420040"/>
            <a:chExt cx="6379233" cy="572894"/>
          </a:xfrm>
        </p:grpSpPr>
        <p:sp>
          <p:nvSpPr>
            <p:cNvPr id="18545" name="矩形 17"/>
            <p:cNvSpPr/>
            <p:nvPr/>
          </p:nvSpPr>
          <p:spPr>
            <a:xfrm>
              <a:off x="4129413" y="3420040"/>
              <a:ext cx="6374487" cy="4586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“一时吃毕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婆子们添上碗箸来。”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1" name="缺角矩形 120"/>
            <p:cNvSpPr/>
            <p:nvPr/>
          </p:nvSpPr>
          <p:spPr>
            <a:xfrm>
              <a:off x="4124667" y="3452699"/>
              <a:ext cx="6098216" cy="540235"/>
            </a:xfrm>
            <a:prstGeom prst="plaqu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" name="组合 21"/>
          <p:cNvGrpSpPr/>
          <p:nvPr/>
        </p:nvGrpSpPr>
        <p:grpSpPr>
          <a:xfrm>
            <a:off x="714375" y="3784600"/>
            <a:ext cx="8213725" cy="622300"/>
            <a:chOff x="3809508" y="3606358"/>
            <a:chExt cx="5882392" cy="886923"/>
          </a:xfrm>
        </p:grpSpPr>
        <p:sp>
          <p:nvSpPr>
            <p:cNvPr id="18543" name="矩形 22"/>
            <p:cNvSpPr/>
            <p:nvPr/>
          </p:nvSpPr>
          <p:spPr>
            <a:xfrm>
              <a:off x="3809508" y="3606358"/>
              <a:ext cx="5374281" cy="5449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“正说着，只见贾母等来了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将各样的菜给板儿夹在碗上。”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4" name="缺角矩形 123"/>
            <p:cNvSpPr/>
            <p:nvPr/>
          </p:nvSpPr>
          <p:spPr>
            <a:xfrm>
              <a:off x="3858396" y="3719486"/>
              <a:ext cx="5833504" cy="773795"/>
            </a:xfrm>
            <a:prstGeom prst="plaqu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28" name="矩形 2"/>
          <p:cNvSpPr/>
          <p:nvPr/>
        </p:nvSpPr>
        <p:spPr>
          <a:xfrm>
            <a:off x="-142875" y="4381500"/>
            <a:ext cx="150018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第二部分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9" name="矩形 2"/>
          <p:cNvSpPr/>
          <p:nvPr/>
        </p:nvSpPr>
        <p:spPr>
          <a:xfrm>
            <a:off x="0" y="5429250"/>
            <a:ext cx="150018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第三部分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2" grpId="0"/>
      <p:bldP spid="20584" grpId="0"/>
      <p:bldP spid="18544" grpId="0"/>
      <p:bldP spid="115" grpId="0"/>
      <p:bldP spid="117" grpId="0"/>
      <p:bldP spid="128" grpId="0"/>
      <p:bldP spid="1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1" name="Rectangle 1"/>
          <p:cNvSpPr/>
          <p:nvPr/>
        </p:nvSpPr>
        <p:spPr>
          <a:xfrm>
            <a:off x="215900" y="584200"/>
            <a:ext cx="8724900" cy="1200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28600"/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用一两句话概括课文讲了一件什么事。</a:t>
            </a:r>
            <a:endParaRPr lang="zh-CN" altLang="en-US" sz="3600" b="1">
              <a:latin typeface="宋体" panose="02010600030101010101" pitchFamily="2" charset="-122"/>
            </a:endParaRPr>
          </a:p>
          <a:p>
            <a:pPr indent="228600">
              <a:buFontTx/>
            </a:pPr>
            <a:endParaRPr lang="zh-CN" altLang="en-US" sz="360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8150" y="2006600"/>
            <a:ext cx="817880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示例：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    刘姥姥二进荣国府，和大家一块吃饭时出丑，逗得上上下下大笑不止。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94100" y="4584700"/>
            <a:ext cx="38227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答题格式：人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+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事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Text Box 2"/>
          <p:cNvSpPr txBox="1"/>
          <p:nvPr/>
        </p:nvSpPr>
        <p:spPr>
          <a:xfrm>
            <a:off x="285750" y="1630363"/>
            <a:ext cx="8429625" cy="177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   研读第二部分，这一部分细致地描写了各具情态的笑，给人留下了难忘的印象。请说说主要人物的笑有什么不同，反映了他们怎样的性格特点。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27"/>
          <p:cNvGrpSpPr/>
          <p:nvPr/>
        </p:nvGrpSpPr>
        <p:grpSpPr>
          <a:xfrm>
            <a:off x="527050" y="361950"/>
            <a:ext cx="2492375" cy="768350"/>
            <a:chOff x="2785635" y="632761"/>
            <a:chExt cx="2382528" cy="507371"/>
          </a:xfrm>
        </p:grpSpPr>
        <p:sp>
          <p:nvSpPr>
            <p:cNvPr id="4" name="矩形: 圆角 23"/>
            <p:cNvSpPr/>
            <p:nvPr/>
          </p:nvSpPr>
          <p:spPr bwMode="auto">
            <a:xfrm rot="20527566">
              <a:off x="2785635" y="669451"/>
              <a:ext cx="564523" cy="470681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研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矩形: 圆角 24"/>
            <p:cNvSpPr/>
            <p:nvPr/>
          </p:nvSpPr>
          <p:spPr bwMode="auto">
            <a:xfrm rot="294411">
              <a:off x="3382026" y="632761"/>
              <a:ext cx="564523" cy="470681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读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6" name="矩形: 圆角 25"/>
            <p:cNvSpPr/>
            <p:nvPr/>
          </p:nvSpPr>
          <p:spPr bwMode="auto">
            <a:xfrm rot="824525">
              <a:off x="3911645" y="680982"/>
              <a:ext cx="647987" cy="377383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" name="矩形: 圆角 26"/>
            <p:cNvSpPr/>
            <p:nvPr/>
          </p:nvSpPr>
          <p:spPr bwMode="auto">
            <a:xfrm rot="20889648">
              <a:off x="4603640" y="658969"/>
              <a:ext cx="564523" cy="472777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文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文本框 32"/>
          <p:cNvSpPr txBox="1"/>
          <p:nvPr/>
        </p:nvSpPr>
        <p:spPr>
          <a:xfrm>
            <a:off x="4475163" y="3900488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21507" name="文本框 34"/>
          <p:cNvSpPr txBox="1"/>
          <p:nvPr/>
        </p:nvSpPr>
        <p:spPr>
          <a:xfrm rot="-280097">
            <a:off x="3495675" y="16652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08" name="文本框 36"/>
          <p:cNvSpPr txBox="1"/>
          <p:nvPr/>
        </p:nvSpPr>
        <p:spPr>
          <a:xfrm rot="-5350866">
            <a:off x="5924550" y="17827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09" name="文本框 37"/>
          <p:cNvSpPr txBox="1"/>
          <p:nvPr/>
        </p:nvSpPr>
        <p:spPr>
          <a:xfrm rot="-4150866">
            <a:off x="5392738" y="23256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10" name="文本框 45"/>
          <p:cNvSpPr txBox="1"/>
          <p:nvPr/>
        </p:nvSpPr>
        <p:spPr>
          <a:xfrm rot="-5350866">
            <a:off x="6483350" y="18113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11" name="文本框 46"/>
          <p:cNvSpPr txBox="1"/>
          <p:nvPr/>
        </p:nvSpPr>
        <p:spPr>
          <a:xfrm rot="-424911">
            <a:off x="7129463" y="212090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12" name="文本框 47"/>
          <p:cNvSpPr txBox="1"/>
          <p:nvPr/>
        </p:nvSpPr>
        <p:spPr>
          <a:xfrm rot="-4150866">
            <a:off x="7716838" y="33591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13" name="文本框 49"/>
          <p:cNvSpPr txBox="1"/>
          <p:nvPr/>
        </p:nvSpPr>
        <p:spPr>
          <a:xfrm rot="657351">
            <a:off x="5510213" y="18081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14" name="文本框 50"/>
          <p:cNvSpPr txBox="1"/>
          <p:nvPr/>
        </p:nvSpPr>
        <p:spPr>
          <a:xfrm rot="1480325">
            <a:off x="7453313" y="16875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15" name="文本框 51"/>
          <p:cNvSpPr txBox="1"/>
          <p:nvPr/>
        </p:nvSpPr>
        <p:spPr>
          <a:xfrm rot="-5350866">
            <a:off x="6042025" y="29289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16" name="文本框 32"/>
          <p:cNvSpPr txBox="1"/>
          <p:nvPr/>
        </p:nvSpPr>
        <p:spPr>
          <a:xfrm>
            <a:off x="3262313" y="47482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17" name="文本框 34"/>
          <p:cNvSpPr txBox="1"/>
          <p:nvPr/>
        </p:nvSpPr>
        <p:spPr>
          <a:xfrm rot="4149897">
            <a:off x="4525963" y="46926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18" name="文本框 36"/>
          <p:cNvSpPr txBox="1"/>
          <p:nvPr/>
        </p:nvSpPr>
        <p:spPr>
          <a:xfrm rot="-1380000">
            <a:off x="3962400" y="17637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19" name="文本框 37"/>
          <p:cNvSpPr txBox="1"/>
          <p:nvPr/>
        </p:nvSpPr>
        <p:spPr>
          <a:xfrm rot="-180000">
            <a:off x="4192588" y="27670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20" name="文本框 45"/>
          <p:cNvSpPr txBox="1"/>
          <p:nvPr/>
        </p:nvSpPr>
        <p:spPr>
          <a:xfrm rot="-1380000">
            <a:off x="4522788" y="179228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21" name="文本框 46"/>
          <p:cNvSpPr txBox="1"/>
          <p:nvPr/>
        </p:nvSpPr>
        <p:spPr>
          <a:xfrm rot="-1380000">
            <a:off x="4892675" y="207803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22" name="文本框 47"/>
          <p:cNvSpPr txBox="1"/>
          <p:nvPr/>
        </p:nvSpPr>
        <p:spPr>
          <a:xfrm rot="-180000">
            <a:off x="5126038" y="30083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23" name="文本框 49"/>
          <p:cNvSpPr txBox="1"/>
          <p:nvPr/>
        </p:nvSpPr>
        <p:spPr>
          <a:xfrm rot="-5350866">
            <a:off x="6372225" y="28400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24" name="文本框 50"/>
          <p:cNvSpPr txBox="1"/>
          <p:nvPr/>
        </p:nvSpPr>
        <p:spPr>
          <a:xfrm rot="-170103">
            <a:off x="5651500" y="34813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25" name="文本框 51"/>
          <p:cNvSpPr txBox="1"/>
          <p:nvPr/>
        </p:nvSpPr>
        <p:spPr>
          <a:xfrm rot="-5350866">
            <a:off x="5907088" y="46053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26" name="文本框 32"/>
          <p:cNvSpPr txBox="1"/>
          <p:nvPr/>
        </p:nvSpPr>
        <p:spPr>
          <a:xfrm rot="1209897">
            <a:off x="1562100" y="38846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27" name="文本框 34"/>
          <p:cNvSpPr txBox="1"/>
          <p:nvPr/>
        </p:nvSpPr>
        <p:spPr>
          <a:xfrm rot="4149897">
            <a:off x="2205038" y="463550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28" name="文本框 29"/>
          <p:cNvSpPr txBox="1"/>
          <p:nvPr/>
        </p:nvSpPr>
        <p:spPr>
          <a:xfrm rot="-1380000">
            <a:off x="1666875" y="43322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29" name="文本框 30"/>
          <p:cNvSpPr txBox="1"/>
          <p:nvPr/>
        </p:nvSpPr>
        <p:spPr>
          <a:xfrm rot="1029897">
            <a:off x="2547938" y="37004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30" name="文本框 31"/>
          <p:cNvSpPr txBox="1"/>
          <p:nvPr/>
        </p:nvSpPr>
        <p:spPr>
          <a:xfrm rot="-1380000">
            <a:off x="3224213" y="422275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31" name="文本框 32"/>
          <p:cNvSpPr txBox="1"/>
          <p:nvPr/>
        </p:nvSpPr>
        <p:spPr>
          <a:xfrm rot="-170103">
            <a:off x="849313" y="20685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32" name="文本框 33"/>
          <p:cNvSpPr txBox="1"/>
          <p:nvPr/>
        </p:nvSpPr>
        <p:spPr>
          <a:xfrm rot="1029897">
            <a:off x="890588" y="456088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33" name="文本框 49"/>
          <p:cNvSpPr txBox="1"/>
          <p:nvPr/>
        </p:nvSpPr>
        <p:spPr>
          <a:xfrm rot="-170103">
            <a:off x="3071813" y="514350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34" name="文本框 50"/>
          <p:cNvSpPr txBox="1"/>
          <p:nvPr/>
        </p:nvSpPr>
        <p:spPr>
          <a:xfrm rot="-170103">
            <a:off x="4219575" y="42545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35" name="文本框 51"/>
          <p:cNvSpPr txBox="1"/>
          <p:nvPr/>
        </p:nvSpPr>
        <p:spPr>
          <a:xfrm rot="-170103">
            <a:off x="4386263" y="526573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36" name="文本框 32"/>
          <p:cNvSpPr txBox="1"/>
          <p:nvPr/>
        </p:nvSpPr>
        <p:spPr>
          <a:xfrm rot="-5070842">
            <a:off x="384175" y="274955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37" name="文本框 34"/>
          <p:cNvSpPr txBox="1"/>
          <p:nvPr/>
        </p:nvSpPr>
        <p:spPr>
          <a:xfrm rot="4149897">
            <a:off x="1403350" y="29067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38" name="文本框 39"/>
          <p:cNvSpPr txBox="1"/>
          <p:nvPr/>
        </p:nvSpPr>
        <p:spPr>
          <a:xfrm rot="-170103">
            <a:off x="1304925" y="17319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39" name="文本框 40"/>
          <p:cNvSpPr txBox="1"/>
          <p:nvPr/>
        </p:nvSpPr>
        <p:spPr>
          <a:xfrm rot="1029897">
            <a:off x="1400175" y="22733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40" name="文本框 45"/>
          <p:cNvSpPr txBox="1"/>
          <p:nvPr/>
        </p:nvSpPr>
        <p:spPr>
          <a:xfrm rot="-1380000">
            <a:off x="2179638" y="155575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41" name="文本框 46"/>
          <p:cNvSpPr txBox="1"/>
          <p:nvPr/>
        </p:nvSpPr>
        <p:spPr>
          <a:xfrm rot="-1380000">
            <a:off x="2749550" y="17827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42" name="文本框 47"/>
          <p:cNvSpPr txBox="1"/>
          <p:nvPr/>
        </p:nvSpPr>
        <p:spPr>
          <a:xfrm rot="-180000">
            <a:off x="2478088" y="253365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43" name="文本框 49"/>
          <p:cNvSpPr txBox="1"/>
          <p:nvPr/>
        </p:nvSpPr>
        <p:spPr>
          <a:xfrm rot="-1380000">
            <a:off x="3338513" y="207803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44" name="文本框 50"/>
          <p:cNvSpPr txBox="1"/>
          <p:nvPr/>
        </p:nvSpPr>
        <p:spPr>
          <a:xfrm rot="-1380000">
            <a:off x="2911475" y="285273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45" name="文本框 51"/>
          <p:cNvSpPr txBox="1"/>
          <p:nvPr/>
        </p:nvSpPr>
        <p:spPr>
          <a:xfrm rot="-1380000">
            <a:off x="3546475" y="30353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46" name="文本框 32"/>
          <p:cNvSpPr txBox="1"/>
          <p:nvPr/>
        </p:nvSpPr>
        <p:spPr>
          <a:xfrm rot="1209897">
            <a:off x="5176838" y="474503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47" name="文本框 34"/>
          <p:cNvSpPr txBox="1"/>
          <p:nvPr/>
        </p:nvSpPr>
        <p:spPr>
          <a:xfrm rot="-1030866">
            <a:off x="6375400" y="52197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48" name="文本框 36"/>
          <p:cNvSpPr txBox="1"/>
          <p:nvPr/>
        </p:nvSpPr>
        <p:spPr>
          <a:xfrm rot="368503">
            <a:off x="5835650" y="38401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49" name="文本框 37"/>
          <p:cNvSpPr txBox="1"/>
          <p:nvPr/>
        </p:nvSpPr>
        <p:spPr>
          <a:xfrm rot="829244">
            <a:off x="5346700" y="53260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50" name="文本框 45"/>
          <p:cNvSpPr txBox="1"/>
          <p:nvPr/>
        </p:nvSpPr>
        <p:spPr>
          <a:xfrm rot="-4502722">
            <a:off x="6840538" y="33607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51" name="文本框 46"/>
          <p:cNvSpPr txBox="1"/>
          <p:nvPr/>
        </p:nvSpPr>
        <p:spPr>
          <a:xfrm rot="2702238">
            <a:off x="7629525" y="41100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52" name="文本框 47"/>
          <p:cNvSpPr txBox="1"/>
          <p:nvPr/>
        </p:nvSpPr>
        <p:spPr>
          <a:xfrm rot="-3456638">
            <a:off x="6805613" y="45656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53" name="文本框 49"/>
          <p:cNvSpPr txBox="1"/>
          <p:nvPr/>
        </p:nvSpPr>
        <p:spPr>
          <a:xfrm rot="-3180423">
            <a:off x="2025650" y="31257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54" name="文本框 50"/>
          <p:cNvSpPr txBox="1"/>
          <p:nvPr/>
        </p:nvSpPr>
        <p:spPr>
          <a:xfrm rot="-3640556">
            <a:off x="7300913" y="48148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55" name="文本框 51"/>
          <p:cNvSpPr txBox="1"/>
          <p:nvPr/>
        </p:nvSpPr>
        <p:spPr>
          <a:xfrm rot="1549510">
            <a:off x="7816850" y="292735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56" name="文本框 32"/>
          <p:cNvSpPr txBox="1"/>
          <p:nvPr/>
        </p:nvSpPr>
        <p:spPr>
          <a:xfrm rot="4190103">
            <a:off x="4351338" y="33702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57" name="文本框 34"/>
          <p:cNvSpPr txBox="1"/>
          <p:nvPr/>
        </p:nvSpPr>
        <p:spPr>
          <a:xfrm rot="8340000">
            <a:off x="4984750" y="421163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58" name="文本框 36"/>
          <p:cNvSpPr txBox="1"/>
          <p:nvPr/>
        </p:nvSpPr>
        <p:spPr>
          <a:xfrm rot="-1160763">
            <a:off x="5835650" y="23622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59" name="文本框 37"/>
          <p:cNvSpPr txBox="1"/>
          <p:nvPr/>
        </p:nvSpPr>
        <p:spPr>
          <a:xfrm rot="39237">
            <a:off x="5711825" y="30591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60" name="文本框 45"/>
          <p:cNvSpPr txBox="1"/>
          <p:nvPr/>
        </p:nvSpPr>
        <p:spPr>
          <a:xfrm rot="-1160763">
            <a:off x="6396038" y="23923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61" name="文本框 46"/>
          <p:cNvSpPr txBox="1"/>
          <p:nvPr/>
        </p:nvSpPr>
        <p:spPr>
          <a:xfrm rot="-1160763">
            <a:off x="6765925" y="26781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62" name="文本框 47"/>
          <p:cNvSpPr txBox="1"/>
          <p:nvPr/>
        </p:nvSpPr>
        <p:spPr>
          <a:xfrm rot="39237">
            <a:off x="7246938" y="330358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63" name="文本框 49"/>
          <p:cNvSpPr txBox="1"/>
          <p:nvPr/>
        </p:nvSpPr>
        <p:spPr>
          <a:xfrm rot="-1160763">
            <a:off x="7100888" y="29067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64" name="文本框 50"/>
          <p:cNvSpPr txBox="1"/>
          <p:nvPr/>
        </p:nvSpPr>
        <p:spPr>
          <a:xfrm rot="-1160763">
            <a:off x="7550150" y="26050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65" name="文本框 51"/>
          <p:cNvSpPr txBox="1"/>
          <p:nvPr/>
        </p:nvSpPr>
        <p:spPr>
          <a:xfrm rot="-1160763">
            <a:off x="7351713" y="375285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66" name="文本框 32"/>
          <p:cNvSpPr txBox="1"/>
          <p:nvPr/>
        </p:nvSpPr>
        <p:spPr>
          <a:xfrm rot="4190103">
            <a:off x="2828925" y="44815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67" name="文本框 34"/>
          <p:cNvSpPr txBox="1"/>
          <p:nvPr/>
        </p:nvSpPr>
        <p:spPr>
          <a:xfrm rot="8340000">
            <a:off x="3986213" y="37830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68" name="文本框 36"/>
          <p:cNvSpPr txBox="1"/>
          <p:nvPr/>
        </p:nvSpPr>
        <p:spPr>
          <a:xfrm rot="2810103">
            <a:off x="3876675" y="23415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69" name="文本框 37"/>
          <p:cNvSpPr txBox="1"/>
          <p:nvPr/>
        </p:nvSpPr>
        <p:spPr>
          <a:xfrm rot="4010103">
            <a:off x="3876675" y="30654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70" name="文本框 45"/>
          <p:cNvSpPr txBox="1"/>
          <p:nvPr/>
        </p:nvSpPr>
        <p:spPr>
          <a:xfrm rot="2810103">
            <a:off x="4435475" y="23701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71" name="文本框 46"/>
          <p:cNvSpPr txBox="1"/>
          <p:nvPr/>
        </p:nvSpPr>
        <p:spPr>
          <a:xfrm rot="2810103">
            <a:off x="4805363" y="26558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72" name="文本框 47"/>
          <p:cNvSpPr txBox="1"/>
          <p:nvPr/>
        </p:nvSpPr>
        <p:spPr>
          <a:xfrm rot="4010103">
            <a:off x="4805363" y="33797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73" name="文本框 49"/>
          <p:cNvSpPr txBox="1"/>
          <p:nvPr/>
        </p:nvSpPr>
        <p:spPr>
          <a:xfrm rot="-1160763">
            <a:off x="6286500" y="34210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74" name="文本框 50"/>
          <p:cNvSpPr txBox="1"/>
          <p:nvPr/>
        </p:nvSpPr>
        <p:spPr>
          <a:xfrm rot="4020000">
            <a:off x="5281613" y="35353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75" name="文本框 51"/>
          <p:cNvSpPr txBox="1"/>
          <p:nvPr/>
        </p:nvSpPr>
        <p:spPr>
          <a:xfrm rot="-1160763">
            <a:off x="5661025" y="43195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76" name="文本框 32"/>
          <p:cNvSpPr txBox="1"/>
          <p:nvPr/>
        </p:nvSpPr>
        <p:spPr>
          <a:xfrm rot="5400000">
            <a:off x="1203325" y="43322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77" name="文本框 34"/>
          <p:cNvSpPr txBox="1"/>
          <p:nvPr/>
        </p:nvSpPr>
        <p:spPr>
          <a:xfrm rot="8340000">
            <a:off x="1943100" y="47640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78" name="文本框 36"/>
          <p:cNvSpPr txBox="1"/>
          <p:nvPr/>
        </p:nvSpPr>
        <p:spPr>
          <a:xfrm rot="2810103">
            <a:off x="1924050" y="367030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79" name="文本框 37"/>
          <p:cNvSpPr txBox="1"/>
          <p:nvPr/>
        </p:nvSpPr>
        <p:spPr>
          <a:xfrm rot="5220000">
            <a:off x="2359025" y="40465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80" name="文本框 45"/>
          <p:cNvSpPr txBox="1"/>
          <p:nvPr/>
        </p:nvSpPr>
        <p:spPr>
          <a:xfrm rot="2810103">
            <a:off x="2871788" y="36893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81" name="文本框 46"/>
          <p:cNvSpPr txBox="1"/>
          <p:nvPr/>
        </p:nvSpPr>
        <p:spPr>
          <a:xfrm rot="4020000">
            <a:off x="763588" y="26463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82" name="文本框 47"/>
          <p:cNvSpPr txBox="1"/>
          <p:nvPr/>
        </p:nvSpPr>
        <p:spPr>
          <a:xfrm rot="5220000">
            <a:off x="765175" y="38909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83" name="文本框 49"/>
          <p:cNvSpPr txBox="1"/>
          <p:nvPr/>
        </p:nvSpPr>
        <p:spPr>
          <a:xfrm rot="4020000">
            <a:off x="2527300" y="50149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84" name="文本框 50"/>
          <p:cNvSpPr txBox="1"/>
          <p:nvPr/>
        </p:nvSpPr>
        <p:spPr>
          <a:xfrm rot="4020000">
            <a:off x="3763963" y="45164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85" name="文本框 51"/>
          <p:cNvSpPr txBox="1"/>
          <p:nvPr/>
        </p:nvSpPr>
        <p:spPr>
          <a:xfrm rot="4020000">
            <a:off x="4133850" y="48021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86" name="文本框 32"/>
          <p:cNvSpPr txBox="1"/>
          <p:nvPr/>
        </p:nvSpPr>
        <p:spPr>
          <a:xfrm rot="-880739">
            <a:off x="576263" y="337978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87" name="文本框 34"/>
          <p:cNvSpPr txBox="1"/>
          <p:nvPr/>
        </p:nvSpPr>
        <p:spPr>
          <a:xfrm rot="8340000">
            <a:off x="1316038" y="34845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88" name="文本框 36"/>
          <p:cNvSpPr txBox="1"/>
          <p:nvPr/>
        </p:nvSpPr>
        <p:spPr>
          <a:xfrm rot="4020000">
            <a:off x="1733550" y="20431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89" name="文本框 37"/>
          <p:cNvSpPr txBox="1"/>
          <p:nvPr/>
        </p:nvSpPr>
        <p:spPr>
          <a:xfrm rot="5220000">
            <a:off x="1733550" y="27670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90" name="文本框 45"/>
          <p:cNvSpPr txBox="1"/>
          <p:nvPr/>
        </p:nvSpPr>
        <p:spPr>
          <a:xfrm rot="2810103">
            <a:off x="2292350" y="20716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91" name="文本框 46"/>
          <p:cNvSpPr txBox="1"/>
          <p:nvPr/>
        </p:nvSpPr>
        <p:spPr>
          <a:xfrm rot="2810103">
            <a:off x="2662238" y="23574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92" name="文本框 47"/>
          <p:cNvSpPr txBox="1"/>
          <p:nvPr/>
        </p:nvSpPr>
        <p:spPr>
          <a:xfrm rot="4010103">
            <a:off x="2390775" y="311150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93" name="文本框 49"/>
          <p:cNvSpPr txBox="1"/>
          <p:nvPr/>
        </p:nvSpPr>
        <p:spPr>
          <a:xfrm rot="2810103">
            <a:off x="3249613" y="26558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94" name="文本框 50"/>
          <p:cNvSpPr txBox="1"/>
          <p:nvPr/>
        </p:nvSpPr>
        <p:spPr>
          <a:xfrm rot="2810103">
            <a:off x="3138488" y="32369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95" name="文本框 51"/>
          <p:cNvSpPr txBox="1"/>
          <p:nvPr/>
        </p:nvSpPr>
        <p:spPr>
          <a:xfrm rot="2810103">
            <a:off x="3508375" y="35226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96" name="文本框 32"/>
          <p:cNvSpPr txBox="1"/>
          <p:nvPr/>
        </p:nvSpPr>
        <p:spPr>
          <a:xfrm rot="5400000">
            <a:off x="4814888" y="49387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97" name="文本框 34"/>
          <p:cNvSpPr txBox="1"/>
          <p:nvPr/>
        </p:nvSpPr>
        <p:spPr>
          <a:xfrm rot="3159237">
            <a:off x="5883275" y="53705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98" name="文本框 36"/>
          <p:cNvSpPr txBox="1"/>
          <p:nvPr/>
        </p:nvSpPr>
        <p:spPr>
          <a:xfrm rot="-1160763">
            <a:off x="6299200" y="39290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599" name="文本框 37"/>
          <p:cNvSpPr txBox="1"/>
          <p:nvPr/>
        </p:nvSpPr>
        <p:spPr>
          <a:xfrm rot="39237">
            <a:off x="6299200" y="46529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600" name="文本框 45"/>
          <p:cNvSpPr txBox="1"/>
          <p:nvPr/>
        </p:nvSpPr>
        <p:spPr>
          <a:xfrm rot="-1160763">
            <a:off x="6859588" y="395763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601" name="文本框 46"/>
          <p:cNvSpPr txBox="1"/>
          <p:nvPr/>
        </p:nvSpPr>
        <p:spPr>
          <a:xfrm rot="-1160763">
            <a:off x="7229475" y="42433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602" name="文本框 47"/>
          <p:cNvSpPr txBox="1"/>
          <p:nvPr/>
        </p:nvSpPr>
        <p:spPr>
          <a:xfrm rot="39237">
            <a:off x="6916738" y="50022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603" name="文本框 49"/>
          <p:cNvSpPr txBox="1"/>
          <p:nvPr/>
        </p:nvSpPr>
        <p:spPr>
          <a:xfrm rot="-1160763">
            <a:off x="7750175" y="463073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604" name="文本框 50"/>
          <p:cNvSpPr txBox="1"/>
          <p:nvPr/>
        </p:nvSpPr>
        <p:spPr>
          <a:xfrm rot="-1160763">
            <a:off x="7704138" y="51228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605" name="文本框 51"/>
          <p:cNvSpPr txBox="1"/>
          <p:nvPr/>
        </p:nvSpPr>
        <p:spPr>
          <a:xfrm rot="-1160763">
            <a:off x="6842125" y="155575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21606" name="图片 9"/>
          <p:cNvPicPr>
            <a:picLocks noChangeAspect="1"/>
          </p:cNvPicPr>
          <p:nvPr/>
        </p:nvPicPr>
        <p:blipFill>
          <a:blip r:embed="rId2"/>
          <a:srcRect l="6219" t="700" b="5334"/>
          <a:stretch>
            <a:fillRect/>
          </a:stretch>
        </p:blipFill>
        <p:spPr>
          <a:xfrm>
            <a:off x="-49212" y="-49212"/>
            <a:ext cx="9193212" cy="7007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607" name="矩形 2"/>
          <p:cNvSpPr/>
          <p:nvPr/>
        </p:nvSpPr>
        <p:spPr>
          <a:xfrm>
            <a:off x="425450" y="808038"/>
            <a:ext cx="4916488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1000"/>
              </a:spcBef>
            </a:pPr>
            <a:r>
              <a:rPr lang="zh-CN" altLang="en-US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）史湘云、薛姨妈、探春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0725" y="1779588"/>
            <a:ext cx="7535863" cy="1798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u"/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史湘云掌不住，一口饭都喷了出来。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u"/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薛姨妈也掌不住，口里茶喷了探春一裙子。</a:t>
            </a:r>
            <a:endParaRPr lang="en-US" altLang="zh-CN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u"/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探春手里的饭碗都合在迎春身上。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681" name="圆角矩形 4"/>
          <p:cNvSpPr/>
          <p:nvPr/>
        </p:nvSpPr>
        <p:spPr>
          <a:xfrm>
            <a:off x="8010525" y="1676400"/>
            <a:ext cx="696913" cy="2298700"/>
          </a:xfrm>
          <a:prstGeom prst="roundRect">
            <a:avLst>
              <a:gd name="adj" fmla="val 16667"/>
            </a:avLst>
          </a:prstGeom>
          <a:noFill/>
          <a:ln w="25400">
            <a:noFill/>
          </a:ln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自然流露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4682" name="云形 7"/>
          <p:cNvSpPr/>
          <p:nvPr/>
        </p:nvSpPr>
        <p:spPr>
          <a:xfrm>
            <a:off x="2605088" y="4313238"/>
            <a:ext cx="3632200" cy="2009775"/>
          </a:xfrm>
          <a:custGeom>
            <a:gdLst>
              <a:gd name="txL" fmla="*/ 0 w 43200"/>
              <a:gd name="txT" fmla="*/ 0 h 43200"/>
              <a:gd name="txR" fmla="*/ 43200 w 43200"/>
              <a:gd name="txB" fmla="*/ 43200 h 43200"/>
            </a:gdLst>
            <a:cxnLst>
              <a:cxn ang="0">
                <a:pos x="394581" y="912885"/>
              </a:cxn>
              <a:cxn ang="0">
                <a:pos x="181610" y="885091"/>
              </a:cxn>
              <a:cxn ang="0">
                <a:pos x="582497" y="1217053"/>
              </a:cxn>
              <a:cxn ang="0">
                <a:pos x="489338" y="1230339"/>
              </a:cxn>
              <a:cxn ang="0">
                <a:pos x="1385449" y="1363208"/>
              </a:cxn>
              <a:cxn ang="0">
                <a:pos x="1329284" y="1302528"/>
              </a:cxn>
              <a:cxn ang="0">
                <a:pos x="2423737" y="1211891"/>
              </a:cxn>
              <a:cxn ang="0">
                <a:pos x="2401288" y="1278465"/>
              </a:cxn>
              <a:cxn ang="0">
                <a:pos x="2869522" y="800488"/>
              </a:cxn>
              <a:cxn ang="0">
                <a:pos x="3142862" y="1049346"/>
              </a:cxn>
              <a:cxn ang="0">
                <a:pos x="3514322" y="535449"/>
              </a:cxn>
              <a:cxn ang="0">
                <a:pos x="3392576" y="628770"/>
              </a:cxn>
              <a:cxn ang="0">
                <a:pos x="3222232" y="189224"/>
              </a:cxn>
              <a:cxn ang="0">
                <a:pos x="3228622" y="233304"/>
              </a:cxn>
              <a:cxn ang="0">
                <a:pos x="2444841" y="137820"/>
              </a:cxn>
              <a:cxn ang="0">
                <a:pos x="2507227" y="81604"/>
              </a:cxn>
              <a:cxn ang="0">
                <a:pos x="1861587" y="164603"/>
              </a:cxn>
              <a:cxn ang="0">
                <a:pos x="1891771" y="116129"/>
              </a:cxn>
              <a:cxn ang="0">
                <a:pos x="1177102" y="181064"/>
              </a:cxn>
              <a:cxn ang="0">
                <a:pos x="1286404" y="228073"/>
              </a:cxn>
              <a:cxn ang="0">
                <a:pos x="346993" y="550619"/>
              </a:cxn>
              <a:cxn ang="0">
                <a:pos x="327907" y="501133"/>
              </a:cxn>
            </a:cxnLst>
            <a:rect l="txL" t="txT" r="txR" b="txB"/>
            <a:pathLst>
              <a:path w="43200" h="43200">
                <a:moveTo>
                  <a:pt x="3900" y="14370"/>
                </a:moveTo>
                <a:cubicBezTo>
                  <a:pt x="3629" y="11657"/>
                  <a:pt x="4261" y="8921"/>
                  <a:pt x="5623" y="6907"/>
                </a:cubicBezTo>
                <a:cubicBezTo>
                  <a:pt x="7775" y="3726"/>
                  <a:pt x="11264" y="3017"/>
                  <a:pt x="14005" y="5202"/>
                </a:cubicBezTo>
                <a:cubicBezTo>
                  <a:pt x="15678" y="909"/>
                  <a:pt x="19914" y="22"/>
                  <a:pt x="22456" y="3432"/>
                </a:cubicBezTo>
                <a:cubicBezTo>
                  <a:pt x="23097" y="1683"/>
                  <a:pt x="24328" y="474"/>
                  <a:pt x="25749" y="200"/>
                </a:cubicBezTo>
                <a:cubicBezTo>
                  <a:pt x="27313" y="-102"/>
                  <a:pt x="28875" y="770"/>
                  <a:pt x="29833" y="2481"/>
                </a:cubicBezTo>
                <a:cubicBezTo>
                  <a:pt x="31215" y="267"/>
                  <a:pt x="33501" y="-460"/>
                  <a:pt x="35463" y="690"/>
                </a:cubicBezTo>
                <a:cubicBezTo>
                  <a:pt x="36958" y="1566"/>
                  <a:pt x="38030" y="3400"/>
                  <a:pt x="38318" y="5576"/>
                </a:cubicBezTo>
                <a:cubicBezTo>
                  <a:pt x="40046" y="6218"/>
                  <a:pt x="41422" y="7998"/>
                  <a:pt x="41982" y="10318"/>
                </a:cubicBezTo>
                <a:cubicBezTo>
                  <a:pt x="42389" y="12002"/>
                  <a:pt x="42331" y="13831"/>
                  <a:pt x="41818" y="15460"/>
                </a:cubicBezTo>
                <a:cubicBezTo>
                  <a:pt x="43079" y="17694"/>
                  <a:pt x="43520" y="20590"/>
                  <a:pt x="43016" y="23322"/>
                </a:cubicBezTo>
                <a:cubicBezTo>
                  <a:pt x="42346" y="26954"/>
                  <a:pt x="40128" y="29674"/>
                  <a:pt x="37404" y="30204"/>
                </a:cubicBezTo>
                <a:cubicBezTo>
                  <a:pt x="37391" y="32471"/>
                  <a:pt x="36658" y="34621"/>
                  <a:pt x="35395" y="36101"/>
                </a:cubicBezTo>
                <a:cubicBezTo>
                  <a:pt x="33476" y="38350"/>
                  <a:pt x="30704" y="38639"/>
                  <a:pt x="28555" y="36815"/>
                </a:cubicBezTo>
                <a:cubicBezTo>
                  <a:pt x="27860" y="39948"/>
                  <a:pt x="25999" y="42343"/>
                  <a:pt x="23667" y="43106"/>
                </a:cubicBezTo>
                <a:cubicBezTo>
                  <a:pt x="20919" y="44005"/>
                  <a:pt x="18051" y="42473"/>
                  <a:pt x="16480" y="39266"/>
                </a:cubicBezTo>
                <a:cubicBezTo>
                  <a:pt x="12772" y="42310"/>
                  <a:pt x="7956" y="40599"/>
                  <a:pt x="5804" y="35472"/>
                </a:cubicBezTo>
                <a:cubicBezTo>
                  <a:pt x="3690" y="35809"/>
                  <a:pt x="1705" y="34024"/>
                  <a:pt x="1110" y="31250"/>
                </a:cubicBezTo>
                <a:cubicBezTo>
                  <a:pt x="679" y="29243"/>
                  <a:pt x="1060" y="27077"/>
                  <a:pt x="2113" y="25551"/>
                </a:cubicBezTo>
                <a:cubicBezTo>
                  <a:pt x="619" y="24354"/>
                  <a:pt x="-213" y="22057"/>
                  <a:pt x="-5" y="19704"/>
                </a:cubicBezTo>
                <a:cubicBezTo>
                  <a:pt x="239" y="16949"/>
                  <a:pt x="1845" y="14791"/>
                  <a:pt x="3863" y="14507"/>
                </a:cubicBezTo>
                <a:cubicBezTo>
                  <a:pt x="3875" y="14461"/>
                  <a:pt x="3888" y="14416"/>
                  <a:pt x="3900" y="14370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3809" y="26271"/>
                  <a:pt x="2925" y="25993"/>
                  <a:pt x="2160" y="25380"/>
                </a:cubicBezTo>
                <a:moveTo>
                  <a:pt x="6928" y="34899"/>
                </a:moveTo>
                <a:cubicBezTo>
                  <a:pt x="6573" y="35092"/>
                  <a:pt x="6200" y="35220"/>
                  <a:pt x="5820" y="35280"/>
                </a:cubicBezTo>
                <a:moveTo>
                  <a:pt x="16478" y="39090"/>
                </a:moveTo>
                <a:cubicBezTo>
                  <a:pt x="16211" y="38544"/>
                  <a:pt x="15987" y="37961"/>
                  <a:pt x="15810" y="37350"/>
                </a:cubicBezTo>
                <a:moveTo>
                  <a:pt x="28827" y="34751"/>
                </a:moveTo>
                <a:cubicBezTo>
                  <a:pt x="28788" y="35398"/>
                  <a:pt x="28698" y="36038"/>
                  <a:pt x="28560" y="36660"/>
                </a:cubicBezTo>
                <a:moveTo>
                  <a:pt x="34129" y="22954"/>
                </a:moveTo>
                <a:cubicBezTo>
                  <a:pt x="36133" y="24282"/>
                  <a:pt x="37398" y="27058"/>
                  <a:pt x="37380" y="30090"/>
                </a:cubicBezTo>
                <a:moveTo>
                  <a:pt x="41798" y="15354"/>
                </a:move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cubicBezTo>
                  <a:pt x="38379" y="5843"/>
                  <a:pt x="38405" y="6266"/>
                  <a:pt x="38400" y="6690"/>
                </a:cubicBezTo>
                <a:moveTo>
                  <a:pt x="29078" y="3952"/>
                </a:moveTo>
                <a:cubicBezTo>
                  <a:pt x="29267" y="3369"/>
                  <a:pt x="29516" y="2826"/>
                  <a:pt x="29820" y="2340"/>
                </a:cubicBezTo>
                <a:moveTo>
                  <a:pt x="22141" y="4720"/>
                </a:moveTo>
                <a:cubicBezTo>
                  <a:pt x="22218" y="4238"/>
                  <a:pt x="22339" y="3771"/>
                  <a:pt x="22500" y="3330"/>
                </a:cubicBezTo>
                <a:moveTo>
                  <a:pt x="14000" y="5192"/>
                </a:moveTo>
                <a:cubicBezTo>
                  <a:pt x="14472" y="5568"/>
                  <a:pt x="14908" y="6021"/>
                  <a:pt x="15300" y="6540"/>
                </a:cubicBezTo>
                <a:moveTo>
                  <a:pt x="4127" y="15789"/>
                </a:moveTo>
                <a:cubicBezTo>
                  <a:pt x="4024" y="15325"/>
                  <a:pt x="3948" y="14851"/>
                  <a:pt x="3900" y="14370"/>
                </a:cubicBezTo>
              </a:path>
            </a:pathLst>
          </a:custGeom>
          <a:noFill/>
          <a:ln w="9525"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率真、爽朗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4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4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81" grpId="0"/>
      <p:bldP spid="2468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文本框 32"/>
          <p:cNvSpPr txBox="1"/>
          <p:nvPr/>
        </p:nvSpPr>
        <p:spPr>
          <a:xfrm>
            <a:off x="4475163" y="3900488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4099" name="文本框 34"/>
          <p:cNvSpPr txBox="1"/>
          <p:nvPr/>
        </p:nvSpPr>
        <p:spPr>
          <a:xfrm rot="-280097">
            <a:off x="3495675" y="16652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00" name="文本框 36"/>
          <p:cNvSpPr txBox="1"/>
          <p:nvPr/>
        </p:nvSpPr>
        <p:spPr>
          <a:xfrm rot="-5350866">
            <a:off x="5924550" y="17827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01" name="文本框 37"/>
          <p:cNvSpPr txBox="1"/>
          <p:nvPr/>
        </p:nvSpPr>
        <p:spPr>
          <a:xfrm rot="-4150866">
            <a:off x="5392738" y="23256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02" name="文本框 45"/>
          <p:cNvSpPr txBox="1"/>
          <p:nvPr/>
        </p:nvSpPr>
        <p:spPr>
          <a:xfrm rot="-5350866">
            <a:off x="6483350" y="18113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03" name="文本框 46"/>
          <p:cNvSpPr txBox="1"/>
          <p:nvPr/>
        </p:nvSpPr>
        <p:spPr>
          <a:xfrm rot="-424911">
            <a:off x="7129463" y="212090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04" name="文本框 47"/>
          <p:cNvSpPr txBox="1"/>
          <p:nvPr/>
        </p:nvSpPr>
        <p:spPr>
          <a:xfrm rot="-4150866">
            <a:off x="7716838" y="33591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05" name="文本框 49"/>
          <p:cNvSpPr txBox="1"/>
          <p:nvPr/>
        </p:nvSpPr>
        <p:spPr>
          <a:xfrm rot="657351">
            <a:off x="5510213" y="18081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06" name="文本框 50"/>
          <p:cNvSpPr txBox="1"/>
          <p:nvPr/>
        </p:nvSpPr>
        <p:spPr>
          <a:xfrm rot="1480325">
            <a:off x="7453313" y="16875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07" name="文本框 51"/>
          <p:cNvSpPr txBox="1"/>
          <p:nvPr/>
        </p:nvSpPr>
        <p:spPr>
          <a:xfrm rot="-5350866">
            <a:off x="6042025" y="29289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08" name="文本框 32"/>
          <p:cNvSpPr txBox="1"/>
          <p:nvPr/>
        </p:nvSpPr>
        <p:spPr>
          <a:xfrm>
            <a:off x="3262313" y="47482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09" name="文本框 34"/>
          <p:cNvSpPr txBox="1"/>
          <p:nvPr/>
        </p:nvSpPr>
        <p:spPr>
          <a:xfrm rot="4149897">
            <a:off x="4525963" y="46926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10" name="文本框 36"/>
          <p:cNvSpPr txBox="1"/>
          <p:nvPr/>
        </p:nvSpPr>
        <p:spPr>
          <a:xfrm rot="-1380000">
            <a:off x="3962400" y="17637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文本框 37"/>
          <p:cNvSpPr txBox="1"/>
          <p:nvPr/>
        </p:nvSpPr>
        <p:spPr>
          <a:xfrm rot="-180000">
            <a:off x="4192588" y="27670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12" name="文本框 45"/>
          <p:cNvSpPr txBox="1"/>
          <p:nvPr/>
        </p:nvSpPr>
        <p:spPr>
          <a:xfrm rot="-1380000">
            <a:off x="4522788" y="179228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13" name="文本框 46"/>
          <p:cNvSpPr txBox="1"/>
          <p:nvPr/>
        </p:nvSpPr>
        <p:spPr>
          <a:xfrm rot="-1380000">
            <a:off x="4892675" y="207803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14" name="文本框 47"/>
          <p:cNvSpPr txBox="1"/>
          <p:nvPr/>
        </p:nvSpPr>
        <p:spPr>
          <a:xfrm rot="-180000">
            <a:off x="5126038" y="30083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15" name="文本框 49"/>
          <p:cNvSpPr txBox="1"/>
          <p:nvPr/>
        </p:nvSpPr>
        <p:spPr>
          <a:xfrm rot="-5350866">
            <a:off x="6372225" y="28400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16" name="文本框 50"/>
          <p:cNvSpPr txBox="1"/>
          <p:nvPr/>
        </p:nvSpPr>
        <p:spPr>
          <a:xfrm rot="-170103">
            <a:off x="5651500" y="34813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17" name="文本框 51"/>
          <p:cNvSpPr txBox="1"/>
          <p:nvPr/>
        </p:nvSpPr>
        <p:spPr>
          <a:xfrm rot="-5350866">
            <a:off x="5907088" y="46053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18" name="文本框 32"/>
          <p:cNvSpPr txBox="1"/>
          <p:nvPr/>
        </p:nvSpPr>
        <p:spPr>
          <a:xfrm rot="1209897">
            <a:off x="1562100" y="38846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19" name="文本框 34"/>
          <p:cNvSpPr txBox="1"/>
          <p:nvPr/>
        </p:nvSpPr>
        <p:spPr>
          <a:xfrm rot="4149897">
            <a:off x="2205038" y="463550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20" name="文本框 32"/>
          <p:cNvSpPr txBox="1"/>
          <p:nvPr/>
        </p:nvSpPr>
        <p:spPr>
          <a:xfrm rot="-1380000">
            <a:off x="1666875" y="43322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21" name="文本框 33"/>
          <p:cNvSpPr txBox="1"/>
          <p:nvPr/>
        </p:nvSpPr>
        <p:spPr>
          <a:xfrm rot="1029897">
            <a:off x="2547938" y="37004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22" name="文本框 34"/>
          <p:cNvSpPr txBox="1"/>
          <p:nvPr/>
        </p:nvSpPr>
        <p:spPr>
          <a:xfrm rot="-1380000">
            <a:off x="3224213" y="422275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23" name="文本框 35"/>
          <p:cNvSpPr txBox="1"/>
          <p:nvPr/>
        </p:nvSpPr>
        <p:spPr>
          <a:xfrm rot="-170103">
            <a:off x="849313" y="20685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24" name="文本框 36"/>
          <p:cNvSpPr txBox="1"/>
          <p:nvPr/>
        </p:nvSpPr>
        <p:spPr>
          <a:xfrm rot="1029897">
            <a:off x="890588" y="456088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25" name="文本框 49"/>
          <p:cNvSpPr txBox="1"/>
          <p:nvPr/>
        </p:nvSpPr>
        <p:spPr>
          <a:xfrm rot="-170103">
            <a:off x="3071813" y="514350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26" name="文本框 50"/>
          <p:cNvSpPr txBox="1"/>
          <p:nvPr/>
        </p:nvSpPr>
        <p:spPr>
          <a:xfrm rot="-170103">
            <a:off x="4219575" y="42545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27" name="文本框 51"/>
          <p:cNvSpPr txBox="1"/>
          <p:nvPr/>
        </p:nvSpPr>
        <p:spPr>
          <a:xfrm rot="-170103">
            <a:off x="4386263" y="526573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28" name="文本框 32"/>
          <p:cNvSpPr txBox="1"/>
          <p:nvPr/>
        </p:nvSpPr>
        <p:spPr>
          <a:xfrm rot="-5070842">
            <a:off x="384175" y="274955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29" name="文本框 34"/>
          <p:cNvSpPr txBox="1"/>
          <p:nvPr/>
        </p:nvSpPr>
        <p:spPr>
          <a:xfrm rot="4149897">
            <a:off x="1403350" y="29067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30" name="文本框 42"/>
          <p:cNvSpPr txBox="1"/>
          <p:nvPr/>
        </p:nvSpPr>
        <p:spPr>
          <a:xfrm rot="-170103">
            <a:off x="1304925" y="17319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31" name="文本框 43"/>
          <p:cNvSpPr txBox="1"/>
          <p:nvPr/>
        </p:nvSpPr>
        <p:spPr>
          <a:xfrm rot="1029897">
            <a:off x="1400175" y="22733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32" name="文本框 45"/>
          <p:cNvSpPr txBox="1"/>
          <p:nvPr/>
        </p:nvSpPr>
        <p:spPr>
          <a:xfrm rot="-1380000">
            <a:off x="2179638" y="155575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33" name="文本框 46"/>
          <p:cNvSpPr txBox="1"/>
          <p:nvPr/>
        </p:nvSpPr>
        <p:spPr>
          <a:xfrm rot="-1380000">
            <a:off x="2749550" y="17827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34" name="文本框 47"/>
          <p:cNvSpPr txBox="1"/>
          <p:nvPr/>
        </p:nvSpPr>
        <p:spPr>
          <a:xfrm rot="-180000">
            <a:off x="2478088" y="253365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35" name="文本框 49"/>
          <p:cNvSpPr txBox="1"/>
          <p:nvPr/>
        </p:nvSpPr>
        <p:spPr>
          <a:xfrm rot="-1380000">
            <a:off x="3338513" y="207803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36" name="文本框 50"/>
          <p:cNvSpPr txBox="1"/>
          <p:nvPr/>
        </p:nvSpPr>
        <p:spPr>
          <a:xfrm rot="-1380000">
            <a:off x="2911475" y="285273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37" name="文本框 51"/>
          <p:cNvSpPr txBox="1"/>
          <p:nvPr/>
        </p:nvSpPr>
        <p:spPr>
          <a:xfrm rot="-1380000">
            <a:off x="3546475" y="30353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38" name="文本框 32"/>
          <p:cNvSpPr txBox="1"/>
          <p:nvPr/>
        </p:nvSpPr>
        <p:spPr>
          <a:xfrm rot="1209897">
            <a:off x="5176838" y="474503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39" name="文本框 34"/>
          <p:cNvSpPr txBox="1"/>
          <p:nvPr/>
        </p:nvSpPr>
        <p:spPr>
          <a:xfrm rot="-1030866">
            <a:off x="6375400" y="52197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40" name="文本框 36"/>
          <p:cNvSpPr txBox="1"/>
          <p:nvPr/>
        </p:nvSpPr>
        <p:spPr>
          <a:xfrm rot="368503">
            <a:off x="5835650" y="38401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41" name="文本框 37"/>
          <p:cNvSpPr txBox="1"/>
          <p:nvPr/>
        </p:nvSpPr>
        <p:spPr>
          <a:xfrm rot="829244">
            <a:off x="5346700" y="53260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42" name="文本框 45"/>
          <p:cNvSpPr txBox="1"/>
          <p:nvPr/>
        </p:nvSpPr>
        <p:spPr>
          <a:xfrm rot="-4502722">
            <a:off x="6840538" y="33607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43" name="文本框 46"/>
          <p:cNvSpPr txBox="1"/>
          <p:nvPr/>
        </p:nvSpPr>
        <p:spPr>
          <a:xfrm rot="2702238">
            <a:off x="7629525" y="41100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44" name="文本框 47"/>
          <p:cNvSpPr txBox="1"/>
          <p:nvPr/>
        </p:nvSpPr>
        <p:spPr>
          <a:xfrm rot="-3456638">
            <a:off x="6805613" y="45656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45" name="文本框 49"/>
          <p:cNvSpPr txBox="1"/>
          <p:nvPr/>
        </p:nvSpPr>
        <p:spPr>
          <a:xfrm rot="-3180423">
            <a:off x="2025650" y="31257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46" name="文本框 50"/>
          <p:cNvSpPr txBox="1"/>
          <p:nvPr/>
        </p:nvSpPr>
        <p:spPr>
          <a:xfrm rot="-3640556">
            <a:off x="7300913" y="48148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47" name="文本框 51"/>
          <p:cNvSpPr txBox="1"/>
          <p:nvPr/>
        </p:nvSpPr>
        <p:spPr>
          <a:xfrm rot="1549510">
            <a:off x="7816850" y="292735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48" name="文本框 32"/>
          <p:cNvSpPr txBox="1"/>
          <p:nvPr/>
        </p:nvSpPr>
        <p:spPr>
          <a:xfrm rot="4190103">
            <a:off x="4351338" y="33702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49" name="文本框 34"/>
          <p:cNvSpPr txBox="1"/>
          <p:nvPr/>
        </p:nvSpPr>
        <p:spPr>
          <a:xfrm rot="8340000">
            <a:off x="4984750" y="421163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50" name="文本框 36"/>
          <p:cNvSpPr txBox="1"/>
          <p:nvPr/>
        </p:nvSpPr>
        <p:spPr>
          <a:xfrm rot="-1160763">
            <a:off x="5835650" y="23622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51" name="文本框 37"/>
          <p:cNvSpPr txBox="1"/>
          <p:nvPr/>
        </p:nvSpPr>
        <p:spPr>
          <a:xfrm rot="39237">
            <a:off x="5711825" y="30591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52" name="文本框 45"/>
          <p:cNvSpPr txBox="1"/>
          <p:nvPr/>
        </p:nvSpPr>
        <p:spPr>
          <a:xfrm rot="-1160763">
            <a:off x="6396038" y="23923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53" name="文本框 46"/>
          <p:cNvSpPr txBox="1"/>
          <p:nvPr/>
        </p:nvSpPr>
        <p:spPr>
          <a:xfrm rot="-1160763">
            <a:off x="6765925" y="26781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54" name="文本框 47"/>
          <p:cNvSpPr txBox="1"/>
          <p:nvPr/>
        </p:nvSpPr>
        <p:spPr>
          <a:xfrm rot="39237">
            <a:off x="7246938" y="330358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55" name="文本框 49"/>
          <p:cNvSpPr txBox="1"/>
          <p:nvPr/>
        </p:nvSpPr>
        <p:spPr>
          <a:xfrm rot="-1160763">
            <a:off x="7100888" y="29067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56" name="文本框 50"/>
          <p:cNvSpPr txBox="1"/>
          <p:nvPr/>
        </p:nvSpPr>
        <p:spPr>
          <a:xfrm rot="-1160763">
            <a:off x="7550150" y="26050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57" name="文本框 51"/>
          <p:cNvSpPr txBox="1"/>
          <p:nvPr/>
        </p:nvSpPr>
        <p:spPr>
          <a:xfrm rot="-1160763">
            <a:off x="7351713" y="375285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58" name="文本框 32"/>
          <p:cNvSpPr txBox="1"/>
          <p:nvPr/>
        </p:nvSpPr>
        <p:spPr>
          <a:xfrm rot="4190103">
            <a:off x="2828925" y="44815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59" name="文本框 34"/>
          <p:cNvSpPr txBox="1"/>
          <p:nvPr/>
        </p:nvSpPr>
        <p:spPr>
          <a:xfrm rot="8340000">
            <a:off x="3986213" y="37830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60" name="文本框 36"/>
          <p:cNvSpPr txBox="1"/>
          <p:nvPr/>
        </p:nvSpPr>
        <p:spPr>
          <a:xfrm rot="2810103">
            <a:off x="3876675" y="23415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61" name="文本框 37"/>
          <p:cNvSpPr txBox="1"/>
          <p:nvPr/>
        </p:nvSpPr>
        <p:spPr>
          <a:xfrm rot="4010103">
            <a:off x="3876675" y="30654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62" name="文本框 45"/>
          <p:cNvSpPr txBox="1"/>
          <p:nvPr/>
        </p:nvSpPr>
        <p:spPr>
          <a:xfrm rot="2810103">
            <a:off x="4435475" y="23701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63" name="文本框 46"/>
          <p:cNvSpPr txBox="1"/>
          <p:nvPr/>
        </p:nvSpPr>
        <p:spPr>
          <a:xfrm rot="2810103">
            <a:off x="4805363" y="26558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64" name="文本框 47"/>
          <p:cNvSpPr txBox="1"/>
          <p:nvPr/>
        </p:nvSpPr>
        <p:spPr>
          <a:xfrm rot="4010103">
            <a:off x="4805363" y="33797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65" name="文本框 49"/>
          <p:cNvSpPr txBox="1"/>
          <p:nvPr/>
        </p:nvSpPr>
        <p:spPr>
          <a:xfrm rot="-1160763">
            <a:off x="6286500" y="34210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66" name="文本框 50"/>
          <p:cNvSpPr txBox="1"/>
          <p:nvPr/>
        </p:nvSpPr>
        <p:spPr>
          <a:xfrm rot="4020000">
            <a:off x="5281613" y="35353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67" name="文本框 51"/>
          <p:cNvSpPr txBox="1"/>
          <p:nvPr/>
        </p:nvSpPr>
        <p:spPr>
          <a:xfrm rot="-1160763">
            <a:off x="5661025" y="43195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68" name="文本框 32"/>
          <p:cNvSpPr txBox="1"/>
          <p:nvPr/>
        </p:nvSpPr>
        <p:spPr>
          <a:xfrm rot="5400000">
            <a:off x="1203325" y="43322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69" name="文本框 34"/>
          <p:cNvSpPr txBox="1"/>
          <p:nvPr/>
        </p:nvSpPr>
        <p:spPr>
          <a:xfrm rot="8340000">
            <a:off x="1943100" y="47640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70" name="文本框 36"/>
          <p:cNvSpPr txBox="1"/>
          <p:nvPr/>
        </p:nvSpPr>
        <p:spPr>
          <a:xfrm rot="2810103">
            <a:off x="1924050" y="367030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71" name="文本框 37"/>
          <p:cNvSpPr txBox="1"/>
          <p:nvPr/>
        </p:nvSpPr>
        <p:spPr>
          <a:xfrm rot="5220000">
            <a:off x="2359025" y="40465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72" name="文本框 45"/>
          <p:cNvSpPr txBox="1"/>
          <p:nvPr/>
        </p:nvSpPr>
        <p:spPr>
          <a:xfrm rot="2810103">
            <a:off x="2871788" y="36893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73" name="文本框 46"/>
          <p:cNvSpPr txBox="1"/>
          <p:nvPr/>
        </p:nvSpPr>
        <p:spPr>
          <a:xfrm rot="4020000">
            <a:off x="763588" y="26463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74" name="文本框 47"/>
          <p:cNvSpPr txBox="1"/>
          <p:nvPr/>
        </p:nvSpPr>
        <p:spPr>
          <a:xfrm rot="5220000">
            <a:off x="765175" y="38909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75" name="文本框 49"/>
          <p:cNvSpPr txBox="1"/>
          <p:nvPr/>
        </p:nvSpPr>
        <p:spPr>
          <a:xfrm rot="4020000">
            <a:off x="2527300" y="50149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76" name="文本框 50"/>
          <p:cNvSpPr txBox="1"/>
          <p:nvPr/>
        </p:nvSpPr>
        <p:spPr>
          <a:xfrm rot="4020000">
            <a:off x="3763963" y="45164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77" name="文本框 51"/>
          <p:cNvSpPr txBox="1"/>
          <p:nvPr/>
        </p:nvSpPr>
        <p:spPr>
          <a:xfrm rot="4020000">
            <a:off x="4133850" y="48021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78" name="文本框 32"/>
          <p:cNvSpPr txBox="1"/>
          <p:nvPr/>
        </p:nvSpPr>
        <p:spPr>
          <a:xfrm rot="-880739">
            <a:off x="576263" y="337978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79" name="文本框 34"/>
          <p:cNvSpPr txBox="1"/>
          <p:nvPr/>
        </p:nvSpPr>
        <p:spPr>
          <a:xfrm rot="8340000">
            <a:off x="1316038" y="34845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80" name="文本框 36"/>
          <p:cNvSpPr txBox="1"/>
          <p:nvPr/>
        </p:nvSpPr>
        <p:spPr>
          <a:xfrm rot="4020000">
            <a:off x="1733550" y="20431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81" name="文本框 37"/>
          <p:cNvSpPr txBox="1"/>
          <p:nvPr/>
        </p:nvSpPr>
        <p:spPr>
          <a:xfrm rot="5220000">
            <a:off x="1733550" y="27670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82" name="文本框 45"/>
          <p:cNvSpPr txBox="1"/>
          <p:nvPr/>
        </p:nvSpPr>
        <p:spPr>
          <a:xfrm rot="2810103">
            <a:off x="2292350" y="20716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83" name="文本框 46"/>
          <p:cNvSpPr txBox="1"/>
          <p:nvPr/>
        </p:nvSpPr>
        <p:spPr>
          <a:xfrm rot="2810103">
            <a:off x="2662238" y="23574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84" name="文本框 47"/>
          <p:cNvSpPr txBox="1"/>
          <p:nvPr/>
        </p:nvSpPr>
        <p:spPr>
          <a:xfrm rot="4010103">
            <a:off x="2390775" y="311150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85" name="文本框 49"/>
          <p:cNvSpPr txBox="1"/>
          <p:nvPr/>
        </p:nvSpPr>
        <p:spPr>
          <a:xfrm rot="2810103">
            <a:off x="3249613" y="26558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86" name="文本框 50"/>
          <p:cNvSpPr txBox="1"/>
          <p:nvPr/>
        </p:nvSpPr>
        <p:spPr>
          <a:xfrm rot="2810103">
            <a:off x="3138488" y="32369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87" name="文本框 51"/>
          <p:cNvSpPr txBox="1"/>
          <p:nvPr/>
        </p:nvSpPr>
        <p:spPr>
          <a:xfrm rot="2810103">
            <a:off x="3508375" y="35226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88" name="文本框 32"/>
          <p:cNvSpPr txBox="1"/>
          <p:nvPr/>
        </p:nvSpPr>
        <p:spPr>
          <a:xfrm rot="5400000">
            <a:off x="4814888" y="49387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89" name="文本框 34"/>
          <p:cNvSpPr txBox="1"/>
          <p:nvPr/>
        </p:nvSpPr>
        <p:spPr>
          <a:xfrm rot="3159237">
            <a:off x="5883275" y="53705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90" name="文本框 36"/>
          <p:cNvSpPr txBox="1"/>
          <p:nvPr/>
        </p:nvSpPr>
        <p:spPr>
          <a:xfrm rot="-1160763">
            <a:off x="6299200" y="39290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91" name="文本框 37"/>
          <p:cNvSpPr txBox="1"/>
          <p:nvPr/>
        </p:nvSpPr>
        <p:spPr>
          <a:xfrm rot="39237">
            <a:off x="6299200" y="46529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92" name="文本框 45"/>
          <p:cNvSpPr txBox="1"/>
          <p:nvPr/>
        </p:nvSpPr>
        <p:spPr>
          <a:xfrm rot="-1160763">
            <a:off x="6859588" y="395763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93" name="文本框 46"/>
          <p:cNvSpPr txBox="1"/>
          <p:nvPr/>
        </p:nvSpPr>
        <p:spPr>
          <a:xfrm rot="-1160763">
            <a:off x="7229475" y="42433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94" name="文本框 47"/>
          <p:cNvSpPr txBox="1"/>
          <p:nvPr/>
        </p:nvSpPr>
        <p:spPr>
          <a:xfrm rot="39237">
            <a:off x="6916738" y="50022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95" name="文本框 49"/>
          <p:cNvSpPr txBox="1"/>
          <p:nvPr/>
        </p:nvSpPr>
        <p:spPr>
          <a:xfrm rot="-1160763">
            <a:off x="7750175" y="463073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96" name="文本框 50"/>
          <p:cNvSpPr txBox="1"/>
          <p:nvPr/>
        </p:nvSpPr>
        <p:spPr>
          <a:xfrm rot="-1160763">
            <a:off x="7704138" y="51228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97" name="文本框 51"/>
          <p:cNvSpPr txBox="1"/>
          <p:nvPr/>
        </p:nvSpPr>
        <p:spPr>
          <a:xfrm rot="-1160763">
            <a:off x="6842125" y="155575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43" name="TextBox 4"/>
          <p:cNvSpPr txBox="1"/>
          <p:nvPr/>
        </p:nvSpPr>
        <p:spPr>
          <a:xfrm>
            <a:off x="523875" y="2306638"/>
            <a:ext cx="8404225" cy="181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atinLnBrk="1"/>
            <a:r>
              <a:rPr lang="en-US" altLang="zh-CN" sz="2800">
                <a:latin typeface="Arial" panose="020b0604020202020204" pitchFamily="34" charset="0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．积累语言，了解曹雪芹与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红楼梦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/>
            <a:r>
              <a:rPr lang="en-US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．梳理小说的情节结构，理解作者是如何通过“笑”表现人物性格的。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/>
            <a:r>
              <a:rPr lang="en-US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．体会作者写这场“笑剧”的用意。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99" name="组合 27"/>
          <p:cNvGrpSpPr/>
          <p:nvPr/>
        </p:nvGrpSpPr>
        <p:grpSpPr>
          <a:xfrm>
            <a:off x="466725" y="774700"/>
            <a:ext cx="2492375" cy="781050"/>
            <a:chOff x="2785635" y="632761"/>
            <a:chExt cx="2382528" cy="515757"/>
          </a:xfrm>
        </p:grpSpPr>
        <p:sp>
          <p:nvSpPr>
            <p:cNvPr id="7" name="矩形: 圆角 23"/>
            <p:cNvSpPr/>
            <p:nvPr/>
          </p:nvSpPr>
          <p:spPr bwMode="auto">
            <a:xfrm rot="20527566">
              <a:off x="2785635" y="669451"/>
              <a:ext cx="564523" cy="470680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学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" name="矩形: 圆角 24"/>
            <p:cNvSpPr/>
            <p:nvPr/>
          </p:nvSpPr>
          <p:spPr bwMode="auto">
            <a:xfrm rot="294411">
              <a:off x="3382026" y="632761"/>
              <a:ext cx="564523" cy="470681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习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矩形: 圆角 25"/>
            <p:cNvSpPr/>
            <p:nvPr/>
          </p:nvSpPr>
          <p:spPr bwMode="auto">
            <a:xfrm rot="824525">
              <a:off x="3975381" y="677838"/>
              <a:ext cx="566041" cy="470680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目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矩形: 圆角 26"/>
            <p:cNvSpPr/>
            <p:nvPr/>
          </p:nvSpPr>
          <p:spPr bwMode="auto">
            <a:xfrm rot="20889648">
              <a:off x="4603640" y="658968"/>
              <a:ext cx="564523" cy="472777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标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530" name="图片 15"/>
          <p:cNvPicPr>
            <a:picLocks noChangeAspect="1"/>
          </p:cNvPicPr>
          <p:nvPr/>
        </p:nvPicPr>
        <p:blipFill>
          <a:blip r:embed="rId2"/>
          <a:srcRect t="699"/>
          <a:stretch>
            <a:fillRect/>
          </a:stretch>
        </p:blipFill>
        <p:spPr>
          <a:xfrm>
            <a:off x="0" y="-49212"/>
            <a:ext cx="9144000" cy="6907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矩形 2"/>
          <p:cNvSpPr/>
          <p:nvPr/>
        </p:nvSpPr>
        <p:spPr>
          <a:xfrm>
            <a:off x="423863" y="831850"/>
            <a:ext cx="4918075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1000"/>
              </a:spcBef>
            </a:pPr>
            <a:r>
              <a:rPr lang="zh-CN" altLang="en-US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）林黛玉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2" name="矩形 3"/>
          <p:cNvSpPr/>
          <p:nvPr/>
        </p:nvSpPr>
        <p:spPr>
          <a:xfrm>
            <a:off x="1220788" y="1809750"/>
            <a:ext cx="6969125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u"/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笑岔了气，伏着桌子嗳哟。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5" name="圆角矩形 6"/>
          <p:cNvSpPr/>
          <p:nvPr/>
        </p:nvSpPr>
        <p:spPr>
          <a:xfrm>
            <a:off x="3316288" y="2843213"/>
            <a:ext cx="1749425" cy="825500"/>
          </a:xfrm>
          <a:prstGeom prst="roundRect">
            <a:avLst>
              <a:gd name="adj" fmla="val 16667"/>
            </a:avLst>
          </a:prstGeom>
          <a:noFill/>
          <a:ln w="25400">
            <a:noFill/>
          </a:ln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极力控制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1939925" y="4132263"/>
            <a:ext cx="2322513" cy="1587500"/>
            <a:chOff x="210509" y="2799307"/>
            <a:chExt cx="2322181" cy="1252999"/>
          </a:xfrm>
        </p:grpSpPr>
        <p:sp>
          <p:nvSpPr>
            <p:cNvPr id="9" name="云形 8"/>
            <p:cNvSpPr/>
            <p:nvPr/>
          </p:nvSpPr>
          <p:spPr>
            <a:xfrm>
              <a:off x="210509" y="2799307"/>
              <a:ext cx="2322181" cy="1252999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539" name="矩形 9"/>
            <p:cNvSpPr/>
            <p:nvPr/>
          </p:nvSpPr>
          <p:spPr>
            <a:xfrm>
              <a:off x="388125" y="2884578"/>
              <a:ext cx="1940634" cy="85023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含蓄而有教养</a:t>
              </a:r>
              <a:endParaRPr lang="zh-CN" altLang="en-US" sz="20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" name="组合 10"/>
          <p:cNvGrpSpPr/>
          <p:nvPr/>
        </p:nvGrpSpPr>
        <p:grpSpPr>
          <a:xfrm>
            <a:off x="5440363" y="4132263"/>
            <a:ext cx="1966912" cy="1447800"/>
            <a:chOff x="401281" y="2854687"/>
            <a:chExt cx="1966948" cy="1142236"/>
          </a:xfrm>
        </p:grpSpPr>
        <p:sp>
          <p:nvSpPr>
            <p:cNvPr id="12" name="云形 11"/>
            <p:cNvSpPr/>
            <p:nvPr/>
          </p:nvSpPr>
          <p:spPr>
            <a:xfrm>
              <a:off x="407631" y="2854687"/>
              <a:ext cx="1960598" cy="1142236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537" name="矩形 12"/>
            <p:cNvSpPr/>
            <p:nvPr/>
          </p:nvSpPr>
          <p:spPr>
            <a:xfrm>
              <a:off x="401281" y="3099180"/>
              <a:ext cx="1940634" cy="46135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谨慎</a:t>
              </a:r>
              <a:endParaRPr lang="zh-CN" altLang="en-US" sz="20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554" name="图片 13"/>
          <p:cNvPicPr>
            <a:picLocks noChangeAspect="1"/>
          </p:cNvPicPr>
          <p:nvPr/>
        </p:nvPicPr>
        <p:blipFill>
          <a:blip r:embed="rId2"/>
          <a:srcRect t="699"/>
          <a:stretch>
            <a:fillRect/>
          </a:stretch>
        </p:blipFill>
        <p:spPr>
          <a:xfrm>
            <a:off x="0" y="-49212"/>
            <a:ext cx="9144000" cy="6907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矩形 2"/>
          <p:cNvSpPr/>
          <p:nvPr/>
        </p:nvSpPr>
        <p:spPr>
          <a:xfrm>
            <a:off x="404813" y="681038"/>
            <a:ext cx="4916487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1000"/>
              </a:spcBef>
            </a:pPr>
            <a:r>
              <a:rPr lang="zh-CN" altLang="en-US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）宝玉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6" name="矩形 3"/>
          <p:cNvSpPr/>
          <p:nvPr/>
        </p:nvSpPr>
        <p:spPr>
          <a:xfrm>
            <a:off x="1298575" y="1739900"/>
            <a:ext cx="6970713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u"/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宝玉早滚到贾母怀里。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4"/>
          <p:cNvGrpSpPr/>
          <p:nvPr/>
        </p:nvGrpSpPr>
        <p:grpSpPr>
          <a:xfrm>
            <a:off x="2532063" y="3105150"/>
            <a:ext cx="2033587" cy="1447800"/>
            <a:chOff x="203930" y="2799307"/>
            <a:chExt cx="2032732" cy="1010706"/>
          </a:xfrm>
        </p:grpSpPr>
        <p:sp>
          <p:nvSpPr>
            <p:cNvPr id="7" name="云形 6"/>
            <p:cNvSpPr/>
            <p:nvPr/>
          </p:nvSpPr>
          <p:spPr>
            <a:xfrm>
              <a:off x="210277" y="2799307"/>
              <a:ext cx="2026385" cy="1010706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563" name="矩形 7"/>
            <p:cNvSpPr/>
            <p:nvPr/>
          </p:nvSpPr>
          <p:spPr>
            <a:xfrm>
              <a:off x="203930" y="2960728"/>
              <a:ext cx="1940634" cy="4082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天真</a:t>
              </a:r>
              <a:endParaRPr lang="zh-CN" altLang="en-US" sz="20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" name="组合 8"/>
          <p:cNvGrpSpPr/>
          <p:nvPr/>
        </p:nvGrpSpPr>
        <p:grpSpPr>
          <a:xfrm>
            <a:off x="5440363" y="4132263"/>
            <a:ext cx="1966912" cy="1447800"/>
            <a:chOff x="401281" y="2854687"/>
            <a:chExt cx="1966948" cy="1142236"/>
          </a:xfrm>
        </p:grpSpPr>
        <p:sp>
          <p:nvSpPr>
            <p:cNvPr id="10" name="云形 9"/>
            <p:cNvSpPr/>
            <p:nvPr/>
          </p:nvSpPr>
          <p:spPr>
            <a:xfrm>
              <a:off x="407631" y="2854687"/>
              <a:ext cx="1960598" cy="1142236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561" name="矩形 10"/>
            <p:cNvSpPr/>
            <p:nvPr/>
          </p:nvSpPr>
          <p:spPr>
            <a:xfrm>
              <a:off x="401281" y="3099180"/>
              <a:ext cx="1940634" cy="46135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孩子气</a:t>
              </a:r>
              <a:endParaRPr lang="zh-CN" altLang="en-US" sz="20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6635" name="圆角矩形 11"/>
          <p:cNvSpPr/>
          <p:nvPr/>
        </p:nvSpPr>
        <p:spPr>
          <a:xfrm>
            <a:off x="5737225" y="1719263"/>
            <a:ext cx="1808163" cy="835025"/>
          </a:xfrm>
          <a:prstGeom prst="roundRect">
            <a:avLst>
              <a:gd name="adj" fmla="val 16667"/>
            </a:avLst>
          </a:prstGeom>
          <a:noFill/>
          <a:ln w="25400">
            <a:noFill/>
          </a:ln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自然流露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4578" name="图片 11"/>
          <p:cNvPicPr>
            <a:picLocks noChangeAspect="1"/>
          </p:cNvPicPr>
          <p:nvPr/>
        </p:nvPicPr>
        <p:blipFill>
          <a:blip r:embed="rId2"/>
          <a:srcRect t="699"/>
          <a:stretch>
            <a:fillRect/>
          </a:stretch>
        </p:blipFill>
        <p:spPr>
          <a:xfrm>
            <a:off x="0" y="-49212"/>
            <a:ext cx="9144000" cy="6907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矩形 2"/>
          <p:cNvSpPr/>
          <p:nvPr/>
        </p:nvSpPr>
        <p:spPr>
          <a:xfrm>
            <a:off x="404813" y="681038"/>
            <a:ext cx="4916487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1000"/>
              </a:spcBef>
            </a:pPr>
            <a:r>
              <a:rPr lang="zh-CN" altLang="en-US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）惜春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0" name="矩形 4"/>
          <p:cNvSpPr/>
          <p:nvPr/>
        </p:nvSpPr>
        <p:spPr>
          <a:xfrm>
            <a:off x="1292225" y="1757363"/>
            <a:ext cx="6970713" cy="11255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u"/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惜春离了坐位，拉着他奶姆，叫揉一揉肠子。</a:t>
            </a:r>
            <a:endParaRPr lang="zh-CN" altLang="en-US" sz="28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8"/>
          <p:cNvGrpSpPr/>
          <p:nvPr/>
        </p:nvGrpSpPr>
        <p:grpSpPr>
          <a:xfrm>
            <a:off x="2843213" y="3937000"/>
            <a:ext cx="3630612" cy="2008188"/>
            <a:chOff x="2467282" y="2584628"/>
            <a:chExt cx="3631474" cy="1506583"/>
          </a:xfrm>
        </p:grpSpPr>
        <p:sp>
          <p:nvSpPr>
            <p:cNvPr id="7" name="云形 6"/>
            <p:cNvSpPr/>
            <p:nvPr/>
          </p:nvSpPr>
          <p:spPr>
            <a:xfrm>
              <a:off x="2467282" y="2584628"/>
              <a:ext cx="3631474" cy="1506583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584" name="矩形 7"/>
            <p:cNvSpPr/>
            <p:nvPr/>
          </p:nvSpPr>
          <p:spPr>
            <a:xfrm>
              <a:off x="3052978" y="3016145"/>
              <a:ext cx="2657127" cy="4385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娇气、孩子气</a:t>
              </a:r>
              <a:endParaRPr lang="zh-CN" altLang="en-US" sz="20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7656" name="圆角矩形 9"/>
          <p:cNvSpPr/>
          <p:nvPr/>
        </p:nvSpPr>
        <p:spPr>
          <a:xfrm>
            <a:off x="3813175" y="2674938"/>
            <a:ext cx="1808163" cy="835025"/>
          </a:xfrm>
          <a:prstGeom prst="roundRect">
            <a:avLst>
              <a:gd name="adj" fmla="val 16667"/>
            </a:avLst>
          </a:prstGeom>
          <a:noFill/>
          <a:ln w="25400">
            <a:noFill/>
          </a:ln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自然流露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文本框 32"/>
          <p:cNvSpPr txBox="1"/>
          <p:nvPr/>
        </p:nvSpPr>
        <p:spPr>
          <a:xfrm>
            <a:off x="4475163" y="3900488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25603" name="文本框 34"/>
          <p:cNvSpPr txBox="1"/>
          <p:nvPr/>
        </p:nvSpPr>
        <p:spPr>
          <a:xfrm rot="-280097">
            <a:off x="3495675" y="16652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4" name="文本框 36"/>
          <p:cNvSpPr txBox="1"/>
          <p:nvPr/>
        </p:nvSpPr>
        <p:spPr>
          <a:xfrm rot="-5350866">
            <a:off x="5924550" y="17827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5" name="文本框 37"/>
          <p:cNvSpPr txBox="1"/>
          <p:nvPr/>
        </p:nvSpPr>
        <p:spPr>
          <a:xfrm rot="-4150866">
            <a:off x="5392738" y="23256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6" name="文本框 45"/>
          <p:cNvSpPr txBox="1"/>
          <p:nvPr/>
        </p:nvSpPr>
        <p:spPr>
          <a:xfrm rot="-5350866">
            <a:off x="6483350" y="18113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7" name="文本框 46"/>
          <p:cNvSpPr txBox="1"/>
          <p:nvPr/>
        </p:nvSpPr>
        <p:spPr>
          <a:xfrm rot="-424911">
            <a:off x="7129463" y="212090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8" name="文本框 47"/>
          <p:cNvSpPr txBox="1"/>
          <p:nvPr/>
        </p:nvSpPr>
        <p:spPr>
          <a:xfrm rot="-4150866">
            <a:off x="7716838" y="33591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9" name="文本框 49"/>
          <p:cNvSpPr txBox="1"/>
          <p:nvPr/>
        </p:nvSpPr>
        <p:spPr>
          <a:xfrm rot="657351">
            <a:off x="5510213" y="18081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0" name="文本框 50"/>
          <p:cNvSpPr txBox="1"/>
          <p:nvPr/>
        </p:nvSpPr>
        <p:spPr>
          <a:xfrm rot="1480325">
            <a:off x="7453313" y="16875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1" name="文本框 51"/>
          <p:cNvSpPr txBox="1"/>
          <p:nvPr/>
        </p:nvSpPr>
        <p:spPr>
          <a:xfrm rot="-5350866">
            <a:off x="6042025" y="29289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2" name="文本框 32"/>
          <p:cNvSpPr txBox="1"/>
          <p:nvPr/>
        </p:nvSpPr>
        <p:spPr>
          <a:xfrm>
            <a:off x="3262313" y="47482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3" name="文本框 34"/>
          <p:cNvSpPr txBox="1"/>
          <p:nvPr/>
        </p:nvSpPr>
        <p:spPr>
          <a:xfrm rot="4149897">
            <a:off x="4525963" y="46926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4" name="文本框 36"/>
          <p:cNvSpPr txBox="1"/>
          <p:nvPr/>
        </p:nvSpPr>
        <p:spPr>
          <a:xfrm rot="-1380000">
            <a:off x="3962400" y="17637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5" name="文本框 37"/>
          <p:cNvSpPr txBox="1"/>
          <p:nvPr/>
        </p:nvSpPr>
        <p:spPr>
          <a:xfrm rot="-180000">
            <a:off x="4192588" y="27670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6" name="文本框 45"/>
          <p:cNvSpPr txBox="1"/>
          <p:nvPr/>
        </p:nvSpPr>
        <p:spPr>
          <a:xfrm rot="-1380000">
            <a:off x="4522788" y="179228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7" name="文本框 46"/>
          <p:cNvSpPr txBox="1"/>
          <p:nvPr/>
        </p:nvSpPr>
        <p:spPr>
          <a:xfrm rot="-1380000">
            <a:off x="4892675" y="207803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8" name="文本框 47"/>
          <p:cNvSpPr txBox="1"/>
          <p:nvPr/>
        </p:nvSpPr>
        <p:spPr>
          <a:xfrm rot="-180000">
            <a:off x="5126038" y="30083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9" name="文本框 49"/>
          <p:cNvSpPr txBox="1"/>
          <p:nvPr/>
        </p:nvSpPr>
        <p:spPr>
          <a:xfrm rot="-5350866">
            <a:off x="6372225" y="28400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0" name="文本框 50"/>
          <p:cNvSpPr txBox="1"/>
          <p:nvPr/>
        </p:nvSpPr>
        <p:spPr>
          <a:xfrm rot="-170103">
            <a:off x="5651500" y="34813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1" name="文本框 51"/>
          <p:cNvSpPr txBox="1"/>
          <p:nvPr/>
        </p:nvSpPr>
        <p:spPr>
          <a:xfrm rot="-5350866">
            <a:off x="5907088" y="46053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2" name="文本框 32"/>
          <p:cNvSpPr txBox="1"/>
          <p:nvPr/>
        </p:nvSpPr>
        <p:spPr>
          <a:xfrm rot="1209897">
            <a:off x="1562100" y="38846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3" name="文本框 34"/>
          <p:cNvSpPr txBox="1"/>
          <p:nvPr/>
        </p:nvSpPr>
        <p:spPr>
          <a:xfrm rot="4149897">
            <a:off x="2205038" y="463550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4" name="文本框 35"/>
          <p:cNvSpPr txBox="1"/>
          <p:nvPr/>
        </p:nvSpPr>
        <p:spPr>
          <a:xfrm rot="-1380000">
            <a:off x="1666875" y="43322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5" name="文本框 36"/>
          <p:cNvSpPr txBox="1"/>
          <p:nvPr/>
        </p:nvSpPr>
        <p:spPr>
          <a:xfrm rot="1029897">
            <a:off x="2547938" y="37004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6" name="文本框 37"/>
          <p:cNvSpPr txBox="1"/>
          <p:nvPr/>
        </p:nvSpPr>
        <p:spPr>
          <a:xfrm rot="-1380000">
            <a:off x="3224213" y="422275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7" name="文本框 38"/>
          <p:cNvSpPr txBox="1"/>
          <p:nvPr/>
        </p:nvSpPr>
        <p:spPr>
          <a:xfrm rot="-170103">
            <a:off x="849313" y="20685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8" name="文本框 39"/>
          <p:cNvSpPr txBox="1"/>
          <p:nvPr/>
        </p:nvSpPr>
        <p:spPr>
          <a:xfrm rot="1029897">
            <a:off x="890588" y="456088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9" name="文本框 49"/>
          <p:cNvSpPr txBox="1"/>
          <p:nvPr/>
        </p:nvSpPr>
        <p:spPr>
          <a:xfrm rot="-170103">
            <a:off x="3071813" y="514350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0" name="文本框 50"/>
          <p:cNvSpPr txBox="1"/>
          <p:nvPr/>
        </p:nvSpPr>
        <p:spPr>
          <a:xfrm rot="-170103">
            <a:off x="4219575" y="42545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1" name="文本框 51"/>
          <p:cNvSpPr txBox="1"/>
          <p:nvPr/>
        </p:nvSpPr>
        <p:spPr>
          <a:xfrm rot="-170103">
            <a:off x="4386263" y="526573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2" name="文本框 32"/>
          <p:cNvSpPr txBox="1"/>
          <p:nvPr/>
        </p:nvSpPr>
        <p:spPr>
          <a:xfrm rot="-5070842">
            <a:off x="384175" y="274955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3" name="文本框 34"/>
          <p:cNvSpPr txBox="1"/>
          <p:nvPr/>
        </p:nvSpPr>
        <p:spPr>
          <a:xfrm rot="4149897">
            <a:off x="1403350" y="29067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4" name="文本框 45"/>
          <p:cNvSpPr txBox="1"/>
          <p:nvPr/>
        </p:nvSpPr>
        <p:spPr>
          <a:xfrm rot="-170103">
            <a:off x="1304925" y="17319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5" name="文本框 46"/>
          <p:cNvSpPr txBox="1"/>
          <p:nvPr/>
        </p:nvSpPr>
        <p:spPr>
          <a:xfrm rot="1029897">
            <a:off x="1400175" y="22733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6" name="文本框 45"/>
          <p:cNvSpPr txBox="1"/>
          <p:nvPr/>
        </p:nvSpPr>
        <p:spPr>
          <a:xfrm rot="-1380000">
            <a:off x="2179638" y="155575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7" name="文本框 46"/>
          <p:cNvSpPr txBox="1"/>
          <p:nvPr/>
        </p:nvSpPr>
        <p:spPr>
          <a:xfrm rot="-1380000">
            <a:off x="2749550" y="17827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8" name="文本框 47"/>
          <p:cNvSpPr txBox="1"/>
          <p:nvPr/>
        </p:nvSpPr>
        <p:spPr>
          <a:xfrm rot="-180000">
            <a:off x="2478088" y="253365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9" name="文本框 49"/>
          <p:cNvSpPr txBox="1"/>
          <p:nvPr/>
        </p:nvSpPr>
        <p:spPr>
          <a:xfrm rot="-1380000">
            <a:off x="3338513" y="207803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0" name="文本框 50"/>
          <p:cNvSpPr txBox="1"/>
          <p:nvPr/>
        </p:nvSpPr>
        <p:spPr>
          <a:xfrm rot="-1380000">
            <a:off x="2911475" y="285273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1" name="文本框 51"/>
          <p:cNvSpPr txBox="1"/>
          <p:nvPr/>
        </p:nvSpPr>
        <p:spPr>
          <a:xfrm rot="-1380000">
            <a:off x="3546475" y="30353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2" name="文本框 32"/>
          <p:cNvSpPr txBox="1"/>
          <p:nvPr/>
        </p:nvSpPr>
        <p:spPr>
          <a:xfrm rot="1209897">
            <a:off x="5176838" y="474503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3" name="文本框 34"/>
          <p:cNvSpPr txBox="1"/>
          <p:nvPr/>
        </p:nvSpPr>
        <p:spPr>
          <a:xfrm rot="-1030866">
            <a:off x="6375400" y="52197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4" name="文本框 36"/>
          <p:cNvSpPr txBox="1"/>
          <p:nvPr/>
        </p:nvSpPr>
        <p:spPr>
          <a:xfrm rot="368503">
            <a:off x="5835650" y="38401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5" name="文本框 37"/>
          <p:cNvSpPr txBox="1"/>
          <p:nvPr/>
        </p:nvSpPr>
        <p:spPr>
          <a:xfrm rot="829244">
            <a:off x="5346700" y="53260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6" name="文本框 45"/>
          <p:cNvSpPr txBox="1"/>
          <p:nvPr/>
        </p:nvSpPr>
        <p:spPr>
          <a:xfrm rot="-4502722">
            <a:off x="6840538" y="33607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7" name="文本框 46"/>
          <p:cNvSpPr txBox="1"/>
          <p:nvPr/>
        </p:nvSpPr>
        <p:spPr>
          <a:xfrm rot="2702238">
            <a:off x="7629525" y="41100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8" name="文本框 47"/>
          <p:cNvSpPr txBox="1"/>
          <p:nvPr/>
        </p:nvSpPr>
        <p:spPr>
          <a:xfrm rot="-3456638">
            <a:off x="6805613" y="45656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9" name="文本框 49"/>
          <p:cNvSpPr txBox="1"/>
          <p:nvPr/>
        </p:nvSpPr>
        <p:spPr>
          <a:xfrm rot="-3180423">
            <a:off x="2025650" y="31257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0" name="文本框 50"/>
          <p:cNvSpPr txBox="1"/>
          <p:nvPr/>
        </p:nvSpPr>
        <p:spPr>
          <a:xfrm rot="-3640556">
            <a:off x="7300913" y="48148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1" name="文本框 51"/>
          <p:cNvSpPr txBox="1"/>
          <p:nvPr/>
        </p:nvSpPr>
        <p:spPr>
          <a:xfrm rot="1549510">
            <a:off x="7816850" y="292735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2" name="文本框 32"/>
          <p:cNvSpPr txBox="1"/>
          <p:nvPr/>
        </p:nvSpPr>
        <p:spPr>
          <a:xfrm rot="4190103">
            <a:off x="4351338" y="33702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3" name="文本框 34"/>
          <p:cNvSpPr txBox="1"/>
          <p:nvPr/>
        </p:nvSpPr>
        <p:spPr>
          <a:xfrm rot="8340000">
            <a:off x="4984750" y="421163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4" name="文本框 36"/>
          <p:cNvSpPr txBox="1"/>
          <p:nvPr/>
        </p:nvSpPr>
        <p:spPr>
          <a:xfrm rot="-1160763">
            <a:off x="5835650" y="23622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5" name="文本框 37"/>
          <p:cNvSpPr txBox="1"/>
          <p:nvPr/>
        </p:nvSpPr>
        <p:spPr>
          <a:xfrm rot="39237">
            <a:off x="5711825" y="30591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6" name="文本框 45"/>
          <p:cNvSpPr txBox="1"/>
          <p:nvPr/>
        </p:nvSpPr>
        <p:spPr>
          <a:xfrm rot="-1160763">
            <a:off x="6396038" y="23923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7" name="文本框 46"/>
          <p:cNvSpPr txBox="1"/>
          <p:nvPr/>
        </p:nvSpPr>
        <p:spPr>
          <a:xfrm rot="-1160763">
            <a:off x="6765925" y="26781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8" name="文本框 47"/>
          <p:cNvSpPr txBox="1"/>
          <p:nvPr/>
        </p:nvSpPr>
        <p:spPr>
          <a:xfrm rot="39237">
            <a:off x="7246938" y="330358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9" name="文本框 49"/>
          <p:cNvSpPr txBox="1"/>
          <p:nvPr/>
        </p:nvSpPr>
        <p:spPr>
          <a:xfrm rot="-1160763">
            <a:off x="7100888" y="29067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0" name="文本框 50"/>
          <p:cNvSpPr txBox="1"/>
          <p:nvPr/>
        </p:nvSpPr>
        <p:spPr>
          <a:xfrm rot="-1160763">
            <a:off x="7550150" y="26050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1" name="文本框 51"/>
          <p:cNvSpPr txBox="1"/>
          <p:nvPr/>
        </p:nvSpPr>
        <p:spPr>
          <a:xfrm rot="-1160763">
            <a:off x="7351713" y="375285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2" name="文本框 32"/>
          <p:cNvSpPr txBox="1"/>
          <p:nvPr/>
        </p:nvSpPr>
        <p:spPr>
          <a:xfrm rot="4190103">
            <a:off x="2828925" y="44815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3" name="文本框 34"/>
          <p:cNvSpPr txBox="1"/>
          <p:nvPr/>
        </p:nvSpPr>
        <p:spPr>
          <a:xfrm rot="8340000">
            <a:off x="3986213" y="37830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4" name="文本框 36"/>
          <p:cNvSpPr txBox="1"/>
          <p:nvPr/>
        </p:nvSpPr>
        <p:spPr>
          <a:xfrm rot="2810103">
            <a:off x="3876675" y="23415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5" name="文本框 37"/>
          <p:cNvSpPr txBox="1"/>
          <p:nvPr/>
        </p:nvSpPr>
        <p:spPr>
          <a:xfrm rot="4010103">
            <a:off x="3876675" y="30654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6" name="文本框 45"/>
          <p:cNvSpPr txBox="1"/>
          <p:nvPr/>
        </p:nvSpPr>
        <p:spPr>
          <a:xfrm rot="2810103">
            <a:off x="4435475" y="23701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7" name="文本框 46"/>
          <p:cNvSpPr txBox="1"/>
          <p:nvPr/>
        </p:nvSpPr>
        <p:spPr>
          <a:xfrm rot="2810103">
            <a:off x="4805363" y="26558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8" name="文本框 47"/>
          <p:cNvSpPr txBox="1"/>
          <p:nvPr/>
        </p:nvSpPr>
        <p:spPr>
          <a:xfrm rot="4010103">
            <a:off x="4805363" y="33797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9" name="文本框 49"/>
          <p:cNvSpPr txBox="1"/>
          <p:nvPr/>
        </p:nvSpPr>
        <p:spPr>
          <a:xfrm rot="-1160763">
            <a:off x="6286500" y="34210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0" name="文本框 50"/>
          <p:cNvSpPr txBox="1"/>
          <p:nvPr/>
        </p:nvSpPr>
        <p:spPr>
          <a:xfrm rot="4020000">
            <a:off x="5281613" y="35353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1" name="文本框 51"/>
          <p:cNvSpPr txBox="1"/>
          <p:nvPr/>
        </p:nvSpPr>
        <p:spPr>
          <a:xfrm rot="-1160763">
            <a:off x="5661025" y="43195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2" name="文本框 32"/>
          <p:cNvSpPr txBox="1"/>
          <p:nvPr/>
        </p:nvSpPr>
        <p:spPr>
          <a:xfrm rot="5400000">
            <a:off x="1203325" y="43322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3" name="文本框 34"/>
          <p:cNvSpPr txBox="1"/>
          <p:nvPr/>
        </p:nvSpPr>
        <p:spPr>
          <a:xfrm rot="8340000">
            <a:off x="1943100" y="47640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4" name="文本框 36"/>
          <p:cNvSpPr txBox="1"/>
          <p:nvPr/>
        </p:nvSpPr>
        <p:spPr>
          <a:xfrm rot="2810103">
            <a:off x="1924050" y="367030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5" name="文本框 37"/>
          <p:cNvSpPr txBox="1"/>
          <p:nvPr/>
        </p:nvSpPr>
        <p:spPr>
          <a:xfrm rot="5220000">
            <a:off x="2359025" y="40465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6" name="文本框 45"/>
          <p:cNvSpPr txBox="1"/>
          <p:nvPr/>
        </p:nvSpPr>
        <p:spPr>
          <a:xfrm rot="2810103">
            <a:off x="2871788" y="36893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7" name="文本框 46"/>
          <p:cNvSpPr txBox="1"/>
          <p:nvPr/>
        </p:nvSpPr>
        <p:spPr>
          <a:xfrm rot="4020000">
            <a:off x="763588" y="26463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8" name="文本框 47"/>
          <p:cNvSpPr txBox="1"/>
          <p:nvPr/>
        </p:nvSpPr>
        <p:spPr>
          <a:xfrm rot="5220000">
            <a:off x="765175" y="38909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9" name="文本框 49"/>
          <p:cNvSpPr txBox="1"/>
          <p:nvPr/>
        </p:nvSpPr>
        <p:spPr>
          <a:xfrm rot="4020000">
            <a:off x="2527300" y="50149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0" name="文本框 50"/>
          <p:cNvSpPr txBox="1"/>
          <p:nvPr/>
        </p:nvSpPr>
        <p:spPr>
          <a:xfrm rot="4020000">
            <a:off x="3763963" y="45164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1" name="文本框 51"/>
          <p:cNvSpPr txBox="1"/>
          <p:nvPr/>
        </p:nvSpPr>
        <p:spPr>
          <a:xfrm rot="4020000">
            <a:off x="4133850" y="48021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2" name="文本框 32"/>
          <p:cNvSpPr txBox="1"/>
          <p:nvPr/>
        </p:nvSpPr>
        <p:spPr>
          <a:xfrm rot="-880739">
            <a:off x="576263" y="337978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3" name="文本框 34"/>
          <p:cNvSpPr txBox="1"/>
          <p:nvPr/>
        </p:nvSpPr>
        <p:spPr>
          <a:xfrm rot="8340000">
            <a:off x="1316038" y="34845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4" name="文本框 36"/>
          <p:cNvSpPr txBox="1"/>
          <p:nvPr/>
        </p:nvSpPr>
        <p:spPr>
          <a:xfrm rot="4020000">
            <a:off x="1733550" y="20431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5" name="文本框 37"/>
          <p:cNvSpPr txBox="1"/>
          <p:nvPr/>
        </p:nvSpPr>
        <p:spPr>
          <a:xfrm rot="5220000">
            <a:off x="1733550" y="27670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6" name="文本框 45"/>
          <p:cNvSpPr txBox="1"/>
          <p:nvPr/>
        </p:nvSpPr>
        <p:spPr>
          <a:xfrm rot="2810103">
            <a:off x="2292350" y="20716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7" name="文本框 46"/>
          <p:cNvSpPr txBox="1"/>
          <p:nvPr/>
        </p:nvSpPr>
        <p:spPr>
          <a:xfrm rot="2810103">
            <a:off x="2662238" y="23574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8" name="文本框 47"/>
          <p:cNvSpPr txBox="1"/>
          <p:nvPr/>
        </p:nvSpPr>
        <p:spPr>
          <a:xfrm rot="4010103">
            <a:off x="2390775" y="311150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9" name="文本框 49"/>
          <p:cNvSpPr txBox="1"/>
          <p:nvPr/>
        </p:nvSpPr>
        <p:spPr>
          <a:xfrm rot="2810103">
            <a:off x="3249613" y="26558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0" name="文本框 50"/>
          <p:cNvSpPr txBox="1"/>
          <p:nvPr/>
        </p:nvSpPr>
        <p:spPr>
          <a:xfrm rot="2810103">
            <a:off x="3138488" y="32369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1" name="文本框 51"/>
          <p:cNvSpPr txBox="1"/>
          <p:nvPr/>
        </p:nvSpPr>
        <p:spPr>
          <a:xfrm rot="2810103">
            <a:off x="3508375" y="35226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2" name="文本框 32"/>
          <p:cNvSpPr txBox="1"/>
          <p:nvPr/>
        </p:nvSpPr>
        <p:spPr>
          <a:xfrm rot="5400000">
            <a:off x="4814888" y="49387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3" name="文本框 34"/>
          <p:cNvSpPr txBox="1"/>
          <p:nvPr/>
        </p:nvSpPr>
        <p:spPr>
          <a:xfrm rot="3159237">
            <a:off x="5883275" y="53705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4" name="文本框 36"/>
          <p:cNvSpPr txBox="1"/>
          <p:nvPr/>
        </p:nvSpPr>
        <p:spPr>
          <a:xfrm rot="-1160763">
            <a:off x="6299200" y="39290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5" name="文本框 37"/>
          <p:cNvSpPr txBox="1"/>
          <p:nvPr/>
        </p:nvSpPr>
        <p:spPr>
          <a:xfrm rot="39237">
            <a:off x="6299200" y="46529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6" name="文本框 45"/>
          <p:cNvSpPr txBox="1"/>
          <p:nvPr/>
        </p:nvSpPr>
        <p:spPr>
          <a:xfrm rot="-1160763">
            <a:off x="6859588" y="395763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7" name="文本框 46"/>
          <p:cNvSpPr txBox="1"/>
          <p:nvPr/>
        </p:nvSpPr>
        <p:spPr>
          <a:xfrm rot="-1160763">
            <a:off x="7229475" y="42433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8" name="文本框 47"/>
          <p:cNvSpPr txBox="1"/>
          <p:nvPr/>
        </p:nvSpPr>
        <p:spPr>
          <a:xfrm rot="39237">
            <a:off x="6916738" y="50022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9" name="文本框 49"/>
          <p:cNvSpPr txBox="1"/>
          <p:nvPr/>
        </p:nvSpPr>
        <p:spPr>
          <a:xfrm rot="-1160763">
            <a:off x="7750175" y="463073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700" name="文本框 50"/>
          <p:cNvSpPr txBox="1"/>
          <p:nvPr/>
        </p:nvSpPr>
        <p:spPr>
          <a:xfrm rot="-1160763">
            <a:off x="7704138" y="51228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701" name="文本框 51"/>
          <p:cNvSpPr txBox="1"/>
          <p:nvPr/>
        </p:nvSpPr>
        <p:spPr>
          <a:xfrm rot="-1160763">
            <a:off x="6842125" y="155575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25702" name="图片 14"/>
          <p:cNvPicPr>
            <a:picLocks noChangeAspect="1"/>
          </p:cNvPicPr>
          <p:nvPr/>
        </p:nvPicPr>
        <p:blipFill>
          <a:blip r:embed="rId2"/>
          <a:srcRect t="699"/>
          <a:stretch>
            <a:fillRect/>
          </a:stretch>
        </p:blipFill>
        <p:spPr>
          <a:xfrm>
            <a:off x="0" y="-49212"/>
            <a:ext cx="9144000" cy="6907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703" name="矩形 2"/>
          <p:cNvSpPr/>
          <p:nvPr/>
        </p:nvSpPr>
        <p:spPr>
          <a:xfrm>
            <a:off x="404813" y="681038"/>
            <a:ext cx="4916487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1000"/>
              </a:spcBef>
            </a:pPr>
            <a:r>
              <a:rPr lang="zh-CN" altLang="en-US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）贾母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704" name="矩形 1"/>
          <p:cNvSpPr/>
          <p:nvPr/>
        </p:nvSpPr>
        <p:spPr>
          <a:xfrm>
            <a:off x="3556000" y="3182938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5705" name="矩形 4"/>
          <p:cNvSpPr/>
          <p:nvPr/>
        </p:nvSpPr>
        <p:spPr>
          <a:xfrm>
            <a:off x="1285875" y="1555750"/>
            <a:ext cx="6970713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u"/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贾母笑的眼泪出来。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2243138" y="2884488"/>
            <a:ext cx="2025650" cy="1447800"/>
            <a:chOff x="210509" y="2799307"/>
            <a:chExt cx="2026153" cy="1010706"/>
          </a:xfrm>
        </p:grpSpPr>
        <p:sp>
          <p:nvSpPr>
            <p:cNvPr id="8" name="云形 7"/>
            <p:cNvSpPr/>
            <p:nvPr/>
          </p:nvSpPr>
          <p:spPr>
            <a:xfrm>
              <a:off x="210509" y="2799307"/>
              <a:ext cx="2026153" cy="1010706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712" name="矩形 8"/>
            <p:cNvSpPr/>
            <p:nvPr/>
          </p:nvSpPr>
          <p:spPr>
            <a:xfrm>
              <a:off x="223666" y="3040360"/>
              <a:ext cx="1940634" cy="4082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仁慈</a:t>
              </a:r>
              <a:endParaRPr lang="zh-CN" altLang="en-US" sz="20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4905375" y="3721100"/>
            <a:ext cx="2447925" cy="1604963"/>
            <a:chOff x="-78942" y="2730081"/>
            <a:chExt cx="2447172" cy="1266843"/>
          </a:xfrm>
        </p:grpSpPr>
        <p:sp>
          <p:nvSpPr>
            <p:cNvPr id="11" name="云形 10"/>
            <p:cNvSpPr/>
            <p:nvPr/>
          </p:nvSpPr>
          <p:spPr>
            <a:xfrm>
              <a:off x="-51962" y="2730081"/>
              <a:ext cx="2420192" cy="1266843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710" name="矩形 11"/>
            <p:cNvSpPr/>
            <p:nvPr/>
          </p:nvSpPr>
          <p:spPr>
            <a:xfrm>
              <a:off x="-78942" y="3099180"/>
              <a:ext cx="2420857" cy="4617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富有同情心</a:t>
              </a:r>
              <a:endParaRPr lang="zh-CN" altLang="en-US" sz="20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8784" name="圆角矩形 12"/>
          <p:cNvSpPr/>
          <p:nvPr/>
        </p:nvSpPr>
        <p:spPr>
          <a:xfrm>
            <a:off x="5219700" y="1536700"/>
            <a:ext cx="1806575" cy="836613"/>
          </a:xfrm>
          <a:prstGeom prst="roundRect">
            <a:avLst>
              <a:gd name="adj" fmla="val 16667"/>
            </a:avLst>
          </a:prstGeom>
          <a:noFill/>
          <a:ln w="25400">
            <a:noFill/>
          </a:ln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自然流露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8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626" name="图片 18"/>
          <p:cNvPicPr>
            <a:picLocks noChangeAspect="1"/>
          </p:cNvPicPr>
          <p:nvPr/>
        </p:nvPicPr>
        <p:blipFill>
          <a:blip r:embed="rId2"/>
          <a:srcRect t="699"/>
          <a:stretch>
            <a:fillRect/>
          </a:stretch>
        </p:blipFill>
        <p:spPr>
          <a:xfrm>
            <a:off x="0" y="-49212"/>
            <a:ext cx="9144000" cy="6907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矩形 2"/>
          <p:cNvSpPr/>
          <p:nvPr/>
        </p:nvSpPr>
        <p:spPr>
          <a:xfrm>
            <a:off x="446088" y="927100"/>
            <a:ext cx="3140075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1000"/>
              </a:spcBef>
            </a:pPr>
            <a:r>
              <a:rPr lang="zh-CN" altLang="en-US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）王夫人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8" name="矩形 6"/>
          <p:cNvSpPr/>
          <p:nvPr/>
        </p:nvSpPr>
        <p:spPr>
          <a:xfrm>
            <a:off x="785813" y="1524000"/>
            <a:ext cx="7410450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Arial" panose="020b0604020202020204" pitchFamily="34" charset="0"/>
              </a:rPr>
              <a:t> </a:t>
            </a:r>
            <a:endParaRPr lang="zh-CN" altLang="en-US" sz="2800">
              <a:latin typeface="Arial" panose="020b0604020202020204" pitchFamily="34" charset="0"/>
            </a:endParaRPr>
          </a:p>
          <a:p>
            <a:r>
              <a:rPr lang="en-US" altLang="zh-CN" sz="2800">
                <a:latin typeface="Arial" panose="020b0604020202020204" pitchFamily="34" charset="0"/>
              </a:rPr>
              <a:t> </a:t>
            </a:r>
            <a:endParaRPr lang="zh-CN" altLang="en-US" sz="2800">
              <a:latin typeface="Arial" panose="020b0604020202020204" pitchFamily="34" charset="0"/>
            </a:endParaRPr>
          </a:p>
        </p:txBody>
      </p:sp>
      <p:grpSp>
        <p:nvGrpSpPr>
          <p:cNvPr id="2" name="组合 9"/>
          <p:cNvGrpSpPr/>
          <p:nvPr/>
        </p:nvGrpSpPr>
        <p:grpSpPr>
          <a:xfrm>
            <a:off x="5214938" y="4000500"/>
            <a:ext cx="2446337" cy="1481138"/>
            <a:chOff x="750315" y="2953709"/>
            <a:chExt cx="2446796" cy="1111189"/>
          </a:xfrm>
        </p:grpSpPr>
        <p:sp>
          <p:nvSpPr>
            <p:cNvPr id="9" name="云形 8"/>
            <p:cNvSpPr/>
            <p:nvPr/>
          </p:nvSpPr>
          <p:spPr>
            <a:xfrm>
              <a:off x="750315" y="2953709"/>
              <a:ext cx="2446796" cy="1111189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637" name="矩形 4"/>
            <p:cNvSpPr/>
            <p:nvPr/>
          </p:nvSpPr>
          <p:spPr>
            <a:xfrm>
              <a:off x="1057248" y="3174028"/>
              <a:ext cx="184765" cy="3000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/>
              <a:endParaRPr lang="zh-CN" altLang="en-US" sz="20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1071563" y="2857500"/>
            <a:ext cx="2630487" cy="1587500"/>
            <a:chOff x="263136" y="2861611"/>
            <a:chExt cx="2631368" cy="1190695"/>
          </a:xfrm>
        </p:grpSpPr>
        <p:sp>
          <p:nvSpPr>
            <p:cNvPr id="15" name="云形 14"/>
            <p:cNvSpPr/>
            <p:nvPr/>
          </p:nvSpPr>
          <p:spPr>
            <a:xfrm>
              <a:off x="263136" y="2861611"/>
              <a:ext cx="2631368" cy="1190695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635" name="矩形 15"/>
            <p:cNvSpPr/>
            <p:nvPr/>
          </p:nvSpPr>
          <p:spPr>
            <a:xfrm>
              <a:off x="388125" y="3002989"/>
              <a:ext cx="2401123" cy="27701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89000" y="2154238"/>
            <a:ext cx="7410450" cy="1255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Arial" panose="020b0604020202020204" pitchFamily="34" charset="0"/>
              </a:rPr>
              <a:t>用手指着风姐儿，只说不出话来。</a:t>
            </a:r>
            <a:endParaRPr lang="zh-CN" altLang="en-US" sz="2800">
              <a:latin typeface="Arial" panose="020b0604020202020204" pitchFamily="34" charset="0"/>
            </a:endParaRPr>
          </a:p>
          <a:p>
            <a:pPr marL="457200" indent="-457200">
              <a:lnSpc>
                <a:spcPct val="120000"/>
              </a:lnSpc>
              <a:spcBef>
                <a:spcPts val="1000"/>
              </a:spcBef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29250" y="4381500"/>
            <a:ext cx="198755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雍容与尊贵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43063" y="3238500"/>
            <a:ext cx="162718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动作传神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13" grpId="0"/>
      <p:bldP spid="14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650" name="图片 18"/>
          <p:cNvPicPr>
            <a:picLocks noChangeAspect="1"/>
          </p:cNvPicPr>
          <p:nvPr/>
        </p:nvPicPr>
        <p:blipFill>
          <a:blip r:embed="rId2"/>
          <a:srcRect t="699"/>
          <a:stretch>
            <a:fillRect/>
          </a:stretch>
        </p:blipFill>
        <p:spPr>
          <a:xfrm>
            <a:off x="0" y="-49212"/>
            <a:ext cx="9144000" cy="6907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矩形 2"/>
          <p:cNvSpPr/>
          <p:nvPr/>
        </p:nvSpPr>
        <p:spPr>
          <a:xfrm>
            <a:off x="446088" y="927100"/>
            <a:ext cx="3140075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1000"/>
              </a:spcBef>
            </a:pPr>
            <a:r>
              <a:rPr lang="zh-CN" altLang="en-US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）凤姐、鸳鸯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3700" y="2154238"/>
            <a:ext cx="7905750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独有凤姐鸳鸯二人掌着，还只管让刘姥姥。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7" name="圆角矩形 7"/>
          <p:cNvSpPr/>
          <p:nvPr/>
        </p:nvSpPr>
        <p:spPr>
          <a:xfrm>
            <a:off x="3722688" y="3105150"/>
            <a:ext cx="1747837" cy="825500"/>
          </a:xfrm>
          <a:prstGeom prst="roundRect">
            <a:avLst>
              <a:gd name="adj" fmla="val 16667"/>
            </a:avLst>
          </a:prstGeom>
          <a:noFill/>
          <a:ln w="25400">
            <a:noFill/>
          </a:ln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笑而不露</a:t>
            </a: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合 9"/>
          <p:cNvGrpSpPr/>
          <p:nvPr/>
        </p:nvGrpSpPr>
        <p:grpSpPr>
          <a:xfrm>
            <a:off x="1593850" y="4273550"/>
            <a:ext cx="2446338" cy="1244600"/>
            <a:chOff x="750315" y="2953709"/>
            <a:chExt cx="2446796" cy="1111189"/>
          </a:xfrm>
        </p:grpSpPr>
        <p:sp>
          <p:nvSpPr>
            <p:cNvPr id="9" name="云形 8"/>
            <p:cNvSpPr/>
            <p:nvPr/>
          </p:nvSpPr>
          <p:spPr>
            <a:xfrm>
              <a:off x="750315" y="2953709"/>
              <a:ext cx="2446796" cy="1111189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660" name="矩形 4"/>
            <p:cNvSpPr/>
            <p:nvPr/>
          </p:nvSpPr>
          <p:spPr>
            <a:xfrm>
              <a:off x="1057248" y="3174028"/>
              <a:ext cx="1832896" cy="4385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善于计谋</a:t>
              </a:r>
              <a:endParaRPr lang="zh-CN" altLang="en-US" sz="20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5030788" y="4541838"/>
            <a:ext cx="2630487" cy="1287462"/>
            <a:chOff x="263136" y="2861611"/>
            <a:chExt cx="2631368" cy="1190695"/>
          </a:xfrm>
        </p:grpSpPr>
        <p:sp>
          <p:nvSpPr>
            <p:cNvPr id="15" name="云形 14"/>
            <p:cNvSpPr/>
            <p:nvPr/>
          </p:nvSpPr>
          <p:spPr>
            <a:xfrm>
              <a:off x="263136" y="2861611"/>
              <a:ext cx="2631368" cy="1190695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658" name="矩形 15"/>
            <p:cNvSpPr/>
            <p:nvPr/>
          </p:nvSpPr>
          <p:spPr>
            <a:xfrm>
              <a:off x="388125" y="3002989"/>
              <a:ext cx="2401123" cy="7156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爱耍小手段取笑、捉弄人</a:t>
              </a: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9113" y="226956"/>
            <a:ext cx="1199836" cy="18265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355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4" name="内容占位符 33794"/>
          <p:cNvSpPr>
            <a:spLocks noGrp="1" noRot="1"/>
          </p:cNvSpPr>
          <p:nvPr>
            <p:ph idx="1"/>
          </p:nvPr>
        </p:nvSpPr>
        <p:spPr>
          <a:xfrm>
            <a:off x="160338" y="534988"/>
            <a:ext cx="8823325" cy="1914525"/>
          </a:xfrm>
        </p:spPr>
        <p:txBody>
          <a:bodyPr vert="horz" wrap="square" lIns="91440" tIns="45720" rIns="91440" bIns="45720" anchor="t"/>
          <a:lstStyle/>
          <a:p>
            <a:pPr>
              <a:lnSpc>
                <a:spcPct val="120000"/>
              </a:lnSpc>
            </a:pPr>
            <a:r>
              <a:rPr lang="zh-CN" altLang="en-US" b="1">
                <a:solidFill>
                  <a:srgbClr val="FF0000"/>
                </a:solidFill>
                <a:ea typeface="宋体" panose="02010600030101010101" pitchFamily="2" charset="-122"/>
              </a:rPr>
              <a:t>丫鬟仆人：</a:t>
            </a:r>
            <a:r>
              <a:rPr lang="zh-CN" altLang="en-US" b="1">
                <a:ea typeface="宋体" panose="02010600030101010101" pitchFamily="2" charset="-122"/>
              </a:rPr>
              <a:t>笑得勉强，不敢伤俗越礼，还要尽奴才的职分。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44035" name="矩形 33795"/>
          <p:cNvSpPr>
            <a:spLocks noRot="1"/>
          </p:cNvSpPr>
          <p:nvPr/>
        </p:nvSpPr>
        <p:spPr>
          <a:xfrm>
            <a:off x="0" y="2667000"/>
            <a:ext cx="9001125" cy="3143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</a:rPr>
              <a:t>一个小小的场面，简单的一“笑”，“笑”出了每个人的身份、地位、性格、体质，也“笑”出了曹雪芹才子的大手笔。</a:t>
            </a:r>
            <a:endParaRPr lang="zh-CN" altLang="en-US" sz="36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文本框 2"/>
          <p:cNvSpPr txBox="1"/>
          <p:nvPr/>
        </p:nvSpPr>
        <p:spPr>
          <a:xfrm>
            <a:off x="611188" y="1125538"/>
            <a:ext cx="8016875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9BBB59"/>
              </a:buClr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赏析有关刘姥姥的言谈举止的句子，分析刘姥姥这一人物形象。 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9699" name="Picture 3" descr="f6f2a26b68d524f_size805_w668_h4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3" y="2717800"/>
            <a:ext cx="9107487" cy="39354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9700" name="Group 19"/>
          <p:cNvGrpSpPr/>
          <p:nvPr/>
        </p:nvGrpSpPr>
        <p:grpSpPr>
          <a:xfrm>
            <a:off x="250825" y="260350"/>
            <a:ext cx="3876675" cy="701675"/>
            <a:chExt cx="1714" cy="441"/>
          </a:xfrm>
        </p:grpSpPr>
        <p:pic>
          <p:nvPicPr>
            <p:cNvPr id="29701" name="Picture 18" descr="未标题-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158" name="文本框 2"/>
            <p:cNvSpPr txBox="1">
              <a:spLocks noChangeArrowheads="1"/>
            </p:cNvSpPr>
            <p:nvPr/>
          </p:nvSpPr>
          <p:spPr bwMode="auto">
            <a:xfrm>
              <a:off x="90" y="48"/>
              <a:ext cx="1624" cy="329"/>
            </a:xfrm>
            <a:prstGeom prst="rect">
              <a:avLst/>
            </a:prstGeom>
            <a:noFill/>
            <a:ln w="9525" cap="flat" cmpd="sng">
              <a:noFill/>
              <a:bevel/>
            </a:ln>
            <a:effectLst/>
          </p:spPr>
          <p:txBody>
            <a:bodyPr>
              <a:spAutoFit/>
            </a:bodyPr>
            <a:lstStyle/>
            <a:p>
              <a:pPr marR="0" algn="ctr" defTabSz="914400">
                <a:buClrTx/>
                <a:buSzTx/>
                <a:defRPr/>
              </a:pPr>
              <a:r>
                <a:rPr kumimoji="0" lang="zh-CN" altLang="en-US" sz="2800" b="1" kern="1200" cap="none" spc="0" normalizeH="0" baseline="0" noProof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分析人物形象</a:t>
              </a:r>
              <a:endParaRPr kumimoji="0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>
    <p:random/>
  </p:transition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文本框 2"/>
          <p:cNvSpPr txBox="1"/>
          <p:nvPr/>
        </p:nvSpPr>
        <p:spPr>
          <a:xfrm>
            <a:off x="0" y="-571500"/>
            <a:ext cx="9144000" cy="3213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Clr>
                <a:srgbClr val="9BBB59"/>
              </a:buClr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  <a:buClr>
                <a:srgbClr val="9BBB59"/>
              </a:buClr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）刘姥姥便站起身来，高声说道：“老刘，老刘，食量大似牛，吃个老母猪不抬头。”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  <a:buClr>
                <a:srgbClr val="9BBB59"/>
              </a:buClr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）刘姥姥拿起箸来，只觉不听使，又道：“这里的鸡儿也俊，下的蛋也小巧，怪俊。我且得一个儿！”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  <a:buClr>
                <a:srgbClr val="9BBB59"/>
              </a:buClr>
            </a:pP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0723" name="矩形 4"/>
          <p:cNvSpPr/>
          <p:nvPr/>
        </p:nvSpPr>
        <p:spPr>
          <a:xfrm>
            <a:off x="260350" y="3917950"/>
            <a:ext cx="8534400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 sz="3200">
              <a:latin typeface="Arial" panose="020b0604020202020204" pitchFamily="34" charset="0"/>
            </a:endParaRPr>
          </a:p>
        </p:txBody>
      </p:sp>
      <p:sp>
        <p:nvSpPr>
          <p:cNvPr id="30724" name="矩形 5"/>
          <p:cNvSpPr/>
          <p:nvPr/>
        </p:nvSpPr>
        <p:spPr>
          <a:xfrm>
            <a:off x="171450" y="2184400"/>
            <a:ext cx="826770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）原是凤姐和鸳鸯商议定了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……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刘姥姥道：“去了金的，又是银的，到底不及俺们那个伏手。”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）刘姥姥叹道：“一两银子，也没听见个响声就没了！”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）“这个菜里有毒，我们那些都成了砒霜了！哪怕毒死了，也要吃尽了。”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5" name="矩形 6"/>
          <p:cNvSpPr/>
          <p:nvPr/>
        </p:nvSpPr>
        <p:spPr>
          <a:xfrm>
            <a:off x="0" y="4495800"/>
            <a:ext cx="9144000" cy="1114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9BBB59"/>
              </a:buClr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6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）刘姥姥忙笑道：“姑娘说那里的话？你先嘱咐我，我就明白了，不过大家取笑儿。我要恼，也就不说了。”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650" y="2228850"/>
            <a:ext cx="7153275" cy="3549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矩形 11"/>
          <p:cNvSpPr/>
          <p:nvPr/>
        </p:nvSpPr>
        <p:spPr>
          <a:xfrm>
            <a:off x="527050" y="806450"/>
            <a:ext cx="8223250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赏析有关刘姥姥的言谈举止的句子，分析刘姥姥这一人物形象。 </a:t>
            </a:r>
            <a:endParaRPr lang="zh-CN" altLang="en-US" sz="32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3" name="Rectangle 3"/>
          <p:cNvSpPr/>
          <p:nvPr/>
        </p:nvSpPr>
        <p:spPr>
          <a:xfrm>
            <a:off x="5327650" y="1784350"/>
            <a:ext cx="2032000" cy="32797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zh-CN" altLang="en-US" sz="6000" u="sng">
                <a:solidFill>
                  <a:srgbClr val="FF00FF"/>
                </a:solidFill>
                <a:latin typeface="Times New Roman" panose="02020603050405020304" pitchFamily="18" charset="0"/>
                <a:ea typeface="华文新魏" pitchFamily="2" charset="-122"/>
              </a:rPr>
              <a:t>题石头记</a:t>
            </a:r>
            <a:br>
              <a:rPr lang="zh-CN" altLang="en-US" sz="6000" u="sng">
                <a:solidFill>
                  <a:srgbClr val="FF00FF"/>
                </a:solidFill>
                <a:latin typeface="Times New Roman" panose="02020603050405020304" pitchFamily="18" charset="0"/>
                <a:ea typeface="华文新魏" pitchFamily="2" charset="-122"/>
              </a:rPr>
            </a:br>
            <a:endParaRPr lang="zh-CN" altLang="en-US" sz="6000" u="sng">
              <a:solidFill>
                <a:srgbClr val="FF00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pic>
        <p:nvPicPr>
          <p:cNvPr id="5124" name="Picture 5" descr="s538">
            <a:hlinkClick r:id="rId3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00" y="139700"/>
            <a:ext cx="1298575" cy="1752600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5125" name="Picture 6" descr="r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3500" y="895350"/>
            <a:ext cx="1295400" cy="1600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5126" name="TextBox 7"/>
          <p:cNvSpPr txBox="1"/>
          <p:nvPr/>
        </p:nvSpPr>
        <p:spPr>
          <a:xfrm>
            <a:off x="1905000" y="1562100"/>
            <a:ext cx="3878263" cy="48450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满纸荒唐言，</a:t>
            </a:r>
            <a:endParaRPr lang="en-US" altLang="zh-CN" sz="60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6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一把心酸泪。</a:t>
            </a:r>
            <a:endParaRPr lang="en-US" altLang="zh-CN" sz="60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6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都云作者痴，</a:t>
            </a:r>
            <a:endParaRPr lang="en-US" altLang="zh-CN" sz="60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6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谁解其中味</a:t>
            </a:r>
            <a:r>
              <a:rPr lang="zh-CN" altLang="en-US" sz="6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6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med">
    <p:fade thruBlk="1"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413" y="342900"/>
            <a:ext cx="5132387" cy="2925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3598863"/>
            <a:ext cx="6723063" cy="288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线形标注 1(带边框和强调线) 9"/>
          <p:cNvSpPr/>
          <p:nvPr/>
        </p:nvSpPr>
        <p:spPr>
          <a:xfrm>
            <a:off x="3640138" y="4483100"/>
            <a:ext cx="387350" cy="617538"/>
          </a:xfrm>
          <a:prstGeom prst="accentBorderCallout1">
            <a:avLst>
              <a:gd name="adj1" fmla="val 31963"/>
              <a:gd name="adj2" fmla="val -10352"/>
              <a:gd name="adj3" fmla="val 157486"/>
              <a:gd name="adj4" fmla="val -95190"/>
            </a:avLst>
          </a:prstGeom>
          <a:noFill/>
          <a:ln w="22225"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699" name="线形标注 1(带边框和强调线) 10"/>
          <p:cNvSpPr/>
          <p:nvPr/>
        </p:nvSpPr>
        <p:spPr>
          <a:xfrm>
            <a:off x="2232025" y="4525963"/>
            <a:ext cx="349250" cy="561975"/>
          </a:xfrm>
          <a:prstGeom prst="accentBorderCallout1">
            <a:avLst>
              <a:gd name="adj1" fmla="val 87861"/>
              <a:gd name="adj2" fmla="val 109407"/>
              <a:gd name="adj3" fmla="val 164843"/>
              <a:gd name="adj4" fmla="val 300819"/>
            </a:avLst>
          </a:prstGeom>
          <a:noFill/>
          <a:ln w="22225"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00" name="线形标注 1(带边框和强调线) 7"/>
          <p:cNvSpPr/>
          <p:nvPr/>
        </p:nvSpPr>
        <p:spPr>
          <a:xfrm>
            <a:off x="4030663" y="3811588"/>
            <a:ext cx="371475" cy="619125"/>
          </a:xfrm>
          <a:prstGeom prst="accentBorderCallout1">
            <a:avLst>
              <a:gd name="adj1" fmla="val 31921"/>
              <a:gd name="adj2" fmla="val -12824"/>
              <a:gd name="adj3" fmla="val -140565"/>
              <a:gd name="adj4" fmla="val -206713"/>
            </a:avLst>
          </a:prstGeom>
          <a:noFill/>
          <a:ln w="22225"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01" name="线形标注 1(带边框和强调线) 6"/>
          <p:cNvSpPr/>
          <p:nvPr/>
        </p:nvSpPr>
        <p:spPr>
          <a:xfrm>
            <a:off x="1168400" y="3784600"/>
            <a:ext cx="361950" cy="617538"/>
          </a:xfrm>
          <a:prstGeom prst="accentBorderCallout1">
            <a:avLst>
              <a:gd name="adj1" fmla="val 21690"/>
              <a:gd name="adj2" fmla="val 112426"/>
              <a:gd name="adj3" fmla="val -135940"/>
              <a:gd name="adj4" fmla="val 585551"/>
            </a:avLst>
          </a:prstGeom>
          <a:noFill/>
          <a:ln w="22225">
            <a:noFill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709613" y="3049588"/>
            <a:ext cx="7805737" cy="1644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1000"/>
              </a:spcBef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刘姥姥便伸箸子要夹，那里夹的起来，满碗里闹了一阵，好容易撮起一个来，才伸着脖子要吃，偏又滑下来，滚在地下。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2"/>
          <p:cNvSpPr txBox="1"/>
          <p:nvPr/>
        </p:nvSpPr>
        <p:spPr>
          <a:xfrm>
            <a:off x="709613" y="3049588"/>
            <a:ext cx="7805737" cy="157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1000"/>
              </a:spcBef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刘姥姥便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伸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箸子要夹，那里夹的起来，满碗里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闹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了一阵，好容易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撮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起一个来，才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伸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着脖子要吃，偏又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滑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下来，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滚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在地下。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49388" y="1897063"/>
            <a:ext cx="615950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</a:rPr>
              <a:t>写出刘姥姥使用沉且滑的筷子，夹不住鸽子蛋，以至于鸽子蛋满碗乱跑的情形。</a:t>
            </a: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27725" y="4465638"/>
            <a:ext cx="276542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</a:rPr>
              <a:t>突出刘姥姥吃鸽子蛋时的小心翼翼而又憨态可掬。</a:t>
            </a: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3000" y="5360988"/>
            <a:ext cx="4192588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</a:rPr>
              <a:t>写出筷子光滑、鸽子蛋小，且鸽子蛋掉下时速度之快。</a:t>
            </a: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3803" name="TextBox 11"/>
          <p:cNvSpPr txBox="1"/>
          <p:nvPr/>
        </p:nvSpPr>
        <p:spPr>
          <a:xfrm>
            <a:off x="704850" y="450850"/>
            <a:ext cx="30670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</a:rPr>
              <a:t>品味句子：</a:t>
            </a:r>
            <a:endParaRPr lang="zh-CN" altLang="en-US" sz="36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/>
      <p:bldP spid="29700" grpId="0"/>
      <p:bldP spid="29701" grpId="0"/>
      <p:bldP spid="3" grpId="0"/>
      <p:bldP spid="4" grpId="0"/>
      <p:bldP spid="5" grpId="0"/>
      <p:bldP spid="6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文本框 2"/>
          <p:cNvSpPr txBox="1"/>
          <p:nvPr/>
        </p:nvSpPr>
        <p:spPr>
          <a:xfrm>
            <a:off x="438150" y="495300"/>
            <a:ext cx="8070850" cy="4522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9BBB59"/>
              </a:buClr>
            </a:pPr>
            <a:r>
              <a:rPr lang="en-US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“闹”“撮”</a:t>
            </a:r>
            <a:r>
              <a:rPr lang="zh-CN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两字写出了刘姥姥不习惯沉且滑的筷子，夹不住鸽子蛋，以至于鸽子蛋满碗乱跑的情形，生动、传神地写出了刘姥姥夹鸽子蛋时的窘态；</a:t>
            </a:r>
            <a:endParaRPr lang="zh-CN" altLang="en-US" sz="3200" b="1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Clr>
                <a:srgbClr val="9BBB59"/>
              </a:buClr>
            </a:pPr>
            <a:r>
              <a:rPr lang="zh-CN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“伸”</a:t>
            </a:r>
            <a:r>
              <a:rPr lang="zh-CN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字突出了刘姥姥吃鸽子蛋时的小心翼翼而又憨态可掬；</a:t>
            </a:r>
            <a:endParaRPr lang="zh-CN" altLang="en-US" sz="3200" b="1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819" name="TextBox 2"/>
          <p:cNvSpPr txBox="1"/>
          <p:nvPr/>
        </p:nvSpPr>
        <p:spPr>
          <a:xfrm>
            <a:off x="171450" y="5207000"/>
            <a:ext cx="897255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Arial" panose="020b0604020202020204" pitchFamily="34" charset="0"/>
              </a:rPr>
              <a:t>答题格式：词语含义</a:t>
            </a:r>
            <a:r>
              <a:rPr lang="en-US" altLang="zh-CN" sz="4000" b="1">
                <a:latin typeface="Arial" panose="020b0604020202020204" pitchFamily="34" charset="0"/>
              </a:rPr>
              <a:t>+</a:t>
            </a:r>
            <a:r>
              <a:rPr lang="zh-CN" altLang="en-US" sz="4000" b="1">
                <a:latin typeface="Arial" panose="020b0604020202020204" pitchFamily="34" charset="0"/>
              </a:rPr>
              <a:t>句子意思</a:t>
            </a:r>
            <a:r>
              <a:rPr lang="en-US" altLang="zh-CN" sz="4000" b="1">
                <a:latin typeface="Arial" panose="020b0604020202020204" pitchFamily="34" charset="0"/>
              </a:rPr>
              <a:t>+</a:t>
            </a:r>
            <a:r>
              <a:rPr lang="zh-CN" altLang="en-US" sz="4000" b="1">
                <a:latin typeface="Arial" panose="020b0604020202020204" pitchFamily="34" charset="0"/>
              </a:rPr>
              <a:t>表现人物性格</a:t>
            </a:r>
            <a:r>
              <a:rPr lang="en-US" altLang="zh-CN" sz="4000" b="1">
                <a:latin typeface="Arial" panose="020b0604020202020204" pitchFamily="34" charset="0"/>
              </a:rPr>
              <a:t>/</a:t>
            </a:r>
            <a:r>
              <a:rPr lang="zh-CN" altLang="en-US" sz="4000" b="1">
                <a:latin typeface="Arial" panose="020b0604020202020204" pitchFamily="34" charset="0"/>
              </a:rPr>
              <a:t>情感状态</a:t>
            </a:r>
            <a:endParaRPr lang="zh-CN" altLang="en-US" sz="40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文本框 32"/>
          <p:cNvSpPr txBox="1"/>
          <p:nvPr/>
        </p:nvSpPr>
        <p:spPr>
          <a:xfrm>
            <a:off x="4475163" y="3900488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35843" name="文本框 34"/>
          <p:cNvSpPr txBox="1"/>
          <p:nvPr/>
        </p:nvSpPr>
        <p:spPr>
          <a:xfrm rot="-280097">
            <a:off x="3495675" y="16652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44" name="文本框 36"/>
          <p:cNvSpPr txBox="1"/>
          <p:nvPr/>
        </p:nvSpPr>
        <p:spPr>
          <a:xfrm rot="-5350866">
            <a:off x="5924550" y="17827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45" name="文本框 37"/>
          <p:cNvSpPr txBox="1"/>
          <p:nvPr/>
        </p:nvSpPr>
        <p:spPr>
          <a:xfrm rot="-4150866">
            <a:off x="5392738" y="23256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46" name="文本框 45"/>
          <p:cNvSpPr txBox="1"/>
          <p:nvPr/>
        </p:nvSpPr>
        <p:spPr>
          <a:xfrm rot="-5350866">
            <a:off x="6483350" y="18113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47" name="文本框 46"/>
          <p:cNvSpPr txBox="1"/>
          <p:nvPr/>
        </p:nvSpPr>
        <p:spPr>
          <a:xfrm rot="-424911">
            <a:off x="7129463" y="212090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48" name="文本框 47"/>
          <p:cNvSpPr txBox="1"/>
          <p:nvPr/>
        </p:nvSpPr>
        <p:spPr>
          <a:xfrm rot="-4150866">
            <a:off x="7716838" y="33591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49" name="文本框 49"/>
          <p:cNvSpPr txBox="1"/>
          <p:nvPr/>
        </p:nvSpPr>
        <p:spPr>
          <a:xfrm rot="657351">
            <a:off x="5510213" y="18081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50" name="文本框 50"/>
          <p:cNvSpPr txBox="1"/>
          <p:nvPr/>
        </p:nvSpPr>
        <p:spPr>
          <a:xfrm rot="1480325">
            <a:off x="7453313" y="16875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51" name="文本框 51"/>
          <p:cNvSpPr txBox="1"/>
          <p:nvPr/>
        </p:nvSpPr>
        <p:spPr>
          <a:xfrm rot="-5350866">
            <a:off x="6042025" y="29289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52" name="文本框 32"/>
          <p:cNvSpPr txBox="1"/>
          <p:nvPr/>
        </p:nvSpPr>
        <p:spPr>
          <a:xfrm>
            <a:off x="3262313" y="47482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53" name="文本框 34"/>
          <p:cNvSpPr txBox="1"/>
          <p:nvPr/>
        </p:nvSpPr>
        <p:spPr>
          <a:xfrm rot="4149897">
            <a:off x="4525963" y="46926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54" name="文本框 36"/>
          <p:cNvSpPr txBox="1"/>
          <p:nvPr/>
        </p:nvSpPr>
        <p:spPr>
          <a:xfrm rot="-1380000">
            <a:off x="3962400" y="17637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55" name="文本框 37"/>
          <p:cNvSpPr txBox="1"/>
          <p:nvPr/>
        </p:nvSpPr>
        <p:spPr>
          <a:xfrm rot="-180000">
            <a:off x="4192588" y="27670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56" name="文本框 45"/>
          <p:cNvSpPr txBox="1"/>
          <p:nvPr/>
        </p:nvSpPr>
        <p:spPr>
          <a:xfrm rot="-1380000">
            <a:off x="4522788" y="179228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57" name="文本框 46"/>
          <p:cNvSpPr txBox="1"/>
          <p:nvPr/>
        </p:nvSpPr>
        <p:spPr>
          <a:xfrm rot="-1380000">
            <a:off x="4892675" y="207803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58" name="文本框 47"/>
          <p:cNvSpPr txBox="1"/>
          <p:nvPr/>
        </p:nvSpPr>
        <p:spPr>
          <a:xfrm rot="-180000">
            <a:off x="5126038" y="30083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59" name="文本框 49"/>
          <p:cNvSpPr txBox="1"/>
          <p:nvPr/>
        </p:nvSpPr>
        <p:spPr>
          <a:xfrm rot="-5350866">
            <a:off x="6372225" y="28400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60" name="文本框 50"/>
          <p:cNvSpPr txBox="1"/>
          <p:nvPr/>
        </p:nvSpPr>
        <p:spPr>
          <a:xfrm rot="-170103">
            <a:off x="5651500" y="34813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61" name="文本框 51"/>
          <p:cNvSpPr txBox="1"/>
          <p:nvPr/>
        </p:nvSpPr>
        <p:spPr>
          <a:xfrm rot="-5350866">
            <a:off x="5907088" y="46053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62" name="文本框 32"/>
          <p:cNvSpPr txBox="1"/>
          <p:nvPr/>
        </p:nvSpPr>
        <p:spPr>
          <a:xfrm rot="1209897">
            <a:off x="1562100" y="38846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63" name="文本框 34"/>
          <p:cNvSpPr txBox="1"/>
          <p:nvPr/>
        </p:nvSpPr>
        <p:spPr>
          <a:xfrm rot="4149897">
            <a:off x="2205038" y="463550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64" name="文本框 26"/>
          <p:cNvSpPr txBox="1"/>
          <p:nvPr/>
        </p:nvSpPr>
        <p:spPr>
          <a:xfrm rot="-1380000">
            <a:off x="1666875" y="43322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65" name="文本框 27"/>
          <p:cNvSpPr txBox="1"/>
          <p:nvPr/>
        </p:nvSpPr>
        <p:spPr>
          <a:xfrm rot="1029897">
            <a:off x="2547938" y="37004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66" name="文本框 28"/>
          <p:cNvSpPr txBox="1"/>
          <p:nvPr/>
        </p:nvSpPr>
        <p:spPr>
          <a:xfrm rot="-1380000">
            <a:off x="3224213" y="422275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67" name="文本框 29"/>
          <p:cNvSpPr txBox="1"/>
          <p:nvPr/>
        </p:nvSpPr>
        <p:spPr>
          <a:xfrm rot="-170103">
            <a:off x="849313" y="20685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68" name="文本框 30"/>
          <p:cNvSpPr txBox="1"/>
          <p:nvPr/>
        </p:nvSpPr>
        <p:spPr>
          <a:xfrm rot="1029897">
            <a:off x="890588" y="456088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69" name="文本框 49"/>
          <p:cNvSpPr txBox="1"/>
          <p:nvPr/>
        </p:nvSpPr>
        <p:spPr>
          <a:xfrm rot="-170103">
            <a:off x="3071813" y="514350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70" name="文本框 50"/>
          <p:cNvSpPr txBox="1"/>
          <p:nvPr/>
        </p:nvSpPr>
        <p:spPr>
          <a:xfrm rot="-170103">
            <a:off x="4219575" y="42545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71" name="文本框 51"/>
          <p:cNvSpPr txBox="1"/>
          <p:nvPr/>
        </p:nvSpPr>
        <p:spPr>
          <a:xfrm rot="-170103">
            <a:off x="4386263" y="526573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72" name="文本框 32"/>
          <p:cNvSpPr txBox="1"/>
          <p:nvPr/>
        </p:nvSpPr>
        <p:spPr>
          <a:xfrm rot="-5070842">
            <a:off x="384175" y="274955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73" name="文本框 34"/>
          <p:cNvSpPr txBox="1"/>
          <p:nvPr/>
        </p:nvSpPr>
        <p:spPr>
          <a:xfrm rot="4149897">
            <a:off x="1403350" y="29067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74" name="文本框 36"/>
          <p:cNvSpPr txBox="1"/>
          <p:nvPr/>
        </p:nvSpPr>
        <p:spPr>
          <a:xfrm rot="-170103">
            <a:off x="1304925" y="17319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75" name="文本框 37"/>
          <p:cNvSpPr txBox="1"/>
          <p:nvPr/>
        </p:nvSpPr>
        <p:spPr>
          <a:xfrm rot="1029897">
            <a:off x="1400175" y="22733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76" name="文本框 45"/>
          <p:cNvSpPr txBox="1"/>
          <p:nvPr/>
        </p:nvSpPr>
        <p:spPr>
          <a:xfrm rot="-1380000">
            <a:off x="2179638" y="155575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77" name="文本框 46"/>
          <p:cNvSpPr txBox="1"/>
          <p:nvPr/>
        </p:nvSpPr>
        <p:spPr>
          <a:xfrm rot="-1380000">
            <a:off x="2749550" y="17827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78" name="文本框 47"/>
          <p:cNvSpPr txBox="1"/>
          <p:nvPr/>
        </p:nvSpPr>
        <p:spPr>
          <a:xfrm rot="-180000">
            <a:off x="2478088" y="253365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79" name="文本框 49"/>
          <p:cNvSpPr txBox="1"/>
          <p:nvPr/>
        </p:nvSpPr>
        <p:spPr>
          <a:xfrm rot="-1380000">
            <a:off x="3338513" y="207803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80" name="文本框 50"/>
          <p:cNvSpPr txBox="1"/>
          <p:nvPr/>
        </p:nvSpPr>
        <p:spPr>
          <a:xfrm rot="-1380000">
            <a:off x="2911475" y="285273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81" name="文本框 51"/>
          <p:cNvSpPr txBox="1"/>
          <p:nvPr/>
        </p:nvSpPr>
        <p:spPr>
          <a:xfrm rot="-1380000">
            <a:off x="3546475" y="30353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82" name="文本框 32"/>
          <p:cNvSpPr txBox="1"/>
          <p:nvPr/>
        </p:nvSpPr>
        <p:spPr>
          <a:xfrm rot="1209897">
            <a:off x="5176838" y="474503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83" name="文本框 34"/>
          <p:cNvSpPr txBox="1"/>
          <p:nvPr/>
        </p:nvSpPr>
        <p:spPr>
          <a:xfrm rot="-1030866">
            <a:off x="6375400" y="52197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84" name="文本框 36"/>
          <p:cNvSpPr txBox="1"/>
          <p:nvPr/>
        </p:nvSpPr>
        <p:spPr>
          <a:xfrm rot="368503">
            <a:off x="5835650" y="38401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85" name="文本框 37"/>
          <p:cNvSpPr txBox="1"/>
          <p:nvPr/>
        </p:nvSpPr>
        <p:spPr>
          <a:xfrm rot="829244">
            <a:off x="5346700" y="53260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86" name="文本框 45"/>
          <p:cNvSpPr txBox="1"/>
          <p:nvPr/>
        </p:nvSpPr>
        <p:spPr>
          <a:xfrm rot="-4502722">
            <a:off x="6840538" y="33607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87" name="文本框 46"/>
          <p:cNvSpPr txBox="1"/>
          <p:nvPr/>
        </p:nvSpPr>
        <p:spPr>
          <a:xfrm rot="2702238">
            <a:off x="7629525" y="41100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88" name="文本框 47"/>
          <p:cNvSpPr txBox="1"/>
          <p:nvPr/>
        </p:nvSpPr>
        <p:spPr>
          <a:xfrm rot="-3456638">
            <a:off x="6805613" y="45656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89" name="文本框 49"/>
          <p:cNvSpPr txBox="1"/>
          <p:nvPr/>
        </p:nvSpPr>
        <p:spPr>
          <a:xfrm rot="-3180423">
            <a:off x="2025650" y="31257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90" name="文本框 50"/>
          <p:cNvSpPr txBox="1"/>
          <p:nvPr/>
        </p:nvSpPr>
        <p:spPr>
          <a:xfrm rot="-3640556">
            <a:off x="7300913" y="48148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91" name="文本框 51"/>
          <p:cNvSpPr txBox="1"/>
          <p:nvPr/>
        </p:nvSpPr>
        <p:spPr>
          <a:xfrm rot="1549510">
            <a:off x="7816850" y="292735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92" name="文本框 32"/>
          <p:cNvSpPr txBox="1"/>
          <p:nvPr/>
        </p:nvSpPr>
        <p:spPr>
          <a:xfrm rot="4190103">
            <a:off x="4351338" y="33702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93" name="文本框 34"/>
          <p:cNvSpPr txBox="1"/>
          <p:nvPr/>
        </p:nvSpPr>
        <p:spPr>
          <a:xfrm rot="8340000">
            <a:off x="4984750" y="421163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94" name="文本框 36"/>
          <p:cNvSpPr txBox="1"/>
          <p:nvPr/>
        </p:nvSpPr>
        <p:spPr>
          <a:xfrm rot="-1160763">
            <a:off x="5835650" y="23622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95" name="文本框 37"/>
          <p:cNvSpPr txBox="1"/>
          <p:nvPr/>
        </p:nvSpPr>
        <p:spPr>
          <a:xfrm rot="39237">
            <a:off x="5711825" y="30591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96" name="文本框 45"/>
          <p:cNvSpPr txBox="1"/>
          <p:nvPr/>
        </p:nvSpPr>
        <p:spPr>
          <a:xfrm rot="-1160763">
            <a:off x="6396038" y="23923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97" name="文本框 46"/>
          <p:cNvSpPr txBox="1"/>
          <p:nvPr/>
        </p:nvSpPr>
        <p:spPr>
          <a:xfrm rot="-1160763">
            <a:off x="6765925" y="26781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98" name="文本框 47"/>
          <p:cNvSpPr txBox="1"/>
          <p:nvPr/>
        </p:nvSpPr>
        <p:spPr>
          <a:xfrm rot="39237">
            <a:off x="7246938" y="330358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899" name="文本框 49"/>
          <p:cNvSpPr txBox="1"/>
          <p:nvPr/>
        </p:nvSpPr>
        <p:spPr>
          <a:xfrm rot="-1160763">
            <a:off x="7100888" y="29067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00" name="文本框 50"/>
          <p:cNvSpPr txBox="1"/>
          <p:nvPr/>
        </p:nvSpPr>
        <p:spPr>
          <a:xfrm rot="-1160763">
            <a:off x="7550150" y="26050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01" name="文本框 51"/>
          <p:cNvSpPr txBox="1"/>
          <p:nvPr/>
        </p:nvSpPr>
        <p:spPr>
          <a:xfrm rot="-1160763">
            <a:off x="7351713" y="375285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02" name="文本框 32"/>
          <p:cNvSpPr txBox="1"/>
          <p:nvPr/>
        </p:nvSpPr>
        <p:spPr>
          <a:xfrm rot="4190103">
            <a:off x="2828925" y="44815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03" name="文本框 34"/>
          <p:cNvSpPr txBox="1"/>
          <p:nvPr/>
        </p:nvSpPr>
        <p:spPr>
          <a:xfrm rot="8340000">
            <a:off x="3986213" y="37830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04" name="文本框 36"/>
          <p:cNvSpPr txBox="1"/>
          <p:nvPr/>
        </p:nvSpPr>
        <p:spPr>
          <a:xfrm rot="2810103">
            <a:off x="3876675" y="23415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05" name="文本框 37"/>
          <p:cNvSpPr txBox="1"/>
          <p:nvPr/>
        </p:nvSpPr>
        <p:spPr>
          <a:xfrm rot="4010103">
            <a:off x="3876675" y="30654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06" name="文本框 45"/>
          <p:cNvSpPr txBox="1"/>
          <p:nvPr/>
        </p:nvSpPr>
        <p:spPr>
          <a:xfrm rot="2810103">
            <a:off x="4435475" y="23701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07" name="文本框 46"/>
          <p:cNvSpPr txBox="1"/>
          <p:nvPr/>
        </p:nvSpPr>
        <p:spPr>
          <a:xfrm rot="2810103">
            <a:off x="4805363" y="26558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08" name="文本框 47"/>
          <p:cNvSpPr txBox="1"/>
          <p:nvPr/>
        </p:nvSpPr>
        <p:spPr>
          <a:xfrm rot="4010103">
            <a:off x="4805363" y="33797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09" name="文本框 49"/>
          <p:cNvSpPr txBox="1"/>
          <p:nvPr/>
        </p:nvSpPr>
        <p:spPr>
          <a:xfrm rot="-1160763">
            <a:off x="6286500" y="34210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10" name="文本框 50"/>
          <p:cNvSpPr txBox="1"/>
          <p:nvPr/>
        </p:nvSpPr>
        <p:spPr>
          <a:xfrm rot="4020000">
            <a:off x="5281613" y="35353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11" name="文本框 51"/>
          <p:cNvSpPr txBox="1"/>
          <p:nvPr/>
        </p:nvSpPr>
        <p:spPr>
          <a:xfrm rot="-1160763">
            <a:off x="5661025" y="43195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12" name="文本框 32"/>
          <p:cNvSpPr txBox="1"/>
          <p:nvPr/>
        </p:nvSpPr>
        <p:spPr>
          <a:xfrm rot="5400000">
            <a:off x="1203325" y="43322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13" name="文本框 34"/>
          <p:cNvSpPr txBox="1"/>
          <p:nvPr/>
        </p:nvSpPr>
        <p:spPr>
          <a:xfrm rot="8340000">
            <a:off x="1943100" y="47640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14" name="文本框 36"/>
          <p:cNvSpPr txBox="1"/>
          <p:nvPr/>
        </p:nvSpPr>
        <p:spPr>
          <a:xfrm rot="2810103">
            <a:off x="1924050" y="367030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15" name="文本框 37"/>
          <p:cNvSpPr txBox="1"/>
          <p:nvPr/>
        </p:nvSpPr>
        <p:spPr>
          <a:xfrm rot="5220000">
            <a:off x="2359025" y="40465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16" name="文本框 45"/>
          <p:cNvSpPr txBox="1"/>
          <p:nvPr/>
        </p:nvSpPr>
        <p:spPr>
          <a:xfrm rot="2810103">
            <a:off x="2871788" y="36893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17" name="文本框 46"/>
          <p:cNvSpPr txBox="1"/>
          <p:nvPr/>
        </p:nvSpPr>
        <p:spPr>
          <a:xfrm rot="4020000">
            <a:off x="763588" y="26463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18" name="文本框 47"/>
          <p:cNvSpPr txBox="1"/>
          <p:nvPr/>
        </p:nvSpPr>
        <p:spPr>
          <a:xfrm rot="5220000">
            <a:off x="765175" y="38909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19" name="文本框 49"/>
          <p:cNvSpPr txBox="1"/>
          <p:nvPr/>
        </p:nvSpPr>
        <p:spPr>
          <a:xfrm rot="4020000">
            <a:off x="2527300" y="50149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20" name="文本框 50"/>
          <p:cNvSpPr txBox="1"/>
          <p:nvPr/>
        </p:nvSpPr>
        <p:spPr>
          <a:xfrm rot="4020000">
            <a:off x="3763963" y="45164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21" name="文本框 51"/>
          <p:cNvSpPr txBox="1"/>
          <p:nvPr/>
        </p:nvSpPr>
        <p:spPr>
          <a:xfrm rot="4020000">
            <a:off x="4133850" y="48021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22" name="文本框 32"/>
          <p:cNvSpPr txBox="1"/>
          <p:nvPr/>
        </p:nvSpPr>
        <p:spPr>
          <a:xfrm rot="-880739">
            <a:off x="576263" y="337978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23" name="文本框 34"/>
          <p:cNvSpPr txBox="1"/>
          <p:nvPr/>
        </p:nvSpPr>
        <p:spPr>
          <a:xfrm rot="8340000">
            <a:off x="1316038" y="34845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24" name="文本框 36"/>
          <p:cNvSpPr txBox="1"/>
          <p:nvPr/>
        </p:nvSpPr>
        <p:spPr>
          <a:xfrm rot="4020000">
            <a:off x="1733550" y="20431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25" name="文本框 37"/>
          <p:cNvSpPr txBox="1"/>
          <p:nvPr/>
        </p:nvSpPr>
        <p:spPr>
          <a:xfrm rot="5220000">
            <a:off x="1733550" y="27670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26" name="文本框 45"/>
          <p:cNvSpPr txBox="1"/>
          <p:nvPr/>
        </p:nvSpPr>
        <p:spPr>
          <a:xfrm rot="2810103">
            <a:off x="2292350" y="20716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27" name="文本框 46"/>
          <p:cNvSpPr txBox="1"/>
          <p:nvPr/>
        </p:nvSpPr>
        <p:spPr>
          <a:xfrm rot="2810103">
            <a:off x="2662238" y="23574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28" name="文本框 47"/>
          <p:cNvSpPr txBox="1"/>
          <p:nvPr/>
        </p:nvSpPr>
        <p:spPr>
          <a:xfrm rot="4010103">
            <a:off x="2390775" y="311150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29" name="文本框 49"/>
          <p:cNvSpPr txBox="1"/>
          <p:nvPr/>
        </p:nvSpPr>
        <p:spPr>
          <a:xfrm rot="2810103">
            <a:off x="3249613" y="26558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30" name="文本框 50"/>
          <p:cNvSpPr txBox="1"/>
          <p:nvPr/>
        </p:nvSpPr>
        <p:spPr>
          <a:xfrm rot="2810103">
            <a:off x="3138488" y="32369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31" name="文本框 51"/>
          <p:cNvSpPr txBox="1"/>
          <p:nvPr/>
        </p:nvSpPr>
        <p:spPr>
          <a:xfrm rot="2810103">
            <a:off x="3508375" y="35226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32" name="文本框 32"/>
          <p:cNvSpPr txBox="1"/>
          <p:nvPr/>
        </p:nvSpPr>
        <p:spPr>
          <a:xfrm rot="5400000">
            <a:off x="4814888" y="49387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33" name="文本框 34"/>
          <p:cNvSpPr txBox="1"/>
          <p:nvPr/>
        </p:nvSpPr>
        <p:spPr>
          <a:xfrm rot="3159237">
            <a:off x="5883275" y="53705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34" name="文本框 36"/>
          <p:cNvSpPr txBox="1"/>
          <p:nvPr/>
        </p:nvSpPr>
        <p:spPr>
          <a:xfrm rot="-1160763">
            <a:off x="6299200" y="39290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35" name="文本框 37"/>
          <p:cNvSpPr txBox="1"/>
          <p:nvPr/>
        </p:nvSpPr>
        <p:spPr>
          <a:xfrm rot="39237">
            <a:off x="6299200" y="46529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36" name="文本框 45"/>
          <p:cNvSpPr txBox="1"/>
          <p:nvPr/>
        </p:nvSpPr>
        <p:spPr>
          <a:xfrm rot="-1160763">
            <a:off x="6859588" y="395763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37" name="文本框 46"/>
          <p:cNvSpPr txBox="1"/>
          <p:nvPr/>
        </p:nvSpPr>
        <p:spPr>
          <a:xfrm rot="-1160763">
            <a:off x="7229475" y="42433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38" name="文本框 47"/>
          <p:cNvSpPr txBox="1"/>
          <p:nvPr/>
        </p:nvSpPr>
        <p:spPr>
          <a:xfrm rot="39237">
            <a:off x="6916738" y="50022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39" name="文本框 49"/>
          <p:cNvSpPr txBox="1"/>
          <p:nvPr/>
        </p:nvSpPr>
        <p:spPr>
          <a:xfrm rot="-1160763">
            <a:off x="7750175" y="463073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40" name="文本框 50"/>
          <p:cNvSpPr txBox="1"/>
          <p:nvPr/>
        </p:nvSpPr>
        <p:spPr>
          <a:xfrm rot="-1160763">
            <a:off x="7704138" y="51228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41" name="文本框 51"/>
          <p:cNvSpPr txBox="1"/>
          <p:nvPr/>
        </p:nvSpPr>
        <p:spPr>
          <a:xfrm rot="-1160763">
            <a:off x="6842125" y="155575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942" name="Text Box 2"/>
          <p:cNvSpPr txBox="1"/>
          <p:nvPr/>
        </p:nvSpPr>
        <p:spPr>
          <a:xfrm>
            <a:off x="749300" y="939800"/>
            <a:ext cx="7489825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结合全文，思考：这场“笑”剧的背后包含了作者什么样的思想感情？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4388" y="2633663"/>
            <a:ext cx="7572375" cy="21605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1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这场“笑”剧的背后包含着作者的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悲悯与尊敬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；同时，作者也透过了刘姥姥的眼睛映射出贾府奢华的生活景象，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对贾府的腐败进行了深重的谴责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6866" name="组合 27"/>
          <p:cNvGrpSpPr/>
          <p:nvPr/>
        </p:nvGrpSpPr>
        <p:grpSpPr>
          <a:xfrm>
            <a:off x="382588" y="515938"/>
            <a:ext cx="2492375" cy="781050"/>
            <a:chOff x="2785635" y="632761"/>
            <a:chExt cx="2382528" cy="515757"/>
          </a:xfrm>
        </p:grpSpPr>
        <p:sp>
          <p:nvSpPr>
            <p:cNvPr id="9" name="矩形: 圆角 23"/>
            <p:cNvSpPr/>
            <p:nvPr/>
          </p:nvSpPr>
          <p:spPr bwMode="auto">
            <a:xfrm rot="20527566">
              <a:off x="2785635" y="669451"/>
              <a:ext cx="564523" cy="470681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主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矩形: 圆角 24"/>
            <p:cNvSpPr/>
            <p:nvPr/>
          </p:nvSpPr>
          <p:spPr bwMode="auto">
            <a:xfrm rot="294411">
              <a:off x="3382025" y="632761"/>
              <a:ext cx="564523" cy="470680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旨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1" name="矩形: 圆角 25"/>
            <p:cNvSpPr/>
            <p:nvPr/>
          </p:nvSpPr>
          <p:spPr bwMode="auto">
            <a:xfrm rot="824525">
              <a:off x="3975381" y="677837"/>
              <a:ext cx="566040" cy="470681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概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2" name="矩形: 圆角 26"/>
            <p:cNvSpPr/>
            <p:nvPr/>
          </p:nvSpPr>
          <p:spPr bwMode="auto">
            <a:xfrm rot="20889648">
              <a:off x="4603640" y="658968"/>
              <a:ext cx="564523" cy="472778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括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36867" name="圆角矩形 1"/>
          <p:cNvSpPr/>
          <p:nvPr/>
        </p:nvSpPr>
        <p:spPr>
          <a:xfrm>
            <a:off x="349250" y="2017713"/>
            <a:ext cx="8401050" cy="3189287"/>
          </a:xfrm>
          <a:prstGeom prst="roundRect">
            <a:avLst>
              <a:gd name="adj" fmla="val 16667"/>
            </a:avLst>
          </a:prstGeom>
          <a:noFill/>
          <a:ln w="25400">
            <a:noFill/>
          </a:ln>
        </p:spPr>
        <p:txBody>
          <a:bodyPr anchor="ctr"/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本节选叙述了刘姥姥第二次进贾府，被凤姐和鸳鸯故意戏弄的事。既刻画了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刘姥姥聪明、质朴、大智若愚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的形象，又通过她的角度观察这“钟鸣鼎食”的豪门巨宅，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暗示了贾府衰败的必然性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文本框 32"/>
          <p:cNvSpPr txBox="1"/>
          <p:nvPr/>
        </p:nvSpPr>
        <p:spPr>
          <a:xfrm>
            <a:off x="4475163" y="3900488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37891" name="文本框 34"/>
          <p:cNvSpPr txBox="1"/>
          <p:nvPr/>
        </p:nvSpPr>
        <p:spPr>
          <a:xfrm rot="-280097">
            <a:off x="3495675" y="16652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892" name="文本框 36"/>
          <p:cNvSpPr txBox="1"/>
          <p:nvPr/>
        </p:nvSpPr>
        <p:spPr>
          <a:xfrm rot="-5350866">
            <a:off x="5924550" y="17827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893" name="文本框 37"/>
          <p:cNvSpPr txBox="1"/>
          <p:nvPr/>
        </p:nvSpPr>
        <p:spPr>
          <a:xfrm rot="-4150866">
            <a:off x="5392738" y="23256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894" name="文本框 45"/>
          <p:cNvSpPr txBox="1"/>
          <p:nvPr/>
        </p:nvSpPr>
        <p:spPr>
          <a:xfrm rot="-5350866">
            <a:off x="6483350" y="18113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895" name="文本框 46"/>
          <p:cNvSpPr txBox="1"/>
          <p:nvPr/>
        </p:nvSpPr>
        <p:spPr>
          <a:xfrm rot="-424911">
            <a:off x="7129463" y="212090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896" name="文本框 47"/>
          <p:cNvSpPr txBox="1"/>
          <p:nvPr/>
        </p:nvSpPr>
        <p:spPr>
          <a:xfrm rot="-4150866">
            <a:off x="7716838" y="33591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897" name="文本框 49"/>
          <p:cNvSpPr txBox="1"/>
          <p:nvPr/>
        </p:nvSpPr>
        <p:spPr>
          <a:xfrm rot="657351">
            <a:off x="5510213" y="18081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898" name="文本框 50"/>
          <p:cNvSpPr txBox="1"/>
          <p:nvPr/>
        </p:nvSpPr>
        <p:spPr>
          <a:xfrm rot="1480325">
            <a:off x="7453313" y="16875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899" name="文本框 51"/>
          <p:cNvSpPr txBox="1"/>
          <p:nvPr/>
        </p:nvSpPr>
        <p:spPr>
          <a:xfrm rot="-5350866">
            <a:off x="6042025" y="29289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00" name="文本框 32"/>
          <p:cNvSpPr txBox="1"/>
          <p:nvPr/>
        </p:nvSpPr>
        <p:spPr>
          <a:xfrm>
            <a:off x="3262313" y="47482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01" name="文本框 34"/>
          <p:cNvSpPr txBox="1"/>
          <p:nvPr/>
        </p:nvSpPr>
        <p:spPr>
          <a:xfrm rot="4149897">
            <a:off x="4525963" y="46926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02" name="文本框 36"/>
          <p:cNvSpPr txBox="1"/>
          <p:nvPr/>
        </p:nvSpPr>
        <p:spPr>
          <a:xfrm rot="-1380000">
            <a:off x="3962400" y="17637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03" name="文本框 37"/>
          <p:cNvSpPr txBox="1"/>
          <p:nvPr/>
        </p:nvSpPr>
        <p:spPr>
          <a:xfrm rot="-180000">
            <a:off x="4192588" y="27670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04" name="文本框 45"/>
          <p:cNvSpPr txBox="1"/>
          <p:nvPr/>
        </p:nvSpPr>
        <p:spPr>
          <a:xfrm rot="-1380000">
            <a:off x="4522788" y="179228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05" name="文本框 46"/>
          <p:cNvSpPr txBox="1"/>
          <p:nvPr/>
        </p:nvSpPr>
        <p:spPr>
          <a:xfrm rot="-1380000">
            <a:off x="4892675" y="207803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06" name="文本框 47"/>
          <p:cNvSpPr txBox="1"/>
          <p:nvPr/>
        </p:nvSpPr>
        <p:spPr>
          <a:xfrm rot="-180000">
            <a:off x="5126038" y="30083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07" name="文本框 49"/>
          <p:cNvSpPr txBox="1"/>
          <p:nvPr/>
        </p:nvSpPr>
        <p:spPr>
          <a:xfrm rot="-5350866">
            <a:off x="6372225" y="28400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08" name="文本框 50"/>
          <p:cNvSpPr txBox="1"/>
          <p:nvPr/>
        </p:nvSpPr>
        <p:spPr>
          <a:xfrm rot="-170103">
            <a:off x="5651500" y="34813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09" name="文本框 51"/>
          <p:cNvSpPr txBox="1"/>
          <p:nvPr/>
        </p:nvSpPr>
        <p:spPr>
          <a:xfrm rot="-5350866">
            <a:off x="5907088" y="46053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10" name="文本框 32"/>
          <p:cNvSpPr txBox="1"/>
          <p:nvPr/>
        </p:nvSpPr>
        <p:spPr>
          <a:xfrm rot="1209897">
            <a:off x="1562100" y="38846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11" name="文本框 34"/>
          <p:cNvSpPr txBox="1"/>
          <p:nvPr/>
        </p:nvSpPr>
        <p:spPr>
          <a:xfrm rot="4149897">
            <a:off x="2205038" y="463550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12" name="文本框 32"/>
          <p:cNvSpPr txBox="1"/>
          <p:nvPr/>
        </p:nvSpPr>
        <p:spPr>
          <a:xfrm rot="-1380000">
            <a:off x="1666875" y="43322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13" name="文本框 33"/>
          <p:cNvSpPr txBox="1"/>
          <p:nvPr/>
        </p:nvSpPr>
        <p:spPr>
          <a:xfrm rot="1029897">
            <a:off x="2547938" y="37004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14" name="文本框 34"/>
          <p:cNvSpPr txBox="1"/>
          <p:nvPr/>
        </p:nvSpPr>
        <p:spPr>
          <a:xfrm rot="-1380000">
            <a:off x="3224213" y="422275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15" name="文本框 35"/>
          <p:cNvSpPr txBox="1"/>
          <p:nvPr/>
        </p:nvSpPr>
        <p:spPr>
          <a:xfrm rot="-170103">
            <a:off x="849313" y="20685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16" name="文本框 36"/>
          <p:cNvSpPr txBox="1"/>
          <p:nvPr/>
        </p:nvSpPr>
        <p:spPr>
          <a:xfrm rot="1029897">
            <a:off x="890588" y="456088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17" name="文本框 49"/>
          <p:cNvSpPr txBox="1"/>
          <p:nvPr/>
        </p:nvSpPr>
        <p:spPr>
          <a:xfrm rot="-170103">
            <a:off x="3071813" y="514350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18" name="文本框 50"/>
          <p:cNvSpPr txBox="1"/>
          <p:nvPr/>
        </p:nvSpPr>
        <p:spPr>
          <a:xfrm rot="-170103">
            <a:off x="4219575" y="42545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19" name="文本框 51"/>
          <p:cNvSpPr txBox="1"/>
          <p:nvPr/>
        </p:nvSpPr>
        <p:spPr>
          <a:xfrm rot="-170103">
            <a:off x="4386263" y="526573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20" name="文本框 32"/>
          <p:cNvSpPr txBox="1"/>
          <p:nvPr/>
        </p:nvSpPr>
        <p:spPr>
          <a:xfrm rot="-5070842">
            <a:off x="384175" y="274955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21" name="文本框 34"/>
          <p:cNvSpPr txBox="1"/>
          <p:nvPr/>
        </p:nvSpPr>
        <p:spPr>
          <a:xfrm rot="4149897">
            <a:off x="1403350" y="29067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22" name="文本框 42"/>
          <p:cNvSpPr txBox="1"/>
          <p:nvPr/>
        </p:nvSpPr>
        <p:spPr>
          <a:xfrm rot="-170103">
            <a:off x="1304925" y="17319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23" name="文本框 43"/>
          <p:cNvSpPr txBox="1"/>
          <p:nvPr/>
        </p:nvSpPr>
        <p:spPr>
          <a:xfrm rot="1029897">
            <a:off x="1400175" y="22733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24" name="文本框 45"/>
          <p:cNvSpPr txBox="1"/>
          <p:nvPr/>
        </p:nvSpPr>
        <p:spPr>
          <a:xfrm rot="-1380000">
            <a:off x="2179638" y="155575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25" name="文本框 46"/>
          <p:cNvSpPr txBox="1"/>
          <p:nvPr/>
        </p:nvSpPr>
        <p:spPr>
          <a:xfrm rot="-1380000">
            <a:off x="2749550" y="17827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26" name="文本框 47"/>
          <p:cNvSpPr txBox="1"/>
          <p:nvPr/>
        </p:nvSpPr>
        <p:spPr>
          <a:xfrm rot="-180000">
            <a:off x="2478088" y="253365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27" name="文本框 49"/>
          <p:cNvSpPr txBox="1"/>
          <p:nvPr/>
        </p:nvSpPr>
        <p:spPr>
          <a:xfrm rot="-1380000">
            <a:off x="3338513" y="207803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28" name="文本框 50"/>
          <p:cNvSpPr txBox="1"/>
          <p:nvPr/>
        </p:nvSpPr>
        <p:spPr>
          <a:xfrm rot="-1380000">
            <a:off x="2911475" y="285273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29" name="文本框 51"/>
          <p:cNvSpPr txBox="1"/>
          <p:nvPr/>
        </p:nvSpPr>
        <p:spPr>
          <a:xfrm rot="-1380000">
            <a:off x="3546475" y="30353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30" name="文本框 32"/>
          <p:cNvSpPr txBox="1"/>
          <p:nvPr/>
        </p:nvSpPr>
        <p:spPr>
          <a:xfrm rot="1209897">
            <a:off x="5176838" y="474503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31" name="文本框 34"/>
          <p:cNvSpPr txBox="1"/>
          <p:nvPr/>
        </p:nvSpPr>
        <p:spPr>
          <a:xfrm rot="-1030866">
            <a:off x="6375400" y="52197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32" name="文本框 36"/>
          <p:cNvSpPr txBox="1"/>
          <p:nvPr/>
        </p:nvSpPr>
        <p:spPr>
          <a:xfrm rot="368503">
            <a:off x="5835650" y="38401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33" name="文本框 37"/>
          <p:cNvSpPr txBox="1"/>
          <p:nvPr/>
        </p:nvSpPr>
        <p:spPr>
          <a:xfrm rot="829244">
            <a:off x="5346700" y="53260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34" name="文本框 45"/>
          <p:cNvSpPr txBox="1"/>
          <p:nvPr/>
        </p:nvSpPr>
        <p:spPr>
          <a:xfrm rot="-4502722">
            <a:off x="6840538" y="33607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35" name="文本框 46"/>
          <p:cNvSpPr txBox="1"/>
          <p:nvPr/>
        </p:nvSpPr>
        <p:spPr>
          <a:xfrm rot="2702238">
            <a:off x="7629525" y="41100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36" name="文本框 47"/>
          <p:cNvSpPr txBox="1"/>
          <p:nvPr/>
        </p:nvSpPr>
        <p:spPr>
          <a:xfrm rot="-3456638">
            <a:off x="6805613" y="45656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37" name="文本框 49"/>
          <p:cNvSpPr txBox="1"/>
          <p:nvPr/>
        </p:nvSpPr>
        <p:spPr>
          <a:xfrm rot="-3180423">
            <a:off x="2025650" y="31257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38" name="文本框 50"/>
          <p:cNvSpPr txBox="1"/>
          <p:nvPr/>
        </p:nvSpPr>
        <p:spPr>
          <a:xfrm rot="-3640556">
            <a:off x="7300913" y="48148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39" name="文本框 51"/>
          <p:cNvSpPr txBox="1"/>
          <p:nvPr/>
        </p:nvSpPr>
        <p:spPr>
          <a:xfrm rot="1549510">
            <a:off x="7816850" y="292735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40" name="文本框 32"/>
          <p:cNvSpPr txBox="1"/>
          <p:nvPr/>
        </p:nvSpPr>
        <p:spPr>
          <a:xfrm rot="4190103">
            <a:off x="4351338" y="33702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41" name="文本框 34"/>
          <p:cNvSpPr txBox="1"/>
          <p:nvPr/>
        </p:nvSpPr>
        <p:spPr>
          <a:xfrm rot="8340000">
            <a:off x="4984750" y="421163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42" name="文本框 36"/>
          <p:cNvSpPr txBox="1"/>
          <p:nvPr/>
        </p:nvSpPr>
        <p:spPr>
          <a:xfrm rot="-1160763">
            <a:off x="5835650" y="236220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43" name="文本框 37"/>
          <p:cNvSpPr txBox="1"/>
          <p:nvPr/>
        </p:nvSpPr>
        <p:spPr>
          <a:xfrm rot="39237">
            <a:off x="5711825" y="30591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44" name="文本框 45"/>
          <p:cNvSpPr txBox="1"/>
          <p:nvPr/>
        </p:nvSpPr>
        <p:spPr>
          <a:xfrm rot="-1160763">
            <a:off x="6396038" y="23923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45" name="文本框 46"/>
          <p:cNvSpPr txBox="1"/>
          <p:nvPr/>
        </p:nvSpPr>
        <p:spPr>
          <a:xfrm rot="-1160763">
            <a:off x="6765925" y="267811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46" name="文本框 47"/>
          <p:cNvSpPr txBox="1"/>
          <p:nvPr/>
        </p:nvSpPr>
        <p:spPr>
          <a:xfrm rot="39237">
            <a:off x="7246938" y="330358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47" name="文本框 49"/>
          <p:cNvSpPr txBox="1"/>
          <p:nvPr/>
        </p:nvSpPr>
        <p:spPr>
          <a:xfrm rot="-1160763">
            <a:off x="7100888" y="29067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48" name="文本框 50"/>
          <p:cNvSpPr txBox="1"/>
          <p:nvPr/>
        </p:nvSpPr>
        <p:spPr>
          <a:xfrm rot="-1160763">
            <a:off x="7550150" y="26050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49" name="文本框 51"/>
          <p:cNvSpPr txBox="1"/>
          <p:nvPr/>
        </p:nvSpPr>
        <p:spPr>
          <a:xfrm rot="-1160763">
            <a:off x="7351713" y="3752850"/>
            <a:ext cx="185737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50" name="文本框 32"/>
          <p:cNvSpPr txBox="1"/>
          <p:nvPr/>
        </p:nvSpPr>
        <p:spPr>
          <a:xfrm rot="4190103">
            <a:off x="2828925" y="44815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51" name="文本框 34"/>
          <p:cNvSpPr txBox="1"/>
          <p:nvPr/>
        </p:nvSpPr>
        <p:spPr>
          <a:xfrm rot="8340000">
            <a:off x="3986213" y="37830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52" name="文本框 36"/>
          <p:cNvSpPr txBox="1"/>
          <p:nvPr/>
        </p:nvSpPr>
        <p:spPr>
          <a:xfrm rot="2810103">
            <a:off x="3876675" y="23415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53" name="文本框 37"/>
          <p:cNvSpPr txBox="1"/>
          <p:nvPr/>
        </p:nvSpPr>
        <p:spPr>
          <a:xfrm rot="4010103">
            <a:off x="3876675" y="30654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54" name="文本框 45"/>
          <p:cNvSpPr txBox="1"/>
          <p:nvPr/>
        </p:nvSpPr>
        <p:spPr>
          <a:xfrm rot="2810103">
            <a:off x="4435475" y="23701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55" name="文本框 46"/>
          <p:cNvSpPr txBox="1"/>
          <p:nvPr/>
        </p:nvSpPr>
        <p:spPr>
          <a:xfrm rot="2810103">
            <a:off x="4805363" y="26558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56" name="文本框 47"/>
          <p:cNvSpPr txBox="1"/>
          <p:nvPr/>
        </p:nvSpPr>
        <p:spPr>
          <a:xfrm rot="4010103">
            <a:off x="4805363" y="33797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57" name="文本框 49"/>
          <p:cNvSpPr txBox="1"/>
          <p:nvPr/>
        </p:nvSpPr>
        <p:spPr>
          <a:xfrm rot="-1160763">
            <a:off x="6286500" y="34210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58" name="文本框 50"/>
          <p:cNvSpPr txBox="1"/>
          <p:nvPr/>
        </p:nvSpPr>
        <p:spPr>
          <a:xfrm rot="4020000">
            <a:off x="5281613" y="35353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59" name="文本框 51"/>
          <p:cNvSpPr txBox="1"/>
          <p:nvPr/>
        </p:nvSpPr>
        <p:spPr>
          <a:xfrm rot="-1160763">
            <a:off x="5661025" y="43195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60" name="文本框 32"/>
          <p:cNvSpPr txBox="1"/>
          <p:nvPr/>
        </p:nvSpPr>
        <p:spPr>
          <a:xfrm rot="5400000">
            <a:off x="1203325" y="43322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61" name="文本框 34"/>
          <p:cNvSpPr txBox="1"/>
          <p:nvPr/>
        </p:nvSpPr>
        <p:spPr>
          <a:xfrm rot="8340000">
            <a:off x="1943100" y="47640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62" name="文本框 36"/>
          <p:cNvSpPr txBox="1"/>
          <p:nvPr/>
        </p:nvSpPr>
        <p:spPr>
          <a:xfrm rot="2810103">
            <a:off x="1924050" y="367030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63" name="文本框 37"/>
          <p:cNvSpPr txBox="1"/>
          <p:nvPr/>
        </p:nvSpPr>
        <p:spPr>
          <a:xfrm rot="5220000">
            <a:off x="2359025" y="404653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64" name="文本框 45"/>
          <p:cNvSpPr txBox="1"/>
          <p:nvPr/>
        </p:nvSpPr>
        <p:spPr>
          <a:xfrm rot="2810103">
            <a:off x="2871788" y="3689350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65" name="文本框 46"/>
          <p:cNvSpPr txBox="1"/>
          <p:nvPr/>
        </p:nvSpPr>
        <p:spPr>
          <a:xfrm rot="4020000">
            <a:off x="763588" y="26463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66" name="文本框 47"/>
          <p:cNvSpPr txBox="1"/>
          <p:nvPr/>
        </p:nvSpPr>
        <p:spPr>
          <a:xfrm rot="5220000">
            <a:off x="765175" y="38909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67" name="文本框 49"/>
          <p:cNvSpPr txBox="1"/>
          <p:nvPr/>
        </p:nvSpPr>
        <p:spPr>
          <a:xfrm rot="4020000">
            <a:off x="2527300" y="50149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68" name="文本框 50"/>
          <p:cNvSpPr txBox="1"/>
          <p:nvPr/>
        </p:nvSpPr>
        <p:spPr>
          <a:xfrm rot="4020000">
            <a:off x="3763963" y="45164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69" name="文本框 51"/>
          <p:cNvSpPr txBox="1"/>
          <p:nvPr/>
        </p:nvSpPr>
        <p:spPr>
          <a:xfrm rot="4020000">
            <a:off x="4133850" y="48021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70" name="文本框 32"/>
          <p:cNvSpPr txBox="1"/>
          <p:nvPr/>
        </p:nvSpPr>
        <p:spPr>
          <a:xfrm rot="-880739">
            <a:off x="576263" y="337978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71" name="文本框 34"/>
          <p:cNvSpPr txBox="1"/>
          <p:nvPr/>
        </p:nvSpPr>
        <p:spPr>
          <a:xfrm rot="8340000">
            <a:off x="1316038" y="34845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72" name="文本框 36"/>
          <p:cNvSpPr txBox="1"/>
          <p:nvPr/>
        </p:nvSpPr>
        <p:spPr>
          <a:xfrm rot="4020000">
            <a:off x="1733550" y="20431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73" name="文本框 37"/>
          <p:cNvSpPr txBox="1"/>
          <p:nvPr/>
        </p:nvSpPr>
        <p:spPr>
          <a:xfrm rot="5220000">
            <a:off x="1733550" y="27670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74" name="文本框 45"/>
          <p:cNvSpPr txBox="1"/>
          <p:nvPr/>
        </p:nvSpPr>
        <p:spPr>
          <a:xfrm rot="2810103">
            <a:off x="2292350" y="2071688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75" name="文本框 46"/>
          <p:cNvSpPr txBox="1"/>
          <p:nvPr/>
        </p:nvSpPr>
        <p:spPr>
          <a:xfrm rot="2810103">
            <a:off x="2662238" y="235743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76" name="文本框 47"/>
          <p:cNvSpPr txBox="1"/>
          <p:nvPr/>
        </p:nvSpPr>
        <p:spPr>
          <a:xfrm rot="4010103">
            <a:off x="2390775" y="3111500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77" name="文本框 49"/>
          <p:cNvSpPr txBox="1"/>
          <p:nvPr/>
        </p:nvSpPr>
        <p:spPr>
          <a:xfrm rot="2810103">
            <a:off x="3249613" y="2655888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78" name="文本框 50"/>
          <p:cNvSpPr txBox="1"/>
          <p:nvPr/>
        </p:nvSpPr>
        <p:spPr>
          <a:xfrm rot="2810103">
            <a:off x="3138488" y="32369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79" name="文本框 51"/>
          <p:cNvSpPr txBox="1"/>
          <p:nvPr/>
        </p:nvSpPr>
        <p:spPr>
          <a:xfrm rot="2810103">
            <a:off x="3508375" y="352266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80" name="文本框 32"/>
          <p:cNvSpPr txBox="1"/>
          <p:nvPr/>
        </p:nvSpPr>
        <p:spPr>
          <a:xfrm rot="5400000">
            <a:off x="4814888" y="49387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81" name="文本框 34"/>
          <p:cNvSpPr txBox="1"/>
          <p:nvPr/>
        </p:nvSpPr>
        <p:spPr>
          <a:xfrm rot="3159237">
            <a:off x="5883275" y="5370513"/>
            <a:ext cx="1841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82" name="文本框 36"/>
          <p:cNvSpPr txBox="1"/>
          <p:nvPr/>
        </p:nvSpPr>
        <p:spPr>
          <a:xfrm rot="-1160763">
            <a:off x="6299200" y="39290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83" name="文本框 37"/>
          <p:cNvSpPr txBox="1"/>
          <p:nvPr/>
        </p:nvSpPr>
        <p:spPr>
          <a:xfrm rot="39237">
            <a:off x="6299200" y="4652963"/>
            <a:ext cx="185738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84" name="文本框 45"/>
          <p:cNvSpPr txBox="1"/>
          <p:nvPr/>
        </p:nvSpPr>
        <p:spPr>
          <a:xfrm rot="-1160763">
            <a:off x="6859588" y="3957638"/>
            <a:ext cx="185737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85" name="文本框 46"/>
          <p:cNvSpPr txBox="1"/>
          <p:nvPr/>
        </p:nvSpPr>
        <p:spPr>
          <a:xfrm rot="-1160763">
            <a:off x="7229475" y="424338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86" name="文本框 47"/>
          <p:cNvSpPr txBox="1"/>
          <p:nvPr/>
        </p:nvSpPr>
        <p:spPr>
          <a:xfrm rot="39237">
            <a:off x="6916738" y="500221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87" name="文本框 49"/>
          <p:cNvSpPr txBox="1"/>
          <p:nvPr/>
        </p:nvSpPr>
        <p:spPr>
          <a:xfrm rot="-1160763">
            <a:off x="7750175" y="4630738"/>
            <a:ext cx="185738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88" name="文本框 50"/>
          <p:cNvSpPr txBox="1"/>
          <p:nvPr/>
        </p:nvSpPr>
        <p:spPr>
          <a:xfrm rot="-1160763">
            <a:off x="7704138" y="5122863"/>
            <a:ext cx="185737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89" name="文本框 51"/>
          <p:cNvSpPr txBox="1"/>
          <p:nvPr/>
        </p:nvSpPr>
        <p:spPr>
          <a:xfrm rot="-1160763">
            <a:off x="6842125" y="1555750"/>
            <a:ext cx="185738" cy="169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5900" y="1776413"/>
            <a:ext cx="8667750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514350" indent="-514350">
              <a:lnSpc>
                <a:spcPct val="130000"/>
              </a:lnSpc>
              <a:buFont typeface="宋体" panose="02010600030101010101" pitchFamily="2" charset="-122"/>
              <a:buAutoNum type="arabicPeriod"/>
            </a:pPr>
            <a:r>
              <a:rPr lang="zh-CN" altLang="en-US" sz="3200" b="1">
                <a:latin typeface="宋体" panose="02010600030101010101" pitchFamily="2" charset="-122"/>
              </a:rPr>
              <a:t>读一读</a:t>
            </a:r>
            <a:r>
              <a:rPr lang="en-US" altLang="zh-CN" sz="3200" b="1"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latin typeface="宋体" panose="02010600030101010101" pitchFamily="2" charset="-122"/>
              </a:rPr>
              <a:t>红楼梦</a:t>
            </a:r>
            <a:r>
              <a:rPr lang="en-US" altLang="zh-CN" sz="3200" b="1"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</a:rPr>
              <a:t>中与刘姥姥有关的其他回目，为刘姥姥写一小传。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marL="514350" indent="-514350">
              <a:lnSpc>
                <a:spcPct val="130000"/>
              </a:lnSpc>
              <a:buFont typeface="宋体" panose="02010600030101010101" pitchFamily="2" charset="-122"/>
              <a:buAutoNum type="arabicPeriod"/>
            </a:pPr>
            <a:r>
              <a:rPr lang="zh-CN" altLang="en-US" sz="3200" b="1">
                <a:latin typeface="宋体" panose="02010600030101010101" pitchFamily="2" charset="-122"/>
              </a:rPr>
              <a:t>你喜欢</a:t>
            </a:r>
            <a:r>
              <a:rPr lang="en-US" altLang="zh-CN" sz="3200" b="1"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latin typeface="宋体" panose="02010600030101010101" pitchFamily="2" charset="-122"/>
              </a:rPr>
              <a:t>红楼梦</a:t>
            </a:r>
            <a:r>
              <a:rPr lang="en-US" altLang="zh-CN" sz="3200" b="1"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</a:rPr>
              <a:t>中的哪一个或哪一些人物？说说你的理由。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514350" indent="-514350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（二选一）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grpSp>
        <p:nvGrpSpPr>
          <p:cNvPr id="37991" name="组合 27"/>
          <p:cNvGrpSpPr/>
          <p:nvPr/>
        </p:nvGrpSpPr>
        <p:grpSpPr>
          <a:xfrm>
            <a:off x="546100" y="576263"/>
            <a:ext cx="2492375" cy="781050"/>
            <a:chOff x="2785636" y="632761"/>
            <a:chExt cx="2382527" cy="515757"/>
          </a:xfrm>
        </p:grpSpPr>
        <p:sp>
          <p:nvSpPr>
            <p:cNvPr id="7" name="矩形: 圆角 23"/>
            <p:cNvSpPr/>
            <p:nvPr/>
          </p:nvSpPr>
          <p:spPr bwMode="auto">
            <a:xfrm rot="20527566">
              <a:off x="2785636" y="669451"/>
              <a:ext cx="564522" cy="470681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课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8" name="矩形: 圆角 24"/>
            <p:cNvSpPr/>
            <p:nvPr/>
          </p:nvSpPr>
          <p:spPr bwMode="auto">
            <a:xfrm rot="294411">
              <a:off x="3382027" y="632761"/>
              <a:ext cx="564522" cy="470680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后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9" name="矩形: 圆角 25"/>
            <p:cNvSpPr/>
            <p:nvPr/>
          </p:nvSpPr>
          <p:spPr bwMode="auto">
            <a:xfrm rot="824525">
              <a:off x="3975382" y="677837"/>
              <a:ext cx="566040" cy="470681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作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矩形: 圆角 26"/>
            <p:cNvSpPr/>
            <p:nvPr/>
          </p:nvSpPr>
          <p:spPr bwMode="auto">
            <a:xfrm rot="20889648">
              <a:off x="4603641" y="658968"/>
              <a:ext cx="564522" cy="472778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业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7" name="Text Box 2"/>
          <p:cNvSpPr txBox="1"/>
          <p:nvPr/>
        </p:nvSpPr>
        <p:spPr>
          <a:xfrm>
            <a:off x="-34925" y="44450"/>
            <a:ext cx="70850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en-US" sz="2400" b="1">
              <a:solidFill>
                <a:srgbClr val="FF0066"/>
              </a:solidFill>
              <a:latin typeface="Times New Roman" panose="02020603050405020304" pitchFamily="18" charset="0"/>
              <a:ea typeface="华文隶书" pitchFamily="2" charset="-122"/>
            </a:endParaRPr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1588" y="-173037"/>
          <a:ext cx="9140825" cy="685165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2" imgW="4399915" imgH="3300730" progId="PowerPoint.Slide.8">
                  <p:embed/>
                </p:oleObj>
              </mc:Choice>
              <mc:Fallback>
                <p:oleObj r:id="rId2" imgW="4399915" imgH="3300730" progId="PowerPoint.Slide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-173037"/>
                        <a:ext cx="9140825" cy="6851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8914" name="图片 1" descr="C:\Users\Administrator\Desktop\贾史王薛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300" y="184150"/>
            <a:ext cx="6800850" cy="6223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Group 2"/>
          <p:cNvGrpSpPr/>
          <p:nvPr/>
        </p:nvGrpSpPr>
        <p:grpSpPr>
          <a:xfrm>
            <a:off x="1708150" y="2435225"/>
            <a:ext cx="1809750" cy="708025"/>
            <a:chExt cx="1140" cy="446"/>
          </a:xfrm>
        </p:grpSpPr>
        <p:sp>
          <p:nvSpPr>
            <p:cNvPr id="40061" name="Rectangle 3"/>
            <p:cNvSpPr/>
            <p:nvPr/>
          </p:nvSpPr>
          <p:spPr>
            <a:xfrm>
              <a:off x="887" y="0"/>
              <a:ext cx="253" cy="405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40062" name="Rectangle 4"/>
            <p:cNvSpPr/>
            <p:nvPr/>
          </p:nvSpPr>
          <p:spPr>
            <a:xfrm>
              <a:off x="0" y="0"/>
              <a:ext cx="254" cy="44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Group 5"/>
          <p:cNvGrpSpPr/>
          <p:nvPr/>
        </p:nvGrpSpPr>
        <p:grpSpPr>
          <a:xfrm>
            <a:off x="1722438" y="1727200"/>
            <a:ext cx="1654175" cy="1944688"/>
            <a:chExt cx="1042" cy="1225"/>
          </a:xfrm>
        </p:grpSpPr>
        <p:sp>
          <p:nvSpPr>
            <p:cNvPr id="40044" name="Rectangle 6"/>
            <p:cNvSpPr/>
            <p:nvPr/>
          </p:nvSpPr>
          <p:spPr>
            <a:xfrm>
              <a:off x="329" y="973"/>
              <a:ext cx="549" cy="243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40045" name="Rectangle 7"/>
            <p:cNvSpPr/>
            <p:nvPr/>
          </p:nvSpPr>
          <p:spPr>
            <a:xfrm>
              <a:off x="245" y="81"/>
              <a:ext cx="633" cy="365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40046" name="Line 8"/>
            <p:cNvSpPr/>
            <p:nvPr/>
          </p:nvSpPr>
          <p:spPr>
            <a:xfrm flipH="1" flipV="1">
              <a:off x="96" y="928"/>
              <a:ext cx="0" cy="240"/>
            </a:xfrm>
            <a:prstGeom prst="line">
              <a:avLst/>
            </a:prstGeom>
            <a:ln w="63500" cap="flat" cmpd="dbl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0047" name="Line 9"/>
            <p:cNvSpPr/>
            <p:nvPr/>
          </p:nvSpPr>
          <p:spPr>
            <a:xfrm flipH="1" flipV="1">
              <a:off x="1005" y="851"/>
              <a:ext cx="3" cy="317"/>
            </a:xfrm>
            <a:prstGeom prst="line">
              <a:avLst/>
            </a:prstGeom>
            <a:ln w="63500" cap="flat" cmpd="dbl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0048" name="Line 10"/>
            <p:cNvSpPr/>
            <p:nvPr/>
          </p:nvSpPr>
          <p:spPr>
            <a:xfrm flipH="1" flipV="1">
              <a:off x="1005" y="243"/>
              <a:ext cx="0" cy="203"/>
            </a:xfrm>
            <a:prstGeom prst="line">
              <a:avLst/>
            </a:prstGeom>
            <a:ln w="63500" cap="flat" cmpd="dbl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0049" name="Line 11"/>
            <p:cNvSpPr/>
            <p:nvPr/>
          </p:nvSpPr>
          <p:spPr>
            <a:xfrm>
              <a:off x="835" y="243"/>
              <a:ext cx="17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0050" name="Line 12"/>
            <p:cNvSpPr/>
            <p:nvPr/>
          </p:nvSpPr>
          <p:spPr>
            <a:xfrm flipH="1" flipV="1">
              <a:off x="118" y="243"/>
              <a:ext cx="0" cy="203"/>
            </a:xfrm>
            <a:prstGeom prst="line">
              <a:avLst/>
            </a:prstGeom>
            <a:ln w="63500" cap="flat" cmpd="dbl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0051" name="Line 13"/>
            <p:cNvSpPr/>
            <p:nvPr/>
          </p:nvSpPr>
          <p:spPr>
            <a:xfrm flipH="1">
              <a:off x="118" y="243"/>
              <a:ext cx="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0052" name="Line 14"/>
            <p:cNvSpPr/>
            <p:nvPr/>
          </p:nvSpPr>
          <p:spPr>
            <a:xfrm>
              <a:off x="118" y="243"/>
              <a:ext cx="169" cy="0"/>
            </a:xfrm>
            <a:prstGeom prst="line">
              <a:avLst/>
            </a:prstGeom>
            <a:ln w="63500" cap="flat" cmpd="dbl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0053" name="Line 15"/>
            <p:cNvSpPr/>
            <p:nvPr/>
          </p:nvSpPr>
          <p:spPr>
            <a:xfrm flipH="1" flipV="1">
              <a:off x="878" y="0"/>
              <a:ext cx="0" cy="24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0054" name="Text Box 16"/>
            <p:cNvSpPr txBox="1"/>
            <p:nvPr/>
          </p:nvSpPr>
          <p:spPr>
            <a:xfrm>
              <a:off x="287" y="973"/>
              <a:ext cx="625" cy="25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78586" tIns="39293" rIns="78586" bIns="39293">
              <a:spAutoFit/>
            </a:bodyPr>
            <a:lstStyle/>
            <a:p>
              <a:pPr defTabSz="786130" eaLnBrk="1" hangingPunct="1">
                <a:spcBef>
                  <a:spcPct val="50000"/>
                </a:spcBef>
              </a:pPr>
              <a:r>
                <a:rPr lang="zh-CN" altLang="en-US" sz="2100">
                  <a:latin typeface="Times New Roman" panose="02020603050405020304" pitchFamily="18" charset="0"/>
                </a:rPr>
                <a:t>三间厅</a:t>
              </a:r>
              <a:endParaRPr lang="zh-CN" altLang="en-US" sz="2100">
                <a:latin typeface="Times New Roman" panose="02020603050405020304" pitchFamily="18" charset="0"/>
              </a:endParaRPr>
            </a:p>
          </p:txBody>
        </p:sp>
        <p:sp>
          <p:nvSpPr>
            <p:cNvPr id="40055" name="Line 17"/>
            <p:cNvSpPr/>
            <p:nvPr/>
          </p:nvSpPr>
          <p:spPr>
            <a:xfrm flipH="1">
              <a:off x="372" y="1094"/>
              <a:ext cx="41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0056" name="Line 18"/>
            <p:cNvSpPr/>
            <p:nvPr/>
          </p:nvSpPr>
          <p:spPr>
            <a:xfrm>
              <a:off x="96" y="1168"/>
              <a:ext cx="288" cy="0"/>
            </a:xfrm>
            <a:prstGeom prst="line">
              <a:avLst/>
            </a:prstGeom>
            <a:ln w="63500" cap="rnd" cmpd="dbl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0057" name="Text Box 19"/>
            <p:cNvSpPr txBox="1"/>
            <p:nvPr/>
          </p:nvSpPr>
          <p:spPr>
            <a:xfrm>
              <a:off x="240" y="544"/>
              <a:ext cx="802" cy="28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78586" tIns="39293" rIns="78586" bIns="39293">
              <a:spAutoFit/>
            </a:bodyPr>
            <a:lstStyle/>
            <a:p>
              <a:pPr defTabSz="786130" eaLnBrk="1" hangingPunct="1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CC0000"/>
                  </a:solidFill>
                  <a:latin typeface="Times New Roman" panose="02020603050405020304" pitchFamily="18" charset="0"/>
                  <a:ea typeface="华文隶书" pitchFamily="2" charset="-122"/>
                </a:rPr>
                <a:t>贾母院</a:t>
              </a:r>
              <a:endParaRPr lang="zh-CN" altLang="en-US" sz="2400" b="1">
                <a:solidFill>
                  <a:srgbClr val="CC0000"/>
                </a:solidFill>
                <a:latin typeface="Times New Roman" panose="02020603050405020304" pitchFamily="18" charset="0"/>
                <a:ea typeface="华文隶书" pitchFamily="2" charset="-122"/>
              </a:endParaRPr>
            </a:p>
          </p:txBody>
        </p:sp>
        <p:sp>
          <p:nvSpPr>
            <p:cNvPr id="40058" name="Text Box 20"/>
            <p:cNvSpPr txBox="1"/>
            <p:nvPr/>
          </p:nvSpPr>
          <p:spPr>
            <a:xfrm>
              <a:off x="144" y="112"/>
              <a:ext cx="887" cy="25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78586" tIns="39293" rIns="78586" bIns="39293">
              <a:spAutoFit/>
            </a:bodyPr>
            <a:lstStyle/>
            <a:p>
              <a:pPr defTabSz="786130" eaLnBrk="1" hangingPunct="1">
                <a:spcBef>
                  <a:spcPct val="50000"/>
                </a:spcBef>
              </a:pPr>
              <a:r>
                <a:rPr lang="zh-CN" altLang="en-US" sz="2100">
                  <a:solidFill>
                    <a:srgbClr val="CC0000"/>
                  </a:solidFill>
                  <a:latin typeface="Times New Roman" panose="02020603050405020304" pitchFamily="18" charset="0"/>
                  <a:ea typeface="华文琥珀" pitchFamily="2" charset="-122"/>
                </a:rPr>
                <a:t>五间上房</a:t>
              </a:r>
              <a:endParaRPr lang="zh-CN" altLang="en-US" sz="2100">
                <a:solidFill>
                  <a:srgbClr val="CC0000"/>
                </a:solidFill>
                <a:latin typeface="Times New Roman" panose="02020603050405020304" pitchFamily="18" charset="0"/>
                <a:ea typeface="华文琥珀" pitchFamily="2" charset="-122"/>
              </a:endParaRPr>
            </a:p>
          </p:txBody>
        </p:sp>
        <p:sp>
          <p:nvSpPr>
            <p:cNvPr id="40059" name="Text Box 21"/>
            <p:cNvSpPr txBox="1"/>
            <p:nvPr/>
          </p:nvSpPr>
          <p:spPr>
            <a:xfrm>
              <a:off x="0" y="496"/>
              <a:ext cx="302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lIns="78586" tIns="39293" rIns="78586" bIns="39293">
              <a:spAutoFit/>
            </a:bodyPr>
            <a:lstStyle/>
            <a:p>
              <a:pPr defTabSz="786130" eaLnBrk="1" hangingPunct="1">
                <a:spcBef>
                  <a:spcPct val="50000"/>
                </a:spcBef>
              </a:pPr>
              <a:r>
                <a:rPr lang="zh-CN" altLang="en-US" sz="2100">
                  <a:latin typeface="Times New Roman" panose="02020603050405020304" pitchFamily="18" charset="0"/>
                </a:rPr>
                <a:t>厢房</a:t>
              </a:r>
              <a:endParaRPr lang="zh-CN" altLang="en-US" sz="2100">
                <a:latin typeface="Times New Roman" panose="02020603050405020304" pitchFamily="18" charset="0"/>
              </a:endParaRPr>
            </a:p>
          </p:txBody>
        </p:sp>
        <p:sp>
          <p:nvSpPr>
            <p:cNvPr id="40060" name="Line 22"/>
            <p:cNvSpPr/>
            <p:nvPr/>
          </p:nvSpPr>
          <p:spPr>
            <a:xfrm>
              <a:off x="864" y="1168"/>
              <a:ext cx="144" cy="0"/>
            </a:xfrm>
            <a:prstGeom prst="line">
              <a:avLst/>
            </a:prstGeom>
            <a:ln w="63500" cap="rnd" cmpd="dbl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sp>
        <p:nvSpPr>
          <p:cNvPr id="21527" name="Text Box 23"/>
          <p:cNvSpPr txBox="1"/>
          <p:nvPr/>
        </p:nvSpPr>
        <p:spPr>
          <a:xfrm>
            <a:off x="5913438" y="1752600"/>
            <a:ext cx="685800" cy="323850"/>
          </a:xfrm>
          <a:prstGeom prst="rect">
            <a:avLst/>
          </a:prstGeom>
          <a:gradFill rotWithShape="0">
            <a:gsLst>
              <a:gs pos="0">
                <a:srgbClr val="33CCCC"/>
              </a:gs>
              <a:gs pos="100000">
                <a:srgbClr val="009900"/>
              </a:gs>
            </a:gsLst>
            <a:lin ang="5400000" scaled="1"/>
          </a:gradFill>
          <a:ln w="9525">
            <a:noFill/>
          </a:ln>
        </p:spPr>
        <p:txBody>
          <a:bodyPr lIns="78586" tIns="39293" rIns="78586" bIns="39293">
            <a:spAutoFit/>
          </a:bodyPr>
          <a:lstStyle/>
          <a:p>
            <a:pPr defTabSz="786130" eaLnBrk="1" hangingPunct="1">
              <a:spcBef>
                <a:spcPct val="50000"/>
              </a:spcBef>
            </a:pPr>
            <a:endParaRPr lang="zh-CN" altLang="en-US" sz="1600">
              <a:latin typeface="Times New Roman" panose="02020603050405020304" pitchFamily="18" charset="0"/>
            </a:endParaRPr>
          </a:p>
        </p:txBody>
      </p:sp>
      <p:grpSp>
        <p:nvGrpSpPr>
          <p:cNvPr id="4" name="Group 24"/>
          <p:cNvGrpSpPr/>
          <p:nvPr/>
        </p:nvGrpSpPr>
        <p:grpSpPr>
          <a:xfrm>
            <a:off x="3094038" y="1752600"/>
            <a:ext cx="3581400" cy="1984375"/>
            <a:chExt cx="2256" cy="1250"/>
          </a:xfrm>
        </p:grpSpPr>
        <p:sp>
          <p:nvSpPr>
            <p:cNvPr id="40034" name="Rectangle 25"/>
            <p:cNvSpPr/>
            <p:nvPr/>
          </p:nvSpPr>
          <p:spPr>
            <a:xfrm>
              <a:off x="672" y="48"/>
              <a:ext cx="1055" cy="425"/>
            </a:xfrm>
            <a:prstGeom prst="rect">
              <a:avLst/>
            </a:prstGeom>
            <a:blipFill rotWithShape="0">
              <a:blip r:embed="rId2"/>
              <a:stretch>
                <a:fillRect/>
              </a:stretch>
            </a:blip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40035" name="Rectangle 26" descr="花束"/>
            <p:cNvSpPr/>
            <p:nvPr/>
          </p:nvSpPr>
          <p:spPr>
            <a:xfrm>
              <a:off x="1824" y="480"/>
              <a:ext cx="295" cy="634"/>
            </a:xfrm>
            <a:prstGeom prst="rect">
              <a:avLst/>
            </a:prstGeom>
            <a:blipFill rotWithShape="0">
              <a:blip r:embed="rId3"/>
              <a:stretch>
                <a:fillRect/>
              </a:stretch>
            </a:blip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40036" name="Line 27"/>
            <p:cNvSpPr/>
            <p:nvPr/>
          </p:nvSpPr>
          <p:spPr>
            <a:xfrm flipH="1" flipV="1">
              <a:off x="388" y="308"/>
              <a:ext cx="0" cy="162"/>
            </a:xfrm>
            <a:prstGeom prst="line">
              <a:avLst/>
            </a:prstGeom>
            <a:ln w="63500" cap="rnd" cmpd="dbl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0037" name="Line 28"/>
            <p:cNvSpPr/>
            <p:nvPr/>
          </p:nvSpPr>
          <p:spPr>
            <a:xfrm>
              <a:off x="388" y="308"/>
              <a:ext cx="295" cy="0"/>
            </a:xfrm>
            <a:prstGeom prst="line">
              <a:avLst/>
            </a:prstGeom>
            <a:ln w="63500" cap="rnd" cmpd="dbl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0038" name="Line 29"/>
            <p:cNvSpPr/>
            <p:nvPr/>
          </p:nvSpPr>
          <p:spPr>
            <a:xfrm>
              <a:off x="1738" y="308"/>
              <a:ext cx="295" cy="0"/>
            </a:xfrm>
            <a:prstGeom prst="line">
              <a:avLst/>
            </a:prstGeom>
            <a:ln w="63500" cap="rnd" cmpd="dbl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0039" name="Text Box 30"/>
            <p:cNvSpPr txBox="1"/>
            <p:nvPr/>
          </p:nvSpPr>
          <p:spPr>
            <a:xfrm>
              <a:off x="894" y="146"/>
              <a:ext cx="738" cy="28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78586" tIns="39293" rIns="78586" bIns="39293">
              <a:spAutoFit/>
            </a:bodyPr>
            <a:lstStyle/>
            <a:p>
              <a:pPr defTabSz="786130" eaLnBrk="1" hangingPunct="1">
                <a:spcBef>
                  <a:spcPct val="50000"/>
                </a:spcBef>
              </a:pPr>
              <a:r>
                <a:rPr lang="zh-CN" altLang="en-US" sz="2400" b="1">
                  <a:solidFill>
                    <a:srgbClr val="FF0066"/>
                  </a:solidFill>
                  <a:latin typeface="Times New Roman" panose="02020603050405020304" pitchFamily="18" charset="0"/>
                  <a:ea typeface="华文琥珀" pitchFamily="2" charset="-122"/>
                </a:rPr>
                <a:t>荣禧堂</a:t>
              </a:r>
              <a:endParaRPr lang="zh-CN" altLang="en-US" sz="2400" b="1">
                <a:solidFill>
                  <a:srgbClr val="FF0066"/>
                </a:solidFill>
                <a:latin typeface="Times New Roman" panose="02020603050405020304" pitchFamily="18" charset="0"/>
                <a:ea typeface="华文琥珀" pitchFamily="2" charset="-122"/>
              </a:endParaRPr>
            </a:p>
          </p:txBody>
        </p:sp>
        <p:sp>
          <p:nvSpPr>
            <p:cNvPr id="40040" name="Text Box 31"/>
            <p:cNvSpPr txBox="1"/>
            <p:nvPr/>
          </p:nvSpPr>
          <p:spPr>
            <a:xfrm>
              <a:off x="1872" y="480"/>
              <a:ext cx="273" cy="77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lIns="78586" tIns="39293" rIns="78586" bIns="39293">
              <a:spAutoFit/>
            </a:bodyPr>
            <a:lstStyle/>
            <a:p>
              <a:pPr defTabSz="786130" eaLnBrk="1" hangingPunct="1">
                <a:spcBef>
                  <a:spcPct val="50000"/>
                </a:spcBef>
              </a:pPr>
              <a:r>
                <a:rPr lang="zh-CN" altLang="en-US" b="1">
                  <a:latin typeface="Times New Roman" panose="02020603050405020304" pitchFamily="18" charset="0"/>
                </a:rPr>
                <a:t>东廊三间</a:t>
              </a:r>
              <a:endParaRPr lang="zh-CN" altLang="en-US" b="1">
                <a:latin typeface="Times New Roman" panose="02020603050405020304" pitchFamily="18" charset="0"/>
              </a:endParaRPr>
            </a:p>
          </p:txBody>
        </p:sp>
        <p:sp>
          <p:nvSpPr>
            <p:cNvPr id="40041" name="Text Box 32" descr="花束"/>
            <p:cNvSpPr txBox="1"/>
            <p:nvPr/>
          </p:nvSpPr>
          <p:spPr>
            <a:xfrm>
              <a:off x="288" y="528"/>
              <a:ext cx="273" cy="576"/>
            </a:xfrm>
            <a:prstGeom prst="rect">
              <a:avLst/>
            </a:prstGeom>
            <a:blipFill rotWithShape="0">
              <a:blip r:embed="rId3"/>
              <a:stretch>
                <a:fillRect/>
              </a:stretch>
            </a:blipFill>
            <a:ln w="9525">
              <a:noFill/>
            </a:ln>
          </p:spPr>
          <p:txBody>
            <a:bodyPr wrap="none" anchor="ctr"/>
            <a:lstStyle/>
            <a:p>
              <a:pPr defTabSz="786130" eaLnBrk="1" hangingPunct="1">
                <a:spcBef>
                  <a:spcPct val="50000"/>
                </a:spcBef>
              </a:pPr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40042" name="Text Box 33"/>
            <p:cNvSpPr txBox="1"/>
            <p:nvPr/>
          </p:nvSpPr>
          <p:spPr>
            <a:xfrm>
              <a:off x="0" y="0"/>
              <a:ext cx="624" cy="204"/>
            </a:xfrm>
            <a:prstGeom prst="rect">
              <a:avLst/>
            </a:prstGeom>
            <a:gradFill rotWithShape="0">
              <a:gsLst>
                <a:gs pos="0">
                  <a:srgbClr val="33CCCC"/>
                </a:gs>
                <a:gs pos="100000">
                  <a:srgbClr val="009900"/>
                </a:gs>
              </a:gsLst>
              <a:lin ang="5400000" scaled="1"/>
            </a:gradFill>
            <a:ln w="9525">
              <a:noFill/>
            </a:ln>
          </p:spPr>
          <p:txBody>
            <a:bodyPr lIns="78586" tIns="39293" rIns="78586" bIns="39293">
              <a:spAutoFit/>
            </a:bodyPr>
            <a:lstStyle/>
            <a:p>
              <a:pPr defTabSz="786130" eaLnBrk="1" hangingPunct="1">
                <a:spcBef>
                  <a:spcPct val="50000"/>
                </a:spcBef>
              </a:pPr>
              <a:r>
                <a:rPr lang="zh-CN" altLang="en-US" sz="1600">
                  <a:latin typeface="Times New Roman" panose="02020603050405020304" pitchFamily="18" charset="0"/>
                  <a:ea typeface="华文隶书" pitchFamily="2" charset="-122"/>
                </a:rPr>
                <a:t>抱厦厅</a:t>
              </a:r>
              <a:endParaRPr lang="zh-CN" altLang="en-US" sz="1600">
                <a:latin typeface="Times New Roman" panose="02020603050405020304" pitchFamily="18" charset="0"/>
                <a:ea typeface="华文隶书" pitchFamily="2" charset="-122"/>
              </a:endParaRPr>
            </a:p>
          </p:txBody>
        </p:sp>
        <p:sp>
          <p:nvSpPr>
            <p:cNvPr id="40043" name="Text Box 34"/>
            <p:cNvSpPr txBox="1"/>
            <p:nvPr/>
          </p:nvSpPr>
          <p:spPr>
            <a:xfrm>
              <a:off x="1632" y="0"/>
              <a:ext cx="624" cy="20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78586" tIns="39293" rIns="78586" bIns="39293">
              <a:spAutoFit/>
            </a:bodyPr>
            <a:lstStyle/>
            <a:p>
              <a:pPr defTabSz="786130" eaLnBrk="1" hangingPunct="1">
                <a:spcBef>
                  <a:spcPct val="50000"/>
                </a:spcBef>
              </a:pPr>
              <a:r>
                <a:rPr lang="zh-CN" altLang="en-US" sz="1600">
                  <a:latin typeface="Times New Roman" panose="02020603050405020304" pitchFamily="18" charset="0"/>
                  <a:ea typeface="华文隶书" pitchFamily="2" charset="-122"/>
                </a:rPr>
                <a:t>三间耳房</a:t>
              </a:r>
              <a:endParaRPr lang="zh-CN" altLang="en-US" sz="1600">
                <a:latin typeface="Times New Roman" panose="02020603050405020304" pitchFamily="18" charset="0"/>
                <a:ea typeface="华文隶书" pitchFamily="2" charset="-122"/>
              </a:endParaRPr>
            </a:p>
          </p:txBody>
        </p:sp>
      </p:grpSp>
      <p:sp>
        <p:nvSpPr>
          <p:cNvPr id="39942" name="Line 35"/>
          <p:cNvSpPr/>
          <p:nvPr/>
        </p:nvSpPr>
        <p:spPr>
          <a:xfrm flipH="1" flipV="1">
            <a:off x="3584575" y="2112963"/>
            <a:ext cx="0" cy="322262"/>
          </a:xfrm>
          <a:prstGeom prst="line">
            <a:avLst/>
          </a:prstGeom>
          <a:ln w="9525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1540" name="Line 36"/>
          <p:cNvSpPr/>
          <p:nvPr/>
        </p:nvSpPr>
        <p:spPr>
          <a:xfrm flipH="1" flipV="1">
            <a:off x="3170238" y="1371600"/>
            <a:ext cx="0" cy="374650"/>
          </a:xfrm>
          <a:prstGeom prst="line">
            <a:avLst/>
          </a:prstGeom>
          <a:ln w="9525">
            <a:noFill/>
          </a:ln>
        </p:spPr>
        <p:txBody>
          <a:bodyPr/>
          <a:lstStyle/>
          <a:p/>
        </p:txBody>
      </p:sp>
      <p:sp>
        <p:nvSpPr>
          <p:cNvPr id="21541" name="Line 37"/>
          <p:cNvSpPr/>
          <p:nvPr/>
        </p:nvSpPr>
        <p:spPr>
          <a:xfrm>
            <a:off x="3786188" y="3722688"/>
            <a:ext cx="2611437" cy="0"/>
          </a:xfrm>
          <a:prstGeom prst="line">
            <a:avLst/>
          </a:prstGeom>
          <a:ln w="63500" cap="rnd" cmpd="dbl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  <p:txBody>
          <a:bodyPr/>
          <a:lstStyle/>
          <a:p/>
        </p:txBody>
      </p:sp>
      <p:grpSp>
        <p:nvGrpSpPr>
          <p:cNvPr id="5" name="Group 38"/>
          <p:cNvGrpSpPr/>
          <p:nvPr/>
        </p:nvGrpSpPr>
        <p:grpSpPr>
          <a:xfrm>
            <a:off x="3786188" y="2241550"/>
            <a:ext cx="2611437" cy="1481138"/>
            <a:chExt cx="1645" cy="933"/>
          </a:xfrm>
        </p:grpSpPr>
        <p:sp>
          <p:nvSpPr>
            <p:cNvPr id="40031" name="Line 39"/>
            <p:cNvSpPr/>
            <p:nvPr/>
          </p:nvSpPr>
          <p:spPr>
            <a:xfrm flipH="1" flipV="1">
              <a:off x="1645" y="0"/>
              <a:ext cx="0" cy="162"/>
            </a:xfrm>
            <a:prstGeom prst="line">
              <a:avLst/>
            </a:prstGeom>
            <a:ln w="63500" cap="rnd" cmpd="dbl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0032" name="Line 40"/>
            <p:cNvSpPr/>
            <p:nvPr/>
          </p:nvSpPr>
          <p:spPr>
            <a:xfrm flipH="1">
              <a:off x="1645" y="730"/>
              <a:ext cx="0" cy="203"/>
            </a:xfrm>
            <a:prstGeom prst="line">
              <a:avLst/>
            </a:prstGeom>
            <a:ln w="63500" cap="rnd" cmpd="dbl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0033" name="Line 41"/>
            <p:cNvSpPr/>
            <p:nvPr/>
          </p:nvSpPr>
          <p:spPr>
            <a:xfrm flipH="1">
              <a:off x="0" y="770"/>
              <a:ext cx="0" cy="163"/>
            </a:xfrm>
            <a:prstGeom prst="line">
              <a:avLst/>
            </a:prstGeom>
            <a:ln w="63500" cap="rnd" cmpd="dbl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sp>
        <p:nvSpPr>
          <p:cNvPr id="21546" name="Text Box 42"/>
          <p:cNvSpPr txBox="1"/>
          <p:nvPr/>
        </p:nvSpPr>
        <p:spPr>
          <a:xfrm>
            <a:off x="4618038" y="5562600"/>
            <a:ext cx="936625" cy="384175"/>
          </a:xfrm>
          <a:prstGeom prst="rect">
            <a:avLst/>
          </a:prstGeom>
          <a:noFill/>
          <a:ln w="9525">
            <a:noFill/>
          </a:ln>
        </p:spPr>
        <p:txBody>
          <a:bodyPr lIns="78586" tIns="39293" rIns="78586" bIns="39293">
            <a:spAutoFit/>
          </a:bodyPr>
          <a:lstStyle/>
          <a:p>
            <a:pPr defTabSz="786130" eaLnBrk="1" hangingPunct="1">
              <a:spcBef>
                <a:spcPct val="50000"/>
              </a:spcBef>
            </a:pPr>
            <a:r>
              <a:rPr lang="zh-CN" altLang="en-US" sz="2000" b="1">
                <a:latin typeface="Times New Roman" panose="02020603050405020304" pitchFamily="18" charset="0"/>
                <a:ea typeface="华文细黑" pitchFamily="2" charset="-122"/>
              </a:rPr>
              <a:t>二门</a:t>
            </a:r>
            <a:endParaRPr lang="zh-CN" altLang="en-US" sz="2000" b="1">
              <a:latin typeface="Times New Roman" panose="02020603050405020304" pitchFamily="18" charset="0"/>
              <a:ea typeface="华文细黑" pitchFamily="2" charset="-122"/>
            </a:endParaRPr>
          </a:p>
        </p:txBody>
      </p:sp>
      <p:grpSp>
        <p:nvGrpSpPr>
          <p:cNvPr id="6" name="Group 43"/>
          <p:cNvGrpSpPr/>
          <p:nvPr/>
        </p:nvGrpSpPr>
        <p:grpSpPr>
          <a:xfrm>
            <a:off x="1727200" y="3979863"/>
            <a:ext cx="1724025" cy="1285875"/>
            <a:chExt cx="1086" cy="810"/>
          </a:xfrm>
        </p:grpSpPr>
        <p:sp>
          <p:nvSpPr>
            <p:cNvPr id="40027" name="Rectangle 44"/>
            <p:cNvSpPr/>
            <p:nvPr/>
          </p:nvSpPr>
          <p:spPr>
            <a:xfrm>
              <a:off x="199" y="0"/>
              <a:ext cx="887" cy="77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40028" name="Rectangle 45"/>
            <p:cNvSpPr/>
            <p:nvPr/>
          </p:nvSpPr>
          <p:spPr>
            <a:xfrm>
              <a:off x="326" y="121"/>
              <a:ext cx="633" cy="649"/>
            </a:xfrm>
            <a:prstGeom prst="rect">
              <a:avLst/>
            </a:prstGeom>
            <a:noFill/>
            <a:ln w="9525" cap="rnd" cmpd="sng">
              <a:solidFill>
                <a:schemeClr val="tx1"/>
              </a:solidFill>
              <a:prstDash val="sysDot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40029" name="Text Box 46"/>
            <p:cNvSpPr txBox="1"/>
            <p:nvPr/>
          </p:nvSpPr>
          <p:spPr>
            <a:xfrm>
              <a:off x="369" y="486"/>
              <a:ext cx="674" cy="24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78586" tIns="39293" rIns="78586" bIns="39293">
              <a:spAutoFit/>
            </a:bodyPr>
            <a:lstStyle/>
            <a:p>
              <a:pPr defTabSz="786130" eaLnBrk="1" hangingPunct="1">
                <a:spcBef>
                  <a:spcPct val="50000"/>
                </a:spcBef>
              </a:pPr>
              <a:r>
                <a:rPr lang="zh-CN" altLang="en-US" sz="2000" b="1">
                  <a:latin typeface="Times New Roman" panose="02020603050405020304" pitchFamily="18" charset="0"/>
                  <a:ea typeface="华文细黑" pitchFamily="2" charset="-122"/>
                </a:rPr>
                <a:t>垂花门</a:t>
              </a:r>
              <a:endParaRPr lang="zh-CN" altLang="en-US" sz="2000" b="1">
                <a:latin typeface="Times New Roman" panose="02020603050405020304" pitchFamily="18" charset="0"/>
                <a:ea typeface="华文细黑" pitchFamily="2" charset="-122"/>
              </a:endParaRPr>
            </a:p>
          </p:txBody>
        </p:sp>
        <p:sp>
          <p:nvSpPr>
            <p:cNvPr id="40030" name="Text Box 47"/>
            <p:cNvSpPr txBox="1"/>
            <p:nvPr/>
          </p:nvSpPr>
          <p:spPr>
            <a:xfrm>
              <a:off x="0" y="81"/>
              <a:ext cx="292" cy="729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lIns="78586" tIns="39293" rIns="78586" bIns="39293">
              <a:spAutoFit/>
            </a:bodyPr>
            <a:lstStyle/>
            <a:p>
              <a:pPr defTabSz="786130" eaLnBrk="1" hangingPunct="1">
                <a:spcBef>
                  <a:spcPct val="50000"/>
                </a:spcBef>
              </a:pPr>
              <a:r>
                <a:rPr lang="zh-CN" altLang="en-US" sz="2000">
                  <a:latin typeface="Times New Roman" panose="02020603050405020304" pitchFamily="18" charset="0"/>
                </a:rPr>
                <a:t>抄手游廊</a:t>
              </a:r>
              <a:endParaRPr lang="zh-CN" altLang="en-US" sz="2000">
                <a:latin typeface="Times New Roman" panose="02020603050405020304" pitchFamily="18" charset="0"/>
              </a:endParaRPr>
            </a:p>
          </p:txBody>
        </p:sp>
      </p:grpSp>
      <p:sp>
        <p:nvSpPr>
          <p:cNvPr id="21552" name="Text Box 48"/>
          <p:cNvSpPr txBox="1"/>
          <p:nvPr/>
        </p:nvSpPr>
        <p:spPr>
          <a:xfrm>
            <a:off x="6934200" y="2757488"/>
            <a:ext cx="1608138" cy="444500"/>
          </a:xfrm>
          <a:prstGeom prst="rect">
            <a:avLst/>
          </a:prstGeom>
          <a:noFill/>
          <a:ln w="9525">
            <a:noFill/>
          </a:ln>
        </p:spPr>
        <p:txBody>
          <a:bodyPr lIns="78586" tIns="39293" rIns="78586" bIns="39293">
            <a:spAutoFit/>
          </a:bodyPr>
          <a:lstStyle/>
          <a:p>
            <a:pPr defTabSz="78613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3300"/>
                </a:solidFill>
                <a:latin typeface="Times New Roman" panose="02020603050405020304" pitchFamily="18" charset="0"/>
                <a:ea typeface="华文隶书" pitchFamily="2" charset="-122"/>
              </a:rPr>
              <a:t>贾赦院</a:t>
            </a:r>
            <a:endParaRPr lang="zh-CN" altLang="en-US" sz="2400" b="1">
              <a:solidFill>
                <a:srgbClr val="003300"/>
              </a:solidFill>
              <a:latin typeface="Times New Roman" panose="02020603050405020304" pitchFamily="18" charset="0"/>
              <a:ea typeface="华文隶书" pitchFamily="2" charset="-122"/>
            </a:endParaRPr>
          </a:p>
        </p:txBody>
      </p:sp>
      <p:grpSp>
        <p:nvGrpSpPr>
          <p:cNvPr id="7" name="Group 49"/>
          <p:cNvGrpSpPr/>
          <p:nvPr/>
        </p:nvGrpSpPr>
        <p:grpSpPr>
          <a:xfrm>
            <a:off x="3094038" y="2133600"/>
            <a:ext cx="3557587" cy="0"/>
            <a:chExt cx="2241" cy="0"/>
          </a:xfrm>
        </p:grpSpPr>
        <p:sp>
          <p:nvSpPr>
            <p:cNvPr id="40025" name="Line 50"/>
            <p:cNvSpPr/>
            <p:nvPr/>
          </p:nvSpPr>
          <p:spPr>
            <a:xfrm flipV="1">
              <a:off x="0" y="0"/>
              <a:ext cx="720" cy="0"/>
            </a:xfrm>
            <a:prstGeom prst="line">
              <a:avLst/>
            </a:prstGeom>
            <a:ln w="9525">
              <a:noFill/>
            </a:ln>
          </p:spPr>
          <p:txBody>
            <a:bodyPr/>
            <a:lstStyle/>
            <a:p/>
          </p:txBody>
        </p:sp>
        <p:sp>
          <p:nvSpPr>
            <p:cNvPr id="40026" name="Line 51"/>
            <p:cNvSpPr/>
            <p:nvPr/>
          </p:nvSpPr>
          <p:spPr>
            <a:xfrm>
              <a:off x="1776" y="0"/>
              <a:ext cx="465" cy="0"/>
            </a:xfrm>
            <a:prstGeom prst="line">
              <a:avLst/>
            </a:prstGeom>
            <a:ln w="9525">
              <a:noFill/>
            </a:ln>
          </p:spPr>
          <p:txBody>
            <a:bodyPr/>
            <a:lstStyle/>
            <a:p/>
          </p:txBody>
        </p:sp>
      </p:grpSp>
      <p:grpSp>
        <p:nvGrpSpPr>
          <p:cNvPr id="8" name="Group 52"/>
          <p:cNvGrpSpPr/>
          <p:nvPr/>
        </p:nvGrpSpPr>
        <p:grpSpPr>
          <a:xfrm>
            <a:off x="7402513" y="1179513"/>
            <a:ext cx="334962" cy="965200"/>
            <a:chExt cx="211" cy="608"/>
          </a:xfrm>
        </p:grpSpPr>
        <p:sp>
          <p:nvSpPr>
            <p:cNvPr id="40023" name="Line 53"/>
            <p:cNvSpPr/>
            <p:nvPr/>
          </p:nvSpPr>
          <p:spPr>
            <a:xfrm>
              <a:off x="0" y="304"/>
              <a:ext cx="211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0024" name="Line 54"/>
            <p:cNvSpPr/>
            <p:nvPr/>
          </p:nvSpPr>
          <p:spPr>
            <a:xfrm flipH="1" flipV="1">
              <a:off x="85" y="0"/>
              <a:ext cx="0" cy="6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/>
          </p:txBody>
        </p:sp>
      </p:grpSp>
      <p:sp>
        <p:nvSpPr>
          <p:cNvPr id="39951" name="Text Box 55"/>
          <p:cNvSpPr txBox="1"/>
          <p:nvPr/>
        </p:nvSpPr>
        <p:spPr>
          <a:xfrm>
            <a:off x="7337425" y="762000"/>
            <a:ext cx="669925" cy="400050"/>
          </a:xfrm>
          <a:prstGeom prst="rect">
            <a:avLst/>
          </a:prstGeom>
          <a:noFill/>
          <a:ln w="9525">
            <a:noFill/>
          </a:ln>
        </p:spPr>
        <p:txBody>
          <a:bodyPr lIns="78586" tIns="39293" rIns="78586" bIns="39293">
            <a:spAutoFit/>
          </a:bodyPr>
          <a:lstStyle/>
          <a:p>
            <a:pPr defTabSz="786130" eaLnBrk="1" hangingPunct="1">
              <a:spcBef>
                <a:spcPct val="50000"/>
              </a:spcBef>
            </a:pPr>
            <a:r>
              <a:rPr lang="zh-CN" altLang="en-US" sz="2100">
                <a:latin typeface="Times New Roman" panose="02020603050405020304" pitchFamily="18" charset="0"/>
              </a:rPr>
              <a:t>北</a:t>
            </a:r>
            <a:endParaRPr lang="zh-CN" altLang="en-US" sz="2100">
              <a:latin typeface="Times New Roman" panose="02020603050405020304" pitchFamily="18" charset="0"/>
            </a:endParaRPr>
          </a:p>
        </p:txBody>
      </p:sp>
      <p:sp>
        <p:nvSpPr>
          <p:cNvPr id="21560" name="Line 56"/>
          <p:cNvSpPr/>
          <p:nvPr/>
        </p:nvSpPr>
        <p:spPr>
          <a:xfrm flipV="1">
            <a:off x="6675438" y="3810000"/>
            <a:ext cx="533400" cy="0"/>
          </a:xfrm>
          <a:prstGeom prst="line">
            <a:avLst/>
          </a:prstGeom>
          <a:ln w="9525">
            <a:noFill/>
          </a:ln>
        </p:spPr>
        <p:txBody>
          <a:bodyPr/>
          <a:lstStyle/>
          <a:p/>
        </p:txBody>
      </p:sp>
      <p:grpSp>
        <p:nvGrpSpPr>
          <p:cNvPr id="9" name="Group 57"/>
          <p:cNvGrpSpPr/>
          <p:nvPr/>
        </p:nvGrpSpPr>
        <p:grpSpPr>
          <a:xfrm>
            <a:off x="6675438" y="762000"/>
            <a:ext cx="1600200" cy="5789613"/>
            <a:chExt cx="1008" cy="3647"/>
          </a:xfrm>
        </p:grpSpPr>
        <p:sp>
          <p:nvSpPr>
            <p:cNvPr id="40019" name="Line 58"/>
            <p:cNvSpPr/>
            <p:nvPr/>
          </p:nvSpPr>
          <p:spPr>
            <a:xfrm flipV="1">
              <a:off x="0" y="2784"/>
              <a:ext cx="336" cy="0"/>
            </a:xfrm>
            <a:prstGeom prst="line">
              <a:avLst/>
            </a:prstGeom>
            <a:ln w="9525">
              <a:noFill/>
            </a:ln>
          </p:spPr>
          <p:txBody>
            <a:bodyPr/>
            <a:lstStyle/>
            <a:p/>
          </p:txBody>
        </p:sp>
        <p:sp>
          <p:nvSpPr>
            <p:cNvPr id="40020" name="Text Box 59"/>
            <p:cNvSpPr txBox="1"/>
            <p:nvPr/>
          </p:nvSpPr>
          <p:spPr>
            <a:xfrm>
              <a:off x="163" y="3405"/>
              <a:ext cx="717" cy="24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78586" tIns="39293" rIns="78586" bIns="39293">
              <a:spAutoFit/>
            </a:bodyPr>
            <a:lstStyle/>
            <a:p>
              <a:pPr defTabSz="786130" eaLnBrk="1" hangingPunct="1">
                <a:spcBef>
                  <a:spcPct val="50000"/>
                </a:spcBef>
              </a:pPr>
              <a:r>
                <a:rPr lang="zh-CN" altLang="en-US" sz="2000" b="1">
                  <a:latin typeface="Times New Roman" panose="02020603050405020304" pitchFamily="18" charset="0"/>
                  <a:ea typeface="华文细黑" pitchFamily="2" charset="-122"/>
                </a:rPr>
                <a:t>东角门</a:t>
              </a:r>
              <a:endParaRPr lang="zh-CN" altLang="en-US" sz="2000" b="1">
                <a:latin typeface="Times New Roman" panose="02020603050405020304" pitchFamily="18" charset="0"/>
                <a:ea typeface="华文细黑" pitchFamily="2" charset="-122"/>
              </a:endParaRPr>
            </a:p>
          </p:txBody>
        </p:sp>
        <p:sp>
          <p:nvSpPr>
            <p:cNvPr id="40021" name="Line 60"/>
            <p:cNvSpPr/>
            <p:nvPr/>
          </p:nvSpPr>
          <p:spPr>
            <a:xfrm flipH="1">
              <a:off x="0" y="2784"/>
              <a:ext cx="0" cy="240"/>
            </a:xfrm>
            <a:prstGeom prst="line">
              <a:avLst/>
            </a:prstGeom>
            <a:ln w="9525">
              <a:noFill/>
            </a:ln>
          </p:spPr>
          <p:txBody>
            <a:bodyPr/>
            <a:lstStyle/>
            <a:p/>
          </p:txBody>
        </p:sp>
        <p:sp>
          <p:nvSpPr>
            <p:cNvPr id="40022" name="Line 61"/>
            <p:cNvSpPr/>
            <p:nvPr/>
          </p:nvSpPr>
          <p:spPr>
            <a:xfrm flipH="1" flipV="1">
              <a:off x="1008" y="0"/>
              <a:ext cx="0" cy="3019"/>
            </a:xfrm>
            <a:prstGeom prst="line">
              <a:avLst/>
            </a:prstGeom>
            <a:ln w="9525">
              <a:noFill/>
            </a:ln>
          </p:spPr>
          <p:txBody>
            <a:bodyPr/>
            <a:lstStyle/>
            <a:p/>
          </p:txBody>
        </p:sp>
      </p:grpSp>
      <p:grpSp>
        <p:nvGrpSpPr>
          <p:cNvPr id="10" name="Group 62"/>
          <p:cNvGrpSpPr/>
          <p:nvPr/>
        </p:nvGrpSpPr>
        <p:grpSpPr>
          <a:xfrm>
            <a:off x="533400" y="1295400"/>
            <a:ext cx="6094413" cy="609600"/>
            <a:chExt cx="3839" cy="384"/>
          </a:xfrm>
        </p:grpSpPr>
        <p:sp>
          <p:nvSpPr>
            <p:cNvPr id="40015" name="Line 63"/>
            <p:cNvSpPr/>
            <p:nvPr/>
          </p:nvSpPr>
          <p:spPr>
            <a:xfrm>
              <a:off x="0" y="96"/>
              <a:ext cx="2352" cy="0"/>
            </a:xfrm>
            <a:prstGeom prst="line">
              <a:avLst/>
            </a:prstGeom>
            <a:ln w="9525">
              <a:noFill/>
            </a:ln>
          </p:spPr>
          <p:txBody>
            <a:bodyPr/>
            <a:lstStyle/>
            <a:p/>
          </p:txBody>
        </p:sp>
        <p:sp>
          <p:nvSpPr>
            <p:cNvPr id="40016" name="Line 64"/>
            <p:cNvSpPr/>
            <p:nvPr/>
          </p:nvSpPr>
          <p:spPr>
            <a:xfrm flipH="1">
              <a:off x="2352" y="0"/>
              <a:ext cx="0" cy="384"/>
            </a:xfrm>
            <a:prstGeom prst="line">
              <a:avLst/>
            </a:prstGeom>
            <a:ln w="9525">
              <a:noFill/>
            </a:ln>
          </p:spPr>
          <p:txBody>
            <a:bodyPr/>
            <a:lstStyle/>
            <a:p/>
          </p:txBody>
        </p:sp>
        <p:sp>
          <p:nvSpPr>
            <p:cNvPr id="40017" name="Line 65"/>
            <p:cNvSpPr/>
            <p:nvPr/>
          </p:nvSpPr>
          <p:spPr>
            <a:xfrm>
              <a:off x="2736" y="240"/>
              <a:ext cx="1103" cy="0"/>
            </a:xfrm>
            <a:prstGeom prst="line">
              <a:avLst/>
            </a:prstGeom>
            <a:ln w="38100" cap="rnd" cmpd="dbl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40018" name="Text Box 66"/>
            <p:cNvSpPr txBox="1"/>
            <p:nvPr/>
          </p:nvSpPr>
          <p:spPr>
            <a:xfrm>
              <a:off x="1248" y="96"/>
              <a:ext cx="48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2000">
                  <a:latin typeface="Times New Roman" panose="02020603050405020304" pitchFamily="18" charset="0"/>
                </a:rPr>
                <a:t>穿堂</a:t>
              </a:r>
              <a:endParaRPr lang="zh-CN" altLang="en-US" sz="20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1" name="Group 67"/>
          <p:cNvGrpSpPr/>
          <p:nvPr/>
        </p:nvGrpSpPr>
        <p:grpSpPr>
          <a:xfrm>
            <a:off x="3048000" y="762000"/>
            <a:ext cx="4237038" cy="5789613"/>
            <a:chExt cx="2669" cy="3647"/>
          </a:xfrm>
        </p:grpSpPr>
        <p:sp>
          <p:nvSpPr>
            <p:cNvPr id="39998" name="Rectangle 68"/>
            <p:cNvSpPr/>
            <p:nvPr/>
          </p:nvSpPr>
          <p:spPr>
            <a:xfrm>
              <a:off x="845" y="3312"/>
              <a:ext cx="759" cy="144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39999" name="Line 69"/>
            <p:cNvSpPr/>
            <p:nvPr/>
          </p:nvSpPr>
          <p:spPr>
            <a:xfrm flipV="1">
              <a:off x="0" y="3360"/>
              <a:ext cx="845" cy="4"/>
            </a:xfrm>
            <a:prstGeom prst="line">
              <a:avLst/>
            </a:prstGeom>
            <a:ln w="9525">
              <a:noFill/>
            </a:ln>
          </p:spPr>
          <p:txBody>
            <a:bodyPr/>
            <a:lstStyle/>
            <a:p/>
          </p:txBody>
        </p:sp>
        <p:sp>
          <p:nvSpPr>
            <p:cNvPr id="40000" name="Line 70"/>
            <p:cNvSpPr/>
            <p:nvPr/>
          </p:nvSpPr>
          <p:spPr>
            <a:xfrm>
              <a:off x="1613" y="3360"/>
              <a:ext cx="1046" cy="4"/>
            </a:xfrm>
            <a:prstGeom prst="line">
              <a:avLst/>
            </a:prstGeom>
            <a:ln w="9525">
              <a:noFill/>
            </a:ln>
          </p:spPr>
          <p:txBody>
            <a:bodyPr/>
            <a:lstStyle/>
            <a:p/>
          </p:txBody>
        </p:sp>
        <p:sp>
          <p:nvSpPr>
            <p:cNvPr id="40001" name="Rectangle 71"/>
            <p:cNvSpPr/>
            <p:nvPr/>
          </p:nvSpPr>
          <p:spPr>
            <a:xfrm>
              <a:off x="1037" y="2928"/>
              <a:ext cx="432" cy="144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40002" name="Line 72"/>
            <p:cNvSpPr/>
            <p:nvPr/>
          </p:nvSpPr>
          <p:spPr>
            <a:xfrm flipV="1">
              <a:off x="0" y="2976"/>
              <a:ext cx="1037" cy="23"/>
            </a:xfrm>
            <a:prstGeom prst="line">
              <a:avLst/>
            </a:prstGeom>
            <a:ln w="9525">
              <a:noFill/>
            </a:ln>
          </p:spPr>
          <p:txBody>
            <a:bodyPr/>
            <a:lstStyle/>
            <a:p/>
          </p:txBody>
        </p:sp>
        <p:sp>
          <p:nvSpPr>
            <p:cNvPr id="40003" name="Line 73"/>
            <p:cNvSpPr/>
            <p:nvPr/>
          </p:nvSpPr>
          <p:spPr>
            <a:xfrm flipV="1">
              <a:off x="317" y="1920"/>
              <a:ext cx="816" cy="22"/>
            </a:xfrm>
            <a:prstGeom prst="line">
              <a:avLst/>
            </a:prstGeom>
            <a:ln w="9525">
              <a:noFill/>
            </a:ln>
          </p:spPr>
          <p:txBody>
            <a:bodyPr/>
            <a:lstStyle/>
            <a:p/>
          </p:txBody>
        </p:sp>
        <p:sp>
          <p:nvSpPr>
            <p:cNvPr id="40004" name="Rectangle 74"/>
            <p:cNvSpPr/>
            <p:nvPr/>
          </p:nvSpPr>
          <p:spPr>
            <a:xfrm>
              <a:off x="1133" y="1872"/>
              <a:ext cx="338" cy="89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40005" name="Rectangle 75" descr="软木塞"/>
            <p:cNvSpPr/>
            <p:nvPr/>
          </p:nvSpPr>
          <p:spPr>
            <a:xfrm>
              <a:off x="803" y="2123"/>
              <a:ext cx="970" cy="469"/>
            </a:xfrm>
            <a:prstGeom prst="rect">
              <a:avLst/>
            </a:prstGeom>
            <a:blipFill rotWithShape="0">
              <a:blip r:embed="rId4"/>
              <a:stretch>
                <a:fillRect/>
              </a:stretch>
            </a:blip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40006" name="Line 76"/>
            <p:cNvSpPr/>
            <p:nvPr/>
          </p:nvSpPr>
          <p:spPr>
            <a:xfrm>
              <a:off x="1469" y="1920"/>
              <a:ext cx="768" cy="0"/>
            </a:xfrm>
            <a:prstGeom prst="line">
              <a:avLst/>
            </a:prstGeom>
            <a:ln w="9525">
              <a:noFill/>
            </a:ln>
          </p:spPr>
          <p:txBody>
            <a:bodyPr/>
            <a:lstStyle/>
            <a:p/>
          </p:txBody>
        </p:sp>
        <p:sp>
          <p:nvSpPr>
            <p:cNvPr id="40007" name="Text Box 77"/>
            <p:cNvSpPr txBox="1"/>
            <p:nvPr/>
          </p:nvSpPr>
          <p:spPr>
            <a:xfrm>
              <a:off x="887" y="3405"/>
              <a:ext cx="886" cy="24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78586" tIns="39293" rIns="78586" bIns="39293">
              <a:spAutoFit/>
            </a:bodyPr>
            <a:lstStyle/>
            <a:p>
              <a:pPr defTabSz="786130" eaLnBrk="1" hangingPunct="1">
                <a:spcBef>
                  <a:spcPct val="50000"/>
                </a:spcBef>
              </a:pPr>
              <a:r>
                <a:rPr lang="zh-CN" altLang="en-US" sz="2000" b="1">
                  <a:latin typeface="Times New Roman" panose="02020603050405020304" pitchFamily="18" charset="0"/>
                  <a:ea typeface="华文细黑" pitchFamily="2" charset="-122"/>
                </a:rPr>
                <a:t>荣府正门</a:t>
              </a:r>
              <a:endParaRPr lang="zh-CN" altLang="en-US" sz="2000" b="1">
                <a:latin typeface="Times New Roman" panose="02020603050405020304" pitchFamily="18" charset="0"/>
                <a:ea typeface="华文细黑" pitchFamily="2" charset="-122"/>
              </a:endParaRPr>
            </a:p>
          </p:txBody>
        </p:sp>
        <p:sp>
          <p:nvSpPr>
            <p:cNvPr id="40008" name="Line 78"/>
            <p:cNvSpPr/>
            <p:nvPr/>
          </p:nvSpPr>
          <p:spPr>
            <a:xfrm flipH="1" flipV="1">
              <a:off x="317" y="864"/>
              <a:ext cx="0" cy="2160"/>
            </a:xfrm>
            <a:prstGeom prst="line">
              <a:avLst/>
            </a:prstGeom>
            <a:ln w="9525">
              <a:noFill/>
            </a:ln>
          </p:spPr>
          <p:txBody>
            <a:bodyPr/>
            <a:lstStyle/>
            <a:p/>
          </p:txBody>
        </p:sp>
        <p:sp>
          <p:nvSpPr>
            <p:cNvPr id="40009" name="Rectangle 79"/>
            <p:cNvSpPr/>
            <p:nvPr/>
          </p:nvSpPr>
          <p:spPr>
            <a:xfrm>
              <a:off x="269" y="2208"/>
              <a:ext cx="96" cy="192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40010" name="Text Box 80"/>
            <p:cNvSpPr txBox="1"/>
            <p:nvPr/>
          </p:nvSpPr>
          <p:spPr>
            <a:xfrm>
              <a:off x="893" y="2160"/>
              <a:ext cx="864" cy="31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78586" tIns="39293" rIns="78586" bIns="39293">
              <a:spAutoFit/>
            </a:bodyPr>
            <a:lstStyle/>
            <a:p>
              <a:pPr defTabSz="786130" eaLnBrk="1" hangingPunct="1">
                <a:spcBef>
                  <a:spcPct val="50000"/>
                </a:spcBef>
              </a:pPr>
              <a:r>
                <a:rPr lang="zh-CN" altLang="en-US" sz="2800">
                  <a:solidFill>
                    <a:srgbClr val="00FF00"/>
                  </a:solidFill>
                  <a:latin typeface="Times New Roman" panose="02020603050405020304" pitchFamily="18" charset="0"/>
                  <a:ea typeface="华文隶书" pitchFamily="2" charset="-122"/>
                </a:rPr>
                <a:t>南大厅</a:t>
              </a:r>
              <a:r>
                <a:rPr lang="zh-CN" altLang="en-US" sz="2100">
                  <a:latin typeface="Times New Roman" panose="02020603050405020304" pitchFamily="18" charset="0"/>
                </a:rPr>
                <a:t>  </a:t>
              </a:r>
              <a:endParaRPr lang="zh-CN" altLang="en-US" sz="2100">
                <a:latin typeface="Times New Roman" panose="02020603050405020304" pitchFamily="18" charset="0"/>
              </a:endParaRPr>
            </a:p>
          </p:txBody>
        </p:sp>
        <p:sp>
          <p:nvSpPr>
            <p:cNvPr id="40011" name="Text Box 81"/>
            <p:cNvSpPr txBox="1"/>
            <p:nvPr/>
          </p:nvSpPr>
          <p:spPr>
            <a:xfrm>
              <a:off x="365" y="2112"/>
              <a:ext cx="296" cy="39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78586" tIns="39293" rIns="78586" bIns="39293">
              <a:spAutoFit/>
            </a:bodyPr>
            <a:lstStyle/>
            <a:p>
              <a:pPr defTabSz="786130" eaLnBrk="1" hangingPunct="1">
                <a:spcBef>
                  <a:spcPct val="50000"/>
                </a:spcBef>
              </a:pPr>
              <a:r>
                <a:rPr lang="zh-CN" altLang="en-US">
                  <a:latin typeface="Times New Roman" panose="02020603050405020304" pitchFamily="18" charset="0"/>
                </a:rPr>
                <a:t>穿堂</a:t>
              </a:r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40012" name="Text Box 82"/>
            <p:cNvSpPr txBox="1"/>
            <p:nvPr/>
          </p:nvSpPr>
          <p:spPr>
            <a:xfrm>
              <a:off x="989" y="1632"/>
              <a:ext cx="72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2000" b="1">
                  <a:latin typeface="Times New Roman" panose="02020603050405020304" pitchFamily="18" charset="0"/>
                  <a:ea typeface="华文细黑" pitchFamily="2" charset="-122"/>
                </a:rPr>
                <a:t>内仪门</a:t>
              </a:r>
              <a:endParaRPr lang="zh-CN" altLang="en-US" sz="2000" b="1">
                <a:latin typeface="Times New Roman" panose="02020603050405020304" pitchFamily="18" charset="0"/>
                <a:ea typeface="华文细黑" pitchFamily="2" charset="-122"/>
              </a:endParaRPr>
            </a:p>
          </p:txBody>
        </p:sp>
        <p:sp>
          <p:nvSpPr>
            <p:cNvPr id="40013" name="Line 83"/>
            <p:cNvSpPr/>
            <p:nvPr/>
          </p:nvSpPr>
          <p:spPr>
            <a:xfrm flipH="1" flipV="1">
              <a:off x="2285" y="0"/>
              <a:ext cx="0" cy="2779"/>
            </a:xfrm>
            <a:prstGeom prst="line">
              <a:avLst/>
            </a:prstGeom>
            <a:ln w="9525">
              <a:noFill/>
            </a:ln>
          </p:spPr>
          <p:txBody>
            <a:bodyPr/>
            <a:lstStyle/>
            <a:p/>
          </p:txBody>
        </p:sp>
        <p:sp>
          <p:nvSpPr>
            <p:cNvPr id="40014" name="Line 84"/>
            <p:cNvSpPr/>
            <p:nvPr/>
          </p:nvSpPr>
          <p:spPr>
            <a:xfrm>
              <a:off x="1469" y="3024"/>
              <a:ext cx="1200" cy="0"/>
            </a:xfrm>
            <a:prstGeom prst="line">
              <a:avLst/>
            </a:prstGeom>
            <a:ln w="9525">
              <a:noFill/>
            </a:ln>
          </p:spPr>
          <p:txBody>
            <a:bodyPr/>
            <a:lstStyle/>
            <a:p/>
          </p:txBody>
        </p:sp>
      </p:grpSp>
      <p:grpSp>
        <p:nvGrpSpPr>
          <p:cNvPr id="12" name="Group 85"/>
          <p:cNvGrpSpPr/>
          <p:nvPr/>
        </p:nvGrpSpPr>
        <p:grpSpPr>
          <a:xfrm>
            <a:off x="503238" y="762000"/>
            <a:ext cx="2895600" cy="5791200"/>
            <a:chExt cx="1824" cy="3648"/>
          </a:xfrm>
        </p:grpSpPr>
        <p:sp>
          <p:nvSpPr>
            <p:cNvPr id="39991" name="Line 86"/>
            <p:cNvSpPr/>
            <p:nvPr/>
          </p:nvSpPr>
          <p:spPr>
            <a:xfrm>
              <a:off x="0" y="3360"/>
              <a:ext cx="1296" cy="0"/>
            </a:xfrm>
            <a:prstGeom prst="line">
              <a:avLst/>
            </a:prstGeom>
            <a:ln w="9525">
              <a:noFill/>
            </a:ln>
          </p:spPr>
          <p:txBody>
            <a:bodyPr/>
            <a:lstStyle/>
            <a:p/>
          </p:txBody>
        </p:sp>
        <p:sp>
          <p:nvSpPr>
            <p:cNvPr id="39992" name="Rectangle 87"/>
            <p:cNvSpPr/>
            <p:nvPr/>
          </p:nvSpPr>
          <p:spPr>
            <a:xfrm>
              <a:off x="1248" y="3312"/>
              <a:ext cx="337" cy="144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39993" name="Rectangle 88"/>
            <p:cNvSpPr/>
            <p:nvPr/>
          </p:nvSpPr>
          <p:spPr>
            <a:xfrm>
              <a:off x="1248" y="2959"/>
              <a:ext cx="355" cy="161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39994" name="Line 89"/>
            <p:cNvSpPr/>
            <p:nvPr/>
          </p:nvSpPr>
          <p:spPr>
            <a:xfrm flipH="1" flipV="1">
              <a:off x="672" y="0"/>
              <a:ext cx="0" cy="2976"/>
            </a:xfrm>
            <a:prstGeom prst="line">
              <a:avLst/>
            </a:prstGeom>
            <a:ln w="9525">
              <a:noFill/>
            </a:ln>
          </p:spPr>
          <p:txBody>
            <a:bodyPr/>
            <a:lstStyle/>
            <a:p/>
          </p:txBody>
        </p:sp>
        <p:sp>
          <p:nvSpPr>
            <p:cNvPr id="39995" name="Text Box 90"/>
            <p:cNvSpPr txBox="1"/>
            <p:nvPr/>
          </p:nvSpPr>
          <p:spPr>
            <a:xfrm>
              <a:off x="1152" y="3396"/>
              <a:ext cx="672" cy="25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78586" tIns="39293" rIns="78586" bIns="39293">
              <a:spAutoFit/>
            </a:bodyPr>
            <a:lstStyle/>
            <a:p>
              <a:pPr defTabSz="786130" eaLnBrk="1" hangingPunct="1">
                <a:spcBef>
                  <a:spcPct val="50000"/>
                </a:spcBef>
              </a:pPr>
              <a:r>
                <a:rPr lang="zh-CN" altLang="en-US" sz="2000" b="1">
                  <a:latin typeface="Times New Roman" panose="02020603050405020304" pitchFamily="18" charset="0"/>
                  <a:ea typeface="华文细黑" pitchFamily="2" charset="-122"/>
                </a:rPr>
                <a:t>西角门</a:t>
              </a:r>
              <a:r>
                <a:rPr lang="zh-CN" altLang="en-US" sz="2100">
                  <a:latin typeface="Times New Roman" panose="02020603050405020304" pitchFamily="18" charset="0"/>
                </a:rPr>
                <a:t>  </a:t>
              </a:r>
              <a:endParaRPr lang="zh-CN" altLang="en-US" sz="2100">
                <a:latin typeface="Times New Roman" panose="02020603050405020304" pitchFamily="18" charset="0"/>
              </a:endParaRPr>
            </a:p>
          </p:txBody>
        </p:sp>
        <p:sp>
          <p:nvSpPr>
            <p:cNvPr id="39996" name="Text Box 91"/>
            <p:cNvSpPr txBox="1"/>
            <p:nvPr/>
          </p:nvSpPr>
          <p:spPr>
            <a:xfrm>
              <a:off x="1200" y="3072"/>
              <a:ext cx="506" cy="24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78586" tIns="39293" rIns="78586" bIns="39293">
              <a:spAutoFit/>
            </a:bodyPr>
            <a:lstStyle/>
            <a:p>
              <a:pPr defTabSz="786130" eaLnBrk="1" hangingPunct="1">
                <a:spcBef>
                  <a:spcPct val="50000"/>
                </a:spcBef>
              </a:pPr>
              <a:r>
                <a:rPr lang="zh-CN" altLang="en-US" sz="2000" b="1">
                  <a:latin typeface="Times New Roman" panose="02020603050405020304" pitchFamily="18" charset="0"/>
                  <a:ea typeface="华文细黑" pitchFamily="2" charset="-122"/>
                </a:rPr>
                <a:t>二门</a:t>
              </a:r>
              <a:endParaRPr lang="zh-CN" altLang="en-US" sz="2000" b="1">
                <a:latin typeface="Times New Roman" panose="02020603050405020304" pitchFamily="18" charset="0"/>
                <a:ea typeface="华文细黑" pitchFamily="2" charset="-122"/>
              </a:endParaRPr>
            </a:p>
          </p:txBody>
        </p:sp>
        <p:sp>
          <p:nvSpPr>
            <p:cNvPr id="39997" name="Line 92"/>
            <p:cNvSpPr/>
            <p:nvPr/>
          </p:nvSpPr>
          <p:spPr>
            <a:xfrm>
              <a:off x="0" y="3024"/>
              <a:ext cx="1248" cy="0"/>
            </a:xfrm>
            <a:prstGeom prst="line">
              <a:avLst/>
            </a:prstGeom>
            <a:ln w="9525">
              <a:noFill/>
            </a:ln>
          </p:spPr>
          <p:txBody>
            <a:bodyPr/>
            <a:lstStyle/>
            <a:p/>
          </p:txBody>
        </p:sp>
      </p:grpSp>
      <p:grpSp>
        <p:nvGrpSpPr>
          <p:cNvPr id="13" name="Group 93"/>
          <p:cNvGrpSpPr/>
          <p:nvPr/>
        </p:nvGrpSpPr>
        <p:grpSpPr>
          <a:xfrm>
            <a:off x="7067550" y="3776663"/>
            <a:ext cx="1474788" cy="2452687"/>
            <a:chExt cx="929" cy="1545"/>
          </a:xfrm>
        </p:grpSpPr>
        <p:sp>
          <p:nvSpPr>
            <p:cNvPr id="39980" name="Rectangle 94"/>
            <p:cNvSpPr/>
            <p:nvPr/>
          </p:nvSpPr>
          <p:spPr>
            <a:xfrm flipH="1">
              <a:off x="127" y="1425"/>
              <a:ext cx="295" cy="40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39981" name="Line 95"/>
            <p:cNvSpPr/>
            <p:nvPr/>
          </p:nvSpPr>
          <p:spPr>
            <a:xfrm flipV="1">
              <a:off x="127" y="1461"/>
              <a:ext cx="802" cy="4"/>
            </a:xfrm>
            <a:prstGeom prst="line">
              <a:avLst/>
            </a:prstGeom>
            <a:ln w="9525">
              <a:noFill/>
            </a:ln>
          </p:spPr>
          <p:txBody>
            <a:bodyPr/>
            <a:lstStyle/>
            <a:p/>
          </p:txBody>
        </p:sp>
        <p:sp>
          <p:nvSpPr>
            <p:cNvPr id="39982" name="Rectangle 96"/>
            <p:cNvSpPr/>
            <p:nvPr/>
          </p:nvSpPr>
          <p:spPr>
            <a:xfrm>
              <a:off x="85" y="1100"/>
              <a:ext cx="296" cy="41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39983" name="Line 97"/>
            <p:cNvSpPr/>
            <p:nvPr/>
          </p:nvSpPr>
          <p:spPr>
            <a:xfrm flipV="1">
              <a:off x="377" y="1125"/>
              <a:ext cx="552" cy="0"/>
            </a:xfrm>
            <a:prstGeom prst="line">
              <a:avLst/>
            </a:prstGeom>
            <a:ln w="9525">
              <a:noFill/>
            </a:ln>
          </p:spPr>
          <p:txBody>
            <a:bodyPr/>
            <a:lstStyle/>
            <a:p/>
          </p:txBody>
        </p:sp>
        <p:sp>
          <p:nvSpPr>
            <p:cNvPr id="39984" name="Rectangle 98"/>
            <p:cNvSpPr/>
            <p:nvPr/>
          </p:nvSpPr>
          <p:spPr>
            <a:xfrm>
              <a:off x="85" y="857"/>
              <a:ext cx="296" cy="41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39985" name="Rectangle 99"/>
            <p:cNvSpPr/>
            <p:nvPr/>
          </p:nvSpPr>
          <p:spPr>
            <a:xfrm>
              <a:off x="85" y="0"/>
              <a:ext cx="296" cy="47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39986" name="Line 100"/>
            <p:cNvSpPr/>
            <p:nvPr/>
          </p:nvSpPr>
          <p:spPr>
            <a:xfrm>
              <a:off x="377" y="21"/>
              <a:ext cx="345" cy="0"/>
            </a:xfrm>
            <a:prstGeom prst="line">
              <a:avLst/>
            </a:prstGeom>
            <a:ln w="9525">
              <a:noFill/>
            </a:ln>
          </p:spPr>
          <p:txBody>
            <a:bodyPr/>
            <a:lstStyle/>
            <a:p/>
          </p:txBody>
        </p:sp>
        <p:sp>
          <p:nvSpPr>
            <p:cNvPr id="39987" name="Text Box 101"/>
            <p:cNvSpPr txBox="1"/>
            <p:nvPr/>
          </p:nvSpPr>
          <p:spPr>
            <a:xfrm>
              <a:off x="0" y="857"/>
              <a:ext cx="507" cy="24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78586" tIns="39293" rIns="78586" bIns="39293">
              <a:spAutoFit/>
            </a:bodyPr>
            <a:lstStyle/>
            <a:p>
              <a:pPr defTabSz="786130" eaLnBrk="1" hangingPunct="1">
                <a:spcBef>
                  <a:spcPct val="50000"/>
                </a:spcBef>
              </a:pPr>
              <a:r>
                <a:rPr lang="zh-CN" altLang="en-US" sz="2000" b="1">
                  <a:latin typeface="Times New Roman" panose="02020603050405020304" pitchFamily="18" charset="0"/>
                  <a:ea typeface="华文细黑" pitchFamily="2" charset="-122"/>
                </a:rPr>
                <a:t>仪门</a:t>
              </a:r>
              <a:endParaRPr lang="zh-CN" altLang="en-US" sz="2000" b="1">
                <a:latin typeface="Times New Roman" panose="02020603050405020304" pitchFamily="18" charset="0"/>
                <a:ea typeface="华文细黑" pitchFamily="2" charset="-122"/>
              </a:endParaRPr>
            </a:p>
          </p:txBody>
        </p:sp>
        <p:sp>
          <p:nvSpPr>
            <p:cNvPr id="39988" name="Text Box 102"/>
            <p:cNvSpPr txBox="1"/>
            <p:nvPr/>
          </p:nvSpPr>
          <p:spPr>
            <a:xfrm>
              <a:off x="85" y="47"/>
              <a:ext cx="464" cy="24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78586" tIns="39293" rIns="78586" bIns="39293">
              <a:spAutoFit/>
            </a:bodyPr>
            <a:lstStyle/>
            <a:p>
              <a:pPr defTabSz="786130" eaLnBrk="1" hangingPunct="1">
                <a:spcBef>
                  <a:spcPct val="50000"/>
                </a:spcBef>
              </a:pPr>
              <a:r>
                <a:rPr lang="zh-CN" altLang="en-US" sz="2000" b="1">
                  <a:latin typeface="Times New Roman" panose="02020603050405020304" pitchFamily="18" charset="0"/>
                  <a:ea typeface="华文细黑" pitchFamily="2" charset="-122"/>
                </a:rPr>
                <a:t>仪门</a:t>
              </a:r>
              <a:endParaRPr lang="zh-CN" altLang="en-US" sz="2000" b="1">
                <a:latin typeface="Times New Roman" panose="02020603050405020304" pitchFamily="18" charset="0"/>
                <a:ea typeface="华文细黑" pitchFamily="2" charset="-122"/>
              </a:endParaRPr>
            </a:p>
          </p:txBody>
        </p:sp>
        <p:sp>
          <p:nvSpPr>
            <p:cNvPr id="39989" name="Line 103"/>
            <p:cNvSpPr/>
            <p:nvPr/>
          </p:nvSpPr>
          <p:spPr>
            <a:xfrm>
              <a:off x="377" y="885"/>
              <a:ext cx="345" cy="0"/>
            </a:xfrm>
            <a:prstGeom prst="line">
              <a:avLst/>
            </a:prstGeom>
            <a:ln w="9525">
              <a:noFill/>
            </a:ln>
          </p:spPr>
          <p:txBody>
            <a:bodyPr/>
            <a:lstStyle/>
            <a:p/>
          </p:txBody>
        </p:sp>
        <p:sp>
          <p:nvSpPr>
            <p:cNvPr id="39990" name="Rectangle 104"/>
            <p:cNvSpPr/>
            <p:nvPr/>
          </p:nvSpPr>
          <p:spPr>
            <a:xfrm>
              <a:off x="89" y="1413"/>
              <a:ext cx="337" cy="132"/>
            </a:xfrm>
            <a:prstGeom prst="rect">
              <a:avLst/>
            </a:prstGeom>
            <a:solidFill>
              <a:schemeClr val="accent1"/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21609" name="Line 105"/>
          <p:cNvSpPr/>
          <p:nvPr/>
        </p:nvSpPr>
        <p:spPr>
          <a:xfrm flipV="1">
            <a:off x="1570038" y="3810000"/>
            <a:ext cx="1905000" cy="0"/>
          </a:xfrm>
          <a:prstGeom prst="line">
            <a:avLst/>
          </a:prstGeom>
          <a:ln w="9525">
            <a:noFill/>
          </a:ln>
        </p:spPr>
        <p:txBody>
          <a:bodyPr/>
          <a:lstStyle/>
          <a:p/>
        </p:txBody>
      </p:sp>
      <p:grpSp>
        <p:nvGrpSpPr>
          <p:cNvPr id="14" name="Group 106"/>
          <p:cNvGrpSpPr/>
          <p:nvPr/>
        </p:nvGrpSpPr>
        <p:grpSpPr>
          <a:xfrm>
            <a:off x="2178050" y="3733800"/>
            <a:ext cx="1139825" cy="1468438"/>
            <a:chExt cx="718" cy="925"/>
          </a:xfrm>
        </p:grpSpPr>
        <p:sp>
          <p:nvSpPr>
            <p:cNvPr id="39976" name="Rectangle 107"/>
            <p:cNvSpPr/>
            <p:nvPr/>
          </p:nvSpPr>
          <p:spPr>
            <a:xfrm>
              <a:off x="211" y="884"/>
              <a:ext cx="296" cy="41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39977" name="Rectangle 108"/>
            <p:cNvSpPr/>
            <p:nvPr/>
          </p:nvSpPr>
          <p:spPr>
            <a:xfrm>
              <a:off x="0" y="236"/>
              <a:ext cx="718" cy="689"/>
            </a:xfrm>
            <a:prstGeom prst="rect">
              <a:avLst/>
            </a:prstGeom>
            <a:noFill/>
            <a:ln w="9525" cap="rnd" cmpd="sng">
              <a:solidFill>
                <a:schemeClr val="tx1"/>
              </a:solidFill>
              <a:prstDash val="sysDot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39978" name="Line 109"/>
            <p:cNvSpPr/>
            <p:nvPr/>
          </p:nvSpPr>
          <p:spPr>
            <a:xfrm>
              <a:off x="1" y="912"/>
              <a:ext cx="210" cy="1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39979" name="Rectangle 110"/>
            <p:cNvSpPr/>
            <p:nvPr/>
          </p:nvSpPr>
          <p:spPr>
            <a:xfrm>
              <a:off x="145" y="0"/>
              <a:ext cx="296" cy="9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15" name="Group 111"/>
          <p:cNvGrpSpPr/>
          <p:nvPr/>
        </p:nvGrpSpPr>
        <p:grpSpPr>
          <a:xfrm>
            <a:off x="1874838" y="762000"/>
            <a:ext cx="3810000" cy="965200"/>
            <a:chExt cx="2400" cy="608"/>
          </a:xfrm>
        </p:grpSpPr>
        <p:sp>
          <p:nvSpPr>
            <p:cNvPr id="39961" name="Line 112"/>
            <p:cNvSpPr/>
            <p:nvPr/>
          </p:nvSpPr>
          <p:spPr>
            <a:xfrm>
              <a:off x="782" y="608"/>
              <a:ext cx="717" cy="0"/>
            </a:xfrm>
            <a:prstGeom prst="line">
              <a:avLst/>
            </a:prstGeom>
            <a:ln w="9525" cap="rnd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39962" name="Rectangle 113"/>
            <p:cNvSpPr/>
            <p:nvPr/>
          </p:nvSpPr>
          <p:spPr>
            <a:xfrm>
              <a:off x="993" y="365"/>
              <a:ext cx="253" cy="40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39963" name="Rectangle 114"/>
            <p:cNvSpPr/>
            <p:nvPr/>
          </p:nvSpPr>
          <p:spPr>
            <a:xfrm>
              <a:off x="1035" y="365"/>
              <a:ext cx="211" cy="40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39964" name="Rectangle 115"/>
            <p:cNvSpPr/>
            <p:nvPr/>
          </p:nvSpPr>
          <p:spPr>
            <a:xfrm>
              <a:off x="993" y="365"/>
              <a:ext cx="253" cy="40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39965" name="Rectangle 116"/>
            <p:cNvSpPr/>
            <p:nvPr/>
          </p:nvSpPr>
          <p:spPr>
            <a:xfrm>
              <a:off x="993" y="365"/>
              <a:ext cx="295" cy="40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39966" name="Line 117"/>
            <p:cNvSpPr/>
            <p:nvPr/>
          </p:nvSpPr>
          <p:spPr>
            <a:xfrm flipH="1" flipV="1">
              <a:off x="1680" y="288"/>
              <a:ext cx="0" cy="284"/>
            </a:xfrm>
            <a:prstGeom prst="line">
              <a:avLst/>
            </a:prstGeom>
            <a:ln w="38100" cap="rnd" cmpd="dbl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39967" name="Line 118"/>
            <p:cNvSpPr/>
            <p:nvPr/>
          </p:nvSpPr>
          <p:spPr>
            <a:xfrm flipH="1" flipV="1">
              <a:off x="1872" y="288"/>
              <a:ext cx="0" cy="240"/>
            </a:xfrm>
            <a:prstGeom prst="line">
              <a:avLst/>
            </a:prstGeom>
            <a:ln w="38100" cap="rnd" cmpd="dbl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39968" name="Text Box 119"/>
            <p:cNvSpPr txBox="1"/>
            <p:nvPr/>
          </p:nvSpPr>
          <p:spPr>
            <a:xfrm>
              <a:off x="0" y="122"/>
              <a:ext cx="698" cy="28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78586" tIns="39293" rIns="78586" bIns="39293">
              <a:spAutoFit/>
            </a:bodyPr>
            <a:lstStyle/>
            <a:p>
              <a:pPr defTabSz="786130" eaLnBrk="1" hangingPunct="1">
                <a:spcBef>
                  <a:spcPct val="50000"/>
                </a:spcBef>
              </a:pPr>
              <a:r>
                <a:rPr lang="zh-CN" altLang="en-US" sz="2400">
                  <a:solidFill>
                    <a:srgbClr val="FF00FF"/>
                  </a:solidFill>
                  <a:latin typeface="Times New Roman" panose="02020603050405020304" pitchFamily="18" charset="0"/>
                  <a:ea typeface="华文隶书" pitchFamily="2" charset="-122"/>
                </a:rPr>
                <a:t>凤姐院</a:t>
              </a:r>
              <a:endParaRPr lang="zh-CN" altLang="en-US" sz="2400">
                <a:solidFill>
                  <a:srgbClr val="FF00FF"/>
                </a:solidFill>
                <a:latin typeface="Times New Roman" panose="02020603050405020304" pitchFamily="18" charset="0"/>
                <a:ea typeface="华文隶书" pitchFamily="2" charset="-122"/>
              </a:endParaRPr>
            </a:p>
          </p:txBody>
        </p:sp>
        <p:sp>
          <p:nvSpPr>
            <p:cNvPr id="39969" name="Text Box 120"/>
            <p:cNvSpPr txBox="1"/>
            <p:nvPr/>
          </p:nvSpPr>
          <p:spPr>
            <a:xfrm>
              <a:off x="909" y="122"/>
              <a:ext cx="506" cy="24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78586" tIns="39293" rIns="78586" bIns="39293">
              <a:spAutoFit/>
            </a:bodyPr>
            <a:lstStyle/>
            <a:p>
              <a:pPr defTabSz="786130" eaLnBrk="1" hangingPunct="1">
                <a:spcBef>
                  <a:spcPct val="50000"/>
                </a:spcBef>
              </a:pPr>
              <a:r>
                <a:rPr lang="zh-CN" altLang="en-US" sz="2000" b="1">
                  <a:latin typeface="Times New Roman" panose="02020603050405020304" pitchFamily="18" charset="0"/>
                  <a:ea typeface="华文细黑" pitchFamily="2" charset="-122"/>
                </a:rPr>
                <a:t>大门</a:t>
              </a:r>
              <a:endParaRPr lang="zh-CN" altLang="en-US" sz="2000" b="1">
                <a:latin typeface="Times New Roman" panose="02020603050405020304" pitchFamily="18" charset="0"/>
                <a:ea typeface="华文细黑" pitchFamily="2" charset="-122"/>
              </a:endParaRPr>
            </a:p>
          </p:txBody>
        </p:sp>
        <p:sp>
          <p:nvSpPr>
            <p:cNvPr id="39970" name="Text Box 121"/>
            <p:cNvSpPr txBox="1"/>
            <p:nvPr/>
          </p:nvSpPr>
          <p:spPr>
            <a:xfrm>
              <a:off x="816" y="384"/>
              <a:ext cx="624" cy="20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78586" tIns="39293" rIns="78586" bIns="39293">
              <a:spAutoFit/>
            </a:bodyPr>
            <a:lstStyle/>
            <a:p>
              <a:pPr defTabSz="786130" eaLnBrk="1" hangingPunct="1">
                <a:spcBef>
                  <a:spcPct val="50000"/>
                </a:spcBef>
              </a:pPr>
              <a:r>
                <a:rPr lang="zh-CN" altLang="en-US" sz="1600">
                  <a:latin typeface="Times New Roman" panose="02020603050405020304" pitchFamily="18" charset="0"/>
                </a:rPr>
                <a:t>粉油影壁</a:t>
              </a:r>
              <a:endParaRPr lang="zh-CN" altLang="en-US" sz="1600">
                <a:latin typeface="Times New Roman" panose="02020603050405020304" pitchFamily="18" charset="0"/>
              </a:endParaRPr>
            </a:p>
          </p:txBody>
        </p:sp>
        <p:sp>
          <p:nvSpPr>
            <p:cNvPr id="39971" name="Text Box 122"/>
            <p:cNvSpPr txBox="1"/>
            <p:nvPr/>
          </p:nvSpPr>
          <p:spPr>
            <a:xfrm>
              <a:off x="1499" y="0"/>
              <a:ext cx="421" cy="22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78586" tIns="39293" rIns="78586" bIns="39293">
              <a:spAutoFit/>
            </a:bodyPr>
            <a:lstStyle/>
            <a:p>
              <a:pPr defTabSz="786130" eaLnBrk="1" hangingPunct="1">
                <a:spcBef>
                  <a:spcPct val="50000"/>
                </a:spcBef>
              </a:pPr>
              <a:r>
                <a:rPr lang="zh-CN" altLang="en-US" b="1">
                  <a:latin typeface="Times New Roman" panose="02020603050405020304" pitchFamily="18" charset="0"/>
                  <a:ea typeface="华文细黑" pitchFamily="2" charset="-122"/>
                </a:rPr>
                <a:t>角门</a:t>
              </a:r>
              <a:endParaRPr lang="zh-CN" altLang="en-US" b="1">
                <a:latin typeface="Times New Roman" panose="02020603050405020304" pitchFamily="18" charset="0"/>
                <a:ea typeface="华文细黑" pitchFamily="2" charset="-122"/>
              </a:endParaRPr>
            </a:p>
          </p:txBody>
        </p:sp>
        <p:sp>
          <p:nvSpPr>
            <p:cNvPr id="39972" name="Text Box 123"/>
            <p:cNvSpPr txBox="1"/>
            <p:nvPr/>
          </p:nvSpPr>
          <p:spPr>
            <a:xfrm>
              <a:off x="1920" y="288"/>
              <a:ext cx="480" cy="24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78586" tIns="39293" rIns="78586" bIns="39293">
              <a:spAutoFit/>
            </a:bodyPr>
            <a:lstStyle/>
            <a:p>
              <a:pPr defTabSz="786130" eaLnBrk="1" hangingPunct="1">
                <a:spcBef>
                  <a:spcPct val="50000"/>
                </a:spcBef>
              </a:pPr>
              <a:r>
                <a:rPr lang="zh-CN" altLang="en-US" sz="2000">
                  <a:latin typeface="Times New Roman" panose="02020603050405020304" pitchFamily="18" charset="0"/>
                </a:rPr>
                <a:t>后廊</a:t>
              </a:r>
              <a:endParaRPr lang="zh-CN" altLang="en-US" sz="2000">
                <a:latin typeface="Times New Roman" panose="02020603050405020304" pitchFamily="18" charset="0"/>
              </a:endParaRPr>
            </a:p>
          </p:txBody>
        </p:sp>
        <p:sp>
          <p:nvSpPr>
            <p:cNvPr id="39973" name="Line 124"/>
            <p:cNvSpPr/>
            <p:nvPr/>
          </p:nvSpPr>
          <p:spPr>
            <a:xfrm flipH="1">
              <a:off x="1488" y="0"/>
              <a:ext cx="0" cy="192"/>
            </a:xfrm>
            <a:prstGeom prst="line">
              <a:avLst/>
            </a:prstGeom>
            <a:ln w="9525">
              <a:noFill/>
            </a:ln>
          </p:spPr>
          <p:txBody>
            <a:bodyPr/>
            <a:lstStyle/>
            <a:p/>
          </p:txBody>
        </p:sp>
        <p:sp>
          <p:nvSpPr>
            <p:cNvPr id="39974" name="Line 125"/>
            <p:cNvSpPr/>
            <p:nvPr/>
          </p:nvSpPr>
          <p:spPr>
            <a:xfrm>
              <a:off x="864" y="576"/>
              <a:ext cx="528" cy="0"/>
            </a:xfrm>
            <a:prstGeom prst="line">
              <a:avLst/>
            </a:prstGeom>
            <a:ln w="9525">
              <a:noFill/>
            </a:ln>
          </p:spPr>
          <p:txBody>
            <a:bodyPr/>
            <a:lstStyle/>
            <a:p/>
          </p:txBody>
        </p:sp>
        <p:sp>
          <p:nvSpPr>
            <p:cNvPr id="39975" name="Line 126"/>
            <p:cNvSpPr/>
            <p:nvPr/>
          </p:nvSpPr>
          <p:spPr>
            <a:xfrm>
              <a:off x="768" y="480"/>
              <a:ext cx="96" cy="0"/>
            </a:xfrm>
            <a:prstGeom prst="line">
              <a:avLst/>
            </a:prstGeom>
            <a:ln w="114300" cap="flat" cmpd="sng">
              <a:solidFill>
                <a:srgbClr val="0099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pic>
        <p:nvPicPr>
          <p:cNvPr id="40063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0807700" y="118999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  <p:cond evt="onBegin" delay="0">
                          <p:tn val="49"/>
                        </p:cond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21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  <p:cond evt="onBegin" delay="0">
                          <p:tn val="66"/>
                        </p:cond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  <p:cond evt="onBegin" delay="0">
                          <p:tn val="76"/>
                        </p:cond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6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3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1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  <p:cond evt="onBegin" delay="0">
                          <p:tn val="101"/>
                        </p:cond>
                      </p:stCondLst>
                      <p:childTnLst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1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1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1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7" grpId="0"/>
      <p:bldP spid="21546" grpId="0"/>
      <p:bldP spid="215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Rectangle 2"/>
          <p:cNvSpPr/>
          <p:nvPr/>
        </p:nvSpPr>
        <p:spPr>
          <a:xfrm>
            <a:off x="611188" y="908050"/>
            <a:ext cx="1152525" cy="1152525"/>
          </a:xfrm>
          <a:prstGeom prst="rect">
            <a:avLst/>
          </a:prstGeom>
          <a:solidFill>
            <a:schemeClr val="accent1"/>
          </a:solidFill>
          <a:ln w="76200" cap="flat" cmpd="tri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1" hangingPunct="1"/>
            <a:endParaRPr lang="zh-CN" altLang="en-US">
              <a:latin typeface="Tahoma" panose="020b0604030504040204" pitchFamily="34" charset="0"/>
            </a:endParaRPr>
          </a:p>
        </p:txBody>
      </p:sp>
      <p:sp>
        <p:nvSpPr>
          <p:cNvPr id="6147" name="Text Box 3"/>
          <p:cNvSpPr txBox="1"/>
          <p:nvPr/>
        </p:nvSpPr>
        <p:spPr>
          <a:xfrm>
            <a:off x="2051050" y="606425"/>
            <a:ext cx="6946900" cy="5702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隶书" pitchFamily="49" charset="-122"/>
              </a:rPr>
              <a:t>我也曾金马玉堂，我也曾瓦灶绳床，</a:t>
            </a:r>
            <a:endParaRPr lang="zh-CN" altLang="en-US" sz="3200" b="1">
              <a:latin typeface="Arial" panose="020b0604020202020204" pitchFamily="34" charset="0"/>
              <a:ea typeface="隶书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隶书" pitchFamily="49" charset="-122"/>
              </a:rPr>
              <a:t>你笑我名门落拓，一腔惆怅，</a:t>
            </a:r>
            <a:endParaRPr lang="zh-CN" altLang="en-US" sz="3200" b="1">
              <a:latin typeface="Arial" panose="020b0604020202020204" pitchFamily="34" charset="0"/>
              <a:ea typeface="隶书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隶书" pitchFamily="49" charset="-122"/>
              </a:rPr>
              <a:t>怎知我看透了天上人间世态炎凉！</a:t>
            </a:r>
            <a:endParaRPr lang="zh-CN" altLang="en-US" sz="3200" b="1">
              <a:latin typeface="Arial" panose="020b0604020202020204" pitchFamily="34" charset="0"/>
              <a:ea typeface="隶书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隶书" pitchFamily="49" charset="-122"/>
              </a:rPr>
              <a:t>褴裳藏傲骨，愤世写群芳，</a:t>
            </a:r>
            <a:endParaRPr lang="zh-CN" altLang="en-US" sz="3200" b="1">
              <a:latin typeface="Arial" panose="020b0604020202020204" pitchFamily="34" charset="0"/>
              <a:ea typeface="隶书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隶书" pitchFamily="49" charset="-122"/>
              </a:rPr>
              <a:t>字字皆血泪，十年不寻常！</a:t>
            </a:r>
            <a:endParaRPr lang="zh-CN" altLang="en-US" sz="3200" b="1">
              <a:latin typeface="Arial" panose="020b0604020202020204" pitchFamily="34" charset="0"/>
              <a:ea typeface="隶书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隶书" pitchFamily="49" charset="-122"/>
              </a:rPr>
              <a:t>身前身后漫评量，今世看，</a:t>
            </a:r>
            <a:endParaRPr lang="zh-CN" altLang="en-US" sz="3200" b="1">
              <a:latin typeface="Arial" panose="020b0604020202020204" pitchFamily="34" charset="0"/>
              <a:ea typeface="隶书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隶书" pitchFamily="49" charset="-122"/>
              </a:rPr>
              <a:t>真真切切，虚虚幻幻，悲悲啼啼的</a:t>
            </a:r>
            <a:endParaRPr lang="zh-CN" altLang="en-US" sz="3200" b="1">
              <a:latin typeface="Arial" panose="020b0604020202020204" pitchFamily="34" charset="0"/>
              <a:ea typeface="隶书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隶书" pitchFamily="49" charset="-122"/>
              </a:rPr>
              <a:t>千古文章。</a:t>
            </a:r>
            <a:endParaRPr lang="zh-CN" altLang="en-US" sz="3200" b="1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6148" name="Text Box 4"/>
          <p:cNvSpPr txBox="1"/>
          <p:nvPr/>
        </p:nvSpPr>
        <p:spPr>
          <a:xfrm>
            <a:off x="565150" y="1341438"/>
            <a:ext cx="7921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芹</a:t>
            </a:r>
            <a:endParaRPr lang="zh-CN" altLang="en-US" sz="4000" b="1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149" name="Rectangle 5"/>
          <p:cNvSpPr/>
          <p:nvPr/>
        </p:nvSpPr>
        <p:spPr>
          <a:xfrm>
            <a:off x="1042988" y="1341438"/>
            <a:ext cx="693737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0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印</a:t>
            </a:r>
            <a:endParaRPr lang="zh-CN" altLang="en-US" sz="4000" b="1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150" name="Rectangle 6"/>
          <p:cNvSpPr/>
          <p:nvPr/>
        </p:nvSpPr>
        <p:spPr>
          <a:xfrm>
            <a:off x="1042988" y="836613"/>
            <a:ext cx="693737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0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曹</a:t>
            </a:r>
            <a:endParaRPr lang="zh-CN" altLang="en-US" sz="4000" b="1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151" name="Rectangle 7"/>
          <p:cNvSpPr/>
          <p:nvPr/>
        </p:nvSpPr>
        <p:spPr>
          <a:xfrm>
            <a:off x="539750" y="836613"/>
            <a:ext cx="693738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0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雪</a:t>
            </a:r>
            <a:endParaRPr lang="zh-CN" altLang="en-US" sz="4000" b="1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wipe dir="r"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Rectangle 2"/>
          <p:cNvSpPr/>
          <p:nvPr/>
        </p:nvSpPr>
        <p:spPr>
          <a:xfrm>
            <a:off x="0" y="0"/>
            <a:ext cx="9144000" cy="50038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5363" name="WordArt 3"/>
          <p:cNvSpPr>
            <a:spLocks noChangeArrowheads="1" noChangeShapeType="1"/>
          </p:cNvSpPr>
          <p:nvPr/>
        </p:nvSpPr>
        <p:spPr bwMode="auto">
          <a:xfrm>
            <a:off x="1331913" y="414338"/>
            <a:ext cx="4295775" cy="504825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0" cap="none" spc="0" normalizeH="0" baseline="0" noProof="0">
                <a:ln w="12700" cmpd="sng">
                  <a:solidFill>
                    <a:srgbClr val="000000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uLnTx/>
                <a:uFillTx/>
                <a:latin typeface="华文新魏"/>
                <a:ea typeface="华文新魏"/>
                <a:cs typeface="+mn-cs"/>
              </a:rPr>
              <a:t>《</a:t>
            </a:r>
            <a:r>
              <a:rPr kumimoji="0" lang="zh-CN" altLang="en-US" sz="4000" b="0" i="0" u="none" strike="noStrike" kern="10" cap="none" spc="0" normalizeH="0" baseline="0" noProof="0">
                <a:ln w="12700" cmpd="sng">
                  <a:solidFill>
                    <a:srgbClr val="000000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uLnTx/>
                <a:uFillTx/>
                <a:latin typeface="华文新魏"/>
                <a:ea typeface="华文新魏"/>
                <a:cs typeface="+mn-cs"/>
              </a:rPr>
              <a:t>红楼梦</a:t>
            </a:r>
            <a:r>
              <a:rPr kumimoji="0" lang="en-US" altLang="zh-CN" sz="4000" b="0" i="0" u="none" strike="noStrike" kern="10" cap="none" spc="0" normalizeH="0" baseline="0" noProof="0">
                <a:ln w="12700" cmpd="sng">
                  <a:solidFill>
                    <a:srgbClr val="000000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uLnTx/>
                <a:uFillTx/>
                <a:latin typeface="华文新魏"/>
                <a:ea typeface="华文新魏"/>
                <a:cs typeface="+mn-cs"/>
              </a:rPr>
              <a:t>》</a:t>
            </a:r>
            <a:r>
              <a:rPr kumimoji="0" lang="zh-CN" altLang="en-US" sz="4000" b="0" i="0" u="none" strike="noStrike" kern="10" cap="none" spc="0" normalizeH="0" baseline="0" noProof="0">
                <a:ln w="12700" cmpd="sng">
                  <a:solidFill>
                    <a:srgbClr val="000000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uLnTx/>
                <a:uFillTx/>
                <a:latin typeface="华文新魏"/>
                <a:ea typeface="华文新魏"/>
                <a:cs typeface="+mn-cs"/>
              </a:rPr>
              <a:t>的读法 </a:t>
            </a:r>
            <a:endParaRPr kumimoji="0" lang="zh-CN" altLang="en-US" sz="4000" b="0" i="0" u="none" strike="noStrike" kern="10" cap="none" spc="0" normalizeH="0" baseline="0" noProof="0">
              <a:ln w="12700" cmpd="sng">
                <a:solidFill>
                  <a:srgbClr val="000000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uLnTx/>
              <a:uFillTx/>
              <a:latin typeface="华文新魏"/>
              <a:ea typeface="华文新魏"/>
              <a:cs typeface="+mn-cs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296863" y="1493838"/>
            <a:ext cx="8382000" cy="3463925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1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_GB2312" charset="-122"/>
                <a:ea typeface="楷体_GB2312" charset="-122"/>
                <a:cs typeface="+mn-cs"/>
              </a:rPr>
              <a:t>      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_GB2312" charset="-122"/>
                <a:ea typeface="楷体_GB2312" charset="-122"/>
                <a:cs typeface="+mn-cs"/>
              </a:rPr>
              <a:t>要读懂红楼梦，必须从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charset="-122"/>
                <a:ea typeface="楷体_GB2312" charset="-122"/>
                <a:cs typeface="+mn-cs"/>
              </a:rPr>
              <a:t>前五回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_GB2312" charset="-122"/>
                <a:ea typeface="楷体_GB2312" charset="-122"/>
                <a:cs typeface="+mn-cs"/>
              </a:rPr>
              <a:t>入手，记住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charset="-122"/>
                <a:ea typeface="楷体_GB2312" charset="-122"/>
                <a:cs typeface="+mn-cs"/>
              </a:rPr>
              <a:t>两张表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_GB2312" charset="-122"/>
                <a:ea typeface="楷体_GB2312" charset="-122"/>
                <a:cs typeface="+mn-cs"/>
              </a:rPr>
              <a:t>，一个是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charset="-122"/>
                <a:ea typeface="楷体_GB2312" charset="-122"/>
                <a:cs typeface="+mn-cs"/>
              </a:rPr>
              <a:t>贾府的地图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_GB2312" charset="-122"/>
                <a:ea typeface="楷体_GB2312" charset="-122"/>
                <a:cs typeface="+mn-cs"/>
              </a:rPr>
              <a:t>，看的过程中可以按图索骥；一个是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charset="-122"/>
                <a:ea typeface="楷体_GB2312" charset="-122"/>
                <a:cs typeface="+mn-cs"/>
              </a:rPr>
              <a:t>人物关系图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楷体_GB2312" charset="-122"/>
                <a:ea typeface="楷体_GB2312" charset="-122"/>
                <a:cs typeface="+mn-cs"/>
              </a:rPr>
              <a:t>；前五回里包含的信息相当丰富，包括人物的命运，写书的缘起，贾府的政治经济学等等。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楷体_GB2312" charset="-122"/>
              <a:ea typeface="楷体_GB2312" charset="-122"/>
              <a:cs typeface="+mn-cs"/>
            </a:endParaRPr>
          </a:p>
        </p:txBody>
      </p:sp>
      <p:sp>
        <p:nvSpPr>
          <p:cNvPr id="7173" name="Text Box 5"/>
          <p:cNvSpPr txBox="1"/>
          <p:nvPr/>
        </p:nvSpPr>
        <p:spPr>
          <a:xfrm>
            <a:off x="0" y="5384800"/>
            <a:ext cx="89820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《红楼梦》前五回的内容和在小说中的作用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zoom dir="in"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Text Box 2"/>
          <p:cNvSpPr txBox="1"/>
          <p:nvPr/>
        </p:nvSpPr>
        <p:spPr>
          <a:xfrm>
            <a:off x="68263" y="87313"/>
            <a:ext cx="89042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华文隶书" pitchFamily="2" charset="-122"/>
              </a:rPr>
              <a:t>第一回：甄士隐梦幻识通灵，贾雨村风尘怀闺秀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华文隶书" pitchFamily="2" charset="-122"/>
            </a:endParaRPr>
          </a:p>
        </p:txBody>
      </p:sp>
      <p:sp>
        <p:nvSpPr>
          <p:cNvPr id="8195" name="Text Box 3"/>
          <p:cNvSpPr txBox="1"/>
          <p:nvPr/>
        </p:nvSpPr>
        <p:spPr>
          <a:xfrm>
            <a:off x="0" y="773113"/>
            <a:ext cx="9417050" cy="5973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lang="zh-CN" altLang="en-US" sz="2800" b="1">
                <a:latin typeface="仿宋_GB2312" pitchFamily="1" charset="-122"/>
                <a:ea typeface="仿宋_GB2312" pitchFamily="1" charset="-122"/>
              </a:rPr>
              <a:t>　　</a:t>
            </a:r>
            <a:r>
              <a:rPr lang="zh-CN" altLang="en-US" sz="2800" b="1">
                <a:latin typeface="楷体_GB2312" charset="-122"/>
                <a:ea typeface="楷体_GB2312" charset="-122"/>
              </a:rPr>
              <a:t>用</a:t>
            </a:r>
            <a:r>
              <a:rPr lang="zh-CN" altLang="en-US" sz="2800" b="1">
                <a:latin typeface="Arial" panose="020b0604020202020204" pitchFamily="34" charset="0"/>
                <a:ea typeface="楷体_GB2312" charset="-122"/>
              </a:rPr>
              <a:t>“</a:t>
            </a:r>
            <a:r>
              <a:rPr lang="zh-CN" altLang="en-US" sz="2800" b="1">
                <a:latin typeface="楷体_GB2312" charset="-122"/>
                <a:ea typeface="楷体_GB2312" charset="-122"/>
              </a:rPr>
              <a:t>女娲补天</a:t>
            </a:r>
            <a:r>
              <a:rPr lang="zh-CN" altLang="en-US" sz="2800" b="1">
                <a:latin typeface="Arial" panose="020b0604020202020204" pitchFamily="34" charset="0"/>
                <a:ea typeface="楷体_GB2312" charset="-122"/>
              </a:rPr>
              <a:t>”</a:t>
            </a:r>
            <a:r>
              <a:rPr lang="zh-CN" altLang="en-US" sz="2800" b="1">
                <a:latin typeface="楷体_GB2312" charset="-122"/>
                <a:ea typeface="楷体_GB2312" charset="-122"/>
              </a:rPr>
              <a:t>、</a:t>
            </a:r>
            <a:r>
              <a:rPr lang="zh-CN" altLang="en-US" sz="2800" b="1">
                <a:latin typeface="Arial" panose="020b0604020202020204" pitchFamily="34" charset="0"/>
                <a:ea typeface="楷体_GB2312" charset="-122"/>
              </a:rPr>
              <a:t>“</a:t>
            </a:r>
            <a:r>
              <a:rPr lang="zh-CN" altLang="en-US" sz="2800" b="1">
                <a:latin typeface="楷体_GB2312" charset="-122"/>
                <a:ea typeface="楷体_GB2312" charset="-122"/>
              </a:rPr>
              <a:t>木石前盟</a:t>
            </a:r>
            <a:r>
              <a:rPr lang="zh-CN" altLang="en-US" sz="2800" b="1">
                <a:latin typeface="Arial" panose="020b0604020202020204" pitchFamily="34" charset="0"/>
                <a:ea typeface="楷体_GB2312" charset="-122"/>
              </a:rPr>
              <a:t>”</a:t>
            </a:r>
            <a:r>
              <a:rPr lang="zh-CN" altLang="en-US" sz="2800" b="1">
                <a:latin typeface="楷体_GB2312" charset="-122"/>
                <a:ea typeface="楷体_GB2312" charset="-122"/>
              </a:rPr>
              <a:t>两个神话故事作楔子。 </a:t>
            </a:r>
            <a:br>
              <a:rPr lang="zh-CN" altLang="en-US" sz="2800" b="1">
                <a:latin typeface="楷体_GB2312" charset="-122"/>
                <a:ea typeface="楷体_GB2312" charset="-122"/>
              </a:rPr>
            </a:br>
            <a:r>
              <a:rPr lang="zh-CN" altLang="en-US" sz="2800" b="1">
                <a:latin typeface="楷体_GB2312" charset="-122"/>
                <a:ea typeface="楷体_GB2312" charset="-122"/>
              </a:rPr>
              <a:t>　　在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楷体_GB2312" charset="-122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latin typeface="楷体_GB2312" charset="-122"/>
                <a:ea typeface="楷体_GB2312" charset="-122"/>
              </a:rPr>
              <a:t>女祸补天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楷体_GB2312" charset="-122"/>
              </a:rPr>
              <a:t>”</a:t>
            </a:r>
            <a:r>
              <a:rPr lang="zh-CN" altLang="en-US" sz="2800" b="1">
                <a:latin typeface="楷体_GB2312" charset="-122"/>
                <a:ea typeface="楷体_GB2312" charset="-122"/>
              </a:rPr>
              <a:t>的故事中，作者特意描写了一块无材补天的顽石，这便是随贾宝玉一起降生又为贾宝玉随身佩戴的通灵宝玉。它对贾宝玉的叛逆性格有隐喻作用。</a:t>
            </a:r>
            <a:br>
              <a:rPr lang="zh-CN" altLang="en-US" sz="2800" b="1">
                <a:latin typeface="楷体_GB2312" charset="-122"/>
                <a:ea typeface="楷体_GB2312" charset="-122"/>
              </a:rPr>
            </a:br>
            <a:r>
              <a:rPr lang="zh-CN" altLang="en-US" sz="2800" b="1">
                <a:latin typeface="楷体_GB2312" charset="-122"/>
                <a:ea typeface="楷体_GB2312" charset="-122"/>
              </a:rPr>
              <a:t>　　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楷体_GB2312" charset="-122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latin typeface="楷体_GB2312" charset="-122"/>
                <a:ea typeface="楷体_GB2312" charset="-122"/>
              </a:rPr>
              <a:t>木石前盟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楷体_GB2312" charset="-122"/>
              </a:rPr>
              <a:t>”</a:t>
            </a:r>
            <a:r>
              <a:rPr lang="zh-CN" altLang="en-US" sz="2800" b="1">
                <a:latin typeface="楷体_GB2312" charset="-122"/>
                <a:ea typeface="楷体_GB2312" charset="-122"/>
              </a:rPr>
              <a:t>讲这块</a:t>
            </a:r>
            <a:r>
              <a:rPr lang="zh-CN" altLang="en-US" sz="2800" b="1">
                <a:latin typeface="Arial" panose="020b0604020202020204" pitchFamily="34" charset="0"/>
                <a:ea typeface="楷体_GB2312" charset="-122"/>
              </a:rPr>
              <a:t>“</a:t>
            </a:r>
            <a:r>
              <a:rPr lang="zh-CN" altLang="en-US" sz="2800" b="1">
                <a:latin typeface="楷体_GB2312" charset="-122"/>
                <a:ea typeface="楷体_GB2312" charset="-122"/>
              </a:rPr>
              <a:t>无材补天</a:t>
            </a:r>
            <a:r>
              <a:rPr lang="zh-CN" altLang="en-US" sz="2800" b="1">
                <a:latin typeface="Arial" panose="020b0604020202020204" pitchFamily="34" charset="0"/>
                <a:ea typeface="楷体_GB2312" charset="-122"/>
              </a:rPr>
              <a:t>”</a:t>
            </a:r>
            <a:r>
              <a:rPr lang="zh-CN" altLang="en-US" sz="2800" b="1">
                <a:latin typeface="楷体_GB2312" charset="-122"/>
                <a:ea typeface="楷体_GB2312" charset="-122"/>
              </a:rPr>
              <a:t>的顽石与绛珠仙草的关系。顽石在投胎入世之前，曾变为神瑛侍者以甘露灌溉绛珠仙草，使其得以久延岁月，并幻化人形，修成女体，在顽石下世之时，为酬报灌溉之德，也要同去走一遭，把一生所有的眼泪还他。这便是林黛玉。因为这段缘分，林黛玉初见宝玉时才有好生奇怪，像在那里见过的感觉；贾宝玉也觉得这个妹妹曾见过的。至于</a:t>
            </a:r>
            <a:r>
              <a:rPr lang="zh-CN" altLang="en-US" sz="2800" b="1">
                <a:latin typeface="Arial" panose="020b0604020202020204" pitchFamily="34" charset="0"/>
                <a:ea typeface="楷体_GB2312" charset="-122"/>
              </a:rPr>
              <a:t>“</a:t>
            </a:r>
            <a:r>
              <a:rPr lang="zh-CN" altLang="en-US" sz="2800" b="1">
                <a:latin typeface="楷体_GB2312" charset="-122"/>
                <a:ea typeface="楷体_GB2312" charset="-122"/>
              </a:rPr>
              <a:t>还泪</a:t>
            </a:r>
            <a:r>
              <a:rPr lang="zh-CN" altLang="en-US" sz="2800" b="1">
                <a:latin typeface="Arial" panose="020b0604020202020204" pitchFamily="34" charset="0"/>
                <a:ea typeface="楷体_GB2312" charset="-122"/>
              </a:rPr>
              <a:t>”</a:t>
            </a:r>
            <a:r>
              <a:rPr lang="zh-CN" altLang="en-US" sz="2800" b="1">
                <a:latin typeface="楷体_GB2312" charset="-122"/>
                <a:ea typeface="楷体_GB2312" charset="-122"/>
              </a:rPr>
              <a:t>之说，正与 </a:t>
            </a:r>
            <a:r>
              <a:rPr lang="zh-CN" altLang="en-US" sz="2800" b="1">
                <a:latin typeface="Arial" panose="020b0604020202020204" pitchFamily="34" charset="0"/>
                <a:ea typeface="楷体_GB2312" charset="-122"/>
              </a:rPr>
              <a:t>“</a:t>
            </a:r>
            <a:r>
              <a:rPr lang="zh-CN" altLang="en-US" sz="2800" b="1">
                <a:latin typeface="楷体_GB2312" charset="-122"/>
                <a:ea typeface="楷体_GB2312" charset="-122"/>
              </a:rPr>
              <a:t>只怕他的病一生也不能好的了。若要好时，除非从此以后总不许见哭声</a:t>
            </a:r>
            <a:r>
              <a:rPr lang="zh-CN" altLang="en-US" sz="2800" b="1">
                <a:latin typeface="Arial" panose="020b0604020202020204" pitchFamily="34" charset="0"/>
                <a:ea typeface="楷体_GB2312" charset="-122"/>
              </a:rPr>
              <a:t>”</a:t>
            </a:r>
            <a:r>
              <a:rPr lang="zh-CN" altLang="en-US" sz="2800" b="1">
                <a:latin typeface="楷体_GB2312" charset="-122"/>
                <a:ea typeface="楷体_GB2312" charset="-122"/>
              </a:rPr>
              <a:t>相照应。 </a:t>
            </a:r>
            <a:endParaRPr lang="zh-CN" altLang="en-US" sz="2800" b="1">
              <a:latin typeface="楷体_GB2312" charset="-122"/>
              <a:ea typeface="楷体_GB2312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Text Box 2"/>
          <p:cNvSpPr txBox="1"/>
          <p:nvPr/>
        </p:nvSpPr>
        <p:spPr>
          <a:xfrm>
            <a:off x="527050" y="2762250"/>
            <a:ext cx="807720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00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交代贾府人物，通过“冷子兴演说荣国府”，简要地介绍了贾府中的人物关系，为读者阅读全书开列了一个简明“人物表”。</a:t>
            </a:r>
            <a:endParaRPr lang="zh-CN" altLang="en-US" sz="4000">
              <a:solidFill>
                <a:schemeClr val="hlink"/>
              </a:solidFill>
              <a:latin typeface="Tahoma" panose="020b0604030504040204" pitchFamily="34" charset="0"/>
            </a:endParaRPr>
          </a:p>
        </p:txBody>
      </p:sp>
      <p:sp>
        <p:nvSpPr>
          <p:cNvPr id="9219" name="Rectangle 3"/>
          <p:cNvSpPr/>
          <p:nvPr/>
        </p:nvSpPr>
        <p:spPr>
          <a:xfrm>
            <a:off x="793750" y="361950"/>
            <a:ext cx="7181850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chemeClr val="hlink"/>
                </a:solidFill>
                <a:latin typeface="Tahoma" panose="020b0604030504040204" pitchFamily="34" charset="0"/>
              </a:rPr>
              <a:t>第二回：贾夫人仙逝扬州城</a:t>
            </a:r>
            <a:endParaRPr lang="zh-CN" altLang="en-US" sz="4000" b="1">
              <a:solidFill>
                <a:schemeClr val="hlink"/>
              </a:solidFill>
              <a:latin typeface="Tahoma" panose="020b0604030504040204" pitchFamily="34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chemeClr val="hlink"/>
                </a:solidFill>
                <a:latin typeface="Tahoma" panose="020b0604030504040204" pitchFamily="34" charset="0"/>
              </a:rPr>
              <a:t>               冷子兴演说荣国府</a:t>
            </a:r>
            <a:endParaRPr lang="zh-CN" altLang="en-US" sz="4000" b="1">
              <a:solidFill>
                <a:schemeClr val="hlink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Rectangle 4"/>
          <p:cNvSpPr/>
          <p:nvPr/>
        </p:nvSpPr>
        <p:spPr>
          <a:xfrm>
            <a:off x="0" y="1808163"/>
            <a:ext cx="9144000" cy="3540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Tahoma" panose="020b0604030504040204" pitchFamily="34" charset="0"/>
              </a:rPr>
              <a:t>       黛玉母逝；贾母要接外孙女黛玉；林如海写信给贾政为雨村谋求复职。 黛玉进贾府，不肯多说一句话，多行一步路，怕被人耻笑。贾母疼爱林黛玉；“凤辣子”出场；王夫人要黛玉不要招惹宝玉；宝黛相会，一见如故。</a:t>
            </a:r>
            <a:endParaRPr lang="zh-CN" altLang="en-US" sz="3200" b="1">
              <a:solidFill>
                <a:srgbClr val="FF0000"/>
              </a:solidFill>
              <a:latin typeface="Tahoma" panose="020b0604030504040204" pitchFamily="34" charset="0"/>
            </a:endParaRPr>
          </a:p>
          <a:p>
            <a:pPr eaLnBrk="1" hangingPunct="1"/>
            <a:br>
              <a:rPr lang="zh-CN" altLang="en-US" sz="3200">
                <a:solidFill>
                  <a:srgbClr val="FF0000"/>
                </a:solidFill>
                <a:latin typeface="Tahoma" panose="020b0604030504040204" pitchFamily="34" charset="0"/>
              </a:rPr>
            </a:br>
            <a:endParaRPr lang="zh-CN" altLang="en-US" sz="320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10243" name="Rectangle 5"/>
          <p:cNvSpPr/>
          <p:nvPr/>
        </p:nvSpPr>
        <p:spPr>
          <a:xfrm>
            <a:off x="0" y="850900"/>
            <a:ext cx="89820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</a:rPr>
              <a:t>第三回：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托内兄如海荐西宾  接外孙贾母惜孤女</a:t>
            </a:r>
            <a:endParaRPr lang="zh-CN" altLang="en-US" sz="32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Text Box 2"/>
          <p:cNvSpPr txBox="1"/>
          <p:nvPr/>
        </p:nvSpPr>
        <p:spPr>
          <a:xfrm>
            <a:off x="52388" y="3625850"/>
            <a:ext cx="9091612" cy="3232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第五回</a:t>
            </a:r>
            <a:r>
              <a:rPr lang="zh-CN" altLang="en-US" sz="3200" b="1">
                <a:latin typeface="Arial" panose="020b0604020202020204" pitchFamily="34" charset="0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贾宝玉神游太虚境</a:t>
            </a:r>
            <a:r>
              <a:rPr lang="en-US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警幻仙曲演红楼梦</a:t>
            </a:r>
            <a:r>
              <a:rPr lang="zh-CN" altLang="en-US" sz="3200" b="1">
                <a:latin typeface="Arial" panose="020b0604020202020204" pitchFamily="34" charset="0"/>
              </a:rPr>
              <a:t>　　　</a:t>
            </a:r>
            <a:r>
              <a:rPr lang="zh-CN" altLang="en-US" sz="3200" b="1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　</a:t>
            </a:r>
            <a:r>
              <a:rPr lang="zh-CN" altLang="en-US" sz="3600" b="1">
                <a:latin typeface="仿宋_GB2312" pitchFamily="1" charset="-122"/>
                <a:ea typeface="仿宋_GB2312" pitchFamily="1" charset="-122"/>
              </a:rPr>
              <a:t>　　 </a:t>
            </a:r>
            <a:r>
              <a:rPr lang="zh-CN" altLang="en-US" sz="2800" b="1">
                <a:latin typeface="Arial" panose="020b0604020202020204" pitchFamily="34" charset="0"/>
              </a:rPr>
              <a:t>         </a:t>
            </a:r>
            <a:endParaRPr lang="zh-CN" altLang="en-US" sz="2800" b="1"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sz="2800" b="1">
                <a:latin typeface="Tahoma" panose="020b0604030504040204" pitchFamily="34" charset="0"/>
              </a:rPr>
              <a:t>      宝钗来后，人多倾向之，黛玉不忿；宝黛二人生口角。贾母等去宁府赏梅。秦氏领宝玉至其房安睡。梦中观看“金陵十二钗”正册、副册及“又副册”。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是全书的总纲。</a:t>
            </a:r>
            <a:r>
              <a:rPr lang="zh-CN" altLang="en-US" sz="2800" b="1">
                <a:latin typeface="Arial" panose="020b0604020202020204" pitchFamily="34" charset="0"/>
              </a:rPr>
              <a:t>通过贾宝玉梦游太虚幻境，利用画册、判词及歌曲的形式，含蓄地将</a:t>
            </a:r>
            <a:r>
              <a:rPr lang="en-US" altLang="zh-CN" sz="2800" b="1">
                <a:latin typeface="Arial" panose="020b0604020202020204" pitchFamily="34" charset="0"/>
              </a:rPr>
              <a:t>《</a:t>
            </a:r>
            <a:r>
              <a:rPr lang="zh-CN" altLang="en-US" sz="2800" b="1">
                <a:latin typeface="Arial" panose="020b0604020202020204" pitchFamily="34" charset="0"/>
              </a:rPr>
              <a:t>红楼梦</a:t>
            </a:r>
            <a:r>
              <a:rPr lang="en-US" altLang="zh-CN" sz="2800" b="1">
                <a:latin typeface="Arial" panose="020b0604020202020204" pitchFamily="34" charset="0"/>
              </a:rPr>
              <a:t>》</a:t>
            </a:r>
            <a:r>
              <a:rPr lang="zh-CN" altLang="en-US" sz="2800" b="1">
                <a:latin typeface="Arial" panose="020b0604020202020204" pitchFamily="34" charset="0"/>
              </a:rPr>
              <a:t>众多人物的发展和结局交代出来。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sp>
        <p:nvSpPr>
          <p:cNvPr id="22531" name="Text Box 3"/>
          <p:cNvSpPr txBox="1"/>
          <p:nvPr/>
        </p:nvSpPr>
        <p:spPr>
          <a:xfrm>
            <a:off x="0" y="0"/>
            <a:ext cx="9144000" cy="3786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endParaRPr lang="zh-CN" altLang="en-US" sz="2400" b="1">
              <a:solidFill>
                <a:srgbClr val="0000FF"/>
              </a:solidFill>
              <a:latin typeface="华文隶书" pitchFamily="2" charset="-122"/>
              <a:ea typeface="华文隶书" pitchFamily="2" charset="-122"/>
            </a:endParaRPr>
          </a:p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第四回  薄命女偏逢薄命郎  葫芦僧乱判葫芦案</a:t>
            </a:r>
            <a:endParaRPr lang="zh-CN" altLang="en-US" sz="3200" b="1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pPr eaLnBrk="1" hangingPunct="1"/>
            <a:r>
              <a:rPr lang="zh-CN" altLang="en-US" sz="2800">
                <a:latin typeface="Tahoma" panose="020b0604030504040204" pitchFamily="34" charset="0"/>
              </a:rPr>
              <a:t>      </a:t>
            </a:r>
            <a:r>
              <a:rPr lang="zh-CN" altLang="en-US" sz="2800" b="1">
                <a:latin typeface="Tahoma" panose="020b0604030504040204" pitchFamily="34" charset="0"/>
              </a:rPr>
              <a:t>雨村授应天府，薛蟠争买英莲打死冯渊。门子以护官符为由阻雨村发签拿薛蟠，雨村听其计，徇情枉法。薛姨妈并宝钗薛蟠进贾府。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这一回展现小说更广阔的社会背景</a:t>
            </a:r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。</a:t>
            </a:r>
            <a:r>
              <a:rPr lang="zh-CN" altLang="en-US" sz="2800" b="1">
                <a:latin typeface="Arial" panose="020b0604020202020204" pitchFamily="34" charset="0"/>
              </a:rPr>
              <a:t>通过“葫芦僧判断葫芦案”介 绍了贾史王薛四大家族的关系，把贾府置于一个更广阔的社会背景之中来描写，使之更具有典型意义。同时由于薛蟠的案件自然带出薛宝钗进贾府的情节。</a:t>
            </a:r>
            <a:endParaRPr lang="zh-CN" altLang="en-US" sz="2800" b="1">
              <a:solidFill>
                <a:srgbClr val="0000FF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208</Paragraphs>
  <Slides>38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baseType="lpstr" size="55">
      <vt:lpstr>Arial</vt:lpstr>
      <vt:lpstr>Calibri</vt:lpstr>
      <vt:lpstr>Tahoma</vt:lpstr>
      <vt:lpstr>宋体</vt:lpstr>
      <vt:lpstr>Times New Roman</vt:lpstr>
      <vt:lpstr>楷体</vt:lpstr>
      <vt:lpstr>黑体</vt:lpstr>
      <vt:lpstr>华文新魏</vt:lpstr>
      <vt:lpstr>隶书</vt:lpstr>
      <vt:lpstr>楷体_GB2312</vt:lpstr>
      <vt:lpstr>华文隶书</vt:lpstr>
      <vt:lpstr>仿宋_GB2312</vt:lpstr>
      <vt:lpstr>微软雅黑</vt:lpstr>
      <vt:lpstr>Wingdings</vt:lpstr>
      <vt:lpstr>华文琥珀</vt:lpstr>
      <vt:lpstr>华文细黑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刘姥姥与贾家的关系：         刘姥姥女婿姓王，小名狗儿，祖上曾在京作小官，与王夫人之父连宗，此事只有“王夫人与王夫人之大兄凤姐之父知有此连宗之族，余者皆不认识”！狗儿祖父只有一个儿子，已故。狗儿的父亲也只有狗儿一个儿子，因家业萧条，搬回原乡住。狗儿与嫡妻刘氏生有一子一女，刘氏便是刘姥姥的女儿了。刘姥姥“是个积年的老寡妇”，只有一女，女婿将刘姥姥接了来一起住，帮带带孩子。刘姥姥老来有所依靠，”遂一心一计，帮衬着女儿女婿过活起来”。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2021-03-04T23:08:08.106</cp:lastPrinted>
  <dcterms:created xsi:type="dcterms:W3CDTF">2021-03-04T23:08:08Z</dcterms:created>
  <dcterms:modified xsi:type="dcterms:W3CDTF">2021-03-04T15:08:10Z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