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notesMasterIdLst>
    <p:notesMasterId r:id="rId35"/>
  </p:notesMasterIdLst>
  <p:sldIdLst>
    <p:sldId id="329" r:id="rId2"/>
    <p:sldId id="332" r:id="rId3"/>
    <p:sldId id="334" r:id="rId4"/>
    <p:sldId id="378" r:id="rId5"/>
    <p:sldId id="387" r:id="rId6"/>
    <p:sldId id="335" r:id="rId7"/>
    <p:sldId id="354" r:id="rId8"/>
    <p:sldId id="337" r:id="rId9"/>
    <p:sldId id="350" r:id="rId10"/>
    <p:sldId id="351" r:id="rId11"/>
    <p:sldId id="352" r:id="rId12"/>
    <p:sldId id="380" r:id="rId13"/>
    <p:sldId id="381" r:id="rId14"/>
    <p:sldId id="363" r:id="rId15"/>
    <p:sldId id="364" r:id="rId16"/>
    <p:sldId id="338" r:id="rId17"/>
    <p:sldId id="365" r:id="rId18"/>
    <p:sldId id="366" r:id="rId19"/>
    <p:sldId id="377" r:id="rId20"/>
    <p:sldId id="382" r:id="rId21"/>
    <p:sldId id="367" r:id="rId22"/>
    <p:sldId id="383" r:id="rId23"/>
    <p:sldId id="369" r:id="rId24"/>
    <p:sldId id="371" r:id="rId25"/>
    <p:sldId id="384" r:id="rId26"/>
    <p:sldId id="385" r:id="rId27"/>
    <p:sldId id="353" r:id="rId28"/>
    <p:sldId id="373" r:id="rId29"/>
    <p:sldId id="374" r:id="rId30"/>
    <p:sldId id="386" r:id="rId31"/>
    <p:sldId id="388" r:id="rId32"/>
    <p:sldId id="389" r:id="rId33"/>
    <p:sldId id="376" r:id="rId34"/>
  </p:sldIdLst>
  <p:sldSz cx="12192000" cy="6858000"/>
  <p:notesSz cx="7104063" cy="10234613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3AE"/>
    <a:srgbClr val="1E21A2"/>
    <a:srgbClr val="648BAE"/>
    <a:srgbClr val="253B34"/>
    <a:srgbClr val="C1DEF6"/>
    <a:srgbClr val="B4DEFA"/>
    <a:srgbClr val="EA6E7E"/>
    <a:srgbClr val="EFA0A7"/>
    <a:srgbClr val="F3EFEE"/>
    <a:srgbClr val="F5F1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879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2020-9-30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96A66E7-EA0D-4C2B-B039-5C13CCBC21F8}"/>
              </a:ext>
            </a:extLst>
          </p:cNvPr>
          <p:cNvSpPr txBox="1"/>
          <p:nvPr/>
        </p:nvSpPr>
        <p:spPr>
          <a:xfrm>
            <a:off x="586867" y="377917"/>
            <a:ext cx="4113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统编版高一上册第三单元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436DB20-ED0E-48C8-83FD-9B05A434AC43}"/>
              </a:ext>
            </a:extLst>
          </p:cNvPr>
          <p:cNvSpPr txBox="1"/>
          <p:nvPr/>
        </p:nvSpPr>
        <p:spPr>
          <a:xfrm>
            <a:off x="1410965" y="3053009"/>
            <a:ext cx="83627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8.2  </a:t>
            </a:r>
            <a:r>
              <a:rPr lang="zh-CN" altLang="zh-CN" sz="8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</a:t>
            </a:r>
            <a:r>
              <a:rPr lang="en-US" altLang="zh-CN" sz="8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8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80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  <a:cs typeface="字魂27号-布丁体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40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" y="542925"/>
            <a:ext cx="12077699" cy="631507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C00000"/>
                </a:solidFill>
                <a:latin typeface="+mn-ea"/>
              </a:rPr>
              <a:t>2.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名家点评</a:t>
            </a:r>
            <a:endParaRPr lang="en-US" altLang="zh-CN" b="1" dirty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60000"/>
              </a:lnSpc>
            </a:pPr>
            <a:r>
              <a:rPr lang="zh-CN" altLang="zh-CN" b="1" dirty="0"/>
              <a:t>宋</a:t>
            </a:r>
            <a:r>
              <a:rPr lang="en-US" altLang="zh-CN" b="1" dirty="0"/>
              <a:t>·</a:t>
            </a:r>
            <a:r>
              <a:rPr lang="zh-CN" altLang="zh-CN" b="1" dirty="0"/>
              <a:t>杨万里《诚斋诗话》：</a:t>
            </a:r>
            <a:r>
              <a:rPr lang="en-US" altLang="zh-CN" b="1" dirty="0"/>
              <a:t>“</a:t>
            </a:r>
            <a:r>
              <a:rPr lang="zh-CN" altLang="zh-CN" b="1" dirty="0"/>
              <a:t>词源倒流三峡水，笔阵独扫千人军。</a:t>
            </a:r>
            <a:r>
              <a:rPr lang="en-US" altLang="zh-CN" b="1" dirty="0"/>
              <a:t>”“</a:t>
            </a:r>
            <a:r>
              <a:rPr lang="zh-CN" altLang="zh-CN" b="1" dirty="0"/>
              <a:t>无边落木萧萧下，不尽长江滚滚来。</a:t>
            </a:r>
            <a:r>
              <a:rPr lang="en-US" altLang="zh-CN" b="1" dirty="0"/>
              <a:t>”</a:t>
            </a:r>
            <a:r>
              <a:rPr lang="zh-CN" altLang="zh-CN" b="1" dirty="0"/>
              <a:t>前一联蜂腰，后一联鹤膝。</a:t>
            </a:r>
          </a:p>
          <a:p>
            <a:pPr>
              <a:lnSpc>
                <a:spcPct val="160000"/>
              </a:lnSpc>
            </a:pPr>
            <a:r>
              <a:rPr lang="zh-CN" altLang="zh-CN" b="1" dirty="0"/>
              <a:t>明</a:t>
            </a:r>
            <a:r>
              <a:rPr lang="en-US" altLang="zh-CN" b="1" dirty="0"/>
              <a:t>·</a:t>
            </a:r>
            <a:r>
              <a:rPr lang="zh-CN" altLang="zh-CN" b="1" dirty="0"/>
              <a:t>王世贞《艺苑卮言》卷四：老杜集中，吾甚爱</a:t>
            </a:r>
            <a:r>
              <a:rPr lang="en-US" altLang="zh-CN" b="1" dirty="0"/>
              <a:t>“</a:t>
            </a:r>
            <a:r>
              <a:rPr lang="zh-CN" altLang="zh-CN" b="1" dirty="0"/>
              <a:t>风急天高</a:t>
            </a:r>
            <a:r>
              <a:rPr lang="en-US" altLang="zh-CN" b="1" dirty="0"/>
              <a:t>”</a:t>
            </a:r>
            <a:r>
              <a:rPr lang="zh-CN" altLang="zh-CN" b="1" dirty="0"/>
              <a:t>一章，结亦微弱。</a:t>
            </a:r>
          </a:p>
          <a:p>
            <a:pPr>
              <a:lnSpc>
                <a:spcPct val="160000"/>
              </a:lnSpc>
            </a:pPr>
            <a:r>
              <a:rPr lang="zh-CN" altLang="zh-CN" b="1" dirty="0"/>
              <a:t>清</a:t>
            </a:r>
            <a:r>
              <a:rPr lang="en-US" altLang="zh-CN" b="1" dirty="0"/>
              <a:t>·</a:t>
            </a:r>
            <a:r>
              <a:rPr lang="zh-CN" altLang="zh-CN" b="1" dirty="0"/>
              <a:t>沈德潜《唐诗别裁》：八句皆对，起二句，对举之中仍复用韵，格奇变。昔人谓两联俱可裁去二字，试思</a:t>
            </a:r>
            <a:r>
              <a:rPr lang="en-US" altLang="zh-CN" b="1" dirty="0"/>
              <a:t>“</a:t>
            </a:r>
            <a:r>
              <a:rPr lang="zh-CN" altLang="zh-CN" b="1" dirty="0"/>
              <a:t>落木萧萧下</a:t>
            </a:r>
            <a:r>
              <a:rPr lang="en-US" altLang="zh-CN" b="1" dirty="0"/>
              <a:t>”</a:t>
            </a:r>
            <a:r>
              <a:rPr lang="zh-CN" altLang="zh-CN" b="1" dirty="0"/>
              <a:t>，</a:t>
            </a:r>
            <a:r>
              <a:rPr lang="en-US" altLang="zh-CN" b="1" dirty="0"/>
              <a:t>“</a:t>
            </a:r>
            <a:r>
              <a:rPr lang="zh-CN" altLang="zh-CN" b="1" dirty="0"/>
              <a:t>长江滚滚来</a:t>
            </a:r>
            <a:r>
              <a:rPr lang="en-US" altLang="zh-CN" b="1" dirty="0"/>
              <a:t>”</a:t>
            </a:r>
            <a:r>
              <a:rPr lang="zh-CN" altLang="zh-CN" b="1" dirty="0"/>
              <a:t>，成何语耶？好在</a:t>
            </a:r>
            <a:r>
              <a:rPr lang="en-US" altLang="zh-CN" b="1" dirty="0"/>
              <a:t>“</a:t>
            </a:r>
            <a:r>
              <a:rPr lang="zh-CN" altLang="zh-CN" b="1" dirty="0"/>
              <a:t>无边</a:t>
            </a:r>
            <a:r>
              <a:rPr lang="en-US" altLang="zh-CN" b="1" dirty="0"/>
              <a:t>”“</a:t>
            </a:r>
            <a:r>
              <a:rPr lang="zh-CN" altLang="zh-CN" b="1" dirty="0"/>
              <a:t>不尽</a:t>
            </a:r>
            <a:r>
              <a:rPr lang="en-US" altLang="zh-CN" b="1" dirty="0"/>
              <a:t>”“</a:t>
            </a:r>
            <a:r>
              <a:rPr lang="zh-CN" altLang="zh-CN" b="1" dirty="0"/>
              <a:t>万里</a:t>
            </a:r>
            <a:r>
              <a:rPr lang="en-US" altLang="zh-CN" b="1" dirty="0"/>
              <a:t>”“</a:t>
            </a:r>
            <a:r>
              <a:rPr lang="zh-CN" altLang="zh-CN" b="1" dirty="0"/>
              <a:t>百年</a:t>
            </a:r>
            <a:r>
              <a:rPr lang="en-US" altLang="zh-CN" b="1" dirty="0"/>
              <a:t>”</a:t>
            </a:r>
            <a:r>
              <a:rPr lang="zh-CN" altLang="zh-CN" b="1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081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="" xmlns:a16="http://schemas.microsoft.com/office/drawing/2014/main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86697"/>
            <a:ext cx="10972800" cy="930940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内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容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研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297859"/>
            <a:ext cx="12005187" cy="5073444"/>
          </a:xfrm>
        </p:spPr>
        <p:txBody>
          <a:bodyPr>
            <a:normAutofit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（一）整体感知：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1</a:t>
            </a:r>
            <a:r>
              <a:rPr lang="en-US" altLang="zh-CN" b="1" dirty="0" smtClean="0">
                <a:solidFill>
                  <a:srgbClr val="1233AE"/>
                </a:solidFill>
              </a:rPr>
              <a:t>.</a:t>
            </a:r>
            <a:r>
              <a:rPr lang="zh-CN" altLang="zh-CN" b="1" dirty="0" smtClean="0">
                <a:solidFill>
                  <a:srgbClr val="1233AE"/>
                </a:solidFill>
              </a:rPr>
              <a:t> 自由</a:t>
            </a:r>
            <a:r>
              <a:rPr lang="zh-CN" altLang="zh-CN" b="1" dirty="0">
                <a:solidFill>
                  <a:srgbClr val="1233AE"/>
                </a:solidFill>
              </a:rPr>
              <a:t>朗读诗歌，结合注释翻译全诗。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678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11597"/>
            <a:ext cx="12192000" cy="5860641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b="1" dirty="0">
                <a:solidFill>
                  <a:srgbClr val="C00000"/>
                </a:solidFill>
              </a:rPr>
              <a:t>（二）</a:t>
            </a:r>
            <a:r>
              <a:rPr lang="zh-CN" altLang="zh-CN" b="1" dirty="0">
                <a:solidFill>
                  <a:srgbClr val="C00000"/>
                </a:solidFill>
              </a:rPr>
              <a:t>诵读体味：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范读、指名朗读、自由朗读相结合</a:t>
            </a:r>
            <a:r>
              <a:rPr lang="zh-CN" altLang="zh-CN" b="1" dirty="0">
                <a:solidFill>
                  <a:srgbClr val="1233AE"/>
                </a:solidFill>
              </a:rPr>
              <a:t>，把握节奏，画出朗读节奏，体味情感。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明确：朗读节奏</a:t>
            </a:r>
          </a:p>
          <a:p>
            <a:pPr algn="ctr">
              <a:lnSpc>
                <a:spcPct val="17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登高</a:t>
            </a:r>
          </a:p>
          <a:p>
            <a:pPr algn="ctr">
              <a:lnSpc>
                <a:spcPct val="17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风急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天高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猿啸哀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渚清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沙白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鸟飞回。</a:t>
            </a:r>
          </a:p>
          <a:p>
            <a:pPr algn="ctr">
              <a:lnSpc>
                <a:spcPct val="17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无边落木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萧萧下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不尽长江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滚滚来。</a:t>
            </a:r>
          </a:p>
          <a:p>
            <a:pPr algn="ctr">
              <a:lnSpc>
                <a:spcPct val="17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万里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悲秋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常作客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百年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多病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独登台。</a:t>
            </a:r>
          </a:p>
          <a:p>
            <a:pPr algn="ctr">
              <a:lnSpc>
                <a:spcPct val="17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艰难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苦恨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繁霜鬓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潦倒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新停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浊酒杯。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9702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41684"/>
            <a:ext cx="12192000" cy="5259054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（三）分析结构：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思考，自由朗读诗歌，思考，最能体现作者感情的是哪个字？这首诗可分为几层？哪几句是写景？哪几句抒情？ 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 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感情字：悲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层次：全诗分两层：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前四句写景，述登高见闻，描绘了一幅雄浑高远而又凄清悲凉的秋景。首联为局部近景，颔联为整体远景。</a:t>
            </a:r>
            <a:endParaRPr lang="en-US" altLang="zh-CN" b="1" dirty="0"/>
          </a:p>
          <a:p>
            <a:pPr>
              <a:lnSpc>
                <a:spcPct val="150000"/>
              </a:lnSpc>
            </a:pPr>
            <a:endParaRPr lang="zh-CN" altLang="zh-CN" dirty="0"/>
          </a:p>
          <a:p>
            <a:pPr>
              <a:lnSpc>
                <a:spcPct val="150000"/>
              </a:lnSpc>
            </a:pP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55135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758" y="1427747"/>
            <a:ext cx="11666483" cy="38811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后四句抒情，写登高所感，抒发了诗人感时伤世的爱国情感和长年飘泊的孤苦愁绪。颈联自伤身世，将前四句写景所蕴含的比兴、象征、暗示之意揭出；尾联再作申述，以衰愁病苦的自我形象收束。此诗语言精练，通篇对偶，一二句尚有句中对，充分显示了杜甫晚年对诗歌语言声律的把握运用已达圆通之境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686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454" y="773216"/>
            <a:ext cx="11851092" cy="5699022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（四）</a:t>
            </a:r>
            <a:r>
              <a:rPr lang="zh-CN" altLang="en-US" b="1" dirty="0">
                <a:solidFill>
                  <a:srgbClr val="C00000"/>
                </a:solidFill>
              </a:rPr>
              <a:t>赏析前四句</a:t>
            </a:r>
            <a:endParaRPr lang="zh-CN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1.</a:t>
            </a:r>
            <a:r>
              <a:rPr lang="zh-CN" altLang="zh-CN" b="1" dirty="0">
                <a:solidFill>
                  <a:srgbClr val="1233AE"/>
                </a:solidFill>
              </a:rPr>
              <a:t>找出诗中的意象，思考，这些意象分别有什么样的特点？表现出杜甫诗歌语言的什么特点？诗人描绘了一幅怎样的画面？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 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诗歌意象及对应特点：风——急</a:t>
            </a:r>
            <a:r>
              <a:rPr lang="en-US" altLang="zh-CN" b="1" dirty="0"/>
              <a:t>   </a:t>
            </a:r>
            <a:r>
              <a:rPr lang="zh-CN" altLang="zh-CN" b="1" dirty="0"/>
              <a:t>天——高</a:t>
            </a:r>
            <a:r>
              <a:rPr lang="en-US" altLang="zh-CN" b="1" dirty="0"/>
              <a:t>  </a:t>
            </a:r>
            <a:r>
              <a:rPr lang="zh-CN" altLang="zh-CN" b="1" dirty="0"/>
              <a:t>猿——哀  渚——清</a:t>
            </a:r>
            <a:r>
              <a:rPr lang="en-US" altLang="zh-CN" b="1" dirty="0"/>
              <a:t>    </a:t>
            </a:r>
            <a:r>
              <a:rPr lang="zh-CN" altLang="zh-CN" b="1" dirty="0"/>
              <a:t>沙——白</a:t>
            </a:r>
            <a:r>
              <a:rPr lang="en-US" altLang="zh-CN" b="1" dirty="0"/>
              <a:t>   </a:t>
            </a:r>
            <a:r>
              <a:rPr lang="zh-CN" altLang="zh-CN" b="1" dirty="0"/>
              <a:t>鸟——飞回 落木——萧萧  长江——滚滚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语言特点：精炼。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意境：描摹出了一幅秋风萧萧，万木凋零，江水滔滔，落叶飘飘，鸟鸣猿哀秋肃临天下的秋景图。意境特点：苍凉、雄浑、沉郁而悲壮。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798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469" y="642938"/>
            <a:ext cx="11769456" cy="5729287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2.</a:t>
            </a:r>
            <a:r>
              <a:rPr lang="zh-CN" altLang="zh-CN" b="1" dirty="0">
                <a:solidFill>
                  <a:srgbClr val="1233AE"/>
                </a:solidFill>
              </a:rPr>
              <a:t>思考，你认为这四句诗中哪个字或词语用的好？为什么？（可从写了什么景，抒了什么情的角度分析）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  <a:endParaRPr lang="en-US" altLang="zh-CN" b="1" dirty="0">
              <a:solidFill>
                <a:srgbClr val="FF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示例： 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急——首先，秋天本来是个容易刮风的季节，而江边的风要比其他地方的风要大得多，江边高处的风就更大，再加上诗人年老多病，当然会感到秋风特别猛烈，所以，用了一个“急”字，很传神地写出了当时季节的特点。其次，这个“急”字，还寄予了诗人当时的深切感受。秋风本来就是凉的，江边高处的风就会特别凉，所以年老多病的诗人站在江边高岸上当然会感到凉彻透骨。这种寒凉，不仅是诗人皮肤的感觉，更是诗人内心的感受</a:t>
            </a:r>
            <a:r>
              <a:rPr lang="zh-CN" altLang="zh-CN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449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110" y="703360"/>
            <a:ext cx="11871780" cy="615464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高——秋的天空是高远的，明澈的。对于心情好的人来说，秋日的天空是令人神清气爽的感觉，对于像杜甫这样一位被家愁国难所困扰，同时又疾病缠身的老人来说，秋日的天空却显得那么高不可及。所以，一个“高”字就写出了诗人孤苦无助的凄凉心境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哀——猿鸣凄切，有歌云“巴东三峡巫峡长，猿鸣三声泪沾裳。”一个“哀”字，不仅写出了猿鸣的特点，也传达出了诗人心中的浓浓哀愁。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渚清——“渚”是江中的小洲，站在高处朝下看，水中的沙洲显得既小又空，在萧瑟的秋风中，给人一种凄清的感觉。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白——“白”是冷色调，与前面的“清”字一起构成一幅苍凉的画面，形象地传达出诗人内心那种凄凉的情感。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812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59" y="662151"/>
            <a:ext cx="11855669" cy="6195849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回——“回”字写出了鸟在风中吃力地盘旋，让诗人不由得想到了自己的艰难处境，战乱年代，诗人却有家难归，这怎能不让人感慨万千。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无边、萧萧下——此句写山景。“无边”写落叶之多，“萧萧”写落叶之声。纷纷飘落的黄叶，不能不让人联想到人生的短暂，也不能不让诗人联想到自己的处境，想到自己和这黄叶一样，快要结束的短暂的一生，是多么的悲凉啊！这写出了秋景的萧索。</a:t>
            </a:r>
            <a:endParaRPr lang="en-US" altLang="zh-CN" b="1" dirty="0"/>
          </a:p>
          <a:p>
            <a:pPr>
              <a:lnSpc>
                <a:spcPct val="170000"/>
              </a:lnSpc>
            </a:pPr>
            <a:r>
              <a:rPr lang="zh-CN" altLang="zh-CN" b="1" dirty="0"/>
              <a:t>不尽、滚滚——此句写江景。“不尽”写出了江水的源远流长，“滚滚”写出了江水的滔滔气势。永不停息的江水，不能不让人联想到时间的永恒。子在川上曰：“逝者如斯夫，不舍昼夜。”“滚滚长江东逝水，浪花淘尽英雄。是非成败转头空，青山依旧在，几度夕阳红。”短暂的人生，在永恒的时间面前越显得短暂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2531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66273"/>
            <a:ext cx="11967411" cy="5777415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3.</a:t>
            </a:r>
            <a:r>
              <a:rPr lang="zh-CN" altLang="zh-CN" b="1" dirty="0">
                <a:solidFill>
                  <a:srgbClr val="FF0000"/>
                </a:solidFill>
              </a:rPr>
              <a:t>小结前四句：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首联两句，描写天高风急、秋气肃杀、猿啼哀啸、清清河洲、白白沙岸、鸥鹭低空回翔的景象，指明了时节和环境，渲染了浓郁的秋意，构成一幅登高远壮阔而又苍凉萧瑟的秋景图画，为全诗定下了哀婉凄凉的基调。对仗工稳，句法严谨，语言极为凝练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颔联从大处落笔，仰头写山景：落叶飘零，无边无际，纷纷扬扬，萧萧而下</a:t>
            </a:r>
            <a:r>
              <a:rPr lang="en-US" altLang="zh-CN" b="1" dirty="0"/>
              <a:t>;</a:t>
            </a:r>
            <a:r>
              <a:rPr lang="zh-CN" altLang="zh-CN" b="1" dirty="0"/>
              <a:t>俯视写江景：奔流不尽的长江，汹涌澎湃，滚滚奔腾而来。不仅使人联想到落木窸索之声，长江汹涌之状，也无形中传达出韶光易逝，壮志难酬的悲怆。同时让人想到生命的消逝与有限，宇宙的无穷与永恒。透过沉郁而又高昂的精工对句，显示着诗人出神入化的笔力，历来被视为千古佳句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888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757238"/>
            <a:ext cx="11015663" cy="5243512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sz="14400" b="1" dirty="0" smtClean="0"/>
              <a:t>学习目标：</a:t>
            </a:r>
            <a:endParaRPr lang="en-US" altLang="zh-CN" sz="14400" b="1" dirty="0" smtClean="0"/>
          </a:p>
          <a:p>
            <a:pPr>
              <a:lnSpc>
                <a:spcPct val="170000"/>
              </a:lnSpc>
            </a:pPr>
            <a:r>
              <a:rPr lang="en-US" altLang="zh-CN" sz="14400" dirty="0"/>
              <a:t>1. </a:t>
            </a:r>
            <a:r>
              <a:rPr lang="zh-CN" altLang="en-US" sz="14400" dirty="0" smtClean="0"/>
              <a:t>了解杜甫生平及其对诗歌创作的影响。</a:t>
            </a:r>
            <a:endParaRPr lang="en-US" altLang="zh-CN" sz="14400" dirty="0" smtClean="0"/>
          </a:p>
          <a:p>
            <a:pPr>
              <a:lnSpc>
                <a:spcPct val="170000"/>
              </a:lnSpc>
            </a:pPr>
            <a:r>
              <a:rPr lang="en-US" altLang="zh-CN" sz="14400" dirty="0" smtClean="0"/>
              <a:t>2.</a:t>
            </a:r>
            <a:r>
              <a:rPr lang="zh-CN" altLang="zh-CN" sz="14400" dirty="0" smtClean="0"/>
              <a:t>把握</a:t>
            </a:r>
            <a:r>
              <a:rPr lang="zh-CN" altLang="zh-CN" sz="14400" dirty="0"/>
              <a:t>诗歌意象，口味意境，鉴赏情景交融的艺术特色。</a:t>
            </a:r>
          </a:p>
          <a:p>
            <a:pPr>
              <a:lnSpc>
                <a:spcPct val="170000"/>
              </a:lnSpc>
            </a:pPr>
            <a:r>
              <a:rPr lang="en-US" altLang="zh-CN" sz="14400" dirty="0" smtClean="0"/>
              <a:t>3. </a:t>
            </a:r>
            <a:r>
              <a:rPr lang="zh-CN" altLang="zh-CN" sz="14400" dirty="0"/>
              <a:t>理解诗歌的主旨，体味杜甫忧国忧民的情怀，培养忧国爱民之情，提高文学修养。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755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09601"/>
            <a:ext cx="11967411" cy="6062662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/>
              <a:t>（五）鉴赏后四句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1.</a:t>
            </a:r>
            <a:r>
              <a:rPr lang="zh-CN" altLang="zh-CN" b="1" dirty="0">
                <a:solidFill>
                  <a:srgbClr val="1233AE"/>
                </a:solidFill>
              </a:rPr>
              <a:t>思考，这四句诗抒发了诗人怎样的情感？ 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“万里”指远离故乡；</a:t>
            </a:r>
            <a:r>
              <a:rPr lang="en-US" altLang="zh-CN" b="1" dirty="0"/>
              <a:t>“</a:t>
            </a:r>
            <a:r>
              <a:rPr lang="zh-CN" altLang="zh-CN" b="1" dirty="0"/>
              <a:t>独登台</a:t>
            </a:r>
            <a:r>
              <a:rPr lang="en-US" altLang="zh-CN" b="1" dirty="0"/>
              <a:t>”</a:t>
            </a:r>
            <a:r>
              <a:rPr lang="zh-CN" altLang="zh-CN" b="1" dirty="0"/>
              <a:t>，则表明诗人是在高处远眺，</a:t>
            </a:r>
            <a:r>
              <a:rPr lang="en-US" altLang="zh-CN" b="1" dirty="0"/>
              <a:t> “</a:t>
            </a:r>
            <a:r>
              <a:rPr lang="zh-CN" altLang="zh-CN" b="1" dirty="0"/>
              <a:t>常作客</a:t>
            </a:r>
            <a:r>
              <a:rPr lang="en-US" altLang="zh-CN" b="1" dirty="0"/>
              <a:t>”</a:t>
            </a:r>
            <a:r>
              <a:rPr lang="zh-CN" altLang="zh-CN" b="1" dirty="0"/>
              <a:t>，指出了诗人飘泊无定的生涯。</a:t>
            </a:r>
            <a:r>
              <a:rPr lang="en-US" altLang="zh-CN" b="1" dirty="0"/>
              <a:t>“</a:t>
            </a:r>
            <a:r>
              <a:rPr lang="zh-CN" altLang="zh-CN" b="1" dirty="0"/>
              <a:t>百年</a:t>
            </a:r>
            <a:r>
              <a:rPr lang="en-US" altLang="zh-CN" b="1" dirty="0"/>
              <a:t>”</a:t>
            </a:r>
            <a:r>
              <a:rPr lang="zh-CN" altLang="zh-CN" b="1" dirty="0"/>
              <a:t>，此处专指暮年。</a:t>
            </a:r>
            <a:r>
              <a:rPr lang="en-US" altLang="zh-CN" b="1" dirty="0"/>
              <a:t>“</a:t>
            </a:r>
            <a:r>
              <a:rPr lang="zh-CN" altLang="zh-CN" b="1" dirty="0"/>
              <a:t>悲秋</a:t>
            </a:r>
            <a:r>
              <a:rPr lang="en-US" altLang="zh-CN" b="1" dirty="0"/>
              <a:t>”</a:t>
            </a:r>
            <a:r>
              <a:rPr lang="zh-CN" altLang="zh-CN" b="1" dirty="0"/>
              <a:t>两字写得沉痛，秋天不一定可悲，只是诗人目睹苍凉恢廓的秋景，不由想到自己沦落他乡、年老多病的处境，故生出无限悲愁之绪。诗到此已给作客思乡的一般含意，添上久客孤独的内容，增入悲秋苦病的情思，加进离乡万里、人在暮年的感叹，诗意就更见深沉了。尾联对结，并分承五六两句。诗人备尝艰难潦倒之苦，国难家愁，使自己白发日多，再加上因病断酒，悲愁就更难排遣。本来兴致盎然地登高望远，此时却平白无故地惹恨添悲，诗人的矛盾心情是容易理解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837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483" y="614364"/>
            <a:ext cx="11857703" cy="6243636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2.</a:t>
            </a:r>
            <a:r>
              <a:rPr lang="zh-CN" altLang="zh-CN" b="1" dirty="0">
                <a:solidFill>
                  <a:srgbClr val="FF0000"/>
                </a:solidFill>
              </a:rPr>
              <a:t>小结后四句：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颈联是诗人一生颠沛流离生活的高度概括。先横写“万里悲秋常作客”，再纵说“百年多病独登台”。一横一纵，承上启下，点出了全诗感时伤世、羁旅飘沦的主旨</a:t>
            </a:r>
            <a:r>
              <a:rPr lang="en-US" altLang="zh-CN" b="1" dirty="0"/>
              <a:t>;</a:t>
            </a:r>
            <a:r>
              <a:rPr lang="zh-CN" altLang="zh-CN" b="1" dirty="0"/>
              <a:t>表达了诗人内心深处的沉郁悲抑的感情。久客最易悲秋，多病独自登台。极为沉郁顿挫。宋代学者罗大经在《鹤林玉露》评说：“万里，地之远也</a:t>
            </a:r>
            <a:r>
              <a:rPr lang="en-US" altLang="zh-CN" b="1" dirty="0"/>
              <a:t>;</a:t>
            </a:r>
            <a:r>
              <a:rPr lang="zh-CN" altLang="zh-CN" b="1" dirty="0"/>
              <a:t>悲秋，时之惨凄也</a:t>
            </a:r>
            <a:r>
              <a:rPr lang="en-US" altLang="zh-CN" b="1" dirty="0"/>
              <a:t>;</a:t>
            </a:r>
            <a:r>
              <a:rPr lang="zh-CN" altLang="zh-CN" b="1" dirty="0"/>
              <a:t>作客，羁旅也</a:t>
            </a:r>
            <a:r>
              <a:rPr lang="en-US" altLang="zh-CN" b="1" dirty="0"/>
              <a:t>;</a:t>
            </a:r>
            <a:r>
              <a:rPr lang="zh-CN" altLang="zh-CN" b="1" dirty="0"/>
              <a:t>常作客，久旅也</a:t>
            </a:r>
            <a:r>
              <a:rPr lang="en-US" altLang="zh-CN" b="1" dirty="0"/>
              <a:t>;</a:t>
            </a:r>
            <a:r>
              <a:rPr lang="zh-CN" altLang="zh-CN" b="1" dirty="0"/>
              <a:t>百年，暮齿也</a:t>
            </a:r>
            <a:r>
              <a:rPr lang="en-US" altLang="zh-CN" b="1" dirty="0"/>
              <a:t>;</a:t>
            </a:r>
            <a:r>
              <a:rPr lang="zh-CN" altLang="zh-CN" b="1" dirty="0"/>
              <a:t>多病，衰疾也</a:t>
            </a:r>
            <a:r>
              <a:rPr lang="en-US" altLang="zh-CN" b="1" dirty="0"/>
              <a:t>;</a:t>
            </a:r>
            <a:r>
              <a:rPr lang="zh-CN" altLang="zh-CN" b="1" dirty="0"/>
              <a:t>台，高迥处也</a:t>
            </a:r>
            <a:r>
              <a:rPr lang="en-US" altLang="zh-CN" b="1" dirty="0"/>
              <a:t>;</a:t>
            </a:r>
            <a:r>
              <a:rPr lang="zh-CN" altLang="zh-CN" b="1" dirty="0"/>
              <a:t>独登台，无亲朋也</a:t>
            </a:r>
            <a:r>
              <a:rPr lang="en-US" altLang="zh-CN" b="1" dirty="0"/>
              <a:t>;</a:t>
            </a:r>
            <a:r>
              <a:rPr lang="zh-CN" altLang="zh-CN" b="1" dirty="0"/>
              <a:t>十四字之间含有八意，而对偶又极精确。”可见诗人内心深处是何等的愁苦沉痛。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尾联两句是悲叹自己穷困潦倒孤苦寂寞的境遇和心情。出句写诗人备尝艰难之苦，白发丛生</a:t>
            </a:r>
            <a:r>
              <a:rPr lang="en-US" altLang="zh-CN" b="1" dirty="0"/>
              <a:t>;</a:t>
            </a:r>
            <a:r>
              <a:rPr lang="zh-CN" altLang="zh-CN" b="1" dirty="0"/>
              <a:t>对句写自己困顿潦倒，疾病缠身。国难家愁，只有借酒排遣，但又因多病不得不放下这浇愁的酒杯。“艰难”，既有国家的艰难，又有个人的苦难。他既忧国，忧民，又忧身。全诗就在这忧愤无奈的感叹声中收笔，悲愤深沉，而又寄意深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68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483" y="520262"/>
            <a:ext cx="11857703" cy="5552064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6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（六）鉴赏诗人形象：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思考，这首诗塑造了一个怎样的诗人形象？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60000"/>
              </a:lnSpc>
            </a:pPr>
            <a:r>
              <a:rPr lang="zh-CN" altLang="zh-CN" b="1" dirty="0"/>
              <a:t>这首诗通过诗人登高的所见所闻所感，描绘了大江边的深秋景象，又有长年作客异乡的羁旅之愁，晚年多病的孤独之感，战争带来的国难家仇和日渐增多的白发，抒发了诗人对艰难身世的感慨，展现了一位穷困潦倒、漂泊无依、忧国忧民的诗人形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57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71500"/>
            <a:ext cx="11801253" cy="5943600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（七）归纳主题：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思考：前四句写景，后四句抒情，此手法为触景生情，即景抒情，借景抒情，全诗抒了什么情？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全诗通过登高所见秋江景色，倾诉了诗人长年飘泊老病孤愁的复杂感情。诗人通过无边无际的秋色、悲壮雄浑的气势，触情生情，情景交融，抒发了诗人对自然之秋的悲凉，人生之秋的感伤和家国之秋的忧思之情，表达了诗人对个人命运的伤感和忧国忧时的情怀。</a:t>
            </a:r>
          </a:p>
        </p:txBody>
      </p:sp>
    </p:spTree>
    <p:extLst>
      <p:ext uri="{BB962C8B-B14F-4D97-AF65-F5344CB8AC3E}">
        <p14:creationId xmlns:p14="http://schemas.microsoft.com/office/powerpoint/2010/main" val="220966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67559"/>
            <a:ext cx="12191999" cy="5261741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（八）总结艺术特色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讨论：这首诗有哪些艺术特色？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明确：</a:t>
            </a:r>
            <a:endParaRPr lang="en-US" altLang="zh-CN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1.</a:t>
            </a:r>
            <a:r>
              <a:rPr lang="zh-CN" altLang="zh-CN" b="1" dirty="0">
                <a:solidFill>
                  <a:srgbClr val="C00000"/>
                </a:solidFill>
              </a:rPr>
              <a:t>联联对偶，句句押韵。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四联句句押韵，皆为工对，且首联两句，又句中自对，可谓“一篇之中，句句皆律，一句之中，字字皆律”。给人以一种神清目爽整饰对称的美感，而且使全诗曲折顿挫，在抑扬有致的韵调中，表达出诗人需要抒发的感情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7635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627" y="701591"/>
            <a:ext cx="11800745" cy="561348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2.</a:t>
            </a:r>
            <a:r>
              <a:rPr lang="zh-CN" altLang="zh-CN" b="1" dirty="0">
                <a:solidFill>
                  <a:srgbClr val="C00000"/>
                </a:solidFill>
              </a:rPr>
              <a:t>写景抒情，笔法错综。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写景，有工笔细描也有大笔写意，有动也有静，有声也有色。联工笔细描，写出风、天、猿、渚、沙、鸟六种景物的形、声、色、态，每件景物均只用一字描写，却生动形象，精练传神。颔联大笔写意，传达出秋的神韵。鸟飞叶落是动，水渚岸沙是静。风急猿啼是声音，渚清沙白是颜色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抒情，既有纵的时间的着笔，写“常做客”的追忆</a:t>
            </a:r>
            <a:r>
              <a:rPr lang="en-US" altLang="zh-CN" b="1" dirty="0"/>
              <a:t>;</a:t>
            </a:r>
            <a:r>
              <a:rPr lang="zh-CN" altLang="zh-CN" b="1" dirty="0"/>
              <a:t>也有横的空间的落墨，写“万里”行程后的“独登台”。从一生飘泊，写到余魂残骨的飘零，最后将时世艰难归结为潦倒不堪的根源。这样错综复杂手法的运用，把诗人忧国伤时，老病孤愁的苍凉，表现得沉郁而悲壮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3988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627" y="657224"/>
            <a:ext cx="11800745" cy="5929313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（</a:t>
            </a:r>
            <a:r>
              <a:rPr lang="zh-CN" altLang="en-US" b="1" dirty="0">
                <a:solidFill>
                  <a:srgbClr val="FF0000"/>
                </a:solidFill>
              </a:rPr>
              <a:t>九</a:t>
            </a:r>
            <a:r>
              <a:rPr lang="zh-CN" altLang="zh-CN" b="1" dirty="0">
                <a:solidFill>
                  <a:srgbClr val="FF0000"/>
                </a:solidFill>
              </a:rPr>
              <a:t>）课堂小结：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《登高》被称作“古今七言律第一”。前四句写景，述登高见闻，紧扣秋天的季节特色，描绘了江边空旷寂寥的景致。首联为局部近景，颔联为整体远景。后四句抒情，写登高所感，围绕作者自己的身世遭遇，抒发了穷困潦倒、年老多病、流寓他乡的悲哀之情。颈联自伤身世，将前四句写景所蕴含的比兴、象征、暗示之意揭出；尾联再作申述，以衰愁病苦的自我形象收束。此诗语言精练，通篇对偶，一二句尚有句中对，充分显示了杜甫晚年对诗歌语言声律的把握运用已达圆通之境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495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="" xmlns:a16="http://schemas.microsoft.com/office/drawing/2014/main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89935"/>
            <a:ext cx="10972800" cy="827702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拓展探究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337" y="1700890"/>
            <a:ext cx="6915401" cy="4343971"/>
          </a:xfrm>
        </p:spPr>
        <p:txBody>
          <a:bodyPr>
            <a:normAutofit fontScale="70000" lnSpcReduction="20000"/>
          </a:bodyPr>
          <a:lstStyle/>
          <a:p>
            <a:pPr fontAlgn="ctr">
              <a:lnSpc>
                <a:spcPct val="15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1.</a:t>
            </a:r>
            <a:r>
              <a:rPr lang="zh-CN" altLang="en-US" b="1" dirty="0">
                <a:solidFill>
                  <a:srgbClr val="1233AE"/>
                </a:solidFill>
              </a:rPr>
              <a:t>这</a:t>
            </a:r>
            <a:r>
              <a:rPr lang="zh-CN" altLang="zh-CN" b="1" dirty="0">
                <a:solidFill>
                  <a:srgbClr val="1233AE"/>
                </a:solidFill>
              </a:rPr>
              <a:t>是同学们熟悉的杜甫画像，请你认真阅读这幅画像并结合你对杜甫的认识与理解，刻画出你心目中的杜甫形象。要求：</a:t>
            </a:r>
            <a:r>
              <a:rPr lang="en-US" altLang="zh-CN" b="1" dirty="0">
                <a:solidFill>
                  <a:srgbClr val="1233AE"/>
                </a:solidFill>
              </a:rPr>
              <a:t>①</a:t>
            </a:r>
            <a:r>
              <a:rPr lang="zh-CN" altLang="zh-CN" b="1" dirty="0">
                <a:solidFill>
                  <a:srgbClr val="1233AE"/>
                </a:solidFill>
              </a:rPr>
              <a:t>使用第二人称，侧重肖像描写；</a:t>
            </a:r>
            <a:r>
              <a:rPr lang="en-US" altLang="zh-CN" b="1" dirty="0">
                <a:solidFill>
                  <a:srgbClr val="1233AE"/>
                </a:solidFill>
              </a:rPr>
              <a:t>②</a:t>
            </a:r>
            <a:r>
              <a:rPr lang="zh-CN" altLang="zh-CN" b="1" dirty="0">
                <a:solidFill>
                  <a:srgbClr val="1233AE"/>
                </a:solidFill>
              </a:rPr>
              <a:t>运用两种修辞手法；</a:t>
            </a:r>
            <a:r>
              <a:rPr lang="en-US" altLang="zh-CN" b="1" dirty="0">
                <a:solidFill>
                  <a:srgbClr val="1233AE"/>
                </a:solidFill>
              </a:rPr>
              <a:t>③</a:t>
            </a:r>
            <a:r>
              <a:rPr lang="zh-CN" altLang="zh-CN" b="1" dirty="0">
                <a:solidFill>
                  <a:srgbClr val="1233AE"/>
                </a:solidFill>
              </a:rPr>
              <a:t>语言要简明、连贯、得体；</a:t>
            </a:r>
            <a:r>
              <a:rPr lang="en-US" altLang="zh-CN" b="1" dirty="0">
                <a:solidFill>
                  <a:srgbClr val="1233AE"/>
                </a:solidFill>
              </a:rPr>
              <a:t>④</a:t>
            </a:r>
            <a:r>
              <a:rPr lang="zh-CN" altLang="zh-CN" b="1" dirty="0">
                <a:solidFill>
                  <a:srgbClr val="1233AE"/>
                </a:solidFill>
              </a:rPr>
              <a:t>不少于</a:t>
            </a:r>
            <a:r>
              <a:rPr lang="en-US" altLang="zh-CN" b="1" dirty="0">
                <a:solidFill>
                  <a:srgbClr val="1233AE"/>
                </a:solidFill>
              </a:rPr>
              <a:t>100</a:t>
            </a:r>
            <a:r>
              <a:rPr lang="zh-CN" altLang="zh-CN" b="1" dirty="0">
                <a:solidFill>
                  <a:srgbClr val="1233AE"/>
                </a:solidFill>
              </a:rPr>
              <a:t>字。</a:t>
            </a:r>
          </a:p>
          <a:p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F4161A3-8B4E-46FD-BD1B-F9A3BD8FB81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343775" y="1685925"/>
            <a:ext cx="4238625" cy="468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9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716" y="496607"/>
            <a:ext cx="11572568" cy="5149592"/>
          </a:xfrm>
        </p:spPr>
        <p:txBody>
          <a:bodyPr>
            <a:normAutofit fontScale="55000" lnSpcReduction="20000"/>
          </a:bodyPr>
          <a:lstStyle/>
          <a:p>
            <a:pPr fontAlgn="ctr"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示例</a:t>
            </a:r>
          </a:p>
          <a:p>
            <a:pPr fontAlgn="ctr">
              <a:lnSpc>
                <a:spcPct val="170000"/>
              </a:lnSpc>
            </a:pPr>
            <a:r>
              <a:rPr lang="zh-CN" altLang="zh-CN" b="1" dirty="0"/>
              <a:t>风急天高，残阳西下，淡云渐染。杜甫，你为何如此的孤独、忧郁？我知道，是身世的飘零，为国事的渐衰。你愁眉紧锁，如一抹挥之不去的浓云久久地笼罩在你那沧桑的额头。你的目光幽然，若有所思；你的两鬓霜染，面容憔悴；那稀疏的胡须在秋风中瑟瑟作抖。你注视着远方，用目光亲抚着这一片你深爱着的大地，然天空地迥，你越发地孤寂。你双手抱膝，宽大而陈旧的衣袍却永远罩不住你那旷世的傲骨。秋风为你的飘泊而痛苦，淡云为你贫病的窘境而忧愁，苍石为你难酬的壮志而低泣，但你依然用高远的目光寄托着对盛世的期盼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593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974" y="1585912"/>
            <a:ext cx="11754465" cy="2986088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2.2012</a:t>
            </a:r>
            <a:r>
              <a:rPr lang="zh-CN" altLang="zh-CN" b="1" dirty="0">
                <a:solidFill>
                  <a:srgbClr val="1233AE"/>
                </a:solidFill>
              </a:rPr>
              <a:t>年</a:t>
            </a:r>
            <a:r>
              <a:rPr lang="en-US" altLang="zh-CN" b="1" dirty="0">
                <a:solidFill>
                  <a:srgbClr val="1233AE"/>
                </a:solidFill>
              </a:rPr>
              <a:t>3</a:t>
            </a:r>
            <a:r>
              <a:rPr lang="zh-CN" altLang="zh-CN" b="1" dirty="0">
                <a:solidFill>
                  <a:srgbClr val="1233AE"/>
                </a:solidFill>
              </a:rPr>
              <a:t>月，“诗圣”杜甫成了“微博红人”。在一组对高中语文教科书中杜甫画像进行的“再创作”图片里，杜甫时而手扛机枪，时而挥刀切瓜，时而脚踏摩托……被网友戏称为“杜甫很忙”，并由此引发网络热议与集体围观。请你发表看法，阐述理由。（字数不少于</a:t>
            </a:r>
            <a:r>
              <a:rPr lang="en-US" altLang="zh-CN" b="1" dirty="0">
                <a:solidFill>
                  <a:srgbClr val="1233AE"/>
                </a:solidFill>
              </a:rPr>
              <a:t>30</a:t>
            </a:r>
            <a:r>
              <a:rPr lang="zh-CN" altLang="zh-CN" b="1" dirty="0">
                <a:solidFill>
                  <a:srgbClr val="1233AE"/>
                </a:solidFill>
              </a:rPr>
              <a:t>字）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11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53978"/>
            <a:ext cx="12192000" cy="523844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 smtClean="0">
                <a:solidFill>
                  <a:srgbClr val="1233AE"/>
                </a:solidFill>
              </a:rPr>
              <a:t>积累</a:t>
            </a:r>
            <a:r>
              <a:rPr lang="zh-CN" altLang="zh-CN" b="1" dirty="0">
                <a:solidFill>
                  <a:srgbClr val="1233AE"/>
                </a:solidFill>
              </a:rPr>
              <a:t>杜甫</a:t>
            </a:r>
            <a:r>
              <a:rPr lang="zh-CN" altLang="zh-CN" b="1" dirty="0" smtClean="0">
                <a:solidFill>
                  <a:srgbClr val="1233AE"/>
                </a:solidFill>
              </a:rPr>
              <a:t>名句</a:t>
            </a:r>
            <a:r>
              <a:rPr lang="zh-CN" altLang="en-US" b="1" dirty="0" smtClean="0">
                <a:solidFill>
                  <a:srgbClr val="1233AE"/>
                </a:solidFill>
              </a:rPr>
              <a:t>：</a:t>
            </a:r>
            <a:endParaRPr lang="zh-CN" altLang="zh-CN" b="1" dirty="0">
              <a:solidFill>
                <a:srgbClr val="1233AE"/>
              </a:solidFill>
            </a:endParaRPr>
          </a:p>
          <a:p>
            <a:pPr>
              <a:lnSpc>
                <a:spcPct val="17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白日放歌须纵酒，青春作伴好还乡。《闻官军收河南河北》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白也诗无敌，飘然思不群。《·春日忆李白》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3.</a:t>
            </a:r>
            <a:r>
              <a:rPr lang="zh-CN" altLang="zh-CN" b="1" dirty="0"/>
              <a:t>笔落惊风雨，诗成泣鬼神。《寄李白》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4.</a:t>
            </a:r>
            <a:r>
              <a:rPr lang="zh-CN" altLang="zh-CN" b="1" dirty="0"/>
              <a:t>别裁伪体亲风雅，转益多师是汝师。《戏为六绝句》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5.</a:t>
            </a:r>
            <a:r>
              <a:rPr lang="zh-CN" altLang="zh-CN" b="1" dirty="0"/>
              <a:t>出师未捷身先死，长使英雄泪沾襟。《蜀相》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7324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974" y="663678"/>
            <a:ext cx="11754465" cy="5160073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明确（</a:t>
            </a:r>
            <a:r>
              <a:rPr lang="zh-CN" altLang="zh-CN" b="1" dirty="0">
                <a:solidFill>
                  <a:srgbClr val="FF0000"/>
                </a:solidFill>
              </a:rPr>
              <a:t>这到底是经典的亵渎、娱乐的泛滥，还是孩子们无伤大雅的信手涂鸦？见仁见智，只要言之成理即可。</a:t>
            </a:r>
            <a:r>
              <a:rPr lang="zh-CN" altLang="en-US" b="1" dirty="0">
                <a:solidFill>
                  <a:srgbClr val="FF0000"/>
                </a:solidFill>
              </a:rPr>
              <a:t>）</a:t>
            </a:r>
            <a:endParaRPr lang="en-US" altLang="zh-CN" b="1" dirty="0">
              <a:solidFill>
                <a:srgbClr val="FF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en-US" b="1" dirty="0">
                <a:solidFill>
                  <a:srgbClr val="C00000"/>
                </a:solidFill>
              </a:rPr>
              <a:t>示例：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观点一：</a:t>
            </a:r>
            <a:r>
              <a:rPr lang="en-US" altLang="zh-CN" b="1" dirty="0"/>
              <a:t>A</a:t>
            </a:r>
            <a:r>
              <a:rPr lang="zh-CN" altLang="zh-CN" b="1" dirty="0"/>
              <a:t>对文化的恶搞，对人物的穿越，反映了当前一个时代的浮躁！恶搞杜甫，戏谑严肃事物，模糊边界，这是反智狂欢。会消解孩子们的敬畏之心。呼吁网友对杜甫以及传统文化保持尊重。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B</a:t>
            </a:r>
            <a:r>
              <a:rPr lang="zh-CN" altLang="zh-CN" b="1" dirty="0"/>
              <a:t>杜甫精神是民族精神之光，决不允许抵毁其形象。经典是不能亵渎的，创造了经典的伟人当然更不能亵渎。娱乐要有一定的尺度，恶搞也需要看对象。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323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90232"/>
            <a:ext cx="12192000" cy="5009233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观点二：</a:t>
            </a:r>
            <a:r>
              <a:rPr lang="en-US" altLang="zh-CN" b="1" dirty="0"/>
              <a:t>A</a:t>
            </a:r>
            <a:r>
              <a:rPr lang="zh-CN" altLang="zh-CN" b="1" dirty="0"/>
              <a:t>对所谓“圣物”开些并无恶意的玩笑，未必真是亵渎神圣。真正的亵渎，是随意封神造圣并且垄断对神圣的解释权，是对各种造神行为不假思索地接受。娱乐同也是一种神奇的力量，它所蕴含的幽默感常常不费吹灰之力，便将某些人努力维持的“伪神圣”化为无形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B</a:t>
            </a:r>
            <a:r>
              <a:rPr lang="zh-CN" altLang="zh-CN" b="1" dirty="0"/>
              <a:t>孩子们信手涂鸦的“恶搞”只是娱乐，无伤大雅。真正值得警惕的，是对这类娱乐的道德审判。因为即使是不自觉的道德审判也预设了这样的前提：未经允许，不准娱乐。娱乐的泛滥，未必消解神圣；娱乐禁区的林立，只会制造太多迫人敬畏、禁人思考的伪神圣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554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65944"/>
            <a:ext cx="12192000" cy="4414429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zh-CN" altLang="zh-CN" b="1" dirty="0"/>
              <a:t>观点三：与流行于亚洲欧美的“漫画减压”风一样，通过涂鸦来发泄情绪。这个事件并非诋毁杜甫形象或不尊重，更多体现出在校学生和网友对教科书人物形象再创造的欲望。教科书中的古人形象多年不变，很难满足接受流行文化长大的学生的审美需要，学生想要再创造“娱乐放松一下”也可以理解。杜甫涂鸦现象，给当下社会一个善意的提醒：当下的教育如果能用孩子更容易接受的方式来进行，才可能在他们心目中播种下对传统文化的自豪感而不是无聊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509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="" xmlns:a16="http://schemas.microsoft.com/office/drawing/2014/main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89935"/>
            <a:ext cx="10972800" cy="827702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课后作业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090" y="1993618"/>
            <a:ext cx="10607820" cy="192973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将《登高》改写成一篇散文。不少于</a:t>
            </a:r>
            <a:r>
              <a:rPr lang="en-US" altLang="zh-CN" b="1" dirty="0">
                <a:solidFill>
                  <a:srgbClr val="1233AE"/>
                </a:solidFill>
              </a:rPr>
              <a:t>500</a:t>
            </a:r>
            <a:r>
              <a:rPr lang="zh-CN" altLang="zh-CN" b="1" dirty="0">
                <a:solidFill>
                  <a:srgbClr val="1233AE"/>
                </a:solidFill>
              </a:rPr>
              <a:t>字。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6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53979"/>
            <a:ext cx="12192000" cy="577541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 dirty="0"/>
              <a:t>6.</a:t>
            </a:r>
            <a:r>
              <a:rPr lang="zh-CN" altLang="zh-CN" b="1" dirty="0"/>
              <a:t>穿花蛱蝶深深见，点水蜻蜓款款飞。《曲江》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7.</a:t>
            </a:r>
            <a:r>
              <a:rPr lang="zh-CN" altLang="zh-CN" b="1" dirty="0"/>
              <a:t>窗含西岭千秋雪，门泊东吴万里船。《绝句》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8.</a:t>
            </a:r>
            <a:r>
              <a:rPr lang="zh-CN" altLang="zh-CN" b="1" dirty="0"/>
              <a:t>此曲只应天上有，人间那得几回闻。《赠花卿》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9.</a:t>
            </a:r>
            <a:r>
              <a:rPr lang="zh-CN" altLang="zh-CN" b="1" dirty="0"/>
              <a:t>读书破万卷，下笔如有神。《奉赠韦左丞二十二韵》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10.</a:t>
            </a:r>
            <a:r>
              <a:rPr lang="zh-CN" altLang="zh-CN" b="1" dirty="0"/>
              <a:t>尔曹身与名俱灭，不废江河万古流。《戏为六绝句》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11.</a:t>
            </a:r>
            <a:r>
              <a:rPr lang="zh-CN" altLang="zh-CN" b="1" dirty="0"/>
              <a:t>烽火连三月，家书抵万金。《春望》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12.</a:t>
            </a:r>
            <a:r>
              <a:rPr lang="zh-CN" altLang="zh-CN" b="1" dirty="0"/>
              <a:t>感时花溅泪，恨别鸟惊心。《春望》</a:t>
            </a:r>
            <a:endParaRPr lang="en-US" altLang="zh-CN" b="1" dirty="0"/>
          </a:p>
          <a:p>
            <a:pPr>
              <a:lnSpc>
                <a:spcPct val="160000"/>
              </a:lnSpc>
            </a:pPr>
            <a:r>
              <a:rPr lang="en-US" altLang="zh-CN" b="1" dirty="0"/>
              <a:t>13.</a:t>
            </a:r>
            <a:r>
              <a:rPr lang="zh-CN" altLang="zh-CN" b="1" dirty="0"/>
              <a:t>好雨知时节，当春乃发生。《春夜喜雨》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771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53979"/>
            <a:ext cx="12192000" cy="577541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 dirty="0"/>
              <a:t>14.</a:t>
            </a:r>
            <a:r>
              <a:rPr lang="zh-CN" altLang="zh-CN" b="1" dirty="0"/>
              <a:t>花径不曾缘客扫，蓬门今始为君开。《客至》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15.</a:t>
            </a:r>
            <a:r>
              <a:rPr lang="zh-CN" altLang="zh-CN" b="1" dirty="0"/>
              <a:t>会当凌绝顶，一览众山小。——《望岳》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16.</a:t>
            </a:r>
            <a:r>
              <a:rPr lang="zh-CN" altLang="zh-CN" b="1" dirty="0"/>
              <a:t>江间波浪兼天涌，塞上风云接地阴。《秋兴》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17.</a:t>
            </a:r>
            <a:r>
              <a:rPr lang="zh-CN" altLang="zh-CN" b="1" dirty="0"/>
              <a:t>酒债寻常行处有，人生七十古来稀。《曲江》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18.</a:t>
            </a:r>
            <a:r>
              <a:rPr lang="zh-CN" altLang="zh-CN" b="1" dirty="0"/>
              <a:t>李白斗酒诗百篇，长安市上酒家眠，天子呼来不上船，自称臣是酒中仙。《饮中八仙歌》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19.</a:t>
            </a:r>
            <a:r>
              <a:rPr lang="zh-CN" altLang="zh-CN" b="1" dirty="0"/>
              <a:t>流连戏蝶时时舞，自在娇莺恰恰啼。《江畔独步寻花》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20.</a:t>
            </a:r>
            <a:r>
              <a:rPr lang="zh-CN" altLang="zh-CN" b="1" dirty="0"/>
              <a:t>露从今夜白，月是故乡明。《月夜忆弟舍》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3540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38468"/>
            <a:ext cx="8412470" cy="5419531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 dirty="0">
                <a:solidFill>
                  <a:srgbClr val="C00000"/>
                </a:solidFill>
                <a:latin typeface="+mn-ea"/>
              </a:rPr>
              <a:t>1.</a:t>
            </a:r>
            <a:r>
              <a:rPr lang="zh-CN" altLang="zh-CN" b="1" dirty="0">
                <a:solidFill>
                  <a:srgbClr val="C00000"/>
                </a:solidFill>
                <a:latin typeface="+mn-ea"/>
              </a:rPr>
              <a:t>作者简介：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杜甫（</a:t>
            </a:r>
            <a:r>
              <a:rPr lang="en-US" altLang="zh-CN" b="1" dirty="0"/>
              <a:t>712</a:t>
            </a:r>
            <a:r>
              <a:rPr lang="zh-CN" altLang="zh-CN" b="1" dirty="0"/>
              <a:t>—</a:t>
            </a:r>
            <a:r>
              <a:rPr lang="en-US" altLang="zh-CN" b="1" dirty="0"/>
              <a:t>770</a:t>
            </a:r>
            <a:r>
              <a:rPr lang="zh-CN" altLang="zh-CN" b="1" dirty="0"/>
              <a:t>），字子美，生于河南巩县（今河南省巩县），是诗人杜审言的孙子。唐玄宗开元中，他南游吴越，北游齐赵，过着“裘马清狂”的生活。天宝五年（</a:t>
            </a:r>
            <a:r>
              <a:rPr lang="en-US" altLang="zh-CN" b="1" dirty="0"/>
              <a:t>746</a:t>
            </a:r>
            <a:r>
              <a:rPr lang="zh-CN" altLang="zh-CN" b="1" dirty="0"/>
              <a:t>），他到长安，进取无门，困顿了十年，才获得右卫率府兵曹参军的小官。安史之乱起，他流亡颠沛，竟为叛军所俘；脱险后，授官左拾遗，不久又贬为华州司功参军。</a:t>
            </a:r>
            <a:endParaRPr lang="zh-CN" altLang="zh-CN" b="1" dirty="0">
              <a:latin typeface="+mn-ea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="" xmlns:a16="http://schemas.microsoft.com/office/drawing/2014/main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931" y="701049"/>
            <a:ext cx="6446232" cy="737420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文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学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常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25B3722-213E-4418-84D8-FA7E60C82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470" y="549720"/>
            <a:ext cx="3779530" cy="630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8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64607"/>
            <a:ext cx="12058650" cy="6107656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乾元二年（</a:t>
            </a:r>
            <a:r>
              <a:rPr lang="en-US" altLang="zh-CN" b="1" dirty="0"/>
              <a:t>759</a:t>
            </a:r>
            <a:r>
              <a:rPr lang="zh-CN" altLang="zh-CN" b="1" dirty="0"/>
              <a:t>），他弃官西行，度关陇，客秦州，寓同谷，最后到四川，定居成都浣花溪畔。曾在剑南节度使严武幕中任职节度参谋、检校工部员外郎。永泰元年（</a:t>
            </a:r>
            <a:r>
              <a:rPr lang="en-US" altLang="zh-CN" b="1" dirty="0"/>
              <a:t>765</a:t>
            </a:r>
            <a:r>
              <a:rPr lang="zh-CN" altLang="zh-CN" b="1" dirty="0"/>
              <a:t>），他打算离蜀东去，途中留滞夔州二年。大历三年（</a:t>
            </a:r>
            <a:r>
              <a:rPr lang="en-US" altLang="zh-CN" b="1" dirty="0"/>
              <a:t>768</a:t>
            </a:r>
            <a:r>
              <a:rPr lang="zh-CN" altLang="zh-CN" b="1" dirty="0"/>
              <a:t>），携家出峡，漂泊鄂、湘一带，后死于赴郴州途中。有《杜少陵集》。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杜甫是我国文学史上伟大的现实主义诗人，他一生写了</a:t>
            </a:r>
            <a:r>
              <a:rPr lang="en-US" altLang="zh-CN" b="1" dirty="0"/>
              <a:t>1400</a:t>
            </a:r>
            <a:r>
              <a:rPr lang="zh-CN" altLang="zh-CN" b="1" dirty="0"/>
              <a:t>多首诗，他的诗具有丰富的社会内容，鲜明的时代色彩和强烈的政治倾向，被称为“诗史”。杜甫被称为“诗学宗师”“诗圣”。</a:t>
            </a:r>
            <a:r>
              <a:rPr lang="en-US" altLang="zh-CN" b="1" dirty="0"/>
              <a:t> </a:t>
            </a:r>
            <a:r>
              <a:rPr lang="zh-CN" altLang="zh-CN" b="1" dirty="0"/>
              <a:t>杜甫出身在世代“奉儒守官”的封建家庭，自幼接受封建正统思想的教育和熏陶。以稷、契自许，有志于“致君尧舜上，再使风俗淳”。他曾自负地说：“自谓颇挺出，立登要路津。”但杜甫一生却在苦难和穷困中度过，这使他更接地气，“穷年忧黎元，叹息肠内热。”人生的痛苦和民众的疾苦</a:t>
            </a:r>
            <a:r>
              <a:rPr lang="en-US" altLang="zh-CN" b="1" dirty="0"/>
              <a:t>  </a:t>
            </a:r>
            <a:r>
              <a:rPr lang="zh-CN" altLang="zh-CN" b="1" dirty="0"/>
              <a:t>，增添了他内心的辛酸苦累和伤感，忧国忧民的情绪。</a:t>
            </a:r>
          </a:p>
          <a:p>
            <a:pPr>
              <a:lnSpc>
                <a:spcPct val="170000"/>
              </a:lnSpc>
            </a:pPr>
            <a:endParaRPr lang="en-US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333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12058"/>
            <a:ext cx="12192000" cy="6245942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2.</a:t>
            </a:r>
            <a:r>
              <a:rPr lang="zh-CN" altLang="zh-CN" b="1" dirty="0">
                <a:solidFill>
                  <a:srgbClr val="C00000"/>
                </a:solidFill>
              </a:rPr>
              <a:t>律诗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en-US" b="1" dirty="0"/>
              <a:t>律诗</a:t>
            </a:r>
            <a:r>
              <a:rPr lang="zh-CN" altLang="zh-CN" b="1" dirty="0"/>
              <a:t>是中国传统诗歌的一种体裁，属于近体诗范畴，因格律要求非常严格而得名。律诗起源于南朝齐永明时沈约等讲究声律、对仗的新体诗，至初唐沈佺期、宋之问等进一步发展定型，盛行于唐宋时期。律诗在字句、押韵、平仄、对仗各方面都有严格规定。其常见的类型有五言律诗和七言律诗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律诗每首四联，依次称首联、颔联、颈联、末联（或尾联）；每联两句，上句称出句，下句称对句；每句的平仄都有严格规定，特别是第二、四、六字的平仄不得随意变更；凡偶句都要押韵（首句可押可不押），一般押平声韵，一韵到底；中间两联须对仗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近体诗的绝句，也称律绝，每首两联，平仄和押韵同律诗一样，只是不一定对仗。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820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="" xmlns:a16="http://schemas.microsoft.com/office/drawing/2014/main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57201"/>
            <a:ext cx="10972800" cy="11430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写作</a:t>
            </a:r>
            <a:r>
              <a:rPr lang="zh-CN" altLang="zh-CN" b="1">
                <a:solidFill>
                  <a:srgbClr val="FF0000"/>
                </a:solidFill>
              </a:rPr>
              <a:t>背景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1600200"/>
            <a:ext cx="11901948" cy="5257799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 dirty="0">
                <a:solidFill>
                  <a:srgbClr val="C00000"/>
                </a:solidFill>
                <a:latin typeface="+mn-ea"/>
              </a:rPr>
              <a:t>1.</a:t>
            </a:r>
            <a:r>
              <a:rPr lang="zh-CN" altLang="zh-CN" b="1" dirty="0">
                <a:solidFill>
                  <a:srgbClr val="C00000"/>
                </a:solidFill>
                <a:latin typeface="+mn-ea"/>
              </a:rPr>
              <a:t>背景：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这首诗是杜甫大历二年（</a:t>
            </a:r>
            <a:r>
              <a:rPr lang="en-US" altLang="zh-CN" b="1" dirty="0"/>
              <a:t>767</a:t>
            </a:r>
            <a:r>
              <a:rPr lang="zh-CN" altLang="zh-CN" b="1" dirty="0"/>
              <a:t>年）在夔州所作。写这首诗的时候，安史之乱已经结束四年了，但藩镇势力又乘隙而起，相互争夺地盘，社会动乱，民不聊生。在这种形势下，杜甫只能继续漂泊，许多的因素造成了他的郁闷，有时代的苦难、家道的艰辛，有个人的多病、未酬的壮志，以及好友李白、高适、严武的相继辞世。为了排遣郁闷，他抱病登台，但反而是愁上加愁，更增添了新的悲哀。当时杜甫身居夔州，已经五十六岁，长期颠沛流离的生活，加之心情抑郁忧愤，致使诗人身患重病。重阳登高无心游赏，触景伤怀，抒发了自己的内心的感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毕业活动策划"/>
  <p:tag name="KSO_WM_DOC_GUID" val="{42bd8650-b790-4050-be52-eb8cba04ccd4}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4196</Words>
  <Application>Microsoft Office PowerPoint</Application>
  <PresentationFormat>自定义</PresentationFormat>
  <Paragraphs>120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 学 常 识</vt:lpstr>
      <vt:lpstr>PowerPoint 演示文稿</vt:lpstr>
      <vt:lpstr>PowerPoint 演示文稿</vt:lpstr>
      <vt:lpstr>写作背景</vt:lpstr>
      <vt:lpstr>PowerPoint 演示文稿</vt:lpstr>
      <vt:lpstr>内 容 研 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拓展探究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毕业活动策划</dc:title>
  <dc:creator>Administrator</dc:creator>
  <cp:lastModifiedBy>hj</cp:lastModifiedBy>
  <cp:revision>343</cp:revision>
  <dcterms:created xsi:type="dcterms:W3CDTF">2019-01-12T04:39:00Z</dcterms:created>
  <dcterms:modified xsi:type="dcterms:W3CDTF">2020-09-30T02:45:30Z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