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slides/slide256.xml" ContentType="application/vnd.openxmlformats-officedocument.presentationml.slide+xml"/>
  <Override PartName="/ppt/slides/slide257.xml" ContentType="application/vnd.openxmlformats-officedocument.presentationml.slide+xml"/>
  <Override PartName="/ppt/slides/slide258.xml" ContentType="application/vnd.openxmlformats-officedocument.presentationml.slide+xml"/>
  <Override PartName="/ppt/slides/slide259.xml" ContentType="application/vnd.openxmlformats-officedocument.presentationml.slide+xml"/>
  <Override PartName="/ppt/slides/slide26.xml" ContentType="application/vnd.openxmlformats-officedocument.presentationml.slide+xml"/>
  <Override PartName="/ppt/slides/slide260.xml" ContentType="application/vnd.openxmlformats-officedocument.presentationml.slide+xml"/>
  <Override PartName="/ppt/slides/slide261.xml" ContentType="application/vnd.openxmlformats-officedocument.presentationml.slide+xml"/>
  <Override PartName="/ppt/slides/slide262.xml" ContentType="application/vnd.openxmlformats-officedocument.presentationml.slide+xml"/>
  <Override PartName="/ppt/slides/slide263.xml" ContentType="application/vnd.openxmlformats-officedocument.presentationml.slide+xml"/>
  <Override PartName="/ppt/slides/slide264.xml" ContentType="application/vnd.openxmlformats-officedocument.presentationml.slide+xml"/>
  <Override PartName="/ppt/slides/slide265.xml" ContentType="application/vnd.openxmlformats-officedocument.presentationml.slide+xml"/>
  <Override PartName="/ppt/slides/slide266.xml" ContentType="application/vnd.openxmlformats-officedocument.presentationml.slide+xml"/>
  <Override PartName="/ppt/slides/slide267.xml" ContentType="application/vnd.openxmlformats-officedocument.presentationml.slide+xml"/>
  <Override PartName="/ppt/slides/slide268.xml" ContentType="application/vnd.openxmlformats-officedocument.presentationml.slide+xml"/>
  <Override PartName="/ppt/slides/slide269.xml" ContentType="application/vnd.openxmlformats-officedocument.presentationml.slide+xml"/>
  <Override PartName="/ppt/slides/slide27.xml" ContentType="application/vnd.openxmlformats-officedocument.presentationml.slide+xml"/>
  <Override PartName="/ppt/slides/slide270.xml" ContentType="application/vnd.openxmlformats-officedocument.presentationml.slide+xml"/>
  <Override PartName="/ppt/slides/slide271.xml" ContentType="application/vnd.openxmlformats-officedocument.presentationml.slide+xml"/>
  <Override PartName="/ppt/slides/slide272.xml" ContentType="application/vnd.openxmlformats-officedocument.presentationml.slide+xml"/>
  <Override PartName="/ppt/slides/slide273.xml" ContentType="application/vnd.openxmlformats-officedocument.presentationml.slide+xml"/>
  <Override PartName="/ppt/slides/slide274.xml" ContentType="application/vnd.openxmlformats-officedocument.presentationml.slide+xml"/>
  <Override PartName="/ppt/slides/slide275.xml" ContentType="application/vnd.openxmlformats-officedocument.presentationml.slide+xml"/>
  <Override PartName="/ppt/slides/slide276.xml" ContentType="application/vnd.openxmlformats-officedocument.presentationml.slide+xml"/>
  <Override PartName="/ppt/slides/slide277.xml" ContentType="application/vnd.openxmlformats-officedocument.presentationml.slide+xml"/>
  <Override PartName="/ppt/slides/slide278.xml" ContentType="application/vnd.openxmlformats-officedocument.presentationml.slide+xml"/>
  <Override PartName="/ppt/slides/slide279.xml" ContentType="application/vnd.openxmlformats-officedocument.presentationml.slide+xml"/>
  <Override PartName="/ppt/slides/slide28.xml" ContentType="application/vnd.openxmlformats-officedocument.presentationml.slide+xml"/>
  <Override PartName="/ppt/slides/slide280.xml" ContentType="application/vnd.openxmlformats-officedocument.presentationml.slide+xml"/>
  <Override PartName="/ppt/slides/slide281.xml" ContentType="application/vnd.openxmlformats-officedocument.presentationml.slide+xml"/>
  <Override PartName="/ppt/slides/slide282.xml" ContentType="application/vnd.openxmlformats-officedocument.presentationml.slide+xml"/>
  <Override PartName="/ppt/slides/slide283.xml" ContentType="application/vnd.openxmlformats-officedocument.presentationml.slide+xml"/>
  <Override PartName="/ppt/slides/slide284.xml" ContentType="application/vnd.openxmlformats-officedocument.presentationml.slide+xml"/>
  <Override PartName="/ppt/slides/slide285.xml" ContentType="application/vnd.openxmlformats-officedocument.presentationml.slide+xml"/>
  <Override PartName="/ppt/slides/slide286.xml" ContentType="application/vnd.openxmlformats-officedocument.presentationml.slide+xml"/>
  <Override PartName="/ppt/slides/slide287.xml" ContentType="application/vnd.openxmlformats-officedocument.presentationml.slide+xml"/>
  <Override PartName="/ppt/slides/slide288.xml" ContentType="application/vnd.openxmlformats-officedocument.presentationml.slide+xml"/>
  <Override PartName="/ppt/slides/slide289.xml" ContentType="application/vnd.openxmlformats-officedocument.presentationml.slide+xml"/>
  <Override PartName="/ppt/slides/slide29.xml" ContentType="application/vnd.openxmlformats-officedocument.presentationml.slide+xml"/>
  <Override PartName="/ppt/slides/slide290.xml" ContentType="application/vnd.openxmlformats-officedocument.presentationml.slide+xml"/>
  <Override PartName="/ppt/slides/slide291.xml" ContentType="application/vnd.openxmlformats-officedocument.presentationml.slide+xml"/>
  <Override PartName="/ppt/slides/slide292.xml" ContentType="application/vnd.openxmlformats-officedocument.presentationml.slide+xml"/>
  <Override PartName="/ppt/slides/slide293.xml" ContentType="application/vnd.openxmlformats-officedocument.presentationml.slide+xml"/>
  <Override PartName="/ppt/slides/slide294.xml" ContentType="application/vnd.openxmlformats-officedocument.presentationml.slide+xml"/>
  <Override PartName="/ppt/slides/slide295.xml" ContentType="application/vnd.openxmlformats-officedocument.presentationml.slide+xml"/>
  <Override PartName="/ppt/slides/slide296.xml" ContentType="application/vnd.openxmlformats-officedocument.presentationml.slide+xml"/>
  <Override PartName="/ppt/slides/slide297.xml" ContentType="application/vnd.openxmlformats-officedocument.presentationml.slide+xml"/>
  <Override PartName="/ppt/slides/slide298.xml" ContentType="application/vnd.openxmlformats-officedocument.presentationml.slide+xml"/>
  <Override PartName="/ppt/slides/slide29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00.xml" ContentType="application/vnd.openxmlformats-officedocument.presentationml.slide+xml"/>
  <Override PartName="/ppt/slides/slide301.xml" ContentType="application/vnd.openxmlformats-officedocument.presentationml.slide+xml"/>
  <Override PartName="/ppt/slides/slide302.xml" ContentType="application/vnd.openxmlformats-officedocument.presentationml.slide+xml"/>
  <Override PartName="/ppt/slides/slide303.xml" ContentType="application/vnd.openxmlformats-officedocument.presentationml.slide+xml"/>
  <Override PartName="/ppt/slides/slide304.xml" ContentType="application/vnd.openxmlformats-officedocument.presentationml.slide+xml"/>
  <Override PartName="/ppt/slides/slide305.xml" ContentType="application/vnd.openxmlformats-officedocument.presentationml.slide+xml"/>
  <Override PartName="/ppt/slides/slide306.xml" ContentType="application/vnd.openxmlformats-officedocument.presentationml.slide+xml"/>
  <Override PartName="/ppt/slides/slide307.xml" ContentType="application/vnd.openxmlformats-officedocument.presentationml.slide+xml"/>
  <Override PartName="/ppt/slides/slide308.xml" ContentType="application/vnd.openxmlformats-officedocument.presentationml.slide+xml"/>
  <Override PartName="/ppt/slides/slide309.xml" ContentType="application/vnd.openxmlformats-officedocument.presentationml.slide+xml"/>
  <Override PartName="/ppt/slides/slide31.xml" ContentType="application/vnd.openxmlformats-officedocument.presentationml.slide+xml"/>
  <Override PartName="/ppt/slides/slide310.xml" ContentType="application/vnd.openxmlformats-officedocument.presentationml.slide+xml"/>
  <Override PartName="/ppt/slides/slide311.xml" ContentType="application/vnd.openxmlformats-officedocument.presentationml.slide+xml"/>
  <Override PartName="/ppt/slides/slide312.xml" ContentType="application/vnd.openxmlformats-officedocument.presentationml.slide+xml"/>
  <Override PartName="/ppt/slides/slide313.xml" ContentType="application/vnd.openxmlformats-officedocument.presentationml.slide+xml"/>
  <Override PartName="/ppt/slides/slide314.xml" ContentType="application/vnd.openxmlformats-officedocument.presentationml.slide+xml"/>
  <Override PartName="/ppt/slides/slide315.xml" ContentType="application/vnd.openxmlformats-officedocument.presentationml.slide+xml"/>
  <Override PartName="/ppt/slides/slide316.xml" ContentType="application/vnd.openxmlformats-officedocument.presentationml.slide+xml"/>
  <Override PartName="/ppt/slides/slide317.xml" ContentType="application/vnd.openxmlformats-officedocument.presentationml.slide+xml"/>
  <Override PartName="/ppt/slides/slide318.xml" ContentType="application/vnd.openxmlformats-officedocument.presentationml.slide+xml"/>
  <Override PartName="/ppt/slides/slide319.xml" ContentType="application/vnd.openxmlformats-officedocument.presentationml.slide+xml"/>
  <Override PartName="/ppt/slides/slide32.xml" ContentType="application/vnd.openxmlformats-officedocument.presentationml.slide+xml"/>
  <Override PartName="/ppt/slides/slide320.xml" ContentType="application/vnd.openxmlformats-officedocument.presentationml.slide+xml"/>
  <Override PartName="/ppt/slides/slide321.xml" ContentType="application/vnd.openxmlformats-officedocument.presentationml.slide+xml"/>
  <Override PartName="/ppt/slides/slide322.xml" ContentType="application/vnd.openxmlformats-officedocument.presentationml.slide+xml"/>
  <Override PartName="/ppt/slides/slide323.xml" ContentType="application/vnd.openxmlformats-officedocument.presentationml.slide+xml"/>
  <Override PartName="/ppt/slides/slide324.xml" ContentType="application/vnd.openxmlformats-officedocument.presentationml.slide+xml"/>
  <Override PartName="/ppt/slides/slide325.xml" ContentType="application/vnd.openxmlformats-officedocument.presentationml.slide+xml"/>
  <Override PartName="/ppt/slides/slide326.xml" ContentType="application/vnd.openxmlformats-officedocument.presentationml.slide+xml"/>
  <Override PartName="/ppt/slides/slide327.xml" ContentType="application/vnd.openxmlformats-officedocument.presentationml.slide+xml"/>
  <Override PartName="/ppt/slides/slide328.xml" ContentType="application/vnd.openxmlformats-officedocument.presentationml.slide+xml"/>
  <Override PartName="/ppt/slides/slide329.xml" ContentType="application/vnd.openxmlformats-officedocument.presentationml.slide+xml"/>
  <Override PartName="/ppt/slides/slide33.xml" ContentType="application/vnd.openxmlformats-officedocument.presentationml.slide+xml"/>
  <Override PartName="/ppt/slides/slide330.xml" ContentType="application/vnd.openxmlformats-officedocument.presentationml.slide+xml"/>
  <Override PartName="/ppt/slides/slide331.xml" ContentType="application/vnd.openxmlformats-officedocument.presentationml.slide+xml"/>
  <Override PartName="/ppt/slides/slide332.xml" ContentType="application/vnd.openxmlformats-officedocument.presentationml.slide+xml"/>
  <Override PartName="/ppt/slides/slide333.xml" ContentType="application/vnd.openxmlformats-officedocument.presentationml.slide+xml"/>
  <Override PartName="/ppt/slides/slide334.xml" ContentType="application/vnd.openxmlformats-officedocument.presentationml.slide+xml"/>
  <Override PartName="/ppt/slides/slide335.xml" ContentType="application/vnd.openxmlformats-officedocument.presentationml.slide+xml"/>
  <Override PartName="/ppt/slides/slide336.xml" ContentType="application/vnd.openxmlformats-officedocument.presentationml.slide+xml"/>
  <Override PartName="/ppt/slides/slide337.xml" ContentType="application/vnd.openxmlformats-officedocument.presentationml.slide+xml"/>
  <Override PartName="/ppt/slides/slide338.xml" ContentType="application/vnd.openxmlformats-officedocument.presentationml.slide+xml"/>
  <Override PartName="/ppt/slides/slide339.xml" ContentType="application/vnd.openxmlformats-officedocument.presentationml.slide+xml"/>
  <Override PartName="/ppt/slides/slide34.xml" ContentType="application/vnd.openxmlformats-officedocument.presentationml.slide+xml"/>
  <Override PartName="/ppt/slides/slide340.xml" ContentType="application/vnd.openxmlformats-officedocument.presentationml.slide+xml"/>
  <Override PartName="/ppt/slides/slide341.xml" ContentType="application/vnd.openxmlformats-officedocument.presentationml.slide+xml"/>
  <Override PartName="/ppt/slides/slide342.xml" ContentType="application/vnd.openxmlformats-officedocument.presentationml.slide+xml"/>
  <Override PartName="/ppt/slides/slide343.xml" ContentType="application/vnd.openxmlformats-officedocument.presentationml.slide+xml"/>
  <Override PartName="/ppt/slides/slide344.xml" ContentType="application/vnd.openxmlformats-officedocument.presentationml.slide+xml"/>
  <Override PartName="/ppt/slides/slide345.xml" ContentType="application/vnd.openxmlformats-officedocument.presentationml.slide+xml"/>
  <Override PartName="/ppt/slides/slide346.xml" ContentType="application/vnd.openxmlformats-officedocument.presentationml.slide+xml"/>
  <Override PartName="/ppt/slides/slide347.xml" ContentType="application/vnd.openxmlformats-officedocument.presentationml.slide+xml"/>
  <Override PartName="/ppt/slides/slide348.xml" ContentType="application/vnd.openxmlformats-officedocument.presentationml.slide+xml"/>
  <Override PartName="/ppt/slides/slide349.xml" ContentType="application/vnd.openxmlformats-officedocument.presentationml.slide+xml"/>
  <Override PartName="/ppt/slides/slide35.xml" ContentType="application/vnd.openxmlformats-officedocument.presentationml.slide+xml"/>
  <Override PartName="/ppt/slides/slide350.xml" ContentType="application/vnd.openxmlformats-officedocument.presentationml.slide+xml"/>
  <Override PartName="/ppt/slides/slide351.xml" ContentType="application/vnd.openxmlformats-officedocument.presentationml.slide+xml"/>
  <Override PartName="/ppt/slides/slide352.xml" ContentType="application/vnd.openxmlformats-officedocument.presentationml.slide+xml"/>
  <Override PartName="/ppt/slides/slide353.xml" ContentType="application/vnd.openxmlformats-officedocument.presentationml.slide+xml"/>
  <Override PartName="/ppt/slides/slide354.xml" ContentType="application/vnd.openxmlformats-officedocument.presentationml.slide+xml"/>
  <Override PartName="/ppt/slides/slide355.xml" ContentType="application/vnd.openxmlformats-officedocument.presentationml.slide+xml"/>
  <Override PartName="/ppt/slides/slide356.xml" ContentType="application/vnd.openxmlformats-officedocument.presentationml.slide+xml"/>
  <Override PartName="/ppt/slides/slide357.xml" ContentType="application/vnd.openxmlformats-officedocument.presentationml.slide+xml"/>
  <Override PartName="/ppt/slides/slide358.xml" ContentType="application/vnd.openxmlformats-officedocument.presentationml.slide+xml"/>
  <Override PartName="/ppt/slides/slide359.xml" ContentType="application/vnd.openxmlformats-officedocument.presentationml.slide+xml"/>
  <Override PartName="/ppt/slides/slide36.xml" ContentType="application/vnd.openxmlformats-officedocument.presentationml.slide+xml"/>
  <Override PartName="/ppt/slides/slide360.xml" ContentType="application/vnd.openxmlformats-officedocument.presentationml.slide+xml"/>
  <Override PartName="/ppt/slides/slide361.xml" ContentType="application/vnd.openxmlformats-officedocument.presentationml.slide+xml"/>
  <Override PartName="/ppt/slides/slide362.xml" ContentType="application/vnd.openxmlformats-officedocument.presentationml.slide+xml"/>
  <Override PartName="/ppt/slides/slide363.xml" ContentType="application/vnd.openxmlformats-officedocument.presentationml.slide+xml"/>
  <Override PartName="/ppt/slides/slide364.xml" ContentType="application/vnd.openxmlformats-officedocument.presentationml.slide+xml"/>
  <Override PartName="/ppt/slides/slide365.xml" ContentType="application/vnd.openxmlformats-officedocument.presentationml.slide+xml"/>
  <Override PartName="/ppt/slides/slide366.xml" ContentType="application/vnd.openxmlformats-officedocument.presentationml.slide+xml"/>
  <Override PartName="/ppt/slides/slide367.xml" ContentType="application/vnd.openxmlformats-officedocument.presentationml.slide+xml"/>
  <Override PartName="/ppt/slides/slide368.xml" ContentType="application/vnd.openxmlformats-officedocument.presentationml.slide+xml"/>
  <Override PartName="/ppt/slides/slide369.xml" ContentType="application/vnd.openxmlformats-officedocument.presentationml.slide+xml"/>
  <Override PartName="/ppt/slides/slide37.xml" ContentType="application/vnd.openxmlformats-officedocument.presentationml.slide+xml"/>
  <Override PartName="/ppt/slides/slide370.xml" ContentType="application/vnd.openxmlformats-officedocument.presentationml.slide+xml"/>
  <Override PartName="/ppt/slides/slide371.xml" ContentType="application/vnd.openxmlformats-officedocument.presentationml.slide+xml"/>
  <Override PartName="/ppt/slides/slide372.xml" ContentType="application/vnd.openxmlformats-officedocument.presentationml.slide+xml"/>
  <Override PartName="/ppt/slides/slide373.xml" ContentType="application/vnd.openxmlformats-officedocument.presentationml.slide+xml"/>
  <Override PartName="/ppt/slides/slide374.xml" ContentType="application/vnd.openxmlformats-officedocument.presentationml.slide+xml"/>
  <Override PartName="/ppt/slides/slide375.xml" ContentType="application/vnd.openxmlformats-officedocument.presentationml.slide+xml"/>
  <Override PartName="/ppt/slides/slide376.xml" ContentType="application/vnd.openxmlformats-officedocument.presentationml.slide+xml"/>
  <Override PartName="/ppt/slides/slide377.xml" ContentType="application/vnd.openxmlformats-officedocument.presentationml.slide+xml"/>
  <Override PartName="/ppt/slides/slide378.xml" ContentType="application/vnd.openxmlformats-officedocument.presentationml.slide+xml"/>
  <Override PartName="/ppt/slides/slide379.xml" ContentType="application/vnd.openxmlformats-officedocument.presentationml.slide+xml"/>
  <Override PartName="/ppt/slides/slide38.xml" ContentType="application/vnd.openxmlformats-officedocument.presentationml.slide+xml"/>
  <Override PartName="/ppt/slides/slide380.xml" ContentType="application/vnd.openxmlformats-officedocument.presentationml.slide+xml"/>
  <Override PartName="/ppt/slides/slide381.xml" ContentType="application/vnd.openxmlformats-officedocument.presentationml.slide+xml"/>
  <Override PartName="/ppt/slides/slide382.xml" ContentType="application/vnd.openxmlformats-officedocument.presentationml.slide+xml"/>
  <Override PartName="/ppt/slides/slide383.xml" ContentType="application/vnd.openxmlformats-officedocument.presentationml.slide+xml"/>
  <Override PartName="/ppt/slides/slide384.xml" ContentType="application/vnd.openxmlformats-officedocument.presentationml.slide+xml"/>
  <Override PartName="/ppt/slides/slide385.xml" ContentType="application/vnd.openxmlformats-officedocument.presentationml.slide+xml"/>
  <Override PartName="/ppt/slides/slide386.xml" ContentType="application/vnd.openxmlformats-officedocument.presentationml.slide+xml"/>
  <Override PartName="/ppt/slides/slide387.xml" ContentType="application/vnd.openxmlformats-officedocument.presentationml.slide+xml"/>
  <Override PartName="/ppt/slides/slide388.xml" ContentType="application/vnd.openxmlformats-officedocument.presentationml.slide+xml"/>
  <Override PartName="/ppt/slides/slide389.xml" ContentType="application/vnd.openxmlformats-officedocument.presentationml.slide+xml"/>
  <Override PartName="/ppt/slides/slide39.xml" ContentType="application/vnd.openxmlformats-officedocument.presentationml.slide+xml"/>
  <Override PartName="/ppt/slides/slide390.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Lst>
  <p:notesMasterIdLst>
    <p:notesMasterId r:id="rId3"/>
  </p:notesMasterIdLst>
  <p:handoutMasterIdLst>
    <p:handoutMasterId r:id="rId4"/>
  </p:handoutMasterIdLst>
  <p:sldIdLst>
    <p:sldId id="750" r:id="rId5"/>
    <p:sldId id="1409" r:id="rId6"/>
    <p:sldId id="1131" r:id="rId7"/>
    <p:sldId id="1132" r:id="rId8"/>
    <p:sldId id="2754" r:id="rId9"/>
    <p:sldId id="2755" r:id="rId10"/>
    <p:sldId id="2756" r:id="rId11"/>
    <p:sldId id="1741" r:id="rId12"/>
    <p:sldId id="2757" r:id="rId13"/>
    <p:sldId id="2758" r:id="rId14"/>
    <p:sldId id="2759" r:id="rId15"/>
    <p:sldId id="2760" r:id="rId16"/>
    <p:sldId id="2762" r:id="rId17"/>
    <p:sldId id="2763" r:id="rId18"/>
    <p:sldId id="2764" r:id="rId19"/>
    <p:sldId id="2765" r:id="rId20"/>
    <p:sldId id="2766" r:id="rId21"/>
    <p:sldId id="2767" r:id="rId22"/>
    <p:sldId id="2768" r:id="rId23"/>
    <p:sldId id="2769" r:id="rId24"/>
    <p:sldId id="2770" r:id="rId25"/>
    <p:sldId id="2771" r:id="rId26"/>
    <p:sldId id="2772" r:id="rId27"/>
    <p:sldId id="2773" r:id="rId28"/>
    <p:sldId id="2774" r:id="rId29"/>
    <p:sldId id="2775" r:id="rId30"/>
    <p:sldId id="2776" r:id="rId31"/>
    <p:sldId id="2777" r:id="rId32"/>
    <p:sldId id="2778" r:id="rId33"/>
    <p:sldId id="2779" r:id="rId34"/>
    <p:sldId id="2780" r:id="rId35"/>
    <p:sldId id="2781" r:id="rId36"/>
    <p:sldId id="2782" r:id="rId37"/>
    <p:sldId id="2783" r:id="rId38"/>
    <p:sldId id="2784" r:id="rId39"/>
    <p:sldId id="2785" r:id="rId40"/>
    <p:sldId id="2786" r:id="rId41"/>
    <p:sldId id="2787" r:id="rId42"/>
    <p:sldId id="2788" r:id="rId43"/>
    <p:sldId id="2789" r:id="rId44"/>
    <p:sldId id="2790" r:id="rId45"/>
    <p:sldId id="2791" r:id="rId46"/>
    <p:sldId id="2792" r:id="rId47"/>
    <p:sldId id="2793" r:id="rId48"/>
    <p:sldId id="2794" r:id="rId49"/>
    <p:sldId id="2795" r:id="rId50"/>
    <p:sldId id="2796" r:id="rId51"/>
    <p:sldId id="2797" r:id="rId52"/>
    <p:sldId id="2798" r:id="rId53"/>
    <p:sldId id="2799" r:id="rId54"/>
    <p:sldId id="2800" r:id="rId55"/>
    <p:sldId id="2801" r:id="rId56"/>
    <p:sldId id="2802" r:id="rId57"/>
    <p:sldId id="2803" r:id="rId58"/>
    <p:sldId id="2804" r:id="rId59"/>
    <p:sldId id="2806" r:id="rId60"/>
    <p:sldId id="2805" r:id="rId61"/>
    <p:sldId id="2807" r:id="rId62"/>
    <p:sldId id="2808" r:id="rId63"/>
    <p:sldId id="2809" r:id="rId64"/>
    <p:sldId id="2810" r:id="rId65"/>
    <p:sldId id="2761" r:id="rId66"/>
    <p:sldId id="2811" r:id="rId67"/>
    <p:sldId id="2812" r:id="rId68"/>
    <p:sldId id="2814" r:id="rId69"/>
    <p:sldId id="2815" r:id="rId70"/>
    <p:sldId id="2816" r:id="rId71"/>
    <p:sldId id="2817" r:id="rId72"/>
    <p:sldId id="2818" r:id="rId73"/>
    <p:sldId id="2819" r:id="rId74"/>
    <p:sldId id="2820" r:id="rId75"/>
    <p:sldId id="2821" r:id="rId76"/>
    <p:sldId id="2822" r:id="rId77"/>
    <p:sldId id="2823" r:id="rId78"/>
    <p:sldId id="2824" r:id="rId79"/>
    <p:sldId id="2825" r:id="rId80"/>
    <p:sldId id="2826" r:id="rId81"/>
    <p:sldId id="2827" r:id="rId82"/>
    <p:sldId id="2828" r:id="rId83"/>
    <p:sldId id="2829" r:id="rId84"/>
    <p:sldId id="2830" r:id="rId85"/>
    <p:sldId id="2831" r:id="rId86"/>
    <p:sldId id="2832" r:id="rId87"/>
    <p:sldId id="2833" r:id="rId88"/>
    <p:sldId id="2834" r:id="rId89"/>
    <p:sldId id="2836" r:id="rId90"/>
    <p:sldId id="2837" r:id="rId91"/>
    <p:sldId id="2838" r:id="rId92"/>
    <p:sldId id="2839" r:id="rId93"/>
    <p:sldId id="2840" r:id="rId94"/>
    <p:sldId id="2841" r:id="rId95"/>
    <p:sldId id="2842" r:id="rId96"/>
    <p:sldId id="2843" r:id="rId97"/>
    <p:sldId id="2844" r:id="rId98"/>
    <p:sldId id="2845" r:id="rId99"/>
    <p:sldId id="2846" r:id="rId100"/>
    <p:sldId id="2847" r:id="rId101"/>
    <p:sldId id="2848" r:id="rId102"/>
    <p:sldId id="2849" r:id="rId103"/>
    <p:sldId id="2850" r:id="rId104"/>
    <p:sldId id="2851" r:id="rId105"/>
    <p:sldId id="2852" r:id="rId106"/>
    <p:sldId id="2853" r:id="rId107"/>
    <p:sldId id="2854" r:id="rId108"/>
    <p:sldId id="2855" r:id="rId109"/>
    <p:sldId id="2856" r:id="rId110"/>
    <p:sldId id="2857" r:id="rId111"/>
    <p:sldId id="2858" r:id="rId112"/>
    <p:sldId id="2859" r:id="rId113"/>
    <p:sldId id="2860" r:id="rId114"/>
    <p:sldId id="2861" r:id="rId115"/>
    <p:sldId id="2862" r:id="rId116"/>
    <p:sldId id="2863" r:id="rId117"/>
    <p:sldId id="2864" r:id="rId118"/>
    <p:sldId id="2865" r:id="rId119"/>
    <p:sldId id="2866" r:id="rId120"/>
    <p:sldId id="2867" r:id="rId121"/>
    <p:sldId id="2868" r:id="rId122"/>
    <p:sldId id="2869" r:id="rId123"/>
    <p:sldId id="2870" r:id="rId124"/>
    <p:sldId id="2871" r:id="rId125"/>
    <p:sldId id="2872" r:id="rId126"/>
    <p:sldId id="2873" r:id="rId127"/>
    <p:sldId id="2874" r:id="rId128"/>
    <p:sldId id="2897" r:id="rId129"/>
    <p:sldId id="2875" r:id="rId130"/>
    <p:sldId id="2876" r:id="rId131"/>
    <p:sldId id="2877" r:id="rId132"/>
    <p:sldId id="2878" r:id="rId133"/>
    <p:sldId id="2879" r:id="rId134"/>
    <p:sldId id="2880" r:id="rId135"/>
    <p:sldId id="2881" r:id="rId136"/>
    <p:sldId id="2882" r:id="rId137"/>
    <p:sldId id="2883" r:id="rId138"/>
    <p:sldId id="2884" r:id="rId139"/>
    <p:sldId id="2885" r:id="rId140"/>
    <p:sldId id="2886" r:id="rId141"/>
    <p:sldId id="2887" r:id="rId142"/>
    <p:sldId id="2888" r:id="rId143"/>
    <p:sldId id="2889" r:id="rId144"/>
    <p:sldId id="2890" r:id="rId145"/>
    <p:sldId id="2891" r:id="rId146"/>
    <p:sldId id="2892" r:id="rId147"/>
    <p:sldId id="2893" r:id="rId148"/>
    <p:sldId id="2894" r:id="rId149"/>
    <p:sldId id="2895" r:id="rId150"/>
    <p:sldId id="2896" r:id="rId151"/>
    <p:sldId id="2898" r:id="rId152"/>
    <p:sldId id="2899" r:id="rId153"/>
    <p:sldId id="2900" r:id="rId154"/>
    <p:sldId id="2901" r:id="rId155"/>
    <p:sldId id="2902" r:id="rId156"/>
    <p:sldId id="2903" r:id="rId157"/>
    <p:sldId id="2907" r:id="rId158"/>
    <p:sldId id="2909" r:id="rId159"/>
    <p:sldId id="2904" r:id="rId160"/>
    <p:sldId id="2905" r:id="rId161"/>
    <p:sldId id="2906" r:id="rId162"/>
    <p:sldId id="2910" r:id="rId163"/>
    <p:sldId id="2911" r:id="rId164"/>
    <p:sldId id="2912" r:id="rId165"/>
    <p:sldId id="2913" r:id="rId166"/>
    <p:sldId id="2914" r:id="rId167"/>
    <p:sldId id="2915" r:id="rId168"/>
    <p:sldId id="2916" r:id="rId169"/>
    <p:sldId id="2917" r:id="rId170"/>
    <p:sldId id="2918" r:id="rId171"/>
    <p:sldId id="2919" r:id="rId172"/>
    <p:sldId id="2920" r:id="rId173"/>
    <p:sldId id="2921" r:id="rId174"/>
    <p:sldId id="2922" r:id="rId175"/>
    <p:sldId id="2923" r:id="rId176"/>
    <p:sldId id="2926" r:id="rId177"/>
    <p:sldId id="2924" r:id="rId178"/>
    <p:sldId id="2927" r:id="rId179"/>
    <p:sldId id="2925" r:id="rId180"/>
    <p:sldId id="2928" r:id="rId181"/>
    <p:sldId id="2929" r:id="rId182"/>
    <p:sldId id="2930" r:id="rId183"/>
    <p:sldId id="2931" r:id="rId184"/>
    <p:sldId id="2932" r:id="rId185"/>
    <p:sldId id="2933" r:id="rId186"/>
    <p:sldId id="2934" r:id="rId187"/>
    <p:sldId id="2935" r:id="rId188"/>
    <p:sldId id="2949" r:id="rId189"/>
    <p:sldId id="2950" r:id="rId190"/>
    <p:sldId id="2936" r:id="rId191"/>
    <p:sldId id="2937" r:id="rId192"/>
    <p:sldId id="2951" r:id="rId193"/>
    <p:sldId id="2938" r:id="rId194"/>
    <p:sldId id="2939" r:id="rId195"/>
    <p:sldId id="2940" r:id="rId196"/>
    <p:sldId id="2941" r:id="rId197"/>
    <p:sldId id="2942" r:id="rId198"/>
    <p:sldId id="2943" r:id="rId199"/>
    <p:sldId id="2944" r:id="rId200"/>
    <p:sldId id="2945" r:id="rId201"/>
    <p:sldId id="2946" r:id="rId202"/>
    <p:sldId id="2947" r:id="rId203"/>
    <p:sldId id="2952" r:id="rId204"/>
    <p:sldId id="2953" r:id="rId205"/>
    <p:sldId id="2948" r:id="rId206"/>
    <p:sldId id="2954" r:id="rId207"/>
    <p:sldId id="2955" r:id="rId208"/>
    <p:sldId id="2956" r:id="rId209"/>
    <p:sldId id="2957" r:id="rId210"/>
    <p:sldId id="2958" r:id="rId211"/>
    <p:sldId id="2959" r:id="rId212"/>
    <p:sldId id="2960" r:id="rId213"/>
    <p:sldId id="2961" r:id="rId214"/>
    <p:sldId id="2962" r:id="rId215"/>
    <p:sldId id="2963" r:id="rId216"/>
    <p:sldId id="2964" r:id="rId217"/>
    <p:sldId id="2965" r:id="rId218"/>
    <p:sldId id="2966" r:id="rId219"/>
    <p:sldId id="2967" r:id="rId220"/>
    <p:sldId id="2968" r:id="rId221"/>
    <p:sldId id="2969" r:id="rId222"/>
    <p:sldId id="2970" r:id="rId223"/>
    <p:sldId id="2971" r:id="rId224"/>
    <p:sldId id="2972" r:id="rId225"/>
    <p:sldId id="2973" r:id="rId226"/>
    <p:sldId id="2974" r:id="rId227"/>
    <p:sldId id="2975" r:id="rId228"/>
    <p:sldId id="2976" r:id="rId229"/>
    <p:sldId id="2977" r:id="rId230"/>
    <p:sldId id="2978" r:id="rId231"/>
    <p:sldId id="2979" r:id="rId232"/>
    <p:sldId id="2980" r:id="rId233"/>
    <p:sldId id="2981" r:id="rId234"/>
    <p:sldId id="2982" r:id="rId235"/>
    <p:sldId id="2983" r:id="rId236"/>
    <p:sldId id="2984" r:id="rId237"/>
    <p:sldId id="2985" r:id="rId238"/>
    <p:sldId id="2986" r:id="rId239"/>
    <p:sldId id="2987" r:id="rId240"/>
    <p:sldId id="2988" r:id="rId241"/>
    <p:sldId id="2989" r:id="rId242"/>
    <p:sldId id="2990" r:id="rId243"/>
    <p:sldId id="2991" r:id="rId244"/>
    <p:sldId id="2992" r:id="rId245"/>
    <p:sldId id="2993" r:id="rId246"/>
    <p:sldId id="2994" r:id="rId247"/>
    <p:sldId id="2995" r:id="rId248"/>
    <p:sldId id="2996" r:id="rId249"/>
    <p:sldId id="2997" r:id="rId250"/>
    <p:sldId id="2999" r:id="rId251"/>
    <p:sldId id="3000" r:id="rId252"/>
    <p:sldId id="3001" r:id="rId253"/>
    <p:sldId id="3002" r:id="rId254"/>
    <p:sldId id="3003" r:id="rId255"/>
    <p:sldId id="3006" r:id="rId256"/>
    <p:sldId id="3007" r:id="rId257"/>
    <p:sldId id="3008" r:id="rId258"/>
    <p:sldId id="3009" r:id="rId259"/>
    <p:sldId id="3013" r:id="rId260"/>
    <p:sldId id="3014" r:id="rId261"/>
    <p:sldId id="3015" r:id="rId262"/>
    <p:sldId id="3016" r:id="rId263"/>
    <p:sldId id="3020" r:id="rId264"/>
    <p:sldId id="3021" r:id="rId265"/>
    <p:sldId id="3022" r:id="rId266"/>
    <p:sldId id="3023" r:id="rId267"/>
    <p:sldId id="3024" r:id="rId268"/>
    <p:sldId id="3025" r:id="rId269"/>
    <p:sldId id="3026" r:id="rId270"/>
    <p:sldId id="3027" r:id="rId271"/>
    <p:sldId id="3028" r:id="rId272"/>
    <p:sldId id="3029" r:id="rId273"/>
    <p:sldId id="3034" r:id="rId274"/>
    <p:sldId id="3030" r:id="rId275"/>
    <p:sldId id="3031" r:id="rId276"/>
    <p:sldId id="3032" r:id="rId277"/>
    <p:sldId id="3033" r:id="rId278"/>
    <p:sldId id="3035" r:id="rId279"/>
    <p:sldId id="3036" r:id="rId280"/>
    <p:sldId id="3037" r:id="rId281"/>
    <p:sldId id="3038" r:id="rId282"/>
    <p:sldId id="3056" r:id="rId283"/>
    <p:sldId id="3039" r:id="rId284"/>
    <p:sldId id="3040" r:id="rId285"/>
    <p:sldId id="3041" r:id="rId286"/>
    <p:sldId id="3042" r:id="rId287"/>
    <p:sldId id="3043" r:id="rId288"/>
    <p:sldId id="3044" r:id="rId289"/>
    <p:sldId id="3045" r:id="rId290"/>
    <p:sldId id="3046" r:id="rId291"/>
    <p:sldId id="3047" r:id="rId292"/>
    <p:sldId id="3048" r:id="rId293"/>
    <p:sldId id="3049" r:id="rId294"/>
    <p:sldId id="3058" r:id="rId295"/>
    <p:sldId id="3050" r:id="rId296"/>
    <p:sldId id="3051" r:id="rId297"/>
    <p:sldId id="3052" r:id="rId298"/>
    <p:sldId id="3053" r:id="rId299"/>
    <p:sldId id="3054" r:id="rId300"/>
    <p:sldId id="3055" r:id="rId301"/>
    <p:sldId id="3059" r:id="rId302"/>
    <p:sldId id="3060" r:id="rId303"/>
    <p:sldId id="3061" r:id="rId304"/>
    <p:sldId id="3063" r:id="rId305"/>
    <p:sldId id="3062" r:id="rId306"/>
    <p:sldId id="3064" r:id="rId307"/>
    <p:sldId id="3065" r:id="rId308"/>
    <p:sldId id="3066" r:id="rId309"/>
    <p:sldId id="3067" r:id="rId310"/>
    <p:sldId id="3068" r:id="rId311"/>
    <p:sldId id="3069" r:id="rId312"/>
    <p:sldId id="3070" r:id="rId313"/>
    <p:sldId id="3071" r:id="rId314"/>
    <p:sldId id="3072" r:id="rId315"/>
    <p:sldId id="3073" r:id="rId316"/>
    <p:sldId id="3098" r:id="rId317"/>
    <p:sldId id="3099" r:id="rId318"/>
    <p:sldId id="3074" r:id="rId319"/>
    <p:sldId id="3100" r:id="rId320"/>
    <p:sldId id="3075" r:id="rId321"/>
    <p:sldId id="3076" r:id="rId322"/>
    <p:sldId id="3077" r:id="rId323"/>
    <p:sldId id="3101" r:id="rId324"/>
    <p:sldId id="3102" r:id="rId325"/>
    <p:sldId id="3103" r:id="rId326"/>
    <p:sldId id="3078" r:id="rId327"/>
    <p:sldId id="3079" r:id="rId328"/>
    <p:sldId id="3080" r:id="rId329"/>
    <p:sldId id="3081" r:id="rId330"/>
    <p:sldId id="3104" r:id="rId331"/>
    <p:sldId id="3082" r:id="rId332"/>
    <p:sldId id="3083" r:id="rId333"/>
    <p:sldId id="3084" r:id="rId334"/>
    <p:sldId id="3085" r:id="rId335"/>
    <p:sldId id="3105" r:id="rId336"/>
    <p:sldId id="3086" r:id="rId337"/>
    <p:sldId id="3087" r:id="rId338"/>
    <p:sldId id="3088" r:id="rId339"/>
    <p:sldId id="3089" r:id="rId340"/>
    <p:sldId id="3090" r:id="rId341"/>
    <p:sldId id="3091" r:id="rId342"/>
    <p:sldId id="3092" r:id="rId343"/>
    <p:sldId id="3093" r:id="rId344"/>
    <p:sldId id="3106" r:id="rId345"/>
    <p:sldId id="3107" r:id="rId346"/>
    <p:sldId id="3108" r:id="rId347"/>
    <p:sldId id="3109" r:id="rId348"/>
    <p:sldId id="3110" r:id="rId349"/>
    <p:sldId id="3111" r:id="rId350"/>
    <p:sldId id="3128" r:id="rId351"/>
    <p:sldId id="3112" r:id="rId352"/>
    <p:sldId id="3113" r:id="rId353"/>
    <p:sldId id="3114" r:id="rId354"/>
    <p:sldId id="3115" r:id="rId355"/>
    <p:sldId id="3116" r:id="rId356"/>
    <p:sldId id="3129" r:id="rId357"/>
    <p:sldId id="3130" r:id="rId358"/>
    <p:sldId id="3117" r:id="rId359"/>
    <p:sldId id="3118" r:id="rId360"/>
    <p:sldId id="3119" r:id="rId361"/>
    <p:sldId id="3120" r:id="rId362"/>
    <p:sldId id="3121" r:id="rId363"/>
    <p:sldId id="3131" r:id="rId364"/>
    <p:sldId id="3122" r:id="rId365"/>
    <p:sldId id="3123" r:id="rId366"/>
    <p:sldId id="3124" r:id="rId367"/>
    <p:sldId id="3132" r:id="rId368"/>
    <p:sldId id="3126" r:id="rId369"/>
    <p:sldId id="3127" r:id="rId370"/>
    <p:sldId id="3094" r:id="rId371"/>
    <p:sldId id="3095" r:id="rId372"/>
    <p:sldId id="3096" r:id="rId373"/>
    <p:sldId id="3097" r:id="rId374"/>
    <p:sldId id="3133" r:id="rId375"/>
    <p:sldId id="3134" r:id="rId376"/>
    <p:sldId id="3135" r:id="rId377"/>
    <p:sldId id="3136" r:id="rId378"/>
    <p:sldId id="3137" r:id="rId379"/>
    <p:sldId id="3138" r:id="rId380"/>
    <p:sldId id="3139" r:id="rId381"/>
    <p:sldId id="3140" r:id="rId382"/>
    <p:sldId id="3141" r:id="rId383"/>
    <p:sldId id="3142" r:id="rId384"/>
    <p:sldId id="3143" r:id="rId385"/>
    <p:sldId id="3144" r:id="rId386"/>
    <p:sldId id="3145" r:id="rId387"/>
    <p:sldId id="3147" r:id="rId388"/>
    <p:sldId id="3148" r:id="rId389"/>
    <p:sldId id="3149" r:id="rId390"/>
    <p:sldId id="3150" r:id="rId391"/>
    <p:sldId id="3146" r:id="rId392"/>
    <p:sldId id="3151" r:id="rId393"/>
    <p:sldId id="3152" r:id="rId394"/>
  </p:sldIdLst>
  <p:sldSz cx="12192000" cy="6858000"/>
  <p:notesSz cx="6858000" cy="9144000"/>
  <p:custDataLst>
    <p:tags r:id="rId39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315">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p="http://schemas.openxmlformats.org/presentationml/2006/main">
  <p:cmAuthor id="1" name="xiao" initials="x" lastIdx="0" clrIdx="0"/>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55" autoAdjust="0"/>
    <p:restoredTop sz="94660"/>
  </p:normalViewPr>
  <p:slideViewPr>
    <p:cSldViewPr snapToGrid="0">
      <p:cViewPr varScale="1">
        <p:scale>
          <a:sx n="70" d="100"/>
          <a:sy n="70" d="100"/>
        </p:scale>
        <p:origin x="468" y="40"/>
      </p:cViewPr>
      <p:guideLst>
        <p:guide orient="horz" pos="2315"/>
        <p:guide pos="3840"/>
      </p:guideLst>
    </p:cSldViewPr>
  </p:slideViewPr>
  <p:notesTextViewPr>
    <p:cViewPr>
      <p:scale>
        <a:sx n="1" d="1"/>
        <a:sy n="1" d="1"/>
      </p:scale>
      <p:origin x="0" y="0"/>
    </p:cViewPr>
  </p:notesTextViewPr>
  <p:notesViewPr>
    <p:cSldViewPr snapToGrid="0">
      <p:cViewPr varScale="1">
        <p:scale>
          <a:sx n="65" d="100"/>
          <a:sy n="65" d="100"/>
        </p:scale>
        <p:origin x="3276" y="78"/>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6.xml" /><Relationship Id="rId100" Type="http://schemas.openxmlformats.org/officeDocument/2006/relationships/slide" Target="slides/slide96.xml" /><Relationship Id="rId101" Type="http://schemas.openxmlformats.org/officeDocument/2006/relationships/slide" Target="slides/slide97.xml" /><Relationship Id="rId102" Type="http://schemas.openxmlformats.org/officeDocument/2006/relationships/slide" Target="slides/slide98.xml" /><Relationship Id="rId103" Type="http://schemas.openxmlformats.org/officeDocument/2006/relationships/slide" Target="slides/slide99.xml" /><Relationship Id="rId104" Type="http://schemas.openxmlformats.org/officeDocument/2006/relationships/slide" Target="slides/slide100.xml" /><Relationship Id="rId105" Type="http://schemas.openxmlformats.org/officeDocument/2006/relationships/slide" Target="slides/slide101.xml" /><Relationship Id="rId106" Type="http://schemas.openxmlformats.org/officeDocument/2006/relationships/slide" Target="slides/slide102.xml" /><Relationship Id="rId107" Type="http://schemas.openxmlformats.org/officeDocument/2006/relationships/slide" Target="slides/slide103.xml" /><Relationship Id="rId108" Type="http://schemas.openxmlformats.org/officeDocument/2006/relationships/slide" Target="slides/slide104.xml" /><Relationship Id="rId109" Type="http://schemas.openxmlformats.org/officeDocument/2006/relationships/slide" Target="slides/slide105.xml" /><Relationship Id="rId11" Type="http://schemas.openxmlformats.org/officeDocument/2006/relationships/slide" Target="slides/slide7.xml" /><Relationship Id="rId110" Type="http://schemas.openxmlformats.org/officeDocument/2006/relationships/slide" Target="slides/slide106.xml" /><Relationship Id="rId111" Type="http://schemas.openxmlformats.org/officeDocument/2006/relationships/slide" Target="slides/slide107.xml" /><Relationship Id="rId112" Type="http://schemas.openxmlformats.org/officeDocument/2006/relationships/slide" Target="slides/slide108.xml" /><Relationship Id="rId113" Type="http://schemas.openxmlformats.org/officeDocument/2006/relationships/slide" Target="slides/slide109.xml" /><Relationship Id="rId114" Type="http://schemas.openxmlformats.org/officeDocument/2006/relationships/slide" Target="slides/slide110.xml" /><Relationship Id="rId115" Type="http://schemas.openxmlformats.org/officeDocument/2006/relationships/slide" Target="slides/slide111.xml" /><Relationship Id="rId116" Type="http://schemas.openxmlformats.org/officeDocument/2006/relationships/slide" Target="slides/slide112.xml" /><Relationship Id="rId117" Type="http://schemas.openxmlformats.org/officeDocument/2006/relationships/slide" Target="slides/slide113.xml" /><Relationship Id="rId118" Type="http://schemas.openxmlformats.org/officeDocument/2006/relationships/slide" Target="slides/slide114.xml" /><Relationship Id="rId119" Type="http://schemas.openxmlformats.org/officeDocument/2006/relationships/slide" Target="slides/slide115.xml" /><Relationship Id="rId12" Type="http://schemas.openxmlformats.org/officeDocument/2006/relationships/slide" Target="slides/slide8.xml" /><Relationship Id="rId120" Type="http://schemas.openxmlformats.org/officeDocument/2006/relationships/slide" Target="slides/slide116.xml" /><Relationship Id="rId121" Type="http://schemas.openxmlformats.org/officeDocument/2006/relationships/slide" Target="slides/slide117.xml" /><Relationship Id="rId122" Type="http://schemas.openxmlformats.org/officeDocument/2006/relationships/slide" Target="slides/slide118.xml" /><Relationship Id="rId123" Type="http://schemas.openxmlformats.org/officeDocument/2006/relationships/slide" Target="slides/slide119.xml" /><Relationship Id="rId124" Type="http://schemas.openxmlformats.org/officeDocument/2006/relationships/slide" Target="slides/slide120.xml" /><Relationship Id="rId125" Type="http://schemas.openxmlformats.org/officeDocument/2006/relationships/slide" Target="slides/slide121.xml" /><Relationship Id="rId126" Type="http://schemas.openxmlformats.org/officeDocument/2006/relationships/slide" Target="slides/slide122.xml" /><Relationship Id="rId127" Type="http://schemas.openxmlformats.org/officeDocument/2006/relationships/slide" Target="slides/slide123.xml" /><Relationship Id="rId128" Type="http://schemas.openxmlformats.org/officeDocument/2006/relationships/slide" Target="slides/slide124.xml" /><Relationship Id="rId129" Type="http://schemas.openxmlformats.org/officeDocument/2006/relationships/slide" Target="slides/slide125.xml" /><Relationship Id="rId13" Type="http://schemas.openxmlformats.org/officeDocument/2006/relationships/slide" Target="slides/slide9.xml" /><Relationship Id="rId130" Type="http://schemas.openxmlformats.org/officeDocument/2006/relationships/slide" Target="slides/slide126.xml" /><Relationship Id="rId131" Type="http://schemas.openxmlformats.org/officeDocument/2006/relationships/slide" Target="slides/slide127.xml" /><Relationship Id="rId132" Type="http://schemas.openxmlformats.org/officeDocument/2006/relationships/slide" Target="slides/slide128.xml" /><Relationship Id="rId133" Type="http://schemas.openxmlformats.org/officeDocument/2006/relationships/slide" Target="slides/slide129.xml" /><Relationship Id="rId134" Type="http://schemas.openxmlformats.org/officeDocument/2006/relationships/slide" Target="slides/slide130.xml" /><Relationship Id="rId135" Type="http://schemas.openxmlformats.org/officeDocument/2006/relationships/slide" Target="slides/slide131.xml" /><Relationship Id="rId136" Type="http://schemas.openxmlformats.org/officeDocument/2006/relationships/slide" Target="slides/slide132.xml" /><Relationship Id="rId137" Type="http://schemas.openxmlformats.org/officeDocument/2006/relationships/slide" Target="slides/slide133.xml" /><Relationship Id="rId138" Type="http://schemas.openxmlformats.org/officeDocument/2006/relationships/slide" Target="slides/slide134.xml" /><Relationship Id="rId139" Type="http://schemas.openxmlformats.org/officeDocument/2006/relationships/slide" Target="slides/slide135.xml" /><Relationship Id="rId14" Type="http://schemas.openxmlformats.org/officeDocument/2006/relationships/slide" Target="slides/slide10.xml" /><Relationship Id="rId140" Type="http://schemas.openxmlformats.org/officeDocument/2006/relationships/slide" Target="slides/slide136.xml" /><Relationship Id="rId141" Type="http://schemas.openxmlformats.org/officeDocument/2006/relationships/slide" Target="slides/slide137.xml" /><Relationship Id="rId142" Type="http://schemas.openxmlformats.org/officeDocument/2006/relationships/slide" Target="slides/slide138.xml" /><Relationship Id="rId143" Type="http://schemas.openxmlformats.org/officeDocument/2006/relationships/slide" Target="slides/slide139.xml" /><Relationship Id="rId144" Type="http://schemas.openxmlformats.org/officeDocument/2006/relationships/slide" Target="slides/slide140.xml" /><Relationship Id="rId145" Type="http://schemas.openxmlformats.org/officeDocument/2006/relationships/slide" Target="slides/slide141.xml" /><Relationship Id="rId146" Type="http://schemas.openxmlformats.org/officeDocument/2006/relationships/slide" Target="slides/slide142.xml" /><Relationship Id="rId147" Type="http://schemas.openxmlformats.org/officeDocument/2006/relationships/slide" Target="slides/slide143.xml" /><Relationship Id="rId148" Type="http://schemas.openxmlformats.org/officeDocument/2006/relationships/slide" Target="slides/slide144.xml" /><Relationship Id="rId149" Type="http://schemas.openxmlformats.org/officeDocument/2006/relationships/slide" Target="slides/slide145.xml" /><Relationship Id="rId15" Type="http://schemas.openxmlformats.org/officeDocument/2006/relationships/slide" Target="slides/slide11.xml" /><Relationship Id="rId150" Type="http://schemas.openxmlformats.org/officeDocument/2006/relationships/slide" Target="slides/slide146.xml" /><Relationship Id="rId151" Type="http://schemas.openxmlformats.org/officeDocument/2006/relationships/slide" Target="slides/slide147.xml" /><Relationship Id="rId152" Type="http://schemas.openxmlformats.org/officeDocument/2006/relationships/slide" Target="slides/slide148.xml" /><Relationship Id="rId153" Type="http://schemas.openxmlformats.org/officeDocument/2006/relationships/slide" Target="slides/slide149.xml" /><Relationship Id="rId154" Type="http://schemas.openxmlformats.org/officeDocument/2006/relationships/slide" Target="slides/slide150.xml" /><Relationship Id="rId155" Type="http://schemas.openxmlformats.org/officeDocument/2006/relationships/slide" Target="slides/slide151.xml" /><Relationship Id="rId156" Type="http://schemas.openxmlformats.org/officeDocument/2006/relationships/slide" Target="slides/slide152.xml" /><Relationship Id="rId157" Type="http://schemas.openxmlformats.org/officeDocument/2006/relationships/slide" Target="slides/slide153.xml" /><Relationship Id="rId158" Type="http://schemas.openxmlformats.org/officeDocument/2006/relationships/slide" Target="slides/slide154.xml" /><Relationship Id="rId159" Type="http://schemas.openxmlformats.org/officeDocument/2006/relationships/slide" Target="slides/slide155.xml" /><Relationship Id="rId16" Type="http://schemas.openxmlformats.org/officeDocument/2006/relationships/slide" Target="slides/slide12.xml" /><Relationship Id="rId160" Type="http://schemas.openxmlformats.org/officeDocument/2006/relationships/slide" Target="slides/slide156.xml" /><Relationship Id="rId161" Type="http://schemas.openxmlformats.org/officeDocument/2006/relationships/slide" Target="slides/slide157.xml" /><Relationship Id="rId162" Type="http://schemas.openxmlformats.org/officeDocument/2006/relationships/slide" Target="slides/slide158.xml" /><Relationship Id="rId163" Type="http://schemas.openxmlformats.org/officeDocument/2006/relationships/slide" Target="slides/slide159.xml" /><Relationship Id="rId164" Type="http://schemas.openxmlformats.org/officeDocument/2006/relationships/slide" Target="slides/slide160.xml" /><Relationship Id="rId165" Type="http://schemas.openxmlformats.org/officeDocument/2006/relationships/slide" Target="slides/slide161.xml" /><Relationship Id="rId166" Type="http://schemas.openxmlformats.org/officeDocument/2006/relationships/slide" Target="slides/slide162.xml" /><Relationship Id="rId167" Type="http://schemas.openxmlformats.org/officeDocument/2006/relationships/slide" Target="slides/slide163.xml" /><Relationship Id="rId168" Type="http://schemas.openxmlformats.org/officeDocument/2006/relationships/slide" Target="slides/slide164.xml" /><Relationship Id="rId169" Type="http://schemas.openxmlformats.org/officeDocument/2006/relationships/slide" Target="slides/slide165.xml" /><Relationship Id="rId17" Type="http://schemas.openxmlformats.org/officeDocument/2006/relationships/slide" Target="slides/slide13.xml" /><Relationship Id="rId170" Type="http://schemas.openxmlformats.org/officeDocument/2006/relationships/slide" Target="slides/slide166.xml" /><Relationship Id="rId171" Type="http://schemas.openxmlformats.org/officeDocument/2006/relationships/slide" Target="slides/slide167.xml" /><Relationship Id="rId172" Type="http://schemas.openxmlformats.org/officeDocument/2006/relationships/slide" Target="slides/slide168.xml" /><Relationship Id="rId173" Type="http://schemas.openxmlformats.org/officeDocument/2006/relationships/slide" Target="slides/slide169.xml" /><Relationship Id="rId174" Type="http://schemas.openxmlformats.org/officeDocument/2006/relationships/slide" Target="slides/slide170.xml" /><Relationship Id="rId175" Type="http://schemas.openxmlformats.org/officeDocument/2006/relationships/slide" Target="slides/slide171.xml" /><Relationship Id="rId176" Type="http://schemas.openxmlformats.org/officeDocument/2006/relationships/slide" Target="slides/slide172.xml" /><Relationship Id="rId177" Type="http://schemas.openxmlformats.org/officeDocument/2006/relationships/slide" Target="slides/slide173.xml" /><Relationship Id="rId178" Type="http://schemas.openxmlformats.org/officeDocument/2006/relationships/slide" Target="slides/slide174.xml" /><Relationship Id="rId179" Type="http://schemas.openxmlformats.org/officeDocument/2006/relationships/slide" Target="slides/slide175.xml" /><Relationship Id="rId18" Type="http://schemas.openxmlformats.org/officeDocument/2006/relationships/slide" Target="slides/slide14.xml" /><Relationship Id="rId180" Type="http://schemas.openxmlformats.org/officeDocument/2006/relationships/slide" Target="slides/slide176.xml" /><Relationship Id="rId181" Type="http://schemas.openxmlformats.org/officeDocument/2006/relationships/slide" Target="slides/slide177.xml" /><Relationship Id="rId182" Type="http://schemas.openxmlformats.org/officeDocument/2006/relationships/slide" Target="slides/slide178.xml" /><Relationship Id="rId183" Type="http://schemas.openxmlformats.org/officeDocument/2006/relationships/slide" Target="slides/slide179.xml" /><Relationship Id="rId184" Type="http://schemas.openxmlformats.org/officeDocument/2006/relationships/slide" Target="slides/slide180.xml" /><Relationship Id="rId185" Type="http://schemas.openxmlformats.org/officeDocument/2006/relationships/slide" Target="slides/slide181.xml" /><Relationship Id="rId186" Type="http://schemas.openxmlformats.org/officeDocument/2006/relationships/slide" Target="slides/slide182.xml" /><Relationship Id="rId187" Type="http://schemas.openxmlformats.org/officeDocument/2006/relationships/slide" Target="slides/slide183.xml" /><Relationship Id="rId188" Type="http://schemas.openxmlformats.org/officeDocument/2006/relationships/slide" Target="slides/slide184.xml" /><Relationship Id="rId189" Type="http://schemas.openxmlformats.org/officeDocument/2006/relationships/slide" Target="slides/slide185.xml" /><Relationship Id="rId19" Type="http://schemas.openxmlformats.org/officeDocument/2006/relationships/slide" Target="slides/slide15.xml" /><Relationship Id="rId190" Type="http://schemas.openxmlformats.org/officeDocument/2006/relationships/slide" Target="slides/slide186.xml" /><Relationship Id="rId191" Type="http://schemas.openxmlformats.org/officeDocument/2006/relationships/slide" Target="slides/slide187.xml" /><Relationship Id="rId192" Type="http://schemas.openxmlformats.org/officeDocument/2006/relationships/slide" Target="slides/slide188.xml" /><Relationship Id="rId193" Type="http://schemas.openxmlformats.org/officeDocument/2006/relationships/slide" Target="slides/slide189.xml" /><Relationship Id="rId194" Type="http://schemas.openxmlformats.org/officeDocument/2006/relationships/slide" Target="slides/slide190.xml" /><Relationship Id="rId195" Type="http://schemas.openxmlformats.org/officeDocument/2006/relationships/slide" Target="slides/slide191.xml" /><Relationship Id="rId196" Type="http://schemas.openxmlformats.org/officeDocument/2006/relationships/slide" Target="slides/slide192.xml" /><Relationship Id="rId197" Type="http://schemas.openxmlformats.org/officeDocument/2006/relationships/slide" Target="slides/slide193.xml" /><Relationship Id="rId198" Type="http://schemas.openxmlformats.org/officeDocument/2006/relationships/slide" Target="slides/slide194.xml" /><Relationship Id="rId199" Type="http://schemas.openxmlformats.org/officeDocument/2006/relationships/slide" Target="slides/slide195.xml" /><Relationship Id="rId2" Type="http://schemas.openxmlformats.org/officeDocument/2006/relationships/slideMaster" Target="slideMasters/slideMaster1.xml" /><Relationship Id="rId20" Type="http://schemas.openxmlformats.org/officeDocument/2006/relationships/slide" Target="slides/slide16.xml" /><Relationship Id="rId200" Type="http://schemas.openxmlformats.org/officeDocument/2006/relationships/slide" Target="slides/slide196.xml" /><Relationship Id="rId201" Type="http://schemas.openxmlformats.org/officeDocument/2006/relationships/slide" Target="slides/slide197.xml" /><Relationship Id="rId202" Type="http://schemas.openxmlformats.org/officeDocument/2006/relationships/slide" Target="slides/slide198.xml" /><Relationship Id="rId203" Type="http://schemas.openxmlformats.org/officeDocument/2006/relationships/slide" Target="slides/slide199.xml" /><Relationship Id="rId204" Type="http://schemas.openxmlformats.org/officeDocument/2006/relationships/slide" Target="slides/slide200.xml" /><Relationship Id="rId205" Type="http://schemas.openxmlformats.org/officeDocument/2006/relationships/slide" Target="slides/slide201.xml" /><Relationship Id="rId206" Type="http://schemas.openxmlformats.org/officeDocument/2006/relationships/slide" Target="slides/slide202.xml" /><Relationship Id="rId207" Type="http://schemas.openxmlformats.org/officeDocument/2006/relationships/slide" Target="slides/slide203.xml" /><Relationship Id="rId208" Type="http://schemas.openxmlformats.org/officeDocument/2006/relationships/slide" Target="slides/slide204.xml" /><Relationship Id="rId209" Type="http://schemas.openxmlformats.org/officeDocument/2006/relationships/slide" Target="slides/slide205.xml" /><Relationship Id="rId21" Type="http://schemas.openxmlformats.org/officeDocument/2006/relationships/slide" Target="slides/slide17.xml" /><Relationship Id="rId210" Type="http://schemas.openxmlformats.org/officeDocument/2006/relationships/slide" Target="slides/slide206.xml" /><Relationship Id="rId211" Type="http://schemas.openxmlformats.org/officeDocument/2006/relationships/slide" Target="slides/slide207.xml" /><Relationship Id="rId212" Type="http://schemas.openxmlformats.org/officeDocument/2006/relationships/slide" Target="slides/slide208.xml" /><Relationship Id="rId213" Type="http://schemas.openxmlformats.org/officeDocument/2006/relationships/slide" Target="slides/slide209.xml" /><Relationship Id="rId214" Type="http://schemas.openxmlformats.org/officeDocument/2006/relationships/slide" Target="slides/slide210.xml" /><Relationship Id="rId215" Type="http://schemas.openxmlformats.org/officeDocument/2006/relationships/slide" Target="slides/slide211.xml" /><Relationship Id="rId216" Type="http://schemas.openxmlformats.org/officeDocument/2006/relationships/slide" Target="slides/slide212.xml" /><Relationship Id="rId217" Type="http://schemas.openxmlformats.org/officeDocument/2006/relationships/slide" Target="slides/slide213.xml" /><Relationship Id="rId218" Type="http://schemas.openxmlformats.org/officeDocument/2006/relationships/slide" Target="slides/slide214.xml" /><Relationship Id="rId219" Type="http://schemas.openxmlformats.org/officeDocument/2006/relationships/slide" Target="slides/slide215.xml" /><Relationship Id="rId22" Type="http://schemas.openxmlformats.org/officeDocument/2006/relationships/slide" Target="slides/slide18.xml" /><Relationship Id="rId220" Type="http://schemas.openxmlformats.org/officeDocument/2006/relationships/slide" Target="slides/slide216.xml" /><Relationship Id="rId221" Type="http://schemas.openxmlformats.org/officeDocument/2006/relationships/slide" Target="slides/slide217.xml" /><Relationship Id="rId222" Type="http://schemas.openxmlformats.org/officeDocument/2006/relationships/slide" Target="slides/slide218.xml" /><Relationship Id="rId223" Type="http://schemas.openxmlformats.org/officeDocument/2006/relationships/slide" Target="slides/slide219.xml" /><Relationship Id="rId224" Type="http://schemas.openxmlformats.org/officeDocument/2006/relationships/slide" Target="slides/slide220.xml" /><Relationship Id="rId225" Type="http://schemas.openxmlformats.org/officeDocument/2006/relationships/slide" Target="slides/slide221.xml" /><Relationship Id="rId226" Type="http://schemas.openxmlformats.org/officeDocument/2006/relationships/slide" Target="slides/slide222.xml" /><Relationship Id="rId227" Type="http://schemas.openxmlformats.org/officeDocument/2006/relationships/slide" Target="slides/slide223.xml" /><Relationship Id="rId228" Type="http://schemas.openxmlformats.org/officeDocument/2006/relationships/slide" Target="slides/slide224.xml" /><Relationship Id="rId229" Type="http://schemas.openxmlformats.org/officeDocument/2006/relationships/slide" Target="slides/slide225.xml" /><Relationship Id="rId23" Type="http://schemas.openxmlformats.org/officeDocument/2006/relationships/slide" Target="slides/slide19.xml" /><Relationship Id="rId230" Type="http://schemas.openxmlformats.org/officeDocument/2006/relationships/slide" Target="slides/slide226.xml" /><Relationship Id="rId231" Type="http://schemas.openxmlformats.org/officeDocument/2006/relationships/slide" Target="slides/slide227.xml" /><Relationship Id="rId232" Type="http://schemas.openxmlformats.org/officeDocument/2006/relationships/slide" Target="slides/slide228.xml" /><Relationship Id="rId233" Type="http://schemas.openxmlformats.org/officeDocument/2006/relationships/slide" Target="slides/slide229.xml" /><Relationship Id="rId234" Type="http://schemas.openxmlformats.org/officeDocument/2006/relationships/slide" Target="slides/slide230.xml" /><Relationship Id="rId235" Type="http://schemas.openxmlformats.org/officeDocument/2006/relationships/slide" Target="slides/slide231.xml" /><Relationship Id="rId236" Type="http://schemas.openxmlformats.org/officeDocument/2006/relationships/slide" Target="slides/slide232.xml" /><Relationship Id="rId237" Type="http://schemas.openxmlformats.org/officeDocument/2006/relationships/slide" Target="slides/slide233.xml" /><Relationship Id="rId238" Type="http://schemas.openxmlformats.org/officeDocument/2006/relationships/slide" Target="slides/slide234.xml" /><Relationship Id="rId239" Type="http://schemas.openxmlformats.org/officeDocument/2006/relationships/slide" Target="slides/slide235.xml" /><Relationship Id="rId24" Type="http://schemas.openxmlformats.org/officeDocument/2006/relationships/slide" Target="slides/slide20.xml" /><Relationship Id="rId240" Type="http://schemas.openxmlformats.org/officeDocument/2006/relationships/slide" Target="slides/slide236.xml" /><Relationship Id="rId241" Type="http://schemas.openxmlformats.org/officeDocument/2006/relationships/slide" Target="slides/slide237.xml" /><Relationship Id="rId242" Type="http://schemas.openxmlformats.org/officeDocument/2006/relationships/slide" Target="slides/slide238.xml" /><Relationship Id="rId243" Type="http://schemas.openxmlformats.org/officeDocument/2006/relationships/slide" Target="slides/slide239.xml" /><Relationship Id="rId244" Type="http://schemas.openxmlformats.org/officeDocument/2006/relationships/slide" Target="slides/slide240.xml" /><Relationship Id="rId245" Type="http://schemas.openxmlformats.org/officeDocument/2006/relationships/slide" Target="slides/slide241.xml" /><Relationship Id="rId246" Type="http://schemas.openxmlformats.org/officeDocument/2006/relationships/slide" Target="slides/slide242.xml" /><Relationship Id="rId247" Type="http://schemas.openxmlformats.org/officeDocument/2006/relationships/slide" Target="slides/slide243.xml" /><Relationship Id="rId248" Type="http://schemas.openxmlformats.org/officeDocument/2006/relationships/slide" Target="slides/slide244.xml" /><Relationship Id="rId249" Type="http://schemas.openxmlformats.org/officeDocument/2006/relationships/slide" Target="slides/slide245.xml" /><Relationship Id="rId25" Type="http://schemas.openxmlformats.org/officeDocument/2006/relationships/slide" Target="slides/slide21.xml" /><Relationship Id="rId250" Type="http://schemas.openxmlformats.org/officeDocument/2006/relationships/slide" Target="slides/slide246.xml" /><Relationship Id="rId251" Type="http://schemas.openxmlformats.org/officeDocument/2006/relationships/slide" Target="slides/slide247.xml" /><Relationship Id="rId252" Type="http://schemas.openxmlformats.org/officeDocument/2006/relationships/slide" Target="slides/slide248.xml" /><Relationship Id="rId253" Type="http://schemas.openxmlformats.org/officeDocument/2006/relationships/slide" Target="slides/slide249.xml" /><Relationship Id="rId254" Type="http://schemas.openxmlformats.org/officeDocument/2006/relationships/slide" Target="slides/slide250.xml" /><Relationship Id="rId255" Type="http://schemas.openxmlformats.org/officeDocument/2006/relationships/slide" Target="slides/slide251.xml" /><Relationship Id="rId256" Type="http://schemas.openxmlformats.org/officeDocument/2006/relationships/slide" Target="slides/slide252.xml" /><Relationship Id="rId257" Type="http://schemas.openxmlformats.org/officeDocument/2006/relationships/slide" Target="slides/slide253.xml" /><Relationship Id="rId258" Type="http://schemas.openxmlformats.org/officeDocument/2006/relationships/slide" Target="slides/slide254.xml" /><Relationship Id="rId259" Type="http://schemas.openxmlformats.org/officeDocument/2006/relationships/slide" Target="slides/slide255.xml" /><Relationship Id="rId26" Type="http://schemas.openxmlformats.org/officeDocument/2006/relationships/slide" Target="slides/slide22.xml" /><Relationship Id="rId260" Type="http://schemas.openxmlformats.org/officeDocument/2006/relationships/slide" Target="slides/slide256.xml" /><Relationship Id="rId261" Type="http://schemas.openxmlformats.org/officeDocument/2006/relationships/slide" Target="slides/slide257.xml" /><Relationship Id="rId262" Type="http://schemas.openxmlformats.org/officeDocument/2006/relationships/slide" Target="slides/slide258.xml" /><Relationship Id="rId263" Type="http://schemas.openxmlformats.org/officeDocument/2006/relationships/slide" Target="slides/slide259.xml" /><Relationship Id="rId264" Type="http://schemas.openxmlformats.org/officeDocument/2006/relationships/slide" Target="slides/slide260.xml" /><Relationship Id="rId265" Type="http://schemas.openxmlformats.org/officeDocument/2006/relationships/slide" Target="slides/slide261.xml" /><Relationship Id="rId266" Type="http://schemas.openxmlformats.org/officeDocument/2006/relationships/slide" Target="slides/slide262.xml" /><Relationship Id="rId267" Type="http://schemas.openxmlformats.org/officeDocument/2006/relationships/slide" Target="slides/slide263.xml" /><Relationship Id="rId268" Type="http://schemas.openxmlformats.org/officeDocument/2006/relationships/slide" Target="slides/slide264.xml" /><Relationship Id="rId269" Type="http://schemas.openxmlformats.org/officeDocument/2006/relationships/slide" Target="slides/slide265.xml" /><Relationship Id="rId27" Type="http://schemas.openxmlformats.org/officeDocument/2006/relationships/slide" Target="slides/slide23.xml" /><Relationship Id="rId270" Type="http://schemas.openxmlformats.org/officeDocument/2006/relationships/slide" Target="slides/slide266.xml" /><Relationship Id="rId271" Type="http://schemas.openxmlformats.org/officeDocument/2006/relationships/slide" Target="slides/slide267.xml" /><Relationship Id="rId272" Type="http://schemas.openxmlformats.org/officeDocument/2006/relationships/slide" Target="slides/slide268.xml" /><Relationship Id="rId273" Type="http://schemas.openxmlformats.org/officeDocument/2006/relationships/slide" Target="slides/slide269.xml" /><Relationship Id="rId274" Type="http://schemas.openxmlformats.org/officeDocument/2006/relationships/slide" Target="slides/slide270.xml" /><Relationship Id="rId275" Type="http://schemas.openxmlformats.org/officeDocument/2006/relationships/slide" Target="slides/slide271.xml" /><Relationship Id="rId276" Type="http://schemas.openxmlformats.org/officeDocument/2006/relationships/slide" Target="slides/slide272.xml" /><Relationship Id="rId277" Type="http://schemas.openxmlformats.org/officeDocument/2006/relationships/slide" Target="slides/slide273.xml" /><Relationship Id="rId278" Type="http://schemas.openxmlformats.org/officeDocument/2006/relationships/slide" Target="slides/slide274.xml" /><Relationship Id="rId279" Type="http://schemas.openxmlformats.org/officeDocument/2006/relationships/slide" Target="slides/slide275.xml" /><Relationship Id="rId28" Type="http://schemas.openxmlformats.org/officeDocument/2006/relationships/slide" Target="slides/slide24.xml" /><Relationship Id="rId280" Type="http://schemas.openxmlformats.org/officeDocument/2006/relationships/slide" Target="slides/slide276.xml" /><Relationship Id="rId281" Type="http://schemas.openxmlformats.org/officeDocument/2006/relationships/slide" Target="slides/slide277.xml" /><Relationship Id="rId282" Type="http://schemas.openxmlformats.org/officeDocument/2006/relationships/slide" Target="slides/slide278.xml" /><Relationship Id="rId283" Type="http://schemas.openxmlformats.org/officeDocument/2006/relationships/slide" Target="slides/slide279.xml" /><Relationship Id="rId284" Type="http://schemas.openxmlformats.org/officeDocument/2006/relationships/slide" Target="slides/slide280.xml" /><Relationship Id="rId285" Type="http://schemas.openxmlformats.org/officeDocument/2006/relationships/slide" Target="slides/slide281.xml" /><Relationship Id="rId286" Type="http://schemas.openxmlformats.org/officeDocument/2006/relationships/slide" Target="slides/slide282.xml" /><Relationship Id="rId287" Type="http://schemas.openxmlformats.org/officeDocument/2006/relationships/slide" Target="slides/slide283.xml" /><Relationship Id="rId288" Type="http://schemas.openxmlformats.org/officeDocument/2006/relationships/slide" Target="slides/slide284.xml" /><Relationship Id="rId289" Type="http://schemas.openxmlformats.org/officeDocument/2006/relationships/slide" Target="slides/slide285.xml" /><Relationship Id="rId29" Type="http://schemas.openxmlformats.org/officeDocument/2006/relationships/slide" Target="slides/slide25.xml" /><Relationship Id="rId290" Type="http://schemas.openxmlformats.org/officeDocument/2006/relationships/slide" Target="slides/slide286.xml" /><Relationship Id="rId291" Type="http://schemas.openxmlformats.org/officeDocument/2006/relationships/slide" Target="slides/slide287.xml" /><Relationship Id="rId292" Type="http://schemas.openxmlformats.org/officeDocument/2006/relationships/slide" Target="slides/slide288.xml" /><Relationship Id="rId293" Type="http://schemas.openxmlformats.org/officeDocument/2006/relationships/slide" Target="slides/slide289.xml" /><Relationship Id="rId294" Type="http://schemas.openxmlformats.org/officeDocument/2006/relationships/slide" Target="slides/slide290.xml" /><Relationship Id="rId295" Type="http://schemas.openxmlformats.org/officeDocument/2006/relationships/slide" Target="slides/slide291.xml" /><Relationship Id="rId296" Type="http://schemas.openxmlformats.org/officeDocument/2006/relationships/slide" Target="slides/slide292.xml" /><Relationship Id="rId297" Type="http://schemas.openxmlformats.org/officeDocument/2006/relationships/slide" Target="slides/slide293.xml" /><Relationship Id="rId298" Type="http://schemas.openxmlformats.org/officeDocument/2006/relationships/slide" Target="slides/slide294.xml" /><Relationship Id="rId299" Type="http://schemas.openxmlformats.org/officeDocument/2006/relationships/slide" Target="slides/slide295.xml" /><Relationship Id="rId3" Type="http://schemas.openxmlformats.org/officeDocument/2006/relationships/notesMaster" Target="notesMasters/notesMaster1.xml" /><Relationship Id="rId30" Type="http://schemas.openxmlformats.org/officeDocument/2006/relationships/slide" Target="slides/slide26.xml" /><Relationship Id="rId300" Type="http://schemas.openxmlformats.org/officeDocument/2006/relationships/slide" Target="slides/slide296.xml" /><Relationship Id="rId301" Type="http://schemas.openxmlformats.org/officeDocument/2006/relationships/slide" Target="slides/slide297.xml" /><Relationship Id="rId302" Type="http://schemas.openxmlformats.org/officeDocument/2006/relationships/slide" Target="slides/slide298.xml" /><Relationship Id="rId303" Type="http://schemas.openxmlformats.org/officeDocument/2006/relationships/slide" Target="slides/slide299.xml" /><Relationship Id="rId304" Type="http://schemas.openxmlformats.org/officeDocument/2006/relationships/slide" Target="slides/slide300.xml" /><Relationship Id="rId305" Type="http://schemas.openxmlformats.org/officeDocument/2006/relationships/slide" Target="slides/slide301.xml" /><Relationship Id="rId306" Type="http://schemas.openxmlformats.org/officeDocument/2006/relationships/slide" Target="slides/slide302.xml" /><Relationship Id="rId307" Type="http://schemas.openxmlformats.org/officeDocument/2006/relationships/slide" Target="slides/slide303.xml" /><Relationship Id="rId308" Type="http://schemas.openxmlformats.org/officeDocument/2006/relationships/slide" Target="slides/slide304.xml" /><Relationship Id="rId309" Type="http://schemas.openxmlformats.org/officeDocument/2006/relationships/slide" Target="slides/slide305.xml" /><Relationship Id="rId31" Type="http://schemas.openxmlformats.org/officeDocument/2006/relationships/slide" Target="slides/slide27.xml" /><Relationship Id="rId310" Type="http://schemas.openxmlformats.org/officeDocument/2006/relationships/slide" Target="slides/slide306.xml" /><Relationship Id="rId311" Type="http://schemas.openxmlformats.org/officeDocument/2006/relationships/slide" Target="slides/slide307.xml" /><Relationship Id="rId312" Type="http://schemas.openxmlformats.org/officeDocument/2006/relationships/slide" Target="slides/slide308.xml" /><Relationship Id="rId313" Type="http://schemas.openxmlformats.org/officeDocument/2006/relationships/slide" Target="slides/slide309.xml" /><Relationship Id="rId314" Type="http://schemas.openxmlformats.org/officeDocument/2006/relationships/slide" Target="slides/slide310.xml" /><Relationship Id="rId315" Type="http://schemas.openxmlformats.org/officeDocument/2006/relationships/slide" Target="slides/slide311.xml" /><Relationship Id="rId316" Type="http://schemas.openxmlformats.org/officeDocument/2006/relationships/slide" Target="slides/slide312.xml" /><Relationship Id="rId317" Type="http://schemas.openxmlformats.org/officeDocument/2006/relationships/slide" Target="slides/slide313.xml" /><Relationship Id="rId318" Type="http://schemas.openxmlformats.org/officeDocument/2006/relationships/slide" Target="slides/slide314.xml" /><Relationship Id="rId319" Type="http://schemas.openxmlformats.org/officeDocument/2006/relationships/slide" Target="slides/slide315.xml" /><Relationship Id="rId32" Type="http://schemas.openxmlformats.org/officeDocument/2006/relationships/slide" Target="slides/slide28.xml" /><Relationship Id="rId320" Type="http://schemas.openxmlformats.org/officeDocument/2006/relationships/slide" Target="slides/slide316.xml" /><Relationship Id="rId321" Type="http://schemas.openxmlformats.org/officeDocument/2006/relationships/slide" Target="slides/slide317.xml" /><Relationship Id="rId322" Type="http://schemas.openxmlformats.org/officeDocument/2006/relationships/slide" Target="slides/slide318.xml" /><Relationship Id="rId323" Type="http://schemas.openxmlformats.org/officeDocument/2006/relationships/slide" Target="slides/slide319.xml" /><Relationship Id="rId324" Type="http://schemas.openxmlformats.org/officeDocument/2006/relationships/slide" Target="slides/slide320.xml" /><Relationship Id="rId325" Type="http://schemas.openxmlformats.org/officeDocument/2006/relationships/slide" Target="slides/slide321.xml" /><Relationship Id="rId326" Type="http://schemas.openxmlformats.org/officeDocument/2006/relationships/slide" Target="slides/slide322.xml" /><Relationship Id="rId327" Type="http://schemas.openxmlformats.org/officeDocument/2006/relationships/slide" Target="slides/slide323.xml" /><Relationship Id="rId328" Type="http://schemas.openxmlformats.org/officeDocument/2006/relationships/slide" Target="slides/slide324.xml" /><Relationship Id="rId329" Type="http://schemas.openxmlformats.org/officeDocument/2006/relationships/slide" Target="slides/slide325.xml" /><Relationship Id="rId33" Type="http://schemas.openxmlformats.org/officeDocument/2006/relationships/slide" Target="slides/slide29.xml" /><Relationship Id="rId330" Type="http://schemas.openxmlformats.org/officeDocument/2006/relationships/slide" Target="slides/slide326.xml" /><Relationship Id="rId331" Type="http://schemas.openxmlformats.org/officeDocument/2006/relationships/slide" Target="slides/slide327.xml" /><Relationship Id="rId332" Type="http://schemas.openxmlformats.org/officeDocument/2006/relationships/slide" Target="slides/slide328.xml" /><Relationship Id="rId333" Type="http://schemas.openxmlformats.org/officeDocument/2006/relationships/slide" Target="slides/slide329.xml" /><Relationship Id="rId334" Type="http://schemas.openxmlformats.org/officeDocument/2006/relationships/slide" Target="slides/slide330.xml" /><Relationship Id="rId335" Type="http://schemas.openxmlformats.org/officeDocument/2006/relationships/slide" Target="slides/slide331.xml" /><Relationship Id="rId336" Type="http://schemas.openxmlformats.org/officeDocument/2006/relationships/slide" Target="slides/slide332.xml" /><Relationship Id="rId337" Type="http://schemas.openxmlformats.org/officeDocument/2006/relationships/slide" Target="slides/slide333.xml" /><Relationship Id="rId338" Type="http://schemas.openxmlformats.org/officeDocument/2006/relationships/slide" Target="slides/slide334.xml" /><Relationship Id="rId339" Type="http://schemas.openxmlformats.org/officeDocument/2006/relationships/slide" Target="slides/slide335.xml" /><Relationship Id="rId34" Type="http://schemas.openxmlformats.org/officeDocument/2006/relationships/slide" Target="slides/slide30.xml" /><Relationship Id="rId340" Type="http://schemas.openxmlformats.org/officeDocument/2006/relationships/slide" Target="slides/slide336.xml" /><Relationship Id="rId341" Type="http://schemas.openxmlformats.org/officeDocument/2006/relationships/slide" Target="slides/slide337.xml" /><Relationship Id="rId342" Type="http://schemas.openxmlformats.org/officeDocument/2006/relationships/slide" Target="slides/slide338.xml" /><Relationship Id="rId343" Type="http://schemas.openxmlformats.org/officeDocument/2006/relationships/slide" Target="slides/slide339.xml" /><Relationship Id="rId344" Type="http://schemas.openxmlformats.org/officeDocument/2006/relationships/slide" Target="slides/slide340.xml" /><Relationship Id="rId345" Type="http://schemas.openxmlformats.org/officeDocument/2006/relationships/slide" Target="slides/slide341.xml" /><Relationship Id="rId346" Type="http://schemas.openxmlformats.org/officeDocument/2006/relationships/slide" Target="slides/slide342.xml" /><Relationship Id="rId347" Type="http://schemas.openxmlformats.org/officeDocument/2006/relationships/slide" Target="slides/slide343.xml" /><Relationship Id="rId348" Type="http://schemas.openxmlformats.org/officeDocument/2006/relationships/slide" Target="slides/slide344.xml" /><Relationship Id="rId349" Type="http://schemas.openxmlformats.org/officeDocument/2006/relationships/slide" Target="slides/slide345.xml" /><Relationship Id="rId35" Type="http://schemas.openxmlformats.org/officeDocument/2006/relationships/slide" Target="slides/slide31.xml" /><Relationship Id="rId350" Type="http://schemas.openxmlformats.org/officeDocument/2006/relationships/slide" Target="slides/slide346.xml" /><Relationship Id="rId351" Type="http://schemas.openxmlformats.org/officeDocument/2006/relationships/slide" Target="slides/slide347.xml" /><Relationship Id="rId352" Type="http://schemas.openxmlformats.org/officeDocument/2006/relationships/slide" Target="slides/slide348.xml" /><Relationship Id="rId353" Type="http://schemas.openxmlformats.org/officeDocument/2006/relationships/slide" Target="slides/slide349.xml" /><Relationship Id="rId354" Type="http://schemas.openxmlformats.org/officeDocument/2006/relationships/slide" Target="slides/slide350.xml" /><Relationship Id="rId355" Type="http://schemas.openxmlformats.org/officeDocument/2006/relationships/slide" Target="slides/slide351.xml" /><Relationship Id="rId356" Type="http://schemas.openxmlformats.org/officeDocument/2006/relationships/slide" Target="slides/slide352.xml" /><Relationship Id="rId357" Type="http://schemas.openxmlformats.org/officeDocument/2006/relationships/slide" Target="slides/slide353.xml" /><Relationship Id="rId358" Type="http://schemas.openxmlformats.org/officeDocument/2006/relationships/slide" Target="slides/slide354.xml" /><Relationship Id="rId359" Type="http://schemas.openxmlformats.org/officeDocument/2006/relationships/slide" Target="slides/slide355.xml" /><Relationship Id="rId36" Type="http://schemas.openxmlformats.org/officeDocument/2006/relationships/slide" Target="slides/slide32.xml" /><Relationship Id="rId360" Type="http://schemas.openxmlformats.org/officeDocument/2006/relationships/slide" Target="slides/slide356.xml" /><Relationship Id="rId361" Type="http://schemas.openxmlformats.org/officeDocument/2006/relationships/slide" Target="slides/slide357.xml" /><Relationship Id="rId362" Type="http://schemas.openxmlformats.org/officeDocument/2006/relationships/slide" Target="slides/slide358.xml" /><Relationship Id="rId363" Type="http://schemas.openxmlformats.org/officeDocument/2006/relationships/slide" Target="slides/slide359.xml" /><Relationship Id="rId364" Type="http://schemas.openxmlformats.org/officeDocument/2006/relationships/slide" Target="slides/slide360.xml" /><Relationship Id="rId365" Type="http://schemas.openxmlformats.org/officeDocument/2006/relationships/slide" Target="slides/slide361.xml" /><Relationship Id="rId366" Type="http://schemas.openxmlformats.org/officeDocument/2006/relationships/slide" Target="slides/slide362.xml" /><Relationship Id="rId367" Type="http://schemas.openxmlformats.org/officeDocument/2006/relationships/slide" Target="slides/slide363.xml" /><Relationship Id="rId368" Type="http://schemas.openxmlformats.org/officeDocument/2006/relationships/slide" Target="slides/slide364.xml" /><Relationship Id="rId369" Type="http://schemas.openxmlformats.org/officeDocument/2006/relationships/slide" Target="slides/slide365.xml" /><Relationship Id="rId37" Type="http://schemas.openxmlformats.org/officeDocument/2006/relationships/slide" Target="slides/slide33.xml" /><Relationship Id="rId370" Type="http://schemas.openxmlformats.org/officeDocument/2006/relationships/slide" Target="slides/slide366.xml" /><Relationship Id="rId371" Type="http://schemas.openxmlformats.org/officeDocument/2006/relationships/slide" Target="slides/slide367.xml" /><Relationship Id="rId372" Type="http://schemas.openxmlformats.org/officeDocument/2006/relationships/slide" Target="slides/slide368.xml" /><Relationship Id="rId373" Type="http://schemas.openxmlformats.org/officeDocument/2006/relationships/slide" Target="slides/slide369.xml" /><Relationship Id="rId374" Type="http://schemas.openxmlformats.org/officeDocument/2006/relationships/slide" Target="slides/slide370.xml" /><Relationship Id="rId375" Type="http://schemas.openxmlformats.org/officeDocument/2006/relationships/slide" Target="slides/slide371.xml" /><Relationship Id="rId376" Type="http://schemas.openxmlformats.org/officeDocument/2006/relationships/slide" Target="slides/slide372.xml" /><Relationship Id="rId377" Type="http://schemas.openxmlformats.org/officeDocument/2006/relationships/slide" Target="slides/slide373.xml" /><Relationship Id="rId378" Type="http://schemas.openxmlformats.org/officeDocument/2006/relationships/slide" Target="slides/slide374.xml" /><Relationship Id="rId379" Type="http://schemas.openxmlformats.org/officeDocument/2006/relationships/slide" Target="slides/slide375.xml" /><Relationship Id="rId38" Type="http://schemas.openxmlformats.org/officeDocument/2006/relationships/slide" Target="slides/slide34.xml" /><Relationship Id="rId380" Type="http://schemas.openxmlformats.org/officeDocument/2006/relationships/slide" Target="slides/slide376.xml" /><Relationship Id="rId381" Type="http://schemas.openxmlformats.org/officeDocument/2006/relationships/slide" Target="slides/slide377.xml" /><Relationship Id="rId382" Type="http://schemas.openxmlformats.org/officeDocument/2006/relationships/slide" Target="slides/slide378.xml" /><Relationship Id="rId383" Type="http://schemas.openxmlformats.org/officeDocument/2006/relationships/slide" Target="slides/slide379.xml" /><Relationship Id="rId384" Type="http://schemas.openxmlformats.org/officeDocument/2006/relationships/slide" Target="slides/slide380.xml" /><Relationship Id="rId385" Type="http://schemas.openxmlformats.org/officeDocument/2006/relationships/slide" Target="slides/slide381.xml" /><Relationship Id="rId386" Type="http://schemas.openxmlformats.org/officeDocument/2006/relationships/slide" Target="slides/slide382.xml" /><Relationship Id="rId387" Type="http://schemas.openxmlformats.org/officeDocument/2006/relationships/slide" Target="slides/slide383.xml" /><Relationship Id="rId388" Type="http://schemas.openxmlformats.org/officeDocument/2006/relationships/slide" Target="slides/slide384.xml" /><Relationship Id="rId389" Type="http://schemas.openxmlformats.org/officeDocument/2006/relationships/slide" Target="slides/slide385.xml" /><Relationship Id="rId39" Type="http://schemas.openxmlformats.org/officeDocument/2006/relationships/slide" Target="slides/slide35.xml" /><Relationship Id="rId390" Type="http://schemas.openxmlformats.org/officeDocument/2006/relationships/slide" Target="slides/slide386.xml" /><Relationship Id="rId391" Type="http://schemas.openxmlformats.org/officeDocument/2006/relationships/slide" Target="slides/slide387.xml" /><Relationship Id="rId392" Type="http://schemas.openxmlformats.org/officeDocument/2006/relationships/slide" Target="slides/slide388.xml" /><Relationship Id="rId393" Type="http://schemas.openxmlformats.org/officeDocument/2006/relationships/slide" Target="slides/slide389.xml" /><Relationship Id="rId394" Type="http://schemas.openxmlformats.org/officeDocument/2006/relationships/slide" Target="slides/slide390.xml" /><Relationship Id="rId395" Type="http://schemas.openxmlformats.org/officeDocument/2006/relationships/tags" Target="tags/tag14.xml" /><Relationship Id="rId396" Type="http://schemas.openxmlformats.org/officeDocument/2006/relationships/presProps" Target="presProps.xml" /><Relationship Id="rId397" Type="http://schemas.openxmlformats.org/officeDocument/2006/relationships/viewProps" Target="viewProps.xml" /><Relationship Id="rId398" Type="http://schemas.openxmlformats.org/officeDocument/2006/relationships/theme" Target="theme/theme1.xml" /><Relationship Id="rId399" Type="http://schemas.openxmlformats.org/officeDocument/2006/relationships/tableStyles" Target="tableStyles.xml" /><Relationship Id="rId4" Type="http://schemas.openxmlformats.org/officeDocument/2006/relationships/handoutMaster" Target="handoutMasters/handoutMaster1.xml" /><Relationship Id="rId40" Type="http://schemas.openxmlformats.org/officeDocument/2006/relationships/slide" Target="slides/slide36.xml" /><Relationship Id="rId41" Type="http://schemas.openxmlformats.org/officeDocument/2006/relationships/slide" Target="slides/slide37.xml" /><Relationship Id="rId42" Type="http://schemas.openxmlformats.org/officeDocument/2006/relationships/slide" Target="slides/slide38.xml" /><Relationship Id="rId43" Type="http://schemas.openxmlformats.org/officeDocument/2006/relationships/slide" Target="slides/slide39.xml" /><Relationship Id="rId44" Type="http://schemas.openxmlformats.org/officeDocument/2006/relationships/slide" Target="slides/slide40.xml" /><Relationship Id="rId45" Type="http://schemas.openxmlformats.org/officeDocument/2006/relationships/slide" Target="slides/slide41.xml" /><Relationship Id="rId46" Type="http://schemas.openxmlformats.org/officeDocument/2006/relationships/slide" Target="slides/slide42.xml" /><Relationship Id="rId47" Type="http://schemas.openxmlformats.org/officeDocument/2006/relationships/slide" Target="slides/slide43.xml" /><Relationship Id="rId48" Type="http://schemas.openxmlformats.org/officeDocument/2006/relationships/slide" Target="slides/slide44.xml" /><Relationship Id="rId49" Type="http://schemas.openxmlformats.org/officeDocument/2006/relationships/slide" Target="slides/slide45.xml" /><Relationship Id="rId5" Type="http://schemas.openxmlformats.org/officeDocument/2006/relationships/slide" Target="slides/slide1.xml" /><Relationship Id="rId50" Type="http://schemas.openxmlformats.org/officeDocument/2006/relationships/slide" Target="slides/slide46.xml" /><Relationship Id="rId51" Type="http://schemas.openxmlformats.org/officeDocument/2006/relationships/slide" Target="slides/slide47.xml" /><Relationship Id="rId52" Type="http://schemas.openxmlformats.org/officeDocument/2006/relationships/slide" Target="slides/slide48.xml" /><Relationship Id="rId53" Type="http://schemas.openxmlformats.org/officeDocument/2006/relationships/slide" Target="slides/slide49.xml" /><Relationship Id="rId54" Type="http://schemas.openxmlformats.org/officeDocument/2006/relationships/slide" Target="slides/slide50.xml" /><Relationship Id="rId55" Type="http://schemas.openxmlformats.org/officeDocument/2006/relationships/slide" Target="slides/slide51.xml" /><Relationship Id="rId56" Type="http://schemas.openxmlformats.org/officeDocument/2006/relationships/slide" Target="slides/slide52.xml" /><Relationship Id="rId57" Type="http://schemas.openxmlformats.org/officeDocument/2006/relationships/slide" Target="slides/slide53.xml" /><Relationship Id="rId58" Type="http://schemas.openxmlformats.org/officeDocument/2006/relationships/slide" Target="slides/slide54.xml" /><Relationship Id="rId59" Type="http://schemas.openxmlformats.org/officeDocument/2006/relationships/slide" Target="slides/slide55.xml" /><Relationship Id="rId6" Type="http://schemas.openxmlformats.org/officeDocument/2006/relationships/slide" Target="slides/slide2.xml" /><Relationship Id="rId60" Type="http://schemas.openxmlformats.org/officeDocument/2006/relationships/slide" Target="slides/slide56.xml" /><Relationship Id="rId61" Type="http://schemas.openxmlformats.org/officeDocument/2006/relationships/slide" Target="slides/slide57.xml" /><Relationship Id="rId62" Type="http://schemas.openxmlformats.org/officeDocument/2006/relationships/slide" Target="slides/slide58.xml" /><Relationship Id="rId63" Type="http://schemas.openxmlformats.org/officeDocument/2006/relationships/slide" Target="slides/slide59.xml" /><Relationship Id="rId64" Type="http://schemas.openxmlformats.org/officeDocument/2006/relationships/slide" Target="slides/slide60.xml" /><Relationship Id="rId65" Type="http://schemas.openxmlformats.org/officeDocument/2006/relationships/slide" Target="slides/slide61.xml" /><Relationship Id="rId66" Type="http://schemas.openxmlformats.org/officeDocument/2006/relationships/slide" Target="slides/slide62.xml" /><Relationship Id="rId67" Type="http://schemas.openxmlformats.org/officeDocument/2006/relationships/slide" Target="slides/slide63.xml" /><Relationship Id="rId68" Type="http://schemas.openxmlformats.org/officeDocument/2006/relationships/slide" Target="slides/slide64.xml" /><Relationship Id="rId69" Type="http://schemas.openxmlformats.org/officeDocument/2006/relationships/slide" Target="slides/slide65.xml" /><Relationship Id="rId7" Type="http://schemas.openxmlformats.org/officeDocument/2006/relationships/slide" Target="slides/slide3.xml" /><Relationship Id="rId70" Type="http://schemas.openxmlformats.org/officeDocument/2006/relationships/slide" Target="slides/slide66.xml" /><Relationship Id="rId71" Type="http://schemas.openxmlformats.org/officeDocument/2006/relationships/slide" Target="slides/slide67.xml" /><Relationship Id="rId72" Type="http://schemas.openxmlformats.org/officeDocument/2006/relationships/slide" Target="slides/slide68.xml" /><Relationship Id="rId73" Type="http://schemas.openxmlformats.org/officeDocument/2006/relationships/slide" Target="slides/slide69.xml" /><Relationship Id="rId74" Type="http://schemas.openxmlformats.org/officeDocument/2006/relationships/slide" Target="slides/slide70.xml" /><Relationship Id="rId75" Type="http://schemas.openxmlformats.org/officeDocument/2006/relationships/slide" Target="slides/slide71.xml" /><Relationship Id="rId76" Type="http://schemas.openxmlformats.org/officeDocument/2006/relationships/slide" Target="slides/slide72.xml" /><Relationship Id="rId77" Type="http://schemas.openxmlformats.org/officeDocument/2006/relationships/slide" Target="slides/slide73.xml" /><Relationship Id="rId78" Type="http://schemas.openxmlformats.org/officeDocument/2006/relationships/slide" Target="slides/slide74.xml" /><Relationship Id="rId79" Type="http://schemas.openxmlformats.org/officeDocument/2006/relationships/slide" Target="slides/slide75.xml" /><Relationship Id="rId8" Type="http://schemas.openxmlformats.org/officeDocument/2006/relationships/slide" Target="slides/slide4.xml" /><Relationship Id="rId80" Type="http://schemas.openxmlformats.org/officeDocument/2006/relationships/slide" Target="slides/slide76.xml" /><Relationship Id="rId81" Type="http://schemas.openxmlformats.org/officeDocument/2006/relationships/slide" Target="slides/slide77.xml" /><Relationship Id="rId82" Type="http://schemas.openxmlformats.org/officeDocument/2006/relationships/slide" Target="slides/slide78.xml" /><Relationship Id="rId83" Type="http://schemas.openxmlformats.org/officeDocument/2006/relationships/slide" Target="slides/slide79.xml" /><Relationship Id="rId84" Type="http://schemas.openxmlformats.org/officeDocument/2006/relationships/slide" Target="slides/slide80.xml" /><Relationship Id="rId85" Type="http://schemas.openxmlformats.org/officeDocument/2006/relationships/slide" Target="slides/slide81.xml" /><Relationship Id="rId86" Type="http://schemas.openxmlformats.org/officeDocument/2006/relationships/slide" Target="slides/slide82.xml" /><Relationship Id="rId87" Type="http://schemas.openxmlformats.org/officeDocument/2006/relationships/slide" Target="slides/slide83.xml" /><Relationship Id="rId88" Type="http://schemas.openxmlformats.org/officeDocument/2006/relationships/slide" Target="slides/slide84.xml" /><Relationship Id="rId89" Type="http://schemas.openxmlformats.org/officeDocument/2006/relationships/slide" Target="slides/slide85.xml" /><Relationship Id="rId9" Type="http://schemas.openxmlformats.org/officeDocument/2006/relationships/slide" Target="slides/slide5.xml" /><Relationship Id="rId90" Type="http://schemas.openxmlformats.org/officeDocument/2006/relationships/slide" Target="slides/slide86.xml" /><Relationship Id="rId91" Type="http://schemas.openxmlformats.org/officeDocument/2006/relationships/slide" Target="slides/slide87.xml" /><Relationship Id="rId92" Type="http://schemas.openxmlformats.org/officeDocument/2006/relationships/slide" Target="slides/slide88.xml" /><Relationship Id="rId93" Type="http://schemas.openxmlformats.org/officeDocument/2006/relationships/slide" Target="slides/slide89.xml" /><Relationship Id="rId94" Type="http://schemas.openxmlformats.org/officeDocument/2006/relationships/slide" Target="slides/slide90.xml" /><Relationship Id="rId95" Type="http://schemas.openxmlformats.org/officeDocument/2006/relationships/slide" Target="slides/slide91.xml" /><Relationship Id="rId96" Type="http://schemas.openxmlformats.org/officeDocument/2006/relationships/slide" Target="slides/slide92.xml" /><Relationship Id="rId97" Type="http://schemas.openxmlformats.org/officeDocument/2006/relationships/slide" Target="slides/slide93.xml" /><Relationship Id="rId98" Type="http://schemas.openxmlformats.org/officeDocument/2006/relationships/slide" Target="slides/slide94.xml" /><Relationship Id="rId99" Type="http://schemas.openxmlformats.org/officeDocument/2006/relationships/slide" Target="slides/slide95.xml" /></Relationships>
</file>

<file path=ppt/handoutMasters/_rels/handoutMaster1.xml.rels>&#65279;<?xml version="1.0" encoding="utf-8" standalone="yes"?><Relationships xmlns="http://schemas.openxmlformats.org/package/2006/relationships"><Relationship Id="rId1" Type="http://schemas.openxmlformats.org/officeDocument/2006/relationships/theme" Target="../theme/theme3.xml" /></Relationships>
</file>

<file path=ppt/handoutMasters/handoutMaster1.xml><?xml version="1.0" encoding="utf-8"?>
<p:handout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2021/2/20</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300740203"/>
      </p:ext>
    </p:extLst>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1B3AD26-BB5B-4B58-9E34-0F1D9885EC2A}" type="datetimeFigureOut">
              <a:rPr lang="zh-CN" altLang="en-US" smtClean="0"/>
              <a:t>2021/2/20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6C80E95-F800-4685-9CC0-BEAD22302047}" type="slidenum">
              <a:rPr lang="zh-CN" altLang="en-US" smtClean="0"/>
              <a:t>‹#›</a:t>
            </a:fld>
            <a:endParaRPr lang="zh-CN" altLang="en-US"/>
          </a:p>
        </p:txBody>
      </p:sp>
    </p:spTree>
    <p:extLst>
      <p:ext uri="{BB962C8B-B14F-4D97-AF65-F5344CB8AC3E}">
        <p14:creationId xmlns:p14="http://schemas.microsoft.com/office/powerpoint/2010/main" val="18776557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45A61DF0-C4A4-4DA9-87A1-DB1A3C5C94B8}" type="datetimeFigureOut">
              <a:rPr lang="zh-CN" altLang="en-US" smtClean="0"/>
              <a:t>2021/2/20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DE8E485-00DC-4063-B6EA-323604CC0A98}" type="slidenum">
              <a:rPr lang="zh-CN" altLang="en-US" smtClean="0"/>
              <a:t>‹#›</a:t>
            </a:fld>
            <a:endParaRPr lang="zh-CN" altLang="en-US"/>
          </a:p>
        </p:txBody>
      </p:sp>
    </p:spTree>
  </p:cSld>
  <p:clrMapOvr>
    <a:masterClrMapping/>
  </p:clrMapOvr>
  <p:transition spd="med">
    <p:wipe dir="d"/>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5A61DF0-C4A4-4DA9-87A1-DB1A3C5C94B8}" type="datetimeFigureOut">
              <a:rPr lang="zh-CN" altLang="en-US" smtClean="0"/>
              <a:t>2021/2/20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DE8E485-00DC-4063-B6EA-323604CC0A98}" type="slidenum">
              <a:rPr lang="zh-CN" altLang="en-US" smtClean="0"/>
              <a:t>‹#›</a:t>
            </a:fld>
            <a:endParaRPr lang="zh-CN" altLang="en-US"/>
          </a:p>
        </p:txBody>
      </p:sp>
    </p:spTree>
  </p:cSld>
  <p:clrMapOvr>
    <a:masterClrMapping/>
  </p:clrMapOvr>
  <p:transition spd="med">
    <p:wipe dir="d"/>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5A61DF0-C4A4-4DA9-87A1-DB1A3C5C94B8}" type="datetimeFigureOut">
              <a:rPr lang="zh-CN" altLang="en-US" smtClean="0"/>
              <a:t>2021/2/20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DE8E485-00DC-4063-B6EA-323604CC0A98}" type="slidenum">
              <a:rPr lang="zh-CN" altLang="en-US" smtClean="0"/>
              <a:t>‹#›</a:t>
            </a:fld>
            <a:endParaRPr lang="zh-CN" altLang="en-US"/>
          </a:p>
        </p:txBody>
      </p:sp>
    </p:spTree>
  </p:cSld>
  <p:clrMapOvr>
    <a:masterClrMapping/>
  </p:clrMapOvr>
  <p:transition spd="med">
    <p:wipe dir="d"/>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标题幻灯片">
    <p:spTree>
      <p:nvGrpSpPr>
        <p:cNvPr id="1" name=""/>
        <p:cNvGrpSpPr/>
        <p:nvPr/>
      </p:nvGrpSpPr>
      <p:grpSpPr>
        <a:xfrm>
          <a:off x="0" y="0"/>
          <a:ext cx="0" cy="0"/>
        </a:xfrm>
      </p:grpSpPr>
    </p:spTree>
  </p:cSld>
  <p:clrMapOvr>
    <a:masterClrMapping/>
  </p:clrMapOvr>
  <p:transition spd="med">
    <p:wipe dir="d"/>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目录">
    <p:spTree>
      <p:nvGrpSpPr>
        <p:cNvPr id="1" name=""/>
        <p:cNvGrpSpPr/>
        <p:nvPr/>
      </p:nvGrpSpPr>
      <p:grpSpPr>
        <a:xfrm>
          <a:off x="0" y="0"/>
          <a:ext cx="0" cy="0"/>
        </a:xfrm>
      </p:grpSpPr>
    </p:spTree>
  </p:cSld>
  <p:clrMapOvr>
    <a:masterClrMapping/>
  </p:clrMapOvr>
  <p:transition spd="med">
    <p:wipe dir="d"/>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theme" Target="../theme/theme1.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5A61DF0-C4A4-4DA9-87A1-DB1A3C5C94B8}" type="datetimeFigureOut">
              <a:rPr lang="zh-CN" altLang="en-US" smtClean="0"/>
              <a:t>2021/2/20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DE8E485-00DC-4063-B6EA-323604CC0A98}"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3" r:id="rId4"/>
    <p:sldLayoutId id="2147483654" r:id="rId5"/>
  </p:sldLayoutIdLst>
  <p:transition spd="med">
    <p:wipe dir="d"/>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0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01.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16.jpeg" /></Relationships>
</file>

<file path=ppt/slides/_rels/slide10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0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0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0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0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07.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17.jpeg" /></Relationships>
</file>

<file path=ppt/slides/_rels/slide10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0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1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11.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18.jpeg" /><Relationship Id="rId3" Type="http://schemas.openxmlformats.org/officeDocument/2006/relationships/image" Target="../media/image19.jpeg" /></Relationships>
</file>

<file path=ppt/slides/_rels/slide11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1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1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1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1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1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1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19.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20.jpe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2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21.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21.jpeg" /></Relationships>
</file>

<file path=ppt/slides/_rels/slide12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23.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22.jpeg" /><Relationship Id="rId3" Type="http://schemas.openxmlformats.org/officeDocument/2006/relationships/image" Target="../media/image14.jpeg" /></Relationships>
</file>

<file path=ppt/slides/_rels/slide12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2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26.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23.jpeg" /></Relationships>
</file>

<file path=ppt/slides/_rels/slide12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28.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24.jpeg" /></Relationships>
</file>

<file path=ppt/slides/_rels/slide12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30.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25.jpeg" /></Relationships>
</file>

<file path=ppt/slides/_rels/slide13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32.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26.jpeg" /><Relationship Id="rId3" Type="http://schemas.openxmlformats.org/officeDocument/2006/relationships/image" Target="../media/image27.jpeg" /></Relationships>
</file>

<file path=ppt/slides/_rels/slide13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34.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3.xml" /></Relationships>
</file>

<file path=ppt/slides/_rels/slide13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36.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28.jpeg" /></Relationships>
</file>

<file path=ppt/slides/_rels/slide13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38.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29.jpeg" /></Relationships>
</file>

<file path=ppt/slides/_rels/slide13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40.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30.jpeg" /></Relationships>
</file>

<file path=ppt/slides/_rels/slide14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42.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31.jpeg" /></Relationships>
</file>

<file path=ppt/slides/_rels/slide14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44.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32.png" /></Relationships>
</file>

<file path=ppt/slides/_rels/slide14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46.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33.jpeg" /></Relationships>
</file>

<file path=ppt/slides/_rels/slide14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4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4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2.jpeg" /></Relationships>
</file>

<file path=ppt/slides/_rels/slide15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5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5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5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5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5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5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5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5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5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6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6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6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6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64.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14.jpeg" /></Relationships>
</file>

<file path=ppt/slides/_rels/slide16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6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6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6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6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7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7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7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73.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34.jpeg" /></Relationships>
</file>

<file path=ppt/slides/_rels/slide17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7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7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7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7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7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3.jpeg" /></Relationships>
</file>

<file path=ppt/slides/_rels/slide18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8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8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8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8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8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8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8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8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8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9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91.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35.jpeg" /></Relationships>
</file>

<file path=ppt/slides/_rels/slide19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9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9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9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9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9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9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9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slide" Target="slide1.xml" TargetMode="Interna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00.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4.xml" /><Relationship Id="rId3" Type="http://schemas.openxmlformats.org/officeDocument/2006/relationships/tags" Target="../tags/tag5.xml" /></Relationships>
</file>

<file path=ppt/slides/_rels/slide20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0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0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0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0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0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0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08.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14.jpeg" /></Relationships>
</file>

<file path=ppt/slides/_rels/slide20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1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1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1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1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14.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6.xml" /></Relationships>
</file>

<file path=ppt/slides/_rels/slide21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1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1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1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1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2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2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2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2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2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2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2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2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2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2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3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3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3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3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3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3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3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3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3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3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4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4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4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4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4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4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4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4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4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4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4.jpeg" /></Relationships>
</file>

<file path=ppt/slides/_rels/slide25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5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5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5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5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5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5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5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5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5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6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6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6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6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6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6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6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6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6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6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7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7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7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7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7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7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7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7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7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7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8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81.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36.jpeg" /></Relationships>
</file>

<file path=ppt/slides/_rels/slide28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8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8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8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8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8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8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89.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37.png" /><Relationship Id="rId3" Type="http://schemas.openxmlformats.org/officeDocument/2006/relationships/image" Target="../media/image38.png"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9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9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9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9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9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9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9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9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9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9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0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0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0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0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0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0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0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0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0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0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1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1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1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1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1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1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1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1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1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1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1.xml" /></Relationships>
</file>

<file path=ppt/slides/_rels/slide32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2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2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2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2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2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2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2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28.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7.xml" /></Relationships>
</file>

<file path=ppt/slides/_rels/slide32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3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3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3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3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3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3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3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3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3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3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4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4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4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4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4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45.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39.png" /></Relationships>
</file>

<file path=ppt/slides/_rels/slide34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4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4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4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5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5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5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5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5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5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5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5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5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5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6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61.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8.xml" /></Relationships>
</file>

<file path=ppt/slides/_rels/slide36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6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6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6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6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6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6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6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7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7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7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7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7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75.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40.jpeg" /></Relationships>
</file>

<file path=ppt/slides/_rels/slide37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7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78.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9.xml" /><Relationship Id="rId3" Type="http://schemas.openxmlformats.org/officeDocument/2006/relationships/image" Target="../media/image41.png" /></Relationships>
</file>

<file path=ppt/slides/_rels/slide379.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10.xml" /><Relationship Id="rId3" Type="http://schemas.openxmlformats.org/officeDocument/2006/relationships/image" Target="../media/image42.jpeg"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5.jpeg" /></Relationships>
</file>

<file path=ppt/slides/_rels/slide380.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11.xml" /><Relationship Id="rId3" Type="http://schemas.openxmlformats.org/officeDocument/2006/relationships/image" Target="../media/image43.jpeg" /></Relationships>
</file>

<file path=ppt/slides/_rels/slide381.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12.xml" /><Relationship Id="rId3" Type="http://schemas.openxmlformats.org/officeDocument/2006/relationships/image" Target="../media/image44.jpeg" /></Relationships>
</file>

<file path=ppt/slides/_rels/slide382.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13.xml" /><Relationship Id="rId3" Type="http://schemas.openxmlformats.org/officeDocument/2006/relationships/image" Target="../media/image45.jpeg" /></Relationships>
</file>

<file path=ppt/slides/_rels/slide38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8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8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8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87.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46.jpeg" /></Relationships>
</file>

<file path=ppt/slides/_rels/slide38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89.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47.jpeg" /><Relationship Id="rId3" Type="http://schemas.openxmlformats.org/officeDocument/2006/relationships/image" Target="../media/image48.jpeg" /><Relationship Id="rId4" Type="http://schemas.openxmlformats.org/officeDocument/2006/relationships/image" Target="../media/image49.jpeg"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90.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50.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6.jpeg"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4.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7.jpeg" /></Relationships>
</file>

<file path=ppt/slides/_rels/slide5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8.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2.xml" /></Relationships>
</file>

<file path=ppt/slides/_rels/slide5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60.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8.jpeg" /></Relationships>
</file>

<file path=ppt/slides/_rels/slide6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6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3.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9.jpeg" /></Relationships>
</file>

<file path=ppt/slides/_rels/slide6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6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6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6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6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6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70.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10.jpeg" /></Relationships>
</file>

<file path=ppt/slides/_rels/slide7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7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7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7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75.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11.jpeg" /></Relationships>
</file>

<file path=ppt/slides/_rels/slide7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7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7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7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8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8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82.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12.jpeg" /></Relationships>
</file>

<file path=ppt/slides/_rels/slide8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8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8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86.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13.png" /></Relationships>
</file>

<file path=ppt/slides/_rels/slide8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8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8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1.jpeg" /></Relationships>
</file>

<file path=ppt/slides/_rels/slide9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9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92.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14.jpeg" /></Relationships>
</file>

<file path=ppt/slides/_rels/slide9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94.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15.png" /></Relationships>
</file>

<file path=ppt/slides/_rels/slide9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9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9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9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9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河南"/>
          <p:cNvSpPr/>
          <p:nvPr/>
        </p:nvSpPr>
        <p:spPr bwMode="auto">
          <a:xfrm>
            <a:off x="2927463" y="336868"/>
            <a:ext cx="6222773" cy="6120763"/>
          </a:xfrm>
          <a:custGeom>
            <a:gdLst>
              <a:gd name="T0" fmla="*/ 591 w 2215"/>
              <a:gd name="T1" fmla="*/ 492 h 2153"/>
              <a:gd name="T2" fmla="*/ 779 w 2215"/>
              <a:gd name="T3" fmla="*/ 510 h 2153"/>
              <a:gd name="T4" fmla="*/ 878 w 2215"/>
              <a:gd name="T5" fmla="*/ 497 h 2153"/>
              <a:gd name="T6" fmla="*/ 957 w 2215"/>
              <a:gd name="T7" fmla="*/ 458 h 2153"/>
              <a:gd name="T8" fmla="*/ 1025 w 2215"/>
              <a:gd name="T9" fmla="*/ 395 h 2153"/>
              <a:gd name="T10" fmla="*/ 1115 w 2215"/>
              <a:gd name="T11" fmla="*/ 278 h 2153"/>
              <a:gd name="T12" fmla="*/ 1124 w 2215"/>
              <a:gd name="T13" fmla="*/ 169 h 2153"/>
              <a:gd name="T14" fmla="*/ 1147 w 2215"/>
              <a:gd name="T15" fmla="*/ 12 h 2153"/>
              <a:gd name="T16" fmla="*/ 1318 w 2215"/>
              <a:gd name="T17" fmla="*/ 31 h 2153"/>
              <a:gd name="T18" fmla="*/ 1549 w 2215"/>
              <a:gd name="T19" fmla="*/ 85 h 2153"/>
              <a:gd name="T20" fmla="*/ 1675 w 2215"/>
              <a:gd name="T21" fmla="*/ 68 h 2153"/>
              <a:gd name="T22" fmla="*/ 1741 w 2215"/>
              <a:gd name="T23" fmla="*/ 117 h 2153"/>
              <a:gd name="T24" fmla="*/ 1730 w 2215"/>
              <a:gd name="T25" fmla="*/ 205 h 2153"/>
              <a:gd name="T26" fmla="*/ 1853 w 2215"/>
              <a:gd name="T27" fmla="*/ 127 h 2153"/>
              <a:gd name="T28" fmla="*/ 1905 w 2215"/>
              <a:gd name="T29" fmla="*/ 136 h 2153"/>
              <a:gd name="T30" fmla="*/ 1822 w 2215"/>
              <a:gd name="T31" fmla="*/ 236 h 2153"/>
              <a:gd name="T32" fmla="*/ 1710 w 2215"/>
              <a:gd name="T33" fmla="*/ 353 h 2153"/>
              <a:gd name="T34" fmla="*/ 1587 w 2215"/>
              <a:gd name="T35" fmla="*/ 477 h 2153"/>
              <a:gd name="T36" fmla="*/ 1600 w 2215"/>
              <a:gd name="T37" fmla="*/ 592 h 2153"/>
              <a:gd name="T38" fmla="*/ 1719 w 2215"/>
              <a:gd name="T39" fmla="*/ 647 h 2153"/>
              <a:gd name="T40" fmla="*/ 1891 w 2215"/>
              <a:gd name="T41" fmla="*/ 749 h 2153"/>
              <a:gd name="T42" fmla="*/ 2033 w 2215"/>
              <a:gd name="T43" fmla="*/ 780 h 2153"/>
              <a:gd name="T44" fmla="*/ 2150 w 2215"/>
              <a:gd name="T45" fmla="*/ 864 h 2153"/>
              <a:gd name="T46" fmla="*/ 2212 w 2215"/>
              <a:gd name="T47" fmla="*/ 994 h 2153"/>
              <a:gd name="T48" fmla="*/ 2111 w 2215"/>
              <a:gd name="T49" fmla="*/ 1089 h 2153"/>
              <a:gd name="T50" fmla="*/ 1991 w 2215"/>
              <a:gd name="T51" fmla="*/ 1044 h 2153"/>
              <a:gd name="T52" fmla="*/ 1869 w 2215"/>
              <a:gd name="T53" fmla="*/ 976 h 2153"/>
              <a:gd name="T54" fmla="*/ 1848 w 2215"/>
              <a:gd name="T55" fmla="*/ 1084 h 2153"/>
              <a:gd name="T56" fmla="*/ 1828 w 2215"/>
              <a:gd name="T57" fmla="*/ 1194 h 2153"/>
              <a:gd name="T58" fmla="*/ 1762 w 2215"/>
              <a:gd name="T59" fmla="*/ 1329 h 2153"/>
              <a:gd name="T60" fmla="*/ 1630 w 2215"/>
              <a:gd name="T61" fmla="*/ 1398 h 2153"/>
              <a:gd name="T62" fmla="*/ 1658 w 2215"/>
              <a:gd name="T63" fmla="*/ 1500 h 2153"/>
              <a:gd name="T64" fmla="*/ 1726 w 2215"/>
              <a:gd name="T65" fmla="*/ 1604 h 2153"/>
              <a:gd name="T66" fmla="*/ 1803 w 2215"/>
              <a:gd name="T67" fmla="*/ 1642 h 2153"/>
              <a:gd name="T68" fmla="*/ 1920 w 2215"/>
              <a:gd name="T69" fmla="*/ 1664 h 2153"/>
              <a:gd name="T70" fmla="*/ 1999 w 2215"/>
              <a:gd name="T71" fmla="*/ 1613 h 2153"/>
              <a:gd name="T72" fmla="*/ 2012 w 2215"/>
              <a:gd name="T73" fmla="*/ 1871 h 2153"/>
              <a:gd name="T74" fmla="*/ 1890 w 2215"/>
              <a:gd name="T75" fmla="*/ 1998 h 2153"/>
              <a:gd name="T76" fmla="*/ 1783 w 2215"/>
              <a:gd name="T77" fmla="*/ 2152 h 2153"/>
              <a:gd name="T78" fmla="*/ 1750 w 2215"/>
              <a:gd name="T79" fmla="*/ 2067 h 2153"/>
              <a:gd name="T80" fmla="*/ 1625 w 2215"/>
              <a:gd name="T81" fmla="*/ 2136 h 2153"/>
              <a:gd name="T82" fmla="*/ 1532 w 2215"/>
              <a:gd name="T83" fmla="*/ 2058 h 2153"/>
              <a:gd name="T84" fmla="*/ 1391 w 2215"/>
              <a:gd name="T85" fmla="*/ 1971 h 2153"/>
              <a:gd name="T86" fmla="*/ 1309 w 2215"/>
              <a:gd name="T87" fmla="*/ 1985 h 2153"/>
              <a:gd name="T88" fmla="*/ 1248 w 2215"/>
              <a:gd name="T89" fmla="*/ 1932 h 2153"/>
              <a:gd name="T90" fmla="*/ 1225 w 2215"/>
              <a:gd name="T91" fmla="*/ 1826 h 2153"/>
              <a:gd name="T92" fmla="*/ 1196 w 2215"/>
              <a:gd name="T93" fmla="*/ 1745 h 2153"/>
              <a:gd name="T94" fmla="*/ 1078 w 2215"/>
              <a:gd name="T95" fmla="*/ 1796 h 2153"/>
              <a:gd name="T96" fmla="*/ 985 w 2215"/>
              <a:gd name="T97" fmla="*/ 1765 h 2153"/>
              <a:gd name="T98" fmla="*/ 781 w 2215"/>
              <a:gd name="T99" fmla="*/ 1780 h 2153"/>
              <a:gd name="T100" fmla="*/ 586 w 2215"/>
              <a:gd name="T101" fmla="*/ 1742 h 2153"/>
              <a:gd name="T102" fmla="*/ 442 w 2215"/>
              <a:gd name="T103" fmla="*/ 1688 h 2153"/>
              <a:gd name="T104" fmla="*/ 343 w 2215"/>
              <a:gd name="T105" fmla="*/ 1563 h 2153"/>
              <a:gd name="T106" fmla="*/ 273 w 2215"/>
              <a:gd name="T107" fmla="*/ 1453 h 2153"/>
              <a:gd name="T108" fmla="*/ 229 w 2215"/>
              <a:gd name="T109" fmla="*/ 1270 h 2153"/>
              <a:gd name="T110" fmla="*/ 84 w 2215"/>
              <a:gd name="T111" fmla="*/ 1124 h 2153"/>
              <a:gd name="T112" fmla="*/ 83 w 2215"/>
              <a:gd name="T113" fmla="*/ 1025 h 2153"/>
              <a:gd name="T114" fmla="*/ 38 w 2215"/>
              <a:gd name="T115" fmla="*/ 914 h 2153"/>
              <a:gd name="T116" fmla="*/ 20 w 2215"/>
              <a:gd name="T117" fmla="*/ 806 h 2153"/>
              <a:gd name="T118" fmla="*/ 229 w 2215"/>
              <a:gd name="T119" fmla="*/ 744 h 2153"/>
              <a:gd name="T120" fmla="*/ 446 w 2215"/>
              <a:gd name="T121" fmla="*/ 649 h 2153"/>
              <a:gd name="T122" fmla="*/ 556 w 2215"/>
              <a:gd name="T123" fmla="*/ 583 h 215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15" h="2153">
                <a:moveTo>
                  <a:pt x="572" y="591"/>
                </a:moveTo>
                <a:lnTo>
                  <a:pt x="575" y="593"/>
                </a:lnTo>
                <a:lnTo>
                  <a:pt x="576" y="593"/>
                </a:lnTo>
                <a:lnTo>
                  <a:pt x="576" y="592"/>
                </a:lnTo>
                <a:lnTo>
                  <a:pt x="578" y="589"/>
                </a:lnTo>
                <a:lnTo>
                  <a:pt x="579" y="583"/>
                </a:lnTo>
                <a:lnTo>
                  <a:pt x="579" y="582"/>
                </a:lnTo>
                <a:lnTo>
                  <a:pt x="580" y="578"/>
                </a:lnTo>
                <a:lnTo>
                  <a:pt x="581" y="571"/>
                </a:lnTo>
                <a:lnTo>
                  <a:pt x="582" y="563"/>
                </a:lnTo>
                <a:lnTo>
                  <a:pt x="584" y="555"/>
                </a:lnTo>
                <a:lnTo>
                  <a:pt x="582" y="549"/>
                </a:lnTo>
                <a:lnTo>
                  <a:pt x="580" y="539"/>
                </a:lnTo>
                <a:lnTo>
                  <a:pt x="578" y="530"/>
                </a:lnTo>
                <a:lnTo>
                  <a:pt x="578" y="526"/>
                </a:lnTo>
                <a:lnTo>
                  <a:pt x="578" y="521"/>
                </a:lnTo>
                <a:lnTo>
                  <a:pt x="578" y="516"/>
                </a:lnTo>
                <a:lnTo>
                  <a:pt x="579" y="513"/>
                </a:lnTo>
                <a:lnTo>
                  <a:pt x="582" y="504"/>
                </a:lnTo>
                <a:lnTo>
                  <a:pt x="587" y="496"/>
                </a:lnTo>
                <a:lnTo>
                  <a:pt x="591" y="492"/>
                </a:lnTo>
                <a:lnTo>
                  <a:pt x="594" y="490"/>
                </a:lnTo>
                <a:lnTo>
                  <a:pt x="600" y="489"/>
                </a:lnTo>
                <a:lnTo>
                  <a:pt x="606" y="489"/>
                </a:lnTo>
                <a:lnTo>
                  <a:pt x="624" y="498"/>
                </a:lnTo>
                <a:lnTo>
                  <a:pt x="638" y="505"/>
                </a:lnTo>
                <a:lnTo>
                  <a:pt x="648" y="507"/>
                </a:lnTo>
                <a:lnTo>
                  <a:pt x="655" y="508"/>
                </a:lnTo>
                <a:lnTo>
                  <a:pt x="662" y="509"/>
                </a:lnTo>
                <a:lnTo>
                  <a:pt x="667" y="513"/>
                </a:lnTo>
                <a:lnTo>
                  <a:pt x="670" y="514"/>
                </a:lnTo>
                <a:lnTo>
                  <a:pt x="675" y="515"/>
                </a:lnTo>
                <a:lnTo>
                  <a:pt x="682" y="515"/>
                </a:lnTo>
                <a:lnTo>
                  <a:pt x="691" y="515"/>
                </a:lnTo>
                <a:lnTo>
                  <a:pt x="707" y="515"/>
                </a:lnTo>
                <a:lnTo>
                  <a:pt x="723" y="514"/>
                </a:lnTo>
                <a:lnTo>
                  <a:pt x="738" y="514"/>
                </a:lnTo>
                <a:lnTo>
                  <a:pt x="756" y="514"/>
                </a:lnTo>
                <a:lnTo>
                  <a:pt x="763" y="514"/>
                </a:lnTo>
                <a:lnTo>
                  <a:pt x="770" y="514"/>
                </a:lnTo>
                <a:lnTo>
                  <a:pt x="776" y="513"/>
                </a:lnTo>
                <a:lnTo>
                  <a:pt x="779" y="510"/>
                </a:lnTo>
                <a:lnTo>
                  <a:pt x="783" y="505"/>
                </a:lnTo>
                <a:lnTo>
                  <a:pt x="789" y="500"/>
                </a:lnTo>
                <a:lnTo>
                  <a:pt x="793" y="497"/>
                </a:lnTo>
                <a:lnTo>
                  <a:pt x="796" y="497"/>
                </a:lnTo>
                <a:lnTo>
                  <a:pt x="800" y="497"/>
                </a:lnTo>
                <a:lnTo>
                  <a:pt x="803" y="501"/>
                </a:lnTo>
                <a:lnTo>
                  <a:pt x="808" y="504"/>
                </a:lnTo>
                <a:lnTo>
                  <a:pt x="813" y="507"/>
                </a:lnTo>
                <a:lnTo>
                  <a:pt x="818" y="509"/>
                </a:lnTo>
                <a:lnTo>
                  <a:pt x="822" y="511"/>
                </a:lnTo>
                <a:lnTo>
                  <a:pt x="827" y="513"/>
                </a:lnTo>
                <a:lnTo>
                  <a:pt x="832" y="513"/>
                </a:lnTo>
                <a:lnTo>
                  <a:pt x="836" y="511"/>
                </a:lnTo>
                <a:lnTo>
                  <a:pt x="839" y="509"/>
                </a:lnTo>
                <a:lnTo>
                  <a:pt x="845" y="504"/>
                </a:lnTo>
                <a:lnTo>
                  <a:pt x="851" y="500"/>
                </a:lnTo>
                <a:lnTo>
                  <a:pt x="855" y="498"/>
                </a:lnTo>
                <a:lnTo>
                  <a:pt x="858" y="497"/>
                </a:lnTo>
                <a:lnTo>
                  <a:pt x="864" y="497"/>
                </a:lnTo>
                <a:lnTo>
                  <a:pt x="871" y="497"/>
                </a:lnTo>
                <a:lnTo>
                  <a:pt x="878" y="497"/>
                </a:lnTo>
                <a:lnTo>
                  <a:pt x="887" y="497"/>
                </a:lnTo>
                <a:lnTo>
                  <a:pt x="894" y="496"/>
                </a:lnTo>
                <a:lnTo>
                  <a:pt x="900" y="494"/>
                </a:lnTo>
                <a:lnTo>
                  <a:pt x="906" y="491"/>
                </a:lnTo>
                <a:lnTo>
                  <a:pt x="910" y="488"/>
                </a:lnTo>
                <a:lnTo>
                  <a:pt x="913" y="485"/>
                </a:lnTo>
                <a:lnTo>
                  <a:pt x="914" y="480"/>
                </a:lnTo>
                <a:lnTo>
                  <a:pt x="914" y="473"/>
                </a:lnTo>
                <a:lnTo>
                  <a:pt x="913" y="466"/>
                </a:lnTo>
                <a:lnTo>
                  <a:pt x="914" y="463"/>
                </a:lnTo>
                <a:lnTo>
                  <a:pt x="915" y="460"/>
                </a:lnTo>
                <a:lnTo>
                  <a:pt x="918" y="459"/>
                </a:lnTo>
                <a:lnTo>
                  <a:pt x="922" y="458"/>
                </a:lnTo>
                <a:lnTo>
                  <a:pt x="931" y="459"/>
                </a:lnTo>
                <a:lnTo>
                  <a:pt x="937" y="461"/>
                </a:lnTo>
                <a:lnTo>
                  <a:pt x="941" y="465"/>
                </a:lnTo>
                <a:lnTo>
                  <a:pt x="946" y="467"/>
                </a:lnTo>
                <a:lnTo>
                  <a:pt x="949" y="467"/>
                </a:lnTo>
                <a:lnTo>
                  <a:pt x="951" y="465"/>
                </a:lnTo>
                <a:lnTo>
                  <a:pt x="953" y="463"/>
                </a:lnTo>
                <a:lnTo>
                  <a:pt x="957" y="458"/>
                </a:lnTo>
                <a:lnTo>
                  <a:pt x="963" y="448"/>
                </a:lnTo>
                <a:lnTo>
                  <a:pt x="968" y="439"/>
                </a:lnTo>
                <a:lnTo>
                  <a:pt x="973" y="429"/>
                </a:lnTo>
                <a:lnTo>
                  <a:pt x="981" y="421"/>
                </a:lnTo>
                <a:lnTo>
                  <a:pt x="983" y="419"/>
                </a:lnTo>
                <a:lnTo>
                  <a:pt x="987" y="416"/>
                </a:lnTo>
                <a:lnTo>
                  <a:pt x="990" y="415"/>
                </a:lnTo>
                <a:lnTo>
                  <a:pt x="994" y="415"/>
                </a:lnTo>
                <a:lnTo>
                  <a:pt x="1002" y="417"/>
                </a:lnTo>
                <a:lnTo>
                  <a:pt x="1010" y="420"/>
                </a:lnTo>
                <a:lnTo>
                  <a:pt x="1013" y="419"/>
                </a:lnTo>
                <a:lnTo>
                  <a:pt x="1015" y="417"/>
                </a:lnTo>
                <a:lnTo>
                  <a:pt x="1016" y="415"/>
                </a:lnTo>
                <a:lnTo>
                  <a:pt x="1015" y="412"/>
                </a:lnTo>
                <a:lnTo>
                  <a:pt x="1014" y="407"/>
                </a:lnTo>
                <a:lnTo>
                  <a:pt x="1014" y="403"/>
                </a:lnTo>
                <a:lnTo>
                  <a:pt x="1014" y="400"/>
                </a:lnTo>
                <a:lnTo>
                  <a:pt x="1016" y="397"/>
                </a:lnTo>
                <a:lnTo>
                  <a:pt x="1019" y="396"/>
                </a:lnTo>
                <a:lnTo>
                  <a:pt x="1021" y="395"/>
                </a:lnTo>
                <a:lnTo>
                  <a:pt x="1025" y="395"/>
                </a:lnTo>
                <a:lnTo>
                  <a:pt x="1029" y="395"/>
                </a:lnTo>
                <a:lnTo>
                  <a:pt x="1034" y="395"/>
                </a:lnTo>
                <a:lnTo>
                  <a:pt x="1041" y="394"/>
                </a:lnTo>
                <a:lnTo>
                  <a:pt x="1048" y="391"/>
                </a:lnTo>
                <a:lnTo>
                  <a:pt x="1055" y="388"/>
                </a:lnTo>
                <a:lnTo>
                  <a:pt x="1064" y="383"/>
                </a:lnTo>
                <a:lnTo>
                  <a:pt x="1072" y="377"/>
                </a:lnTo>
                <a:lnTo>
                  <a:pt x="1079" y="369"/>
                </a:lnTo>
                <a:lnTo>
                  <a:pt x="1085" y="360"/>
                </a:lnTo>
                <a:lnTo>
                  <a:pt x="1094" y="344"/>
                </a:lnTo>
                <a:lnTo>
                  <a:pt x="1098" y="332"/>
                </a:lnTo>
                <a:lnTo>
                  <a:pt x="1101" y="327"/>
                </a:lnTo>
                <a:lnTo>
                  <a:pt x="1103" y="325"/>
                </a:lnTo>
                <a:lnTo>
                  <a:pt x="1105" y="322"/>
                </a:lnTo>
                <a:lnTo>
                  <a:pt x="1109" y="321"/>
                </a:lnTo>
                <a:lnTo>
                  <a:pt x="1115" y="321"/>
                </a:lnTo>
                <a:lnTo>
                  <a:pt x="1118" y="319"/>
                </a:lnTo>
                <a:lnTo>
                  <a:pt x="1121" y="313"/>
                </a:lnTo>
                <a:lnTo>
                  <a:pt x="1121" y="305"/>
                </a:lnTo>
                <a:lnTo>
                  <a:pt x="1118" y="292"/>
                </a:lnTo>
                <a:lnTo>
                  <a:pt x="1115" y="278"/>
                </a:lnTo>
                <a:lnTo>
                  <a:pt x="1111" y="267"/>
                </a:lnTo>
                <a:lnTo>
                  <a:pt x="1108" y="257"/>
                </a:lnTo>
                <a:lnTo>
                  <a:pt x="1107" y="251"/>
                </a:lnTo>
                <a:lnTo>
                  <a:pt x="1107" y="246"/>
                </a:lnTo>
                <a:lnTo>
                  <a:pt x="1108" y="244"/>
                </a:lnTo>
                <a:lnTo>
                  <a:pt x="1109" y="242"/>
                </a:lnTo>
                <a:lnTo>
                  <a:pt x="1113" y="240"/>
                </a:lnTo>
                <a:lnTo>
                  <a:pt x="1116" y="239"/>
                </a:lnTo>
                <a:lnTo>
                  <a:pt x="1124" y="236"/>
                </a:lnTo>
                <a:lnTo>
                  <a:pt x="1129" y="232"/>
                </a:lnTo>
                <a:lnTo>
                  <a:pt x="1130" y="230"/>
                </a:lnTo>
                <a:lnTo>
                  <a:pt x="1132" y="226"/>
                </a:lnTo>
                <a:lnTo>
                  <a:pt x="1130" y="224"/>
                </a:lnTo>
                <a:lnTo>
                  <a:pt x="1129" y="219"/>
                </a:lnTo>
                <a:lnTo>
                  <a:pt x="1127" y="211"/>
                </a:lnTo>
                <a:lnTo>
                  <a:pt x="1123" y="200"/>
                </a:lnTo>
                <a:lnTo>
                  <a:pt x="1121" y="190"/>
                </a:lnTo>
                <a:lnTo>
                  <a:pt x="1120" y="182"/>
                </a:lnTo>
                <a:lnTo>
                  <a:pt x="1121" y="176"/>
                </a:lnTo>
                <a:lnTo>
                  <a:pt x="1123" y="171"/>
                </a:lnTo>
                <a:lnTo>
                  <a:pt x="1124" y="169"/>
                </a:lnTo>
                <a:lnTo>
                  <a:pt x="1127" y="168"/>
                </a:lnTo>
                <a:lnTo>
                  <a:pt x="1130" y="168"/>
                </a:lnTo>
                <a:lnTo>
                  <a:pt x="1133" y="167"/>
                </a:lnTo>
                <a:lnTo>
                  <a:pt x="1136" y="167"/>
                </a:lnTo>
                <a:lnTo>
                  <a:pt x="1139" y="166"/>
                </a:lnTo>
                <a:lnTo>
                  <a:pt x="1140" y="163"/>
                </a:lnTo>
                <a:lnTo>
                  <a:pt x="1141" y="161"/>
                </a:lnTo>
                <a:lnTo>
                  <a:pt x="1140" y="155"/>
                </a:lnTo>
                <a:lnTo>
                  <a:pt x="1136" y="148"/>
                </a:lnTo>
                <a:lnTo>
                  <a:pt x="1135" y="145"/>
                </a:lnTo>
                <a:lnTo>
                  <a:pt x="1134" y="141"/>
                </a:lnTo>
                <a:lnTo>
                  <a:pt x="1133" y="136"/>
                </a:lnTo>
                <a:lnTo>
                  <a:pt x="1133" y="130"/>
                </a:lnTo>
                <a:lnTo>
                  <a:pt x="1133" y="116"/>
                </a:lnTo>
                <a:lnTo>
                  <a:pt x="1135" y="100"/>
                </a:lnTo>
                <a:lnTo>
                  <a:pt x="1136" y="84"/>
                </a:lnTo>
                <a:lnTo>
                  <a:pt x="1139" y="64"/>
                </a:lnTo>
                <a:lnTo>
                  <a:pt x="1141" y="48"/>
                </a:lnTo>
                <a:lnTo>
                  <a:pt x="1143" y="32"/>
                </a:lnTo>
                <a:lnTo>
                  <a:pt x="1146" y="21"/>
                </a:lnTo>
                <a:lnTo>
                  <a:pt x="1147" y="12"/>
                </a:lnTo>
                <a:lnTo>
                  <a:pt x="1149" y="10"/>
                </a:lnTo>
                <a:lnTo>
                  <a:pt x="1152" y="9"/>
                </a:lnTo>
                <a:lnTo>
                  <a:pt x="1157" y="7"/>
                </a:lnTo>
                <a:lnTo>
                  <a:pt x="1164" y="6"/>
                </a:lnTo>
                <a:lnTo>
                  <a:pt x="1174" y="4"/>
                </a:lnTo>
                <a:lnTo>
                  <a:pt x="1185" y="1"/>
                </a:lnTo>
                <a:lnTo>
                  <a:pt x="1195" y="0"/>
                </a:lnTo>
                <a:lnTo>
                  <a:pt x="1204" y="0"/>
                </a:lnTo>
                <a:lnTo>
                  <a:pt x="1214" y="1"/>
                </a:lnTo>
                <a:lnTo>
                  <a:pt x="1221" y="4"/>
                </a:lnTo>
                <a:lnTo>
                  <a:pt x="1229" y="6"/>
                </a:lnTo>
                <a:lnTo>
                  <a:pt x="1240" y="7"/>
                </a:lnTo>
                <a:lnTo>
                  <a:pt x="1253" y="7"/>
                </a:lnTo>
                <a:lnTo>
                  <a:pt x="1266" y="7"/>
                </a:lnTo>
                <a:lnTo>
                  <a:pt x="1273" y="7"/>
                </a:lnTo>
                <a:lnTo>
                  <a:pt x="1279" y="9"/>
                </a:lnTo>
                <a:lnTo>
                  <a:pt x="1286" y="11"/>
                </a:lnTo>
                <a:lnTo>
                  <a:pt x="1292" y="13"/>
                </a:lnTo>
                <a:lnTo>
                  <a:pt x="1304" y="21"/>
                </a:lnTo>
                <a:lnTo>
                  <a:pt x="1313" y="28"/>
                </a:lnTo>
                <a:lnTo>
                  <a:pt x="1318" y="31"/>
                </a:lnTo>
                <a:lnTo>
                  <a:pt x="1324" y="32"/>
                </a:lnTo>
                <a:lnTo>
                  <a:pt x="1330" y="31"/>
                </a:lnTo>
                <a:lnTo>
                  <a:pt x="1336" y="31"/>
                </a:lnTo>
                <a:lnTo>
                  <a:pt x="1342" y="30"/>
                </a:lnTo>
                <a:lnTo>
                  <a:pt x="1348" y="29"/>
                </a:lnTo>
                <a:lnTo>
                  <a:pt x="1354" y="30"/>
                </a:lnTo>
                <a:lnTo>
                  <a:pt x="1357" y="31"/>
                </a:lnTo>
                <a:lnTo>
                  <a:pt x="1367" y="38"/>
                </a:lnTo>
                <a:lnTo>
                  <a:pt x="1379" y="47"/>
                </a:lnTo>
                <a:lnTo>
                  <a:pt x="1393" y="56"/>
                </a:lnTo>
                <a:lnTo>
                  <a:pt x="1407" y="64"/>
                </a:lnTo>
                <a:lnTo>
                  <a:pt x="1417" y="70"/>
                </a:lnTo>
                <a:lnTo>
                  <a:pt x="1425" y="74"/>
                </a:lnTo>
                <a:lnTo>
                  <a:pt x="1434" y="78"/>
                </a:lnTo>
                <a:lnTo>
                  <a:pt x="1441" y="79"/>
                </a:lnTo>
                <a:lnTo>
                  <a:pt x="1457" y="81"/>
                </a:lnTo>
                <a:lnTo>
                  <a:pt x="1479" y="81"/>
                </a:lnTo>
                <a:lnTo>
                  <a:pt x="1504" y="81"/>
                </a:lnTo>
                <a:lnTo>
                  <a:pt x="1529" y="82"/>
                </a:lnTo>
                <a:lnTo>
                  <a:pt x="1539" y="84"/>
                </a:lnTo>
                <a:lnTo>
                  <a:pt x="1549" y="85"/>
                </a:lnTo>
                <a:lnTo>
                  <a:pt x="1556" y="86"/>
                </a:lnTo>
                <a:lnTo>
                  <a:pt x="1563" y="88"/>
                </a:lnTo>
                <a:lnTo>
                  <a:pt x="1569" y="91"/>
                </a:lnTo>
                <a:lnTo>
                  <a:pt x="1574" y="92"/>
                </a:lnTo>
                <a:lnTo>
                  <a:pt x="1580" y="93"/>
                </a:lnTo>
                <a:lnTo>
                  <a:pt x="1584" y="93"/>
                </a:lnTo>
                <a:lnTo>
                  <a:pt x="1589" y="92"/>
                </a:lnTo>
                <a:lnTo>
                  <a:pt x="1594" y="89"/>
                </a:lnTo>
                <a:lnTo>
                  <a:pt x="1598" y="87"/>
                </a:lnTo>
                <a:lnTo>
                  <a:pt x="1600" y="82"/>
                </a:lnTo>
                <a:lnTo>
                  <a:pt x="1606" y="72"/>
                </a:lnTo>
                <a:lnTo>
                  <a:pt x="1613" y="61"/>
                </a:lnTo>
                <a:lnTo>
                  <a:pt x="1619" y="55"/>
                </a:lnTo>
                <a:lnTo>
                  <a:pt x="1625" y="50"/>
                </a:lnTo>
                <a:lnTo>
                  <a:pt x="1631" y="47"/>
                </a:lnTo>
                <a:lnTo>
                  <a:pt x="1639" y="45"/>
                </a:lnTo>
                <a:lnTo>
                  <a:pt x="1647" y="47"/>
                </a:lnTo>
                <a:lnTo>
                  <a:pt x="1655" y="49"/>
                </a:lnTo>
                <a:lnTo>
                  <a:pt x="1661" y="53"/>
                </a:lnTo>
                <a:lnTo>
                  <a:pt x="1667" y="57"/>
                </a:lnTo>
                <a:lnTo>
                  <a:pt x="1675" y="68"/>
                </a:lnTo>
                <a:lnTo>
                  <a:pt x="1682" y="78"/>
                </a:lnTo>
                <a:lnTo>
                  <a:pt x="1686" y="82"/>
                </a:lnTo>
                <a:lnTo>
                  <a:pt x="1689" y="85"/>
                </a:lnTo>
                <a:lnTo>
                  <a:pt x="1694" y="87"/>
                </a:lnTo>
                <a:lnTo>
                  <a:pt x="1699" y="89"/>
                </a:lnTo>
                <a:lnTo>
                  <a:pt x="1703" y="89"/>
                </a:lnTo>
                <a:lnTo>
                  <a:pt x="1708" y="88"/>
                </a:lnTo>
                <a:lnTo>
                  <a:pt x="1712" y="87"/>
                </a:lnTo>
                <a:lnTo>
                  <a:pt x="1716" y="85"/>
                </a:lnTo>
                <a:lnTo>
                  <a:pt x="1724" y="78"/>
                </a:lnTo>
                <a:lnTo>
                  <a:pt x="1733" y="69"/>
                </a:lnTo>
                <a:lnTo>
                  <a:pt x="1738" y="66"/>
                </a:lnTo>
                <a:lnTo>
                  <a:pt x="1743" y="63"/>
                </a:lnTo>
                <a:lnTo>
                  <a:pt x="1747" y="62"/>
                </a:lnTo>
                <a:lnTo>
                  <a:pt x="1751" y="63"/>
                </a:lnTo>
                <a:lnTo>
                  <a:pt x="1751" y="69"/>
                </a:lnTo>
                <a:lnTo>
                  <a:pt x="1750" y="81"/>
                </a:lnTo>
                <a:lnTo>
                  <a:pt x="1747" y="93"/>
                </a:lnTo>
                <a:lnTo>
                  <a:pt x="1746" y="99"/>
                </a:lnTo>
                <a:lnTo>
                  <a:pt x="1744" y="107"/>
                </a:lnTo>
                <a:lnTo>
                  <a:pt x="1741" y="117"/>
                </a:lnTo>
                <a:lnTo>
                  <a:pt x="1738" y="122"/>
                </a:lnTo>
                <a:lnTo>
                  <a:pt x="1734" y="126"/>
                </a:lnTo>
                <a:lnTo>
                  <a:pt x="1731" y="130"/>
                </a:lnTo>
                <a:lnTo>
                  <a:pt x="1728" y="133"/>
                </a:lnTo>
                <a:lnTo>
                  <a:pt x="1719" y="141"/>
                </a:lnTo>
                <a:lnTo>
                  <a:pt x="1710" y="148"/>
                </a:lnTo>
                <a:lnTo>
                  <a:pt x="1708" y="152"/>
                </a:lnTo>
                <a:lnTo>
                  <a:pt x="1706" y="158"/>
                </a:lnTo>
                <a:lnTo>
                  <a:pt x="1705" y="166"/>
                </a:lnTo>
                <a:lnTo>
                  <a:pt x="1703" y="173"/>
                </a:lnTo>
                <a:lnTo>
                  <a:pt x="1703" y="189"/>
                </a:lnTo>
                <a:lnTo>
                  <a:pt x="1702" y="204"/>
                </a:lnTo>
                <a:lnTo>
                  <a:pt x="1702" y="206"/>
                </a:lnTo>
                <a:lnTo>
                  <a:pt x="1703" y="208"/>
                </a:lnTo>
                <a:lnTo>
                  <a:pt x="1705" y="211"/>
                </a:lnTo>
                <a:lnTo>
                  <a:pt x="1706" y="212"/>
                </a:lnTo>
                <a:lnTo>
                  <a:pt x="1710" y="214"/>
                </a:lnTo>
                <a:lnTo>
                  <a:pt x="1715" y="214"/>
                </a:lnTo>
                <a:lnTo>
                  <a:pt x="1721" y="213"/>
                </a:lnTo>
                <a:lnTo>
                  <a:pt x="1726" y="209"/>
                </a:lnTo>
                <a:lnTo>
                  <a:pt x="1730" y="205"/>
                </a:lnTo>
                <a:lnTo>
                  <a:pt x="1733" y="198"/>
                </a:lnTo>
                <a:lnTo>
                  <a:pt x="1734" y="188"/>
                </a:lnTo>
                <a:lnTo>
                  <a:pt x="1733" y="179"/>
                </a:lnTo>
                <a:lnTo>
                  <a:pt x="1732" y="169"/>
                </a:lnTo>
                <a:lnTo>
                  <a:pt x="1732" y="161"/>
                </a:lnTo>
                <a:lnTo>
                  <a:pt x="1733" y="156"/>
                </a:lnTo>
                <a:lnTo>
                  <a:pt x="1737" y="151"/>
                </a:lnTo>
                <a:lnTo>
                  <a:pt x="1739" y="150"/>
                </a:lnTo>
                <a:lnTo>
                  <a:pt x="1741" y="149"/>
                </a:lnTo>
                <a:lnTo>
                  <a:pt x="1744" y="149"/>
                </a:lnTo>
                <a:lnTo>
                  <a:pt x="1746" y="150"/>
                </a:lnTo>
                <a:lnTo>
                  <a:pt x="1758" y="156"/>
                </a:lnTo>
                <a:lnTo>
                  <a:pt x="1772" y="163"/>
                </a:lnTo>
                <a:lnTo>
                  <a:pt x="1778" y="166"/>
                </a:lnTo>
                <a:lnTo>
                  <a:pt x="1784" y="168"/>
                </a:lnTo>
                <a:lnTo>
                  <a:pt x="1789" y="168"/>
                </a:lnTo>
                <a:lnTo>
                  <a:pt x="1794" y="166"/>
                </a:lnTo>
                <a:lnTo>
                  <a:pt x="1802" y="158"/>
                </a:lnTo>
                <a:lnTo>
                  <a:pt x="1815" y="149"/>
                </a:lnTo>
                <a:lnTo>
                  <a:pt x="1832" y="138"/>
                </a:lnTo>
                <a:lnTo>
                  <a:pt x="1853" y="127"/>
                </a:lnTo>
                <a:lnTo>
                  <a:pt x="1873" y="119"/>
                </a:lnTo>
                <a:lnTo>
                  <a:pt x="1889" y="112"/>
                </a:lnTo>
                <a:lnTo>
                  <a:pt x="1903" y="105"/>
                </a:lnTo>
                <a:lnTo>
                  <a:pt x="1917" y="98"/>
                </a:lnTo>
                <a:lnTo>
                  <a:pt x="1932" y="89"/>
                </a:lnTo>
                <a:lnTo>
                  <a:pt x="1942" y="85"/>
                </a:lnTo>
                <a:lnTo>
                  <a:pt x="1951" y="82"/>
                </a:lnTo>
                <a:lnTo>
                  <a:pt x="1955" y="82"/>
                </a:lnTo>
                <a:lnTo>
                  <a:pt x="1958" y="84"/>
                </a:lnTo>
                <a:lnTo>
                  <a:pt x="1959" y="84"/>
                </a:lnTo>
                <a:lnTo>
                  <a:pt x="1959" y="86"/>
                </a:lnTo>
                <a:lnTo>
                  <a:pt x="1959" y="87"/>
                </a:lnTo>
                <a:lnTo>
                  <a:pt x="1958" y="97"/>
                </a:lnTo>
                <a:lnTo>
                  <a:pt x="1953" y="110"/>
                </a:lnTo>
                <a:lnTo>
                  <a:pt x="1951" y="117"/>
                </a:lnTo>
                <a:lnTo>
                  <a:pt x="1946" y="122"/>
                </a:lnTo>
                <a:lnTo>
                  <a:pt x="1941" y="125"/>
                </a:lnTo>
                <a:lnTo>
                  <a:pt x="1935" y="129"/>
                </a:lnTo>
                <a:lnTo>
                  <a:pt x="1922" y="132"/>
                </a:lnTo>
                <a:lnTo>
                  <a:pt x="1910" y="133"/>
                </a:lnTo>
                <a:lnTo>
                  <a:pt x="1905" y="136"/>
                </a:lnTo>
                <a:lnTo>
                  <a:pt x="1902" y="138"/>
                </a:lnTo>
                <a:lnTo>
                  <a:pt x="1898" y="141"/>
                </a:lnTo>
                <a:lnTo>
                  <a:pt x="1895" y="145"/>
                </a:lnTo>
                <a:lnTo>
                  <a:pt x="1891" y="150"/>
                </a:lnTo>
                <a:lnTo>
                  <a:pt x="1890" y="156"/>
                </a:lnTo>
                <a:lnTo>
                  <a:pt x="1888" y="162"/>
                </a:lnTo>
                <a:lnTo>
                  <a:pt x="1886" y="169"/>
                </a:lnTo>
                <a:lnTo>
                  <a:pt x="1885" y="175"/>
                </a:lnTo>
                <a:lnTo>
                  <a:pt x="1882" y="179"/>
                </a:lnTo>
                <a:lnTo>
                  <a:pt x="1879" y="182"/>
                </a:lnTo>
                <a:lnTo>
                  <a:pt x="1875" y="185"/>
                </a:lnTo>
                <a:lnTo>
                  <a:pt x="1865" y="187"/>
                </a:lnTo>
                <a:lnTo>
                  <a:pt x="1856" y="187"/>
                </a:lnTo>
                <a:lnTo>
                  <a:pt x="1851" y="188"/>
                </a:lnTo>
                <a:lnTo>
                  <a:pt x="1846" y="192"/>
                </a:lnTo>
                <a:lnTo>
                  <a:pt x="1842" y="196"/>
                </a:lnTo>
                <a:lnTo>
                  <a:pt x="1839" y="202"/>
                </a:lnTo>
                <a:lnTo>
                  <a:pt x="1832" y="215"/>
                </a:lnTo>
                <a:lnTo>
                  <a:pt x="1827" y="227"/>
                </a:lnTo>
                <a:lnTo>
                  <a:pt x="1825" y="232"/>
                </a:lnTo>
                <a:lnTo>
                  <a:pt x="1822" y="236"/>
                </a:lnTo>
                <a:lnTo>
                  <a:pt x="1820" y="239"/>
                </a:lnTo>
                <a:lnTo>
                  <a:pt x="1816" y="240"/>
                </a:lnTo>
                <a:lnTo>
                  <a:pt x="1808" y="243"/>
                </a:lnTo>
                <a:lnTo>
                  <a:pt x="1798" y="242"/>
                </a:lnTo>
                <a:lnTo>
                  <a:pt x="1794" y="242"/>
                </a:lnTo>
                <a:lnTo>
                  <a:pt x="1788" y="243"/>
                </a:lnTo>
                <a:lnTo>
                  <a:pt x="1783" y="244"/>
                </a:lnTo>
                <a:lnTo>
                  <a:pt x="1778" y="246"/>
                </a:lnTo>
                <a:lnTo>
                  <a:pt x="1769" y="252"/>
                </a:lnTo>
                <a:lnTo>
                  <a:pt x="1762" y="259"/>
                </a:lnTo>
                <a:lnTo>
                  <a:pt x="1746" y="271"/>
                </a:lnTo>
                <a:lnTo>
                  <a:pt x="1733" y="286"/>
                </a:lnTo>
                <a:lnTo>
                  <a:pt x="1727" y="294"/>
                </a:lnTo>
                <a:lnTo>
                  <a:pt x="1722" y="300"/>
                </a:lnTo>
                <a:lnTo>
                  <a:pt x="1718" y="307"/>
                </a:lnTo>
                <a:lnTo>
                  <a:pt x="1713" y="318"/>
                </a:lnTo>
                <a:lnTo>
                  <a:pt x="1709" y="328"/>
                </a:lnTo>
                <a:lnTo>
                  <a:pt x="1708" y="335"/>
                </a:lnTo>
                <a:lnTo>
                  <a:pt x="1709" y="341"/>
                </a:lnTo>
                <a:lnTo>
                  <a:pt x="1710" y="349"/>
                </a:lnTo>
                <a:lnTo>
                  <a:pt x="1710" y="353"/>
                </a:lnTo>
                <a:lnTo>
                  <a:pt x="1709" y="357"/>
                </a:lnTo>
                <a:lnTo>
                  <a:pt x="1706" y="362"/>
                </a:lnTo>
                <a:lnTo>
                  <a:pt x="1701" y="366"/>
                </a:lnTo>
                <a:lnTo>
                  <a:pt x="1690" y="376"/>
                </a:lnTo>
                <a:lnTo>
                  <a:pt x="1682" y="383"/>
                </a:lnTo>
                <a:lnTo>
                  <a:pt x="1675" y="388"/>
                </a:lnTo>
                <a:lnTo>
                  <a:pt x="1670" y="390"/>
                </a:lnTo>
                <a:lnTo>
                  <a:pt x="1665" y="391"/>
                </a:lnTo>
                <a:lnTo>
                  <a:pt x="1659" y="391"/>
                </a:lnTo>
                <a:lnTo>
                  <a:pt x="1655" y="393"/>
                </a:lnTo>
                <a:lnTo>
                  <a:pt x="1646" y="396"/>
                </a:lnTo>
                <a:lnTo>
                  <a:pt x="1638" y="402"/>
                </a:lnTo>
                <a:lnTo>
                  <a:pt x="1626" y="412"/>
                </a:lnTo>
                <a:lnTo>
                  <a:pt x="1621" y="417"/>
                </a:lnTo>
                <a:lnTo>
                  <a:pt x="1618" y="423"/>
                </a:lnTo>
                <a:lnTo>
                  <a:pt x="1615" y="428"/>
                </a:lnTo>
                <a:lnTo>
                  <a:pt x="1614" y="433"/>
                </a:lnTo>
                <a:lnTo>
                  <a:pt x="1612" y="442"/>
                </a:lnTo>
                <a:lnTo>
                  <a:pt x="1608" y="451"/>
                </a:lnTo>
                <a:lnTo>
                  <a:pt x="1600" y="463"/>
                </a:lnTo>
                <a:lnTo>
                  <a:pt x="1587" y="477"/>
                </a:lnTo>
                <a:lnTo>
                  <a:pt x="1573" y="491"/>
                </a:lnTo>
                <a:lnTo>
                  <a:pt x="1563" y="502"/>
                </a:lnTo>
                <a:lnTo>
                  <a:pt x="1560" y="505"/>
                </a:lnTo>
                <a:lnTo>
                  <a:pt x="1557" y="510"/>
                </a:lnTo>
                <a:lnTo>
                  <a:pt x="1556" y="516"/>
                </a:lnTo>
                <a:lnTo>
                  <a:pt x="1556" y="521"/>
                </a:lnTo>
                <a:lnTo>
                  <a:pt x="1556" y="532"/>
                </a:lnTo>
                <a:lnTo>
                  <a:pt x="1556" y="541"/>
                </a:lnTo>
                <a:lnTo>
                  <a:pt x="1555" y="547"/>
                </a:lnTo>
                <a:lnTo>
                  <a:pt x="1554" y="553"/>
                </a:lnTo>
                <a:lnTo>
                  <a:pt x="1551" y="559"/>
                </a:lnTo>
                <a:lnTo>
                  <a:pt x="1549" y="566"/>
                </a:lnTo>
                <a:lnTo>
                  <a:pt x="1548" y="568"/>
                </a:lnTo>
                <a:lnTo>
                  <a:pt x="1546" y="571"/>
                </a:lnTo>
                <a:lnTo>
                  <a:pt x="1546" y="576"/>
                </a:lnTo>
                <a:lnTo>
                  <a:pt x="1550" y="577"/>
                </a:lnTo>
                <a:lnTo>
                  <a:pt x="1557" y="579"/>
                </a:lnTo>
                <a:lnTo>
                  <a:pt x="1568" y="583"/>
                </a:lnTo>
                <a:lnTo>
                  <a:pt x="1580" y="586"/>
                </a:lnTo>
                <a:lnTo>
                  <a:pt x="1590" y="590"/>
                </a:lnTo>
                <a:lnTo>
                  <a:pt x="1600" y="592"/>
                </a:lnTo>
                <a:lnTo>
                  <a:pt x="1606" y="592"/>
                </a:lnTo>
                <a:lnTo>
                  <a:pt x="1611" y="592"/>
                </a:lnTo>
                <a:lnTo>
                  <a:pt x="1614" y="591"/>
                </a:lnTo>
                <a:lnTo>
                  <a:pt x="1619" y="589"/>
                </a:lnTo>
                <a:lnTo>
                  <a:pt x="1626" y="585"/>
                </a:lnTo>
                <a:lnTo>
                  <a:pt x="1633" y="582"/>
                </a:lnTo>
                <a:lnTo>
                  <a:pt x="1638" y="580"/>
                </a:lnTo>
                <a:lnTo>
                  <a:pt x="1643" y="580"/>
                </a:lnTo>
                <a:lnTo>
                  <a:pt x="1646" y="582"/>
                </a:lnTo>
                <a:lnTo>
                  <a:pt x="1651" y="583"/>
                </a:lnTo>
                <a:lnTo>
                  <a:pt x="1656" y="584"/>
                </a:lnTo>
                <a:lnTo>
                  <a:pt x="1659" y="587"/>
                </a:lnTo>
                <a:lnTo>
                  <a:pt x="1663" y="591"/>
                </a:lnTo>
                <a:lnTo>
                  <a:pt x="1668" y="597"/>
                </a:lnTo>
                <a:lnTo>
                  <a:pt x="1675" y="610"/>
                </a:lnTo>
                <a:lnTo>
                  <a:pt x="1683" y="624"/>
                </a:lnTo>
                <a:lnTo>
                  <a:pt x="1688" y="631"/>
                </a:lnTo>
                <a:lnTo>
                  <a:pt x="1693" y="637"/>
                </a:lnTo>
                <a:lnTo>
                  <a:pt x="1699" y="642"/>
                </a:lnTo>
                <a:lnTo>
                  <a:pt x="1705" y="645"/>
                </a:lnTo>
                <a:lnTo>
                  <a:pt x="1719" y="647"/>
                </a:lnTo>
                <a:lnTo>
                  <a:pt x="1734" y="652"/>
                </a:lnTo>
                <a:lnTo>
                  <a:pt x="1741" y="655"/>
                </a:lnTo>
                <a:lnTo>
                  <a:pt x="1747" y="659"/>
                </a:lnTo>
                <a:lnTo>
                  <a:pt x="1752" y="665"/>
                </a:lnTo>
                <a:lnTo>
                  <a:pt x="1756" y="671"/>
                </a:lnTo>
                <a:lnTo>
                  <a:pt x="1759" y="684"/>
                </a:lnTo>
                <a:lnTo>
                  <a:pt x="1763" y="696"/>
                </a:lnTo>
                <a:lnTo>
                  <a:pt x="1768" y="709"/>
                </a:lnTo>
                <a:lnTo>
                  <a:pt x="1772" y="723"/>
                </a:lnTo>
                <a:lnTo>
                  <a:pt x="1777" y="729"/>
                </a:lnTo>
                <a:lnTo>
                  <a:pt x="1781" y="735"/>
                </a:lnTo>
                <a:lnTo>
                  <a:pt x="1785" y="740"/>
                </a:lnTo>
                <a:lnTo>
                  <a:pt x="1791" y="743"/>
                </a:lnTo>
                <a:lnTo>
                  <a:pt x="1797" y="747"/>
                </a:lnTo>
                <a:lnTo>
                  <a:pt x="1803" y="749"/>
                </a:lnTo>
                <a:lnTo>
                  <a:pt x="1809" y="750"/>
                </a:lnTo>
                <a:lnTo>
                  <a:pt x="1815" y="750"/>
                </a:lnTo>
                <a:lnTo>
                  <a:pt x="1832" y="750"/>
                </a:lnTo>
                <a:lnTo>
                  <a:pt x="1853" y="749"/>
                </a:lnTo>
                <a:lnTo>
                  <a:pt x="1875" y="748"/>
                </a:lnTo>
                <a:lnTo>
                  <a:pt x="1891" y="749"/>
                </a:lnTo>
                <a:lnTo>
                  <a:pt x="1903" y="750"/>
                </a:lnTo>
                <a:lnTo>
                  <a:pt x="1913" y="750"/>
                </a:lnTo>
                <a:lnTo>
                  <a:pt x="1921" y="748"/>
                </a:lnTo>
                <a:lnTo>
                  <a:pt x="1930" y="743"/>
                </a:lnTo>
                <a:lnTo>
                  <a:pt x="1942" y="737"/>
                </a:lnTo>
                <a:lnTo>
                  <a:pt x="1958" y="732"/>
                </a:lnTo>
                <a:lnTo>
                  <a:pt x="1965" y="731"/>
                </a:lnTo>
                <a:lnTo>
                  <a:pt x="1973" y="731"/>
                </a:lnTo>
                <a:lnTo>
                  <a:pt x="1980" y="731"/>
                </a:lnTo>
                <a:lnTo>
                  <a:pt x="1986" y="732"/>
                </a:lnTo>
                <a:lnTo>
                  <a:pt x="1998" y="736"/>
                </a:lnTo>
                <a:lnTo>
                  <a:pt x="2011" y="742"/>
                </a:lnTo>
                <a:lnTo>
                  <a:pt x="2023" y="747"/>
                </a:lnTo>
                <a:lnTo>
                  <a:pt x="2033" y="750"/>
                </a:lnTo>
                <a:lnTo>
                  <a:pt x="2036" y="750"/>
                </a:lnTo>
                <a:lnTo>
                  <a:pt x="2039" y="751"/>
                </a:lnTo>
                <a:lnTo>
                  <a:pt x="2041" y="753"/>
                </a:lnTo>
                <a:lnTo>
                  <a:pt x="2041" y="755"/>
                </a:lnTo>
                <a:lnTo>
                  <a:pt x="2040" y="760"/>
                </a:lnTo>
                <a:lnTo>
                  <a:pt x="2036" y="769"/>
                </a:lnTo>
                <a:lnTo>
                  <a:pt x="2033" y="780"/>
                </a:lnTo>
                <a:lnTo>
                  <a:pt x="2031" y="788"/>
                </a:lnTo>
                <a:lnTo>
                  <a:pt x="2033" y="794"/>
                </a:lnTo>
                <a:lnTo>
                  <a:pt x="2035" y="801"/>
                </a:lnTo>
                <a:lnTo>
                  <a:pt x="2037" y="809"/>
                </a:lnTo>
                <a:lnTo>
                  <a:pt x="2042" y="816"/>
                </a:lnTo>
                <a:lnTo>
                  <a:pt x="2047" y="822"/>
                </a:lnTo>
                <a:lnTo>
                  <a:pt x="2052" y="828"/>
                </a:lnTo>
                <a:lnTo>
                  <a:pt x="2056" y="831"/>
                </a:lnTo>
                <a:lnTo>
                  <a:pt x="2061" y="834"/>
                </a:lnTo>
                <a:lnTo>
                  <a:pt x="2066" y="835"/>
                </a:lnTo>
                <a:lnTo>
                  <a:pt x="2072" y="837"/>
                </a:lnTo>
                <a:lnTo>
                  <a:pt x="2077" y="841"/>
                </a:lnTo>
                <a:lnTo>
                  <a:pt x="2081" y="844"/>
                </a:lnTo>
                <a:lnTo>
                  <a:pt x="2091" y="853"/>
                </a:lnTo>
                <a:lnTo>
                  <a:pt x="2099" y="864"/>
                </a:lnTo>
                <a:lnTo>
                  <a:pt x="2104" y="869"/>
                </a:lnTo>
                <a:lnTo>
                  <a:pt x="2110" y="872"/>
                </a:lnTo>
                <a:lnTo>
                  <a:pt x="2116" y="873"/>
                </a:lnTo>
                <a:lnTo>
                  <a:pt x="2123" y="873"/>
                </a:lnTo>
                <a:lnTo>
                  <a:pt x="2137" y="869"/>
                </a:lnTo>
                <a:lnTo>
                  <a:pt x="2150" y="864"/>
                </a:lnTo>
                <a:lnTo>
                  <a:pt x="2155" y="862"/>
                </a:lnTo>
                <a:lnTo>
                  <a:pt x="2159" y="860"/>
                </a:lnTo>
                <a:lnTo>
                  <a:pt x="2162" y="860"/>
                </a:lnTo>
                <a:lnTo>
                  <a:pt x="2165" y="860"/>
                </a:lnTo>
                <a:lnTo>
                  <a:pt x="2167" y="863"/>
                </a:lnTo>
                <a:lnTo>
                  <a:pt x="2168" y="867"/>
                </a:lnTo>
                <a:lnTo>
                  <a:pt x="2168" y="874"/>
                </a:lnTo>
                <a:lnTo>
                  <a:pt x="2167" y="885"/>
                </a:lnTo>
                <a:lnTo>
                  <a:pt x="2167" y="896"/>
                </a:lnTo>
                <a:lnTo>
                  <a:pt x="2167" y="907"/>
                </a:lnTo>
                <a:lnTo>
                  <a:pt x="2169" y="917"/>
                </a:lnTo>
                <a:lnTo>
                  <a:pt x="2172" y="926"/>
                </a:lnTo>
                <a:lnTo>
                  <a:pt x="2174" y="936"/>
                </a:lnTo>
                <a:lnTo>
                  <a:pt x="2179" y="944"/>
                </a:lnTo>
                <a:lnTo>
                  <a:pt x="2185" y="950"/>
                </a:lnTo>
                <a:lnTo>
                  <a:pt x="2191" y="956"/>
                </a:lnTo>
                <a:lnTo>
                  <a:pt x="2198" y="962"/>
                </a:lnTo>
                <a:lnTo>
                  <a:pt x="2203" y="968"/>
                </a:lnTo>
                <a:lnTo>
                  <a:pt x="2206" y="974"/>
                </a:lnTo>
                <a:lnTo>
                  <a:pt x="2209" y="981"/>
                </a:lnTo>
                <a:lnTo>
                  <a:pt x="2212" y="994"/>
                </a:lnTo>
                <a:lnTo>
                  <a:pt x="2213" y="1009"/>
                </a:lnTo>
                <a:lnTo>
                  <a:pt x="2215" y="1017"/>
                </a:lnTo>
                <a:lnTo>
                  <a:pt x="2213" y="1021"/>
                </a:lnTo>
                <a:lnTo>
                  <a:pt x="2211" y="1024"/>
                </a:lnTo>
                <a:lnTo>
                  <a:pt x="2209" y="1026"/>
                </a:lnTo>
                <a:lnTo>
                  <a:pt x="2200" y="1027"/>
                </a:lnTo>
                <a:lnTo>
                  <a:pt x="2190" y="1028"/>
                </a:lnTo>
                <a:lnTo>
                  <a:pt x="2182" y="1031"/>
                </a:lnTo>
                <a:lnTo>
                  <a:pt x="2175" y="1034"/>
                </a:lnTo>
                <a:lnTo>
                  <a:pt x="2167" y="1038"/>
                </a:lnTo>
                <a:lnTo>
                  <a:pt x="2159" y="1044"/>
                </a:lnTo>
                <a:lnTo>
                  <a:pt x="2152" y="1050"/>
                </a:lnTo>
                <a:lnTo>
                  <a:pt x="2144" y="1055"/>
                </a:lnTo>
                <a:lnTo>
                  <a:pt x="2140" y="1061"/>
                </a:lnTo>
                <a:lnTo>
                  <a:pt x="2136" y="1066"/>
                </a:lnTo>
                <a:lnTo>
                  <a:pt x="2132" y="1075"/>
                </a:lnTo>
                <a:lnTo>
                  <a:pt x="2128" y="1081"/>
                </a:lnTo>
                <a:lnTo>
                  <a:pt x="2125" y="1083"/>
                </a:lnTo>
                <a:lnTo>
                  <a:pt x="2122" y="1085"/>
                </a:lnTo>
                <a:lnTo>
                  <a:pt x="2117" y="1087"/>
                </a:lnTo>
                <a:lnTo>
                  <a:pt x="2111" y="1089"/>
                </a:lnTo>
                <a:lnTo>
                  <a:pt x="2099" y="1093"/>
                </a:lnTo>
                <a:lnTo>
                  <a:pt x="2089" y="1099"/>
                </a:lnTo>
                <a:lnTo>
                  <a:pt x="2077" y="1105"/>
                </a:lnTo>
                <a:lnTo>
                  <a:pt x="2064" y="1112"/>
                </a:lnTo>
                <a:lnTo>
                  <a:pt x="2056" y="1114"/>
                </a:lnTo>
                <a:lnTo>
                  <a:pt x="2049" y="1115"/>
                </a:lnTo>
                <a:lnTo>
                  <a:pt x="2043" y="1114"/>
                </a:lnTo>
                <a:lnTo>
                  <a:pt x="2037" y="1110"/>
                </a:lnTo>
                <a:lnTo>
                  <a:pt x="2033" y="1107"/>
                </a:lnTo>
                <a:lnTo>
                  <a:pt x="2027" y="1102"/>
                </a:lnTo>
                <a:lnTo>
                  <a:pt x="2023" y="1096"/>
                </a:lnTo>
                <a:lnTo>
                  <a:pt x="2018" y="1091"/>
                </a:lnTo>
                <a:lnTo>
                  <a:pt x="2016" y="1085"/>
                </a:lnTo>
                <a:lnTo>
                  <a:pt x="2014" y="1080"/>
                </a:lnTo>
                <a:lnTo>
                  <a:pt x="2012" y="1075"/>
                </a:lnTo>
                <a:lnTo>
                  <a:pt x="2011" y="1069"/>
                </a:lnTo>
                <a:lnTo>
                  <a:pt x="2009" y="1063"/>
                </a:lnTo>
                <a:lnTo>
                  <a:pt x="2008" y="1058"/>
                </a:lnTo>
                <a:lnTo>
                  <a:pt x="2004" y="1053"/>
                </a:lnTo>
                <a:lnTo>
                  <a:pt x="1999" y="1050"/>
                </a:lnTo>
                <a:lnTo>
                  <a:pt x="1991" y="1044"/>
                </a:lnTo>
                <a:lnTo>
                  <a:pt x="1985" y="1038"/>
                </a:lnTo>
                <a:lnTo>
                  <a:pt x="1980" y="1030"/>
                </a:lnTo>
                <a:lnTo>
                  <a:pt x="1977" y="1018"/>
                </a:lnTo>
                <a:lnTo>
                  <a:pt x="1974" y="1012"/>
                </a:lnTo>
                <a:lnTo>
                  <a:pt x="1972" y="1007"/>
                </a:lnTo>
                <a:lnTo>
                  <a:pt x="1968" y="1002"/>
                </a:lnTo>
                <a:lnTo>
                  <a:pt x="1964" y="1000"/>
                </a:lnTo>
                <a:lnTo>
                  <a:pt x="1955" y="998"/>
                </a:lnTo>
                <a:lnTo>
                  <a:pt x="1948" y="996"/>
                </a:lnTo>
                <a:lnTo>
                  <a:pt x="1941" y="996"/>
                </a:lnTo>
                <a:lnTo>
                  <a:pt x="1934" y="995"/>
                </a:lnTo>
                <a:lnTo>
                  <a:pt x="1927" y="994"/>
                </a:lnTo>
                <a:lnTo>
                  <a:pt x="1921" y="990"/>
                </a:lnTo>
                <a:lnTo>
                  <a:pt x="1916" y="984"/>
                </a:lnTo>
                <a:lnTo>
                  <a:pt x="1910" y="979"/>
                </a:lnTo>
                <a:lnTo>
                  <a:pt x="1905" y="976"/>
                </a:lnTo>
                <a:lnTo>
                  <a:pt x="1901" y="974"/>
                </a:lnTo>
                <a:lnTo>
                  <a:pt x="1895" y="973"/>
                </a:lnTo>
                <a:lnTo>
                  <a:pt x="1886" y="973"/>
                </a:lnTo>
                <a:lnTo>
                  <a:pt x="1877" y="974"/>
                </a:lnTo>
                <a:lnTo>
                  <a:pt x="1869" y="976"/>
                </a:lnTo>
                <a:lnTo>
                  <a:pt x="1860" y="980"/>
                </a:lnTo>
                <a:lnTo>
                  <a:pt x="1853" y="986"/>
                </a:lnTo>
                <a:lnTo>
                  <a:pt x="1847" y="992"/>
                </a:lnTo>
                <a:lnTo>
                  <a:pt x="1841" y="998"/>
                </a:lnTo>
                <a:lnTo>
                  <a:pt x="1837" y="1006"/>
                </a:lnTo>
                <a:lnTo>
                  <a:pt x="1834" y="1014"/>
                </a:lnTo>
                <a:lnTo>
                  <a:pt x="1832" y="1021"/>
                </a:lnTo>
                <a:lnTo>
                  <a:pt x="1831" y="1030"/>
                </a:lnTo>
                <a:lnTo>
                  <a:pt x="1831" y="1037"/>
                </a:lnTo>
                <a:lnTo>
                  <a:pt x="1832" y="1043"/>
                </a:lnTo>
                <a:lnTo>
                  <a:pt x="1834" y="1047"/>
                </a:lnTo>
                <a:lnTo>
                  <a:pt x="1837" y="1052"/>
                </a:lnTo>
                <a:lnTo>
                  <a:pt x="1840" y="1056"/>
                </a:lnTo>
                <a:lnTo>
                  <a:pt x="1844" y="1058"/>
                </a:lnTo>
                <a:lnTo>
                  <a:pt x="1846" y="1061"/>
                </a:lnTo>
                <a:lnTo>
                  <a:pt x="1850" y="1064"/>
                </a:lnTo>
                <a:lnTo>
                  <a:pt x="1851" y="1068"/>
                </a:lnTo>
                <a:lnTo>
                  <a:pt x="1851" y="1071"/>
                </a:lnTo>
                <a:lnTo>
                  <a:pt x="1851" y="1076"/>
                </a:lnTo>
                <a:lnTo>
                  <a:pt x="1850" y="1080"/>
                </a:lnTo>
                <a:lnTo>
                  <a:pt x="1848" y="1084"/>
                </a:lnTo>
                <a:lnTo>
                  <a:pt x="1847" y="1088"/>
                </a:lnTo>
                <a:lnTo>
                  <a:pt x="1842" y="1096"/>
                </a:lnTo>
                <a:lnTo>
                  <a:pt x="1840" y="1103"/>
                </a:lnTo>
                <a:lnTo>
                  <a:pt x="1839" y="1112"/>
                </a:lnTo>
                <a:lnTo>
                  <a:pt x="1840" y="1120"/>
                </a:lnTo>
                <a:lnTo>
                  <a:pt x="1841" y="1132"/>
                </a:lnTo>
                <a:lnTo>
                  <a:pt x="1839" y="1144"/>
                </a:lnTo>
                <a:lnTo>
                  <a:pt x="1839" y="1150"/>
                </a:lnTo>
                <a:lnTo>
                  <a:pt x="1840" y="1154"/>
                </a:lnTo>
                <a:lnTo>
                  <a:pt x="1844" y="1160"/>
                </a:lnTo>
                <a:lnTo>
                  <a:pt x="1847" y="1166"/>
                </a:lnTo>
                <a:lnTo>
                  <a:pt x="1853" y="1175"/>
                </a:lnTo>
                <a:lnTo>
                  <a:pt x="1858" y="1183"/>
                </a:lnTo>
                <a:lnTo>
                  <a:pt x="1860" y="1187"/>
                </a:lnTo>
                <a:lnTo>
                  <a:pt x="1860" y="1189"/>
                </a:lnTo>
                <a:lnTo>
                  <a:pt x="1860" y="1191"/>
                </a:lnTo>
                <a:lnTo>
                  <a:pt x="1860" y="1192"/>
                </a:lnTo>
                <a:lnTo>
                  <a:pt x="1856" y="1192"/>
                </a:lnTo>
                <a:lnTo>
                  <a:pt x="1850" y="1192"/>
                </a:lnTo>
                <a:lnTo>
                  <a:pt x="1839" y="1192"/>
                </a:lnTo>
                <a:lnTo>
                  <a:pt x="1828" y="1194"/>
                </a:lnTo>
                <a:lnTo>
                  <a:pt x="1817" y="1196"/>
                </a:lnTo>
                <a:lnTo>
                  <a:pt x="1807" y="1198"/>
                </a:lnTo>
                <a:lnTo>
                  <a:pt x="1802" y="1201"/>
                </a:lnTo>
                <a:lnTo>
                  <a:pt x="1797" y="1203"/>
                </a:lnTo>
                <a:lnTo>
                  <a:pt x="1793" y="1207"/>
                </a:lnTo>
                <a:lnTo>
                  <a:pt x="1788" y="1211"/>
                </a:lnTo>
                <a:lnTo>
                  <a:pt x="1772" y="1222"/>
                </a:lnTo>
                <a:lnTo>
                  <a:pt x="1763" y="1228"/>
                </a:lnTo>
                <a:lnTo>
                  <a:pt x="1760" y="1232"/>
                </a:lnTo>
                <a:lnTo>
                  <a:pt x="1759" y="1238"/>
                </a:lnTo>
                <a:lnTo>
                  <a:pt x="1759" y="1246"/>
                </a:lnTo>
                <a:lnTo>
                  <a:pt x="1759" y="1254"/>
                </a:lnTo>
                <a:lnTo>
                  <a:pt x="1762" y="1272"/>
                </a:lnTo>
                <a:lnTo>
                  <a:pt x="1765" y="1286"/>
                </a:lnTo>
                <a:lnTo>
                  <a:pt x="1769" y="1298"/>
                </a:lnTo>
                <a:lnTo>
                  <a:pt x="1770" y="1309"/>
                </a:lnTo>
                <a:lnTo>
                  <a:pt x="1769" y="1314"/>
                </a:lnTo>
                <a:lnTo>
                  <a:pt x="1769" y="1317"/>
                </a:lnTo>
                <a:lnTo>
                  <a:pt x="1768" y="1321"/>
                </a:lnTo>
                <a:lnTo>
                  <a:pt x="1765" y="1324"/>
                </a:lnTo>
                <a:lnTo>
                  <a:pt x="1762" y="1329"/>
                </a:lnTo>
                <a:lnTo>
                  <a:pt x="1759" y="1335"/>
                </a:lnTo>
                <a:lnTo>
                  <a:pt x="1758" y="1343"/>
                </a:lnTo>
                <a:lnTo>
                  <a:pt x="1758" y="1352"/>
                </a:lnTo>
                <a:lnTo>
                  <a:pt x="1758" y="1360"/>
                </a:lnTo>
                <a:lnTo>
                  <a:pt x="1758" y="1370"/>
                </a:lnTo>
                <a:lnTo>
                  <a:pt x="1757" y="1374"/>
                </a:lnTo>
                <a:lnTo>
                  <a:pt x="1754" y="1379"/>
                </a:lnTo>
                <a:lnTo>
                  <a:pt x="1751" y="1384"/>
                </a:lnTo>
                <a:lnTo>
                  <a:pt x="1746" y="1387"/>
                </a:lnTo>
                <a:lnTo>
                  <a:pt x="1734" y="1396"/>
                </a:lnTo>
                <a:lnTo>
                  <a:pt x="1721" y="1403"/>
                </a:lnTo>
                <a:lnTo>
                  <a:pt x="1707" y="1409"/>
                </a:lnTo>
                <a:lnTo>
                  <a:pt x="1691" y="1412"/>
                </a:lnTo>
                <a:lnTo>
                  <a:pt x="1683" y="1414"/>
                </a:lnTo>
                <a:lnTo>
                  <a:pt x="1676" y="1414"/>
                </a:lnTo>
                <a:lnTo>
                  <a:pt x="1669" y="1412"/>
                </a:lnTo>
                <a:lnTo>
                  <a:pt x="1662" y="1410"/>
                </a:lnTo>
                <a:lnTo>
                  <a:pt x="1649" y="1405"/>
                </a:lnTo>
                <a:lnTo>
                  <a:pt x="1638" y="1399"/>
                </a:lnTo>
                <a:lnTo>
                  <a:pt x="1633" y="1398"/>
                </a:lnTo>
                <a:lnTo>
                  <a:pt x="1630" y="1398"/>
                </a:lnTo>
                <a:lnTo>
                  <a:pt x="1626" y="1400"/>
                </a:lnTo>
                <a:lnTo>
                  <a:pt x="1625" y="1404"/>
                </a:lnTo>
                <a:lnTo>
                  <a:pt x="1624" y="1409"/>
                </a:lnTo>
                <a:lnTo>
                  <a:pt x="1624" y="1414"/>
                </a:lnTo>
                <a:lnTo>
                  <a:pt x="1624" y="1419"/>
                </a:lnTo>
                <a:lnTo>
                  <a:pt x="1625" y="1425"/>
                </a:lnTo>
                <a:lnTo>
                  <a:pt x="1626" y="1437"/>
                </a:lnTo>
                <a:lnTo>
                  <a:pt x="1626" y="1448"/>
                </a:lnTo>
                <a:lnTo>
                  <a:pt x="1625" y="1460"/>
                </a:lnTo>
                <a:lnTo>
                  <a:pt x="1623" y="1469"/>
                </a:lnTo>
                <a:lnTo>
                  <a:pt x="1621" y="1474"/>
                </a:lnTo>
                <a:lnTo>
                  <a:pt x="1621" y="1479"/>
                </a:lnTo>
                <a:lnTo>
                  <a:pt x="1623" y="1485"/>
                </a:lnTo>
                <a:lnTo>
                  <a:pt x="1624" y="1490"/>
                </a:lnTo>
                <a:lnTo>
                  <a:pt x="1626" y="1494"/>
                </a:lnTo>
                <a:lnTo>
                  <a:pt x="1631" y="1498"/>
                </a:lnTo>
                <a:lnTo>
                  <a:pt x="1636" y="1500"/>
                </a:lnTo>
                <a:lnTo>
                  <a:pt x="1642" y="1503"/>
                </a:lnTo>
                <a:lnTo>
                  <a:pt x="1649" y="1503"/>
                </a:lnTo>
                <a:lnTo>
                  <a:pt x="1653" y="1501"/>
                </a:lnTo>
                <a:lnTo>
                  <a:pt x="1658" y="1500"/>
                </a:lnTo>
                <a:lnTo>
                  <a:pt x="1663" y="1498"/>
                </a:lnTo>
                <a:lnTo>
                  <a:pt x="1670" y="1494"/>
                </a:lnTo>
                <a:lnTo>
                  <a:pt x="1678" y="1491"/>
                </a:lnTo>
                <a:lnTo>
                  <a:pt x="1683" y="1491"/>
                </a:lnTo>
                <a:lnTo>
                  <a:pt x="1688" y="1492"/>
                </a:lnTo>
                <a:lnTo>
                  <a:pt x="1693" y="1494"/>
                </a:lnTo>
                <a:lnTo>
                  <a:pt x="1697" y="1497"/>
                </a:lnTo>
                <a:lnTo>
                  <a:pt x="1707" y="1503"/>
                </a:lnTo>
                <a:lnTo>
                  <a:pt x="1714" y="1510"/>
                </a:lnTo>
                <a:lnTo>
                  <a:pt x="1718" y="1516"/>
                </a:lnTo>
                <a:lnTo>
                  <a:pt x="1721" y="1524"/>
                </a:lnTo>
                <a:lnTo>
                  <a:pt x="1722" y="1535"/>
                </a:lnTo>
                <a:lnTo>
                  <a:pt x="1721" y="1547"/>
                </a:lnTo>
                <a:lnTo>
                  <a:pt x="1719" y="1563"/>
                </a:lnTo>
                <a:lnTo>
                  <a:pt x="1715" y="1581"/>
                </a:lnTo>
                <a:lnTo>
                  <a:pt x="1712" y="1592"/>
                </a:lnTo>
                <a:lnTo>
                  <a:pt x="1712" y="1597"/>
                </a:lnTo>
                <a:lnTo>
                  <a:pt x="1715" y="1598"/>
                </a:lnTo>
                <a:lnTo>
                  <a:pt x="1721" y="1599"/>
                </a:lnTo>
                <a:lnTo>
                  <a:pt x="1724" y="1601"/>
                </a:lnTo>
                <a:lnTo>
                  <a:pt x="1726" y="1604"/>
                </a:lnTo>
                <a:lnTo>
                  <a:pt x="1727" y="1606"/>
                </a:lnTo>
                <a:lnTo>
                  <a:pt x="1727" y="1611"/>
                </a:lnTo>
                <a:lnTo>
                  <a:pt x="1727" y="1618"/>
                </a:lnTo>
                <a:lnTo>
                  <a:pt x="1730" y="1624"/>
                </a:lnTo>
                <a:lnTo>
                  <a:pt x="1731" y="1626"/>
                </a:lnTo>
                <a:lnTo>
                  <a:pt x="1733" y="1629"/>
                </a:lnTo>
                <a:lnTo>
                  <a:pt x="1737" y="1629"/>
                </a:lnTo>
                <a:lnTo>
                  <a:pt x="1740" y="1630"/>
                </a:lnTo>
                <a:lnTo>
                  <a:pt x="1749" y="1630"/>
                </a:lnTo>
                <a:lnTo>
                  <a:pt x="1753" y="1631"/>
                </a:lnTo>
                <a:lnTo>
                  <a:pt x="1756" y="1632"/>
                </a:lnTo>
                <a:lnTo>
                  <a:pt x="1758" y="1636"/>
                </a:lnTo>
                <a:lnTo>
                  <a:pt x="1760" y="1639"/>
                </a:lnTo>
                <a:lnTo>
                  <a:pt x="1764" y="1643"/>
                </a:lnTo>
                <a:lnTo>
                  <a:pt x="1766" y="1644"/>
                </a:lnTo>
                <a:lnTo>
                  <a:pt x="1770" y="1645"/>
                </a:lnTo>
                <a:lnTo>
                  <a:pt x="1773" y="1645"/>
                </a:lnTo>
                <a:lnTo>
                  <a:pt x="1778" y="1644"/>
                </a:lnTo>
                <a:lnTo>
                  <a:pt x="1788" y="1642"/>
                </a:lnTo>
                <a:lnTo>
                  <a:pt x="1798" y="1641"/>
                </a:lnTo>
                <a:lnTo>
                  <a:pt x="1803" y="1642"/>
                </a:lnTo>
                <a:lnTo>
                  <a:pt x="1809" y="1643"/>
                </a:lnTo>
                <a:lnTo>
                  <a:pt x="1814" y="1645"/>
                </a:lnTo>
                <a:lnTo>
                  <a:pt x="1820" y="1649"/>
                </a:lnTo>
                <a:lnTo>
                  <a:pt x="1829" y="1661"/>
                </a:lnTo>
                <a:lnTo>
                  <a:pt x="1839" y="1673"/>
                </a:lnTo>
                <a:lnTo>
                  <a:pt x="1848" y="1683"/>
                </a:lnTo>
                <a:lnTo>
                  <a:pt x="1854" y="1692"/>
                </a:lnTo>
                <a:lnTo>
                  <a:pt x="1859" y="1695"/>
                </a:lnTo>
                <a:lnTo>
                  <a:pt x="1864" y="1696"/>
                </a:lnTo>
                <a:lnTo>
                  <a:pt x="1871" y="1699"/>
                </a:lnTo>
                <a:lnTo>
                  <a:pt x="1877" y="1700"/>
                </a:lnTo>
                <a:lnTo>
                  <a:pt x="1884" y="1699"/>
                </a:lnTo>
                <a:lnTo>
                  <a:pt x="1891" y="1698"/>
                </a:lnTo>
                <a:lnTo>
                  <a:pt x="1896" y="1695"/>
                </a:lnTo>
                <a:lnTo>
                  <a:pt x="1901" y="1692"/>
                </a:lnTo>
                <a:lnTo>
                  <a:pt x="1905" y="1683"/>
                </a:lnTo>
                <a:lnTo>
                  <a:pt x="1909" y="1675"/>
                </a:lnTo>
                <a:lnTo>
                  <a:pt x="1910" y="1671"/>
                </a:lnTo>
                <a:lnTo>
                  <a:pt x="1913" y="1669"/>
                </a:lnTo>
                <a:lnTo>
                  <a:pt x="1916" y="1667"/>
                </a:lnTo>
                <a:lnTo>
                  <a:pt x="1920" y="1664"/>
                </a:lnTo>
                <a:lnTo>
                  <a:pt x="1924" y="1663"/>
                </a:lnTo>
                <a:lnTo>
                  <a:pt x="1928" y="1662"/>
                </a:lnTo>
                <a:lnTo>
                  <a:pt x="1932" y="1663"/>
                </a:lnTo>
                <a:lnTo>
                  <a:pt x="1934" y="1664"/>
                </a:lnTo>
                <a:lnTo>
                  <a:pt x="1940" y="1667"/>
                </a:lnTo>
                <a:lnTo>
                  <a:pt x="1947" y="1668"/>
                </a:lnTo>
                <a:lnTo>
                  <a:pt x="1951" y="1667"/>
                </a:lnTo>
                <a:lnTo>
                  <a:pt x="1954" y="1666"/>
                </a:lnTo>
                <a:lnTo>
                  <a:pt x="1957" y="1664"/>
                </a:lnTo>
                <a:lnTo>
                  <a:pt x="1958" y="1662"/>
                </a:lnTo>
                <a:lnTo>
                  <a:pt x="1961" y="1656"/>
                </a:lnTo>
                <a:lnTo>
                  <a:pt x="1966" y="1649"/>
                </a:lnTo>
                <a:lnTo>
                  <a:pt x="1970" y="1641"/>
                </a:lnTo>
                <a:lnTo>
                  <a:pt x="1976" y="1632"/>
                </a:lnTo>
                <a:lnTo>
                  <a:pt x="1982" y="1624"/>
                </a:lnTo>
                <a:lnTo>
                  <a:pt x="1989" y="1617"/>
                </a:lnTo>
                <a:lnTo>
                  <a:pt x="1993" y="1612"/>
                </a:lnTo>
                <a:lnTo>
                  <a:pt x="1999" y="1611"/>
                </a:lnTo>
                <a:lnTo>
                  <a:pt x="2001" y="1611"/>
                </a:lnTo>
                <a:lnTo>
                  <a:pt x="2001" y="1612"/>
                </a:lnTo>
                <a:lnTo>
                  <a:pt x="1999" y="1613"/>
                </a:lnTo>
                <a:lnTo>
                  <a:pt x="1999" y="1617"/>
                </a:lnTo>
                <a:lnTo>
                  <a:pt x="1996" y="1623"/>
                </a:lnTo>
                <a:lnTo>
                  <a:pt x="1993" y="1630"/>
                </a:lnTo>
                <a:lnTo>
                  <a:pt x="1987" y="1648"/>
                </a:lnTo>
                <a:lnTo>
                  <a:pt x="1983" y="1662"/>
                </a:lnTo>
                <a:lnTo>
                  <a:pt x="1982" y="1667"/>
                </a:lnTo>
                <a:lnTo>
                  <a:pt x="1982" y="1670"/>
                </a:lnTo>
                <a:lnTo>
                  <a:pt x="1983" y="1675"/>
                </a:lnTo>
                <a:lnTo>
                  <a:pt x="1984" y="1680"/>
                </a:lnTo>
                <a:lnTo>
                  <a:pt x="1986" y="1690"/>
                </a:lnTo>
                <a:lnTo>
                  <a:pt x="1989" y="1702"/>
                </a:lnTo>
                <a:lnTo>
                  <a:pt x="1991" y="1714"/>
                </a:lnTo>
                <a:lnTo>
                  <a:pt x="1993" y="1727"/>
                </a:lnTo>
                <a:lnTo>
                  <a:pt x="1996" y="1745"/>
                </a:lnTo>
                <a:lnTo>
                  <a:pt x="1997" y="1761"/>
                </a:lnTo>
                <a:lnTo>
                  <a:pt x="1999" y="1774"/>
                </a:lnTo>
                <a:lnTo>
                  <a:pt x="2002" y="1788"/>
                </a:lnTo>
                <a:lnTo>
                  <a:pt x="2004" y="1806"/>
                </a:lnTo>
                <a:lnTo>
                  <a:pt x="2006" y="1830"/>
                </a:lnTo>
                <a:lnTo>
                  <a:pt x="2010" y="1853"/>
                </a:lnTo>
                <a:lnTo>
                  <a:pt x="2012" y="1871"/>
                </a:lnTo>
                <a:lnTo>
                  <a:pt x="2014" y="1883"/>
                </a:lnTo>
                <a:lnTo>
                  <a:pt x="2012" y="1894"/>
                </a:lnTo>
                <a:lnTo>
                  <a:pt x="2009" y="1903"/>
                </a:lnTo>
                <a:lnTo>
                  <a:pt x="2005" y="1912"/>
                </a:lnTo>
                <a:lnTo>
                  <a:pt x="2004" y="1915"/>
                </a:lnTo>
                <a:lnTo>
                  <a:pt x="2004" y="1920"/>
                </a:lnTo>
                <a:lnTo>
                  <a:pt x="2004" y="1925"/>
                </a:lnTo>
                <a:lnTo>
                  <a:pt x="2005" y="1931"/>
                </a:lnTo>
                <a:lnTo>
                  <a:pt x="2006" y="1942"/>
                </a:lnTo>
                <a:lnTo>
                  <a:pt x="2008" y="1952"/>
                </a:lnTo>
                <a:lnTo>
                  <a:pt x="2006" y="1956"/>
                </a:lnTo>
                <a:lnTo>
                  <a:pt x="2003" y="1959"/>
                </a:lnTo>
                <a:lnTo>
                  <a:pt x="1999" y="1961"/>
                </a:lnTo>
                <a:lnTo>
                  <a:pt x="1993" y="1963"/>
                </a:lnTo>
                <a:lnTo>
                  <a:pt x="1979" y="1966"/>
                </a:lnTo>
                <a:lnTo>
                  <a:pt x="1963" y="1970"/>
                </a:lnTo>
                <a:lnTo>
                  <a:pt x="1945" y="1976"/>
                </a:lnTo>
                <a:lnTo>
                  <a:pt x="1928" y="1982"/>
                </a:lnTo>
                <a:lnTo>
                  <a:pt x="1913" y="1989"/>
                </a:lnTo>
                <a:lnTo>
                  <a:pt x="1897" y="1995"/>
                </a:lnTo>
                <a:lnTo>
                  <a:pt x="1890" y="1998"/>
                </a:lnTo>
                <a:lnTo>
                  <a:pt x="1883" y="2002"/>
                </a:lnTo>
                <a:lnTo>
                  <a:pt x="1877" y="2008"/>
                </a:lnTo>
                <a:lnTo>
                  <a:pt x="1870" y="2014"/>
                </a:lnTo>
                <a:lnTo>
                  <a:pt x="1864" y="2020"/>
                </a:lnTo>
                <a:lnTo>
                  <a:pt x="1858" y="2027"/>
                </a:lnTo>
                <a:lnTo>
                  <a:pt x="1853" y="2033"/>
                </a:lnTo>
                <a:lnTo>
                  <a:pt x="1850" y="2040"/>
                </a:lnTo>
                <a:lnTo>
                  <a:pt x="1842" y="2055"/>
                </a:lnTo>
                <a:lnTo>
                  <a:pt x="1838" y="2076"/>
                </a:lnTo>
                <a:lnTo>
                  <a:pt x="1833" y="2095"/>
                </a:lnTo>
                <a:lnTo>
                  <a:pt x="1832" y="2110"/>
                </a:lnTo>
                <a:lnTo>
                  <a:pt x="1829" y="2128"/>
                </a:lnTo>
                <a:lnTo>
                  <a:pt x="1827" y="2145"/>
                </a:lnTo>
                <a:lnTo>
                  <a:pt x="1825" y="2145"/>
                </a:lnTo>
                <a:lnTo>
                  <a:pt x="1820" y="2145"/>
                </a:lnTo>
                <a:lnTo>
                  <a:pt x="1814" y="2147"/>
                </a:lnTo>
                <a:lnTo>
                  <a:pt x="1807" y="2149"/>
                </a:lnTo>
                <a:lnTo>
                  <a:pt x="1797" y="2152"/>
                </a:lnTo>
                <a:lnTo>
                  <a:pt x="1789" y="2153"/>
                </a:lnTo>
                <a:lnTo>
                  <a:pt x="1785" y="2153"/>
                </a:lnTo>
                <a:lnTo>
                  <a:pt x="1783" y="2152"/>
                </a:lnTo>
                <a:lnTo>
                  <a:pt x="1782" y="2150"/>
                </a:lnTo>
                <a:lnTo>
                  <a:pt x="1781" y="2148"/>
                </a:lnTo>
                <a:lnTo>
                  <a:pt x="1781" y="2143"/>
                </a:lnTo>
                <a:lnTo>
                  <a:pt x="1779" y="2141"/>
                </a:lnTo>
                <a:lnTo>
                  <a:pt x="1777" y="2140"/>
                </a:lnTo>
                <a:lnTo>
                  <a:pt x="1773" y="2140"/>
                </a:lnTo>
                <a:lnTo>
                  <a:pt x="1769" y="2140"/>
                </a:lnTo>
                <a:lnTo>
                  <a:pt x="1765" y="2139"/>
                </a:lnTo>
                <a:lnTo>
                  <a:pt x="1762" y="2135"/>
                </a:lnTo>
                <a:lnTo>
                  <a:pt x="1759" y="2128"/>
                </a:lnTo>
                <a:lnTo>
                  <a:pt x="1759" y="2123"/>
                </a:lnTo>
                <a:lnTo>
                  <a:pt x="1759" y="2118"/>
                </a:lnTo>
                <a:lnTo>
                  <a:pt x="1760" y="2112"/>
                </a:lnTo>
                <a:lnTo>
                  <a:pt x="1762" y="2108"/>
                </a:lnTo>
                <a:lnTo>
                  <a:pt x="1764" y="2097"/>
                </a:lnTo>
                <a:lnTo>
                  <a:pt x="1765" y="2086"/>
                </a:lnTo>
                <a:lnTo>
                  <a:pt x="1764" y="2082"/>
                </a:lnTo>
                <a:lnTo>
                  <a:pt x="1763" y="2077"/>
                </a:lnTo>
                <a:lnTo>
                  <a:pt x="1759" y="2073"/>
                </a:lnTo>
                <a:lnTo>
                  <a:pt x="1754" y="2070"/>
                </a:lnTo>
                <a:lnTo>
                  <a:pt x="1750" y="2067"/>
                </a:lnTo>
                <a:lnTo>
                  <a:pt x="1745" y="2065"/>
                </a:lnTo>
                <a:lnTo>
                  <a:pt x="1739" y="2065"/>
                </a:lnTo>
                <a:lnTo>
                  <a:pt x="1734" y="2065"/>
                </a:lnTo>
                <a:lnTo>
                  <a:pt x="1730" y="2068"/>
                </a:lnTo>
                <a:lnTo>
                  <a:pt x="1726" y="2073"/>
                </a:lnTo>
                <a:lnTo>
                  <a:pt x="1724" y="2079"/>
                </a:lnTo>
                <a:lnTo>
                  <a:pt x="1722" y="2086"/>
                </a:lnTo>
                <a:lnTo>
                  <a:pt x="1719" y="2102"/>
                </a:lnTo>
                <a:lnTo>
                  <a:pt x="1716" y="2116"/>
                </a:lnTo>
                <a:lnTo>
                  <a:pt x="1714" y="2121"/>
                </a:lnTo>
                <a:lnTo>
                  <a:pt x="1710" y="2124"/>
                </a:lnTo>
                <a:lnTo>
                  <a:pt x="1707" y="2127"/>
                </a:lnTo>
                <a:lnTo>
                  <a:pt x="1702" y="2128"/>
                </a:lnTo>
                <a:lnTo>
                  <a:pt x="1691" y="2130"/>
                </a:lnTo>
                <a:lnTo>
                  <a:pt x="1681" y="2131"/>
                </a:lnTo>
                <a:lnTo>
                  <a:pt x="1667" y="2134"/>
                </a:lnTo>
                <a:lnTo>
                  <a:pt x="1652" y="2137"/>
                </a:lnTo>
                <a:lnTo>
                  <a:pt x="1645" y="2139"/>
                </a:lnTo>
                <a:lnTo>
                  <a:pt x="1638" y="2139"/>
                </a:lnTo>
                <a:lnTo>
                  <a:pt x="1632" y="2139"/>
                </a:lnTo>
                <a:lnTo>
                  <a:pt x="1625" y="2136"/>
                </a:lnTo>
                <a:lnTo>
                  <a:pt x="1619" y="2134"/>
                </a:lnTo>
                <a:lnTo>
                  <a:pt x="1611" y="2129"/>
                </a:lnTo>
                <a:lnTo>
                  <a:pt x="1602" y="2124"/>
                </a:lnTo>
                <a:lnTo>
                  <a:pt x="1594" y="2117"/>
                </a:lnTo>
                <a:lnTo>
                  <a:pt x="1579" y="2105"/>
                </a:lnTo>
                <a:lnTo>
                  <a:pt x="1568" y="2095"/>
                </a:lnTo>
                <a:lnTo>
                  <a:pt x="1564" y="2090"/>
                </a:lnTo>
                <a:lnTo>
                  <a:pt x="1561" y="2087"/>
                </a:lnTo>
                <a:lnTo>
                  <a:pt x="1558" y="2085"/>
                </a:lnTo>
                <a:lnTo>
                  <a:pt x="1556" y="2085"/>
                </a:lnTo>
                <a:lnTo>
                  <a:pt x="1550" y="2086"/>
                </a:lnTo>
                <a:lnTo>
                  <a:pt x="1543" y="2091"/>
                </a:lnTo>
                <a:lnTo>
                  <a:pt x="1538" y="2093"/>
                </a:lnTo>
                <a:lnTo>
                  <a:pt x="1535" y="2093"/>
                </a:lnTo>
                <a:lnTo>
                  <a:pt x="1532" y="2092"/>
                </a:lnTo>
                <a:lnTo>
                  <a:pt x="1529" y="2090"/>
                </a:lnTo>
                <a:lnTo>
                  <a:pt x="1527" y="2086"/>
                </a:lnTo>
                <a:lnTo>
                  <a:pt x="1526" y="2082"/>
                </a:lnTo>
                <a:lnTo>
                  <a:pt x="1526" y="2077"/>
                </a:lnTo>
                <a:lnTo>
                  <a:pt x="1526" y="2073"/>
                </a:lnTo>
                <a:lnTo>
                  <a:pt x="1532" y="2058"/>
                </a:lnTo>
                <a:lnTo>
                  <a:pt x="1539" y="2042"/>
                </a:lnTo>
                <a:lnTo>
                  <a:pt x="1539" y="2032"/>
                </a:lnTo>
                <a:lnTo>
                  <a:pt x="1539" y="2020"/>
                </a:lnTo>
                <a:lnTo>
                  <a:pt x="1538" y="2015"/>
                </a:lnTo>
                <a:lnTo>
                  <a:pt x="1536" y="2010"/>
                </a:lnTo>
                <a:lnTo>
                  <a:pt x="1532" y="2008"/>
                </a:lnTo>
                <a:lnTo>
                  <a:pt x="1529" y="2007"/>
                </a:lnTo>
                <a:lnTo>
                  <a:pt x="1513" y="2015"/>
                </a:lnTo>
                <a:lnTo>
                  <a:pt x="1497" y="2022"/>
                </a:lnTo>
                <a:lnTo>
                  <a:pt x="1483" y="2023"/>
                </a:lnTo>
                <a:lnTo>
                  <a:pt x="1468" y="2022"/>
                </a:lnTo>
                <a:lnTo>
                  <a:pt x="1454" y="2021"/>
                </a:lnTo>
                <a:lnTo>
                  <a:pt x="1444" y="2019"/>
                </a:lnTo>
                <a:lnTo>
                  <a:pt x="1436" y="2013"/>
                </a:lnTo>
                <a:lnTo>
                  <a:pt x="1424" y="2002"/>
                </a:lnTo>
                <a:lnTo>
                  <a:pt x="1413" y="1991"/>
                </a:lnTo>
                <a:lnTo>
                  <a:pt x="1405" y="1982"/>
                </a:lnTo>
                <a:lnTo>
                  <a:pt x="1401" y="1978"/>
                </a:lnTo>
                <a:lnTo>
                  <a:pt x="1398" y="1975"/>
                </a:lnTo>
                <a:lnTo>
                  <a:pt x="1394" y="1972"/>
                </a:lnTo>
                <a:lnTo>
                  <a:pt x="1391" y="1971"/>
                </a:lnTo>
                <a:lnTo>
                  <a:pt x="1387" y="1971"/>
                </a:lnTo>
                <a:lnTo>
                  <a:pt x="1384" y="1972"/>
                </a:lnTo>
                <a:lnTo>
                  <a:pt x="1380" y="1976"/>
                </a:lnTo>
                <a:lnTo>
                  <a:pt x="1375" y="1980"/>
                </a:lnTo>
                <a:lnTo>
                  <a:pt x="1367" y="1995"/>
                </a:lnTo>
                <a:lnTo>
                  <a:pt x="1359" y="2008"/>
                </a:lnTo>
                <a:lnTo>
                  <a:pt x="1354" y="2014"/>
                </a:lnTo>
                <a:lnTo>
                  <a:pt x="1349" y="2020"/>
                </a:lnTo>
                <a:lnTo>
                  <a:pt x="1343" y="2024"/>
                </a:lnTo>
                <a:lnTo>
                  <a:pt x="1338" y="2028"/>
                </a:lnTo>
                <a:lnTo>
                  <a:pt x="1328" y="2034"/>
                </a:lnTo>
                <a:lnTo>
                  <a:pt x="1318" y="2036"/>
                </a:lnTo>
                <a:lnTo>
                  <a:pt x="1315" y="2036"/>
                </a:lnTo>
                <a:lnTo>
                  <a:pt x="1312" y="2035"/>
                </a:lnTo>
                <a:lnTo>
                  <a:pt x="1310" y="2034"/>
                </a:lnTo>
                <a:lnTo>
                  <a:pt x="1309" y="2032"/>
                </a:lnTo>
                <a:lnTo>
                  <a:pt x="1308" y="2023"/>
                </a:lnTo>
                <a:lnTo>
                  <a:pt x="1308" y="2014"/>
                </a:lnTo>
                <a:lnTo>
                  <a:pt x="1309" y="2003"/>
                </a:lnTo>
                <a:lnTo>
                  <a:pt x="1310" y="1990"/>
                </a:lnTo>
                <a:lnTo>
                  <a:pt x="1309" y="1985"/>
                </a:lnTo>
                <a:lnTo>
                  <a:pt x="1308" y="1982"/>
                </a:lnTo>
                <a:lnTo>
                  <a:pt x="1305" y="1978"/>
                </a:lnTo>
                <a:lnTo>
                  <a:pt x="1303" y="1977"/>
                </a:lnTo>
                <a:lnTo>
                  <a:pt x="1299" y="1977"/>
                </a:lnTo>
                <a:lnTo>
                  <a:pt x="1297" y="1978"/>
                </a:lnTo>
                <a:lnTo>
                  <a:pt x="1293" y="1979"/>
                </a:lnTo>
                <a:lnTo>
                  <a:pt x="1291" y="1982"/>
                </a:lnTo>
                <a:lnTo>
                  <a:pt x="1287" y="1986"/>
                </a:lnTo>
                <a:lnTo>
                  <a:pt x="1283" y="1990"/>
                </a:lnTo>
                <a:lnTo>
                  <a:pt x="1280" y="1991"/>
                </a:lnTo>
                <a:lnTo>
                  <a:pt x="1278" y="1991"/>
                </a:lnTo>
                <a:lnTo>
                  <a:pt x="1275" y="1990"/>
                </a:lnTo>
                <a:lnTo>
                  <a:pt x="1273" y="1989"/>
                </a:lnTo>
                <a:lnTo>
                  <a:pt x="1269" y="1983"/>
                </a:lnTo>
                <a:lnTo>
                  <a:pt x="1267" y="1976"/>
                </a:lnTo>
                <a:lnTo>
                  <a:pt x="1265" y="1966"/>
                </a:lnTo>
                <a:lnTo>
                  <a:pt x="1262" y="1957"/>
                </a:lnTo>
                <a:lnTo>
                  <a:pt x="1259" y="1946"/>
                </a:lnTo>
                <a:lnTo>
                  <a:pt x="1255" y="1939"/>
                </a:lnTo>
                <a:lnTo>
                  <a:pt x="1252" y="1934"/>
                </a:lnTo>
                <a:lnTo>
                  <a:pt x="1248" y="1932"/>
                </a:lnTo>
                <a:lnTo>
                  <a:pt x="1243" y="1929"/>
                </a:lnTo>
                <a:lnTo>
                  <a:pt x="1240" y="1928"/>
                </a:lnTo>
                <a:lnTo>
                  <a:pt x="1237" y="1926"/>
                </a:lnTo>
                <a:lnTo>
                  <a:pt x="1236" y="1921"/>
                </a:lnTo>
                <a:lnTo>
                  <a:pt x="1236" y="1915"/>
                </a:lnTo>
                <a:lnTo>
                  <a:pt x="1236" y="1909"/>
                </a:lnTo>
                <a:lnTo>
                  <a:pt x="1235" y="1903"/>
                </a:lnTo>
                <a:lnTo>
                  <a:pt x="1231" y="1896"/>
                </a:lnTo>
                <a:lnTo>
                  <a:pt x="1229" y="1893"/>
                </a:lnTo>
                <a:lnTo>
                  <a:pt x="1228" y="1889"/>
                </a:lnTo>
                <a:lnTo>
                  <a:pt x="1227" y="1885"/>
                </a:lnTo>
                <a:lnTo>
                  <a:pt x="1228" y="1881"/>
                </a:lnTo>
                <a:lnTo>
                  <a:pt x="1229" y="1871"/>
                </a:lnTo>
                <a:lnTo>
                  <a:pt x="1234" y="1860"/>
                </a:lnTo>
                <a:lnTo>
                  <a:pt x="1236" y="1856"/>
                </a:lnTo>
                <a:lnTo>
                  <a:pt x="1237" y="1851"/>
                </a:lnTo>
                <a:lnTo>
                  <a:pt x="1237" y="1846"/>
                </a:lnTo>
                <a:lnTo>
                  <a:pt x="1237" y="1843"/>
                </a:lnTo>
                <a:lnTo>
                  <a:pt x="1235" y="1838"/>
                </a:lnTo>
                <a:lnTo>
                  <a:pt x="1230" y="1832"/>
                </a:lnTo>
                <a:lnTo>
                  <a:pt x="1225" y="1826"/>
                </a:lnTo>
                <a:lnTo>
                  <a:pt x="1223" y="1819"/>
                </a:lnTo>
                <a:lnTo>
                  <a:pt x="1222" y="1814"/>
                </a:lnTo>
                <a:lnTo>
                  <a:pt x="1222" y="1811"/>
                </a:lnTo>
                <a:lnTo>
                  <a:pt x="1223" y="1808"/>
                </a:lnTo>
                <a:lnTo>
                  <a:pt x="1224" y="1806"/>
                </a:lnTo>
                <a:lnTo>
                  <a:pt x="1229" y="1800"/>
                </a:lnTo>
                <a:lnTo>
                  <a:pt x="1233" y="1793"/>
                </a:lnTo>
                <a:lnTo>
                  <a:pt x="1235" y="1789"/>
                </a:lnTo>
                <a:lnTo>
                  <a:pt x="1235" y="1784"/>
                </a:lnTo>
                <a:lnTo>
                  <a:pt x="1236" y="1780"/>
                </a:lnTo>
                <a:lnTo>
                  <a:pt x="1235" y="1776"/>
                </a:lnTo>
                <a:lnTo>
                  <a:pt x="1231" y="1764"/>
                </a:lnTo>
                <a:lnTo>
                  <a:pt x="1228" y="1750"/>
                </a:lnTo>
                <a:lnTo>
                  <a:pt x="1225" y="1744"/>
                </a:lnTo>
                <a:lnTo>
                  <a:pt x="1224" y="1739"/>
                </a:lnTo>
                <a:lnTo>
                  <a:pt x="1222" y="1738"/>
                </a:lnTo>
                <a:lnTo>
                  <a:pt x="1221" y="1737"/>
                </a:lnTo>
                <a:lnTo>
                  <a:pt x="1217" y="1737"/>
                </a:lnTo>
                <a:lnTo>
                  <a:pt x="1214" y="1738"/>
                </a:lnTo>
                <a:lnTo>
                  <a:pt x="1204" y="1740"/>
                </a:lnTo>
                <a:lnTo>
                  <a:pt x="1196" y="1745"/>
                </a:lnTo>
                <a:lnTo>
                  <a:pt x="1180" y="1759"/>
                </a:lnTo>
                <a:lnTo>
                  <a:pt x="1162" y="1776"/>
                </a:lnTo>
                <a:lnTo>
                  <a:pt x="1159" y="1778"/>
                </a:lnTo>
                <a:lnTo>
                  <a:pt x="1154" y="1781"/>
                </a:lnTo>
                <a:lnTo>
                  <a:pt x="1149" y="1783"/>
                </a:lnTo>
                <a:lnTo>
                  <a:pt x="1146" y="1783"/>
                </a:lnTo>
                <a:lnTo>
                  <a:pt x="1138" y="1784"/>
                </a:lnTo>
                <a:lnTo>
                  <a:pt x="1130" y="1784"/>
                </a:lnTo>
                <a:lnTo>
                  <a:pt x="1126" y="1784"/>
                </a:lnTo>
                <a:lnTo>
                  <a:pt x="1123" y="1786"/>
                </a:lnTo>
                <a:lnTo>
                  <a:pt x="1120" y="1789"/>
                </a:lnTo>
                <a:lnTo>
                  <a:pt x="1114" y="1794"/>
                </a:lnTo>
                <a:lnTo>
                  <a:pt x="1111" y="1796"/>
                </a:lnTo>
                <a:lnTo>
                  <a:pt x="1108" y="1799"/>
                </a:lnTo>
                <a:lnTo>
                  <a:pt x="1103" y="1800"/>
                </a:lnTo>
                <a:lnTo>
                  <a:pt x="1099" y="1801"/>
                </a:lnTo>
                <a:lnTo>
                  <a:pt x="1096" y="1802"/>
                </a:lnTo>
                <a:lnTo>
                  <a:pt x="1091" y="1801"/>
                </a:lnTo>
                <a:lnTo>
                  <a:pt x="1088" y="1800"/>
                </a:lnTo>
                <a:lnTo>
                  <a:pt x="1083" y="1799"/>
                </a:lnTo>
                <a:lnTo>
                  <a:pt x="1078" y="1796"/>
                </a:lnTo>
                <a:lnTo>
                  <a:pt x="1073" y="1793"/>
                </a:lnTo>
                <a:lnTo>
                  <a:pt x="1069" y="1789"/>
                </a:lnTo>
                <a:lnTo>
                  <a:pt x="1065" y="1786"/>
                </a:lnTo>
                <a:lnTo>
                  <a:pt x="1059" y="1776"/>
                </a:lnTo>
                <a:lnTo>
                  <a:pt x="1054" y="1768"/>
                </a:lnTo>
                <a:lnTo>
                  <a:pt x="1050" y="1759"/>
                </a:lnTo>
                <a:lnTo>
                  <a:pt x="1045" y="1755"/>
                </a:lnTo>
                <a:lnTo>
                  <a:pt x="1038" y="1751"/>
                </a:lnTo>
                <a:lnTo>
                  <a:pt x="1029" y="1750"/>
                </a:lnTo>
                <a:lnTo>
                  <a:pt x="1023" y="1750"/>
                </a:lnTo>
                <a:lnTo>
                  <a:pt x="1020" y="1751"/>
                </a:lnTo>
                <a:lnTo>
                  <a:pt x="1016" y="1752"/>
                </a:lnTo>
                <a:lnTo>
                  <a:pt x="1014" y="1753"/>
                </a:lnTo>
                <a:lnTo>
                  <a:pt x="1009" y="1758"/>
                </a:lnTo>
                <a:lnTo>
                  <a:pt x="1006" y="1763"/>
                </a:lnTo>
                <a:lnTo>
                  <a:pt x="1003" y="1767"/>
                </a:lnTo>
                <a:lnTo>
                  <a:pt x="1001" y="1768"/>
                </a:lnTo>
                <a:lnTo>
                  <a:pt x="998" y="1769"/>
                </a:lnTo>
                <a:lnTo>
                  <a:pt x="996" y="1770"/>
                </a:lnTo>
                <a:lnTo>
                  <a:pt x="990" y="1769"/>
                </a:lnTo>
                <a:lnTo>
                  <a:pt x="985" y="1765"/>
                </a:lnTo>
                <a:lnTo>
                  <a:pt x="982" y="1762"/>
                </a:lnTo>
                <a:lnTo>
                  <a:pt x="979" y="1759"/>
                </a:lnTo>
                <a:lnTo>
                  <a:pt x="973" y="1756"/>
                </a:lnTo>
                <a:lnTo>
                  <a:pt x="964" y="1753"/>
                </a:lnTo>
                <a:lnTo>
                  <a:pt x="958" y="1752"/>
                </a:lnTo>
                <a:lnTo>
                  <a:pt x="952" y="1753"/>
                </a:lnTo>
                <a:lnTo>
                  <a:pt x="946" y="1755"/>
                </a:lnTo>
                <a:lnTo>
                  <a:pt x="940" y="1757"/>
                </a:lnTo>
                <a:lnTo>
                  <a:pt x="927" y="1763"/>
                </a:lnTo>
                <a:lnTo>
                  <a:pt x="913" y="1767"/>
                </a:lnTo>
                <a:lnTo>
                  <a:pt x="899" y="1771"/>
                </a:lnTo>
                <a:lnTo>
                  <a:pt x="884" y="1777"/>
                </a:lnTo>
                <a:lnTo>
                  <a:pt x="878" y="1780"/>
                </a:lnTo>
                <a:lnTo>
                  <a:pt x="871" y="1782"/>
                </a:lnTo>
                <a:lnTo>
                  <a:pt x="865" y="1783"/>
                </a:lnTo>
                <a:lnTo>
                  <a:pt x="861" y="1784"/>
                </a:lnTo>
                <a:lnTo>
                  <a:pt x="849" y="1783"/>
                </a:lnTo>
                <a:lnTo>
                  <a:pt x="837" y="1781"/>
                </a:lnTo>
                <a:lnTo>
                  <a:pt x="821" y="1780"/>
                </a:lnTo>
                <a:lnTo>
                  <a:pt x="802" y="1778"/>
                </a:lnTo>
                <a:lnTo>
                  <a:pt x="781" y="1780"/>
                </a:lnTo>
                <a:lnTo>
                  <a:pt x="761" y="1782"/>
                </a:lnTo>
                <a:lnTo>
                  <a:pt x="744" y="1786"/>
                </a:lnTo>
                <a:lnTo>
                  <a:pt x="731" y="1789"/>
                </a:lnTo>
                <a:lnTo>
                  <a:pt x="721" y="1790"/>
                </a:lnTo>
                <a:lnTo>
                  <a:pt x="710" y="1792"/>
                </a:lnTo>
                <a:lnTo>
                  <a:pt x="704" y="1790"/>
                </a:lnTo>
                <a:lnTo>
                  <a:pt x="699" y="1789"/>
                </a:lnTo>
                <a:lnTo>
                  <a:pt x="693" y="1788"/>
                </a:lnTo>
                <a:lnTo>
                  <a:pt x="688" y="1786"/>
                </a:lnTo>
                <a:lnTo>
                  <a:pt x="676" y="1778"/>
                </a:lnTo>
                <a:lnTo>
                  <a:pt x="662" y="1771"/>
                </a:lnTo>
                <a:lnTo>
                  <a:pt x="649" y="1765"/>
                </a:lnTo>
                <a:lnTo>
                  <a:pt x="641" y="1759"/>
                </a:lnTo>
                <a:lnTo>
                  <a:pt x="635" y="1755"/>
                </a:lnTo>
                <a:lnTo>
                  <a:pt x="629" y="1750"/>
                </a:lnTo>
                <a:lnTo>
                  <a:pt x="619" y="1748"/>
                </a:lnTo>
                <a:lnTo>
                  <a:pt x="606" y="1746"/>
                </a:lnTo>
                <a:lnTo>
                  <a:pt x="599" y="1746"/>
                </a:lnTo>
                <a:lnTo>
                  <a:pt x="594" y="1745"/>
                </a:lnTo>
                <a:lnTo>
                  <a:pt x="590" y="1744"/>
                </a:lnTo>
                <a:lnTo>
                  <a:pt x="586" y="1742"/>
                </a:lnTo>
                <a:lnTo>
                  <a:pt x="580" y="1736"/>
                </a:lnTo>
                <a:lnTo>
                  <a:pt x="573" y="1730"/>
                </a:lnTo>
                <a:lnTo>
                  <a:pt x="563" y="1724"/>
                </a:lnTo>
                <a:lnTo>
                  <a:pt x="553" y="1720"/>
                </a:lnTo>
                <a:lnTo>
                  <a:pt x="541" y="1718"/>
                </a:lnTo>
                <a:lnTo>
                  <a:pt x="530" y="1717"/>
                </a:lnTo>
                <a:lnTo>
                  <a:pt x="525" y="1715"/>
                </a:lnTo>
                <a:lnTo>
                  <a:pt x="521" y="1714"/>
                </a:lnTo>
                <a:lnTo>
                  <a:pt x="516" y="1712"/>
                </a:lnTo>
                <a:lnTo>
                  <a:pt x="512" y="1709"/>
                </a:lnTo>
                <a:lnTo>
                  <a:pt x="506" y="1701"/>
                </a:lnTo>
                <a:lnTo>
                  <a:pt x="500" y="1692"/>
                </a:lnTo>
                <a:lnTo>
                  <a:pt x="498" y="1688"/>
                </a:lnTo>
                <a:lnTo>
                  <a:pt x="494" y="1686"/>
                </a:lnTo>
                <a:lnTo>
                  <a:pt x="491" y="1685"/>
                </a:lnTo>
                <a:lnTo>
                  <a:pt x="485" y="1685"/>
                </a:lnTo>
                <a:lnTo>
                  <a:pt x="473" y="1686"/>
                </a:lnTo>
                <a:lnTo>
                  <a:pt x="459" y="1689"/>
                </a:lnTo>
                <a:lnTo>
                  <a:pt x="452" y="1689"/>
                </a:lnTo>
                <a:lnTo>
                  <a:pt x="446" y="1689"/>
                </a:lnTo>
                <a:lnTo>
                  <a:pt x="442" y="1688"/>
                </a:lnTo>
                <a:lnTo>
                  <a:pt x="439" y="1686"/>
                </a:lnTo>
                <a:lnTo>
                  <a:pt x="431" y="1679"/>
                </a:lnTo>
                <a:lnTo>
                  <a:pt x="423" y="1671"/>
                </a:lnTo>
                <a:lnTo>
                  <a:pt x="414" y="1662"/>
                </a:lnTo>
                <a:lnTo>
                  <a:pt x="404" y="1651"/>
                </a:lnTo>
                <a:lnTo>
                  <a:pt x="397" y="1641"/>
                </a:lnTo>
                <a:lnTo>
                  <a:pt x="391" y="1632"/>
                </a:lnTo>
                <a:lnTo>
                  <a:pt x="386" y="1624"/>
                </a:lnTo>
                <a:lnTo>
                  <a:pt x="380" y="1613"/>
                </a:lnTo>
                <a:lnTo>
                  <a:pt x="378" y="1607"/>
                </a:lnTo>
                <a:lnTo>
                  <a:pt x="377" y="1603"/>
                </a:lnTo>
                <a:lnTo>
                  <a:pt x="377" y="1598"/>
                </a:lnTo>
                <a:lnTo>
                  <a:pt x="378" y="1594"/>
                </a:lnTo>
                <a:lnTo>
                  <a:pt x="380" y="1587"/>
                </a:lnTo>
                <a:lnTo>
                  <a:pt x="379" y="1581"/>
                </a:lnTo>
                <a:lnTo>
                  <a:pt x="378" y="1578"/>
                </a:lnTo>
                <a:lnTo>
                  <a:pt x="377" y="1575"/>
                </a:lnTo>
                <a:lnTo>
                  <a:pt x="373" y="1574"/>
                </a:lnTo>
                <a:lnTo>
                  <a:pt x="368" y="1573"/>
                </a:lnTo>
                <a:lnTo>
                  <a:pt x="357" y="1569"/>
                </a:lnTo>
                <a:lnTo>
                  <a:pt x="343" y="1563"/>
                </a:lnTo>
                <a:lnTo>
                  <a:pt x="330" y="1556"/>
                </a:lnTo>
                <a:lnTo>
                  <a:pt x="321" y="1549"/>
                </a:lnTo>
                <a:lnTo>
                  <a:pt x="317" y="1545"/>
                </a:lnTo>
                <a:lnTo>
                  <a:pt x="315" y="1541"/>
                </a:lnTo>
                <a:lnTo>
                  <a:pt x="314" y="1535"/>
                </a:lnTo>
                <a:lnTo>
                  <a:pt x="313" y="1528"/>
                </a:lnTo>
                <a:lnTo>
                  <a:pt x="311" y="1516"/>
                </a:lnTo>
                <a:lnTo>
                  <a:pt x="313" y="1504"/>
                </a:lnTo>
                <a:lnTo>
                  <a:pt x="313" y="1499"/>
                </a:lnTo>
                <a:lnTo>
                  <a:pt x="311" y="1496"/>
                </a:lnTo>
                <a:lnTo>
                  <a:pt x="310" y="1492"/>
                </a:lnTo>
                <a:lnTo>
                  <a:pt x="309" y="1488"/>
                </a:lnTo>
                <a:lnTo>
                  <a:pt x="307" y="1486"/>
                </a:lnTo>
                <a:lnTo>
                  <a:pt x="304" y="1482"/>
                </a:lnTo>
                <a:lnTo>
                  <a:pt x="301" y="1481"/>
                </a:lnTo>
                <a:lnTo>
                  <a:pt x="297" y="1479"/>
                </a:lnTo>
                <a:lnTo>
                  <a:pt x="289" y="1475"/>
                </a:lnTo>
                <a:lnTo>
                  <a:pt x="283" y="1471"/>
                </a:lnTo>
                <a:lnTo>
                  <a:pt x="278" y="1466"/>
                </a:lnTo>
                <a:lnTo>
                  <a:pt x="276" y="1460"/>
                </a:lnTo>
                <a:lnTo>
                  <a:pt x="273" y="1453"/>
                </a:lnTo>
                <a:lnTo>
                  <a:pt x="271" y="1447"/>
                </a:lnTo>
                <a:lnTo>
                  <a:pt x="267" y="1441"/>
                </a:lnTo>
                <a:lnTo>
                  <a:pt x="261" y="1435"/>
                </a:lnTo>
                <a:lnTo>
                  <a:pt x="245" y="1423"/>
                </a:lnTo>
                <a:lnTo>
                  <a:pt x="227" y="1408"/>
                </a:lnTo>
                <a:lnTo>
                  <a:pt x="222" y="1404"/>
                </a:lnTo>
                <a:lnTo>
                  <a:pt x="219" y="1400"/>
                </a:lnTo>
                <a:lnTo>
                  <a:pt x="216" y="1398"/>
                </a:lnTo>
                <a:lnTo>
                  <a:pt x="216" y="1397"/>
                </a:lnTo>
                <a:lnTo>
                  <a:pt x="217" y="1392"/>
                </a:lnTo>
                <a:lnTo>
                  <a:pt x="222" y="1386"/>
                </a:lnTo>
                <a:lnTo>
                  <a:pt x="227" y="1377"/>
                </a:lnTo>
                <a:lnTo>
                  <a:pt x="230" y="1370"/>
                </a:lnTo>
                <a:lnTo>
                  <a:pt x="233" y="1358"/>
                </a:lnTo>
                <a:lnTo>
                  <a:pt x="235" y="1343"/>
                </a:lnTo>
                <a:lnTo>
                  <a:pt x="235" y="1327"/>
                </a:lnTo>
                <a:lnTo>
                  <a:pt x="236" y="1310"/>
                </a:lnTo>
                <a:lnTo>
                  <a:pt x="236" y="1296"/>
                </a:lnTo>
                <a:lnTo>
                  <a:pt x="234" y="1283"/>
                </a:lnTo>
                <a:lnTo>
                  <a:pt x="232" y="1276"/>
                </a:lnTo>
                <a:lnTo>
                  <a:pt x="229" y="1270"/>
                </a:lnTo>
                <a:lnTo>
                  <a:pt x="226" y="1264"/>
                </a:lnTo>
                <a:lnTo>
                  <a:pt x="220" y="1258"/>
                </a:lnTo>
                <a:lnTo>
                  <a:pt x="208" y="1246"/>
                </a:lnTo>
                <a:lnTo>
                  <a:pt x="194" y="1234"/>
                </a:lnTo>
                <a:lnTo>
                  <a:pt x="179" y="1223"/>
                </a:lnTo>
                <a:lnTo>
                  <a:pt x="165" y="1210"/>
                </a:lnTo>
                <a:lnTo>
                  <a:pt x="160" y="1204"/>
                </a:lnTo>
                <a:lnTo>
                  <a:pt x="157" y="1198"/>
                </a:lnTo>
                <a:lnTo>
                  <a:pt x="154" y="1191"/>
                </a:lnTo>
                <a:lnTo>
                  <a:pt x="152" y="1184"/>
                </a:lnTo>
                <a:lnTo>
                  <a:pt x="150" y="1171"/>
                </a:lnTo>
                <a:lnTo>
                  <a:pt x="145" y="1157"/>
                </a:lnTo>
                <a:lnTo>
                  <a:pt x="140" y="1150"/>
                </a:lnTo>
                <a:lnTo>
                  <a:pt x="135" y="1145"/>
                </a:lnTo>
                <a:lnTo>
                  <a:pt x="129" y="1141"/>
                </a:lnTo>
                <a:lnTo>
                  <a:pt x="122" y="1139"/>
                </a:lnTo>
                <a:lnTo>
                  <a:pt x="109" y="1134"/>
                </a:lnTo>
                <a:lnTo>
                  <a:pt x="95" y="1132"/>
                </a:lnTo>
                <a:lnTo>
                  <a:pt x="90" y="1129"/>
                </a:lnTo>
                <a:lnTo>
                  <a:pt x="87" y="1127"/>
                </a:lnTo>
                <a:lnTo>
                  <a:pt x="84" y="1124"/>
                </a:lnTo>
                <a:lnTo>
                  <a:pt x="84" y="1120"/>
                </a:lnTo>
                <a:lnTo>
                  <a:pt x="84" y="1116"/>
                </a:lnTo>
                <a:lnTo>
                  <a:pt x="85" y="1112"/>
                </a:lnTo>
                <a:lnTo>
                  <a:pt x="88" y="1108"/>
                </a:lnTo>
                <a:lnTo>
                  <a:pt x="90" y="1105"/>
                </a:lnTo>
                <a:lnTo>
                  <a:pt x="95" y="1097"/>
                </a:lnTo>
                <a:lnTo>
                  <a:pt x="99" y="1091"/>
                </a:lnTo>
                <a:lnTo>
                  <a:pt x="100" y="1088"/>
                </a:lnTo>
                <a:lnTo>
                  <a:pt x="100" y="1085"/>
                </a:lnTo>
                <a:lnTo>
                  <a:pt x="100" y="1082"/>
                </a:lnTo>
                <a:lnTo>
                  <a:pt x="99" y="1080"/>
                </a:lnTo>
                <a:lnTo>
                  <a:pt x="94" y="1074"/>
                </a:lnTo>
                <a:lnTo>
                  <a:pt x="88" y="1066"/>
                </a:lnTo>
                <a:lnTo>
                  <a:pt x="84" y="1062"/>
                </a:lnTo>
                <a:lnTo>
                  <a:pt x="82" y="1057"/>
                </a:lnTo>
                <a:lnTo>
                  <a:pt x="80" y="1051"/>
                </a:lnTo>
                <a:lnTo>
                  <a:pt x="78" y="1045"/>
                </a:lnTo>
                <a:lnTo>
                  <a:pt x="78" y="1039"/>
                </a:lnTo>
                <a:lnTo>
                  <a:pt x="80" y="1033"/>
                </a:lnTo>
                <a:lnTo>
                  <a:pt x="81" y="1028"/>
                </a:lnTo>
                <a:lnTo>
                  <a:pt x="83" y="1025"/>
                </a:lnTo>
                <a:lnTo>
                  <a:pt x="89" y="1018"/>
                </a:lnTo>
                <a:lnTo>
                  <a:pt x="94" y="1012"/>
                </a:lnTo>
                <a:lnTo>
                  <a:pt x="96" y="1007"/>
                </a:lnTo>
                <a:lnTo>
                  <a:pt x="97" y="1001"/>
                </a:lnTo>
                <a:lnTo>
                  <a:pt x="96" y="999"/>
                </a:lnTo>
                <a:lnTo>
                  <a:pt x="95" y="995"/>
                </a:lnTo>
                <a:lnTo>
                  <a:pt x="91" y="993"/>
                </a:lnTo>
                <a:lnTo>
                  <a:pt x="88" y="989"/>
                </a:lnTo>
                <a:lnTo>
                  <a:pt x="75" y="982"/>
                </a:lnTo>
                <a:lnTo>
                  <a:pt x="57" y="975"/>
                </a:lnTo>
                <a:lnTo>
                  <a:pt x="40" y="967"/>
                </a:lnTo>
                <a:lnTo>
                  <a:pt x="26" y="959"/>
                </a:lnTo>
                <a:lnTo>
                  <a:pt x="21" y="956"/>
                </a:lnTo>
                <a:lnTo>
                  <a:pt x="20" y="951"/>
                </a:lnTo>
                <a:lnTo>
                  <a:pt x="19" y="948"/>
                </a:lnTo>
                <a:lnTo>
                  <a:pt x="20" y="943"/>
                </a:lnTo>
                <a:lnTo>
                  <a:pt x="25" y="933"/>
                </a:lnTo>
                <a:lnTo>
                  <a:pt x="32" y="925"/>
                </a:lnTo>
                <a:lnTo>
                  <a:pt x="34" y="921"/>
                </a:lnTo>
                <a:lnTo>
                  <a:pt x="37" y="918"/>
                </a:lnTo>
                <a:lnTo>
                  <a:pt x="38" y="914"/>
                </a:lnTo>
                <a:lnTo>
                  <a:pt x="39" y="911"/>
                </a:lnTo>
                <a:lnTo>
                  <a:pt x="38" y="907"/>
                </a:lnTo>
                <a:lnTo>
                  <a:pt x="37" y="904"/>
                </a:lnTo>
                <a:lnTo>
                  <a:pt x="34" y="899"/>
                </a:lnTo>
                <a:lnTo>
                  <a:pt x="32" y="895"/>
                </a:lnTo>
                <a:lnTo>
                  <a:pt x="24" y="888"/>
                </a:lnTo>
                <a:lnTo>
                  <a:pt x="14" y="880"/>
                </a:lnTo>
                <a:lnTo>
                  <a:pt x="9" y="875"/>
                </a:lnTo>
                <a:lnTo>
                  <a:pt x="6" y="869"/>
                </a:lnTo>
                <a:lnTo>
                  <a:pt x="2" y="862"/>
                </a:lnTo>
                <a:lnTo>
                  <a:pt x="1" y="853"/>
                </a:lnTo>
                <a:lnTo>
                  <a:pt x="0" y="843"/>
                </a:lnTo>
                <a:lnTo>
                  <a:pt x="1" y="834"/>
                </a:lnTo>
                <a:lnTo>
                  <a:pt x="3" y="825"/>
                </a:lnTo>
                <a:lnTo>
                  <a:pt x="6" y="818"/>
                </a:lnTo>
                <a:lnTo>
                  <a:pt x="7" y="814"/>
                </a:lnTo>
                <a:lnTo>
                  <a:pt x="8" y="812"/>
                </a:lnTo>
                <a:lnTo>
                  <a:pt x="11" y="809"/>
                </a:lnTo>
                <a:lnTo>
                  <a:pt x="12" y="807"/>
                </a:lnTo>
                <a:lnTo>
                  <a:pt x="14" y="806"/>
                </a:lnTo>
                <a:lnTo>
                  <a:pt x="20" y="806"/>
                </a:lnTo>
                <a:lnTo>
                  <a:pt x="37" y="805"/>
                </a:lnTo>
                <a:lnTo>
                  <a:pt x="55" y="805"/>
                </a:lnTo>
                <a:lnTo>
                  <a:pt x="74" y="804"/>
                </a:lnTo>
                <a:lnTo>
                  <a:pt x="94" y="803"/>
                </a:lnTo>
                <a:lnTo>
                  <a:pt x="102" y="801"/>
                </a:lnTo>
                <a:lnTo>
                  <a:pt x="110" y="799"/>
                </a:lnTo>
                <a:lnTo>
                  <a:pt x="116" y="797"/>
                </a:lnTo>
                <a:lnTo>
                  <a:pt x="121" y="793"/>
                </a:lnTo>
                <a:lnTo>
                  <a:pt x="129" y="787"/>
                </a:lnTo>
                <a:lnTo>
                  <a:pt x="138" y="782"/>
                </a:lnTo>
                <a:lnTo>
                  <a:pt x="147" y="778"/>
                </a:lnTo>
                <a:lnTo>
                  <a:pt x="159" y="775"/>
                </a:lnTo>
                <a:lnTo>
                  <a:pt x="170" y="772"/>
                </a:lnTo>
                <a:lnTo>
                  <a:pt x="179" y="767"/>
                </a:lnTo>
                <a:lnTo>
                  <a:pt x="185" y="762"/>
                </a:lnTo>
                <a:lnTo>
                  <a:pt x="190" y="757"/>
                </a:lnTo>
                <a:lnTo>
                  <a:pt x="196" y="754"/>
                </a:lnTo>
                <a:lnTo>
                  <a:pt x="203" y="750"/>
                </a:lnTo>
                <a:lnTo>
                  <a:pt x="211" y="748"/>
                </a:lnTo>
                <a:lnTo>
                  <a:pt x="220" y="747"/>
                </a:lnTo>
                <a:lnTo>
                  <a:pt x="229" y="744"/>
                </a:lnTo>
                <a:lnTo>
                  <a:pt x="240" y="741"/>
                </a:lnTo>
                <a:lnTo>
                  <a:pt x="251" y="735"/>
                </a:lnTo>
                <a:lnTo>
                  <a:pt x="259" y="729"/>
                </a:lnTo>
                <a:lnTo>
                  <a:pt x="265" y="722"/>
                </a:lnTo>
                <a:lnTo>
                  <a:pt x="272" y="717"/>
                </a:lnTo>
                <a:lnTo>
                  <a:pt x="276" y="715"/>
                </a:lnTo>
                <a:lnTo>
                  <a:pt x="280" y="712"/>
                </a:lnTo>
                <a:lnTo>
                  <a:pt x="285" y="711"/>
                </a:lnTo>
                <a:lnTo>
                  <a:pt x="291" y="710"/>
                </a:lnTo>
                <a:lnTo>
                  <a:pt x="303" y="708"/>
                </a:lnTo>
                <a:lnTo>
                  <a:pt x="317" y="705"/>
                </a:lnTo>
                <a:lnTo>
                  <a:pt x="333" y="703"/>
                </a:lnTo>
                <a:lnTo>
                  <a:pt x="349" y="700"/>
                </a:lnTo>
                <a:lnTo>
                  <a:pt x="370" y="698"/>
                </a:lnTo>
                <a:lnTo>
                  <a:pt x="391" y="693"/>
                </a:lnTo>
                <a:lnTo>
                  <a:pt x="400" y="691"/>
                </a:lnTo>
                <a:lnTo>
                  <a:pt x="409" y="688"/>
                </a:lnTo>
                <a:lnTo>
                  <a:pt x="416" y="685"/>
                </a:lnTo>
                <a:lnTo>
                  <a:pt x="421" y="681"/>
                </a:lnTo>
                <a:lnTo>
                  <a:pt x="435" y="665"/>
                </a:lnTo>
                <a:lnTo>
                  <a:pt x="446" y="649"/>
                </a:lnTo>
                <a:lnTo>
                  <a:pt x="450" y="645"/>
                </a:lnTo>
                <a:lnTo>
                  <a:pt x="454" y="641"/>
                </a:lnTo>
                <a:lnTo>
                  <a:pt x="456" y="637"/>
                </a:lnTo>
                <a:lnTo>
                  <a:pt x="458" y="633"/>
                </a:lnTo>
                <a:lnTo>
                  <a:pt x="459" y="628"/>
                </a:lnTo>
                <a:lnTo>
                  <a:pt x="461" y="623"/>
                </a:lnTo>
                <a:lnTo>
                  <a:pt x="465" y="620"/>
                </a:lnTo>
                <a:lnTo>
                  <a:pt x="468" y="617"/>
                </a:lnTo>
                <a:lnTo>
                  <a:pt x="475" y="615"/>
                </a:lnTo>
                <a:lnTo>
                  <a:pt x="483" y="611"/>
                </a:lnTo>
                <a:lnTo>
                  <a:pt x="491" y="606"/>
                </a:lnTo>
                <a:lnTo>
                  <a:pt x="498" y="599"/>
                </a:lnTo>
                <a:lnTo>
                  <a:pt x="504" y="593"/>
                </a:lnTo>
                <a:lnTo>
                  <a:pt x="510" y="587"/>
                </a:lnTo>
                <a:lnTo>
                  <a:pt x="513" y="586"/>
                </a:lnTo>
                <a:lnTo>
                  <a:pt x="519" y="584"/>
                </a:lnTo>
                <a:lnTo>
                  <a:pt x="525" y="583"/>
                </a:lnTo>
                <a:lnTo>
                  <a:pt x="532" y="582"/>
                </a:lnTo>
                <a:lnTo>
                  <a:pt x="541" y="582"/>
                </a:lnTo>
                <a:lnTo>
                  <a:pt x="549" y="582"/>
                </a:lnTo>
                <a:lnTo>
                  <a:pt x="556" y="583"/>
                </a:lnTo>
                <a:lnTo>
                  <a:pt x="562" y="584"/>
                </a:lnTo>
                <a:lnTo>
                  <a:pt x="568" y="586"/>
                </a:lnTo>
                <a:lnTo>
                  <a:pt x="572" y="591"/>
                </a:lnTo>
                <a:close/>
              </a:path>
            </a:pathLst>
          </a:custGeom>
          <a:solidFill>
            <a:schemeClr val="bg1">
              <a:lumMod val="95000"/>
            </a:schemeClr>
          </a:solidFill>
          <a:ln w="19050">
            <a:solidFill>
              <a:schemeClr val="bg1">
                <a:lumMod val="85000"/>
              </a:schemeClr>
            </a:solidFill>
            <a:round/>
          </a:ln>
        </p:spPr>
        <p:txBody>
          <a:bodyPr/>
          <a:lstStyle/>
          <a:p>
            <a:endParaRPr lang="zh-CN" altLang="en-US"/>
          </a:p>
        </p:txBody>
      </p:sp>
      <p:grpSp>
        <p:nvGrpSpPr>
          <p:cNvPr id="4" name="组合 3"/>
          <p:cNvGrpSpPr/>
          <p:nvPr/>
        </p:nvGrpSpPr>
        <p:grpSpPr>
          <a:xfrm>
            <a:off x="896327" y="2813730"/>
            <a:ext cx="10081846" cy="1510035"/>
            <a:chOff x="1055077" y="2418125"/>
            <a:chExt cx="10081846" cy="1510035"/>
          </a:xfrm>
        </p:grpSpPr>
        <p:sp>
          <p:nvSpPr>
            <p:cNvPr id="10" name="矩形 9"/>
            <p:cNvSpPr/>
            <p:nvPr/>
          </p:nvSpPr>
          <p:spPr>
            <a:xfrm>
              <a:off x="1055077" y="3221405"/>
              <a:ext cx="10081846" cy="706755"/>
            </a:xfrm>
            <a:prstGeom prst="rect">
              <a:avLst/>
            </a:prstGeom>
          </p:spPr>
          <p:txBody>
            <a:bodyPr wrap="square">
              <a:spAutoFit/>
            </a:bodyPr>
            <a:lstStyle/>
            <a:p>
              <a:pPr algn="ctr"/>
              <a:r>
                <a:rPr lang="zh-CN" altLang="en-US" sz="4000" b="1">
                  <a:solidFill>
                    <a:srgbClr val="EE3028"/>
                  </a:solidFill>
                  <a:cs typeface="+mn-ea"/>
                  <a:sym typeface="+mn-lt"/>
                </a:rPr>
                <a:t>专题六　综合性学习</a:t>
              </a:r>
            </a:p>
          </p:txBody>
        </p:sp>
        <p:sp>
          <p:nvSpPr>
            <p:cNvPr id="12" name="文本框 11"/>
            <p:cNvSpPr txBox="1"/>
            <p:nvPr/>
          </p:nvSpPr>
          <p:spPr>
            <a:xfrm>
              <a:off x="3462973" y="2418125"/>
              <a:ext cx="5266055" cy="662738"/>
            </a:xfrm>
            <a:prstGeom prst="roundRect">
              <a:avLst>
                <a:gd name="adj" fmla="val 50000"/>
              </a:avLst>
            </a:prstGeom>
            <a:solidFill>
              <a:srgbClr val="EE3028"/>
            </a:solidFill>
            <a:effectLst/>
          </p:spPr>
          <p:txBody>
            <a:bodyPr wrap="square" bIns="54000" rtlCol="0">
              <a:spAutoFit/>
            </a:bodyPr>
            <a:lstStyle/>
            <a:p>
              <a:pPr algn="ctr"/>
              <a:r>
                <a:rPr lang="zh-CN" altLang="en-US" sz="2400" b="1">
                  <a:solidFill>
                    <a:schemeClr val="bg1"/>
                  </a:solidFill>
                  <a:cs typeface="+mn-ea"/>
                  <a:sym typeface="+mn-lt"/>
                </a:rPr>
                <a:t>第二部分　积累与运用</a:t>
              </a:r>
            </a:p>
          </p:txBody>
        </p:sp>
      </p:grpSp>
    </p:spTree>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综合性学习</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专题六</a:t>
            </a:r>
          </a:p>
        </p:txBody>
      </p:sp>
      <p:sp>
        <p:nvSpPr>
          <p:cNvPr id="2" name="文本框 1"/>
          <p:cNvSpPr txBox="1"/>
          <p:nvPr/>
        </p:nvSpPr>
        <p:spPr>
          <a:xfrm>
            <a:off x="1245235" y="2221230"/>
            <a:ext cx="9956800" cy="3415030"/>
          </a:xfrm>
          <a:prstGeom prst="rect">
            <a:avLst/>
          </a:prstGeom>
          <a:noFill/>
          <a:ln w="9525">
            <a:noFill/>
          </a:ln>
        </p:spPr>
        <p:txBody>
          <a:bodyPr wrap="square">
            <a:spAutoFit/>
          </a:bodyPr>
          <a:lstStyle/>
          <a:p>
            <a:pPr indent="0" algn="just"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sz="2400" b="0">
                <a:solidFill>
                  <a:schemeClr val="tx1"/>
                </a:solidFill>
                <a:latin typeface="黑体" panose="02010609060101010101" pitchFamily="49" charset="-122"/>
                <a:ea typeface="黑体" panose="02010609060101010101" pitchFamily="49" charset="-122"/>
                <a:cs typeface="宋体" panose="02010600030101010101" pitchFamily="2" charset="-122"/>
              </a:rPr>
              <a:t>参考</a:t>
            </a: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答案</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示例一:构思新颖。把宣传卡片设计成“回家专列”高铁票的样子,把“远方”设为出发站,把“老家河南”设为到达站,并用展开的书和“明月”“故乡”二词连接两个站点,巧妙地突出文化旅游特色。</a:t>
            </a:r>
          </a:p>
          <a:p>
            <a:pPr indent="0" algn="just" fontAlgn="auto">
              <a:lnSpc>
                <a:spcPct val="150000"/>
              </a:lnSpc>
            </a:pPr>
            <a:r>
              <a:rPr sz="2400">
                <a:latin typeface="宋体" panose="02010600030101010101" pitchFamily="2" charset="-122"/>
                <a:ea typeface="宋体" panose="02010600030101010101" pitchFamily="2" charset="-122"/>
                <a:cs typeface="宋体" panose="02010600030101010101" pitchFamily="2" charset="-122"/>
                <a:sym typeface="+mn-ea"/>
              </a:rPr>
              <a:t>(观点明确,1分;分析合理,3分;语句通顺,1分。共5分。如有其他观点,分析合理亦可酌情给分)</a:t>
            </a:r>
            <a:endParaRPr sz="2400" b="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50000"/>
              </a:lnSpc>
            </a:pPr>
            <a:endParaRPr sz="2400" b="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wipe dir="d"/>
  </p:transition>
  <p:timing/>
</p:sld>
</file>

<file path=ppt/slides/slide10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图文转换</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p>
        </p:txBody>
      </p:sp>
      <p:sp>
        <p:nvSpPr>
          <p:cNvPr id="2" name="文本框 1"/>
          <p:cNvSpPr txBox="1"/>
          <p:nvPr/>
        </p:nvSpPr>
        <p:spPr>
          <a:xfrm>
            <a:off x="508000" y="1699260"/>
            <a:ext cx="10462895" cy="2306955"/>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方法技巧</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4.畅表达,信息全。通过对思维导图(流程图)的分析,将其中的信息按照题目要求,并且根据其发展的趋势或走向选择准确的词语进行表述,注意不要遗漏关键词语或环节,注意字数的限制。</a:t>
            </a:r>
          </a:p>
        </p:txBody>
      </p:sp>
    </p:spTree>
  </p:cSld>
  <p:clrMapOvr>
    <a:masterClrMapping/>
  </p:clrMapOvr>
  <p:transition spd="med">
    <p:wipe dir="d"/>
  </p:transition>
  <p:timing/>
</p:sld>
</file>

<file path=ppt/slides/slide10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图文转换</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p>
        </p:txBody>
      </p:sp>
      <p:sp>
        <p:nvSpPr>
          <p:cNvPr id="2" name="文本框 1"/>
          <p:cNvSpPr txBox="1"/>
          <p:nvPr/>
        </p:nvSpPr>
        <p:spPr>
          <a:xfrm>
            <a:off x="463550" y="1066800"/>
            <a:ext cx="10507345" cy="5631180"/>
          </a:xfrm>
          <a:prstGeom prst="rect">
            <a:avLst/>
          </a:prstGeom>
          <a:noFill/>
          <a:ln w="9525">
            <a:noFill/>
          </a:ln>
        </p:spPr>
        <p:txBody>
          <a:bodyPr wrap="square">
            <a:spAutoFit/>
          </a:bodyPr>
          <a:lstStyle/>
          <a:p>
            <a:pPr indent="0" algn="ctr"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考向</a:t>
            </a:r>
            <a:r>
              <a:rPr lang="en-US" sz="2400" b="0">
                <a:solidFill>
                  <a:srgbClr val="FF0000"/>
                </a:solidFill>
                <a:latin typeface="宋体" panose="02010600030101010101" pitchFamily="2" charset="-122"/>
                <a:ea typeface="宋体" panose="02010600030101010101" pitchFamily="2" charset="-122"/>
                <a:cs typeface="宋体" panose="02010600030101010101" pitchFamily="2" charset="-122"/>
              </a:rPr>
              <a:t>5</a:t>
            </a:r>
            <a:r>
              <a:rPr sz="2400" b="0">
                <a:latin typeface="宋体" panose="02010600030101010101" pitchFamily="2" charset="-122"/>
                <a:ea typeface="宋体" panose="02010600030101010101" pitchFamily="2" charset="-122"/>
                <a:cs typeface="宋体" panose="02010600030101010101" pitchFamily="2" charset="-122"/>
              </a:rPr>
              <a:t>　框架图类</a:t>
            </a:r>
          </a:p>
          <a:p>
            <a:pPr indent="0" algn="just" fontAlgn="auto">
              <a:lnSpc>
                <a:spcPct val="150000"/>
              </a:lnSpc>
            </a:pPr>
            <a:endParaRPr sz="2400" b="0">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sz="2400" b="0">
                <a:solidFill>
                  <a:srgbClr val="FF0000"/>
                </a:solidFill>
                <a:latin typeface="宋体" panose="02010600030101010101" pitchFamily="2" charset="-122"/>
                <a:ea typeface="宋体" panose="02010600030101010101" pitchFamily="2" charset="-122"/>
                <a:cs typeface="宋体" panose="02010600030101010101" pitchFamily="2" charset="-122"/>
              </a:rPr>
              <a:t>7</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[2020泸州改编]校团委准备组织一次对我市“诚实守信好人”的采访报道活动,下面是该活动方案的框架图,请将该框架图转换成一段文字。要求:语言简洁流畅,顺序合理。(6分)</a:t>
            </a:r>
          </a:p>
          <a:p>
            <a:pPr indent="0" algn="just" fontAlgn="auto">
              <a:lnSpc>
                <a:spcPct val="150000"/>
              </a:lnSpc>
            </a:pPr>
            <a:endParaRPr sz="2400" b="0">
              <a:solidFill>
                <a:schemeClr val="tx1"/>
              </a:solidFill>
              <a:latin typeface="楷体" panose="02010609060101010101" charset="-122"/>
              <a:ea typeface="楷体" panose="02010609060101010101" charset="-122"/>
              <a:cs typeface="楷体" panose="02010609060101010101" charset="-122"/>
            </a:endParaRPr>
          </a:p>
          <a:p>
            <a:pPr indent="0" algn="just" fontAlgn="auto">
              <a:lnSpc>
                <a:spcPct val="150000"/>
              </a:lnSpc>
            </a:pPr>
            <a:endParaRPr sz="2400" b="0">
              <a:solidFill>
                <a:schemeClr val="tx1"/>
              </a:solidFill>
              <a:latin typeface="楷体" panose="02010609060101010101" charset="-122"/>
              <a:ea typeface="楷体" panose="02010609060101010101" charset="-122"/>
              <a:cs typeface="楷体" panose="02010609060101010101" charset="-122"/>
            </a:endParaRPr>
          </a:p>
          <a:p>
            <a:pPr indent="0" algn="just" fontAlgn="auto">
              <a:lnSpc>
                <a:spcPct val="150000"/>
              </a:lnSpc>
            </a:pPr>
            <a:endParaRPr sz="2400" b="0">
              <a:solidFill>
                <a:schemeClr val="tx1"/>
              </a:solidFill>
              <a:latin typeface="楷体" panose="02010609060101010101" charset="-122"/>
              <a:ea typeface="楷体" panose="02010609060101010101" charset="-122"/>
              <a:cs typeface="楷体" panose="02010609060101010101" charset="-122"/>
            </a:endParaRPr>
          </a:p>
          <a:p>
            <a:pPr indent="0" algn="just" fontAlgn="auto">
              <a:lnSpc>
                <a:spcPct val="150000"/>
              </a:lnSpc>
            </a:pPr>
            <a:endParaRPr sz="2400" b="0">
              <a:solidFill>
                <a:schemeClr val="tx1"/>
              </a:solidFill>
              <a:latin typeface="楷体" panose="02010609060101010101" charset="-122"/>
              <a:ea typeface="楷体" panose="02010609060101010101" charset="-122"/>
              <a:cs typeface="楷体" panose="02010609060101010101" charset="-122"/>
            </a:endParaRPr>
          </a:p>
          <a:p>
            <a:pPr indent="0" algn="ctr"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p:txBody>
      </p:sp>
      <p:pic>
        <p:nvPicPr>
          <p:cNvPr id="704" name="22yyflxyl-008.jpg" descr="id:2147500481;FounderCES"/>
          <p:cNvPicPr>
            <a:picLocks noChangeAspect="1"/>
          </p:cNvPicPr>
          <p:nvPr/>
        </p:nvPicPr>
        <p:blipFill>
          <a:blip r:embed="rId2"/>
          <a:stretch>
            <a:fillRect/>
          </a:stretch>
        </p:blipFill>
        <p:spPr>
          <a:xfrm>
            <a:off x="7698740" y="3306445"/>
            <a:ext cx="3272155" cy="3202305"/>
          </a:xfrm>
          <a:prstGeom prst="rect">
            <a:avLst/>
          </a:prstGeom>
        </p:spPr>
      </p:pic>
    </p:spTree>
  </p:cSld>
  <p:clrMapOvr>
    <a:masterClrMapping/>
  </p:clrMapOvr>
  <p:transition spd="med">
    <p:wipe dir="d"/>
  </p:transition>
  <p:timing/>
</p:sld>
</file>

<file path=ppt/slides/slide10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图文转换</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p>
        </p:txBody>
      </p:sp>
      <p:sp>
        <p:nvSpPr>
          <p:cNvPr id="2" name="文本框 1"/>
          <p:cNvSpPr txBox="1"/>
          <p:nvPr/>
        </p:nvSpPr>
        <p:spPr>
          <a:xfrm>
            <a:off x="895985" y="1056005"/>
            <a:ext cx="10729595" cy="2306955"/>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a:t>
            </a: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思路分析</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解答此题,首先需要把握框架图的结构,依次进行解说。这幅框架图由三部分组成:活动主题、活动阶段、具体活动。然后依据“总—分”的顺序,先总说,再对每个活动阶段展开介绍即可。</a:t>
            </a:r>
          </a:p>
          <a:p>
            <a:pPr indent="0" algn="just" fontAlgn="auto">
              <a:lnSpc>
                <a:spcPct val="150000"/>
              </a:lnSpc>
            </a:pPr>
            <a:endParaRPr sz="2400" b="0">
              <a:solidFill>
                <a:schemeClr val="tx1"/>
              </a:solidFill>
              <a:latin typeface="楷体" panose="02010609060101010101" charset="-122"/>
              <a:ea typeface="楷体" panose="02010609060101010101" charset="-122"/>
              <a:cs typeface="楷体" panose="02010609060101010101" charset="-122"/>
            </a:endParaRPr>
          </a:p>
        </p:txBody>
      </p:sp>
    </p:spTree>
  </p:cSld>
  <p:clrMapOvr>
    <a:masterClrMapping/>
  </p:clrMapOvr>
  <p:transition spd="med">
    <p:wipe dir="d"/>
  </p:transition>
  <p:timing/>
</p:sld>
</file>

<file path=ppt/slides/slide10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图文转换</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p>
        </p:txBody>
      </p:sp>
      <p:sp>
        <p:nvSpPr>
          <p:cNvPr id="2" name="文本框 1"/>
          <p:cNvSpPr txBox="1"/>
          <p:nvPr/>
        </p:nvSpPr>
        <p:spPr>
          <a:xfrm>
            <a:off x="463550" y="1810385"/>
            <a:ext cx="10097135" cy="2861310"/>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a:t>
            </a: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参考答案</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本次采访报道活动以“诚信的力量”为主题,(1分)分准备、采编和报道三个阶段。(1分)在准备阶段,要收集采访对象信息、拟写采访提纲、进行团队分工;(1分)在采编阶段,先进行实地采访,然后编审稿件;(1分)在报道阶段,通过广播站、校园网、公众号进行宣传报道。(1分)(顺序合理1分)(共6分)</a:t>
            </a:r>
          </a:p>
        </p:txBody>
      </p:sp>
    </p:spTree>
  </p:cSld>
  <p:clrMapOvr>
    <a:masterClrMapping/>
  </p:clrMapOvr>
  <p:transition spd="med">
    <p:wipe dir="d"/>
  </p:transition>
  <p:timing/>
</p:sld>
</file>

<file path=ppt/slides/slide10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图文转换</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p>
        </p:txBody>
      </p:sp>
      <p:sp>
        <p:nvSpPr>
          <p:cNvPr id="2" name="文本框 1"/>
          <p:cNvSpPr txBox="1"/>
          <p:nvPr/>
        </p:nvSpPr>
        <p:spPr>
          <a:xfrm>
            <a:off x="508000" y="1699260"/>
            <a:ext cx="10462895" cy="3415030"/>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方法技巧</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1.看清组织结构。框架图一般采用总分结构,分支分层体现。先用一个总的活动名称概括全部内容,然后把整个活动分成几个“支”,也就是活动的若干部分,如前期准备阶段、活动实施阶段、活动后的总结表彰阶段等;每一支又分两到三层,层与层之间是并列关系,说明活动的具体项目,各个项目之间有时存在时间的先后问题。    </a:t>
            </a:r>
          </a:p>
        </p:txBody>
      </p:sp>
    </p:spTree>
  </p:cSld>
  <p:clrMapOvr>
    <a:masterClrMapping/>
  </p:clrMapOvr>
  <p:transition spd="med">
    <p:wipe dir="d"/>
  </p:transition>
  <p:timing/>
</p:sld>
</file>

<file path=ppt/slides/slide10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图文转换</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p>
        </p:txBody>
      </p:sp>
      <p:sp>
        <p:nvSpPr>
          <p:cNvPr id="2" name="文本框 1"/>
          <p:cNvSpPr txBox="1"/>
          <p:nvPr/>
        </p:nvSpPr>
        <p:spPr>
          <a:xfrm>
            <a:off x="508000" y="1699260"/>
            <a:ext cx="10462895" cy="2306955"/>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方法技巧</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2.找准说明顺序。对框架图的解说,说明顺序至关重要。可以按照活动的时间顺序说明,也可按照主要和次要的关系说明,但无论采用怎样的顺序,都要处理好包含关系,总分关系。   </a:t>
            </a:r>
          </a:p>
        </p:txBody>
      </p:sp>
    </p:spTree>
  </p:cSld>
  <p:clrMapOvr>
    <a:masterClrMapping/>
  </p:clrMapOvr>
  <p:transition spd="med">
    <p:wipe dir="d"/>
  </p:transition>
  <p:timing/>
</p:sld>
</file>

<file path=ppt/slides/slide10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图文转换</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p>
        </p:txBody>
      </p:sp>
      <p:sp>
        <p:nvSpPr>
          <p:cNvPr id="2" name="文本框 1"/>
          <p:cNvSpPr txBox="1"/>
          <p:nvPr/>
        </p:nvSpPr>
        <p:spPr>
          <a:xfrm>
            <a:off x="508000" y="1699260"/>
            <a:ext cx="10462895" cy="2306955"/>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方法技巧</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3.根据关系连缀。厘清每一个概念在整个事件或行为中的地位及作用是解说的前提,根据概念间的因果、条件、递进、并列、转折等关系,选定过渡词语或关联词语实施连缀是关键。    </a:t>
            </a:r>
          </a:p>
        </p:txBody>
      </p:sp>
    </p:spTree>
  </p:cSld>
  <p:clrMapOvr>
    <a:masterClrMapping/>
  </p:clrMapOvr>
  <p:transition spd="med">
    <p:wipe dir="d"/>
  </p:transition>
  <p:timing/>
</p:sld>
</file>

<file path=ppt/slides/slide10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图文转换</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p>
        </p:txBody>
      </p:sp>
      <p:sp>
        <p:nvSpPr>
          <p:cNvPr id="2" name="文本框 1"/>
          <p:cNvSpPr txBox="1"/>
          <p:nvPr/>
        </p:nvSpPr>
        <p:spPr>
          <a:xfrm>
            <a:off x="463550" y="1066800"/>
            <a:ext cx="10507345" cy="5631180"/>
          </a:xfrm>
          <a:prstGeom prst="rect">
            <a:avLst/>
          </a:prstGeom>
          <a:noFill/>
          <a:ln w="9525">
            <a:noFill/>
          </a:ln>
        </p:spPr>
        <p:txBody>
          <a:bodyPr wrap="square">
            <a:spAutoFit/>
          </a:bodyPr>
          <a:lstStyle/>
          <a:p>
            <a:pPr indent="0" algn="ctr"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考向</a:t>
            </a:r>
            <a:r>
              <a:rPr lang="en-US" sz="2400" b="0">
                <a:solidFill>
                  <a:srgbClr val="FF0000"/>
                </a:solidFill>
                <a:latin typeface="宋体" panose="02010600030101010101" pitchFamily="2" charset="-122"/>
                <a:ea typeface="宋体" panose="02010600030101010101" pitchFamily="2" charset="-122"/>
                <a:cs typeface="宋体" panose="02010600030101010101" pitchFamily="2" charset="-122"/>
              </a:rPr>
              <a:t>6</a:t>
            </a:r>
            <a:r>
              <a:rPr sz="2400" b="0">
                <a:latin typeface="宋体" panose="02010600030101010101" pitchFamily="2" charset="-122"/>
                <a:ea typeface="宋体" panose="02010600030101010101" pitchFamily="2" charset="-122"/>
                <a:cs typeface="宋体" panose="02010600030101010101" pitchFamily="2" charset="-122"/>
              </a:rPr>
              <a:t>　路线图、示意图类</a:t>
            </a:r>
          </a:p>
          <a:p>
            <a:pPr indent="0" algn="just" fontAlgn="auto">
              <a:lnSpc>
                <a:spcPct val="150000"/>
              </a:lnSpc>
            </a:pPr>
            <a:endParaRPr sz="2400" b="0">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sz="2400" b="0">
                <a:solidFill>
                  <a:srgbClr val="FF0000"/>
                </a:solidFill>
                <a:latin typeface="宋体" panose="02010600030101010101" pitchFamily="2" charset="-122"/>
                <a:ea typeface="宋体" panose="02010600030101010101" pitchFamily="2" charset="-122"/>
                <a:cs typeface="宋体" panose="02010600030101010101" pitchFamily="2" charset="-122"/>
              </a:rPr>
              <a:t>8</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[2020广安改编]学校将组织学生到市民广场观看“滑竿抬幺妹”表演。请根据下面的示意图写段话,告诉同学们怎样从学校到目的地。(不超过50字。4分)</a:t>
            </a:r>
          </a:p>
          <a:p>
            <a:pPr indent="0" algn="just" fontAlgn="auto">
              <a:lnSpc>
                <a:spcPct val="150000"/>
              </a:lnSpc>
            </a:pPr>
            <a:endParaRPr sz="2400" b="0">
              <a:solidFill>
                <a:schemeClr val="tx1"/>
              </a:solidFill>
              <a:latin typeface="楷体" panose="02010609060101010101" charset="-122"/>
              <a:ea typeface="楷体" panose="02010609060101010101" charset="-122"/>
              <a:cs typeface="楷体" panose="02010609060101010101" charset="-122"/>
            </a:endParaRPr>
          </a:p>
          <a:p>
            <a:pPr indent="0" algn="just" fontAlgn="auto">
              <a:lnSpc>
                <a:spcPct val="150000"/>
              </a:lnSpc>
            </a:pPr>
            <a:endParaRPr sz="2400" b="0">
              <a:solidFill>
                <a:schemeClr val="tx1"/>
              </a:solidFill>
              <a:latin typeface="楷体" panose="02010609060101010101" charset="-122"/>
              <a:ea typeface="楷体" panose="02010609060101010101" charset="-122"/>
              <a:cs typeface="楷体" panose="02010609060101010101" charset="-122"/>
            </a:endParaRPr>
          </a:p>
          <a:p>
            <a:pPr indent="0" algn="just" fontAlgn="auto">
              <a:lnSpc>
                <a:spcPct val="150000"/>
              </a:lnSpc>
            </a:pPr>
            <a:endParaRPr sz="2400" b="0">
              <a:solidFill>
                <a:schemeClr val="tx1"/>
              </a:solidFill>
              <a:latin typeface="楷体" panose="02010609060101010101" charset="-122"/>
              <a:ea typeface="楷体" panose="02010609060101010101" charset="-122"/>
              <a:cs typeface="楷体" panose="02010609060101010101" charset="-122"/>
            </a:endParaRPr>
          </a:p>
          <a:p>
            <a:pPr indent="0" algn="just" fontAlgn="auto">
              <a:lnSpc>
                <a:spcPct val="150000"/>
              </a:lnSpc>
            </a:pPr>
            <a:endParaRPr sz="2400" b="0">
              <a:solidFill>
                <a:schemeClr val="tx1"/>
              </a:solidFill>
              <a:latin typeface="楷体" panose="02010609060101010101" charset="-122"/>
              <a:ea typeface="楷体" panose="02010609060101010101" charset="-122"/>
              <a:cs typeface="楷体" panose="02010609060101010101" charset="-122"/>
            </a:endParaRPr>
          </a:p>
          <a:p>
            <a:pPr indent="0" algn="ctr"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p:txBody>
      </p:sp>
      <p:pic>
        <p:nvPicPr>
          <p:cNvPr id="708" name="21czyhnzkbyy-001.jpg" descr="id:2147500509;FounderCES"/>
          <p:cNvPicPr>
            <a:picLocks noChangeAspect="1"/>
          </p:cNvPicPr>
          <p:nvPr/>
        </p:nvPicPr>
        <p:blipFill>
          <a:blip r:embed="rId2"/>
          <a:stretch>
            <a:fillRect/>
          </a:stretch>
        </p:blipFill>
        <p:spPr>
          <a:xfrm>
            <a:off x="7541895" y="3697605"/>
            <a:ext cx="3155950" cy="2712085"/>
          </a:xfrm>
          <a:prstGeom prst="rect">
            <a:avLst/>
          </a:prstGeom>
        </p:spPr>
      </p:pic>
    </p:spTree>
  </p:cSld>
  <p:clrMapOvr>
    <a:masterClrMapping/>
  </p:clrMapOvr>
  <p:transition spd="med">
    <p:wipe dir="d"/>
  </p:transition>
  <p:timing/>
</p:sld>
</file>

<file path=ppt/slides/slide10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图文转换</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p>
        </p:txBody>
      </p:sp>
      <p:sp>
        <p:nvSpPr>
          <p:cNvPr id="2" name="文本框 1"/>
          <p:cNvSpPr txBox="1"/>
          <p:nvPr/>
        </p:nvSpPr>
        <p:spPr>
          <a:xfrm>
            <a:off x="895985" y="1056005"/>
            <a:ext cx="10729595" cy="1198880"/>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a:t>
            </a: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思路分析</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仔细观察路线示意图,根据线路指示、示意图的方向标以及道路交叉点的信息指明行走路线即可。作答时要注意字数的限制。</a:t>
            </a:r>
          </a:p>
        </p:txBody>
      </p:sp>
    </p:spTree>
  </p:cSld>
  <p:clrMapOvr>
    <a:masterClrMapping/>
  </p:clrMapOvr>
  <p:transition spd="med">
    <p:wipe dir="d"/>
  </p:transition>
  <p:timing/>
</p:sld>
</file>

<file path=ppt/slides/slide10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图文转换</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p>
        </p:txBody>
      </p:sp>
      <p:sp>
        <p:nvSpPr>
          <p:cNvPr id="2" name="文本框 1"/>
          <p:cNvSpPr txBox="1"/>
          <p:nvPr/>
        </p:nvSpPr>
        <p:spPr>
          <a:xfrm>
            <a:off x="463550" y="1810385"/>
            <a:ext cx="10097135" cy="2306955"/>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a:t>
            </a: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参考答案</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示例一:从学校出发,沿金安大道向北,至金安大道与洪州大道的十字路口(交叉路口);再沿洪州大道向西北走即可到达。(共4分)</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示例二:从学校出发,沿右边的路向前,至金安大道与洪州大道的十字路口(交叉路口);再左转沿洪州大道向前走即可到达。(共4分)</a:t>
            </a:r>
          </a:p>
        </p:txBody>
      </p:sp>
    </p:spTree>
  </p:cSld>
  <p:clrMapOvr>
    <a:masterClrMapping/>
  </p:clrMapOvr>
  <p:transition spd="med">
    <p:wipe dir="d"/>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综合性学习</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专题六</a:t>
            </a:r>
          </a:p>
        </p:txBody>
      </p:sp>
      <p:sp>
        <p:nvSpPr>
          <p:cNvPr id="2" name="文本框 1"/>
          <p:cNvSpPr txBox="1"/>
          <p:nvPr/>
        </p:nvSpPr>
        <p:spPr>
          <a:xfrm>
            <a:off x="1245235" y="2221230"/>
            <a:ext cx="9956800" cy="3415030"/>
          </a:xfrm>
          <a:prstGeom prst="rect">
            <a:avLst/>
          </a:prstGeom>
          <a:noFill/>
          <a:ln w="9525">
            <a:noFill/>
          </a:ln>
        </p:spPr>
        <p:txBody>
          <a:bodyPr wrap="square">
            <a:spAutoFit/>
          </a:bodyPr>
          <a:lstStyle/>
          <a:p>
            <a:pPr indent="0" algn="just"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sz="2400" b="0">
                <a:solidFill>
                  <a:schemeClr val="tx1"/>
                </a:solidFill>
                <a:latin typeface="黑体" panose="02010609060101010101" pitchFamily="49" charset="-122"/>
                <a:ea typeface="黑体" panose="02010609060101010101" pitchFamily="49" charset="-122"/>
                <a:cs typeface="宋体" panose="02010600030101010101" pitchFamily="2" charset="-122"/>
              </a:rPr>
              <a:t>参考</a:t>
            </a: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答案</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示例二:主题明确(富有情感)。用“远方”“老家河南”“欢迎来到河南**”等表达欢迎远方朋友的热情;用“回家”“明月”“故乡”等引发人们的思乡之情,突出“老家河南”文化旅游主题。</a:t>
            </a:r>
          </a:p>
          <a:p>
            <a:pPr indent="0" algn="just" fontAlgn="auto">
              <a:lnSpc>
                <a:spcPct val="150000"/>
              </a:lnSpc>
            </a:pPr>
            <a:r>
              <a:rPr sz="2400">
                <a:latin typeface="宋体" panose="02010600030101010101" pitchFamily="2" charset="-122"/>
                <a:ea typeface="宋体" panose="02010600030101010101" pitchFamily="2" charset="-122"/>
                <a:cs typeface="宋体" panose="02010600030101010101" pitchFamily="2" charset="-122"/>
                <a:sym typeface="+mn-ea"/>
              </a:rPr>
              <a:t>(观点明确,1分;分析合理,3分;语句通顺,1分。共5分。如有其他观点,分析合理亦可酌情给分)</a:t>
            </a:r>
            <a:endParaRPr sz="2400" b="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50000"/>
              </a:lnSpc>
            </a:pPr>
            <a:endParaRPr sz="2400" b="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wipe dir="d"/>
  </p:transition>
  <p:timing/>
</p:sld>
</file>

<file path=ppt/slides/slide1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图文转换</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p>
        </p:txBody>
      </p:sp>
      <p:sp>
        <p:nvSpPr>
          <p:cNvPr id="2" name="文本框 1"/>
          <p:cNvSpPr txBox="1"/>
          <p:nvPr/>
        </p:nvSpPr>
        <p:spPr>
          <a:xfrm>
            <a:off x="508000" y="1699260"/>
            <a:ext cx="10462895" cy="4523105"/>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方法技巧</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1.分清方向。观察图示,找出方向标,确定东西南北,前后左右等。作答时,可用“向北走”“向东走”“向西拐”“向南转”等方向性短语。另外,也可用“左转”“右转”“直行”等词语表示。</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2.弄清目的地,规划好路线。首先根据题干要求,找到出发地点及目的地;然后规划好路线,若有多条路线,则找出最短的那一条。</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3.用语简洁,准确表述。描述路线时要用最简洁、流畅的语言,避免啰唆,同时表述要精准。    </a:t>
            </a:r>
          </a:p>
        </p:txBody>
      </p:sp>
    </p:spTree>
  </p:cSld>
  <p:clrMapOvr>
    <a:masterClrMapping/>
  </p:clrMapOvr>
  <p:transition spd="med">
    <p:wipe dir="d"/>
  </p:transition>
  <p:timing/>
</p:sld>
</file>

<file path=ppt/slides/slide1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图文转换</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p>
        </p:txBody>
      </p:sp>
      <p:sp>
        <p:nvSpPr>
          <p:cNvPr id="2" name="文本框 1"/>
          <p:cNvSpPr txBox="1"/>
          <p:nvPr/>
        </p:nvSpPr>
        <p:spPr>
          <a:xfrm>
            <a:off x="463550" y="1066800"/>
            <a:ext cx="10906760" cy="5077460"/>
          </a:xfrm>
          <a:prstGeom prst="rect">
            <a:avLst/>
          </a:prstGeom>
          <a:noFill/>
          <a:ln w="9525">
            <a:noFill/>
          </a:ln>
        </p:spPr>
        <p:txBody>
          <a:bodyPr wrap="square">
            <a:spAutoFit/>
          </a:bodyPr>
          <a:lstStyle/>
          <a:p>
            <a:pPr indent="0" algn="ctr"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考向</a:t>
            </a:r>
            <a:r>
              <a:rPr lang="en-US" sz="2400" b="0">
                <a:solidFill>
                  <a:srgbClr val="FF0000"/>
                </a:solidFill>
                <a:latin typeface="宋体" panose="02010600030101010101" pitchFamily="2" charset="-122"/>
                <a:ea typeface="宋体" panose="02010600030101010101" pitchFamily="2" charset="-122"/>
                <a:cs typeface="宋体" panose="02010600030101010101" pitchFamily="2" charset="-122"/>
              </a:rPr>
              <a:t>7</a:t>
            </a:r>
            <a:r>
              <a:rPr sz="2400" b="0">
                <a:latin typeface="宋体" panose="02010600030101010101" pitchFamily="2" charset="-122"/>
                <a:ea typeface="宋体" panose="02010600030101010101" pitchFamily="2" charset="-122"/>
                <a:cs typeface="宋体" panose="02010600030101010101" pitchFamily="2" charset="-122"/>
              </a:rPr>
              <a:t>　词云图</a:t>
            </a:r>
            <a:endParaRPr sz="2400" b="0">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sz="2400" b="0">
                <a:solidFill>
                  <a:srgbClr val="FF0000"/>
                </a:solidFill>
                <a:latin typeface="宋体" panose="02010600030101010101" pitchFamily="2" charset="-122"/>
                <a:ea typeface="宋体" panose="02010600030101010101" pitchFamily="2" charset="-122"/>
                <a:cs typeface="宋体" panose="02010600030101010101" pitchFamily="2" charset="-122"/>
              </a:rPr>
              <a:t>9</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下面是2006年度和2016年度有关“天津旅游”的词云图,是根据国内十大旅游网站筛选出的高频词汇生成的,字号越大,表示该词出现的频率越高,关注度越高。请对比下面两幅词云图,简要概括天津旅游十年间发生的变化。(4分</a:t>
            </a:r>
            <a:r>
              <a:rPr lang="zh-CN" sz="2400" b="0">
                <a:solidFill>
                  <a:schemeClr val="tx1"/>
                </a:solidFill>
                <a:latin typeface="宋体" panose="02010600030101010101" pitchFamily="2" charset="-122"/>
                <a:ea typeface="宋体" panose="02010600030101010101" pitchFamily="2" charset="-122"/>
                <a:cs typeface="宋体" panose="02010600030101010101" pitchFamily="2" charset="-122"/>
              </a:rPr>
              <a:t>）</a:t>
            </a:r>
          </a:p>
          <a:p>
            <a:pPr indent="0" algn="just" fontAlgn="auto">
              <a:lnSpc>
                <a:spcPct val="150000"/>
              </a:lnSpc>
            </a:pPr>
            <a:endParaRPr lang="zh-CN" sz="2400" b="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50000"/>
              </a:lnSpc>
            </a:pPr>
            <a:endParaRPr lang="zh-CN" sz="2400" b="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50000"/>
              </a:lnSpc>
            </a:pPr>
            <a:endParaRPr lang="zh-CN" sz="2400" b="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50000"/>
              </a:lnSpc>
            </a:pPr>
            <a:endParaRPr lang="zh-CN" sz="2400" b="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50000"/>
              </a:lnSpc>
            </a:pPr>
            <a:r>
              <a:rPr lang="zh-CN" sz="2400" b="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sz="2000" b="0">
                <a:solidFill>
                  <a:schemeClr val="tx1"/>
                </a:solidFill>
                <a:latin typeface="宋体" panose="02010600030101010101" pitchFamily="2" charset="-122"/>
                <a:ea typeface="宋体" panose="02010600030101010101" pitchFamily="2" charset="-122"/>
                <a:cs typeface="宋体" panose="02010600030101010101" pitchFamily="2" charset="-122"/>
              </a:rPr>
              <a:t>图1　2006年度“天津　旅游”词云图　　　图2　2016年度“天津　旅游”词云图</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p:txBody>
      </p:sp>
      <p:pic>
        <p:nvPicPr>
          <p:cNvPr id="712" name="21-hnzkbyy-001.jpg" descr="id:2147500537;FounderCES"/>
          <p:cNvPicPr>
            <a:picLocks noChangeAspect="1"/>
          </p:cNvPicPr>
          <p:nvPr/>
        </p:nvPicPr>
        <p:blipFill>
          <a:blip r:embed="rId2"/>
          <a:stretch>
            <a:fillRect/>
          </a:stretch>
        </p:blipFill>
        <p:spPr>
          <a:xfrm>
            <a:off x="2333625" y="3444240"/>
            <a:ext cx="3108960" cy="1990090"/>
          </a:xfrm>
          <a:prstGeom prst="rect">
            <a:avLst/>
          </a:prstGeom>
        </p:spPr>
      </p:pic>
      <p:pic>
        <p:nvPicPr>
          <p:cNvPr id="713" name="21-hnzkbyy-002.jpg" descr="id:2147500544;FounderCES"/>
          <p:cNvPicPr>
            <a:picLocks noChangeAspect="1"/>
          </p:cNvPicPr>
          <p:nvPr/>
        </p:nvPicPr>
        <p:blipFill>
          <a:blip r:embed="rId3"/>
          <a:stretch>
            <a:fillRect/>
          </a:stretch>
        </p:blipFill>
        <p:spPr>
          <a:xfrm>
            <a:off x="5664200" y="3331210"/>
            <a:ext cx="3284855" cy="2103120"/>
          </a:xfrm>
          <a:prstGeom prst="rect">
            <a:avLst/>
          </a:prstGeom>
        </p:spPr>
      </p:pic>
    </p:spTree>
  </p:cSld>
  <p:clrMapOvr>
    <a:masterClrMapping/>
  </p:clrMapOvr>
  <p:transition spd="med">
    <p:wipe dir="d"/>
  </p:transition>
  <p:timing/>
</p:sld>
</file>

<file path=ppt/slides/slide1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图文转换</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p>
        </p:txBody>
      </p:sp>
      <p:sp>
        <p:nvSpPr>
          <p:cNvPr id="2" name="文本框 1"/>
          <p:cNvSpPr txBox="1"/>
          <p:nvPr/>
        </p:nvSpPr>
        <p:spPr>
          <a:xfrm>
            <a:off x="895985" y="1056005"/>
            <a:ext cx="10729595" cy="3415030"/>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a:t>
            </a: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思路分析</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作答时,首先要尽量多地提取关键词,即字迹醒目、字号大的词语,然后概括出两组词语各自的共同点,最后找出两者间的最大区别。将两图认真比较,不难看出2006年的高频词汇为海河、蓟县、风景、景区、门票、公交、市区等;而2016年的高频词汇则为文化、休闲、民俗、特色、相声、历史、都市、故居等。分析可知,前者倾向对自然景观和人文景观的参观与欣赏;而后者更关注城市文化与民俗特色,注重文化体验。</a:t>
            </a:r>
          </a:p>
        </p:txBody>
      </p:sp>
    </p:spTree>
  </p:cSld>
  <p:clrMapOvr>
    <a:masterClrMapping/>
  </p:clrMapOvr>
  <p:transition spd="med">
    <p:wipe dir="d"/>
  </p:transition>
  <p:timing/>
</p:sld>
</file>

<file path=ppt/slides/slide1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图文转换</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p>
        </p:txBody>
      </p:sp>
      <p:sp>
        <p:nvSpPr>
          <p:cNvPr id="2" name="文本框 1"/>
          <p:cNvSpPr txBox="1"/>
          <p:nvPr/>
        </p:nvSpPr>
        <p:spPr>
          <a:xfrm>
            <a:off x="463550" y="1810385"/>
            <a:ext cx="10097135" cy="1753235"/>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a:t>
            </a: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参考答案</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2006年游客对自然景观和人文景观的关注度较高,侧重景观欣赏;2016年游客对城市文化和民俗特色的关注度较高。(意思对即可。一点2分,共4分)</a:t>
            </a:r>
          </a:p>
        </p:txBody>
      </p:sp>
    </p:spTree>
  </p:cSld>
  <p:clrMapOvr>
    <a:masterClrMapping/>
  </p:clrMapOvr>
  <p:transition spd="med">
    <p:wipe dir="d"/>
  </p:transition>
  <p:timing/>
</p:sld>
</file>

<file path=ppt/slides/slide1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图文转换</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p>
        </p:txBody>
      </p:sp>
      <p:sp>
        <p:nvSpPr>
          <p:cNvPr id="2" name="文本框 1"/>
          <p:cNvSpPr txBox="1"/>
          <p:nvPr/>
        </p:nvSpPr>
        <p:spPr>
          <a:xfrm>
            <a:off x="508000" y="1699260"/>
            <a:ext cx="10462895" cy="2306955"/>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方法技巧</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词云图,也叫文字云,是对文本中出现频率较高的“关键词”予以视觉化的展现。词云图过滤掉大量的低频低效的文本信息,使得浏览者只要一眼扫过就可领略文本的主要信息。解答时,要注意以下两点:    </a:t>
            </a:r>
          </a:p>
        </p:txBody>
      </p:sp>
    </p:spTree>
  </p:cSld>
  <p:clrMapOvr>
    <a:masterClrMapping/>
  </p:clrMapOvr>
  <p:transition spd="med">
    <p:wipe dir="d"/>
  </p:transition>
  <p:timing/>
</p:sld>
</file>

<file path=ppt/slides/slide1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图文转换</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p>
        </p:txBody>
      </p:sp>
      <p:sp>
        <p:nvSpPr>
          <p:cNvPr id="2" name="文本框 1"/>
          <p:cNvSpPr txBox="1"/>
          <p:nvPr/>
        </p:nvSpPr>
        <p:spPr>
          <a:xfrm>
            <a:off x="508000" y="1699260"/>
            <a:ext cx="10462895" cy="3415030"/>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方法技巧</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1.抓本舍末,提取关键信息。根据词云图的构成特点,图中有大量的相关“词”,而词的大小和位置受出现的频率和重要程度决定,因此,出现频率高、较重要的词汇,在图中的位置就明显,抓住处于这些显要位置的词,是理解词云图的关键。</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p:txBody>
      </p:sp>
    </p:spTree>
  </p:cSld>
  <p:clrMapOvr>
    <a:masterClrMapping/>
  </p:clrMapOvr>
  <p:transition spd="med">
    <p:wipe dir="d"/>
  </p:transition>
  <p:timing/>
</p:sld>
</file>

<file path=ppt/slides/slide1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图文转换</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p>
        </p:txBody>
      </p:sp>
      <p:sp>
        <p:nvSpPr>
          <p:cNvPr id="2" name="文本框 1"/>
          <p:cNvSpPr txBox="1"/>
          <p:nvPr/>
        </p:nvSpPr>
        <p:spPr>
          <a:xfrm>
            <a:off x="508000" y="1699260"/>
            <a:ext cx="10462895" cy="2306955"/>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方法技巧</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2.联系题干,根据要求作答。对词云图的考查,最直接的就是筛选信息,把握词云图反映的生活现象,或比较发展变化。题目的设问方式不同,作答方式也不同,方法要因题而异。  </a:t>
            </a:r>
          </a:p>
        </p:txBody>
      </p:sp>
    </p:spTree>
  </p:cSld>
  <p:clrMapOvr>
    <a:masterClrMapping/>
  </p:clrMapOvr>
  <p:transition spd="med">
    <p:wipe dir="d"/>
  </p:transition>
  <p:timing/>
</p:sld>
</file>

<file path=ppt/slides/slide1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图文转换</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p>
        </p:txBody>
      </p:sp>
      <p:sp>
        <p:nvSpPr>
          <p:cNvPr id="2" name="文本框 1"/>
          <p:cNvSpPr txBox="1"/>
          <p:nvPr/>
        </p:nvSpPr>
        <p:spPr>
          <a:xfrm>
            <a:off x="508000" y="1699260"/>
            <a:ext cx="10462895" cy="4523105"/>
          </a:xfrm>
          <a:prstGeom prst="rect">
            <a:avLst/>
          </a:prstGeom>
          <a:noFill/>
          <a:ln w="9525">
            <a:noFill/>
          </a:ln>
        </p:spPr>
        <p:txBody>
          <a:bodyPr wrap="square">
            <a:spAutoFit/>
          </a:bodyPr>
          <a:lstStyle/>
          <a:p>
            <a:pPr indent="0" algn="l" fontAlgn="auto">
              <a:lnSpc>
                <a:spcPct val="150000"/>
              </a:lnSpc>
            </a:pPr>
            <a:r>
              <a:rPr lang="zh-CN" sz="2400" b="0">
                <a:solidFill>
                  <a:schemeClr val="tx1"/>
                </a:solidFill>
                <a:latin typeface="黑体" panose="02010609060101010101" pitchFamily="49" charset="-122"/>
                <a:ea typeface="黑体" panose="02010609060101010101" pitchFamily="49" charset="-122"/>
                <a:cs typeface="宋体" panose="02010600030101010101" pitchFamily="2" charset="-122"/>
              </a:rPr>
              <a:t>易错警示</a:t>
            </a:r>
            <a:endParaRPr sz="2400" b="0">
              <a:solidFill>
                <a:schemeClr val="tx1"/>
              </a:solidFill>
              <a:latin typeface="黑体" panose="02010609060101010101" pitchFamily="49" charset="-122"/>
              <a:ea typeface="黑体" panose="02010609060101010101" pitchFamily="49" charset="-122"/>
              <a:cs typeface="宋体" panose="02010600030101010101" pitchFamily="2" charset="-122"/>
            </a:endParaRPr>
          </a:p>
          <a:p>
            <a:pPr indent="0" algn="ctr" fontAlgn="auto">
              <a:lnSpc>
                <a:spcPct val="150000"/>
              </a:lnSpc>
            </a:pP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解答图文转换题,要注意以下几点:</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(1)明确题干中提示的答案的表达方式。如“描述”“生动的语言”用记叙、描写的表达方式,“介绍”“说明”“简洁的语言”用说明的表达方式。</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(2)明确答题内容。即只答一方面内容,还是综合作答,抑或是延伸作答。答题时,切不可漏答。</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(3)注意题干中的其他要求。如顺序合理、字数的要求、数字能否出现的要求、结构方式的要求(如总分、总分总等)。  </a:t>
            </a:r>
          </a:p>
        </p:txBody>
      </p:sp>
    </p:spTree>
  </p:cSld>
  <p:clrMapOvr>
    <a:masterClrMapping/>
  </p:clrMapOvr>
  <p:transition spd="med">
    <p:wipe dir="d"/>
  </p:transition>
  <p:timing/>
</p:sld>
</file>

<file path=ppt/slides/slide1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图文转换</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p>
        </p:txBody>
      </p:sp>
      <p:sp>
        <p:nvSpPr>
          <p:cNvPr id="2" name="文本框 1"/>
          <p:cNvSpPr txBox="1"/>
          <p:nvPr/>
        </p:nvSpPr>
        <p:spPr>
          <a:xfrm>
            <a:off x="508000" y="1699260"/>
            <a:ext cx="10462895" cy="3415030"/>
          </a:xfrm>
          <a:prstGeom prst="rect">
            <a:avLst/>
          </a:prstGeom>
          <a:noFill/>
          <a:ln w="9525">
            <a:noFill/>
          </a:ln>
        </p:spPr>
        <p:txBody>
          <a:bodyPr wrap="square">
            <a:spAutoFit/>
          </a:bodyPr>
          <a:lstStyle/>
          <a:p>
            <a:pPr indent="0" algn="l" fontAlgn="auto">
              <a:lnSpc>
                <a:spcPct val="150000"/>
              </a:lnSpc>
            </a:pPr>
            <a:r>
              <a:rPr lang="zh-CN" sz="2400" b="0">
                <a:solidFill>
                  <a:schemeClr val="tx1"/>
                </a:solidFill>
                <a:latin typeface="黑体" panose="02010609060101010101" pitchFamily="49" charset="-122"/>
                <a:ea typeface="黑体" panose="02010609060101010101" pitchFamily="49" charset="-122"/>
                <a:cs typeface="宋体" panose="02010600030101010101" pitchFamily="2" charset="-122"/>
              </a:rPr>
              <a:t>易错警示</a:t>
            </a:r>
            <a:endParaRPr sz="2400" b="0">
              <a:solidFill>
                <a:schemeClr val="tx1"/>
              </a:solidFill>
              <a:latin typeface="黑体" panose="02010609060101010101" pitchFamily="49" charset="-122"/>
              <a:ea typeface="黑体" panose="02010609060101010101" pitchFamily="49" charset="-122"/>
              <a:cs typeface="宋体" panose="02010600030101010101" pitchFamily="2" charset="-122"/>
            </a:endParaRPr>
          </a:p>
          <a:p>
            <a:pPr indent="0" algn="ctr" fontAlgn="auto">
              <a:lnSpc>
                <a:spcPct val="150000"/>
              </a:lnSpc>
            </a:pP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解答图文转换题,要注意以下几点:</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(4)图表类试题注意从不同切入点归纳结论。如例5中若归纳出“年龄越大,日均步数越多”与“年龄越小,日均步数越少”的结论,则只能算一条结论。</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(5)有时,考题会将口语交际与图文转换融为一体考查,考生要注意不同口语交际题的答题格式,以避免失分。</a:t>
            </a:r>
          </a:p>
        </p:txBody>
      </p:sp>
    </p:spTree>
  </p:cSld>
  <p:clrMapOvr>
    <a:masterClrMapping/>
  </p:clrMapOvr>
  <p:transition spd="med">
    <p:wipe dir="d"/>
  </p:transition>
  <p:timing/>
</p:sld>
</file>

<file path=ppt/slides/slide1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图文转换</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p>
        </p:txBody>
      </p:sp>
      <p:sp>
        <p:nvSpPr>
          <p:cNvPr id="2" name="文本框 1"/>
          <p:cNvSpPr txBox="1"/>
          <p:nvPr/>
        </p:nvSpPr>
        <p:spPr>
          <a:xfrm>
            <a:off x="530225" y="1255395"/>
            <a:ext cx="10462895" cy="1753235"/>
          </a:xfrm>
          <a:prstGeom prst="rect">
            <a:avLst/>
          </a:prstGeom>
          <a:noFill/>
          <a:ln w="9525">
            <a:noFill/>
          </a:ln>
        </p:spPr>
        <p:txBody>
          <a:bodyPr wrap="square">
            <a:spAutoFit/>
          </a:bodyPr>
          <a:lstStyle/>
          <a:p>
            <a:pPr indent="0" algn="l" fontAlgn="auto">
              <a:lnSpc>
                <a:spcPct val="150000"/>
              </a:lnSpc>
            </a:pPr>
            <a:r>
              <a:rPr lang="zh-CN" sz="2400" b="0">
                <a:solidFill>
                  <a:schemeClr val="tx1"/>
                </a:solidFill>
                <a:latin typeface="黑体" panose="02010609060101010101" pitchFamily="49" charset="-122"/>
                <a:ea typeface="黑体" panose="02010609060101010101" pitchFamily="49" charset="-122"/>
                <a:cs typeface="宋体" panose="02010600030101010101" pitchFamily="2" charset="-122"/>
              </a:rPr>
              <a:t>提分特训</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1.[2015河南]下图是中国青少年校园足球(CSF)活动的标识。请结合图案和文字具体介绍该标志的设计意图。(4分)  </a:t>
            </a:r>
          </a:p>
        </p:txBody>
      </p:sp>
      <p:pic>
        <p:nvPicPr>
          <p:cNvPr id="722" name="2015HN1.jpg" descr="id:2147500607;FounderCES"/>
          <p:cNvPicPr>
            <a:picLocks noChangeAspect="1"/>
          </p:cNvPicPr>
          <p:nvPr/>
        </p:nvPicPr>
        <p:blipFill>
          <a:blip r:embed="rId2"/>
          <a:stretch>
            <a:fillRect/>
          </a:stretch>
        </p:blipFill>
        <p:spPr>
          <a:xfrm>
            <a:off x="6951980" y="3264535"/>
            <a:ext cx="3451225" cy="2570480"/>
          </a:xfrm>
          <a:prstGeom prst="rect">
            <a:avLst/>
          </a:prstGeom>
        </p:spPr>
      </p:pic>
    </p:spTree>
  </p:cSld>
  <p:clrMapOvr>
    <a:masterClrMapping/>
  </p:clrMapOvr>
  <p:transition spd="med">
    <p:wipe dir="d"/>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综合性学习</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专题六</a:t>
            </a:r>
          </a:p>
        </p:txBody>
      </p:sp>
      <p:sp>
        <p:nvSpPr>
          <p:cNvPr id="2" name="文本框 1"/>
          <p:cNvSpPr txBox="1"/>
          <p:nvPr/>
        </p:nvSpPr>
        <p:spPr>
          <a:xfrm>
            <a:off x="1245235" y="2221230"/>
            <a:ext cx="9956800" cy="3415030"/>
          </a:xfrm>
          <a:prstGeom prst="rect">
            <a:avLst/>
          </a:prstGeom>
          <a:noFill/>
          <a:ln w="9525">
            <a:noFill/>
          </a:ln>
        </p:spPr>
        <p:txBody>
          <a:bodyPr wrap="square">
            <a:spAutoFit/>
          </a:bodyPr>
          <a:lstStyle/>
          <a:p>
            <a:pPr indent="0" algn="just"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sz="2400" b="0">
                <a:solidFill>
                  <a:schemeClr val="tx1"/>
                </a:solidFill>
                <a:latin typeface="黑体" panose="02010609060101010101" pitchFamily="49" charset="-122"/>
                <a:ea typeface="黑体" panose="02010609060101010101" pitchFamily="49" charset="-122"/>
                <a:cs typeface="宋体" panose="02010600030101010101" pitchFamily="2" charset="-122"/>
              </a:rPr>
              <a:t>参考</a:t>
            </a: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答案</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示例三:时代气息与文化意蕴巧妙融合。宣传卡片设计成高铁票的样子,配上二维码方便人们享受智慧文旅服务,有时代气息;卡片上“明月”“故乡”“老家河南”等词语和展开的书有文化意蕴,突出文化旅游主题。</a:t>
            </a:r>
          </a:p>
          <a:p>
            <a:pPr indent="0" algn="just"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(观点明确,1分;分析合理,3分;语句通顺,1分。共5分。如有其他观点,分析合理亦可酌情给分)</a:t>
            </a:r>
          </a:p>
        </p:txBody>
      </p:sp>
    </p:spTree>
  </p:cSld>
  <p:clrMapOvr>
    <a:masterClrMapping/>
  </p:clrMapOvr>
  <p:transition spd="med">
    <p:wipe dir="d"/>
  </p:transition>
  <p:timing/>
</p:sld>
</file>

<file path=ppt/slides/slide1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图文转换</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p>
        </p:txBody>
      </p:sp>
      <p:sp>
        <p:nvSpPr>
          <p:cNvPr id="2" name="文本框 1"/>
          <p:cNvSpPr txBox="1"/>
          <p:nvPr/>
        </p:nvSpPr>
        <p:spPr>
          <a:xfrm>
            <a:off x="508000" y="1699260"/>
            <a:ext cx="10462895" cy="2861310"/>
          </a:xfrm>
          <a:prstGeom prst="rect">
            <a:avLst/>
          </a:prstGeom>
          <a:noFill/>
          <a:ln w="9525">
            <a:noFill/>
          </a:ln>
        </p:spPr>
        <p:txBody>
          <a:bodyPr wrap="square">
            <a:spAutoFit/>
          </a:bodyPr>
          <a:lstStyle/>
          <a:p>
            <a:pPr indent="0" algn="l" fontAlgn="auto">
              <a:lnSpc>
                <a:spcPct val="150000"/>
              </a:lnSpc>
            </a:pPr>
            <a:r>
              <a:rPr lang="zh-CN" sz="2400" b="0">
                <a:solidFill>
                  <a:srgbClr val="FF0000"/>
                </a:solidFill>
                <a:latin typeface="黑体" panose="02010609060101010101" pitchFamily="49" charset="-122"/>
                <a:ea typeface="黑体" panose="02010609060101010101" pitchFamily="49" charset="-122"/>
                <a:cs typeface="宋体" panose="02010600030101010101" pitchFamily="2" charset="-122"/>
              </a:rPr>
              <a:t>【参考答案】</a:t>
            </a: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  示例:图案以足球为主体,足球上标明“CSF”,意为“中国青少年校园足球”;给足球画上翅膀,寓意腾飞、活力和足球运动带给学生的快乐。“阳光体育,快乐足球”8个字,点明校园足球的宗旨和意义;这几个字错落排列,富有动感,显示出活力与快乐。(言之成理即可。“图案”“文字”一方面2分,共4分)</a:t>
            </a:r>
          </a:p>
        </p:txBody>
      </p:sp>
    </p:spTree>
  </p:cSld>
  <p:clrMapOvr>
    <a:masterClrMapping/>
  </p:clrMapOvr>
  <p:transition spd="med">
    <p:wipe dir="d"/>
  </p:transition>
  <p:timing/>
</p:sld>
</file>

<file path=ppt/slides/slide1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图文转换</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p>
        </p:txBody>
      </p:sp>
      <p:sp>
        <p:nvSpPr>
          <p:cNvPr id="2" name="文本框 1"/>
          <p:cNvSpPr txBox="1"/>
          <p:nvPr/>
        </p:nvSpPr>
        <p:spPr>
          <a:xfrm>
            <a:off x="530225" y="1255395"/>
            <a:ext cx="10462895" cy="1753235"/>
          </a:xfrm>
          <a:prstGeom prst="rect">
            <a:avLst/>
          </a:prstGeom>
          <a:noFill/>
          <a:ln w="9525">
            <a:noFill/>
          </a:ln>
        </p:spPr>
        <p:txBody>
          <a:bodyPr wrap="square">
            <a:spAutoFit/>
          </a:bodyPr>
          <a:lstStyle/>
          <a:p>
            <a:pPr indent="0" algn="l" fontAlgn="auto">
              <a:lnSpc>
                <a:spcPct val="150000"/>
              </a:lnSpc>
            </a:pPr>
            <a:r>
              <a:rPr lang="zh-CN" sz="2400" b="0">
                <a:solidFill>
                  <a:schemeClr val="tx1"/>
                </a:solidFill>
                <a:latin typeface="黑体" panose="02010609060101010101" pitchFamily="49" charset="-122"/>
                <a:ea typeface="黑体" panose="02010609060101010101" pitchFamily="49" charset="-122"/>
                <a:cs typeface="宋体" panose="02010600030101010101" pitchFamily="2" charset="-122"/>
              </a:rPr>
              <a:t>提分特训</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lang="en-US" sz="2400" b="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chemeClr val="tx1"/>
                </a:solidFill>
                <a:latin typeface="宋体" panose="02010600030101010101" pitchFamily="2" charset="-122"/>
                <a:ea typeface="宋体" panose="02010600030101010101" pitchFamily="2" charset="-122"/>
                <a:cs typeface="宋体" panose="02010600030101010101" pitchFamily="2" charset="-122"/>
              </a:rPr>
              <a:t>下</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图是2022年北京冬奥会的吉祥物“冰墩墩”,请从图中选取三个构图要素并说明其形象寓意。(6分)  </a:t>
            </a:r>
          </a:p>
        </p:txBody>
      </p:sp>
      <p:pic>
        <p:nvPicPr>
          <p:cNvPr id="723" name="POPO4.jpg" descr="id:2147500614;FounderCES"/>
          <p:cNvPicPr>
            <a:picLocks noChangeAspect="1"/>
          </p:cNvPicPr>
          <p:nvPr/>
        </p:nvPicPr>
        <p:blipFill>
          <a:blip r:embed="rId2"/>
          <a:stretch>
            <a:fillRect/>
          </a:stretch>
        </p:blipFill>
        <p:spPr>
          <a:xfrm>
            <a:off x="7306945" y="2879090"/>
            <a:ext cx="3183255" cy="3237230"/>
          </a:xfrm>
          <a:prstGeom prst="rect">
            <a:avLst/>
          </a:prstGeom>
        </p:spPr>
      </p:pic>
    </p:spTree>
  </p:cSld>
  <p:clrMapOvr>
    <a:masterClrMapping/>
  </p:clrMapOvr>
  <p:transition spd="med">
    <p:wipe dir="d"/>
  </p:transition>
  <p:timing/>
</p:sld>
</file>

<file path=ppt/slides/slide1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图文转换</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p>
        </p:txBody>
      </p:sp>
      <p:sp>
        <p:nvSpPr>
          <p:cNvPr id="2" name="文本框 1"/>
          <p:cNvSpPr txBox="1"/>
          <p:nvPr/>
        </p:nvSpPr>
        <p:spPr>
          <a:xfrm>
            <a:off x="508000" y="1699260"/>
            <a:ext cx="10462895" cy="4523105"/>
          </a:xfrm>
          <a:prstGeom prst="rect">
            <a:avLst/>
          </a:prstGeom>
          <a:noFill/>
          <a:ln w="9525">
            <a:noFill/>
          </a:ln>
        </p:spPr>
        <p:txBody>
          <a:bodyPr wrap="square">
            <a:spAutoFit/>
          </a:bodyPr>
          <a:lstStyle/>
          <a:p>
            <a:pPr indent="0" algn="l" fontAlgn="auto">
              <a:lnSpc>
                <a:spcPct val="150000"/>
              </a:lnSpc>
            </a:pPr>
            <a:r>
              <a:rPr lang="zh-CN" sz="2400" b="0">
                <a:solidFill>
                  <a:srgbClr val="FF0000"/>
                </a:solidFill>
                <a:latin typeface="黑体" panose="02010609060101010101" pitchFamily="49" charset="-122"/>
                <a:ea typeface="黑体" panose="02010609060101010101" pitchFamily="49" charset="-122"/>
                <a:cs typeface="宋体" panose="02010600030101010101" pitchFamily="2" charset="-122"/>
              </a:rPr>
              <a:t>【参考答案】</a:t>
            </a: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  示例:①以中国的名片熊猫为原型,寓意冬奥会在中国举办,此外健康、活泼的熊猫,还寓意冬奥会运动员有着强健的体魄。②将熊猫形象与富有超能量的冰晶外壳相结合,体现了冬奥会以冰雪运动为主,富有现代科技的特点。(或熊猫头部冰晶外壳上环绕的流动线条象征冰雪运动的赛道。)③熊猫的整体形象酷似航天员,寓意创造非凡、探索未来,体现了追求卓越、引领时代,以及面向未来的无限可能的特点。④“冰墩墩”的左手掌心的心形图案,代表着中国对全世界朋友的热情欢迎。(任答三点,意思对即可。一点2分,共6分)</a:t>
            </a:r>
          </a:p>
        </p:txBody>
      </p:sp>
    </p:spTree>
  </p:cSld>
  <p:clrMapOvr>
    <a:masterClrMapping/>
  </p:clrMapOvr>
  <p:transition spd="med">
    <p:wipe dir="d"/>
  </p:transition>
  <p:timing/>
</p:sld>
</file>

<file path=ppt/slides/slide1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图文转换</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p>
        </p:txBody>
      </p:sp>
      <p:sp>
        <p:nvSpPr>
          <p:cNvPr id="2" name="文本框 1"/>
          <p:cNvSpPr txBox="1"/>
          <p:nvPr/>
        </p:nvSpPr>
        <p:spPr>
          <a:xfrm>
            <a:off x="596900" y="988695"/>
            <a:ext cx="10462895" cy="5846445"/>
          </a:xfrm>
          <a:prstGeom prst="rect">
            <a:avLst/>
          </a:prstGeom>
          <a:noFill/>
          <a:ln w="9525">
            <a:noFill/>
          </a:ln>
        </p:spPr>
        <p:txBody>
          <a:bodyPr wrap="square">
            <a:spAutoFit/>
          </a:bodyPr>
          <a:lstStyle/>
          <a:p>
            <a:pPr indent="0" algn="l" fontAlgn="auto">
              <a:lnSpc>
                <a:spcPct val="130000"/>
              </a:lnSpc>
            </a:pPr>
            <a:r>
              <a:rPr lang="zh-CN" sz="2400" b="0">
                <a:solidFill>
                  <a:schemeClr val="tx1"/>
                </a:solidFill>
                <a:latin typeface="黑体" panose="02010609060101010101" pitchFamily="49" charset="-122"/>
                <a:ea typeface="黑体" panose="02010609060101010101" pitchFamily="49" charset="-122"/>
                <a:cs typeface="宋体" panose="02010600030101010101" pitchFamily="2" charset="-122"/>
              </a:rPr>
              <a:t>提分特训</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3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3.在社区开展的“公勺公筷·有你有爱”活动中,你作为志愿者,承担了张贴宣传海报的任务。请从以下两张海报中选出你打算张贴的一张,并说明选择它的理由。要求:①说明海报的内容和设计特点;② 80字左右。(6分)  </a:t>
            </a:r>
          </a:p>
          <a:p>
            <a:pPr indent="0" algn="l" fontAlgn="auto">
              <a:lnSpc>
                <a:spcPct val="130000"/>
              </a:lnSpc>
            </a:pPr>
            <a:endParaRPr sz="2400" b="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0" algn="l" fontAlgn="auto">
              <a:lnSpc>
                <a:spcPct val="130000"/>
              </a:lnSpc>
            </a:pPr>
            <a:endParaRPr sz="2400" b="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0" algn="l" fontAlgn="auto">
              <a:lnSpc>
                <a:spcPct val="130000"/>
              </a:lnSpc>
            </a:pPr>
            <a:endParaRPr sz="2400" b="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0" algn="l" fontAlgn="auto">
              <a:lnSpc>
                <a:spcPct val="130000"/>
              </a:lnSpc>
            </a:pPr>
            <a:endParaRPr sz="2400" b="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0" algn="l" fontAlgn="auto">
              <a:lnSpc>
                <a:spcPct val="13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3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r>
              <a:rPr sz="2000" b="0">
                <a:solidFill>
                  <a:schemeClr val="tx1"/>
                </a:solidFill>
                <a:latin typeface="宋体" panose="02010600030101010101" pitchFamily="2" charset="-122"/>
                <a:ea typeface="宋体" panose="02010600030101010101" pitchFamily="2" charset="-122"/>
                <a:cs typeface="宋体" panose="02010600030101010101" pitchFamily="2" charset="-122"/>
              </a:rPr>
              <a:t>图1　　　　　　图2</a:t>
            </a:r>
          </a:p>
          <a:p>
            <a:pPr indent="0" algn="l" fontAlgn="auto">
              <a:lnSpc>
                <a:spcPct val="13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公勺公筷:为了最高限度地降低病毒传染的概率,吃饭时准备的专门用来夹菜的工具。</a:t>
            </a:r>
          </a:p>
        </p:txBody>
      </p:sp>
      <p:pic>
        <p:nvPicPr>
          <p:cNvPr id="724" name="2021HZYW-10.jpg" descr="id:2147500621;FounderCES"/>
          <p:cNvPicPr>
            <a:picLocks noChangeAspect="1"/>
          </p:cNvPicPr>
          <p:nvPr/>
        </p:nvPicPr>
        <p:blipFill>
          <a:blip r:embed="rId2"/>
          <a:stretch>
            <a:fillRect/>
          </a:stretch>
        </p:blipFill>
        <p:spPr>
          <a:xfrm>
            <a:off x="4287520" y="3007360"/>
            <a:ext cx="3735070" cy="2423795"/>
          </a:xfrm>
          <a:prstGeom prst="rect">
            <a:avLst/>
          </a:prstGeom>
        </p:spPr>
      </p:pic>
      <p:pic>
        <p:nvPicPr>
          <p:cNvPr id="725" name="注_1.jpg" descr="id:2147500628;FounderCES"/>
          <p:cNvPicPr>
            <a:picLocks noChangeAspect="1"/>
          </p:cNvPicPr>
          <p:nvPr/>
        </p:nvPicPr>
        <p:blipFill>
          <a:blip r:embed="rId3"/>
          <a:stretch>
            <a:fillRect/>
          </a:stretch>
        </p:blipFill>
        <p:spPr>
          <a:xfrm>
            <a:off x="744855" y="5972175"/>
            <a:ext cx="219075" cy="219075"/>
          </a:xfrm>
          <a:prstGeom prst="rect">
            <a:avLst/>
          </a:prstGeom>
        </p:spPr>
      </p:pic>
    </p:spTree>
  </p:cSld>
  <p:clrMapOvr>
    <a:masterClrMapping/>
  </p:clrMapOvr>
  <p:transition spd="med">
    <p:wipe dir="d"/>
  </p:transition>
  <p:timing/>
</p:sld>
</file>

<file path=ppt/slides/slide1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图文转换</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p>
        </p:txBody>
      </p:sp>
      <p:sp>
        <p:nvSpPr>
          <p:cNvPr id="2" name="文本框 1"/>
          <p:cNvSpPr txBox="1"/>
          <p:nvPr/>
        </p:nvSpPr>
        <p:spPr>
          <a:xfrm>
            <a:off x="508000" y="1699260"/>
            <a:ext cx="10462895" cy="2861310"/>
          </a:xfrm>
          <a:prstGeom prst="rect">
            <a:avLst/>
          </a:prstGeom>
          <a:noFill/>
          <a:ln w="9525">
            <a:noFill/>
          </a:ln>
        </p:spPr>
        <p:txBody>
          <a:bodyPr wrap="square">
            <a:spAutoFit/>
          </a:bodyPr>
          <a:lstStyle/>
          <a:p>
            <a:pPr indent="0" algn="l" fontAlgn="auto">
              <a:lnSpc>
                <a:spcPct val="150000"/>
              </a:lnSpc>
            </a:pPr>
            <a:r>
              <a:rPr lang="zh-CN" sz="2400" b="0">
                <a:solidFill>
                  <a:srgbClr val="FF0000"/>
                </a:solidFill>
                <a:latin typeface="黑体" panose="02010609060101010101" pitchFamily="49" charset="-122"/>
                <a:ea typeface="黑体" panose="02010609060101010101" pitchFamily="49" charset="-122"/>
                <a:cs typeface="宋体" panose="02010600030101010101" pitchFamily="2" charset="-122"/>
              </a:rPr>
              <a:t>【参考答案】</a:t>
            </a: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  示例一:我选第一张海报。海报主体以中国象棋棋盘为背景,(1分)“楚河汉界”处“公用”“自用”两词相对,棋盘上方和下方各放一副勺筷;(2分)海报下方为宣传语“公勺公筷　公私分开”。(1分)整个画面对比鲜明,主题突出,适合张贴。(1分)(语言连贯1分)(共6分)</a:t>
            </a:r>
          </a:p>
          <a:p>
            <a:pPr indent="0" algn="l" fontAlgn="auto">
              <a:lnSpc>
                <a:spcPct val="150000"/>
              </a:lnSpc>
            </a:pPr>
            <a:endParaRPr sz="2400" b="0">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wipe dir="d"/>
  </p:transition>
  <p:timing/>
</p:sld>
</file>

<file path=ppt/slides/slide1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图文转换</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p>
        </p:txBody>
      </p:sp>
      <p:sp>
        <p:nvSpPr>
          <p:cNvPr id="2" name="文本框 1"/>
          <p:cNvSpPr txBox="1"/>
          <p:nvPr/>
        </p:nvSpPr>
        <p:spPr>
          <a:xfrm>
            <a:off x="508000" y="1699260"/>
            <a:ext cx="10462895" cy="2306955"/>
          </a:xfrm>
          <a:prstGeom prst="rect">
            <a:avLst/>
          </a:prstGeom>
          <a:noFill/>
          <a:ln w="9525">
            <a:noFill/>
          </a:ln>
        </p:spPr>
        <p:txBody>
          <a:bodyPr wrap="square">
            <a:spAutoFit/>
          </a:bodyPr>
          <a:lstStyle/>
          <a:p>
            <a:pPr indent="0" algn="l" fontAlgn="auto">
              <a:lnSpc>
                <a:spcPct val="150000"/>
              </a:lnSpc>
            </a:pPr>
            <a:r>
              <a:rPr lang="zh-CN" sz="2400" b="0">
                <a:solidFill>
                  <a:srgbClr val="FF0000"/>
                </a:solidFill>
                <a:latin typeface="黑体" panose="02010609060101010101" pitchFamily="49" charset="-122"/>
                <a:ea typeface="黑体" panose="02010609060101010101" pitchFamily="49" charset="-122"/>
                <a:cs typeface="宋体" panose="02010600030101010101" pitchFamily="2" charset="-122"/>
              </a:rPr>
              <a:t>【参考答案】</a:t>
            </a: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  示例二:我选第二张海报。海报下方“公筷公勺　添加亲情”点明宣传主题;(1分)中间一筷一勺组成“+”,上方小“+”整齐排列,表明人人“加”公筷公勺,少了传染,加了亲情。(3分)整张海报设计巧,主题明,适合张贴。(1分)(语言连贯1分)(共6分)</a:t>
            </a:r>
          </a:p>
        </p:txBody>
      </p:sp>
    </p:spTree>
  </p:cSld>
  <p:clrMapOvr>
    <a:masterClrMapping/>
  </p:clrMapOvr>
  <p:transition spd="med">
    <p:wipe dir="d"/>
  </p:transition>
  <p:timing/>
</p:sld>
</file>

<file path=ppt/slides/slide1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图文转换</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p>
        </p:txBody>
      </p:sp>
      <p:sp>
        <p:nvSpPr>
          <p:cNvPr id="2" name="文本框 1"/>
          <p:cNvSpPr txBox="1"/>
          <p:nvPr/>
        </p:nvSpPr>
        <p:spPr>
          <a:xfrm>
            <a:off x="530225" y="1255395"/>
            <a:ext cx="7511415" cy="2861310"/>
          </a:xfrm>
          <a:prstGeom prst="rect">
            <a:avLst/>
          </a:prstGeom>
          <a:noFill/>
          <a:ln w="9525">
            <a:noFill/>
          </a:ln>
        </p:spPr>
        <p:txBody>
          <a:bodyPr wrap="square">
            <a:spAutoFit/>
          </a:bodyPr>
          <a:lstStyle/>
          <a:p>
            <a:pPr indent="0" algn="l" fontAlgn="auto">
              <a:lnSpc>
                <a:spcPct val="150000"/>
              </a:lnSpc>
            </a:pPr>
            <a:r>
              <a:rPr lang="zh-CN" sz="2400" b="0">
                <a:solidFill>
                  <a:schemeClr val="tx1"/>
                </a:solidFill>
                <a:latin typeface="黑体" panose="02010609060101010101" pitchFamily="49" charset="-122"/>
                <a:ea typeface="黑体" panose="02010609060101010101" pitchFamily="49" charset="-122"/>
                <a:cs typeface="宋体" panose="02010600030101010101" pitchFamily="2" charset="-122"/>
              </a:rPr>
              <a:t>提分特训</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4.连日来,“45度让路法”在网上刷屏,网友纷纷点赞并转发,这种让路方式被网友称为“教科书式让路法”。请观察右面的示意图,简要介绍“45度让路法”。(80字左右)(6分)  </a:t>
            </a:r>
          </a:p>
        </p:txBody>
      </p:sp>
      <p:pic>
        <p:nvPicPr>
          <p:cNvPr id="726" name="20nzk1b-45tsxyw38.jpg" descr="id:2147500635;FounderCES"/>
          <p:cNvPicPr>
            <a:picLocks noChangeAspect="1"/>
          </p:cNvPicPr>
          <p:nvPr/>
        </p:nvPicPr>
        <p:blipFill>
          <a:blip r:embed="rId2"/>
          <a:stretch>
            <a:fillRect/>
          </a:stretch>
        </p:blipFill>
        <p:spPr>
          <a:xfrm>
            <a:off x="8563610" y="1334770"/>
            <a:ext cx="2418715" cy="4806315"/>
          </a:xfrm>
          <a:prstGeom prst="rect">
            <a:avLst/>
          </a:prstGeom>
        </p:spPr>
      </p:pic>
    </p:spTree>
  </p:cSld>
  <p:clrMapOvr>
    <a:masterClrMapping/>
  </p:clrMapOvr>
  <p:transition spd="med">
    <p:wipe dir="d"/>
  </p:transition>
  <p:timing/>
</p:sld>
</file>

<file path=ppt/slides/slide1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图文转换</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p>
        </p:txBody>
      </p:sp>
      <p:sp>
        <p:nvSpPr>
          <p:cNvPr id="2" name="文本框 1"/>
          <p:cNvSpPr txBox="1"/>
          <p:nvPr/>
        </p:nvSpPr>
        <p:spPr>
          <a:xfrm>
            <a:off x="508000" y="1699260"/>
            <a:ext cx="10462895" cy="2306955"/>
          </a:xfrm>
          <a:prstGeom prst="rect">
            <a:avLst/>
          </a:prstGeom>
          <a:noFill/>
          <a:ln w="9525">
            <a:noFill/>
          </a:ln>
        </p:spPr>
        <p:txBody>
          <a:bodyPr wrap="square">
            <a:spAutoFit/>
          </a:bodyPr>
          <a:lstStyle/>
          <a:p>
            <a:pPr indent="0" algn="l" fontAlgn="auto">
              <a:lnSpc>
                <a:spcPct val="150000"/>
              </a:lnSpc>
            </a:pPr>
            <a:r>
              <a:rPr lang="zh-CN" sz="2400" b="0">
                <a:solidFill>
                  <a:srgbClr val="FF0000"/>
                </a:solidFill>
                <a:latin typeface="黑体" panose="02010609060101010101" pitchFamily="49" charset="-122"/>
                <a:ea typeface="黑体" panose="02010609060101010101" pitchFamily="49" charset="-122"/>
                <a:cs typeface="宋体" panose="02010600030101010101" pitchFamily="2" charset="-122"/>
              </a:rPr>
              <a:t>【参考答案】</a:t>
            </a: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  示例:当车后有救护车、消防车等特种车辆须紧急通过时,前方两车道的车辆分别向左、向右转向45度,让出中间一条路,使特种车辆能够顺利快速通过,这就是“45度让路法”。这种让路方式为挽救生命争取了宝贵时间,充分体现了社会文明与人间温情。(图片内容4分,语言流畅2分。共6分)</a:t>
            </a:r>
          </a:p>
        </p:txBody>
      </p:sp>
    </p:spTree>
  </p:cSld>
  <p:clrMapOvr>
    <a:masterClrMapping/>
  </p:clrMapOvr>
  <p:transition spd="med">
    <p:wipe dir="d"/>
  </p:transition>
  <p:timing/>
</p:sld>
</file>

<file path=ppt/slides/slide1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图文转换</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p>
        </p:txBody>
      </p:sp>
      <p:sp>
        <p:nvSpPr>
          <p:cNvPr id="2" name="文本框 1"/>
          <p:cNvSpPr txBox="1"/>
          <p:nvPr/>
        </p:nvSpPr>
        <p:spPr>
          <a:xfrm>
            <a:off x="530225" y="1255395"/>
            <a:ext cx="10462895" cy="5077460"/>
          </a:xfrm>
          <a:prstGeom prst="rect">
            <a:avLst/>
          </a:prstGeom>
          <a:noFill/>
          <a:ln w="9525">
            <a:noFill/>
          </a:ln>
        </p:spPr>
        <p:txBody>
          <a:bodyPr wrap="square">
            <a:spAutoFit/>
          </a:bodyPr>
          <a:lstStyle/>
          <a:p>
            <a:pPr indent="0" algn="l" fontAlgn="auto">
              <a:lnSpc>
                <a:spcPct val="150000"/>
              </a:lnSpc>
            </a:pPr>
            <a:r>
              <a:rPr lang="zh-CN" sz="2400" b="0">
                <a:solidFill>
                  <a:schemeClr val="tx1"/>
                </a:solidFill>
                <a:latin typeface="黑体" panose="02010609060101010101" pitchFamily="49" charset="-122"/>
                <a:ea typeface="黑体" panose="02010609060101010101" pitchFamily="49" charset="-122"/>
                <a:cs typeface="宋体" panose="02010600030101010101" pitchFamily="2" charset="-122"/>
              </a:rPr>
              <a:t>提分特训</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5.下面两幅图片分别是“中华老字号”和“河南老字号”的专用标识,外国友人阿美来到河南旅游,请你对比“中华老字号”标识,给她具体介绍一下“河南老字号”标识不一样的设计意图。(5分) </a:t>
            </a:r>
          </a:p>
          <a:p>
            <a:pPr indent="0" algn="l" fontAlgn="auto">
              <a:lnSpc>
                <a:spcPct val="150000"/>
              </a:lnSpc>
            </a:pPr>
            <a:endParaRPr sz="2400" b="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0" algn="l" fontAlgn="auto">
              <a:lnSpc>
                <a:spcPct val="150000"/>
              </a:lnSpc>
            </a:pPr>
            <a:endParaRPr sz="2400" b="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0" algn="l" fontAlgn="auto">
              <a:lnSpc>
                <a:spcPct val="150000"/>
              </a:lnSpc>
            </a:pPr>
            <a:endParaRPr sz="2400" b="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0" algn="l" fontAlgn="auto">
              <a:lnSpc>
                <a:spcPct val="150000"/>
              </a:lnSpc>
            </a:pPr>
            <a:endParaRPr sz="2400" b="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图1　　　　　　　           图2</a:t>
            </a:r>
          </a:p>
        </p:txBody>
      </p:sp>
      <p:pic>
        <p:nvPicPr>
          <p:cNvPr id="727" name="YZY1.jpg" descr="id:2147500642;FounderCES"/>
          <p:cNvPicPr>
            <a:picLocks noChangeAspect="1"/>
          </p:cNvPicPr>
          <p:nvPr/>
        </p:nvPicPr>
        <p:blipFill>
          <a:blip r:embed="rId2"/>
          <a:stretch>
            <a:fillRect/>
          </a:stretch>
        </p:blipFill>
        <p:spPr>
          <a:xfrm>
            <a:off x="2268220" y="3650615"/>
            <a:ext cx="8432165" cy="2114550"/>
          </a:xfrm>
          <a:prstGeom prst="rect">
            <a:avLst/>
          </a:prstGeom>
        </p:spPr>
      </p:pic>
    </p:spTree>
  </p:cSld>
  <p:clrMapOvr>
    <a:masterClrMapping/>
  </p:clrMapOvr>
  <p:transition spd="med">
    <p:wipe dir="d"/>
  </p:transition>
  <p:timing/>
</p:sld>
</file>

<file path=ppt/slides/slide1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图文转换</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p>
        </p:txBody>
      </p:sp>
      <p:sp>
        <p:nvSpPr>
          <p:cNvPr id="2" name="文本框 1"/>
          <p:cNvSpPr txBox="1"/>
          <p:nvPr/>
        </p:nvSpPr>
        <p:spPr>
          <a:xfrm>
            <a:off x="508000" y="1699260"/>
            <a:ext cx="10462895" cy="5077460"/>
          </a:xfrm>
          <a:prstGeom prst="rect">
            <a:avLst/>
          </a:prstGeom>
          <a:noFill/>
          <a:ln w="9525">
            <a:noFill/>
          </a:ln>
        </p:spPr>
        <p:txBody>
          <a:bodyPr wrap="square">
            <a:spAutoFit/>
          </a:bodyPr>
          <a:lstStyle/>
          <a:p>
            <a:pPr indent="0" algn="l" fontAlgn="auto">
              <a:lnSpc>
                <a:spcPct val="150000"/>
              </a:lnSpc>
            </a:pPr>
            <a:r>
              <a:rPr lang="zh-CN" sz="2400" b="0">
                <a:solidFill>
                  <a:srgbClr val="FF0000"/>
                </a:solidFill>
                <a:latin typeface="黑体" panose="02010609060101010101" pitchFamily="49" charset="-122"/>
                <a:ea typeface="黑体" panose="02010609060101010101" pitchFamily="49" charset="-122"/>
                <a:cs typeface="宋体" panose="02010600030101010101" pitchFamily="2" charset="-122"/>
              </a:rPr>
              <a:t>【参考答案】</a:t>
            </a: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  阿美,你好!“河南老字号”专用标识由上方的图案和下方的文字及文字两侧的祥云构成。(1分)图案上,“河南老字号”标识与“中华老字号”标识一脉相承,“鼎”的造型既突出了河南特色,又与成语“一言九鼎”的含义不谋而合,代表商业诚信。整体图案似“H”,突出了标识的地域性。下方的文字两侧的祥云图案代表吉祥,表示对美好生活的追求。文字上,“河南老字号”仅将中英文“中华”更换为“河南”一词相应的中英文,文字醒目、突出,点明了标识的含义、主题。(任答三点,意思对即可。一点1分,共3分)该标识整体看来寓意深远,“河南老字号”突出河南特色,代表着诚信、传承、创新。(1分)(共5分)</a:t>
            </a:r>
          </a:p>
        </p:txBody>
      </p:sp>
    </p:spTree>
  </p:cSld>
  <p:clrMapOvr>
    <a:masterClrMapping/>
  </p:clrMapOvr>
  <p:transition spd="med">
    <p:wipe dir="d"/>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综合性学习</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专题六</a:t>
            </a:r>
          </a:p>
        </p:txBody>
      </p:sp>
      <p:sp>
        <p:nvSpPr>
          <p:cNvPr id="2" name="文本框 1"/>
          <p:cNvSpPr txBox="1"/>
          <p:nvPr/>
        </p:nvSpPr>
        <p:spPr>
          <a:xfrm>
            <a:off x="721360" y="1007110"/>
            <a:ext cx="9956800" cy="4523105"/>
          </a:xfrm>
          <a:prstGeom prst="rect">
            <a:avLst/>
          </a:prstGeom>
          <a:noFill/>
          <a:ln w="9525">
            <a:noFill/>
          </a:ln>
        </p:spPr>
        <p:txBody>
          <a:bodyPr wrap="square">
            <a:spAutoFit/>
          </a:bodyPr>
          <a:lstStyle/>
          <a:p>
            <a:pPr indent="0" algn="just"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2.[2019河南]阅读下面材料,按要求答题。(共8分)</a:t>
            </a:r>
          </a:p>
          <a:p>
            <a:pPr indent="0" algn="just"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(1)给下面新闻拟写一个标题。(不超过30字)(2分)</a:t>
            </a:r>
          </a:p>
          <a:p>
            <a:pPr indent="0" algn="just"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r>
              <a:rPr sz="2400" b="0">
                <a:solidFill>
                  <a:schemeClr val="tx1"/>
                </a:solidFill>
                <a:latin typeface="黑体" panose="02010609060101010101" pitchFamily="49" charset="-122"/>
                <a:ea typeface="黑体" panose="02010609060101010101" pitchFamily="49" charset="-122"/>
                <a:cs typeface="黑体" panose="02010609060101010101" pitchFamily="49" charset="-122"/>
              </a:rPr>
              <a:t>河南日报2019年5月9日讯</a:t>
            </a:r>
            <a:r>
              <a:rPr sz="2400" b="0">
                <a:solidFill>
                  <a:schemeClr val="tx1"/>
                </a:solidFill>
                <a:latin typeface="楷体" panose="02010609060101010101" charset="-122"/>
                <a:ea typeface="楷体" panose="02010609060101010101" charset="-122"/>
                <a:cs typeface="楷体" panose="02010609060101010101" charset="-122"/>
              </a:rPr>
              <a:t>　“传民族薪火,展中原风采。”5月8日,中华人民共和国第十一届少数民族传统体育运动会火种采集仪式在郑州登封观星台举行。上午11时,火种采集仪式正式开始,手持采火棒的火种采集使者从观星台顶端楼梯缓缓走向采火器。来自全国不同民族的56名小歌手身着各民族盛装,诵唱《二十四节气歌》,礼赞先贤智慧。以火种采集仪式为标志,第十一届全国少数民族传统体育运动会的帷幕全面拉开。</a:t>
            </a:r>
          </a:p>
        </p:txBody>
      </p:sp>
    </p:spTree>
  </p:cSld>
  <p:clrMapOvr>
    <a:masterClrMapping/>
  </p:clrMapOvr>
  <p:transition spd="med">
    <p:wipe dir="d"/>
  </p:transition>
  <p:timing/>
</p:sld>
</file>

<file path=ppt/slides/slide1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图文转换</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p>
        </p:txBody>
      </p:sp>
      <p:sp>
        <p:nvSpPr>
          <p:cNvPr id="2" name="文本框 1"/>
          <p:cNvSpPr txBox="1"/>
          <p:nvPr/>
        </p:nvSpPr>
        <p:spPr>
          <a:xfrm>
            <a:off x="541020" y="1255395"/>
            <a:ext cx="10462895" cy="1753235"/>
          </a:xfrm>
          <a:prstGeom prst="rect">
            <a:avLst/>
          </a:prstGeom>
          <a:noFill/>
          <a:ln w="9525">
            <a:noFill/>
          </a:ln>
        </p:spPr>
        <p:txBody>
          <a:bodyPr wrap="square">
            <a:spAutoFit/>
          </a:bodyPr>
          <a:lstStyle/>
          <a:p>
            <a:pPr indent="0" algn="l" fontAlgn="auto">
              <a:lnSpc>
                <a:spcPct val="150000"/>
              </a:lnSpc>
            </a:pPr>
            <a:r>
              <a:rPr lang="zh-CN" sz="2400" b="0">
                <a:solidFill>
                  <a:schemeClr val="tx1"/>
                </a:solidFill>
                <a:latin typeface="黑体" panose="02010609060101010101" pitchFamily="49" charset="-122"/>
                <a:ea typeface="黑体" panose="02010609060101010101" pitchFamily="49" charset="-122"/>
                <a:cs typeface="宋体" panose="02010600030101010101" pitchFamily="2" charset="-122"/>
              </a:rPr>
              <a:t>提分特训</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6.2020年是精准扶贫攻坚克难的决胜时刻,请你解读下面这幅宣传脱贫工作的漫画。(6分)  </a:t>
            </a:r>
          </a:p>
        </p:txBody>
      </p:sp>
      <p:pic>
        <p:nvPicPr>
          <p:cNvPr id="728" name="20nzk1b-45tsxyw45.jpg" descr="id:2147500649;FounderCES"/>
          <p:cNvPicPr>
            <a:picLocks noChangeAspect="1"/>
          </p:cNvPicPr>
          <p:nvPr/>
        </p:nvPicPr>
        <p:blipFill>
          <a:blip r:embed="rId2"/>
          <a:stretch>
            <a:fillRect/>
          </a:stretch>
        </p:blipFill>
        <p:spPr>
          <a:xfrm>
            <a:off x="7009130" y="2936875"/>
            <a:ext cx="3994785" cy="3194685"/>
          </a:xfrm>
          <a:prstGeom prst="rect">
            <a:avLst/>
          </a:prstGeom>
        </p:spPr>
      </p:pic>
    </p:spTree>
  </p:cSld>
  <p:clrMapOvr>
    <a:masterClrMapping/>
  </p:clrMapOvr>
  <p:transition spd="med">
    <p:wipe dir="d"/>
  </p:transition>
  <p:timing/>
</p:sld>
</file>

<file path=ppt/slides/slide1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图文转换</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p>
        </p:txBody>
      </p:sp>
      <p:sp>
        <p:nvSpPr>
          <p:cNvPr id="2" name="文本框 1"/>
          <p:cNvSpPr txBox="1"/>
          <p:nvPr/>
        </p:nvSpPr>
        <p:spPr>
          <a:xfrm>
            <a:off x="508000" y="1699260"/>
            <a:ext cx="10462895" cy="2861310"/>
          </a:xfrm>
          <a:prstGeom prst="rect">
            <a:avLst/>
          </a:prstGeom>
          <a:noFill/>
          <a:ln w="9525">
            <a:noFill/>
          </a:ln>
        </p:spPr>
        <p:txBody>
          <a:bodyPr wrap="square">
            <a:spAutoFit/>
          </a:bodyPr>
          <a:lstStyle/>
          <a:p>
            <a:pPr indent="0" algn="l" fontAlgn="auto">
              <a:lnSpc>
                <a:spcPct val="150000"/>
              </a:lnSpc>
            </a:pPr>
            <a:r>
              <a:rPr lang="zh-CN" sz="2400" b="0">
                <a:solidFill>
                  <a:srgbClr val="FF0000"/>
                </a:solidFill>
                <a:latin typeface="黑体" panose="02010609060101010101" pitchFamily="49" charset="-122"/>
                <a:ea typeface="黑体" panose="02010609060101010101" pitchFamily="49" charset="-122"/>
                <a:cs typeface="宋体" panose="02010600030101010101" pitchFamily="2" charset="-122"/>
              </a:rPr>
              <a:t>【参考答案】</a:t>
            </a: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  示例:漫画由两部分组成。(1分)左下方是贫困户伸出双手;右上方是扶贫人员伸出双手,一只手上是书,一只手上是元宝,且分别印有“富脑袋”“富口袋”的字样。(3分)寓意精准扶贫既要“富口袋”,又要“富脑袋”,做到物质扶贫、就业扶贫、扶志扶智相结合。(1分)(思路清晰、语言流畅1分)(共6分)</a:t>
            </a:r>
          </a:p>
        </p:txBody>
      </p:sp>
    </p:spTree>
  </p:cSld>
  <p:clrMapOvr>
    <a:masterClrMapping/>
  </p:clrMapOvr>
  <p:transition spd="med">
    <p:wipe dir="d"/>
  </p:transition>
  <p:timing/>
</p:sld>
</file>

<file path=ppt/slides/slide1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图文转换</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p>
        </p:txBody>
      </p:sp>
      <p:sp>
        <p:nvSpPr>
          <p:cNvPr id="2" name="文本框 1"/>
          <p:cNvSpPr txBox="1"/>
          <p:nvPr/>
        </p:nvSpPr>
        <p:spPr>
          <a:xfrm>
            <a:off x="530225" y="1255395"/>
            <a:ext cx="10462895" cy="4523105"/>
          </a:xfrm>
          <a:prstGeom prst="rect">
            <a:avLst/>
          </a:prstGeom>
          <a:noFill/>
          <a:ln w="9525">
            <a:noFill/>
          </a:ln>
        </p:spPr>
        <p:txBody>
          <a:bodyPr wrap="square">
            <a:spAutoFit/>
          </a:bodyPr>
          <a:lstStyle/>
          <a:p>
            <a:pPr indent="0" algn="l" fontAlgn="auto">
              <a:lnSpc>
                <a:spcPct val="150000"/>
              </a:lnSpc>
            </a:pPr>
            <a:r>
              <a:rPr lang="zh-CN" sz="2400" b="0">
                <a:solidFill>
                  <a:schemeClr val="tx1"/>
                </a:solidFill>
                <a:latin typeface="黑体" panose="02010609060101010101" pitchFamily="49" charset="-122"/>
                <a:ea typeface="黑体" panose="02010609060101010101" pitchFamily="49" charset="-122"/>
                <a:cs typeface="宋体" panose="02010600030101010101" pitchFamily="2" charset="-122"/>
              </a:rPr>
              <a:t>提分特训</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7.下面是以《哦,我不想这样!》为标题的两组漫画,请任选一组先介绍其内容,再说说给你的启示。(6分)</a:t>
            </a:r>
          </a:p>
          <a:p>
            <a:pPr indent="0" algn="l" fontAlgn="auto">
              <a:lnSpc>
                <a:spcPct val="150000"/>
              </a:lnSpc>
            </a:pPr>
            <a:endParaRPr sz="2400" b="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0" algn="l" fontAlgn="auto">
              <a:lnSpc>
                <a:spcPct val="150000"/>
              </a:lnSpc>
            </a:pPr>
            <a:endParaRPr sz="2400" b="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0" algn="l" fontAlgn="auto">
              <a:lnSpc>
                <a:spcPct val="150000"/>
              </a:lnSpc>
            </a:pPr>
            <a:endParaRPr sz="2400" b="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0" algn="l" fontAlgn="auto">
              <a:lnSpc>
                <a:spcPct val="150000"/>
              </a:lnSpc>
            </a:pPr>
            <a:endParaRPr sz="2400" b="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第一组　做不到                       第二组　改变现状 </a:t>
            </a:r>
          </a:p>
        </p:txBody>
      </p:sp>
      <p:pic>
        <p:nvPicPr>
          <p:cNvPr id="729" name="20nzk1b-45tsxyw25.jpg" descr="id:2147500656;FounderCES"/>
          <p:cNvPicPr>
            <a:picLocks noChangeAspect="1"/>
          </p:cNvPicPr>
          <p:nvPr/>
        </p:nvPicPr>
        <p:blipFill>
          <a:blip r:embed="rId2"/>
          <a:stretch>
            <a:fillRect/>
          </a:stretch>
        </p:blipFill>
        <p:spPr>
          <a:xfrm>
            <a:off x="530225" y="3406140"/>
            <a:ext cx="4660900" cy="1486535"/>
          </a:xfrm>
          <a:prstGeom prst="rect">
            <a:avLst/>
          </a:prstGeom>
        </p:spPr>
      </p:pic>
      <p:pic>
        <p:nvPicPr>
          <p:cNvPr id="730" name="20nzk1b-45tsxyw26.jpg" descr="id:2147500663;FounderCES"/>
          <p:cNvPicPr>
            <a:picLocks noChangeAspect="1"/>
          </p:cNvPicPr>
          <p:nvPr/>
        </p:nvPicPr>
        <p:blipFill>
          <a:blip r:embed="rId3"/>
          <a:stretch>
            <a:fillRect/>
          </a:stretch>
        </p:blipFill>
        <p:spPr>
          <a:xfrm>
            <a:off x="6219825" y="3406140"/>
            <a:ext cx="5162550" cy="1644015"/>
          </a:xfrm>
          <a:prstGeom prst="rect">
            <a:avLst/>
          </a:prstGeom>
        </p:spPr>
      </p:pic>
    </p:spTree>
  </p:cSld>
  <p:clrMapOvr>
    <a:masterClrMapping/>
  </p:clrMapOvr>
  <p:transition spd="med">
    <p:wipe dir="d"/>
  </p:transition>
  <p:timing/>
</p:sld>
</file>

<file path=ppt/slides/slide1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图文转换</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p>
        </p:txBody>
      </p:sp>
      <p:sp>
        <p:nvSpPr>
          <p:cNvPr id="2" name="文本框 1"/>
          <p:cNvSpPr txBox="1"/>
          <p:nvPr/>
        </p:nvSpPr>
        <p:spPr>
          <a:xfrm>
            <a:off x="508000" y="1699260"/>
            <a:ext cx="10462895" cy="2306955"/>
          </a:xfrm>
          <a:prstGeom prst="rect">
            <a:avLst/>
          </a:prstGeom>
          <a:noFill/>
          <a:ln w="9525">
            <a:noFill/>
          </a:ln>
        </p:spPr>
        <p:txBody>
          <a:bodyPr wrap="square">
            <a:spAutoFit/>
          </a:bodyPr>
          <a:lstStyle/>
          <a:p>
            <a:pPr indent="0" algn="l" fontAlgn="auto">
              <a:lnSpc>
                <a:spcPct val="150000"/>
              </a:lnSpc>
            </a:pPr>
            <a:r>
              <a:rPr lang="zh-CN" sz="2400" b="0">
                <a:solidFill>
                  <a:srgbClr val="FF0000"/>
                </a:solidFill>
                <a:latin typeface="黑体" panose="02010609060101010101" pitchFamily="49" charset="-122"/>
                <a:ea typeface="黑体" panose="02010609060101010101" pitchFamily="49" charset="-122"/>
                <a:cs typeface="宋体" panose="02010600030101010101" pitchFamily="2" charset="-122"/>
              </a:rPr>
              <a:t>【参考答案】</a:t>
            </a: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  示例:第一组漫画讲述的是,一个想要成功的人,尽管看到了山顶象征成功的闪闪发光的金子,但因畏惧陡峭的山坡而却步。这组漫画给我的启示是,一个想要成功的人,如果不愿意为之付出努力,克服困难,结果只能是一事无成。(内容3分,启示3分。共6分)</a:t>
            </a:r>
          </a:p>
        </p:txBody>
      </p:sp>
    </p:spTree>
  </p:cSld>
  <p:clrMapOvr>
    <a:masterClrMapping/>
  </p:clrMapOvr>
  <p:transition spd="med">
    <p:wipe dir="d"/>
  </p:transition>
  <p:timing/>
</p:sld>
</file>

<file path=ppt/slides/slide1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图文转换</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p>
        </p:txBody>
      </p:sp>
      <p:sp>
        <p:nvSpPr>
          <p:cNvPr id="2" name="文本框 1"/>
          <p:cNvSpPr txBox="1"/>
          <p:nvPr/>
        </p:nvSpPr>
        <p:spPr>
          <a:xfrm>
            <a:off x="530225" y="1255395"/>
            <a:ext cx="10462895" cy="5631180"/>
          </a:xfrm>
          <a:prstGeom prst="rect">
            <a:avLst/>
          </a:prstGeom>
          <a:noFill/>
          <a:ln w="9525">
            <a:noFill/>
          </a:ln>
        </p:spPr>
        <p:txBody>
          <a:bodyPr wrap="square">
            <a:spAutoFit/>
          </a:bodyPr>
          <a:lstStyle/>
          <a:p>
            <a:pPr indent="0" fontAlgn="auto">
              <a:lnSpc>
                <a:spcPct val="150000"/>
              </a:lnSpc>
            </a:pPr>
            <a:r>
              <a:rPr lang="zh-CN" sz="2400" b="0">
                <a:latin typeface="黑体" panose="02010609060101010101" pitchFamily="49" charset="-122"/>
                <a:ea typeface="黑体" panose="02010609060101010101" pitchFamily="49" charset="-122"/>
                <a:cs typeface="宋体" panose="02010600030101010101" pitchFamily="2" charset="-122"/>
              </a:rPr>
              <a:t>提分特训</a:t>
            </a:r>
            <a:r>
              <a:rPr sz="2400" b="0">
                <a:latin typeface="宋体" panose="02010600030101010101" pitchFamily="2" charset="-122"/>
                <a:ea typeface="宋体" panose="02010600030101010101" pitchFamily="2" charset="-122"/>
                <a:cs typeface="宋体" panose="02010600030101010101" pitchFamily="2" charset="-122"/>
              </a:rPr>
              <a:t>　</a:t>
            </a:r>
          </a:p>
          <a:p>
            <a:pPr indent="0" fontAlgn="auto">
              <a:lnSpc>
                <a:spcPct val="150000"/>
              </a:lnSpc>
            </a:pPr>
            <a:r>
              <a:rPr sz="2400" b="0">
                <a:latin typeface="宋体" panose="02010600030101010101" pitchFamily="2" charset="-122"/>
                <a:ea typeface="宋体" panose="02010600030101010101" pitchFamily="2" charset="-122"/>
                <a:cs typeface="宋体" panose="02010600030101010101" pitchFamily="2" charset="-122"/>
              </a:rPr>
              <a:t>8.某校对初二年级学生就家务劳动对性格、家庭关系及学习的影响进行了调查,结果如下: </a:t>
            </a:r>
          </a:p>
          <a:p>
            <a:pPr indent="0" fontAlgn="auto">
              <a:lnSpc>
                <a:spcPct val="150000"/>
              </a:lnSpc>
            </a:pPr>
            <a:endParaRPr sz="2400" b="0">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endParaRPr sz="2400" b="0">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endParaRPr sz="2400" b="0">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endParaRPr sz="2400" b="0">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sz="2400" b="0">
                <a:latin typeface="宋体" panose="02010600030101010101" pitchFamily="2" charset="-122"/>
                <a:ea typeface="宋体" panose="02010600030101010101" pitchFamily="2" charset="-122"/>
                <a:cs typeface="宋体" panose="02010600030101010101" pitchFamily="2" charset="-122"/>
              </a:rPr>
              <a:t>　　家务劳动对性格、家庭关系及学习有何影响?请结合上表,概括初二年级学生对此问题认识的主要倾向。要求:不出现具体数据。(4分)</a:t>
            </a:r>
          </a:p>
          <a:p>
            <a:pPr indent="0" fontAlgn="auto">
              <a:lnSpc>
                <a:spcPct val="150000"/>
              </a:lnSpc>
            </a:pPr>
            <a:endParaRPr sz="2400" b="0">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3" name="表格 2"/>
          <p:cNvGraphicFramePr>
            <a:graphicFrameLocks noGrp="1"/>
          </p:cNvGraphicFramePr>
          <p:nvPr>
            <p:custDataLst>
              <p:tags r:id="rId2"/>
            </p:custDataLst>
          </p:nvPr>
        </p:nvGraphicFramePr>
        <p:xfrm>
          <a:off x="657860" y="3143250"/>
          <a:ext cx="10810240" cy="2073910"/>
        </p:xfrm>
        <a:graphic>
          <a:graphicData uri="http://schemas.openxmlformats.org/drawingml/2006/table">
            <a:tbl>
              <a:tblPr firstRow="1" bandRow="1">
                <a:tableStyleId>{5940675A-B579-460E-94D1-54222C63F5DA}</a:tableStyleId>
              </a:tblPr>
              <a:tblGrid>
                <a:gridCol w="1485265"/>
                <a:gridCol w="1173480"/>
                <a:gridCol w="675640"/>
                <a:gridCol w="1118235"/>
                <a:gridCol w="1086485"/>
                <a:gridCol w="1328420"/>
                <a:gridCol w="1475105"/>
                <a:gridCol w="1173480"/>
                <a:gridCol w="1294130"/>
              </a:tblGrid>
              <a:tr h="632460">
                <a:tc gridSpan="3">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对性格的影响</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vert="horz" wrap="square"/>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vert="horz" wrap="square"/>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gridSpan="3">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对家庭关系的影响</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vert="horz" wrap="square"/>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vert="horz" wrap="square"/>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gridSpan="3">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对学习的影响</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vert="horz" wrap="square"/>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vert="horz" wrap="square"/>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897890">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积极影响</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无影响</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消极影响</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积极</a:t>
                      </a:r>
                    </a:p>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影响</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无影响</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消极影响</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积极影响</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无影响</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消极影响</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43560">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64%</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34%</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2%</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72%</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24%</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4%</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32%</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30%</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38%</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wipe dir="d"/>
  </p:transition>
  <p:timing/>
</p:sld>
</file>

<file path=ppt/slides/slide1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图文转换</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p>
        </p:txBody>
      </p:sp>
      <p:sp>
        <p:nvSpPr>
          <p:cNvPr id="2" name="文本框 1"/>
          <p:cNvSpPr txBox="1"/>
          <p:nvPr/>
        </p:nvSpPr>
        <p:spPr>
          <a:xfrm>
            <a:off x="508000" y="1699260"/>
            <a:ext cx="10462895" cy="1753235"/>
          </a:xfrm>
          <a:prstGeom prst="rect">
            <a:avLst/>
          </a:prstGeom>
          <a:noFill/>
          <a:ln w="9525">
            <a:noFill/>
          </a:ln>
        </p:spPr>
        <p:txBody>
          <a:bodyPr wrap="square">
            <a:spAutoFit/>
          </a:bodyPr>
          <a:lstStyle/>
          <a:p>
            <a:pPr indent="0" algn="l" fontAlgn="auto">
              <a:lnSpc>
                <a:spcPct val="150000"/>
              </a:lnSpc>
            </a:pPr>
            <a:r>
              <a:rPr lang="zh-CN" sz="2400" b="0">
                <a:solidFill>
                  <a:srgbClr val="FF0000"/>
                </a:solidFill>
                <a:latin typeface="黑体" panose="02010609060101010101" pitchFamily="49" charset="-122"/>
                <a:ea typeface="黑体" panose="02010609060101010101" pitchFamily="49" charset="-122"/>
                <a:cs typeface="宋体" panose="02010600030101010101" pitchFamily="2" charset="-122"/>
              </a:rPr>
              <a:t>【参考答案】</a:t>
            </a: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  大多数初二学生认为,家务劳动对性格和家庭关系会产生积极影响;认为家务劳动对学习产生消极影响的人数比认为产生积极影响的稍多。(意思对即可。一点2分,共4分)</a:t>
            </a:r>
          </a:p>
        </p:txBody>
      </p:sp>
    </p:spTree>
  </p:cSld>
  <p:clrMapOvr>
    <a:masterClrMapping/>
  </p:clrMapOvr>
  <p:transition spd="med">
    <p:wipe dir="d"/>
  </p:transition>
  <p:timing/>
</p:sld>
</file>

<file path=ppt/slides/slide1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图文转换</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p>
        </p:txBody>
      </p:sp>
      <p:sp>
        <p:nvSpPr>
          <p:cNvPr id="2" name="文本框 1"/>
          <p:cNvSpPr txBox="1"/>
          <p:nvPr/>
        </p:nvSpPr>
        <p:spPr>
          <a:xfrm>
            <a:off x="530225" y="1255395"/>
            <a:ext cx="6214110" cy="4078605"/>
          </a:xfrm>
          <a:prstGeom prst="rect">
            <a:avLst/>
          </a:prstGeom>
          <a:noFill/>
          <a:ln w="9525">
            <a:noFill/>
          </a:ln>
        </p:spPr>
        <p:txBody>
          <a:bodyPr wrap="square">
            <a:spAutoFit/>
          </a:bodyPr>
          <a:lstStyle/>
          <a:p>
            <a:pPr indent="0" algn="l" fontAlgn="auto">
              <a:lnSpc>
                <a:spcPct val="120000"/>
              </a:lnSpc>
            </a:pPr>
            <a:r>
              <a:rPr lang="zh-CN" sz="2400" b="0">
                <a:solidFill>
                  <a:schemeClr val="tx1"/>
                </a:solidFill>
                <a:latin typeface="黑体" panose="02010609060101010101" pitchFamily="49" charset="-122"/>
                <a:ea typeface="黑体" panose="02010609060101010101" pitchFamily="49" charset="-122"/>
                <a:cs typeface="宋体" panose="02010600030101010101" pitchFamily="2" charset="-122"/>
              </a:rPr>
              <a:t>提分特训</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2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9.2020年4月,中国青年报·中青在线联合拼多多发布《爱“拼”青年——“00后”网购画像报告》,该报告基于拼多多超5 700万“00后”活跃用户2019年全年消费情况(部分数据取自2020年2月至3月),勾勒出一幅“00后”网购消费画像,以下是报告部分内容。请结合图片信息,分析“00后”网购消费特征。(120字以内)(6分) </a:t>
            </a:r>
          </a:p>
        </p:txBody>
      </p:sp>
      <p:pic>
        <p:nvPicPr>
          <p:cNvPr id="734" name="20nzk1b-45tsxyw53.jpg" descr="id:2147500699;FounderCES"/>
          <p:cNvPicPr>
            <a:picLocks noChangeAspect="1"/>
          </p:cNvPicPr>
          <p:nvPr/>
        </p:nvPicPr>
        <p:blipFill>
          <a:blip r:embed="rId2"/>
          <a:stretch>
            <a:fillRect/>
          </a:stretch>
        </p:blipFill>
        <p:spPr>
          <a:xfrm>
            <a:off x="6954520" y="2105025"/>
            <a:ext cx="5031105" cy="3456940"/>
          </a:xfrm>
          <a:prstGeom prst="rect">
            <a:avLst/>
          </a:prstGeom>
        </p:spPr>
      </p:pic>
    </p:spTree>
  </p:cSld>
  <p:clrMapOvr>
    <a:masterClrMapping/>
  </p:clrMapOvr>
  <p:transition spd="med">
    <p:wipe dir="d"/>
  </p:transition>
  <p:timing/>
</p:sld>
</file>

<file path=ppt/slides/slide1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图文转换</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p>
        </p:txBody>
      </p:sp>
      <p:sp>
        <p:nvSpPr>
          <p:cNvPr id="2" name="文本框 1"/>
          <p:cNvSpPr txBox="1"/>
          <p:nvPr/>
        </p:nvSpPr>
        <p:spPr>
          <a:xfrm>
            <a:off x="508000" y="1699260"/>
            <a:ext cx="10462895" cy="2861310"/>
          </a:xfrm>
          <a:prstGeom prst="rect">
            <a:avLst/>
          </a:prstGeom>
          <a:noFill/>
          <a:ln w="9525">
            <a:noFill/>
          </a:ln>
        </p:spPr>
        <p:txBody>
          <a:bodyPr wrap="square">
            <a:spAutoFit/>
          </a:bodyPr>
          <a:lstStyle/>
          <a:p>
            <a:pPr indent="0" algn="l" fontAlgn="auto">
              <a:lnSpc>
                <a:spcPct val="150000"/>
              </a:lnSpc>
            </a:pPr>
            <a:r>
              <a:rPr lang="zh-CN" sz="2400" b="0">
                <a:solidFill>
                  <a:srgbClr val="FF0000"/>
                </a:solidFill>
                <a:latin typeface="黑体" panose="02010609060101010101" pitchFamily="49" charset="-122"/>
                <a:ea typeface="黑体" panose="02010609060101010101" pitchFamily="49" charset="-122"/>
                <a:cs typeface="宋体" panose="02010600030101010101" pitchFamily="2" charset="-122"/>
              </a:rPr>
              <a:t>【参考答案】</a:t>
            </a: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  示例:拼多多“00后”活跃用户中,近八成平均月消费不超过百元;(1分)七成以上平均每日在线时间不超过半小时;(1分)“00后”用户收藏品数量高出平台平均值12%;(1分)疫情期间,绝大多数“00后”用户收藏或关注过口罩,且近八成用户下单。(1分)可见“00后”网购理性自律,注重性价比,家庭责任感很强。(2分)</a:t>
            </a:r>
          </a:p>
        </p:txBody>
      </p:sp>
    </p:spTree>
  </p:cSld>
  <p:clrMapOvr>
    <a:masterClrMapping/>
  </p:clrMapOvr>
  <p:transition spd="med">
    <p:wipe dir="d"/>
  </p:transition>
  <p:timing/>
</p:sld>
</file>

<file path=ppt/slides/slide1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图文转换</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p>
        </p:txBody>
      </p:sp>
      <p:sp>
        <p:nvSpPr>
          <p:cNvPr id="2" name="文本框 1"/>
          <p:cNvSpPr txBox="1"/>
          <p:nvPr/>
        </p:nvSpPr>
        <p:spPr>
          <a:xfrm>
            <a:off x="530225" y="1255395"/>
            <a:ext cx="10462895" cy="2306955"/>
          </a:xfrm>
          <a:prstGeom prst="rect">
            <a:avLst/>
          </a:prstGeom>
          <a:noFill/>
          <a:ln w="9525">
            <a:noFill/>
          </a:ln>
        </p:spPr>
        <p:txBody>
          <a:bodyPr wrap="square">
            <a:spAutoFit/>
          </a:bodyPr>
          <a:lstStyle/>
          <a:p>
            <a:pPr indent="0" algn="l" fontAlgn="auto">
              <a:lnSpc>
                <a:spcPct val="150000"/>
              </a:lnSpc>
            </a:pPr>
            <a:r>
              <a:rPr lang="zh-CN" sz="2400" b="0">
                <a:solidFill>
                  <a:schemeClr val="tx1"/>
                </a:solidFill>
                <a:latin typeface="黑体" panose="02010609060101010101" pitchFamily="49" charset="-122"/>
                <a:ea typeface="黑体" panose="02010609060101010101" pitchFamily="49" charset="-122"/>
                <a:cs typeface="宋体" panose="02010600030101010101" pitchFamily="2" charset="-122"/>
              </a:rPr>
              <a:t>提分特训</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下图是某专业机构对我国K12阶段(学前教育至高中教育的基础教育阶段)学生群体近几年的在线人数及渗透率(在线人数与总人数的比例)进行的统计分析。</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请据此写出你探究的结论。(3分) </a:t>
            </a:r>
          </a:p>
        </p:txBody>
      </p:sp>
      <p:pic>
        <p:nvPicPr>
          <p:cNvPr id="735" name="21-hnzkbyy-003.jpg" descr="id:2147500706;FounderCES"/>
          <p:cNvPicPr>
            <a:picLocks noChangeAspect="1"/>
          </p:cNvPicPr>
          <p:nvPr/>
        </p:nvPicPr>
        <p:blipFill>
          <a:blip r:embed="rId2"/>
          <a:stretch>
            <a:fillRect/>
          </a:stretch>
        </p:blipFill>
        <p:spPr>
          <a:xfrm>
            <a:off x="5831840" y="3079750"/>
            <a:ext cx="4890770" cy="3227705"/>
          </a:xfrm>
          <a:prstGeom prst="rect">
            <a:avLst/>
          </a:prstGeom>
        </p:spPr>
      </p:pic>
    </p:spTree>
  </p:cSld>
  <p:clrMapOvr>
    <a:masterClrMapping/>
  </p:clrMapOvr>
  <p:transition spd="med">
    <p:wipe dir="d"/>
  </p:transition>
  <p:timing/>
</p:sld>
</file>

<file path=ppt/slides/slide1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图文转换</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p>
        </p:txBody>
      </p:sp>
      <p:sp>
        <p:nvSpPr>
          <p:cNvPr id="2" name="文本框 1"/>
          <p:cNvSpPr txBox="1"/>
          <p:nvPr/>
        </p:nvSpPr>
        <p:spPr>
          <a:xfrm>
            <a:off x="508000" y="1699260"/>
            <a:ext cx="10462895" cy="1198880"/>
          </a:xfrm>
          <a:prstGeom prst="rect">
            <a:avLst/>
          </a:prstGeom>
          <a:noFill/>
          <a:ln w="9525">
            <a:noFill/>
          </a:ln>
        </p:spPr>
        <p:txBody>
          <a:bodyPr wrap="square">
            <a:spAutoFit/>
          </a:bodyPr>
          <a:lstStyle/>
          <a:p>
            <a:pPr indent="0" algn="l" fontAlgn="auto">
              <a:lnSpc>
                <a:spcPct val="150000"/>
              </a:lnSpc>
            </a:pPr>
            <a:r>
              <a:rPr lang="zh-CN" sz="2400" b="0">
                <a:solidFill>
                  <a:srgbClr val="FF0000"/>
                </a:solidFill>
                <a:latin typeface="黑体" panose="02010609060101010101" pitchFamily="49" charset="-122"/>
                <a:ea typeface="黑体" panose="02010609060101010101" pitchFamily="49" charset="-122"/>
                <a:cs typeface="宋体" panose="02010600030101010101" pitchFamily="2" charset="-122"/>
              </a:rPr>
              <a:t>【参考答案】</a:t>
            </a: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  2015~2020年K12阶段学生人数逐年降低,K12阶段学生在线学习人数逐年增长,渗透率逐年增长。(意思对即可。一点1分,共3分)</a:t>
            </a:r>
          </a:p>
        </p:txBody>
      </p:sp>
    </p:spTree>
  </p:cSld>
  <p:clrMapOvr>
    <a:masterClrMapping/>
  </p:clrMapOvr>
  <p:transition spd="med">
    <p:wipe dir="d"/>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综合性学习</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专题六</a:t>
            </a:r>
          </a:p>
        </p:txBody>
      </p:sp>
      <p:sp>
        <p:nvSpPr>
          <p:cNvPr id="2" name="文本框 1"/>
          <p:cNvSpPr txBox="1"/>
          <p:nvPr/>
        </p:nvSpPr>
        <p:spPr>
          <a:xfrm>
            <a:off x="810895" y="2829560"/>
            <a:ext cx="9956800" cy="1198880"/>
          </a:xfrm>
          <a:prstGeom prst="rect">
            <a:avLst/>
          </a:prstGeom>
          <a:noFill/>
          <a:ln w="9525">
            <a:noFill/>
          </a:ln>
        </p:spPr>
        <p:txBody>
          <a:bodyPr wrap="square">
            <a:spAutoFit/>
          </a:bodyPr>
          <a:lstStyle/>
          <a:p>
            <a:pPr indent="0" algn="just"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sz="2400" b="0">
                <a:solidFill>
                  <a:schemeClr val="tx1"/>
                </a:solidFill>
                <a:latin typeface="黑体" panose="02010609060101010101" pitchFamily="49" charset="-122"/>
                <a:ea typeface="黑体" panose="02010609060101010101" pitchFamily="49" charset="-122"/>
                <a:cs typeface="宋体" panose="02010600030101010101" pitchFamily="2" charset="-122"/>
              </a:rPr>
              <a:t>参考</a:t>
            </a: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答案</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示例:第十一届全国少数民族传统体育运动会火种采集仪式举行(2分)</a:t>
            </a:r>
          </a:p>
        </p:txBody>
      </p:sp>
    </p:spTree>
  </p:cSld>
  <p:clrMapOvr>
    <a:masterClrMapping/>
  </p:clrMapOvr>
  <p:transition spd="med">
    <p:wipe dir="d"/>
  </p:transition>
  <p:timing/>
</p:sld>
</file>

<file path=ppt/slides/slide1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图文转换</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p>
        </p:txBody>
      </p:sp>
      <p:sp>
        <p:nvSpPr>
          <p:cNvPr id="2" name="文本框 1"/>
          <p:cNvSpPr txBox="1"/>
          <p:nvPr/>
        </p:nvSpPr>
        <p:spPr>
          <a:xfrm>
            <a:off x="530225" y="1255395"/>
            <a:ext cx="10462895" cy="1753235"/>
          </a:xfrm>
          <a:prstGeom prst="rect">
            <a:avLst/>
          </a:prstGeom>
          <a:noFill/>
          <a:ln w="9525">
            <a:noFill/>
          </a:ln>
        </p:spPr>
        <p:txBody>
          <a:bodyPr wrap="square">
            <a:spAutoFit/>
          </a:bodyPr>
          <a:lstStyle/>
          <a:p>
            <a:pPr indent="0" algn="l" fontAlgn="auto">
              <a:lnSpc>
                <a:spcPct val="150000"/>
              </a:lnSpc>
            </a:pPr>
            <a:r>
              <a:rPr lang="zh-CN" sz="2400" b="0">
                <a:solidFill>
                  <a:schemeClr val="tx1"/>
                </a:solidFill>
                <a:latin typeface="黑体" panose="02010609060101010101" pitchFamily="49" charset="-122"/>
                <a:ea typeface="黑体" panose="02010609060101010101" pitchFamily="49" charset="-122"/>
                <a:cs typeface="宋体" panose="02010600030101010101" pitchFamily="2" charset="-122"/>
              </a:rPr>
              <a:t>提分特训</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请根据图中的信息,用文字描述“用户登录”的基本环节,不超过70个字。(5分) </a:t>
            </a:r>
          </a:p>
        </p:txBody>
      </p:sp>
      <p:pic>
        <p:nvPicPr>
          <p:cNvPr id="736" name="21-hnzkbyy-004.jpg" descr="id:2147500713;FounderCES"/>
          <p:cNvPicPr>
            <a:picLocks noChangeAspect="1"/>
          </p:cNvPicPr>
          <p:nvPr/>
        </p:nvPicPr>
        <p:blipFill>
          <a:blip r:embed="rId2"/>
          <a:stretch>
            <a:fillRect/>
          </a:stretch>
        </p:blipFill>
        <p:spPr>
          <a:xfrm>
            <a:off x="5130800" y="2802255"/>
            <a:ext cx="4993640" cy="3242945"/>
          </a:xfrm>
          <a:prstGeom prst="rect">
            <a:avLst/>
          </a:prstGeom>
        </p:spPr>
      </p:pic>
    </p:spTree>
  </p:cSld>
  <p:clrMapOvr>
    <a:masterClrMapping/>
  </p:clrMapOvr>
  <p:transition spd="med">
    <p:wipe dir="d"/>
  </p:transition>
  <p:timing/>
</p:sld>
</file>

<file path=ppt/slides/slide1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图文转换</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p>
        </p:txBody>
      </p:sp>
      <p:sp>
        <p:nvSpPr>
          <p:cNvPr id="2" name="文本框 1"/>
          <p:cNvSpPr txBox="1"/>
          <p:nvPr/>
        </p:nvSpPr>
        <p:spPr>
          <a:xfrm>
            <a:off x="508000" y="1699260"/>
            <a:ext cx="10462895" cy="1753235"/>
          </a:xfrm>
          <a:prstGeom prst="rect">
            <a:avLst/>
          </a:prstGeom>
          <a:noFill/>
          <a:ln w="9525">
            <a:noFill/>
          </a:ln>
        </p:spPr>
        <p:txBody>
          <a:bodyPr wrap="square">
            <a:spAutoFit/>
          </a:bodyPr>
          <a:lstStyle/>
          <a:p>
            <a:pPr indent="0" algn="l" fontAlgn="auto">
              <a:lnSpc>
                <a:spcPct val="150000"/>
              </a:lnSpc>
            </a:pPr>
            <a:r>
              <a:rPr lang="zh-CN" sz="2400" b="0">
                <a:solidFill>
                  <a:srgbClr val="FF0000"/>
                </a:solidFill>
                <a:latin typeface="黑体" panose="02010609060101010101" pitchFamily="49" charset="-122"/>
                <a:ea typeface="黑体" panose="02010609060101010101" pitchFamily="49" charset="-122"/>
                <a:cs typeface="宋体" panose="02010600030101010101" pitchFamily="2" charset="-122"/>
              </a:rPr>
              <a:t>【参考答案】</a:t>
            </a: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  用户登录要先选择用户级别,然后进行验证。(1分)若验证通过,系统管理员、实验室管理员和普通用户则分别进入各自界面;(2分)若验证未通过,则重新进行用户登录。(1分)(语言流畅,条理清晰1分)(共5分)</a:t>
            </a:r>
          </a:p>
        </p:txBody>
      </p:sp>
    </p:spTree>
  </p:cSld>
  <p:clrMapOvr>
    <a:masterClrMapping/>
  </p:clrMapOvr>
  <p:transition spd="med">
    <p:wipe dir="d"/>
  </p:transition>
  <p:timing/>
</p:sld>
</file>

<file path=ppt/slides/slide1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图文转换</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p>
        </p:txBody>
      </p:sp>
      <p:sp>
        <p:nvSpPr>
          <p:cNvPr id="2" name="文本框 1"/>
          <p:cNvSpPr txBox="1"/>
          <p:nvPr/>
        </p:nvSpPr>
        <p:spPr>
          <a:xfrm>
            <a:off x="530225" y="1255395"/>
            <a:ext cx="10462895" cy="2306955"/>
          </a:xfrm>
          <a:prstGeom prst="rect">
            <a:avLst/>
          </a:prstGeom>
          <a:noFill/>
          <a:ln w="9525">
            <a:noFill/>
          </a:ln>
        </p:spPr>
        <p:txBody>
          <a:bodyPr wrap="square">
            <a:spAutoFit/>
          </a:bodyPr>
          <a:lstStyle/>
          <a:p>
            <a:pPr indent="0" algn="l" fontAlgn="auto">
              <a:lnSpc>
                <a:spcPct val="150000"/>
              </a:lnSpc>
            </a:pPr>
            <a:r>
              <a:rPr lang="zh-CN" sz="2400" b="0">
                <a:solidFill>
                  <a:schemeClr val="tx1"/>
                </a:solidFill>
                <a:latin typeface="黑体" panose="02010609060101010101" pitchFamily="49" charset="-122"/>
                <a:ea typeface="黑体" panose="02010609060101010101" pitchFamily="49" charset="-122"/>
                <a:cs typeface="宋体" panose="02010600030101010101" pitchFamily="2" charset="-122"/>
              </a:rPr>
              <a:t>提分特训</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12.下图是梓晨同学在“有规划的人生更精彩”主题班会上的发言提纲,请将其整理为一段话。要求:①联系班会主题;②内容要点齐备;③不少于80字。(6分)  </a:t>
            </a:r>
          </a:p>
        </p:txBody>
      </p:sp>
      <p:pic>
        <p:nvPicPr>
          <p:cNvPr id="737" name="20nzk1b-45tsxyw41.jpg" descr="id:2147500720;FounderCES"/>
          <p:cNvPicPr>
            <a:picLocks noChangeAspect="1"/>
          </p:cNvPicPr>
          <p:nvPr/>
        </p:nvPicPr>
        <p:blipFill>
          <a:blip r:embed="rId2"/>
          <a:stretch>
            <a:fillRect/>
          </a:stretch>
        </p:blipFill>
        <p:spPr>
          <a:xfrm>
            <a:off x="3520440" y="3686175"/>
            <a:ext cx="7316470" cy="2637790"/>
          </a:xfrm>
          <a:prstGeom prst="rect">
            <a:avLst/>
          </a:prstGeom>
        </p:spPr>
      </p:pic>
    </p:spTree>
  </p:cSld>
  <p:clrMapOvr>
    <a:masterClrMapping/>
  </p:clrMapOvr>
  <p:transition spd="med">
    <p:wipe dir="d"/>
  </p:transition>
  <p:timing/>
</p:sld>
</file>

<file path=ppt/slides/slide1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图文转换</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p>
        </p:txBody>
      </p:sp>
      <p:sp>
        <p:nvSpPr>
          <p:cNvPr id="2" name="文本框 1"/>
          <p:cNvSpPr txBox="1"/>
          <p:nvPr/>
        </p:nvSpPr>
        <p:spPr>
          <a:xfrm>
            <a:off x="508000" y="1699260"/>
            <a:ext cx="10462895" cy="3415030"/>
          </a:xfrm>
          <a:prstGeom prst="rect">
            <a:avLst/>
          </a:prstGeom>
          <a:noFill/>
          <a:ln w="9525">
            <a:noFill/>
          </a:ln>
        </p:spPr>
        <p:txBody>
          <a:bodyPr wrap="square">
            <a:spAutoFit/>
          </a:bodyPr>
          <a:lstStyle/>
          <a:p>
            <a:pPr indent="0" algn="l" fontAlgn="auto">
              <a:lnSpc>
                <a:spcPct val="150000"/>
              </a:lnSpc>
            </a:pPr>
            <a:r>
              <a:rPr lang="zh-CN" sz="2400" b="0">
                <a:solidFill>
                  <a:srgbClr val="FF0000"/>
                </a:solidFill>
                <a:latin typeface="黑体" panose="02010609060101010101" pitchFamily="49" charset="-122"/>
                <a:ea typeface="黑体" panose="02010609060101010101" pitchFamily="49" charset="-122"/>
                <a:cs typeface="宋体" panose="02010600030101010101" pitchFamily="2" charset="-122"/>
              </a:rPr>
              <a:t>【参考答案】</a:t>
            </a: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  示例:精彩的人生一定是有规划的人生,有规划就意味着要给自己制订合适的目标。(1分)合适的目标包括两个方面:一是目标合理,二是目标明确。(1分)所谓目标合理,指的是目标要适合自身以及目标要能够达到。(1分)所谓目标明确,指的是要有明确的小目标,同时要制订系统的计划。(1分)希望同学们都能制订合适的目标,实现自己的理想,拥有更精彩的人生!(1分)(语言流畅1分)(共6分)</a:t>
            </a:r>
          </a:p>
        </p:txBody>
      </p:sp>
    </p:spTree>
  </p:cSld>
  <p:clrMapOvr>
    <a:masterClrMapping/>
  </p:clrMapOvr>
  <p:transition spd="med">
    <p:wipe dir="d"/>
  </p:transition>
  <p:timing/>
</p:sld>
</file>

<file path=ppt/slides/slide1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图文转换</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p>
        </p:txBody>
      </p:sp>
      <p:sp>
        <p:nvSpPr>
          <p:cNvPr id="2" name="文本框 1"/>
          <p:cNvSpPr txBox="1"/>
          <p:nvPr/>
        </p:nvSpPr>
        <p:spPr>
          <a:xfrm>
            <a:off x="530225" y="1255395"/>
            <a:ext cx="10462895" cy="1863725"/>
          </a:xfrm>
          <a:prstGeom prst="rect">
            <a:avLst/>
          </a:prstGeom>
          <a:noFill/>
          <a:ln w="9525">
            <a:noFill/>
          </a:ln>
        </p:spPr>
        <p:txBody>
          <a:bodyPr wrap="square">
            <a:spAutoFit/>
          </a:bodyPr>
          <a:lstStyle/>
          <a:p>
            <a:pPr indent="0" algn="l" fontAlgn="auto">
              <a:lnSpc>
                <a:spcPct val="120000"/>
              </a:lnSpc>
            </a:pPr>
            <a:r>
              <a:rPr lang="zh-CN" sz="2400" b="0">
                <a:solidFill>
                  <a:schemeClr val="tx1"/>
                </a:solidFill>
                <a:latin typeface="黑体" panose="02010609060101010101" pitchFamily="49" charset="-122"/>
                <a:ea typeface="黑体" panose="02010609060101010101" pitchFamily="49" charset="-122"/>
                <a:cs typeface="宋体" panose="02010600030101010101" pitchFamily="2" charset="-122"/>
              </a:rPr>
              <a:t>提分特训</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2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13.程诺从安徽阜阳的小姨家回来时,因小姨临时有事,不能送他到阜阳西站。请你根据下面的路线示意简图,任选一条线路写一段话,告诉程诺怎样从住在阜阳实验中学的小姨家到达阜阳西站。(50字左右)(4分)  </a:t>
            </a:r>
          </a:p>
        </p:txBody>
      </p:sp>
      <p:pic>
        <p:nvPicPr>
          <p:cNvPr id="3" name="图片 2"/>
          <p:cNvPicPr>
            <a:picLocks noChangeAspect="1"/>
          </p:cNvPicPr>
          <p:nvPr/>
        </p:nvPicPr>
        <p:blipFill>
          <a:blip r:embed="rId2"/>
          <a:stretch>
            <a:fillRect/>
          </a:stretch>
        </p:blipFill>
        <p:spPr>
          <a:xfrm>
            <a:off x="5042535" y="3176270"/>
            <a:ext cx="6496685" cy="3545840"/>
          </a:xfrm>
          <a:prstGeom prst="rect">
            <a:avLst/>
          </a:prstGeom>
        </p:spPr>
      </p:pic>
    </p:spTree>
  </p:cSld>
  <p:clrMapOvr>
    <a:masterClrMapping/>
  </p:clrMapOvr>
  <p:transition spd="med">
    <p:wipe dir="d"/>
  </p:transition>
  <p:timing/>
</p:sld>
</file>

<file path=ppt/slides/slide1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图文转换</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p>
        </p:txBody>
      </p:sp>
      <p:sp>
        <p:nvSpPr>
          <p:cNvPr id="2" name="文本框 1"/>
          <p:cNvSpPr txBox="1"/>
          <p:nvPr/>
        </p:nvSpPr>
        <p:spPr>
          <a:xfrm>
            <a:off x="508000" y="1699260"/>
            <a:ext cx="10462895" cy="2861310"/>
          </a:xfrm>
          <a:prstGeom prst="rect">
            <a:avLst/>
          </a:prstGeom>
          <a:noFill/>
          <a:ln w="9525">
            <a:noFill/>
          </a:ln>
        </p:spPr>
        <p:txBody>
          <a:bodyPr wrap="square">
            <a:spAutoFit/>
          </a:bodyPr>
          <a:lstStyle/>
          <a:p>
            <a:pPr indent="0" algn="l" fontAlgn="auto">
              <a:lnSpc>
                <a:spcPct val="150000"/>
              </a:lnSpc>
            </a:pPr>
            <a:r>
              <a:rPr lang="zh-CN" sz="2400" b="0">
                <a:solidFill>
                  <a:srgbClr val="FF0000"/>
                </a:solidFill>
                <a:latin typeface="黑体" panose="02010609060101010101" pitchFamily="49" charset="-122"/>
                <a:ea typeface="黑体" panose="02010609060101010101" pitchFamily="49" charset="-122"/>
                <a:cs typeface="宋体" panose="02010600030101010101" pitchFamily="2" charset="-122"/>
              </a:rPr>
              <a:t>【参考答案】</a:t>
            </a: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  1号线路示例:从学校出发,向南走至阜阳市人民检察院,再往西走到西湖大道与霞光大道交叉口,然后往南走不远就是阜阳西站。(意思对即可。内容2分,表达2分。共4分)</a:t>
            </a:r>
          </a:p>
          <a:p>
            <a:pPr indent="0" algn="l"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2号线路示例:从学校出发,一直向西到馨园旅社,向南直走到顺发五金店,再向西北走就能到达阜阳西站。(意思对即可。内容2分,表达2分。共4分)</a:t>
            </a:r>
          </a:p>
        </p:txBody>
      </p:sp>
    </p:spTree>
  </p:cSld>
  <p:clrMapOvr>
    <a:masterClrMapping/>
  </p:clrMapOvr>
  <p:transition spd="med">
    <p:wipe dir="d"/>
  </p:transition>
  <p:timing/>
</p:sld>
</file>

<file path=ppt/slides/slide1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图文转换</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p>
        </p:txBody>
      </p:sp>
      <p:sp>
        <p:nvSpPr>
          <p:cNvPr id="2" name="文本框 1"/>
          <p:cNvSpPr txBox="1"/>
          <p:nvPr/>
        </p:nvSpPr>
        <p:spPr>
          <a:xfrm>
            <a:off x="530225" y="1255395"/>
            <a:ext cx="10462895" cy="1753235"/>
          </a:xfrm>
          <a:prstGeom prst="rect">
            <a:avLst/>
          </a:prstGeom>
          <a:noFill/>
          <a:ln w="9525">
            <a:noFill/>
          </a:ln>
        </p:spPr>
        <p:txBody>
          <a:bodyPr wrap="square">
            <a:spAutoFit/>
          </a:bodyPr>
          <a:lstStyle/>
          <a:p>
            <a:pPr indent="0" algn="l" fontAlgn="auto">
              <a:lnSpc>
                <a:spcPct val="150000"/>
              </a:lnSpc>
            </a:pPr>
            <a:r>
              <a:rPr lang="zh-CN" sz="2400" b="0">
                <a:solidFill>
                  <a:schemeClr val="tx1"/>
                </a:solidFill>
                <a:latin typeface="黑体" panose="02010609060101010101" pitchFamily="49" charset="-122"/>
                <a:ea typeface="黑体" panose="02010609060101010101" pitchFamily="49" charset="-122"/>
                <a:cs typeface="宋体" panose="02010600030101010101" pitchFamily="2" charset="-122"/>
              </a:rPr>
              <a:t>提分特训</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14.下面是徐志摩《再别康桥》一诗的词云图,请根据图片内容,简要说说该诗给你留下的印象。(3分)</a:t>
            </a:r>
          </a:p>
        </p:txBody>
      </p:sp>
      <p:pic>
        <p:nvPicPr>
          <p:cNvPr id="739" name="21czyhnzkbyy-002.jpg" descr="id:2147500734;FounderCES"/>
          <p:cNvPicPr>
            <a:picLocks noChangeAspect="1"/>
          </p:cNvPicPr>
          <p:nvPr/>
        </p:nvPicPr>
        <p:blipFill>
          <a:blip r:embed="rId2"/>
          <a:stretch>
            <a:fillRect/>
          </a:stretch>
        </p:blipFill>
        <p:spPr>
          <a:xfrm>
            <a:off x="7210425" y="3181985"/>
            <a:ext cx="3187065" cy="2651760"/>
          </a:xfrm>
          <a:prstGeom prst="rect">
            <a:avLst/>
          </a:prstGeom>
        </p:spPr>
      </p:pic>
    </p:spTree>
  </p:cSld>
  <p:clrMapOvr>
    <a:masterClrMapping/>
  </p:clrMapOvr>
  <p:transition spd="med">
    <p:wipe dir="d"/>
  </p:transition>
  <p:timing/>
</p:sld>
</file>

<file path=ppt/slides/slide1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图文转换</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p>
        </p:txBody>
      </p:sp>
      <p:sp>
        <p:nvSpPr>
          <p:cNvPr id="2" name="文本框 1"/>
          <p:cNvSpPr txBox="1"/>
          <p:nvPr/>
        </p:nvSpPr>
        <p:spPr>
          <a:xfrm>
            <a:off x="508000" y="1699260"/>
            <a:ext cx="10462895" cy="2306955"/>
          </a:xfrm>
          <a:prstGeom prst="rect">
            <a:avLst/>
          </a:prstGeom>
          <a:noFill/>
          <a:ln w="9525">
            <a:noFill/>
          </a:ln>
        </p:spPr>
        <p:txBody>
          <a:bodyPr wrap="square">
            <a:spAutoFit/>
          </a:bodyPr>
          <a:lstStyle/>
          <a:p>
            <a:pPr indent="0" algn="l" fontAlgn="auto">
              <a:lnSpc>
                <a:spcPct val="150000"/>
              </a:lnSpc>
            </a:pPr>
            <a:r>
              <a:rPr lang="zh-CN" sz="2400" b="0">
                <a:solidFill>
                  <a:srgbClr val="FF0000"/>
                </a:solidFill>
                <a:latin typeface="黑体" panose="02010609060101010101" pitchFamily="49" charset="-122"/>
                <a:ea typeface="黑体" panose="02010609060101010101" pitchFamily="49" charset="-122"/>
                <a:cs typeface="宋体" panose="02010600030101010101" pitchFamily="2" charset="-122"/>
              </a:rPr>
              <a:t>【参考答案】</a:t>
            </a: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  示例:《再别康桥》一诗给我留下的印象是“轻轻”“悄悄”。(1分)诗人写康桥的云彩、康桥的沉默、轻轻走、悄悄来,不敢放歌等,(1分)让人感到整首诗都带有一种不愿打扰母校的宁谧之美。(1分)(意思对即可。共3分)</a:t>
            </a:r>
          </a:p>
        </p:txBody>
      </p:sp>
    </p:spTree>
  </p:cSld>
  <p:clrMapOvr>
    <a:masterClrMapping/>
  </p:clrMapOvr>
  <p:transition spd="med">
    <p:wipe dir="d"/>
  </p:transition>
  <p:timing/>
</p:sld>
</file>

<file path=ppt/slides/slide1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材料信息的提取、概括与探究</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2</a:t>
            </a:r>
          </a:p>
        </p:txBody>
      </p:sp>
      <p:sp>
        <p:nvSpPr>
          <p:cNvPr id="2" name="文本框 1"/>
          <p:cNvSpPr txBox="1"/>
          <p:nvPr/>
        </p:nvSpPr>
        <p:spPr>
          <a:xfrm>
            <a:off x="463550" y="1066800"/>
            <a:ext cx="10906760" cy="6185535"/>
          </a:xfrm>
          <a:prstGeom prst="rect">
            <a:avLst/>
          </a:prstGeom>
          <a:noFill/>
          <a:ln w="9525">
            <a:noFill/>
          </a:ln>
        </p:spPr>
        <p:txBody>
          <a:bodyPr wrap="square">
            <a:spAutoFit/>
          </a:bodyPr>
          <a:lstStyle/>
          <a:p>
            <a:pPr indent="0" algn="ctr"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考向</a:t>
            </a:r>
            <a:r>
              <a:rPr lang="en-US" sz="2400" b="0">
                <a:solidFill>
                  <a:srgbClr val="FF0000"/>
                </a:solidFill>
                <a:latin typeface="宋体" panose="02010600030101010101" pitchFamily="2" charset="-122"/>
                <a:ea typeface="宋体" panose="02010600030101010101" pitchFamily="2" charset="-122"/>
                <a:cs typeface="宋体" panose="02010600030101010101" pitchFamily="2" charset="-122"/>
              </a:rPr>
              <a:t>1</a:t>
            </a:r>
            <a:r>
              <a:rPr sz="2400" b="0">
                <a:latin typeface="宋体" panose="02010600030101010101" pitchFamily="2" charset="-122"/>
                <a:ea typeface="宋体" panose="02010600030101010101" pitchFamily="2" charset="-122"/>
                <a:cs typeface="宋体" panose="02010600030101010101" pitchFamily="2" charset="-122"/>
              </a:rPr>
              <a:t>　材料信息概括</a:t>
            </a:r>
          </a:p>
          <a:p>
            <a:pPr indent="0" algn="ctr"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题型一　单则材料内容概括</a:t>
            </a:r>
          </a:p>
          <a:p>
            <a:pPr indent="0" algn="just"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sz="2400" b="0">
                <a:solidFill>
                  <a:srgbClr val="FF0000"/>
                </a:solidFill>
                <a:latin typeface="宋体" panose="02010600030101010101" pitchFamily="2" charset="-122"/>
                <a:ea typeface="宋体" panose="02010600030101010101" pitchFamily="2" charset="-122"/>
                <a:cs typeface="宋体" panose="02010600030101010101" pitchFamily="2" charset="-122"/>
              </a:rPr>
              <a:t>1</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[2020广东改编]请用一句话概括下面材料的主要内容,不超过28个字。(2分)</a:t>
            </a:r>
          </a:p>
          <a:p>
            <a:pPr indent="0" algn="just" fontAlgn="auto">
              <a:lnSpc>
                <a:spcPct val="150000"/>
              </a:lnSpc>
            </a:pPr>
            <a:r>
              <a:rPr lang="zh-CN" sz="2400" b="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sz="2400" b="0">
                <a:solidFill>
                  <a:schemeClr val="tx1"/>
                </a:solidFill>
                <a:latin typeface="楷体" panose="02010609060101010101" charset="-122"/>
                <a:ea typeface="楷体" panose="02010609060101010101" charset="-122"/>
                <a:cs typeface="楷体" panose="02010609060101010101" charset="-122"/>
              </a:rPr>
              <a:t>盛唐是中国古典诗歌的全盛时期。山水诗清新娴雅,空灵淡泊。孟浩然的《春晓》借雨后的落花抒写淡淡的怜惜;王维的《竹里馆》借竹林的幽静表现内心的澄明。边塞诗雄浑开阔,悲壮高亢。高适的《别董大》写挚友离别,洋溢着前程万里的信心;岑参的《白雪歌送武判官归京》描绘塞外奇观,表现雪中送客的不舍和为国戍边的豪情。山水诗派的牧歌情调与边塞诗派的英雄气魄,构成了盛唐诗坛的别样风貌。</a:t>
            </a:r>
          </a:p>
          <a:p>
            <a:pPr indent="0" algn="just" fontAlgn="auto">
              <a:lnSpc>
                <a:spcPct val="150000"/>
              </a:lnSpc>
            </a:pPr>
            <a:endParaRPr lang="zh-CN" sz="2400" b="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50000"/>
              </a:lnSpc>
            </a:pPr>
            <a:r>
              <a:rPr lang="zh-CN" sz="2400" b="0">
                <a:solidFill>
                  <a:schemeClr val="tx1"/>
                </a:solidFill>
                <a:latin typeface="宋体" panose="02010600030101010101" pitchFamily="2" charset="-122"/>
                <a:ea typeface="宋体" panose="02010600030101010101" pitchFamily="2" charset="-122"/>
                <a:cs typeface="宋体" panose="02010600030101010101" pitchFamily="2" charset="-122"/>
              </a:rPr>
              <a:t>　　</a:t>
            </a:r>
            <a:endParaRPr sz="2400" b="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wipe dir="d"/>
  </p:transition>
  <p:timing/>
</p:sld>
</file>

<file path=ppt/slides/slide14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材料信息的提取、概括与探究</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2</a:t>
            </a:r>
          </a:p>
        </p:txBody>
      </p:sp>
      <p:sp>
        <p:nvSpPr>
          <p:cNvPr id="2" name="文本框 1"/>
          <p:cNvSpPr txBox="1"/>
          <p:nvPr/>
        </p:nvSpPr>
        <p:spPr>
          <a:xfrm>
            <a:off x="895985" y="1056005"/>
            <a:ext cx="10729595" cy="2861310"/>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a:t>
            </a: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思路分析</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本题考查考生概括材料主要内容的能力。作答时,首先阅读所给材料,若有中心句,找出其中心句;若没有中心句,则需提取其中的关键词句。然后用简洁的语言概括即可。材料围绕盛唐诗歌的风貌展开叙述,最后一句即为中心句。由于题干对字数有限制,故作答时,考生可结合材料内容将中心句压缩到规定字数内。</a:t>
            </a:r>
          </a:p>
        </p:txBody>
      </p:sp>
    </p:spTree>
  </p:cSld>
  <p:clrMapOvr>
    <a:masterClrMapping/>
  </p:clrMapOvr>
  <p:transition spd="med">
    <p:wipe dir="d"/>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综合性学习</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专题六</a:t>
            </a:r>
          </a:p>
        </p:txBody>
      </p:sp>
      <p:sp>
        <p:nvSpPr>
          <p:cNvPr id="2" name="文本框 1"/>
          <p:cNvSpPr txBox="1"/>
          <p:nvPr/>
        </p:nvSpPr>
        <p:spPr>
          <a:xfrm>
            <a:off x="721360" y="1007110"/>
            <a:ext cx="9956800" cy="1753235"/>
          </a:xfrm>
          <a:prstGeom prst="rect">
            <a:avLst/>
          </a:prstGeom>
          <a:noFill/>
          <a:ln w="9525">
            <a:noFill/>
          </a:ln>
        </p:spPr>
        <p:txBody>
          <a:bodyPr wrap="square">
            <a:spAutoFit/>
          </a:bodyPr>
          <a:lstStyle/>
          <a:p>
            <a:pPr indent="0" algn="just"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zh-CN" sz="2400" b="0">
                <a:solidFill>
                  <a:schemeClr val="tx1"/>
                </a:solidFill>
                <a:latin typeface="宋体" panose="02010600030101010101" pitchFamily="2" charset="-122"/>
                <a:ea typeface="宋体" panose="02010600030101010101" pitchFamily="2" charset="-122"/>
                <a:cs typeface="宋体" panose="02010600030101010101" pitchFamily="2" charset="-122"/>
              </a:rPr>
              <a:t>下</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图是中华人民共和国第十一届少数民族传统体育运动会会徽。请你以志愿者的身份,向来自五湖四海的朋友介绍该会徽主体图形的构图要素及寓意。(介绍时注意要素齐全,顺序合理,语言简明得体。6分)</a:t>
            </a:r>
          </a:p>
        </p:txBody>
      </p:sp>
      <p:pic>
        <p:nvPicPr>
          <p:cNvPr id="667" name="河南.jpg" descr="id:2147500206;FounderCES"/>
          <p:cNvPicPr>
            <a:picLocks noChangeAspect="1"/>
          </p:cNvPicPr>
          <p:nvPr/>
        </p:nvPicPr>
        <p:blipFill>
          <a:blip r:embed="rId2"/>
          <a:stretch>
            <a:fillRect/>
          </a:stretch>
        </p:blipFill>
        <p:spPr>
          <a:xfrm>
            <a:off x="6704965" y="3012440"/>
            <a:ext cx="3832860" cy="3286125"/>
          </a:xfrm>
          <a:prstGeom prst="rect">
            <a:avLst/>
          </a:prstGeom>
        </p:spPr>
      </p:pic>
    </p:spTree>
  </p:cSld>
  <p:clrMapOvr>
    <a:masterClrMapping/>
  </p:clrMapOvr>
  <p:transition spd="med">
    <p:wipe dir="d"/>
  </p:transition>
  <p:timing/>
</p:sld>
</file>

<file path=ppt/slides/slide15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材料信息的提取、概括与探究</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2</a:t>
            </a:r>
          </a:p>
        </p:txBody>
      </p:sp>
      <p:sp>
        <p:nvSpPr>
          <p:cNvPr id="2" name="文本框 1"/>
          <p:cNvSpPr txBox="1"/>
          <p:nvPr/>
        </p:nvSpPr>
        <p:spPr>
          <a:xfrm>
            <a:off x="463550" y="1810385"/>
            <a:ext cx="10097135" cy="1198880"/>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a:t>
            </a: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参考答案</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示例:山水诗淡泊清新、边塞诗雄浑悲壮构成了盛唐诗坛两种风貌。(2分)</a:t>
            </a:r>
          </a:p>
        </p:txBody>
      </p:sp>
    </p:spTree>
  </p:cSld>
  <p:clrMapOvr>
    <a:masterClrMapping/>
  </p:clrMapOvr>
  <p:transition spd="med">
    <p:wipe dir="d"/>
  </p:transition>
  <p:timing/>
</p:sld>
</file>

<file path=ppt/slides/slide15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材料信息的提取、概括与探究</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2</a:t>
            </a:r>
          </a:p>
        </p:txBody>
      </p:sp>
      <p:sp>
        <p:nvSpPr>
          <p:cNvPr id="2" name="文本框 1"/>
          <p:cNvSpPr txBox="1"/>
          <p:nvPr/>
        </p:nvSpPr>
        <p:spPr>
          <a:xfrm>
            <a:off x="508000" y="1699260"/>
            <a:ext cx="10462895" cy="3415030"/>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方法技巧</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1.认真审题,明确要求。读题要细致,弄清题干要求,找出对表达方式或答案字数等的要求。</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2.分析材料,提取信息。首先,对所给材料要有一个整体的感知,把握住大方向。然后,按照要求,定准角度,提取主要的、核心的、有用的词语或句子,概括材料的意思。   </a:t>
            </a:r>
          </a:p>
        </p:txBody>
      </p:sp>
    </p:spTree>
  </p:cSld>
  <p:clrMapOvr>
    <a:masterClrMapping/>
  </p:clrMapOvr>
  <p:transition spd="med">
    <p:wipe dir="d"/>
  </p:transition>
  <p:timing/>
</p:sld>
</file>

<file path=ppt/slides/slide15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材料信息的提取、概括与探究</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2</a:t>
            </a:r>
          </a:p>
        </p:txBody>
      </p:sp>
      <p:sp>
        <p:nvSpPr>
          <p:cNvPr id="2" name="文本框 1"/>
          <p:cNvSpPr txBox="1"/>
          <p:nvPr/>
        </p:nvSpPr>
        <p:spPr>
          <a:xfrm>
            <a:off x="508000" y="1699260"/>
            <a:ext cx="10462895" cy="2306955"/>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方法技巧</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3.分析探究,归纳整合。将材料中提取的有效信息进行比较、归纳、整合。</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4.依据题干,规范表达。这里所说的规范,不仅指符合题干的字数要求,语句通顺、无语病等,更指语言的表述符合试题、材料的风格。   </a:t>
            </a:r>
          </a:p>
        </p:txBody>
      </p:sp>
    </p:spTree>
  </p:cSld>
  <p:clrMapOvr>
    <a:masterClrMapping/>
  </p:clrMapOvr>
  <p:transition spd="med">
    <p:wipe dir="d"/>
  </p:transition>
  <p:timing/>
</p:sld>
</file>

<file path=ppt/slides/slide15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材料信息的提取、概括与探究</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2</a:t>
            </a:r>
          </a:p>
        </p:txBody>
      </p:sp>
      <p:sp>
        <p:nvSpPr>
          <p:cNvPr id="2" name="文本框 1"/>
          <p:cNvSpPr txBox="1"/>
          <p:nvPr/>
        </p:nvSpPr>
        <p:spPr>
          <a:xfrm>
            <a:off x="463550" y="1066800"/>
            <a:ext cx="10906760" cy="4523105"/>
          </a:xfrm>
          <a:prstGeom prst="rect">
            <a:avLst/>
          </a:prstGeom>
          <a:noFill/>
          <a:ln w="9525">
            <a:noFill/>
          </a:ln>
        </p:spPr>
        <p:txBody>
          <a:bodyPr wrap="square">
            <a:spAutoFit/>
          </a:bodyPr>
          <a:lstStyle/>
          <a:p>
            <a:pPr indent="0" algn="ctr"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考向</a:t>
            </a:r>
            <a:r>
              <a:rPr lang="en-US" sz="2400" b="0">
                <a:solidFill>
                  <a:srgbClr val="FF0000"/>
                </a:solidFill>
                <a:latin typeface="宋体" panose="02010600030101010101" pitchFamily="2" charset="-122"/>
                <a:ea typeface="宋体" panose="02010600030101010101" pitchFamily="2" charset="-122"/>
                <a:cs typeface="宋体" panose="02010600030101010101" pitchFamily="2" charset="-122"/>
              </a:rPr>
              <a:t>1</a:t>
            </a:r>
            <a:r>
              <a:rPr sz="2400" b="0">
                <a:latin typeface="宋体" panose="02010600030101010101" pitchFamily="2" charset="-122"/>
                <a:ea typeface="宋体" panose="02010600030101010101" pitchFamily="2" charset="-122"/>
                <a:cs typeface="宋体" panose="02010600030101010101" pitchFamily="2" charset="-122"/>
              </a:rPr>
              <a:t>　材料信息概括</a:t>
            </a:r>
            <a:endParaRPr sz="2400" b="0">
              <a:latin typeface="宋体" panose="02010600030101010101" pitchFamily="2" charset="-122"/>
              <a:ea typeface="宋体" panose="02010600030101010101" pitchFamily="2" charset="-122"/>
              <a:cs typeface="宋体" panose="02010600030101010101" pitchFamily="2" charset="-122"/>
            </a:endParaRPr>
          </a:p>
          <a:p>
            <a:pPr indent="0" algn="ctr" fontAlgn="auto">
              <a:lnSpc>
                <a:spcPct val="150000"/>
              </a:lnSpc>
            </a:pPr>
            <a:r>
              <a:rPr sz="2400" b="0" err="1">
                <a:solidFill>
                  <a:srgbClr val="FF0000"/>
                </a:solidFill>
                <a:latin typeface="宋体" panose="02010600030101010101" pitchFamily="2" charset="-122"/>
                <a:ea typeface="宋体" panose="02010600030101010101" pitchFamily="2" charset="-122"/>
                <a:cs typeface="宋体" panose="02010600030101010101" pitchFamily="2" charset="-122"/>
              </a:rPr>
              <a:t>题型二　多则材料内容探究</a:t>
            </a:r>
            <a:endParaRPr sz="2400" b="0">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sz="2400" b="0">
                <a:solidFill>
                  <a:srgbClr val="FF0000"/>
                </a:solidFill>
                <a:latin typeface="宋体" panose="02010600030101010101" pitchFamily="2" charset="-122"/>
                <a:ea typeface="宋体" panose="02010600030101010101" pitchFamily="2" charset="-122"/>
                <a:cs typeface="宋体" panose="02010600030101010101" pitchFamily="2" charset="-122"/>
              </a:rPr>
              <a:t>2</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[2020恩施州改编]学校开展以“我运动,我健康”为主题的综合性学习活动,请你针对本次活动主题,综合下面的材料,得出探究结论。(2分)</a:t>
            </a:r>
          </a:p>
          <a:p>
            <a:pPr indent="0" algn="just" fontAlgn="auto">
              <a:lnSpc>
                <a:spcPct val="150000"/>
              </a:lnSpc>
            </a:pPr>
            <a:r>
              <a:rPr lang="zh-CN" sz="2400" b="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sz="2400" b="0">
                <a:solidFill>
                  <a:schemeClr val="tx1"/>
                </a:solidFill>
                <a:latin typeface="黑体" panose="02010609060101010101" pitchFamily="49" charset="-122"/>
                <a:ea typeface="黑体" panose="02010609060101010101" pitchFamily="49" charset="-122"/>
                <a:cs typeface="楷体" panose="02010609060101010101" charset="-122"/>
              </a:rPr>
              <a:t>材料一</a:t>
            </a:r>
            <a:r>
              <a:rPr lang="zh-CN" sz="2400" b="0">
                <a:solidFill>
                  <a:schemeClr val="tx1"/>
                </a:solidFill>
                <a:latin typeface="楷体" panose="02010609060101010101" charset="-122"/>
                <a:ea typeface="楷体" panose="02010609060101010101" charset="-122"/>
                <a:cs typeface="楷体" panose="02010609060101010101" charset="-122"/>
              </a:rPr>
              <a:t>　中共中央总书记习近平在全国教育大会上强调,要树立健康第一的教育理念,开齐开足体育课,帮助学生在体育锻炼中享受乐趣、增强体质、健全人格、锤炼意志。</a:t>
            </a:r>
          </a:p>
          <a:p>
            <a:pPr indent="0" algn="just" fontAlgn="auto">
              <a:lnSpc>
                <a:spcPct val="150000"/>
              </a:lnSpc>
            </a:pPr>
            <a:r>
              <a:rPr lang="zh-CN" sz="2400" b="0">
                <a:solidFill>
                  <a:schemeClr val="tx1"/>
                </a:solidFill>
                <a:latin typeface="宋体" panose="02010600030101010101" pitchFamily="2" charset="-122"/>
                <a:ea typeface="宋体" panose="02010600030101010101" pitchFamily="2" charset="-122"/>
                <a:cs typeface="宋体" panose="02010600030101010101" pitchFamily="2" charset="-122"/>
              </a:rPr>
              <a:t>　　</a:t>
            </a:r>
            <a:endParaRPr sz="2400" b="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wipe dir="d"/>
  </p:transition>
  <p:timing/>
</p:sld>
</file>

<file path=ppt/slides/slide15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材料信息的提取、概括与探究</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2</a:t>
            </a:r>
          </a:p>
        </p:txBody>
      </p:sp>
      <p:sp>
        <p:nvSpPr>
          <p:cNvPr id="2" name="文本框 1"/>
          <p:cNvSpPr txBox="1"/>
          <p:nvPr/>
        </p:nvSpPr>
        <p:spPr>
          <a:xfrm>
            <a:off x="541020" y="1998980"/>
            <a:ext cx="10906760" cy="2306955"/>
          </a:xfrm>
          <a:prstGeom prst="rect">
            <a:avLst/>
          </a:prstGeom>
          <a:noFill/>
          <a:ln w="9525">
            <a:noFill/>
          </a:ln>
        </p:spPr>
        <p:txBody>
          <a:bodyPr wrap="square">
            <a:spAutoFit/>
          </a:bodyPr>
          <a:lstStyle/>
          <a:p>
            <a:pPr indent="0" algn="just" fontAlgn="auto">
              <a:lnSpc>
                <a:spcPct val="150000"/>
              </a:lnSpc>
            </a:pPr>
            <a:r>
              <a:rPr lang="zh-CN" sz="2400" b="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sz="2400" b="0">
                <a:solidFill>
                  <a:schemeClr val="tx1"/>
                </a:solidFill>
                <a:latin typeface="黑体" panose="02010609060101010101" pitchFamily="49" charset="-122"/>
                <a:ea typeface="黑体" panose="02010609060101010101" pitchFamily="49" charset="-122"/>
                <a:cs typeface="楷体" panose="02010609060101010101" charset="-122"/>
              </a:rPr>
              <a:t>材料二</a:t>
            </a:r>
            <a:r>
              <a:rPr lang="zh-CN" sz="2400" b="0">
                <a:solidFill>
                  <a:schemeClr val="tx1"/>
                </a:solidFill>
                <a:latin typeface="楷体" panose="02010609060101010101" charset="-122"/>
                <a:ea typeface="楷体" panose="02010609060101010101" charset="-122"/>
                <a:cs typeface="楷体" panose="02010609060101010101" charset="-122"/>
              </a:rPr>
              <a:t>　84岁的钟南山院士,坚持健身,每周最少锻炼三次,每次一小时以上。他说,锻炼就像生活的一部分。他从小就特别喜爱竞技运动,足球、篮球、跑步都是他的兴趣所在。令很多人想不到的是,钟老还会跳拉丁舞。</a:t>
            </a:r>
          </a:p>
          <a:p>
            <a:pPr indent="0" algn="just" fontAlgn="auto">
              <a:lnSpc>
                <a:spcPct val="150000"/>
              </a:lnSpc>
            </a:pPr>
            <a:r>
              <a:rPr lang="zh-CN" sz="2400" b="0">
                <a:solidFill>
                  <a:schemeClr val="tx1"/>
                </a:solidFill>
                <a:latin typeface="宋体" panose="02010600030101010101" pitchFamily="2" charset="-122"/>
                <a:ea typeface="宋体" panose="02010600030101010101" pitchFamily="2" charset="-122"/>
                <a:cs typeface="宋体" panose="02010600030101010101" pitchFamily="2" charset="-122"/>
              </a:rPr>
              <a:t>　　</a:t>
            </a:r>
            <a:endParaRPr sz="2400" b="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wipe dir="d"/>
  </p:transition>
  <p:timing/>
</p:sld>
</file>

<file path=ppt/slides/slide15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材料信息的提取、概括与探究</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2</a:t>
            </a:r>
          </a:p>
        </p:txBody>
      </p:sp>
      <p:sp>
        <p:nvSpPr>
          <p:cNvPr id="2" name="文本框 1"/>
          <p:cNvSpPr txBox="1"/>
          <p:nvPr/>
        </p:nvSpPr>
        <p:spPr>
          <a:xfrm>
            <a:off x="541020" y="1998980"/>
            <a:ext cx="10906760" cy="1198880"/>
          </a:xfrm>
          <a:prstGeom prst="rect">
            <a:avLst/>
          </a:prstGeom>
          <a:noFill/>
          <a:ln w="9525">
            <a:noFill/>
          </a:ln>
        </p:spPr>
        <p:txBody>
          <a:bodyPr wrap="square">
            <a:spAutoFit/>
          </a:bodyPr>
          <a:lstStyle/>
          <a:p>
            <a:pPr indent="0" algn="just" fontAlgn="auto">
              <a:lnSpc>
                <a:spcPct val="150000"/>
              </a:lnSpc>
            </a:pPr>
            <a:r>
              <a:rPr lang="zh-CN" sz="2400" b="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sz="2400" b="0">
                <a:solidFill>
                  <a:schemeClr val="tx1"/>
                </a:solidFill>
                <a:latin typeface="黑体" panose="02010609060101010101" pitchFamily="49" charset="-122"/>
                <a:ea typeface="黑体" panose="02010609060101010101" pitchFamily="49" charset="-122"/>
                <a:cs typeface="楷体" panose="02010609060101010101" charset="-122"/>
              </a:rPr>
              <a:t>材料三</a:t>
            </a:r>
            <a:r>
              <a:rPr lang="zh-CN" sz="2400" b="0">
                <a:solidFill>
                  <a:schemeClr val="tx1"/>
                </a:solidFill>
                <a:latin typeface="楷体" panose="02010609060101010101" charset="-122"/>
                <a:ea typeface="楷体" panose="02010609060101010101" charset="-122"/>
                <a:cs typeface="楷体" panose="02010609060101010101" charset="-122"/>
              </a:rPr>
              <a:t>　2019年初,山西一校长带领学生跳“鬼步舞”,一夜之间火遍全网。网友们纷纷点赞,认为学生身体好了,学习才更加有精神。</a:t>
            </a:r>
            <a:r>
              <a:rPr lang="zh-CN" sz="2400" b="0">
                <a:solidFill>
                  <a:schemeClr val="tx1"/>
                </a:solidFill>
                <a:latin typeface="宋体" panose="02010600030101010101" pitchFamily="2" charset="-122"/>
                <a:ea typeface="宋体" panose="02010600030101010101" pitchFamily="2" charset="-122"/>
                <a:cs typeface="宋体" panose="02010600030101010101" pitchFamily="2" charset="-122"/>
              </a:rPr>
              <a:t>　　</a:t>
            </a:r>
            <a:endParaRPr sz="2400" b="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wipe dir="d"/>
  </p:transition>
  <p:timing/>
</p:sld>
</file>

<file path=ppt/slides/slide15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材料信息的提取、概括与探究</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2</a:t>
            </a:r>
          </a:p>
        </p:txBody>
      </p:sp>
      <p:sp>
        <p:nvSpPr>
          <p:cNvPr id="2" name="文本框 1"/>
          <p:cNvSpPr txBox="1"/>
          <p:nvPr/>
        </p:nvSpPr>
        <p:spPr>
          <a:xfrm>
            <a:off x="895985" y="1056005"/>
            <a:ext cx="10729595" cy="3415030"/>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a:t>
            </a: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思路分析</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作答时,首先仔细阅读三则材料,明确每则材料的内容。材料一强调了体育锻炼的作用,即享受乐趣、增强体质、健全人格、锤炼意志;材料二举钟南山院士的事例,表明体育锻炼有强身健体的作用;材料三表达了网友对山西一校长带领学生跳“鬼步舞”的肯定。然后抓住每则材料的关键词,总结多则材料的相似性。据此可知,三则材料都强调了体育锻炼对身体的好处,学生更应加强体育锻炼。</a:t>
            </a:r>
          </a:p>
        </p:txBody>
      </p:sp>
    </p:spTree>
  </p:cSld>
  <p:clrMapOvr>
    <a:masterClrMapping/>
  </p:clrMapOvr>
  <p:transition spd="med">
    <p:wipe dir="d"/>
  </p:transition>
  <p:timing/>
</p:sld>
</file>

<file path=ppt/slides/slide15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材料信息的提取、概括与探究</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2</a:t>
            </a:r>
          </a:p>
        </p:txBody>
      </p:sp>
      <p:sp>
        <p:nvSpPr>
          <p:cNvPr id="2" name="文本框 1"/>
          <p:cNvSpPr txBox="1"/>
          <p:nvPr/>
        </p:nvSpPr>
        <p:spPr>
          <a:xfrm>
            <a:off x="463550" y="1810385"/>
            <a:ext cx="10097135" cy="1198880"/>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a:t>
            </a: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参考答案</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示例:合理的锻炼能起到强身健体的作用,学校可通过加强体育锻炼的趣味性让学生爱上体育。(2分)</a:t>
            </a:r>
          </a:p>
        </p:txBody>
      </p:sp>
    </p:spTree>
  </p:cSld>
  <p:clrMapOvr>
    <a:masterClrMapping/>
  </p:clrMapOvr>
  <p:transition spd="med">
    <p:wipe dir="d"/>
  </p:transition>
  <p:timing/>
</p:sld>
</file>

<file path=ppt/slides/slide15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材料信息的提取、概括与探究</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2</a:t>
            </a:r>
          </a:p>
        </p:txBody>
      </p:sp>
      <p:sp>
        <p:nvSpPr>
          <p:cNvPr id="2" name="文本框 1"/>
          <p:cNvSpPr txBox="1"/>
          <p:nvPr/>
        </p:nvSpPr>
        <p:spPr>
          <a:xfrm>
            <a:off x="508000" y="1699260"/>
            <a:ext cx="10462895" cy="1753235"/>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方法技巧</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1.明确中心。找出材料中反复出现的词语,确定材料的话题。</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2.分别提炼。勾画每则材料中的重要词语,分别概括每则材料的要点。   </a:t>
            </a:r>
          </a:p>
        </p:txBody>
      </p:sp>
    </p:spTree>
  </p:cSld>
  <p:clrMapOvr>
    <a:masterClrMapping/>
  </p:clrMapOvr>
  <p:transition spd="med">
    <p:wipe dir="d"/>
  </p:transition>
  <p:timing/>
</p:sld>
</file>

<file path=ppt/slides/slide15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材料信息的提取、概括与探究</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2</a:t>
            </a:r>
          </a:p>
        </p:txBody>
      </p:sp>
      <p:sp>
        <p:nvSpPr>
          <p:cNvPr id="2" name="文本框 1"/>
          <p:cNvSpPr txBox="1"/>
          <p:nvPr/>
        </p:nvSpPr>
        <p:spPr>
          <a:xfrm>
            <a:off x="508000" y="1699260"/>
            <a:ext cx="10462895" cy="3415030"/>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方法技巧</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3.整合信息。对材料中的相同内容进行合并,剔除次要信息。注意材料之间的内在关系,如并列关系、转折关系、递进关系、因果关系等,还要关注材料中的时间维度、陈述对象。若让探究结论,则保留共性的信息,若让分析原因,则将所有信息进行归纳整合。</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4.组织表达。根据题干要求组织语言进行表达,注意字数限制。   </a:t>
            </a:r>
          </a:p>
        </p:txBody>
      </p:sp>
    </p:spTree>
  </p:cSld>
  <p:clrMapOvr>
    <a:masterClrMapping/>
  </p:clrMapOvr>
  <p:transition spd="med">
    <p:wipe dir="d"/>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综合性学习</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专题六</a:t>
            </a:r>
          </a:p>
        </p:txBody>
      </p:sp>
      <p:sp>
        <p:nvSpPr>
          <p:cNvPr id="2" name="文本框 1"/>
          <p:cNvSpPr txBox="1"/>
          <p:nvPr/>
        </p:nvSpPr>
        <p:spPr>
          <a:xfrm>
            <a:off x="875030" y="1014730"/>
            <a:ext cx="9956800" cy="5077460"/>
          </a:xfrm>
          <a:prstGeom prst="rect">
            <a:avLst/>
          </a:prstGeom>
          <a:noFill/>
          <a:ln w="9525">
            <a:noFill/>
          </a:ln>
        </p:spPr>
        <p:txBody>
          <a:bodyPr wrap="square">
            <a:spAutoFit/>
          </a:bodyPr>
          <a:lstStyle/>
          <a:p>
            <a:pPr indent="0" algn="just"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sz="2400" b="0">
                <a:solidFill>
                  <a:schemeClr val="tx1"/>
                </a:solidFill>
                <a:latin typeface="黑体" panose="02010609060101010101" pitchFamily="49" charset="-122"/>
                <a:ea typeface="黑体" panose="02010609060101010101" pitchFamily="49" charset="-122"/>
                <a:cs typeface="宋体" panose="02010600030101010101" pitchFamily="2" charset="-122"/>
              </a:rPr>
              <a:t>参考</a:t>
            </a: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答案</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示例:各位朋友,大家好!这是中华人民共和国第十一届少数民族传统体育运动会会徽。请看会徽的主体图形,它由龙、凤及两侧的弧形图案(飘带)构成。龙、凤形似阿拉伯数字“11”,恰为本届运动会的届次,又寓意“龙凤呈祥”;弧形图案(飘带)上的“2019”“郑州”标明举办时间和地点。主体图形轮廓与汉字“中”的轮廓相似,寓意“中华民族”或“中原”。欢迎您来参加此次盛会![“龙、凤”“届次‘11’”“弧形图案(飘带)”“2019、郑州”“汉字‘中’”,答出任意三个要素即可,一点1分,共3分;“寓意”,写出任意一个,意思对即可,1分;顺序合理,1分;语言简明得体,1分。共6分]</a:t>
            </a:r>
          </a:p>
        </p:txBody>
      </p:sp>
    </p:spTree>
  </p:cSld>
  <p:clrMapOvr>
    <a:masterClrMapping/>
  </p:clrMapOvr>
  <p:transition spd="med">
    <p:wipe dir="d"/>
  </p:transition>
  <p:timing/>
</p:sld>
</file>

<file path=ppt/slides/slide16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材料信息的提取、概括与探究</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2</a:t>
            </a:r>
          </a:p>
        </p:txBody>
      </p:sp>
      <p:sp>
        <p:nvSpPr>
          <p:cNvPr id="2" name="文本框 1"/>
          <p:cNvSpPr txBox="1"/>
          <p:nvPr/>
        </p:nvSpPr>
        <p:spPr>
          <a:xfrm>
            <a:off x="463550" y="1066800"/>
            <a:ext cx="10906760" cy="5631180"/>
          </a:xfrm>
          <a:prstGeom prst="rect">
            <a:avLst/>
          </a:prstGeom>
          <a:noFill/>
          <a:ln w="9525">
            <a:noFill/>
          </a:ln>
        </p:spPr>
        <p:txBody>
          <a:bodyPr wrap="square">
            <a:spAutoFit/>
          </a:bodyPr>
          <a:lstStyle/>
          <a:p>
            <a:pPr indent="0" algn="ctr"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考向</a:t>
            </a:r>
            <a:r>
              <a:rPr lang="en-US" sz="2400" b="0">
                <a:solidFill>
                  <a:srgbClr val="FF0000"/>
                </a:solidFill>
                <a:latin typeface="宋体" panose="02010600030101010101" pitchFamily="2" charset="-122"/>
                <a:ea typeface="宋体" panose="02010600030101010101" pitchFamily="2" charset="-122"/>
                <a:cs typeface="宋体" panose="02010600030101010101" pitchFamily="2" charset="-122"/>
              </a:rPr>
              <a:t>2</a:t>
            </a:r>
            <a:r>
              <a:rPr sz="2400" b="0">
                <a:latin typeface="宋体" panose="02010600030101010101" pitchFamily="2" charset="-122"/>
                <a:ea typeface="宋体" panose="02010600030101010101" pitchFamily="2" charset="-122"/>
                <a:cs typeface="宋体" panose="02010600030101010101" pitchFamily="2" charset="-122"/>
              </a:rPr>
              <a:t>　提取材料关键词</a:t>
            </a:r>
            <a:endParaRPr sz="2400" b="0">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sz="2400" b="0">
                <a:solidFill>
                  <a:srgbClr val="FF0000"/>
                </a:solidFill>
                <a:latin typeface="宋体" panose="02010600030101010101" pitchFamily="2" charset="-122"/>
                <a:ea typeface="宋体" panose="02010600030101010101" pitchFamily="2" charset="-122"/>
                <a:cs typeface="宋体" panose="02010600030101010101" pitchFamily="2" charset="-122"/>
              </a:rPr>
              <a:t>3</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[信阳二模]提取下面材料中的五个关键词。(5分)</a:t>
            </a:r>
          </a:p>
          <a:p>
            <a:pPr indent="0" algn="just" fontAlgn="auto">
              <a:lnSpc>
                <a:spcPct val="150000"/>
              </a:lnSpc>
            </a:pPr>
            <a:r>
              <a:rPr lang="zh-CN" sz="2400" b="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sz="2400" b="0">
                <a:solidFill>
                  <a:schemeClr val="tx1"/>
                </a:solidFill>
                <a:latin typeface="楷体" panose="02010609060101010101" charset="-122"/>
                <a:ea typeface="楷体" panose="02010609060101010101" charset="-122"/>
                <a:cs typeface="楷体" panose="02010609060101010101" charset="-122"/>
              </a:rPr>
              <a:t>北斗系统用户终端具有双向报文通信功能,用户可以一次传送40~60个汉字的短报文信息,一次传送可达到120个汉字,在远洋航行中有重要的应用价值。北斗系统具有精密授时功能,可向用户提供20ns~100ns时间同步精度。系统容纳的最大用户数为540 000户/小时。北斗卫星导航定位系统的军事功能与GPS类似,如:运动目标的定位导航;为缩短反应时间的武器提供发射位置的快速定位;人员搜救、水上排雷的定位需求等。北斗卫星导航气象应用的开展,可以促进中国天气分析和数值天气预报、气候变化监测和预测的发展,也可以提高空间天气预警业务水平,提升中国气象防灾减灾的能力。</a:t>
            </a:r>
            <a:r>
              <a:rPr lang="zh-CN" sz="2400" b="0">
                <a:solidFill>
                  <a:schemeClr val="tx1"/>
                </a:solidFill>
                <a:latin typeface="宋体" panose="02010600030101010101" pitchFamily="2" charset="-122"/>
                <a:ea typeface="宋体" panose="02010600030101010101" pitchFamily="2" charset="-122"/>
                <a:cs typeface="宋体" panose="02010600030101010101" pitchFamily="2" charset="-122"/>
              </a:rPr>
              <a:t>　　</a:t>
            </a:r>
            <a:endParaRPr sz="2400" b="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wipe dir="d"/>
  </p:transition>
  <p:timing/>
</p:sld>
</file>

<file path=ppt/slides/slide16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材料信息的提取、概括与探究</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2</a:t>
            </a:r>
          </a:p>
        </p:txBody>
      </p:sp>
      <p:sp>
        <p:nvSpPr>
          <p:cNvPr id="2" name="文本框 1"/>
          <p:cNvSpPr txBox="1"/>
          <p:nvPr/>
        </p:nvSpPr>
        <p:spPr>
          <a:xfrm>
            <a:off x="895985" y="1056005"/>
            <a:ext cx="10729595" cy="2306955"/>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a:t>
            </a: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思路分析</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作答时,要先对材料进行层次划分,然后寻找关键词。即第一句为第一层,关键词为“双向报文通信”;第二句为第二层,关键词为“精密授时”;第三句为第三层,关键词为“最大用户数”;第四句为第四层,关键词为“军事功能”;第五句为第五层,关键词为“气象应用”。考生据此摘录词语即可。</a:t>
            </a:r>
          </a:p>
        </p:txBody>
      </p:sp>
    </p:spTree>
  </p:cSld>
  <p:clrMapOvr>
    <a:masterClrMapping/>
  </p:clrMapOvr>
  <p:transition spd="med">
    <p:wipe dir="d"/>
  </p:transition>
  <p:timing/>
</p:sld>
</file>

<file path=ppt/slides/slide16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材料信息的提取、概括与探究</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2</a:t>
            </a:r>
          </a:p>
        </p:txBody>
      </p:sp>
      <p:sp>
        <p:nvSpPr>
          <p:cNvPr id="2" name="文本框 1"/>
          <p:cNvSpPr txBox="1"/>
          <p:nvPr/>
        </p:nvSpPr>
        <p:spPr>
          <a:xfrm>
            <a:off x="463550" y="1810385"/>
            <a:ext cx="10097135" cy="1198880"/>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a:t>
            </a: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参考答案</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双向报文通信　精密授时　最大用户数　军事功能　气象应用(每个词语1分,共5分)</a:t>
            </a:r>
          </a:p>
        </p:txBody>
      </p:sp>
    </p:spTree>
  </p:cSld>
  <p:clrMapOvr>
    <a:masterClrMapping/>
  </p:clrMapOvr>
  <p:transition spd="med">
    <p:wipe dir="d"/>
  </p:transition>
  <p:timing/>
</p:sld>
</file>

<file path=ppt/slides/slide16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材料信息的提取、概括与探究</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2</a:t>
            </a:r>
          </a:p>
        </p:txBody>
      </p:sp>
      <p:sp>
        <p:nvSpPr>
          <p:cNvPr id="2" name="文本框 1"/>
          <p:cNvSpPr txBox="1"/>
          <p:nvPr/>
        </p:nvSpPr>
        <p:spPr>
          <a:xfrm>
            <a:off x="508000" y="1699260"/>
            <a:ext cx="10462895" cy="2306955"/>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方法技巧</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1.读材料,抓主要内容。若是记叙性材料,明确材料记叙的主要对象;若是议论性材料,明确材料的中心论点;若是说明性材料,明确材料的说明对象。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2.合理划分层次。划分材料层次,明确各层次层意,从中挑选关键词。</a:t>
            </a:r>
          </a:p>
        </p:txBody>
      </p:sp>
    </p:spTree>
  </p:cSld>
  <p:clrMapOvr>
    <a:masterClrMapping/>
  </p:clrMapOvr>
  <p:transition spd="med">
    <p:wipe dir="d"/>
  </p:transition>
  <p:timing/>
</p:sld>
</file>

<file path=ppt/slides/slide16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材料信息的提取、概括与探究</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2</a:t>
            </a:r>
          </a:p>
        </p:txBody>
      </p:sp>
      <p:sp>
        <p:nvSpPr>
          <p:cNvPr id="2" name="文本框 1"/>
          <p:cNvSpPr txBox="1"/>
          <p:nvPr/>
        </p:nvSpPr>
        <p:spPr>
          <a:xfrm>
            <a:off x="508000" y="1699260"/>
            <a:ext cx="10462895" cy="3415030"/>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方法技巧</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3.明确提取数量。根据题干要求,明确提取关键词的数量,并检查提取的关键词能否涵盖整个材料内容,如果不能,就说明遗漏了重要信息。</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这类试题提取的关键词一般是原材料中的词语,不需要自己概括。另外,从材料中提取出来的词语,一般不要改变其在材料中出现的顺序。</a:t>
            </a:r>
          </a:p>
        </p:txBody>
      </p:sp>
      <p:pic>
        <p:nvPicPr>
          <p:cNvPr id="751" name="注_1.jpg" descr="id:2147500818;FounderCES"/>
          <p:cNvPicPr>
            <a:picLocks noChangeAspect="1"/>
          </p:cNvPicPr>
          <p:nvPr/>
        </p:nvPicPr>
        <p:blipFill>
          <a:blip r:embed="rId2"/>
          <a:stretch>
            <a:fillRect/>
          </a:stretch>
        </p:blipFill>
        <p:spPr>
          <a:xfrm>
            <a:off x="638175" y="4141470"/>
            <a:ext cx="285115" cy="285115"/>
          </a:xfrm>
          <a:prstGeom prst="rect">
            <a:avLst/>
          </a:prstGeom>
        </p:spPr>
      </p:pic>
    </p:spTree>
  </p:cSld>
  <p:clrMapOvr>
    <a:masterClrMapping/>
  </p:clrMapOvr>
  <p:transition spd="med">
    <p:wipe dir="d"/>
  </p:transition>
  <p:timing/>
</p:sld>
</file>

<file path=ppt/slides/slide16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材料信息的提取、概括与探究</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2</a:t>
            </a:r>
          </a:p>
        </p:txBody>
      </p:sp>
      <p:sp>
        <p:nvSpPr>
          <p:cNvPr id="2" name="文本框 1"/>
          <p:cNvSpPr txBox="1"/>
          <p:nvPr/>
        </p:nvSpPr>
        <p:spPr>
          <a:xfrm>
            <a:off x="463550" y="1066800"/>
            <a:ext cx="10906760" cy="3969385"/>
          </a:xfrm>
          <a:prstGeom prst="rect">
            <a:avLst/>
          </a:prstGeom>
          <a:noFill/>
          <a:ln w="9525">
            <a:noFill/>
          </a:ln>
        </p:spPr>
        <p:txBody>
          <a:bodyPr wrap="square">
            <a:spAutoFit/>
          </a:bodyPr>
          <a:lstStyle/>
          <a:p>
            <a:pPr indent="0" algn="ctr"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考向</a:t>
            </a:r>
            <a:r>
              <a:rPr lang="en-US" sz="2400" b="0">
                <a:solidFill>
                  <a:srgbClr val="FF0000"/>
                </a:solidFill>
                <a:latin typeface="宋体" panose="02010600030101010101" pitchFamily="2" charset="-122"/>
                <a:ea typeface="宋体" panose="02010600030101010101" pitchFamily="2" charset="-122"/>
                <a:cs typeface="宋体" panose="02010600030101010101" pitchFamily="2" charset="-122"/>
              </a:rPr>
              <a:t>3</a:t>
            </a:r>
            <a:r>
              <a:rPr sz="2400" b="0">
                <a:latin typeface="宋体" panose="02010600030101010101" pitchFamily="2" charset="-122"/>
                <a:ea typeface="宋体" panose="02010600030101010101" pitchFamily="2" charset="-122"/>
                <a:cs typeface="宋体" panose="02010600030101010101" pitchFamily="2" charset="-122"/>
              </a:rPr>
              <a:t>　给某一事物下定义</a:t>
            </a:r>
          </a:p>
          <a:p>
            <a:pPr indent="0" algn="just"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sz="2400" b="0">
                <a:solidFill>
                  <a:srgbClr val="FF0000"/>
                </a:solidFill>
                <a:latin typeface="宋体" panose="02010600030101010101" pitchFamily="2" charset="-122"/>
                <a:ea typeface="宋体" panose="02010600030101010101" pitchFamily="2" charset="-122"/>
                <a:cs typeface="宋体" panose="02010600030101010101" pitchFamily="2" charset="-122"/>
              </a:rPr>
              <a:t>4</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[常州改编]阅读下面摘自《新闻联播》中的一则“锐评”,试着给“锐评”下一个定义。(2分)</a:t>
            </a:r>
          </a:p>
          <a:p>
            <a:pPr indent="0" algn="just" fontAlgn="auto">
              <a:lnSpc>
                <a:spcPct val="150000"/>
              </a:lnSpc>
            </a:pPr>
            <a:r>
              <a:rPr lang="zh-CN" sz="2400" b="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sz="2400" b="0">
                <a:solidFill>
                  <a:schemeClr val="tx1"/>
                </a:solidFill>
                <a:latin typeface="楷体" panose="02010609060101010101" charset="-122"/>
                <a:ea typeface="楷体" panose="02010609060101010101" charset="-122"/>
                <a:cs typeface="楷体" panose="02010609060101010101" charset="-122"/>
              </a:rPr>
              <a:t>中国已做好全面应对的准备。对于美方发起的贸易战,中国早就表明态度:不愿打,但也不怕打,必要时不得不打。谈,大门敞开;打,奉陪到底。经历了五千多年风风雨雨的中华民族,什么样的阵势没见过!这不过是中国发展进程中的一道坎儿,没什么大不了,中国必将坚定信心,迎难而上,化危为机,斗出一片新天地。</a:t>
            </a:r>
            <a:r>
              <a:rPr lang="zh-CN" sz="2400" b="0">
                <a:solidFill>
                  <a:schemeClr val="tx1"/>
                </a:solidFill>
                <a:latin typeface="宋体" panose="02010600030101010101" pitchFamily="2" charset="-122"/>
                <a:ea typeface="宋体" panose="02010600030101010101" pitchFamily="2" charset="-122"/>
                <a:cs typeface="宋体" panose="02010600030101010101" pitchFamily="2" charset="-122"/>
              </a:rPr>
              <a:t>　　</a:t>
            </a:r>
            <a:endParaRPr sz="2400" b="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wipe dir="d"/>
  </p:transition>
  <p:timing/>
</p:sld>
</file>

<file path=ppt/slides/slide16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材料信息的提取、概括与探究</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2</a:t>
            </a:r>
          </a:p>
        </p:txBody>
      </p:sp>
      <p:sp>
        <p:nvSpPr>
          <p:cNvPr id="2" name="文本框 1"/>
          <p:cNvSpPr txBox="1"/>
          <p:nvPr/>
        </p:nvSpPr>
        <p:spPr>
          <a:xfrm>
            <a:off x="895985" y="1056005"/>
            <a:ext cx="10729595" cy="2861310"/>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a:t>
            </a: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思路分析</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题干要求给“锐评”下定义。首先要了解什么是下定义。“下定义”这一说明方法可以揭示事物的本质属性,便于人们理解抽象的概念。一般可以用“……是……”的句式来表达。然后抓住被定义事物的突出特点和本质属性进行概括。根据材料中举的一则“锐评”,可知“锐评”的本质属性是评语(评论),突出特点是一针见血、评论到事情要害处、犀利。考生据此概括即可。</a:t>
            </a:r>
          </a:p>
        </p:txBody>
      </p:sp>
    </p:spTree>
  </p:cSld>
  <p:clrMapOvr>
    <a:masterClrMapping/>
  </p:clrMapOvr>
  <p:transition spd="med">
    <p:wipe dir="d"/>
  </p:transition>
  <p:timing/>
</p:sld>
</file>

<file path=ppt/slides/slide16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材料信息的提取、概括与探究</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2</a:t>
            </a:r>
          </a:p>
        </p:txBody>
      </p:sp>
      <p:sp>
        <p:nvSpPr>
          <p:cNvPr id="2" name="文本框 1"/>
          <p:cNvSpPr txBox="1"/>
          <p:nvPr/>
        </p:nvSpPr>
        <p:spPr>
          <a:xfrm>
            <a:off x="463550" y="1810385"/>
            <a:ext cx="10097135" cy="1198880"/>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a:t>
            </a: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参考答案</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锐评,就是“一针见血”评论到事情要害处的犀利的评语。(2分)</a:t>
            </a:r>
          </a:p>
        </p:txBody>
      </p:sp>
    </p:spTree>
  </p:cSld>
  <p:clrMapOvr>
    <a:masterClrMapping/>
  </p:clrMapOvr>
  <p:transition spd="med">
    <p:wipe dir="d"/>
  </p:transition>
  <p:timing/>
</p:sld>
</file>

<file path=ppt/slides/slide16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材料信息的提取、概括与探究</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2</a:t>
            </a:r>
          </a:p>
        </p:txBody>
      </p:sp>
      <p:sp>
        <p:nvSpPr>
          <p:cNvPr id="2" name="文本框 1"/>
          <p:cNvSpPr txBox="1"/>
          <p:nvPr/>
        </p:nvSpPr>
        <p:spPr>
          <a:xfrm>
            <a:off x="508000" y="1699260"/>
            <a:ext cx="10462895" cy="2306955"/>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方法技巧</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1.掌握下定义的方法。下定义是说明文中常见的一种说明方法。下定义是用最准确简洁的语言,概括出事物的本质属性和特征。下定义的格式:被定义概念=突出特点+本质属性。</a:t>
            </a:r>
          </a:p>
        </p:txBody>
      </p:sp>
    </p:spTree>
  </p:cSld>
  <p:clrMapOvr>
    <a:masterClrMapping/>
  </p:clrMapOvr>
  <p:transition spd="med">
    <p:wipe dir="d"/>
  </p:transition>
  <p:timing/>
</p:sld>
</file>

<file path=ppt/slides/slide16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材料信息的提取、概括与探究</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2</a:t>
            </a:r>
          </a:p>
        </p:txBody>
      </p:sp>
      <p:sp>
        <p:nvSpPr>
          <p:cNvPr id="2" name="文本框 1"/>
          <p:cNvSpPr txBox="1"/>
          <p:nvPr/>
        </p:nvSpPr>
        <p:spPr>
          <a:xfrm>
            <a:off x="508000" y="1699260"/>
            <a:ext cx="10462895" cy="2306955"/>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方法技巧</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2.提取关键词。从材料中提取能反映被定义概念突出特点和本质属性的关键词,并将其进行整理。有时,材料中没有描述被定义事物的关键词,需要考生结合材料内容,总结其突出特点和本质属性。</a:t>
            </a:r>
          </a:p>
        </p:txBody>
      </p:sp>
    </p:spTree>
  </p:cSld>
  <p:clrMapOvr>
    <a:masterClrMapping/>
  </p:clrMapOvr>
  <p:transition spd="med">
    <p:wipe dir="d"/>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综合性学习</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专题六</a:t>
            </a:r>
          </a:p>
        </p:txBody>
      </p:sp>
      <p:sp>
        <p:nvSpPr>
          <p:cNvPr id="2" name="文本框 1"/>
          <p:cNvSpPr txBox="1"/>
          <p:nvPr/>
        </p:nvSpPr>
        <p:spPr>
          <a:xfrm>
            <a:off x="721360" y="1007110"/>
            <a:ext cx="9956800" cy="4523105"/>
          </a:xfrm>
          <a:prstGeom prst="rect">
            <a:avLst/>
          </a:prstGeom>
          <a:noFill/>
          <a:ln w="9525">
            <a:noFill/>
          </a:ln>
        </p:spPr>
        <p:txBody>
          <a:bodyPr wrap="square">
            <a:spAutoFit/>
          </a:bodyPr>
          <a:lstStyle/>
          <a:p>
            <a:pPr indent="0" algn="just"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3.[2019河南B卷]阅读下面材料,按要求答题。(共9分)</a:t>
            </a:r>
          </a:p>
          <a:p>
            <a:pPr indent="0" algn="just"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材料一</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r>
              <a:rPr sz="2400" b="0">
                <a:solidFill>
                  <a:schemeClr val="tx1"/>
                </a:solidFill>
                <a:latin typeface="楷体" panose="02010609060101010101" charset="-122"/>
                <a:ea typeface="楷体" panose="02010609060101010101" charset="-122"/>
                <a:cs typeface="楷体" panose="02010609060101010101" charset="-122"/>
              </a:rPr>
              <a:t>小杜爱喝咖啡, 但喝的大多是速溶的,研磨的虽然好喝,自己的手艺却不到家。后来,经同事推荐,小杜参加了互联网上××咖啡学院的“咖啡课堂”,不仅学会了手冲咖啡和意式浓缩,还学会了摩卡拉花。小杜说:“在互联网上团购的课程也不贵,很值!”</a:t>
            </a:r>
            <a:endParaRPr sz="2400" b="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材料二</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r>
              <a:rPr sz="2400" b="0">
                <a:solidFill>
                  <a:schemeClr val="tx1"/>
                </a:solidFill>
                <a:latin typeface="楷体" panose="02010609060101010101" charset="-122"/>
                <a:ea typeface="楷体" panose="02010609060101010101" charset="-122"/>
                <a:cs typeface="楷体" panose="02010609060101010101" charset="-122"/>
              </a:rPr>
              <a:t>自2016年以来,知识付费在国内互联网行业迅速兴起。经过几年的迅猛发展,2018年,知识付费用户规模达2.92亿人,预计到2020年,知识付费产业规模将达235亿元。</a:t>
            </a:r>
          </a:p>
        </p:txBody>
      </p:sp>
    </p:spTree>
  </p:cSld>
  <p:clrMapOvr>
    <a:masterClrMapping/>
  </p:clrMapOvr>
  <p:transition spd="med">
    <p:wipe dir="d"/>
  </p:transition>
  <p:timing/>
</p:sld>
</file>

<file path=ppt/slides/slide17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材料信息的提取、概括与探究</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2</a:t>
            </a:r>
          </a:p>
        </p:txBody>
      </p:sp>
      <p:sp>
        <p:nvSpPr>
          <p:cNvPr id="2" name="文本框 1"/>
          <p:cNvSpPr txBox="1"/>
          <p:nvPr/>
        </p:nvSpPr>
        <p:spPr>
          <a:xfrm>
            <a:off x="508000" y="1699260"/>
            <a:ext cx="10462895" cy="2306955"/>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方法技巧</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3.组织答案。将整理后的关键词按照下定义的格式组织答案。再次阅读文本,检查组织的答案是否能准确概括被定义事物的突出特点和本质属性,以此确定有没有遗漏关键信息。</a:t>
            </a:r>
          </a:p>
        </p:txBody>
      </p:sp>
    </p:spTree>
  </p:cSld>
  <p:clrMapOvr>
    <a:masterClrMapping/>
  </p:clrMapOvr>
  <p:transition spd="med">
    <p:wipe dir="d"/>
  </p:transition>
  <p:timing/>
</p:sld>
</file>

<file path=ppt/slides/slide17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材料信息的提取、概括与探究</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2</a:t>
            </a:r>
          </a:p>
        </p:txBody>
      </p:sp>
      <p:sp>
        <p:nvSpPr>
          <p:cNvPr id="2" name="文本框 1"/>
          <p:cNvSpPr txBox="1"/>
          <p:nvPr/>
        </p:nvSpPr>
        <p:spPr>
          <a:xfrm>
            <a:off x="463550" y="1066800"/>
            <a:ext cx="10906760" cy="3969385"/>
          </a:xfrm>
          <a:prstGeom prst="rect">
            <a:avLst/>
          </a:prstGeom>
          <a:noFill/>
          <a:ln w="9525">
            <a:noFill/>
          </a:ln>
        </p:spPr>
        <p:txBody>
          <a:bodyPr wrap="square">
            <a:spAutoFit/>
          </a:bodyPr>
          <a:lstStyle/>
          <a:p>
            <a:pPr indent="0" algn="ctr"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考向</a:t>
            </a:r>
            <a:r>
              <a:rPr lang="en-US" sz="2400" b="0">
                <a:solidFill>
                  <a:srgbClr val="FF0000"/>
                </a:solidFill>
                <a:latin typeface="宋体" panose="02010600030101010101" pitchFamily="2" charset="-122"/>
                <a:ea typeface="宋体" panose="02010600030101010101" pitchFamily="2" charset="-122"/>
                <a:cs typeface="宋体" panose="02010600030101010101" pitchFamily="2" charset="-122"/>
              </a:rPr>
              <a:t>4</a:t>
            </a:r>
            <a:r>
              <a:rPr sz="2400" b="0">
                <a:latin typeface="宋体" panose="02010600030101010101" pitchFamily="2" charset="-122"/>
                <a:ea typeface="宋体" panose="02010600030101010101" pitchFamily="2" charset="-122"/>
                <a:cs typeface="宋体" panose="02010600030101010101" pitchFamily="2" charset="-122"/>
              </a:rPr>
              <a:t>　图文组合式材料综合探究</a:t>
            </a:r>
          </a:p>
          <a:p>
            <a:pPr indent="0" algn="just"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sz="2400" b="0">
                <a:solidFill>
                  <a:srgbClr val="FF0000"/>
                </a:solidFill>
                <a:latin typeface="宋体" panose="02010600030101010101" pitchFamily="2" charset="-122"/>
                <a:ea typeface="宋体" panose="02010600030101010101" pitchFamily="2" charset="-122"/>
                <a:cs typeface="宋体" panose="02010600030101010101" pitchFamily="2" charset="-122"/>
              </a:rPr>
              <a:t>5</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请结合材料二的两幅图和材料一的内容,分析材料一中两位同学成绩差距较大的原因。(6分)</a:t>
            </a:r>
          </a:p>
          <a:p>
            <a:pPr indent="0" algn="just" fontAlgn="auto">
              <a:lnSpc>
                <a:spcPct val="150000"/>
              </a:lnSpc>
            </a:pPr>
            <a:r>
              <a:rPr lang="zh-CN" sz="2400" b="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sz="2400" b="0">
                <a:solidFill>
                  <a:schemeClr val="tx1"/>
                </a:solidFill>
                <a:latin typeface="黑体" panose="02010609060101010101" pitchFamily="49" charset="-122"/>
                <a:ea typeface="黑体" panose="02010609060101010101" pitchFamily="49" charset="-122"/>
                <a:cs typeface="宋体" panose="02010600030101010101" pitchFamily="2" charset="-122"/>
              </a:rPr>
              <a:t>材料一</a:t>
            </a:r>
            <a:r>
              <a:rPr lang="zh-CN" sz="2400" b="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sz="2400" b="0">
                <a:solidFill>
                  <a:schemeClr val="tx1"/>
                </a:solidFill>
                <a:latin typeface="楷体" panose="02010609060101010101" charset="-122"/>
                <a:ea typeface="楷体" panose="02010609060101010101" charset="-122"/>
                <a:cs typeface="楷体" panose="02010609060101010101" charset="-122"/>
              </a:rPr>
              <a:t>期中考试成绩公布后,几家欢喜几家愁。美岐同学和昊然同学平时都很努力,两人经常组团刷题。但考试成绩却大相径庭,美岐同学名列年级第一,昊然同学则排在100名以外。班主任询问后才明白,美岐同学只刷与自己薄弱知识点相关的题,而且往往一道题刷好几遍。昊然同学则是从头刷到尾,刷完就过去了。</a:t>
            </a:r>
            <a:r>
              <a:rPr lang="zh-CN" sz="2400" b="0">
                <a:solidFill>
                  <a:schemeClr val="tx1"/>
                </a:solidFill>
                <a:latin typeface="宋体" panose="02010600030101010101" pitchFamily="2" charset="-122"/>
                <a:ea typeface="宋体" panose="02010600030101010101" pitchFamily="2" charset="-122"/>
                <a:cs typeface="宋体" panose="02010600030101010101" pitchFamily="2" charset="-122"/>
              </a:rPr>
              <a:t>　　</a:t>
            </a:r>
            <a:endParaRPr sz="2400" b="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wipe dir="d"/>
  </p:transition>
  <p:timing/>
</p:sld>
</file>

<file path=ppt/slides/slide17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材料信息的提取、概括与探究</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2</a:t>
            </a:r>
          </a:p>
        </p:txBody>
      </p:sp>
      <p:sp>
        <p:nvSpPr>
          <p:cNvPr id="2" name="文本框 1"/>
          <p:cNvSpPr txBox="1"/>
          <p:nvPr/>
        </p:nvSpPr>
        <p:spPr>
          <a:xfrm>
            <a:off x="895985" y="1056005"/>
            <a:ext cx="10729595" cy="2861310"/>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a:t>
            </a: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思路分析</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题干要求给“锐评”下定义。首先要了解什么是下定义。“下定义”这一说明方法可以揭示事物的本质属性,便于人们理解抽象的概念。一般可以用“……是……”的句式来表达。然后抓住被定义事物的突出特点和本质属性进行概括。根据材料中举的一则“锐评”,可知“锐评”的本质属性是评语(评论),突出特点是一针见血、评论到事情要害处、犀利。考生据此概括即可。</a:t>
            </a:r>
          </a:p>
        </p:txBody>
      </p:sp>
    </p:spTree>
  </p:cSld>
  <p:clrMapOvr>
    <a:masterClrMapping/>
  </p:clrMapOvr>
  <p:transition spd="med">
    <p:wipe dir="d"/>
  </p:transition>
  <p:timing/>
</p:sld>
</file>

<file path=ppt/slides/slide17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材料信息的提取、概括与探究</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2</a:t>
            </a:r>
          </a:p>
        </p:txBody>
      </p:sp>
      <p:sp>
        <p:nvSpPr>
          <p:cNvPr id="2" name="文本框 1"/>
          <p:cNvSpPr txBox="1"/>
          <p:nvPr/>
        </p:nvSpPr>
        <p:spPr>
          <a:xfrm>
            <a:off x="818515" y="1089025"/>
            <a:ext cx="10729595" cy="3969385"/>
          </a:xfrm>
          <a:prstGeom prst="rect">
            <a:avLst/>
          </a:prstGeom>
          <a:noFill/>
          <a:ln w="9525">
            <a:noFill/>
          </a:ln>
        </p:spPr>
        <p:txBody>
          <a:bodyPr wrap="square">
            <a:spAutoFit/>
          </a:bodyPr>
          <a:lstStyle/>
          <a:p>
            <a:pPr indent="0" algn="l" fontAlgn="auto">
              <a:lnSpc>
                <a:spcPct val="150000"/>
              </a:lnSpc>
            </a:pPr>
            <a:r>
              <a:rPr lang="en-US" sz="2400" b="0">
                <a:solidFill>
                  <a:schemeClr val="tx1"/>
                </a:solidFill>
                <a:cs typeface="宋体" panose="02010600030101010101" pitchFamily="2" charset="-122"/>
              </a:rPr>
              <a:t>       </a:t>
            </a:r>
            <a:r>
              <a:rPr lang="en-US" sz="2400" b="0">
                <a:solidFill>
                  <a:schemeClr val="tx1"/>
                </a:solidFill>
                <a:latin typeface="黑体" panose="02010609060101010101" pitchFamily="49" charset="-122"/>
                <a:ea typeface="黑体" panose="02010609060101010101" pitchFamily="49" charset="-122"/>
                <a:cs typeface="黑体" panose="02010609060101010101" pitchFamily="49" charset="-122"/>
              </a:rPr>
              <a:t> </a:t>
            </a:r>
            <a:r>
              <a:rPr sz="2400" b="0">
                <a:solidFill>
                  <a:schemeClr val="tx1"/>
                </a:solidFill>
                <a:latin typeface="黑体" panose="02010609060101010101" pitchFamily="49" charset="-122"/>
                <a:ea typeface="黑体" panose="02010609060101010101" pitchFamily="49" charset="-122"/>
                <a:cs typeface="黑体" panose="02010609060101010101" pitchFamily="49" charset="-122"/>
              </a:rPr>
              <a:t>材料二</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r>
              <a:rPr sz="2400" b="0">
                <a:solidFill>
                  <a:schemeClr val="tx1"/>
                </a:solidFill>
                <a:latin typeface="楷体" panose="02010609060101010101" charset="-122"/>
                <a:ea typeface="楷体" panose="02010609060101010101" charset="-122"/>
                <a:cs typeface="宋体" panose="02010600030101010101" pitchFamily="2" charset="-122"/>
              </a:rPr>
              <a:t>如下图。</a:t>
            </a:r>
          </a:p>
          <a:p>
            <a:pPr indent="0" algn="l" fontAlgn="auto">
              <a:lnSpc>
                <a:spcPct val="150000"/>
              </a:lnSpc>
            </a:pPr>
            <a:endParaRPr sz="2400" b="0">
              <a:solidFill>
                <a:schemeClr val="tx1"/>
              </a:solidFill>
              <a:latin typeface="楷体" panose="02010609060101010101" charset="-122"/>
              <a:ea typeface="楷体" panose="02010609060101010101" charset="-122"/>
              <a:cs typeface="宋体" panose="02010600030101010101" pitchFamily="2" charset="-122"/>
            </a:endParaRPr>
          </a:p>
          <a:p>
            <a:pPr indent="0" algn="l" fontAlgn="auto">
              <a:lnSpc>
                <a:spcPct val="150000"/>
              </a:lnSpc>
            </a:pPr>
            <a:endParaRPr sz="2400" b="0">
              <a:solidFill>
                <a:schemeClr val="tx1"/>
              </a:solidFill>
              <a:latin typeface="楷体" panose="02010609060101010101" charset="-122"/>
              <a:ea typeface="楷体" panose="02010609060101010101" charset="-122"/>
              <a:cs typeface="宋体" panose="02010600030101010101" pitchFamily="2" charset="-122"/>
            </a:endParaRPr>
          </a:p>
          <a:p>
            <a:pPr indent="0" algn="l" fontAlgn="auto">
              <a:lnSpc>
                <a:spcPct val="150000"/>
              </a:lnSpc>
            </a:pPr>
            <a:endParaRPr sz="2400" b="0">
              <a:solidFill>
                <a:schemeClr val="tx1"/>
              </a:solidFill>
              <a:latin typeface="楷体" panose="02010609060101010101" charset="-122"/>
              <a:ea typeface="楷体" panose="02010609060101010101" charset="-122"/>
              <a:cs typeface="宋体" panose="02010600030101010101" pitchFamily="2" charset="-122"/>
            </a:endParaRPr>
          </a:p>
          <a:p>
            <a:pPr indent="0" algn="l" fontAlgn="auto">
              <a:lnSpc>
                <a:spcPct val="150000"/>
              </a:lnSpc>
            </a:pPr>
            <a:endParaRPr sz="2400" b="0">
              <a:solidFill>
                <a:schemeClr val="tx1"/>
              </a:solidFill>
              <a:latin typeface="楷体" panose="02010609060101010101" charset="-122"/>
              <a:ea typeface="楷体" panose="02010609060101010101" charset="-122"/>
              <a:cs typeface="宋体" panose="02010600030101010101" pitchFamily="2" charset="-122"/>
            </a:endParaRPr>
          </a:p>
          <a:p>
            <a:pPr indent="0" algn="l" fontAlgn="auto">
              <a:lnSpc>
                <a:spcPct val="150000"/>
              </a:lnSpc>
            </a:pPr>
            <a:endParaRPr sz="2400" b="0">
              <a:solidFill>
                <a:schemeClr val="tx1"/>
              </a:solidFill>
              <a:latin typeface="楷体" panose="02010609060101010101" charset="-122"/>
              <a:ea typeface="楷体" panose="02010609060101010101" charset="-122"/>
              <a:cs typeface="宋体" panose="02010600030101010101" pitchFamily="2" charset="-122"/>
            </a:endParaRPr>
          </a:p>
          <a:p>
            <a:pPr indent="0" algn="l" fontAlgn="auto">
              <a:lnSpc>
                <a:spcPct val="150000"/>
              </a:lnSpc>
            </a:pPr>
            <a:r>
              <a:rPr sz="2400" b="0">
                <a:solidFill>
                  <a:schemeClr val="tx1"/>
                </a:solidFill>
                <a:latin typeface="楷体" panose="02010609060101010101" charset="-122"/>
                <a:ea typeface="楷体" panose="02010609060101010101" charset="-122"/>
                <a:cs typeface="宋体" panose="02010600030101010101" pitchFamily="2" charset="-122"/>
              </a:rPr>
              <a:t>        </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图1　　　　　　　　　　　      图2</a:t>
            </a:r>
          </a:p>
        </p:txBody>
      </p:sp>
      <p:pic>
        <p:nvPicPr>
          <p:cNvPr id="757" name="19CTYWXJ-009.jpg" descr="id:2147500860;FounderCES"/>
          <p:cNvPicPr>
            <a:picLocks noChangeAspect="1"/>
          </p:cNvPicPr>
          <p:nvPr/>
        </p:nvPicPr>
        <p:blipFill>
          <a:blip r:embed="rId2"/>
          <a:stretch>
            <a:fillRect/>
          </a:stretch>
        </p:blipFill>
        <p:spPr>
          <a:xfrm>
            <a:off x="2230755" y="2104390"/>
            <a:ext cx="8790940" cy="2182495"/>
          </a:xfrm>
          <a:prstGeom prst="rect">
            <a:avLst/>
          </a:prstGeom>
        </p:spPr>
      </p:pic>
    </p:spTree>
  </p:cSld>
  <p:clrMapOvr>
    <a:masterClrMapping/>
  </p:clrMapOvr>
  <p:transition spd="med">
    <p:wipe dir="d"/>
  </p:transition>
  <p:timing/>
</p:sld>
</file>

<file path=ppt/slides/slide17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材料信息的提取、概括与探究</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2</a:t>
            </a:r>
          </a:p>
        </p:txBody>
      </p:sp>
      <p:sp>
        <p:nvSpPr>
          <p:cNvPr id="2" name="文本框 1"/>
          <p:cNvSpPr txBox="1"/>
          <p:nvPr/>
        </p:nvSpPr>
        <p:spPr>
          <a:xfrm>
            <a:off x="463550" y="1810385"/>
            <a:ext cx="10097135" cy="2306955"/>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sz="2400" b="0">
                <a:solidFill>
                  <a:schemeClr val="tx1"/>
                </a:solidFill>
                <a:latin typeface="黑体" panose="02010609060101010101" pitchFamily="49" charset="-122"/>
                <a:ea typeface="黑体" panose="02010609060101010101" pitchFamily="49" charset="-122"/>
                <a:cs typeface="宋体" panose="02010600030101010101" pitchFamily="2" charset="-122"/>
              </a:rPr>
              <a:t>思路分析</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这是一道图文综合类材料探究题。解答本题,首先应仔细阅读材料二,材料二中的图1需要考生联系所学过的数学知识,准确读图;图2需要考生看懂箭头所指的方向。然后阅读材料一,对两位同学的学习情况进行梳理。最后结合材料二的两幅图和材料一中两位同学的学习方法具体分析。</a:t>
            </a:r>
          </a:p>
        </p:txBody>
      </p:sp>
    </p:spTree>
  </p:cSld>
  <p:clrMapOvr>
    <a:masterClrMapping/>
  </p:clrMapOvr>
  <p:transition spd="med">
    <p:wipe dir="d"/>
  </p:transition>
  <p:timing/>
</p:sld>
</file>

<file path=ppt/slides/slide17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材料信息的提取、概括与探究</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2</a:t>
            </a:r>
          </a:p>
        </p:txBody>
      </p:sp>
      <p:sp>
        <p:nvSpPr>
          <p:cNvPr id="2" name="文本框 1"/>
          <p:cNvSpPr txBox="1"/>
          <p:nvPr/>
        </p:nvSpPr>
        <p:spPr>
          <a:xfrm>
            <a:off x="463550" y="1810385"/>
            <a:ext cx="10097135" cy="2861310"/>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a:t>
            </a: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参考答案</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美岐同学是学习努力的优秀者,(1分)学习有目标,(1分)钻研自己的薄弱项,这种学习是有效的,所以事半功倍,成绩好。(1分)昊然同学是学习努力但暂时落后者,(1分)学习没有明确的目标,(1分)终日埋头在厚厚的习题册中,形成“做题—错题—不总结—再做题—再错题”的不良循环,所以事倍功半,成绩暂时落后。(1分)(意思对即可。共6分)</a:t>
            </a:r>
          </a:p>
        </p:txBody>
      </p:sp>
    </p:spTree>
  </p:cSld>
  <p:clrMapOvr>
    <a:masterClrMapping/>
  </p:clrMapOvr>
  <p:transition spd="med">
    <p:wipe dir="d"/>
  </p:transition>
  <p:timing/>
</p:sld>
</file>

<file path=ppt/slides/slide17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材料信息的提取、概括与探究</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2</a:t>
            </a:r>
          </a:p>
        </p:txBody>
      </p:sp>
      <p:sp>
        <p:nvSpPr>
          <p:cNvPr id="2" name="文本框 1"/>
          <p:cNvSpPr txBox="1"/>
          <p:nvPr/>
        </p:nvSpPr>
        <p:spPr>
          <a:xfrm>
            <a:off x="508000" y="1699260"/>
            <a:ext cx="10462895" cy="3415030"/>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方法技巧</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作答这类试题时,首先概括图片(或图表)的信息,然后概括材料的内容,最后将两者进行对比分析,组织语言表述即可。在试卷中,常会出现“文字+图表”“文字+徽标”“文字+漫画”“文字+宣传画”“文字+思维导图”等组合形式的题目,考查考生提取、概括、整合信息以及表达的能力。在备考中,考生可以从以下几点入手:</a:t>
            </a:r>
          </a:p>
        </p:txBody>
      </p:sp>
    </p:spTree>
  </p:cSld>
  <p:clrMapOvr>
    <a:masterClrMapping/>
  </p:clrMapOvr>
  <p:transition spd="med">
    <p:wipe dir="d"/>
  </p:transition>
  <p:timing/>
</p:sld>
</file>

<file path=ppt/slides/slide17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材料信息的提取、概括与探究</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2</a:t>
            </a:r>
          </a:p>
        </p:txBody>
      </p:sp>
      <p:sp>
        <p:nvSpPr>
          <p:cNvPr id="2" name="文本框 1"/>
          <p:cNvSpPr txBox="1"/>
          <p:nvPr/>
        </p:nvSpPr>
        <p:spPr>
          <a:xfrm>
            <a:off x="508000" y="1699260"/>
            <a:ext cx="10462895" cy="1753235"/>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方法技巧</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1.梳理题型,了解考点。查看近几年材料探究类中考真题,了解相关的试题类型,区分不同问法的侧重点和要求,认清变式问法的实质考点。</a:t>
            </a:r>
          </a:p>
        </p:txBody>
      </p:sp>
    </p:spTree>
  </p:cSld>
  <p:clrMapOvr>
    <a:masterClrMapping/>
  </p:clrMapOvr>
  <p:transition spd="med">
    <p:wipe dir="d"/>
  </p:transition>
  <p:timing/>
</p:sld>
</file>

<file path=ppt/slides/slide17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材料信息的提取、概括与探究</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2</a:t>
            </a:r>
          </a:p>
        </p:txBody>
      </p:sp>
      <p:sp>
        <p:nvSpPr>
          <p:cNvPr id="2" name="文本框 1"/>
          <p:cNvSpPr txBox="1"/>
          <p:nvPr/>
        </p:nvSpPr>
        <p:spPr>
          <a:xfrm>
            <a:off x="508000" y="1699260"/>
            <a:ext cx="10462895" cy="2306955"/>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方法技巧</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2.分类训练,夯实基础。针对不同类别的材料进行专项训练,通过练习有针对性的题目总结自己出现错误的原因并作批注,再针对每种类型的易错点进行强化练习,做到熟练掌握每种类型题目的解题思路。</a:t>
            </a:r>
          </a:p>
        </p:txBody>
      </p:sp>
    </p:spTree>
  </p:cSld>
  <p:clrMapOvr>
    <a:masterClrMapping/>
  </p:clrMapOvr>
  <p:transition spd="med">
    <p:wipe dir="d"/>
  </p:transition>
  <p:timing/>
</p:sld>
</file>

<file path=ppt/slides/slide17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材料信息的提取、概括与探究</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2</a:t>
            </a:r>
          </a:p>
        </p:txBody>
      </p:sp>
      <p:sp>
        <p:nvSpPr>
          <p:cNvPr id="2" name="文本框 1"/>
          <p:cNvSpPr txBox="1"/>
          <p:nvPr/>
        </p:nvSpPr>
        <p:spPr>
          <a:xfrm>
            <a:off x="508000" y="1699260"/>
            <a:ext cx="10462895" cy="2306955"/>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方法技巧</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3.综合训练,灵活应变。进行多形式材料组合的综合训练,进一步明确题目的解题思路,尝试改编题型,举一反三,比较不同,提高答题速度和答题准确率,提升综合解决问题的能力。</a:t>
            </a:r>
          </a:p>
        </p:txBody>
      </p:sp>
    </p:spTree>
  </p:cSld>
  <p:clrMapOvr>
    <a:masterClrMapping/>
  </p:clrMapOvr>
  <p:transition spd="med">
    <p:wipe dir="d"/>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综合性学习</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专题六</a:t>
            </a:r>
          </a:p>
        </p:txBody>
      </p:sp>
      <p:sp>
        <p:nvSpPr>
          <p:cNvPr id="2" name="文本框 1"/>
          <p:cNvSpPr txBox="1"/>
          <p:nvPr/>
        </p:nvSpPr>
        <p:spPr>
          <a:xfrm>
            <a:off x="721360" y="1007110"/>
            <a:ext cx="9956800" cy="645160"/>
          </a:xfrm>
          <a:prstGeom prst="rect">
            <a:avLst/>
          </a:prstGeom>
          <a:noFill/>
          <a:ln w="9525">
            <a:noFill/>
          </a:ln>
        </p:spPr>
        <p:txBody>
          <a:bodyPr wrap="square">
            <a:spAutoFit/>
          </a:bodyPr>
          <a:lstStyle/>
          <a:p>
            <a:pPr indent="0" algn="just"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材料三</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r>
              <a:rPr sz="2400" b="0">
                <a:solidFill>
                  <a:schemeClr val="tx1"/>
                </a:solidFill>
                <a:latin typeface="楷体" panose="02010609060101010101" charset="-122"/>
                <a:ea typeface="楷体" panose="02010609060101010101" charset="-122"/>
                <a:cs typeface="楷体" panose="02010609060101010101" charset="-122"/>
              </a:rPr>
              <a:t>漫画(见下图)。</a:t>
            </a:r>
          </a:p>
        </p:txBody>
      </p:sp>
      <p:pic>
        <p:nvPicPr>
          <p:cNvPr id="668" name="ZZ-1.jpg" descr="id:2147500213;FounderCES"/>
          <p:cNvPicPr>
            <a:picLocks noChangeAspect="1"/>
          </p:cNvPicPr>
          <p:nvPr/>
        </p:nvPicPr>
        <p:blipFill>
          <a:blip r:embed="rId2"/>
          <a:stretch>
            <a:fillRect/>
          </a:stretch>
        </p:blipFill>
        <p:spPr>
          <a:xfrm>
            <a:off x="2308225" y="1838960"/>
            <a:ext cx="6234430" cy="3792855"/>
          </a:xfrm>
          <a:prstGeom prst="rect">
            <a:avLst/>
          </a:prstGeom>
        </p:spPr>
      </p:pic>
    </p:spTree>
  </p:cSld>
  <p:clrMapOvr>
    <a:masterClrMapping/>
  </p:clrMapOvr>
  <p:transition spd="med">
    <p:wipe dir="d"/>
  </p:transition>
  <p:timing/>
</p:sld>
</file>

<file path=ppt/slides/slide18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材料信息的提取、概括与探究</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2</a:t>
            </a:r>
          </a:p>
        </p:txBody>
      </p:sp>
      <p:sp>
        <p:nvSpPr>
          <p:cNvPr id="2" name="文本框 1"/>
          <p:cNvSpPr txBox="1"/>
          <p:nvPr/>
        </p:nvSpPr>
        <p:spPr>
          <a:xfrm>
            <a:off x="464185" y="1055370"/>
            <a:ext cx="10462895" cy="5631180"/>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提分特训</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1.请用一句话概括下面所给材料的主要内容,不超过20个字。(3分)</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r>
              <a:rPr sz="2400" b="0">
                <a:solidFill>
                  <a:schemeClr val="tx1"/>
                </a:solidFill>
                <a:latin typeface="楷体" panose="02010609060101010101" charset="-122"/>
                <a:ea typeface="楷体" panose="02010609060101010101" charset="-122"/>
                <a:cs typeface="楷体" panose="02010609060101010101" charset="-122"/>
              </a:rPr>
              <a:t>唐三彩,中国古代陶瓷烧制工艺的珍品,全名唐代三彩釉陶器,是盛行于唐代的一种低温釉陶器,釉彩有黄、绿、白、褐、蓝、黑等色,而以黄、绿、白三色为主,所以人们习惯称之为“唐三彩”。唐三彩的器皿较少,而小马、小家畜、小家禽数量较多,均具丰美的艺术形态,尤以各种人物的陶俑,以及超自然形象的魌头,最具艺术价值。唐三彩是以细腻的白色黏土作胎料,用含铅的氧化物作助熔剂,目的是降低釉料的熔融温度。在烧制过程中,用含铜、铁、钴等元素的金属氧化物作着色剂融于铅釉中,形成黄、绿、蓝、白、紫、褐等多种色彩的釉色。</a:t>
            </a:r>
          </a:p>
        </p:txBody>
      </p:sp>
    </p:spTree>
  </p:cSld>
  <p:clrMapOvr>
    <a:masterClrMapping/>
  </p:clrMapOvr>
  <p:transition spd="med">
    <p:wipe dir="d"/>
  </p:transition>
  <p:timing/>
</p:sld>
</file>

<file path=ppt/slides/slide18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材料信息的提取、概括与探究</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2</a:t>
            </a:r>
          </a:p>
        </p:txBody>
      </p:sp>
      <p:sp>
        <p:nvSpPr>
          <p:cNvPr id="2" name="文本框 1"/>
          <p:cNvSpPr txBox="1"/>
          <p:nvPr/>
        </p:nvSpPr>
        <p:spPr>
          <a:xfrm>
            <a:off x="464185" y="1055370"/>
            <a:ext cx="10462895" cy="1753235"/>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FF0000"/>
                </a:solidFill>
                <a:latin typeface="黑体" panose="02010609060101010101" pitchFamily="49" charset="-122"/>
                <a:ea typeface="黑体" panose="02010609060101010101" pitchFamily="49" charset="-122"/>
                <a:cs typeface="宋体" panose="02010600030101010101" pitchFamily="2" charset="-122"/>
              </a:rPr>
              <a:t>参考</a:t>
            </a:r>
            <a:r>
              <a:rPr sz="2400" b="0">
                <a:solidFill>
                  <a:srgbClr val="FF0000"/>
                </a:solidFill>
                <a:latin typeface="黑体" panose="02010609060101010101" pitchFamily="49" charset="-122"/>
                <a:ea typeface="黑体" panose="02010609060101010101" pitchFamily="49" charset="-122"/>
                <a:cs typeface="宋体" panose="02010600030101010101" pitchFamily="2" charset="-122"/>
              </a:rPr>
              <a:t>答案</a:t>
            </a: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　唐三彩的名字由来、器皿形态和制作原理。(意思对即可。一点1分,共3分)</a:t>
            </a:r>
          </a:p>
        </p:txBody>
      </p:sp>
    </p:spTree>
  </p:cSld>
  <p:clrMapOvr>
    <a:masterClrMapping/>
  </p:clrMapOvr>
  <p:transition spd="med">
    <p:wipe dir="d"/>
  </p:transition>
  <p:timing/>
</p:sld>
</file>

<file path=ppt/slides/slide18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材料信息的提取、概括与探究</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2</a:t>
            </a:r>
          </a:p>
        </p:txBody>
      </p:sp>
      <p:sp>
        <p:nvSpPr>
          <p:cNvPr id="2" name="文本框 1"/>
          <p:cNvSpPr txBox="1"/>
          <p:nvPr/>
        </p:nvSpPr>
        <p:spPr>
          <a:xfrm>
            <a:off x="464185" y="1055370"/>
            <a:ext cx="10462895" cy="5077460"/>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提分特训</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2.阅读下面材料,请你概括劳动教育的重要意义。(3分)</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r>
              <a:rPr sz="2400" b="0">
                <a:solidFill>
                  <a:schemeClr val="tx1"/>
                </a:solidFill>
                <a:latin typeface="楷体" panose="02010609060101010101" charset="-122"/>
                <a:ea typeface="楷体" panose="02010609060101010101" charset="-122"/>
                <a:cs typeface="楷体" panose="02010609060101010101" charset="-122"/>
              </a:rPr>
              <a:t>当前,一些青少年中出现了不珍惜劳动成果、不想劳动、不会劳动的现象,劳动的独特育人价值在一定程度上被忽视,劳动教育正被淡化、弱化。如何扭转这种不良势头?如何切实加强新时代劳动教育?为构建德智体美劳全面培养的教育体系,日前,中共中央、国务院印发《关于全面加强新时代大中小学劳动教育的意见》,明确新时代加强劳动教育必须强调以习近平新时代中国特色社会主义思想为指导,落实立德树人根本任务,把劳动教育纳入人才培养全过程,促进学生形成正确的世界观、人生观、价值观。</a:t>
            </a:r>
          </a:p>
        </p:txBody>
      </p:sp>
    </p:spTree>
  </p:cSld>
  <p:clrMapOvr>
    <a:masterClrMapping/>
  </p:clrMapOvr>
  <p:transition spd="med">
    <p:wipe dir="d"/>
  </p:transition>
  <p:timing/>
</p:sld>
</file>

<file path=ppt/slides/slide18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材料信息的提取、概括与探究</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2</a:t>
            </a:r>
          </a:p>
        </p:txBody>
      </p:sp>
      <p:sp>
        <p:nvSpPr>
          <p:cNvPr id="2" name="文本框 1"/>
          <p:cNvSpPr txBox="1"/>
          <p:nvPr/>
        </p:nvSpPr>
        <p:spPr>
          <a:xfrm>
            <a:off x="464185" y="1055370"/>
            <a:ext cx="10462895" cy="2306955"/>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FF0000"/>
                </a:solidFill>
                <a:latin typeface="黑体" panose="02010609060101010101" pitchFamily="49" charset="-122"/>
                <a:ea typeface="黑体" panose="02010609060101010101" pitchFamily="49" charset="-122"/>
                <a:cs typeface="宋体" panose="02010600030101010101" pitchFamily="2" charset="-122"/>
              </a:rPr>
              <a:t>参考</a:t>
            </a:r>
            <a:r>
              <a:rPr sz="2400" b="0">
                <a:solidFill>
                  <a:srgbClr val="FF0000"/>
                </a:solidFill>
                <a:latin typeface="黑体" panose="02010609060101010101" pitchFamily="49" charset="-122"/>
                <a:ea typeface="黑体" panose="02010609060101010101" pitchFamily="49" charset="-122"/>
                <a:cs typeface="宋体" panose="02010600030101010101" pitchFamily="2" charset="-122"/>
              </a:rPr>
              <a:t>答案</a:t>
            </a: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　构建德智体美劳全面培养的教育体系;落实立德树人根本任务;促进学生形成正确的世界观、人生观、价值观。(意思对即可。一点1分,共3分)</a:t>
            </a:r>
          </a:p>
        </p:txBody>
      </p:sp>
    </p:spTree>
  </p:cSld>
  <p:clrMapOvr>
    <a:masterClrMapping/>
  </p:clrMapOvr>
  <p:transition spd="med">
    <p:wipe dir="d"/>
  </p:transition>
  <p:timing/>
</p:sld>
</file>

<file path=ppt/slides/slide18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材料信息的提取、概括与探究</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2</a:t>
            </a:r>
          </a:p>
        </p:txBody>
      </p:sp>
      <p:sp>
        <p:nvSpPr>
          <p:cNvPr id="2" name="文本框 1"/>
          <p:cNvSpPr txBox="1"/>
          <p:nvPr/>
        </p:nvSpPr>
        <p:spPr>
          <a:xfrm>
            <a:off x="464185" y="1055370"/>
            <a:ext cx="10462895" cy="3415030"/>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提分特训</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3.请用一句话概括下面三则材料的内容,不超过25字。(2分)</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材料一</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r>
              <a:rPr sz="2400" b="0">
                <a:solidFill>
                  <a:schemeClr val="tx1"/>
                </a:solidFill>
                <a:latin typeface="楷体" panose="02010609060101010101" charset="-122"/>
                <a:ea typeface="楷体" panose="02010609060101010101" charset="-122"/>
                <a:cs typeface="楷体" panose="02010609060101010101" charset="-122"/>
              </a:rPr>
              <a:t>“90后”古风美食主播李子柒最近在海外走红了。这个四川女孩的微博粉丝超2 100万人,抖音粉丝超3 000万人,海外社交媒体上的全球粉丝超700万人,她发布的视频作品经常收获上百万乃至上千万的浏览量。</a:t>
            </a:r>
            <a:endParaRPr sz="2400" b="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endParaRPr sz="2400" b="0">
              <a:solidFill>
                <a:schemeClr val="tx1"/>
              </a:solidFill>
              <a:latin typeface="楷体" panose="02010609060101010101" charset="-122"/>
              <a:ea typeface="楷体" panose="02010609060101010101" charset="-122"/>
              <a:cs typeface="楷体" panose="02010609060101010101" charset="-122"/>
            </a:endParaRPr>
          </a:p>
        </p:txBody>
      </p:sp>
    </p:spTree>
  </p:cSld>
  <p:clrMapOvr>
    <a:masterClrMapping/>
  </p:clrMapOvr>
  <p:transition spd="med">
    <p:wipe dir="d"/>
  </p:transition>
  <p:timing/>
</p:sld>
</file>

<file path=ppt/slides/slide18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材料信息的提取、概括与探究</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2</a:t>
            </a:r>
          </a:p>
        </p:txBody>
      </p:sp>
      <p:sp>
        <p:nvSpPr>
          <p:cNvPr id="2" name="文本框 1"/>
          <p:cNvSpPr txBox="1"/>
          <p:nvPr/>
        </p:nvSpPr>
        <p:spPr>
          <a:xfrm>
            <a:off x="464185" y="1055370"/>
            <a:ext cx="10563225" cy="2861310"/>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材料二</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r>
              <a:rPr sz="2400" b="0">
                <a:solidFill>
                  <a:schemeClr val="tx1"/>
                </a:solidFill>
                <a:latin typeface="楷体" panose="02010609060101010101" charset="-122"/>
                <a:ea typeface="楷体" panose="02010609060101010101" charset="-122"/>
                <a:cs typeface="楷体" panose="02010609060101010101" charset="-122"/>
              </a:rPr>
              <a:t>从日常农耕、雨后踏林、雪后寻梅到桂花酿酒、文房四宝制作、古法胭脂,中华民族的田园文化与传统工艺被李子柒完美展现。人民日报热评:像李子柒一样热爱生活,活出中国人的精彩和自信。不少官媒和网友纷纷点赞李子柒,因为她传递了美好的生活方式、弘扬了优秀的传统文化。</a:t>
            </a:r>
            <a:endParaRPr sz="2400" b="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endParaRPr sz="2400" b="0">
              <a:solidFill>
                <a:schemeClr val="tx1"/>
              </a:solidFill>
              <a:latin typeface="楷体" panose="02010609060101010101" charset="-122"/>
              <a:ea typeface="楷体" panose="02010609060101010101" charset="-122"/>
              <a:cs typeface="楷体" panose="02010609060101010101" charset="-122"/>
            </a:endParaRPr>
          </a:p>
        </p:txBody>
      </p:sp>
    </p:spTree>
  </p:cSld>
  <p:clrMapOvr>
    <a:masterClrMapping/>
  </p:clrMapOvr>
  <p:transition spd="med">
    <p:wipe dir="d"/>
  </p:transition>
  <p:timing/>
</p:sld>
</file>

<file path=ppt/slides/slide18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材料信息的提取、概括与探究</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2</a:t>
            </a:r>
          </a:p>
        </p:txBody>
      </p:sp>
      <p:sp>
        <p:nvSpPr>
          <p:cNvPr id="2" name="文本框 1"/>
          <p:cNvSpPr txBox="1"/>
          <p:nvPr/>
        </p:nvSpPr>
        <p:spPr>
          <a:xfrm>
            <a:off x="464185" y="1055370"/>
            <a:ext cx="10462895" cy="1198880"/>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材料三</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r>
              <a:rPr sz="2400" b="0">
                <a:solidFill>
                  <a:schemeClr val="tx1"/>
                </a:solidFill>
                <a:latin typeface="楷体" panose="02010609060101010101" charset="-122"/>
                <a:ea typeface="楷体" panose="02010609060101010101" charset="-122"/>
                <a:cs typeface="楷体" panose="02010609060101010101" charset="-122"/>
              </a:rPr>
              <a:t>随着李子柒大火,网上质疑声也开始出现。不少网友认为李子柒展现的是中国农村生活落后的一面,不能反映中国当代日新月异的发展变化。</a:t>
            </a:r>
          </a:p>
        </p:txBody>
      </p:sp>
    </p:spTree>
  </p:cSld>
  <p:clrMapOvr>
    <a:masterClrMapping/>
  </p:clrMapOvr>
  <p:transition spd="med">
    <p:wipe dir="d"/>
  </p:transition>
  <p:timing/>
</p:sld>
</file>

<file path=ppt/slides/slide18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材料信息的提取、概括与探究</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2</a:t>
            </a:r>
          </a:p>
        </p:txBody>
      </p:sp>
      <p:sp>
        <p:nvSpPr>
          <p:cNvPr id="2" name="文本框 1"/>
          <p:cNvSpPr txBox="1"/>
          <p:nvPr/>
        </p:nvSpPr>
        <p:spPr>
          <a:xfrm>
            <a:off x="464185" y="1055370"/>
            <a:ext cx="10462895" cy="1753235"/>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FF0000"/>
                </a:solidFill>
                <a:latin typeface="黑体" panose="02010609060101010101" pitchFamily="49" charset="-122"/>
                <a:ea typeface="黑体" panose="02010609060101010101" pitchFamily="49" charset="-122"/>
                <a:cs typeface="宋体" panose="02010600030101010101" pitchFamily="2" charset="-122"/>
              </a:rPr>
              <a:t>参考</a:t>
            </a:r>
            <a:r>
              <a:rPr sz="2400" b="0">
                <a:solidFill>
                  <a:srgbClr val="FF0000"/>
                </a:solidFill>
                <a:latin typeface="黑体" panose="02010609060101010101" pitchFamily="49" charset="-122"/>
                <a:ea typeface="黑体" panose="02010609060101010101" pitchFamily="49" charset="-122"/>
                <a:cs typeface="宋体" panose="02010600030101010101" pitchFamily="2" charset="-122"/>
              </a:rPr>
              <a:t>答案</a:t>
            </a: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　李子柒走红,人们对其褒贬不一(或人们对其或点赞,或提出质疑)。(意思对即可。2分)</a:t>
            </a:r>
          </a:p>
        </p:txBody>
      </p:sp>
    </p:spTree>
  </p:cSld>
  <p:clrMapOvr>
    <a:masterClrMapping/>
  </p:clrMapOvr>
  <p:transition spd="med">
    <p:wipe dir="d"/>
  </p:transition>
  <p:timing/>
</p:sld>
</file>

<file path=ppt/slides/slide18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材料信息的提取、概括与探究</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2</a:t>
            </a:r>
          </a:p>
        </p:txBody>
      </p:sp>
      <p:sp>
        <p:nvSpPr>
          <p:cNvPr id="2" name="文本框 1"/>
          <p:cNvSpPr txBox="1"/>
          <p:nvPr/>
        </p:nvSpPr>
        <p:spPr>
          <a:xfrm>
            <a:off x="486410" y="1055370"/>
            <a:ext cx="10462895" cy="3415030"/>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提分特训</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4.阅读下面两则材料,概括出“非物质文化遗产”面临的困难。(2分)</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材料一</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r>
              <a:rPr sz="2400" b="0">
                <a:solidFill>
                  <a:schemeClr val="tx1"/>
                </a:solidFill>
                <a:latin typeface="楷体" panose="02010609060101010101" charset="-122"/>
                <a:ea typeface="楷体" panose="02010609060101010101" charset="-122"/>
                <a:cs typeface="楷体" panose="02010609060101010101" charset="-122"/>
              </a:rPr>
              <a:t>敬萍代表着有600多年历史的陕西凤翔彩绘泥塑,来参加非物质文化遗产联展,她说:“在凤翔,搞泥塑的有300多人,但基本都是中老年人在做,年轻人不爱干。我们公司有80多名工人搞泥塑,最年轻的也有30多岁了。”</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　</a:t>
            </a:r>
            <a:endParaRPr sz="2400" b="0">
              <a:solidFill>
                <a:schemeClr val="tx1"/>
              </a:solidFill>
              <a:latin typeface="楷体" panose="02010609060101010101" charset="-122"/>
              <a:ea typeface="楷体" panose="02010609060101010101" charset="-122"/>
              <a:cs typeface="楷体" panose="02010609060101010101" charset="-122"/>
            </a:endParaRPr>
          </a:p>
        </p:txBody>
      </p:sp>
    </p:spTree>
  </p:cSld>
  <p:clrMapOvr>
    <a:masterClrMapping/>
  </p:clrMapOvr>
  <p:transition spd="med">
    <p:wipe dir="d"/>
  </p:transition>
  <p:timing/>
</p:sld>
</file>

<file path=ppt/slides/slide18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材料信息的提取、概括与探究</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2</a:t>
            </a:r>
          </a:p>
        </p:txBody>
      </p:sp>
      <p:sp>
        <p:nvSpPr>
          <p:cNvPr id="2" name="文本框 1"/>
          <p:cNvSpPr txBox="1"/>
          <p:nvPr/>
        </p:nvSpPr>
        <p:spPr>
          <a:xfrm>
            <a:off x="486410" y="1055370"/>
            <a:ext cx="10462895" cy="2306955"/>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　材料二</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r>
              <a:rPr sz="2400" b="0">
                <a:solidFill>
                  <a:schemeClr val="tx1"/>
                </a:solidFill>
                <a:latin typeface="楷体" panose="02010609060101010101" charset="-122"/>
                <a:ea typeface="楷体" panose="02010609060101010101" charset="-122"/>
                <a:cs typeface="楷体" panose="02010609060101010101" charset="-122"/>
              </a:rPr>
              <a:t>《中华人民共和国非物质文化遗产法》已经从2011年6月1日起施行,法规将法律的保护范围界定为各种非物质文化遗产,但许多市民对于“非物质文化遗产”并不清楚,他们或者没有听过“非物质文化遗产”一词,或者不明其义,或者不知其所指。</a:t>
            </a:r>
          </a:p>
        </p:txBody>
      </p:sp>
    </p:spTree>
  </p:cSld>
  <p:clrMapOvr>
    <a:masterClrMapping/>
  </p:clrMapOvr>
  <p:transition spd="med">
    <p:wipe dir="d"/>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综合性学习</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专题六</a:t>
            </a:r>
          </a:p>
        </p:txBody>
      </p:sp>
      <p:sp>
        <p:nvSpPr>
          <p:cNvPr id="2" name="文本框 1"/>
          <p:cNvSpPr txBox="1"/>
          <p:nvPr/>
        </p:nvSpPr>
        <p:spPr>
          <a:xfrm>
            <a:off x="810895" y="2829560"/>
            <a:ext cx="9956800" cy="1198880"/>
          </a:xfrm>
          <a:prstGeom prst="rect">
            <a:avLst/>
          </a:prstGeom>
          <a:noFill/>
          <a:ln w="9525">
            <a:noFill/>
          </a:ln>
        </p:spPr>
        <p:txBody>
          <a:bodyPr wrap="square">
            <a:spAutoFit/>
          </a:bodyPr>
          <a:lstStyle/>
          <a:p>
            <a:pPr indent="0" algn="just"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(1)请认真阅读材料一、材料二,写出你探究的结果。(3分)</a:t>
            </a:r>
          </a:p>
          <a:p>
            <a:pPr indent="0" algn="just" fontAlgn="auto">
              <a:lnSpc>
                <a:spcPct val="150000"/>
              </a:lnSpc>
            </a:pPr>
            <a:endParaRPr sz="2400" b="0">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wipe dir="d"/>
  </p:transition>
  <p:timing/>
</p:sld>
</file>

<file path=ppt/slides/slide19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材料信息的提取、概括与探究</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2</a:t>
            </a:r>
          </a:p>
        </p:txBody>
      </p:sp>
      <p:sp>
        <p:nvSpPr>
          <p:cNvPr id="2" name="文本框 1"/>
          <p:cNvSpPr txBox="1"/>
          <p:nvPr/>
        </p:nvSpPr>
        <p:spPr>
          <a:xfrm>
            <a:off x="464185" y="1055370"/>
            <a:ext cx="10462895" cy="1753235"/>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FF0000"/>
                </a:solidFill>
                <a:latin typeface="黑体" panose="02010609060101010101" pitchFamily="49" charset="-122"/>
                <a:ea typeface="黑体" panose="02010609060101010101" pitchFamily="49" charset="-122"/>
                <a:cs typeface="宋体" panose="02010600030101010101" pitchFamily="2" charset="-122"/>
              </a:rPr>
              <a:t>参考</a:t>
            </a:r>
            <a:r>
              <a:rPr sz="2400" b="0">
                <a:solidFill>
                  <a:srgbClr val="FF0000"/>
                </a:solidFill>
                <a:latin typeface="黑体" panose="02010609060101010101" pitchFamily="49" charset="-122"/>
                <a:ea typeface="黑体" panose="02010609060101010101" pitchFamily="49" charset="-122"/>
                <a:cs typeface="宋体" panose="02010600030101010101" pitchFamily="2" charset="-122"/>
              </a:rPr>
              <a:t>答案</a:t>
            </a: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　①非物质文化遗产传承后继乏人,处境尴尬;②对于非物质文化遗产的宣传不足。(意思对即可。一点1分,共2分)</a:t>
            </a:r>
          </a:p>
        </p:txBody>
      </p:sp>
    </p:spTree>
  </p:cSld>
  <p:clrMapOvr>
    <a:masterClrMapping/>
  </p:clrMapOvr>
  <p:transition spd="med">
    <p:wipe dir="d"/>
  </p:transition>
  <p:timing/>
</p:sld>
</file>

<file path=ppt/slides/slide19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材料信息的提取、概括与探究</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2</a:t>
            </a:r>
          </a:p>
        </p:txBody>
      </p:sp>
      <p:sp>
        <p:nvSpPr>
          <p:cNvPr id="2" name="文本框 1"/>
          <p:cNvSpPr txBox="1"/>
          <p:nvPr/>
        </p:nvSpPr>
        <p:spPr>
          <a:xfrm>
            <a:off x="464185" y="1055370"/>
            <a:ext cx="10462895" cy="2861310"/>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提分特训</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5.请你根据下面卡片,概括出“‘中国奇迹’靠什么”的四个关键词。(每个关键词不超过4字)(4分)</a:t>
            </a:r>
          </a:p>
          <a:p>
            <a:pPr indent="0" algn="ctr" fontAlgn="auto">
              <a:lnSpc>
                <a:spcPct val="150000"/>
              </a:lnSpc>
            </a:pPr>
            <a:r>
              <a:rPr sz="2400" b="0">
                <a:solidFill>
                  <a:schemeClr val="tx1"/>
                </a:solidFill>
                <a:latin typeface="黑体" panose="02010609060101010101" pitchFamily="49" charset="-122"/>
                <a:ea typeface="黑体" panose="02010609060101010101" pitchFamily="49" charset="-122"/>
                <a:cs typeface="黑体" panose="02010609060101010101" pitchFamily="49" charset="-122"/>
              </a:rPr>
              <a:t>“中国奇迹”靠什么</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endParaRPr sz="2400" b="0">
              <a:solidFill>
                <a:schemeClr val="tx1"/>
              </a:solidFill>
              <a:latin typeface="楷体" panose="02010609060101010101" charset="-122"/>
              <a:ea typeface="楷体" panose="02010609060101010101" charset="-122"/>
              <a:cs typeface="楷体" panose="02010609060101010101" charset="-122"/>
            </a:endParaRPr>
          </a:p>
        </p:txBody>
      </p:sp>
      <p:pic>
        <p:nvPicPr>
          <p:cNvPr id="760" name="21-hnzkbyy-005.jpg" descr="id:2147500881;FounderCES"/>
          <p:cNvPicPr>
            <a:picLocks noChangeAspect="1"/>
          </p:cNvPicPr>
          <p:nvPr/>
        </p:nvPicPr>
        <p:blipFill>
          <a:blip r:embed="rId2"/>
          <a:stretch>
            <a:fillRect/>
          </a:stretch>
        </p:blipFill>
        <p:spPr>
          <a:xfrm>
            <a:off x="1465580" y="3446780"/>
            <a:ext cx="9461500" cy="3126740"/>
          </a:xfrm>
          <a:prstGeom prst="rect">
            <a:avLst/>
          </a:prstGeom>
        </p:spPr>
      </p:pic>
    </p:spTree>
  </p:cSld>
  <p:clrMapOvr>
    <a:masterClrMapping/>
  </p:clrMapOvr>
  <p:transition spd="med">
    <p:wipe dir="d"/>
  </p:transition>
  <p:timing/>
</p:sld>
</file>

<file path=ppt/slides/slide19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材料信息的提取、概括与探究</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2</a:t>
            </a:r>
          </a:p>
        </p:txBody>
      </p:sp>
      <p:sp>
        <p:nvSpPr>
          <p:cNvPr id="2" name="文本框 1"/>
          <p:cNvSpPr txBox="1"/>
          <p:nvPr/>
        </p:nvSpPr>
        <p:spPr>
          <a:xfrm>
            <a:off x="464185" y="1055370"/>
            <a:ext cx="10462895" cy="1753235"/>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FF0000"/>
                </a:solidFill>
                <a:latin typeface="黑体" panose="02010609060101010101" pitchFamily="49" charset="-122"/>
                <a:ea typeface="黑体" panose="02010609060101010101" pitchFamily="49" charset="-122"/>
                <a:cs typeface="宋体" panose="02010600030101010101" pitchFamily="2" charset="-122"/>
              </a:rPr>
              <a:t>参考</a:t>
            </a:r>
            <a:r>
              <a:rPr sz="2400" b="0">
                <a:solidFill>
                  <a:srgbClr val="FF0000"/>
                </a:solidFill>
                <a:latin typeface="黑体" panose="02010609060101010101" pitchFamily="49" charset="-122"/>
                <a:ea typeface="黑体" panose="02010609060101010101" pitchFamily="49" charset="-122"/>
                <a:cs typeface="宋体" panose="02010600030101010101" pitchFamily="2" charset="-122"/>
              </a:rPr>
              <a:t>答案</a:t>
            </a: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　①梦想/中国梦　②创新　③实干/真抓实干  ④坚持/坚持不懈/锲而不舍(一个1分,共4分)</a:t>
            </a:r>
          </a:p>
        </p:txBody>
      </p:sp>
    </p:spTree>
  </p:cSld>
  <p:clrMapOvr>
    <a:masterClrMapping/>
  </p:clrMapOvr>
  <p:transition spd="med">
    <p:wipe dir="d"/>
  </p:transition>
  <p:timing/>
</p:sld>
</file>

<file path=ppt/slides/slide19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材料信息的提取、概括与探究</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2</a:t>
            </a:r>
          </a:p>
        </p:txBody>
      </p:sp>
      <p:sp>
        <p:nvSpPr>
          <p:cNvPr id="2" name="文本框 1"/>
          <p:cNvSpPr txBox="1"/>
          <p:nvPr/>
        </p:nvSpPr>
        <p:spPr>
          <a:xfrm>
            <a:off x="464185" y="1055370"/>
            <a:ext cx="10462895" cy="5077460"/>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提分特训</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6.阅读下面材料,提取3个四字短语概括和平方舟号医院船的特点。(3分)</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r>
              <a:rPr sz="2400" b="0">
                <a:solidFill>
                  <a:schemeClr val="tx1"/>
                </a:solidFill>
                <a:latin typeface="楷体" panose="02010609060101010101" charset="-122"/>
                <a:ea typeface="楷体" panose="02010609060101010101" charset="-122"/>
                <a:cs typeface="楷体" panose="02010609060101010101" charset="-122"/>
              </a:rPr>
              <a:t>和平方舟号医院船医疗设施完备,船上配有电脑断层扫描室、数字X线摄影室、特诊室等科室,共有217种、2 406(台)套仪器,相当于陆上三甲医院的水平。此外,船上亦设有日常生活设施,包括洗衣房、健身房、理发室、图书馆和餐厅等。船上采用的减振降噪措施,能有效缓解海上航行的振动和噪声问题,堪称一座“安静型”的现代化海上流动医院。和平方舟号医院船的布局比改装的医院船要合理,因为改装的医院船会受到原来船体结构的限制,而和平方舟号医院船则是根据总体任务划分区域,在整个布局和流程上更为合理。</a:t>
            </a:r>
          </a:p>
        </p:txBody>
      </p:sp>
    </p:spTree>
  </p:cSld>
  <p:clrMapOvr>
    <a:masterClrMapping/>
  </p:clrMapOvr>
  <p:transition spd="med">
    <p:wipe dir="d"/>
  </p:transition>
  <p:timing/>
</p:sld>
</file>

<file path=ppt/slides/slide19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材料信息的提取、概括与探究</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2</a:t>
            </a:r>
          </a:p>
        </p:txBody>
      </p:sp>
      <p:sp>
        <p:nvSpPr>
          <p:cNvPr id="2" name="文本框 1"/>
          <p:cNvSpPr txBox="1"/>
          <p:nvPr/>
        </p:nvSpPr>
        <p:spPr>
          <a:xfrm>
            <a:off x="464185" y="1055370"/>
            <a:ext cx="10462895" cy="1198880"/>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FF0000"/>
                </a:solidFill>
                <a:latin typeface="黑体" panose="02010609060101010101" pitchFamily="49" charset="-122"/>
                <a:ea typeface="黑体" panose="02010609060101010101" pitchFamily="49" charset="-122"/>
                <a:cs typeface="宋体" panose="02010600030101010101" pitchFamily="2" charset="-122"/>
              </a:rPr>
              <a:t>参考</a:t>
            </a:r>
            <a:r>
              <a:rPr sz="2400" b="0">
                <a:solidFill>
                  <a:srgbClr val="FF0000"/>
                </a:solidFill>
                <a:latin typeface="黑体" panose="02010609060101010101" pitchFamily="49" charset="-122"/>
                <a:ea typeface="黑体" panose="02010609060101010101" pitchFamily="49" charset="-122"/>
                <a:cs typeface="宋体" panose="02010600030101010101" pitchFamily="2" charset="-122"/>
              </a:rPr>
              <a:t>答案</a:t>
            </a: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　设施完备　减振降噪　布局合理(一个短语1分,共3分)</a:t>
            </a:r>
          </a:p>
        </p:txBody>
      </p:sp>
    </p:spTree>
  </p:cSld>
  <p:clrMapOvr>
    <a:masterClrMapping/>
  </p:clrMapOvr>
  <p:transition spd="med">
    <p:wipe dir="d"/>
  </p:transition>
  <p:timing/>
</p:sld>
</file>

<file path=ppt/slides/slide19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材料信息的提取、概括与探究</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2</a:t>
            </a:r>
          </a:p>
        </p:txBody>
      </p:sp>
      <p:sp>
        <p:nvSpPr>
          <p:cNvPr id="2" name="文本框 1"/>
          <p:cNvSpPr txBox="1"/>
          <p:nvPr/>
        </p:nvSpPr>
        <p:spPr>
          <a:xfrm>
            <a:off x="464185" y="1055370"/>
            <a:ext cx="10462895" cy="3969385"/>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提分特训</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7.请根据下面材料,给“自媒体”下一个定义,不超过60字。(3分)</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r>
              <a:rPr sz="2400" b="0">
                <a:solidFill>
                  <a:schemeClr val="tx1"/>
                </a:solidFill>
                <a:latin typeface="楷体" panose="02010609060101010101" charset="-122"/>
                <a:ea typeface="楷体" panose="02010609060101010101" charset="-122"/>
                <a:cs typeface="楷体" panose="02010609060101010101" charset="-122"/>
              </a:rPr>
              <a:t>因为新冠肺炎疫情,我们很多人都待在家中,有更多的时间接触自媒体。自媒体又称“公民媒体”或“个人媒体”,是一种由普通个体传播的新媒体形式,它以博客、微博、微信、快手、抖音等网络平台为传播途径向大众或者个人传播信息,既可传播规范性信息,也可传播内容相对自由、格式没有统一限制的非规范性信息。</a:t>
            </a:r>
          </a:p>
        </p:txBody>
      </p:sp>
    </p:spTree>
  </p:cSld>
  <p:clrMapOvr>
    <a:masterClrMapping/>
  </p:clrMapOvr>
  <p:transition spd="med">
    <p:wipe dir="d"/>
  </p:transition>
  <p:timing/>
</p:sld>
</file>

<file path=ppt/slides/slide19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材料信息的提取、概括与探究</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2</a:t>
            </a:r>
          </a:p>
        </p:txBody>
      </p:sp>
      <p:sp>
        <p:nvSpPr>
          <p:cNvPr id="2" name="文本框 1"/>
          <p:cNvSpPr txBox="1"/>
          <p:nvPr/>
        </p:nvSpPr>
        <p:spPr>
          <a:xfrm>
            <a:off x="464185" y="1055370"/>
            <a:ext cx="10462895" cy="2306955"/>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FF0000"/>
                </a:solidFill>
                <a:latin typeface="黑体" panose="02010609060101010101" pitchFamily="49" charset="-122"/>
                <a:ea typeface="黑体" panose="02010609060101010101" pitchFamily="49" charset="-122"/>
                <a:cs typeface="宋体" panose="02010600030101010101" pitchFamily="2" charset="-122"/>
              </a:rPr>
              <a:t>参考</a:t>
            </a:r>
            <a:r>
              <a:rPr sz="2400" b="0">
                <a:solidFill>
                  <a:srgbClr val="FF0000"/>
                </a:solidFill>
                <a:latin typeface="黑体" panose="02010609060101010101" pitchFamily="49" charset="-122"/>
                <a:ea typeface="黑体" panose="02010609060101010101" pitchFamily="49" charset="-122"/>
                <a:cs typeface="宋体" panose="02010600030101010101" pitchFamily="2" charset="-122"/>
              </a:rPr>
              <a:t>答案</a:t>
            </a: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　自媒体是指普通个体通过博客、微博、微信、快手、抖音等网络平台向大众或者个人传播规范性或非规范性信息的一种新媒体形式。(意思对即可。3分)</a:t>
            </a:r>
          </a:p>
        </p:txBody>
      </p:sp>
    </p:spTree>
  </p:cSld>
  <p:clrMapOvr>
    <a:masterClrMapping/>
  </p:clrMapOvr>
  <p:transition spd="med">
    <p:wipe dir="d"/>
  </p:transition>
  <p:timing/>
</p:sld>
</file>

<file path=ppt/slides/slide19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材料信息的提取、概括与探究</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2</a:t>
            </a:r>
          </a:p>
        </p:txBody>
      </p:sp>
      <p:sp>
        <p:nvSpPr>
          <p:cNvPr id="2" name="文本框 1"/>
          <p:cNvSpPr txBox="1"/>
          <p:nvPr/>
        </p:nvSpPr>
        <p:spPr>
          <a:xfrm>
            <a:off x="464185" y="1055370"/>
            <a:ext cx="10462895" cy="5077460"/>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提分特训</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8.请筛选、整合下面材料中的主要信息,为“干细胞”下定义。要求:语言简明,条理清楚。(4分)</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r>
              <a:rPr sz="2400" b="0">
                <a:solidFill>
                  <a:schemeClr val="tx1"/>
                </a:solidFill>
                <a:latin typeface="楷体" panose="02010609060101010101" charset="-122"/>
                <a:ea typeface="楷体" panose="02010609060101010101" charset="-122"/>
                <a:cs typeface="楷体" panose="02010609060101010101" charset="-122"/>
              </a:rPr>
              <a:t>新冠肺炎疫情爆发后,国内数家医疗机构和科研机构纷纷启动了干细胞治疗新冠肺炎的相关研究。干细胞是一种多潜能细胞,不仅具有自我复制能力,在一定条件下,还具有分化能力。系列研究表明,干细胞能够多向分化为组织细胞,替代衰老死亡的细胞。此外,干细胞还具有强大的分泌功能,能够分泌一些生长因子、细胞因子,调节机体的整体活力,例如促进新血管生成及细胞增殖分化、抑制炎症反应等。</a:t>
            </a:r>
          </a:p>
        </p:txBody>
      </p:sp>
    </p:spTree>
  </p:cSld>
  <p:clrMapOvr>
    <a:masterClrMapping/>
  </p:clrMapOvr>
  <p:transition spd="med">
    <p:wipe dir="d"/>
  </p:transition>
  <p:timing/>
</p:sld>
</file>

<file path=ppt/slides/slide19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材料信息的提取、概括与探究</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2</a:t>
            </a:r>
          </a:p>
        </p:txBody>
      </p:sp>
      <p:sp>
        <p:nvSpPr>
          <p:cNvPr id="2" name="文本框 1"/>
          <p:cNvSpPr txBox="1"/>
          <p:nvPr/>
        </p:nvSpPr>
        <p:spPr>
          <a:xfrm>
            <a:off x="464185" y="1055370"/>
            <a:ext cx="10462895" cy="1753235"/>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FF0000"/>
                </a:solidFill>
                <a:latin typeface="黑体" panose="02010609060101010101" pitchFamily="49" charset="-122"/>
                <a:ea typeface="黑体" panose="02010609060101010101" pitchFamily="49" charset="-122"/>
                <a:cs typeface="宋体" panose="02010600030101010101" pitchFamily="2" charset="-122"/>
              </a:rPr>
              <a:t>参考</a:t>
            </a:r>
            <a:r>
              <a:rPr sz="2400" b="0">
                <a:solidFill>
                  <a:srgbClr val="FF0000"/>
                </a:solidFill>
                <a:latin typeface="黑体" panose="02010609060101010101" pitchFamily="49" charset="-122"/>
                <a:ea typeface="黑体" panose="02010609060101010101" pitchFamily="49" charset="-122"/>
                <a:cs typeface="宋体" panose="02010600030101010101" pitchFamily="2" charset="-122"/>
              </a:rPr>
              <a:t>答案</a:t>
            </a: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　干细胞是一种具有自我复制能力(1分)、分化能力(1分)以及强大的分泌功能(1分)的多潜能细胞(1分)。(意思对即可。共4分)</a:t>
            </a:r>
          </a:p>
        </p:txBody>
      </p:sp>
    </p:spTree>
  </p:cSld>
  <p:clrMapOvr>
    <a:masterClrMapping/>
  </p:clrMapOvr>
  <p:transition spd="med">
    <p:wipe dir="d"/>
  </p:transition>
  <p:timing/>
</p:sld>
</file>

<file path=ppt/slides/slide19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材料信息的提取、概括与探究</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2</a:t>
            </a:r>
          </a:p>
        </p:txBody>
      </p:sp>
      <p:sp>
        <p:nvSpPr>
          <p:cNvPr id="2" name="文本框 1"/>
          <p:cNvSpPr txBox="1"/>
          <p:nvPr/>
        </p:nvSpPr>
        <p:spPr>
          <a:xfrm>
            <a:off x="464185" y="1055370"/>
            <a:ext cx="10462895" cy="4523105"/>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提分特训</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9.阅读下面材料,按要求答题。(6分)</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材料一</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r>
              <a:rPr sz="2400" b="0">
                <a:solidFill>
                  <a:schemeClr val="tx1"/>
                </a:solidFill>
                <a:latin typeface="楷体" panose="02010609060101010101" charset="-122"/>
                <a:ea typeface="楷体" panose="02010609060101010101" charset="-122"/>
                <a:cs typeface="楷体" panose="02010609060101010101" charset="-122"/>
              </a:rPr>
              <a:t>人工智能时代,程式化的、重复性的、仅靠记忆与练习就可以掌握的技能将是最没有价值的技能。反之,那些最能体现人的综合素质的技能,例如,人对于复杂系统的综合分析、决策能力,对于艺术和文化的审美能力和创造性思维,由生活经验及文化熏陶产生的直觉、常识,基于人自身的情感(爱、恨、热情、冷漠等)与他人互动的能力……这些是人工智能时代最有价值、最值得培养和学习的技能。</a:t>
            </a:r>
          </a:p>
        </p:txBody>
      </p:sp>
    </p:spTree>
  </p:cSld>
  <p:clrMapOvr>
    <a:masterClrMapping/>
  </p:clrMapOvr>
  <p:transition spd="med">
    <p:wipe dir="d"/>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34" name="直接连接符 33"/>
          <p:cNvCxnSpPr>
            <a:stCxn id="5" idx="2"/>
            <a:endCxn id="11" idx="2"/>
          </p:cNvCxnSpPr>
          <p:nvPr/>
        </p:nvCxnSpPr>
        <p:spPr>
          <a:xfrm flipH="1">
            <a:off x="3264897" y="1852891"/>
            <a:ext cx="0" cy="3819139"/>
          </a:xfrm>
          <a:prstGeom prst="line">
            <a:avLst/>
          </a:prstGeom>
          <a:ln w="76200">
            <a:solidFill>
              <a:srgbClr val="EE3028"/>
            </a:solidFill>
          </a:ln>
        </p:spPr>
        <p:style>
          <a:lnRef idx="1">
            <a:schemeClr val="accent1"/>
          </a:lnRef>
          <a:fillRef idx="0">
            <a:schemeClr val="accent1"/>
          </a:fillRef>
          <a:effectRef idx="0">
            <a:schemeClr val="accent1"/>
          </a:effectRef>
          <a:fontRef idx="minor">
            <a:schemeClr val="tx1"/>
          </a:fontRef>
        </p:style>
      </p:cxnSp>
      <p:sp>
        <p:nvSpPr>
          <p:cNvPr id="3" name="iṣļiḑé"/>
          <p:cNvSpPr txBox="1"/>
          <p:nvPr/>
        </p:nvSpPr>
        <p:spPr bwMode="auto">
          <a:xfrm>
            <a:off x="0" y="-1"/>
            <a:ext cx="12192000" cy="571501"/>
          </a:xfrm>
          <a:prstGeom prst="rect">
            <a:avLst/>
          </a:prstGeom>
          <a:solidFill>
            <a:srgbClr val="EE3028"/>
          </a:solidFill>
          <a:ln w="9525">
            <a:noFill/>
            <a:miter lim="800000"/>
          </a:ln>
        </p:spPr>
        <p:txBody>
          <a:bodyPr wrap="square" lIns="91440" tIns="45720" rIns="91440" bIns="45720" anchor="ctr" anchorCtr="0">
            <a:normAutofit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spcBef>
                <a:spcPct val="0"/>
              </a:spcBef>
            </a:pPr>
            <a:r>
              <a:rPr lang="zh-CN" altLang="en-US" sz="3200" b="1">
                <a:solidFill>
                  <a:schemeClr val="bg1"/>
                </a:solidFill>
              </a:rPr>
              <a:t>目录</a:t>
            </a:r>
            <a:r>
              <a:rPr lang="zh-CN" altLang="en-US" sz="2000" b="1">
                <a:solidFill>
                  <a:schemeClr val="bg1"/>
                </a:solidFill>
              </a:rPr>
              <a:t>（河南</a:t>
            </a:r>
            <a:r>
              <a:rPr lang="en-US" altLang="zh-CN" sz="2000" b="1">
                <a:solidFill>
                  <a:schemeClr val="bg1"/>
                </a:solidFill>
              </a:rPr>
              <a:t>·</a:t>
            </a:r>
            <a:r>
              <a:rPr lang="zh-CN" altLang="en-US" sz="2000" b="1" smtClean="0">
                <a:solidFill>
                  <a:schemeClr val="bg1"/>
                </a:solidFill>
              </a:rPr>
              <a:t>中考 ）</a:t>
            </a:r>
            <a:endParaRPr lang="en-US" altLang="zh-CN" sz="2000" b="1">
              <a:solidFill>
                <a:schemeClr val="bg1"/>
              </a:solidFill>
            </a:endParaRPr>
          </a:p>
        </p:txBody>
      </p:sp>
      <p:grpSp>
        <p:nvGrpSpPr>
          <p:cNvPr id="4" name="组合 3"/>
          <p:cNvGrpSpPr/>
          <p:nvPr/>
        </p:nvGrpSpPr>
        <p:grpSpPr>
          <a:xfrm>
            <a:off x="2466748" y="1276732"/>
            <a:ext cx="1596297" cy="576159"/>
            <a:chOff x="5205047" y="3778051"/>
            <a:chExt cx="1596297" cy="576159"/>
          </a:xfrm>
          <a:solidFill>
            <a:srgbClr val="EE3028"/>
          </a:solidFill>
        </p:grpSpPr>
        <p:sp>
          <p:nvSpPr>
            <p:cNvPr id="5" name="圆角矩形 1">
              <a:hlinkClick r:id="rId2" action="ppaction://hlinksldjump"/>
            </p:cNvPr>
            <p:cNvSpPr/>
            <p:nvPr/>
          </p:nvSpPr>
          <p:spPr>
            <a:xfrm>
              <a:off x="5205047" y="3778051"/>
              <a:ext cx="1596297" cy="576159"/>
            </a:xfrm>
            <a:prstGeom prst="roundRect">
              <a:avLst>
                <a:gd name="adj" fmla="val 950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Ins="116640" rtlCol="0" anchor="ctr"/>
            <a:lstStyle/>
            <a:p>
              <a:pPr algn="r"/>
              <a:r>
                <a:rPr lang="zh-CN" altLang="en-US" sz="2600" b="1"/>
                <a:t>真</a:t>
              </a:r>
              <a:r>
                <a:rPr lang="zh-CN" altLang="en-US" sz="2600" b="1" smtClean="0"/>
                <a:t>题 </a:t>
              </a:r>
              <a:endParaRPr lang="zh-CN" altLang="en-US" sz="2600" b="1"/>
            </a:p>
          </p:txBody>
        </p:sp>
        <p:sp>
          <p:nvSpPr>
            <p:cNvPr id="6" name="light-bulb-variant-outline_29979"/>
            <p:cNvSpPr>
              <a:spLocks noChangeAspect="1"/>
            </p:cNvSpPr>
            <p:nvPr/>
          </p:nvSpPr>
          <p:spPr bwMode="auto">
            <a:xfrm>
              <a:off x="5364843" y="3866168"/>
              <a:ext cx="245280" cy="351664"/>
            </a:xfrm>
            <a:custGeom>
              <a:gdLst>
                <a:gd name="connsiteX0" fmla="*/ 125251 w 420570"/>
                <a:gd name="connsiteY0" fmla="*/ 571253 h 602982"/>
                <a:gd name="connsiteX1" fmla="*/ 289094 w 420570"/>
                <a:gd name="connsiteY1" fmla="*/ 574778 h 602982"/>
                <a:gd name="connsiteX2" fmla="*/ 302408 w 420570"/>
                <a:gd name="connsiteY2" fmla="*/ 578439 h 602982"/>
                <a:gd name="connsiteX3" fmla="*/ 298740 w 420570"/>
                <a:gd name="connsiteY3" fmla="*/ 591728 h 602982"/>
                <a:gd name="connsiteX4" fmla="*/ 217226 w 420570"/>
                <a:gd name="connsiteY4" fmla="*/ 602982 h 602982"/>
                <a:gd name="connsiteX5" fmla="*/ 114790 w 420570"/>
                <a:gd name="connsiteY5" fmla="*/ 587931 h 602982"/>
                <a:gd name="connsiteX6" fmla="*/ 111801 w 420570"/>
                <a:gd name="connsiteY6" fmla="*/ 574371 h 602982"/>
                <a:gd name="connsiteX7" fmla="*/ 125251 w 420570"/>
                <a:gd name="connsiteY7" fmla="*/ 571253 h 602982"/>
                <a:gd name="connsiteX8" fmla="*/ 121310 w 420570"/>
                <a:gd name="connsiteY8" fmla="*/ 532160 h 602982"/>
                <a:gd name="connsiteX9" fmla="*/ 292900 w 420570"/>
                <a:gd name="connsiteY9" fmla="*/ 535549 h 602982"/>
                <a:gd name="connsiteX10" fmla="*/ 306214 w 420570"/>
                <a:gd name="connsiteY10" fmla="*/ 539482 h 602982"/>
                <a:gd name="connsiteX11" fmla="*/ 302274 w 420570"/>
                <a:gd name="connsiteY11" fmla="*/ 552635 h 602982"/>
                <a:gd name="connsiteX12" fmla="*/ 217770 w 420570"/>
                <a:gd name="connsiteY12" fmla="*/ 563889 h 602982"/>
                <a:gd name="connsiteX13" fmla="*/ 111393 w 420570"/>
                <a:gd name="connsiteY13" fmla="*/ 548838 h 602982"/>
                <a:gd name="connsiteX14" fmla="*/ 107996 w 420570"/>
                <a:gd name="connsiteY14" fmla="*/ 535549 h 602982"/>
                <a:gd name="connsiteX15" fmla="*/ 121310 w 420570"/>
                <a:gd name="connsiteY15" fmla="*/ 532160 h 602982"/>
                <a:gd name="connsiteX16" fmla="*/ 116241 w 420570"/>
                <a:gd name="connsiteY16" fmla="*/ 492935 h 602982"/>
                <a:gd name="connsiteX17" fmla="*/ 297902 w 420570"/>
                <a:gd name="connsiteY17" fmla="*/ 496330 h 602982"/>
                <a:gd name="connsiteX18" fmla="*/ 311081 w 420570"/>
                <a:gd name="connsiteY18" fmla="*/ 500541 h 602982"/>
                <a:gd name="connsiteX19" fmla="*/ 307005 w 420570"/>
                <a:gd name="connsiteY19" fmla="*/ 513717 h 602982"/>
                <a:gd name="connsiteX20" fmla="*/ 218689 w 420570"/>
                <a:gd name="connsiteY20" fmla="*/ 524583 h 602982"/>
                <a:gd name="connsiteX21" fmla="*/ 106594 w 420570"/>
                <a:gd name="connsiteY21" fmla="*/ 509913 h 602982"/>
                <a:gd name="connsiteX22" fmla="*/ 102926 w 420570"/>
                <a:gd name="connsiteY22" fmla="*/ 496602 h 602982"/>
                <a:gd name="connsiteX23" fmla="*/ 116241 w 420570"/>
                <a:gd name="connsiteY23" fmla="*/ 492935 h 602982"/>
                <a:gd name="connsiteX24" fmla="*/ 210285 w 420570"/>
                <a:gd name="connsiteY24" fmla="*/ 19534 h 602982"/>
                <a:gd name="connsiteX25" fmla="*/ 19561 w 420570"/>
                <a:gd name="connsiteY25" fmla="*/ 209988 h 602982"/>
                <a:gd name="connsiteX26" fmla="*/ 105550 w 420570"/>
                <a:gd name="connsiteY26" fmla="*/ 398544 h 602982"/>
                <a:gd name="connsiteX27" fmla="*/ 115467 w 420570"/>
                <a:gd name="connsiteY27" fmla="*/ 432728 h 602982"/>
                <a:gd name="connsiteX28" fmla="*/ 118999 w 420570"/>
                <a:gd name="connsiteY28" fmla="*/ 455246 h 602982"/>
                <a:gd name="connsiteX29" fmla="*/ 198195 w 420570"/>
                <a:gd name="connsiteY29" fmla="*/ 465691 h 602982"/>
                <a:gd name="connsiteX30" fmla="*/ 198195 w 420570"/>
                <a:gd name="connsiteY30" fmla="*/ 457959 h 602982"/>
                <a:gd name="connsiteX31" fmla="*/ 198195 w 420570"/>
                <a:gd name="connsiteY31" fmla="*/ 443851 h 602982"/>
                <a:gd name="connsiteX32" fmla="*/ 152823 w 420570"/>
                <a:gd name="connsiteY32" fmla="*/ 296398 h 602982"/>
                <a:gd name="connsiteX33" fmla="*/ 170075 w 420570"/>
                <a:gd name="connsiteY33" fmla="*/ 279035 h 602982"/>
                <a:gd name="connsiteX34" fmla="*/ 210421 w 420570"/>
                <a:gd name="connsiteY34" fmla="*/ 348081 h 602982"/>
                <a:gd name="connsiteX35" fmla="*/ 250766 w 420570"/>
                <a:gd name="connsiteY35" fmla="*/ 279035 h 602982"/>
                <a:gd name="connsiteX36" fmla="*/ 268154 w 420570"/>
                <a:gd name="connsiteY36" fmla="*/ 296398 h 602982"/>
                <a:gd name="connsiteX37" fmla="*/ 222647 w 420570"/>
                <a:gd name="connsiteY37" fmla="*/ 443851 h 602982"/>
                <a:gd name="connsiteX38" fmla="*/ 222647 w 420570"/>
                <a:gd name="connsiteY38" fmla="*/ 457959 h 602982"/>
                <a:gd name="connsiteX39" fmla="*/ 222783 w 420570"/>
                <a:gd name="connsiteY39" fmla="*/ 465963 h 602982"/>
                <a:gd name="connsiteX40" fmla="*/ 295187 w 420570"/>
                <a:gd name="connsiteY40" fmla="*/ 458502 h 602982"/>
                <a:gd name="connsiteX41" fmla="*/ 298855 w 420570"/>
                <a:gd name="connsiteY41" fmla="*/ 436391 h 602982"/>
                <a:gd name="connsiteX42" fmla="*/ 309315 w 420570"/>
                <a:gd name="connsiteY42" fmla="*/ 402071 h 602982"/>
                <a:gd name="connsiteX43" fmla="*/ 401009 w 420570"/>
                <a:gd name="connsiteY43" fmla="*/ 209988 h 602982"/>
                <a:gd name="connsiteX44" fmla="*/ 210285 w 420570"/>
                <a:gd name="connsiteY44" fmla="*/ 19534 h 602982"/>
                <a:gd name="connsiteX45" fmla="*/ 210285 w 420570"/>
                <a:gd name="connsiteY45" fmla="*/ 0 h 602982"/>
                <a:gd name="connsiteX46" fmla="*/ 420570 w 420570"/>
                <a:gd name="connsiteY46" fmla="*/ 209988 h 602982"/>
                <a:gd name="connsiteX47" fmla="*/ 322084 w 420570"/>
                <a:gd name="connsiteY47" fmla="*/ 417264 h 602982"/>
                <a:gd name="connsiteX48" fmla="*/ 318280 w 420570"/>
                <a:gd name="connsiteY48" fmla="*/ 439239 h 602982"/>
                <a:gd name="connsiteX49" fmla="*/ 307005 w 420570"/>
                <a:gd name="connsiteY49" fmla="*/ 474644 h 602982"/>
                <a:gd name="connsiteX50" fmla="*/ 217485 w 420570"/>
                <a:gd name="connsiteY50" fmla="*/ 485632 h 602982"/>
                <a:gd name="connsiteX51" fmla="*/ 106637 w 420570"/>
                <a:gd name="connsiteY51" fmla="*/ 470846 h 602982"/>
                <a:gd name="connsiteX52" fmla="*/ 96041 w 420570"/>
                <a:gd name="connsiteY52" fmla="*/ 435441 h 602982"/>
                <a:gd name="connsiteX53" fmla="*/ 92509 w 420570"/>
                <a:gd name="connsiteY53" fmla="*/ 413194 h 602982"/>
                <a:gd name="connsiteX54" fmla="*/ 0 w 420570"/>
                <a:gd name="connsiteY54" fmla="*/ 209988 h 602982"/>
                <a:gd name="connsiteX55" fmla="*/ 210285 w 420570"/>
                <a:gd name="connsiteY55" fmla="*/ 0 h 60298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420570" h="602982">
                  <a:moveTo>
                    <a:pt x="125251" y="571253"/>
                  </a:moveTo>
                  <a:cubicBezTo>
                    <a:pt x="147939" y="585490"/>
                    <a:pt x="265862" y="587931"/>
                    <a:pt x="289094" y="574778"/>
                  </a:cubicBezTo>
                  <a:cubicBezTo>
                    <a:pt x="293849" y="572066"/>
                    <a:pt x="299827" y="573693"/>
                    <a:pt x="302408" y="578439"/>
                  </a:cubicBezTo>
                  <a:cubicBezTo>
                    <a:pt x="305125" y="583049"/>
                    <a:pt x="303495" y="589016"/>
                    <a:pt x="298740" y="591728"/>
                  </a:cubicBezTo>
                  <a:cubicBezTo>
                    <a:pt x="285426" y="599321"/>
                    <a:pt x="252141" y="602982"/>
                    <a:pt x="217226" y="602982"/>
                  </a:cubicBezTo>
                  <a:cubicBezTo>
                    <a:pt x="175246" y="602982"/>
                    <a:pt x="130685" y="597694"/>
                    <a:pt x="114790" y="587931"/>
                  </a:cubicBezTo>
                  <a:cubicBezTo>
                    <a:pt x="110306" y="585083"/>
                    <a:pt x="108812" y="578981"/>
                    <a:pt x="111801" y="574371"/>
                  </a:cubicBezTo>
                  <a:cubicBezTo>
                    <a:pt x="114654" y="569897"/>
                    <a:pt x="120632" y="568405"/>
                    <a:pt x="125251" y="571253"/>
                  </a:cubicBezTo>
                  <a:close/>
                  <a:moveTo>
                    <a:pt x="121310" y="532160"/>
                  </a:moveTo>
                  <a:cubicBezTo>
                    <a:pt x="145221" y="546397"/>
                    <a:pt x="268717" y="548838"/>
                    <a:pt x="292900" y="535549"/>
                  </a:cubicBezTo>
                  <a:cubicBezTo>
                    <a:pt x="297655" y="532973"/>
                    <a:pt x="303632" y="534736"/>
                    <a:pt x="306214" y="539482"/>
                  </a:cubicBezTo>
                  <a:cubicBezTo>
                    <a:pt x="308795" y="544228"/>
                    <a:pt x="307029" y="550058"/>
                    <a:pt x="302274" y="552635"/>
                  </a:cubicBezTo>
                  <a:cubicBezTo>
                    <a:pt x="288416" y="560228"/>
                    <a:pt x="254044" y="563889"/>
                    <a:pt x="217770" y="563889"/>
                  </a:cubicBezTo>
                  <a:cubicBezTo>
                    <a:pt x="174023" y="563889"/>
                    <a:pt x="127696" y="558736"/>
                    <a:pt x="111393" y="548838"/>
                  </a:cubicBezTo>
                  <a:cubicBezTo>
                    <a:pt x="106637" y="546126"/>
                    <a:pt x="105143" y="540160"/>
                    <a:pt x="107996" y="535549"/>
                  </a:cubicBezTo>
                  <a:cubicBezTo>
                    <a:pt x="110713" y="530804"/>
                    <a:pt x="116691" y="529312"/>
                    <a:pt x="121310" y="532160"/>
                  </a:cubicBezTo>
                  <a:close/>
                  <a:moveTo>
                    <a:pt x="116241" y="492935"/>
                  </a:moveTo>
                  <a:cubicBezTo>
                    <a:pt x="141513" y="507197"/>
                    <a:pt x="272222" y="509642"/>
                    <a:pt x="297902" y="496330"/>
                  </a:cubicBezTo>
                  <a:cubicBezTo>
                    <a:pt x="302793" y="493885"/>
                    <a:pt x="308636" y="495787"/>
                    <a:pt x="311081" y="500541"/>
                  </a:cubicBezTo>
                  <a:cubicBezTo>
                    <a:pt x="313663" y="505431"/>
                    <a:pt x="311761" y="511272"/>
                    <a:pt x="307005" y="513717"/>
                  </a:cubicBezTo>
                  <a:cubicBezTo>
                    <a:pt x="292875" y="521051"/>
                    <a:pt x="256869" y="524583"/>
                    <a:pt x="218689" y="524583"/>
                  </a:cubicBezTo>
                  <a:cubicBezTo>
                    <a:pt x="172492" y="524583"/>
                    <a:pt x="123442" y="519421"/>
                    <a:pt x="106594" y="509913"/>
                  </a:cubicBezTo>
                  <a:cubicBezTo>
                    <a:pt x="101974" y="507333"/>
                    <a:pt x="100344" y="501356"/>
                    <a:pt x="102926" y="496602"/>
                  </a:cubicBezTo>
                  <a:cubicBezTo>
                    <a:pt x="105643" y="491848"/>
                    <a:pt x="111621" y="490218"/>
                    <a:pt x="116241" y="492935"/>
                  </a:cubicBezTo>
                  <a:close/>
                  <a:moveTo>
                    <a:pt x="210285" y="19534"/>
                  </a:moveTo>
                  <a:cubicBezTo>
                    <a:pt x="105142" y="19534"/>
                    <a:pt x="19561" y="104994"/>
                    <a:pt x="19561" y="209988"/>
                  </a:cubicBezTo>
                  <a:cubicBezTo>
                    <a:pt x="19561" y="273473"/>
                    <a:pt x="52435" y="363546"/>
                    <a:pt x="105550" y="398544"/>
                  </a:cubicBezTo>
                  <a:cubicBezTo>
                    <a:pt x="110848" y="401935"/>
                    <a:pt x="111935" y="407904"/>
                    <a:pt x="115467" y="432728"/>
                  </a:cubicBezTo>
                  <a:cubicBezTo>
                    <a:pt x="116417" y="439917"/>
                    <a:pt x="117912" y="450363"/>
                    <a:pt x="118999" y="455246"/>
                  </a:cubicBezTo>
                  <a:cubicBezTo>
                    <a:pt x="131904" y="460536"/>
                    <a:pt x="162740" y="464606"/>
                    <a:pt x="198195" y="465691"/>
                  </a:cubicBezTo>
                  <a:cubicBezTo>
                    <a:pt x="198195" y="463114"/>
                    <a:pt x="198195" y="460536"/>
                    <a:pt x="198195" y="457959"/>
                  </a:cubicBezTo>
                  <a:cubicBezTo>
                    <a:pt x="198195" y="453211"/>
                    <a:pt x="198195" y="448464"/>
                    <a:pt x="198195" y="443851"/>
                  </a:cubicBezTo>
                  <a:cubicBezTo>
                    <a:pt x="198059" y="389998"/>
                    <a:pt x="192625" y="337908"/>
                    <a:pt x="152823" y="296398"/>
                  </a:cubicBezTo>
                  <a:cubicBezTo>
                    <a:pt x="141820" y="285004"/>
                    <a:pt x="159208" y="267640"/>
                    <a:pt x="170075" y="279035"/>
                  </a:cubicBezTo>
                  <a:cubicBezTo>
                    <a:pt x="190180" y="300061"/>
                    <a:pt x="202678" y="323393"/>
                    <a:pt x="210421" y="348081"/>
                  </a:cubicBezTo>
                  <a:cubicBezTo>
                    <a:pt x="218164" y="323393"/>
                    <a:pt x="230661" y="300061"/>
                    <a:pt x="250766" y="279035"/>
                  </a:cubicBezTo>
                  <a:cubicBezTo>
                    <a:pt x="261770" y="267640"/>
                    <a:pt x="279022" y="285004"/>
                    <a:pt x="268154" y="296398"/>
                  </a:cubicBezTo>
                  <a:cubicBezTo>
                    <a:pt x="228216" y="337908"/>
                    <a:pt x="222918" y="389998"/>
                    <a:pt x="222647" y="443851"/>
                  </a:cubicBezTo>
                  <a:cubicBezTo>
                    <a:pt x="222647" y="448464"/>
                    <a:pt x="222647" y="453211"/>
                    <a:pt x="222647" y="457959"/>
                  </a:cubicBezTo>
                  <a:cubicBezTo>
                    <a:pt x="222647" y="460672"/>
                    <a:pt x="222647" y="463250"/>
                    <a:pt x="222783" y="465963"/>
                  </a:cubicBezTo>
                  <a:cubicBezTo>
                    <a:pt x="259596" y="465691"/>
                    <a:pt x="284727" y="462300"/>
                    <a:pt x="295187" y="458502"/>
                  </a:cubicBezTo>
                  <a:cubicBezTo>
                    <a:pt x="296274" y="453754"/>
                    <a:pt x="297904" y="443444"/>
                    <a:pt x="298855" y="436391"/>
                  </a:cubicBezTo>
                  <a:cubicBezTo>
                    <a:pt x="302658" y="411566"/>
                    <a:pt x="303745" y="405462"/>
                    <a:pt x="309315" y="402071"/>
                  </a:cubicBezTo>
                  <a:cubicBezTo>
                    <a:pt x="365961" y="367751"/>
                    <a:pt x="401009" y="275644"/>
                    <a:pt x="401009" y="209988"/>
                  </a:cubicBezTo>
                  <a:cubicBezTo>
                    <a:pt x="401009" y="104994"/>
                    <a:pt x="315428" y="19534"/>
                    <a:pt x="210285" y="19534"/>
                  </a:cubicBezTo>
                  <a:close/>
                  <a:moveTo>
                    <a:pt x="210285" y="0"/>
                  </a:moveTo>
                  <a:cubicBezTo>
                    <a:pt x="326295" y="0"/>
                    <a:pt x="420570" y="94142"/>
                    <a:pt x="420570" y="209988"/>
                  </a:cubicBezTo>
                  <a:cubicBezTo>
                    <a:pt x="420570" y="281477"/>
                    <a:pt x="383757" y="377789"/>
                    <a:pt x="322084" y="417264"/>
                  </a:cubicBezTo>
                  <a:cubicBezTo>
                    <a:pt x="320861" y="421740"/>
                    <a:pt x="319367" y="432050"/>
                    <a:pt x="318280" y="439239"/>
                  </a:cubicBezTo>
                  <a:cubicBezTo>
                    <a:pt x="314341" y="465149"/>
                    <a:pt x="313254" y="471389"/>
                    <a:pt x="307005" y="474644"/>
                  </a:cubicBezTo>
                  <a:cubicBezTo>
                    <a:pt x="287987" y="484547"/>
                    <a:pt x="237997" y="485632"/>
                    <a:pt x="217485" y="485632"/>
                  </a:cubicBezTo>
                  <a:cubicBezTo>
                    <a:pt x="176460" y="485632"/>
                    <a:pt x="125791" y="481698"/>
                    <a:pt x="106637" y="470846"/>
                  </a:cubicBezTo>
                  <a:cubicBezTo>
                    <a:pt x="100796" y="467590"/>
                    <a:pt x="99709" y="461215"/>
                    <a:pt x="96041" y="435441"/>
                  </a:cubicBezTo>
                  <a:cubicBezTo>
                    <a:pt x="94954" y="428116"/>
                    <a:pt x="93596" y="417671"/>
                    <a:pt x="92509" y="413194"/>
                  </a:cubicBezTo>
                  <a:cubicBezTo>
                    <a:pt x="34504" y="373177"/>
                    <a:pt x="0" y="279035"/>
                    <a:pt x="0" y="209988"/>
                  </a:cubicBezTo>
                  <a:cubicBezTo>
                    <a:pt x="0" y="94142"/>
                    <a:pt x="94411" y="0"/>
                    <a:pt x="210285" y="0"/>
                  </a:cubicBezTo>
                  <a:close/>
                </a:path>
              </a:pathLst>
            </a:custGeom>
            <a:grpFill/>
            <a:ln>
              <a:solidFill>
                <a:schemeClr val="bg1"/>
              </a:solidFill>
            </a:ln>
          </p:spPr>
          <p:txBody>
            <a:bodyPr/>
            <a:lstStyle/>
            <a:p/>
          </p:txBody>
        </p:sp>
      </p:grpSp>
      <p:grpSp>
        <p:nvGrpSpPr>
          <p:cNvPr id="7" name="组合 6"/>
          <p:cNvGrpSpPr/>
          <p:nvPr/>
        </p:nvGrpSpPr>
        <p:grpSpPr>
          <a:xfrm>
            <a:off x="2466748" y="3314110"/>
            <a:ext cx="1596297" cy="576159"/>
            <a:chOff x="5205047" y="3778051"/>
            <a:chExt cx="1596297" cy="576159"/>
          </a:xfrm>
          <a:solidFill>
            <a:srgbClr val="EE3028"/>
          </a:solidFill>
        </p:grpSpPr>
        <p:sp>
          <p:nvSpPr>
            <p:cNvPr id="8" name="圆角矩形 42">
              <a:hlinkClick r:id="rId2" action="ppaction://hlinksldjump"/>
            </p:cNvPr>
            <p:cNvSpPr/>
            <p:nvPr/>
          </p:nvSpPr>
          <p:spPr>
            <a:xfrm>
              <a:off x="5205047" y="3778051"/>
              <a:ext cx="1596297" cy="576159"/>
            </a:xfrm>
            <a:prstGeom prst="roundRect">
              <a:avLst>
                <a:gd name="adj" fmla="val 950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Ins="116640" rtlCol="0" anchor="ctr"/>
            <a:lstStyle/>
            <a:p>
              <a:pPr algn="r"/>
              <a:r>
                <a:rPr lang="zh-CN" altLang="en-US" sz="2600" b="1" smtClean="0"/>
                <a:t>方法 </a:t>
              </a:r>
              <a:endParaRPr lang="zh-CN" altLang="en-US" sz="2600" b="1"/>
            </a:p>
          </p:txBody>
        </p:sp>
        <p:sp>
          <p:nvSpPr>
            <p:cNvPr id="9" name="light-bulb-variant-outline_29979"/>
            <p:cNvSpPr>
              <a:spLocks noChangeAspect="1"/>
            </p:cNvSpPr>
            <p:nvPr/>
          </p:nvSpPr>
          <p:spPr bwMode="auto">
            <a:xfrm>
              <a:off x="5364843" y="3866168"/>
              <a:ext cx="245280" cy="351664"/>
            </a:xfrm>
            <a:custGeom>
              <a:gdLst>
                <a:gd name="connsiteX0" fmla="*/ 125251 w 420570"/>
                <a:gd name="connsiteY0" fmla="*/ 571253 h 602982"/>
                <a:gd name="connsiteX1" fmla="*/ 289094 w 420570"/>
                <a:gd name="connsiteY1" fmla="*/ 574778 h 602982"/>
                <a:gd name="connsiteX2" fmla="*/ 302408 w 420570"/>
                <a:gd name="connsiteY2" fmla="*/ 578439 h 602982"/>
                <a:gd name="connsiteX3" fmla="*/ 298740 w 420570"/>
                <a:gd name="connsiteY3" fmla="*/ 591728 h 602982"/>
                <a:gd name="connsiteX4" fmla="*/ 217226 w 420570"/>
                <a:gd name="connsiteY4" fmla="*/ 602982 h 602982"/>
                <a:gd name="connsiteX5" fmla="*/ 114790 w 420570"/>
                <a:gd name="connsiteY5" fmla="*/ 587931 h 602982"/>
                <a:gd name="connsiteX6" fmla="*/ 111801 w 420570"/>
                <a:gd name="connsiteY6" fmla="*/ 574371 h 602982"/>
                <a:gd name="connsiteX7" fmla="*/ 125251 w 420570"/>
                <a:gd name="connsiteY7" fmla="*/ 571253 h 602982"/>
                <a:gd name="connsiteX8" fmla="*/ 121310 w 420570"/>
                <a:gd name="connsiteY8" fmla="*/ 532160 h 602982"/>
                <a:gd name="connsiteX9" fmla="*/ 292900 w 420570"/>
                <a:gd name="connsiteY9" fmla="*/ 535549 h 602982"/>
                <a:gd name="connsiteX10" fmla="*/ 306214 w 420570"/>
                <a:gd name="connsiteY10" fmla="*/ 539482 h 602982"/>
                <a:gd name="connsiteX11" fmla="*/ 302274 w 420570"/>
                <a:gd name="connsiteY11" fmla="*/ 552635 h 602982"/>
                <a:gd name="connsiteX12" fmla="*/ 217770 w 420570"/>
                <a:gd name="connsiteY12" fmla="*/ 563889 h 602982"/>
                <a:gd name="connsiteX13" fmla="*/ 111393 w 420570"/>
                <a:gd name="connsiteY13" fmla="*/ 548838 h 602982"/>
                <a:gd name="connsiteX14" fmla="*/ 107996 w 420570"/>
                <a:gd name="connsiteY14" fmla="*/ 535549 h 602982"/>
                <a:gd name="connsiteX15" fmla="*/ 121310 w 420570"/>
                <a:gd name="connsiteY15" fmla="*/ 532160 h 602982"/>
                <a:gd name="connsiteX16" fmla="*/ 116241 w 420570"/>
                <a:gd name="connsiteY16" fmla="*/ 492935 h 602982"/>
                <a:gd name="connsiteX17" fmla="*/ 297902 w 420570"/>
                <a:gd name="connsiteY17" fmla="*/ 496330 h 602982"/>
                <a:gd name="connsiteX18" fmla="*/ 311081 w 420570"/>
                <a:gd name="connsiteY18" fmla="*/ 500541 h 602982"/>
                <a:gd name="connsiteX19" fmla="*/ 307005 w 420570"/>
                <a:gd name="connsiteY19" fmla="*/ 513717 h 602982"/>
                <a:gd name="connsiteX20" fmla="*/ 218689 w 420570"/>
                <a:gd name="connsiteY20" fmla="*/ 524583 h 602982"/>
                <a:gd name="connsiteX21" fmla="*/ 106594 w 420570"/>
                <a:gd name="connsiteY21" fmla="*/ 509913 h 602982"/>
                <a:gd name="connsiteX22" fmla="*/ 102926 w 420570"/>
                <a:gd name="connsiteY22" fmla="*/ 496602 h 602982"/>
                <a:gd name="connsiteX23" fmla="*/ 116241 w 420570"/>
                <a:gd name="connsiteY23" fmla="*/ 492935 h 602982"/>
                <a:gd name="connsiteX24" fmla="*/ 210285 w 420570"/>
                <a:gd name="connsiteY24" fmla="*/ 19534 h 602982"/>
                <a:gd name="connsiteX25" fmla="*/ 19561 w 420570"/>
                <a:gd name="connsiteY25" fmla="*/ 209988 h 602982"/>
                <a:gd name="connsiteX26" fmla="*/ 105550 w 420570"/>
                <a:gd name="connsiteY26" fmla="*/ 398544 h 602982"/>
                <a:gd name="connsiteX27" fmla="*/ 115467 w 420570"/>
                <a:gd name="connsiteY27" fmla="*/ 432728 h 602982"/>
                <a:gd name="connsiteX28" fmla="*/ 118999 w 420570"/>
                <a:gd name="connsiteY28" fmla="*/ 455246 h 602982"/>
                <a:gd name="connsiteX29" fmla="*/ 198195 w 420570"/>
                <a:gd name="connsiteY29" fmla="*/ 465691 h 602982"/>
                <a:gd name="connsiteX30" fmla="*/ 198195 w 420570"/>
                <a:gd name="connsiteY30" fmla="*/ 457959 h 602982"/>
                <a:gd name="connsiteX31" fmla="*/ 198195 w 420570"/>
                <a:gd name="connsiteY31" fmla="*/ 443851 h 602982"/>
                <a:gd name="connsiteX32" fmla="*/ 152823 w 420570"/>
                <a:gd name="connsiteY32" fmla="*/ 296398 h 602982"/>
                <a:gd name="connsiteX33" fmla="*/ 170075 w 420570"/>
                <a:gd name="connsiteY33" fmla="*/ 279035 h 602982"/>
                <a:gd name="connsiteX34" fmla="*/ 210421 w 420570"/>
                <a:gd name="connsiteY34" fmla="*/ 348081 h 602982"/>
                <a:gd name="connsiteX35" fmla="*/ 250766 w 420570"/>
                <a:gd name="connsiteY35" fmla="*/ 279035 h 602982"/>
                <a:gd name="connsiteX36" fmla="*/ 268154 w 420570"/>
                <a:gd name="connsiteY36" fmla="*/ 296398 h 602982"/>
                <a:gd name="connsiteX37" fmla="*/ 222647 w 420570"/>
                <a:gd name="connsiteY37" fmla="*/ 443851 h 602982"/>
                <a:gd name="connsiteX38" fmla="*/ 222647 w 420570"/>
                <a:gd name="connsiteY38" fmla="*/ 457959 h 602982"/>
                <a:gd name="connsiteX39" fmla="*/ 222783 w 420570"/>
                <a:gd name="connsiteY39" fmla="*/ 465963 h 602982"/>
                <a:gd name="connsiteX40" fmla="*/ 295187 w 420570"/>
                <a:gd name="connsiteY40" fmla="*/ 458502 h 602982"/>
                <a:gd name="connsiteX41" fmla="*/ 298855 w 420570"/>
                <a:gd name="connsiteY41" fmla="*/ 436391 h 602982"/>
                <a:gd name="connsiteX42" fmla="*/ 309315 w 420570"/>
                <a:gd name="connsiteY42" fmla="*/ 402071 h 602982"/>
                <a:gd name="connsiteX43" fmla="*/ 401009 w 420570"/>
                <a:gd name="connsiteY43" fmla="*/ 209988 h 602982"/>
                <a:gd name="connsiteX44" fmla="*/ 210285 w 420570"/>
                <a:gd name="connsiteY44" fmla="*/ 19534 h 602982"/>
                <a:gd name="connsiteX45" fmla="*/ 210285 w 420570"/>
                <a:gd name="connsiteY45" fmla="*/ 0 h 602982"/>
                <a:gd name="connsiteX46" fmla="*/ 420570 w 420570"/>
                <a:gd name="connsiteY46" fmla="*/ 209988 h 602982"/>
                <a:gd name="connsiteX47" fmla="*/ 322084 w 420570"/>
                <a:gd name="connsiteY47" fmla="*/ 417264 h 602982"/>
                <a:gd name="connsiteX48" fmla="*/ 318280 w 420570"/>
                <a:gd name="connsiteY48" fmla="*/ 439239 h 602982"/>
                <a:gd name="connsiteX49" fmla="*/ 307005 w 420570"/>
                <a:gd name="connsiteY49" fmla="*/ 474644 h 602982"/>
                <a:gd name="connsiteX50" fmla="*/ 217485 w 420570"/>
                <a:gd name="connsiteY50" fmla="*/ 485632 h 602982"/>
                <a:gd name="connsiteX51" fmla="*/ 106637 w 420570"/>
                <a:gd name="connsiteY51" fmla="*/ 470846 h 602982"/>
                <a:gd name="connsiteX52" fmla="*/ 96041 w 420570"/>
                <a:gd name="connsiteY52" fmla="*/ 435441 h 602982"/>
                <a:gd name="connsiteX53" fmla="*/ 92509 w 420570"/>
                <a:gd name="connsiteY53" fmla="*/ 413194 h 602982"/>
                <a:gd name="connsiteX54" fmla="*/ 0 w 420570"/>
                <a:gd name="connsiteY54" fmla="*/ 209988 h 602982"/>
                <a:gd name="connsiteX55" fmla="*/ 210285 w 420570"/>
                <a:gd name="connsiteY55" fmla="*/ 0 h 60298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420570" h="602982">
                  <a:moveTo>
                    <a:pt x="125251" y="571253"/>
                  </a:moveTo>
                  <a:cubicBezTo>
                    <a:pt x="147939" y="585490"/>
                    <a:pt x="265862" y="587931"/>
                    <a:pt x="289094" y="574778"/>
                  </a:cubicBezTo>
                  <a:cubicBezTo>
                    <a:pt x="293849" y="572066"/>
                    <a:pt x="299827" y="573693"/>
                    <a:pt x="302408" y="578439"/>
                  </a:cubicBezTo>
                  <a:cubicBezTo>
                    <a:pt x="305125" y="583049"/>
                    <a:pt x="303495" y="589016"/>
                    <a:pt x="298740" y="591728"/>
                  </a:cubicBezTo>
                  <a:cubicBezTo>
                    <a:pt x="285426" y="599321"/>
                    <a:pt x="252141" y="602982"/>
                    <a:pt x="217226" y="602982"/>
                  </a:cubicBezTo>
                  <a:cubicBezTo>
                    <a:pt x="175246" y="602982"/>
                    <a:pt x="130685" y="597694"/>
                    <a:pt x="114790" y="587931"/>
                  </a:cubicBezTo>
                  <a:cubicBezTo>
                    <a:pt x="110306" y="585083"/>
                    <a:pt x="108812" y="578981"/>
                    <a:pt x="111801" y="574371"/>
                  </a:cubicBezTo>
                  <a:cubicBezTo>
                    <a:pt x="114654" y="569897"/>
                    <a:pt x="120632" y="568405"/>
                    <a:pt x="125251" y="571253"/>
                  </a:cubicBezTo>
                  <a:close/>
                  <a:moveTo>
                    <a:pt x="121310" y="532160"/>
                  </a:moveTo>
                  <a:cubicBezTo>
                    <a:pt x="145221" y="546397"/>
                    <a:pt x="268717" y="548838"/>
                    <a:pt x="292900" y="535549"/>
                  </a:cubicBezTo>
                  <a:cubicBezTo>
                    <a:pt x="297655" y="532973"/>
                    <a:pt x="303632" y="534736"/>
                    <a:pt x="306214" y="539482"/>
                  </a:cubicBezTo>
                  <a:cubicBezTo>
                    <a:pt x="308795" y="544228"/>
                    <a:pt x="307029" y="550058"/>
                    <a:pt x="302274" y="552635"/>
                  </a:cubicBezTo>
                  <a:cubicBezTo>
                    <a:pt x="288416" y="560228"/>
                    <a:pt x="254044" y="563889"/>
                    <a:pt x="217770" y="563889"/>
                  </a:cubicBezTo>
                  <a:cubicBezTo>
                    <a:pt x="174023" y="563889"/>
                    <a:pt x="127696" y="558736"/>
                    <a:pt x="111393" y="548838"/>
                  </a:cubicBezTo>
                  <a:cubicBezTo>
                    <a:pt x="106637" y="546126"/>
                    <a:pt x="105143" y="540160"/>
                    <a:pt x="107996" y="535549"/>
                  </a:cubicBezTo>
                  <a:cubicBezTo>
                    <a:pt x="110713" y="530804"/>
                    <a:pt x="116691" y="529312"/>
                    <a:pt x="121310" y="532160"/>
                  </a:cubicBezTo>
                  <a:close/>
                  <a:moveTo>
                    <a:pt x="116241" y="492935"/>
                  </a:moveTo>
                  <a:cubicBezTo>
                    <a:pt x="141513" y="507197"/>
                    <a:pt x="272222" y="509642"/>
                    <a:pt x="297902" y="496330"/>
                  </a:cubicBezTo>
                  <a:cubicBezTo>
                    <a:pt x="302793" y="493885"/>
                    <a:pt x="308636" y="495787"/>
                    <a:pt x="311081" y="500541"/>
                  </a:cubicBezTo>
                  <a:cubicBezTo>
                    <a:pt x="313663" y="505431"/>
                    <a:pt x="311761" y="511272"/>
                    <a:pt x="307005" y="513717"/>
                  </a:cubicBezTo>
                  <a:cubicBezTo>
                    <a:pt x="292875" y="521051"/>
                    <a:pt x="256869" y="524583"/>
                    <a:pt x="218689" y="524583"/>
                  </a:cubicBezTo>
                  <a:cubicBezTo>
                    <a:pt x="172492" y="524583"/>
                    <a:pt x="123442" y="519421"/>
                    <a:pt x="106594" y="509913"/>
                  </a:cubicBezTo>
                  <a:cubicBezTo>
                    <a:pt x="101974" y="507333"/>
                    <a:pt x="100344" y="501356"/>
                    <a:pt x="102926" y="496602"/>
                  </a:cubicBezTo>
                  <a:cubicBezTo>
                    <a:pt x="105643" y="491848"/>
                    <a:pt x="111621" y="490218"/>
                    <a:pt x="116241" y="492935"/>
                  </a:cubicBezTo>
                  <a:close/>
                  <a:moveTo>
                    <a:pt x="210285" y="19534"/>
                  </a:moveTo>
                  <a:cubicBezTo>
                    <a:pt x="105142" y="19534"/>
                    <a:pt x="19561" y="104994"/>
                    <a:pt x="19561" y="209988"/>
                  </a:cubicBezTo>
                  <a:cubicBezTo>
                    <a:pt x="19561" y="273473"/>
                    <a:pt x="52435" y="363546"/>
                    <a:pt x="105550" y="398544"/>
                  </a:cubicBezTo>
                  <a:cubicBezTo>
                    <a:pt x="110848" y="401935"/>
                    <a:pt x="111935" y="407904"/>
                    <a:pt x="115467" y="432728"/>
                  </a:cubicBezTo>
                  <a:cubicBezTo>
                    <a:pt x="116417" y="439917"/>
                    <a:pt x="117912" y="450363"/>
                    <a:pt x="118999" y="455246"/>
                  </a:cubicBezTo>
                  <a:cubicBezTo>
                    <a:pt x="131904" y="460536"/>
                    <a:pt x="162740" y="464606"/>
                    <a:pt x="198195" y="465691"/>
                  </a:cubicBezTo>
                  <a:cubicBezTo>
                    <a:pt x="198195" y="463114"/>
                    <a:pt x="198195" y="460536"/>
                    <a:pt x="198195" y="457959"/>
                  </a:cubicBezTo>
                  <a:cubicBezTo>
                    <a:pt x="198195" y="453211"/>
                    <a:pt x="198195" y="448464"/>
                    <a:pt x="198195" y="443851"/>
                  </a:cubicBezTo>
                  <a:cubicBezTo>
                    <a:pt x="198059" y="389998"/>
                    <a:pt x="192625" y="337908"/>
                    <a:pt x="152823" y="296398"/>
                  </a:cubicBezTo>
                  <a:cubicBezTo>
                    <a:pt x="141820" y="285004"/>
                    <a:pt x="159208" y="267640"/>
                    <a:pt x="170075" y="279035"/>
                  </a:cubicBezTo>
                  <a:cubicBezTo>
                    <a:pt x="190180" y="300061"/>
                    <a:pt x="202678" y="323393"/>
                    <a:pt x="210421" y="348081"/>
                  </a:cubicBezTo>
                  <a:cubicBezTo>
                    <a:pt x="218164" y="323393"/>
                    <a:pt x="230661" y="300061"/>
                    <a:pt x="250766" y="279035"/>
                  </a:cubicBezTo>
                  <a:cubicBezTo>
                    <a:pt x="261770" y="267640"/>
                    <a:pt x="279022" y="285004"/>
                    <a:pt x="268154" y="296398"/>
                  </a:cubicBezTo>
                  <a:cubicBezTo>
                    <a:pt x="228216" y="337908"/>
                    <a:pt x="222918" y="389998"/>
                    <a:pt x="222647" y="443851"/>
                  </a:cubicBezTo>
                  <a:cubicBezTo>
                    <a:pt x="222647" y="448464"/>
                    <a:pt x="222647" y="453211"/>
                    <a:pt x="222647" y="457959"/>
                  </a:cubicBezTo>
                  <a:cubicBezTo>
                    <a:pt x="222647" y="460672"/>
                    <a:pt x="222647" y="463250"/>
                    <a:pt x="222783" y="465963"/>
                  </a:cubicBezTo>
                  <a:cubicBezTo>
                    <a:pt x="259596" y="465691"/>
                    <a:pt x="284727" y="462300"/>
                    <a:pt x="295187" y="458502"/>
                  </a:cubicBezTo>
                  <a:cubicBezTo>
                    <a:pt x="296274" y="453754"/>
                    <a:pt x="297904" y="443444"/>
                    <a:pt x="298855" y="436391"/>
                  </a:cubicBezTo>
                  <a:cubicBezTo>
                    <a:pt x="302658" y="411566"/>
                    <a:pt x="303745" y="405462"/>
                    <a:pt x="309315" y="402071"/>
                  </a:cubicBezTo>
                  <a:cubicBezTo>
                    <a:pt x="365961" y="367751"/>
                    <a:pt x="401009" y="275644"/>
                    <a:pt x="401009" y="209988"/>
                  </a:cubicBezTo>
                  <a:cubicBezTo>
                    <a:pt x="401009" y="104994"/>
                    <a:pt x="315428" y="19534"/>
                    <a:pt x="210285" y="19534"/>
                  </a:cubicBezTo>
                  <a:close/>
                  <a:moveTo>
                    <a:pt x="210285" y="0"/>
                  </a:moveTo>
                  <a:cubicBezTo>
                    <a:pt x="326295" y="0"/>
                    <a:pt x="420570" y="94142"/>
                    <a:pt x="420570" y="209988"/>
                  </a:cubicBezTo>
                  <a:cubicBezTo>
                    <a:pt x="420570" y="281477"/>
                    <a:pt x="383757" y="377789"/>
                    <a:pt x="322084" y="417264"/>
                  </a:cubicBezTo>
                  <a:cubicBezTo>
                    <a:pt x="320861" y="421740"/>
                    <a:pt x="319367" y="432050"/>
                    <a:pt x="318280" y="439239"/>
                  </a:cubicBezTo>
                  <a:cubicBezTo>
                    <a:pt x="314341" y="465149"/>
                    <a:pt x="313254" y="471389"/>
                    <a:pt x="307005" y="474644"/>
                  </a:cubicBezTo>
                  <a:cubicBezTo>
                    <a:pt x="287987" y="484547"/>
                    <a:pt x="237997" y="485632"/>
                    <a:pt x="217485" y="485632"/>
                  </a:cubicBezTo>
                  <a:cubicBezTo>
                    <a:pt x="176460" y="485632"/>
                    <a:pt x="125791" y="481698"/>
                    <a:pt x="106637" y="470846"/>
                  </a:cubicBezTo>
                  <a:cubicBezTo>
                    <a:pt x="100796" y="467590"/>
                    <a:pt x="99709" y="461215"/>
                    <a:pt x="96041" y="435441"/>
                  </a:cubicBezTo>
                  <a:cubicBezTo>
                    <a:pt x="94954" y="428116"/>
                    <a:pt x="93596" y="417671"/>
                    <a:pt x="92509" y="413194"/>
                  </a:cubicBezTo>
                  <a:cubicBezTo>
                    <a:pt x="34504" y="373177"/>
                    <a:pt x="0" y="279035"/>
                    <a:pt x="0" y="209988"/>
                  </a:cubicBezTo>
                  <a:cubicBezTo>
                    <a:pt x="0" y="94142"/>
                    <a:pt x="94411" y="0"/>
                    <a:pt x="210285" y="0"/>
                  </a:cubicBezTo>
                  <a:close/>
                </a:path>
              </a:pathLst>
            </a:custGeom>
            <a:grpFill/>
            <a:ln>
              <a:solidFill>
                <a:schemeClr val="bg1"/>
              </a:solidFill>
            </a:ln>
          </p:spPr>
          <p:txBody>
            <a:bodyPr/>
            <a:lstStyle/>
            <a:p/>
          </p:txBody>
        </p:sp>
      </p:grpSp>
      <p:grpSp>
        <p:nvGrpSpPr>
          <p:cNvPr id="10" name="组合 9"/>
          <p:cNvGrpSpPr/>
          <p:nvPr/>
        </p:nvGrpSpPr>
        <p:grpSpPr>
          <a:xfrm>
            <a:off x="2466748" y="5095871"/>
            <a:ext cx="1596297" cy="576159"/>
            <a:chOff x="5205047" y="3778051"/>
            <a:chExt cx="1596297" cy="576159"/>
          </a:xfrm>
          <a:solidFill>
            <a:srgbClr val="EE3028"/>
          </a:solidFill>
        </p:grpSpPr>
        <p:sp>
          <p:nvSpPr>
            <p:cNvPr id="11" name="圆角矩形 49">
              <a:hlinkClick action="ppaction://noaction"/>
            </p:cNvPr>
            <p:cNvSpPr/>
            <p:nvPr/>
          </p:nvSpPr>
          <p:spPr>
            <a:xfrm>
              <a:off x="5205047" y="3778051"/>
              <a:ext cx="1596297" cy="576159"/>
            </a:xfrm>
            <a:prstGeom prst="roundRect">
              <a:avLst>
                <a:gd name="adj" fmla="val 950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Ins="116640" rtlCol="0" anchor="ctr"/>
            <a:lstStyle/>
            <a:p>
              <a:pPr algn="r"/>
              <a:r>
                <a:rPr lang="zh-CN" altLang="en-US" sz="2600" b="1" smtClean="0"/>
                <a:t>作业 </a:t>
              </a:r>
              <a:endParaRPr lang="zh-CN" altLang="en-US" sz="2600" b="1"/>
            </a:p>
          </p:txBody>
        </p:sp>
        <p:sp>
          <p:nvSpPr>
            <p:cNvPr id="12" name="light-bulb-variant-outline_29979"/>
            <p:cNvSpPr>
              <a:spLocks noChangeAspect="1"/>
            </p:cNvSpPr>
            <p:nvPr/>
          </p:nvSpPr>
          <p:spPr bwMode="auto">
            <a:xfrm>
              <a:off x="5364843" y="3866168"/>
              <a:ext cx="245280" cy="351664"/>
            </a:xfrm>
            <a:custGeom>
              <a:gdLst>
                <a:gd name="connsiteX0" fmla="*/ 125251 w 420570"/>
                <a:gd name="connsiteY0" fmla="*/ 571253 h 602982"/>
                <a:gd name="connsiteX1" fmla="*/ 289094 w 420570"/>
                <a:gd name="connsiteY1" fmla="*/ 574778 h 602982"/>
                <a:gd name="connsiteX2" fmla="*/ 302408 w 420570"/>
                <a:gd name="connsiteY2" fmla="*/ 578439 h 602982"/>
                <a:gd name="connsiteX3" fmla="*/ 298740 w 420570"/>
                <a:gd name="connsiteY3" fmla="*/ 591728 h 602982"/>
                <a:gd name="connsiteX4" fmla="*/ 217226 w 420570"/>
                <a:gd name="connsiteY4" fmla="*/ 602982 h 602982"/>
                <a:gd name="connsiteX5" fmla="*/ 114790 w 420570"/>
                <a:gd name="connsiteY5" fmla="*/ 587931 h 602982"/>
                <a:gd name="connsiteX6" fmla="*/ 111801 w 420570"/>
                <a:gd name="connsiteY6" fmla="*/ 574371 h 602982"/>
                <a:gd name="connsiteX7" fmla="*/ 125251 w 420570"/>
                <a:gd name="connsiteY7" fmla="*/ 571253 h 602982"/>
                <a:gd name="connsiteX8" fmla="*/ 121310 w 420570"/>
                <a:gd name="connsiteY8" fmla="*/ 532160 h 602982"/>
                <a:gd name="connsiteX9" fmla="*/ 292900 w 420570"/>
                <a:gd name="connsiteY9" fmla="*/ 535549 h 602982"/>
                <a:gd name="connsiteX10" fmla="*/ 306214 w 420570"/>
                <a:gd name="connsiteY10" fmla="*/ 539482 h 602982"/>
                <a:gd name="connsiteX11" fmla="*/ 302274 w 420570"/>
                <a:gd name="connsiteY11" fmla="*/ 552635 h 602982"/>
                <a:gd name="connsiteX12" fmla="*/ 217770 w 420570"/>
                <a:gd name="connsiteY12" fmla="*/ 563889 h 602982"/>
                <a:gd name="connsiteX13" fmla="*/ 111393 w 420570"/>
                <a:gd name="connsiteY13" fmla="*/ 548838 h 602982"/>
                <a:gd name="connsiteX14" fmla="*/ 107996 w 420570"/>
                <a:gd name="connsiteY14" fmla="*/ 535549 h 602982"/>
                <a:gd name="connsiteX15" fmla="*/ 121310 w 420570"/>
                <a:gd name="connsiteY15" fmla="*/ 532160 h 602982"/>
                <a:gd name="connsiteX16" fmla="*/ 116241 w 420570"/>
                <a:gd name="connsiteY16" fmla="*/ 492935 h 602982"/>
                <a:gd name="connsiteX17" fmla="*/ 297902 w 420570"/>
                <a:gd name="connsiteY17" fmla="*/ 496330 h 602982"/>
                <a:gd name="connsiteX18" fmla="*/ 311081 w 420570"/>
                <a:gd name="connsiteY18" fmla="*/ 500541 h 602982"/>
                <a:gd name="connsiteX19" fmla="*/ 307005 w 420570"/>
                <a:gd name="connsiteY19" fmla="*/ 513717 h 602982"/>
                <a:gd name="connsiteX20" fmla="*/ 218689 w 420570"/>
                <a:gd name="connsiteY20" fmla="*/ 524583 h 602982"/>
                <a:gd name="connsiteX21" fmla="*/ 106594 w 420570"/>
                <a:gd name="connsiteY21" fmla="*/ 509913 h 602982"/>
                <a:gd name="connsiteX22" fmla="*/ 102926 w 420570"/>
                <a:gd name="connsiteY22" fmla="*/ 496602 h 602982"/>
                <a:gd name="connsiteX23" fmla="*/ 116241 w 420570"/>
                <a:gd name="connsiteY23" fmla="*/ 492935 h 602982"/>
                <a:gd name="connsiteX24" fmla="*/ 210285 w 420570"/>
                <a:gd name="connsiteY24" fmla="*/ 19534 h 602982"/>
                <a:gd name="connsiteX25" fmla="*/ 19561 w 420570"/>
                <a:gd name="connsiteY25" fmla="*/ 209988 h 602982"/>
                <a:gd name="connsiteX26" fmla="*/ 105550 w 420570"/>
                <a:gd name="connsiteY26" fmla="*/ 398544 h 602982"/>
                <a:gd name="connsiteX27" fmla="*/ 115467 w 420570"/>
                <a:gd name="connsiteY27" fmla="*/ 432728 h 602982"/>
                <a:gd name="connsiteX28" fmla="*/ 118999 w 420570"/>
                <a:gd name="connsiteY28" fmla="*/ 455246 h 602982"/>
                <a:gd name="connsiteX29" fmla="*/ 198195 w 420570"/>
                <a:gd name="connsiteY29" fmla="*/ 465691 h 602982"/>
                <a:gd name="connsiteX30" fmla="*/ 198195 w 420570"/>
                <a:gd name="connsiteY30" fmla="*/ 457959 h 602982"/>
                <a:gd name="connsiteX31" fmla="*/ 198195 w 420570"/>
                <a:gd name="connsiteY31" fmla="*/ 443851 h 602982"/>
                <a:gd name="connsiteX32" fmla="*/ 152823 w 420570"/>
                <a:gd name="connsiteY32" fmla="*/ 296398 h 602982"/>
                <a:gd name="connsiteX33" fmla="*/ 170075 w 420570"/>
                <a:gd name="connsiteY33" fmla="*/ 279035 h 602982"/>
                <a:gd name="connsiteX34" fmla="*/ 210421 w 420570"/>
                <a:gd name="connsiteY34" fmla="*/ 348081 h 602982"/>
                <a:gd name="connsiteX35" fmla="*/ 250766 w 420570"/>
                <a:gd name="connsiteY35" fmla="*/ 279035 h 602982"/>
                <a:gd name="connsiteX36" fmla="*/ 268154 w 420570"/>
                <a:gd name="connsiteY36" fmla="*/ 296398 h 602982"/>
                <a:gd name="connsiteX37" fmla="*/ 222647 w 420570"/>
                <a:gd name="connsiteY37" fmla="*/ 443851 h 602982"/>
                <a:gd name="connsiteX38" fmla="*/ 222647 w 420570"/>
                <a:gd name="connsiteY38" fmla="*/ 457959 h 602982"/>
                <a:gd name="connsiteX39" fmla="*/ 222783 w 420570"/>
                <a:gd name="connsiteY39" fmla="*/ 465963 h 602982"/>
                <a:gd name="connsiteX40" fmla="*/ 295187 w 420570"/>
                <a:gd name="connsiteY40" fmla="*/ 458502 h 602982"/>
                <a:gd name="connsiteX41" fmla="*/ 298855 w 420570"/>
                <a:gd name="connsiteY41" fmla="*/ 436391 h 602982"/>
                <a:gd name="connsiteX42" fmla="*/ 309315 w 420570"/>
                <a:gd name="connsiteY42" fmla="*/ 402071 h 602982"/>
                <a:gd name="connsiteX43" fmla="*/ 401009 w 420570"/>
                <a:gd name="connsiteY43" fmla="*/ 209988 h 602982"/>
                <a:gd name="connsiteX44" fmla="*/ 210285 w 420570"/>
                <a:gd name="connsiteY44" fmla="*/ 19534 h 602982"/>
                <a:gd name="connsiteX45" fmla="*/ 210285 w 420570"/>
                <a:gd name="connsiteY45" fmla="*/ 0 h 602982"/>
                <a:gd name="connsiteX46" fmla="*/ 420570 w 420570"/>
                <a:gd name="connsiteY46" fmla="*/ 209988 h 602982"/>
                <a:gd name="connsiteX47" fmla="*/ 322084 w 420570"/>
                <a:gd name="connsiteY47" fmla="*/ 417264 h 602982"/>
                <a:gd name="connsiteX48" fmla="*/ 318280 w 420570"/>
                <a:gd name="connsiteY48" fmla="*/ 439239 h 602982"/>
                <a:gd name="connsiteX49" fmla="*/ 307005 w 420570"/>
                <a:gd name="connsiteY49" fmla="*/ 474644 h 602982"/>
                <a:gd name="connsiteX50" fmla="*/ 217485 w 420570"/>
                <a:gd name="connsiteY50" fmla="*/ 485632 h 602982"/>
                <a:gd name="connsiteX51" fmla="*/ 106637 w 420570"/>
                <a:gd name="connsiteY51" fmla="*/ 470846 h 602982"/>
                <a:gd name="connsiteX52" fmla="*/ 96041 w 420570"/>
                <a:gd name="connsiteY52" fmla="*/ 435441 h 602982"/>
                <a:gd name="connsiteX53" fmla="*/ 92509 w 420570"/>
                <a:gd name="connsiteY53" fmla="*/ 413194 h 602982"/>
                <a:gd name="connsiteX54" fmla="*/ 0 w 420570"/>
                <a:gd name="connsiteY54" fmla="*/ 209988 h 602982"/>
                <a:gd name="connsiteX55" fmla="*/ 210285 w 420570"/>
                <a:gd name="connsiteY55" fmla="*/ 0 h 60298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420570" h="602982">
                  <a:moveTo>
                    <a:pt x="125251" y="571253"/>
                  </a:moveTo>
                  <a:cubicBezTo>
                    <a:pt x="147939" y="585490"/>
                    <a:pt x="265862" y="587931"/>
                    <a:pt x="289094" y="574778"/>
                  </a:cubicBezTo>
                  <a:cubicBezTo>
                    <a:pt x="293849" y="572066"/>
                    <a:pt x="299827" y="573693"/>
                    <a:pt x="302408" y="578439"/>
                  </a:cubicBezTo>
                  <a:cubicBezTo>
                    <a:pt x="305125" y="583049"/>
                    <a:pt x="303495" y="589016"/>
                    <a:pt x="298740" y="591728"/>
                  </a:cubicBezTo>
                  <a:cubicBezTo>
                    <a:pt x="285426" y="599321"/>
                    <a:pt x="252141" y="602982"/>
                    <a:pt x="217226" y="602982"/>
                  </a:cubicBezTo>
                  <a:cubicBezTo>
                    <a:pt x="175246" y="602982"/>
                    <a:pt x="130685" y="597694"/>
                    <a:pt x="114790" y="587931"/>
                  </a:cubicBezTo>
                  <a:cubicBezTo>
                    <a:pt x="110306" y="585083"/>
                    <a:pt x="108812" y="578981"/>
                    <a:pt x="111801" y="574371"/>
                  </a:cubicBezTo>
                  <a:cubicBezTo>
                    <a:pt x="114654" y="569897"/>
                    <a:pt x="120632" y="568405"/>
                    <a:pt x="125251" y="571253"/>
                  </a:cubicBezTo>
                  <a:close/>
                  <a:moveTo>
                    <a:pt x="121310" y="532160"/>
                  </a:moveTo>
                  <a:cubicBezTo>
                    <a:pt x="145221" y="546397"/>
                    <a:pt x="268717" y="548838"/>
                    <a:pt x="292900" y="535549"/>
                  </a:cubicBezTo>
                  <a:cubicBezTo>
                    <a:pt x="297655" y="532973"/>
                    <a:pt x="303632" y="534736"/>
                    <a:pt x="306214" y="539482"/>
                  </a:cubicBezTo>
                  <a:cubicBezTo>
                    <a:pt x="308795" y="544228"/>
                    <a:pt x="307029" y="550058"/>
                    <a:pt x="302274" y="552635"/>
                  </a:cubicBezTo>
                  <a:cubicBezTo>
                    <a:pt x="288416" y="560228"/>
                    <a:pt x="254044" y="563889"/>
                    <a:pt x="217770" y="563889"/>
                  </a:cubicBezTo>
                  <a:cubicBezTo>
                    <a:pt x="174023" y="563889"/>
                    <a:pt x="127696" y="558736"/>
                    <a:pt x="111393" y="548838"/>
                  </a:cubicBezTo>
                  <a:cubicBezTo>
                    <a:pt x="106637" y="546126"/>
                    <a:pt x="105143" y="540160"/>
                    <a:pt x="107996" y="535549"/>
                  </a:cubicBezTo>
                  <a:cubicBezTo>
                    <a:pt x="110713" y="530804"/>
                    <a:pt x="116691" y="529312"/>
                    <a:pt x="121310" y="532160"/>
                  </a:cubicBezTo>
                  <a:close/>
                  <a:moveTo>
                    <a:pt x="116241" y="492935"/>
                  </a:moveTo>
                  <a:cubicBezTo>
                    <a:pt x="141513" y="507197"/>
                    <a:pt x="272222" y="509642"/>
                    <a:pt x="297902" y="496330"/>
                  </a:cubicBezTo>
                  <a:cubicBezTo>
                    <a:pt x="302793" y="493885"/>
                    <a:pt x="308636" y="495787"/>
                    <a:pt x="311081" y="500541"/>
                  </a:cubicBezTo>
                  <a:cubicBezTo>
                    <a:pt x="313663" y="505431"/>
                    <a:pt x="311761" y="511272"/>
                    <a:pt x="307005" y="513717"/>
                  </a:cubicBezTo>
                  <a:cubicBezTo>
                    <a:pt x="292875" y="521051"/>
                    <a:pt x="256869" y="524583"/>
                    <a:pt x="218689" y="524583"/>
                  </a:cubicBezTo>
                  <a:cubicBezTo>
                    <a:pt x="172492" y="524583"/>
                    <a:pt x="123442" y="519421"/>
                    <a:pt x="106594" y="509913"/>
                  </a:cubicBezTo>
                  <a:cubicBezTo>
                    <a:pt x="101974" y="507333"/>
                    <a:pt x="100344" y="501356"/>
                    <a:pt x="102926" y="496602"/>
                  </a:cubicBezTo>
                  <a:cubicBezTo>
                    <a:pt x="105643" y="491848"/>
                    <a:pt x="111621" y="490218"/>
                    <a:pt x="116241" y="492935"/>
                  </a:cubicBezTo>
                  <a:close/>
                  <a:moveTo>
                    <a:pt x="210285" y="19534"/>
                  </a:moveTo>
                  <a:cubicBezTo>
                    <a:pt x="105142" y="19534"/>
                    <a:pt x="19561" y="104994"/>
                    <a:pt x="19561" y="209988"/>
                  </a:cubicBezTo>
                  <a:cubicBezTo>
                    <a:pt x="19561" y="273473"/>
                    <a:pt x="52435" y="363546"/>
                    <a:pt x="105550" y="398544"/>
                  </a:cubicBezTo>
                  <a:cubicBezTo>
                    <a:pt x="110848" y="401935"/>
                    <a:pt x="111935" y="407904"/>
                    <a:pt x="115467" y="432728"/>
                  </a:cubicBezTo>
                  <a:cubicBezTo>
                    <a:pt x="116417" y="439917"/>
                    <a:pt x="117912" y="450363"/>
                    <a:pt x="118999" y="455246"/>
                  </a:cubicBezTo>
                  <a:cubicBezTo>
                    <a:pt x="131904" y="460536"/>
                    <a:pt x="162740" y="464606"/>
                    <a:pt x="198195" y="465691"/>
                  </a:cubicBezTo>
                  <a:cubicBezTo>
                    <a:pt x="198195" y="463114"/>
                    <a:pt x="198195" y="460536"/>
                    <a:pt x="198195" y="457959"/>
                  </a:cubicBezTo>
                  <a:cubicBezTo>
                    <a:pt x="198195" y="453211"/>
                    <a:pt x="198195" y="448464"/>
                    <a:pt x="198195" y="443851"/>
                  </a:cubicBezTo>
                  <a:cubicBezTo>
                    <a:pt x="198059" y="389998"/>
                    <a:pt x="192625" y="337908"/>
                    <a:pt x="152823" y="296398"/>
                  </a:cubicBezTo>
                  <a:cubicBezTo>
                    <a:pt x="141820" y="285004"/>
                    <a:pt x="159208" y="267640"/>
                    <a:pt x="170075" y="279035"/>
                  </a:cubicBezTo>
                  <a:cubicBezTo>
                    <a:pt x="190180" y="300061"/>
                    <a:pt x="202678" y="323393"/>
                    <a:pt x="210421" y="348081"/>
                  </a:cubicBezTo>
                  <a:cubicBezTo>
                    <a:pt x="218164" y="323393"/>
                    <a:pt x="230661" y="300061"/>
                    <a:pt x="250766" y="279035"/>
                  </a:cubicBezTo>
                  <a:cubicBezTo>
                    <a:pt x="261770" y="267640"/>
                    <a:pt x="279022" y="285004"/>
                    <a:pt x="268154" y="296398"/>
                  </a:cubicBezTo>
                  <a:cubicBezTo>
                    <a:pt x="228216" y="337908"/>
                    <a:pt x="222918" y="389998"/>
                    <a:pt x="222647" y="443851"/>
                  </a:cubicBezTo>
                  <a:cubicBezTo>
                    <a:pt x="222647" y="448464"/>
                    <a:pt x="222647" y="453211"/>
                    <a:pt x="222647" y="457959"/>
                  </a:cubicBezTo>
                  <a:cubicBezTo>
                    <a:pt x="222647" y="460672"/>
                    <a:pt x="222647" y="463250"/>
                    <a:pt x="222783" y="465963"/>
                  </a:cubicBezTo>
                  <a:cubicBezTo>
                    <a:pt x="259596" y="465691"/>
                    <a:pt x="284727" y="462300"/>
                    <a:pt x="295187" y="458502"/>
                  </a:cubicBezTo>
                  <a:cubicBezTo>
                    <a:pt x="296274" y="453754"/>
                    <a:pt x="297904" y="443444"/>
                    <a:pt x="298855" y="436391"/>
                  </a:cubicBezTo>
                  <a:cubicBezTo>
                    <a:pt x="302658" y="411566"/>
                    <a:pt x="303745" y="405462"/>
                    <a:pt x="309315" y="402071"/>
                  </a:cubicBezTo>
                  <a:cubicBezTo>
                    <a:pt x="365961" y="367751"/>
                    <a:pt x="401009" y="275644"/>
                    <a:pt x="401009" y="209988"/>
                  </a:cubicBezTo>
                  <a:cubicBezTo>
                    <a:pt x="401009" y="104994"/>
                    <a:pt x="315428" y="19534"/>
                    <a:pt x="210285" y="19534"/>
                  </a:cubicBezTo>
                  <a:close/>
                  <a:moveTo>
                    <a:pt x="210285" y="0"/>
                  </a:moveTo>
                  <a:cubicBezTo>
                    <a:pt x="326295" y="0"/>
                    <a:pt x="420570" y="94142"/>
                    <a:pt x="420570" y="209988"/>
                  </a:cubicBezTo>
                  <a:cubicBezTo>
                    <a:pt x="420570" y="281477"/>
                    <a:pt x="383757" y="377789"/>
                    <a:pt x="322084" y="417264"/>
                  </a:cubicBezTo>
                  <a:cubicBezTo>
                    <a:pt x="320861" y="421740"/>
                    <a:pt x="319367" y="432050"/>
                    <a:pt x="318280" y="439239"/>
                  </a:cubicBezTo>
                  <a:cubicBezTo>
                    <a:pt x="314341" y="465149"/>
                    <a:pt x="313254" y="471389"/>
                    <a:pt x="307005" y="474644"/>
                  </a:cubicBezTo>
                  <a:cubicBezTo>
                    <a:pt x="287987" y="484547"/>
                    <a:pt x="237997" y="485632"/>
                    <a:pt x="217485" y="485632"/>
                  </a:cubicBezTo>
                  <a:cubicBezTo>
                    <a:pt x="176460" y="485632"/>
                    <a:pt x="125791" y="481698"/>
                    <a:pt x="106637" y="470846"/>
                  </a:cubicBezTo>
                  <a:cubicBezTo>
                    <a:pt x="100796" y="467590"/>
                    <a:pt x="99709" y="461215"/>
                    <a:pt x="96041" y="435441"/>
                  </a:cubicBezTo>
                  <a:cubicBezTo>
                    <a:pt x="94954" y="428116"/>
                    <a:pt x="93596" y="417671"/>
                    <a:pt x="92509" y="413194"/>
                  </a:cubicBezTo>
                  <a:cubicBezTo>
                    <a:pt x="34504" y="373177"/>
                    <a:pt x="0" y="279035"/>
                    <a:pt x="0" y="209988"/>
                  </a:cubicBezTo>
                  <a:cubicBezTo>
                    <a:pt x="0" y="94142"/>
                    <a:pt x="94411" y="0"/>
                    <a:pt x="210285" y="0"/>
                  </a:cubicBezTo>
                  <a:close/>
                </a:path>
              </a:pathLst>
            </a:custGeom>
            <a:grpFill/>
            <a:ln>
              <a:solidFill>
                <a:schemeClr val="bg1"/>
              </a:solidFill>
            </a:ln>
          </p:spPr>
          <p:txBody>
            <a:bodyPr/>
            <a:lstStyle/>
            <a:p/>
          </p:txBody>
        </p:sp>
      </p:grpSp>
    </p:spTree>
  </p:cSld>
  <p:clrMapOvr>
    <a:masterClrMapping/>
  </p:clrMapOvr>
  <p:transition spd="med">
    <p:wipe dir="d"/>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综合性学习</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专题六</a:t>
            </a:r>
          </a:p>
        </p:txBody>
      </p:sp>
      <p:sp>
        <p:nvSpPr>
          <p:cNvPr id="2" name="文本框 1"/>
          <p:cNvSpPr txBox="1"/>
          <p:nvPr/>
        </p:nvSpPr>
        <p:spPr>
          <a:xfrm>
            <a:off x="810895" y="2829560"/>
            <a:ext cx="9956800" cy="1753235"/>
          </a:xfrm>
          <a:prstGeom prst="rect">
            <a:avLst/>
          </a:prstGeom>
          <a:noFill/>
          <a:ln w="9525">
            <a:noFill/>
          </a:ln>
        </p:spPr>
        <p:txBody>
          <a:bodyPr wrap="square">
            <a:spAutoFit/>
          </a:bodyPr>
          <a:lstStyle/>
          <a:p>
            <a:pPr indent="0" algn="just"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(1)请认真阅读材料一、材料二,写出你探究的结果。(3分)</a:t>
            </a:r>
          </a:p>
          <a:p>
            <a:pPr indent="0" algn="just" fontAlgn="auto">
              <a:lnSpc>
                <a:spcPct val="150000"/>
              </a:lnSpc>
            </a:pPr>
            <a:r>
              <a:rPr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zh-CN" sz="2400">
                <a:solidFill>
                  <a:srgbClr val="FF0000"/>
                </a:solidFill>
                <a:latin typeface="黑体" panose="02010609060101010101" pitchFamily="49" charset="-122"/>
                <a:ea typeface="黑体" panose="02010609060101010101" pitchFamily="49" charset="-122"/>
                <a:cs typeface="宋体" panose="02010600030101010101" pitchFamily="2" charset="-122"/>
                <a:sym typeface="+mn-ea"/>
              </a:rPr>
              <a:t>参考</a:t>
            </a:r>
            <a:r>
              <a:rPr sz="2400">
                <a:solidFill>
                  <a:srgbClr val="FF0000"/>
                </a:solidFill>
                <a:latin typeface="黑体" panose="02010609060101010101" pitchFamily="49" charset="-122"/>
                <a:ea typeface="黑体" panose="02010609060101010101" pitchFamily="49" charset="-122"/>
                <a:cs typeface="宋体" panose="02010600030101010101" pitchFamily="2" charset="-122"/>
                <a:sym typeface="+mn-ea"/>
              </a:rPr>
              <a:t>答案</a:t>
            </a:r>
            <a:r>
              <a:rPr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　</a:t>
            </a: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　知识付费在国内互联网行业迅速兴起并迅猛发展。(意思对即可。3分)</a:t>
            </a:r>
          </a:p>
        </p:txBody>
      </p:sp>
    </p:spTree>
  </p:cSld>
  <p:clrMapOvr>
    <a:masterClrMapping/>
  </p:clrMapOvr>
  <p:transition spd="med">
    <p:wipe dir="d"/>
  </p:transition>
  <p:timing/>
</p:sld>
</file>

<file path=ppt/slides/slide20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材料信息的提取、概括与探究</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2</a:t>
            </a:r>
          </a:p>
        </p:txBody>
      </p:sp>
      <p:sp>
        <p:nvSpPr>
          <p:cNvPr id="2" name="文本框 1"/>
          <p:cNvSpPr txBox="1"/>
          <p:nvPr/>
        </p:nvSpPr>
        <p:spPr>
          <a:xfrm>
            <a:off x="464185" y="1055370"/>
            <a:ext cx="11394440" cy="1198880"/>
          </a:xfrm>
          <a:prstGeom prst="rect">
            <a:avLst/>
          </a:prstGeom>
          <a:noFill/>
          <a:ln w="9525">
            <a:noFill/>
          </a:ln>
        </p:spPr>
        <p:txBody>
          <a:bodyPr wrap="square">
            <a:spAutoFit/>
          </a:bodyPr>
          <a:lstStyle/>
          <a:p>
            <a:pPr indent="0" fontAlgn="auto">
              <a:lnSpc>
                <a:spcPct val="150000"/>
              </a:lnSpc>
            </a:pPr>
            <a:r>
              <a:rPr sz="2400" b="0">
                <a:latin typeface="宋体" panose="02010600030101010101" pitchFamily="2" charset="-122"/>
                <a:ea typeface="宋体" panose="02010600030101010101" pitchFamily="2" charset="-122"/>
                <a:cs typeface="宋体" panose="02010600030101010101" pitchFamily="2" charset="-122"/>
              </a:rPr>
              <a:t>　　</a:t>
            </a:r>
            <a:r>
              <a:rPr sz="2400" b="0">
                <a:latin typeface="黑体" panose="02010609060101010101" pitchFamily="49" charset="-122"/>
                <a:ea typeface="黑体" panose="02010609060101010101" pitchFamily="49" charset="-122"/>
                <a:cs typeface="宋体" panose="02010600030101010101" pitchFamily="2" charset="-122"/>
              </a:rPr>
              <a:t>材料</a:t>
            </a:r>
            <a:r>
              <a:rPr lang="zh-CN" sz="2400" b="0">
                <a:latin typeface="黑体" panose="02010609060101010101" pitchFamily="49" charset="-122"/>
                <a:ea typeface="黑体" panose="02010609060101010101" pitchFamily="49" charset="-122"/>
                <a:cs typeface="宋体" panose="02010600030101010101" pitchFamily="2" charset="-122"/>
              </a:rPr>
              <a:t>二</a:t>
            </a:r>
            <a:r>
              <a:rPr sz="2400" b="0">
                <a:latin typeface="楷体" panose="02010609060101010101" charset="-122"/>
                <a:ea typeface="楷体" panose="02010609060101010101" charset="-122"/>
                <a:cs typeface="楷体" panose="02010609060101010101" charset="-122"/>
              </a:rPr>
              <a:t>　BBC基于剑桥大学研究者Michael Osborne和 Carl Frey建立的数据体系分析了365 种职业在未来的“被取代率”,以下是部分职业的被取代率:</a:t>
            </a:r>
          </a:p>
        </p:txBody>
      </p:sp>
      <p:graphicFrame>
        <p:nvGraphicFramePr>
          <p:cNvPr id="3" name="表格 2"/>
          <p:cNvGraphicFramePr>
            <a:graphicFrameLocks noGrp="1"/>
          </p:cNvGraphicFramePr>
          <p:nvPr>
            <p:custDataLst>
              <p:tags r:id="rId2"/>
            </p:custDataLst>
          </p:nvPr>
        </p:nvGraphicFramePr>
        <p:xfrm>
          <a:off x="464185" y="2454910"/>
          <a:ext cx="4722495" cy="3291840"/>
        </p:xfrm>
        <a:graphic>
          <a:graphicData uri="http://schemas.openxmlformats.org/drawingml/2006/table">
            <a:tbl>
              <a:tblPr firstRow="1" bandRow="1">
                <a:tableStyleId>{5940675A-B579-460E-94D1-54222C63F5DA}</a:tableStyleId>
              </a:tblPr>
              <a:tblGrid>
                <a:gridCol w="663575"/>
                <a:gridCol w="2326005"/>
                <a:gridCol w="1732915"/>
              </a:tblGrid>
              <a:tr h="0">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序号</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职业</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被取代率</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1</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酒店管理者</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0.4%</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2</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教师</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0.4%</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3</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心理医生</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0.7%</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4</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公关</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1.4%</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5</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建筑师</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1.8%</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6</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牙医、理疗师</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2.1%</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7</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律师、法官</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3.5%</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8</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艺术家</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3.8%</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graphicFrame>
        <p:nvGraphicFramePr>
          <p:cNvPr id="4" name="表格 3"/>
          <p:cNvGraphicFramePr>
            <a:graphicFrameLocks noGrp="1"/>
          </p:cNvGraphicFramePr>
          <p:nvPr>
            <p:custDataLst>
              <p:tags r:id="rId3"/>
            </p:custDataLst>
          </p:nvPr>
        </p:nvGraphicFramePr>
        <p:xfrm>
          <a:off x="6031865" y="2467610"/>
          <a:ext cx="5577205" cy="3291840"/>
        </p:xfrm>
        <a:graphic>
          <a:graphicData uri="http://schemas.openxmlformats.org/drawingml/2006/table">
            <a:tbl>
              <a:tblPr firstRow="1" bandRow="1">
                <a:tableStyleId>{5940675A-B579-460E-94D1-54222C63F5DA}</a:tableStyleId>
              </a:tblPr>
              <a:tblGrid>
                <a:gridCol w="1871980"/>
                <a:gridCol w="2140585"/>
                <a:gridCol w="1564640"/>
              </a:tblGrid>
              <a:tr h="0">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序号</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职业</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被取代率</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37160">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1</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电话推销员</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99.0%</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37160">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2</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会计</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97.6%</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3</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保险业务员</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97.0%</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4</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银行职员</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96.8%</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5</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政府职员</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96.8%</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6</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前台</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95.6%</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7</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人事</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89.7%</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8</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保安</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89.3%</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wipe dir="d"/>
  </p:transition>
  <p:timing/>
</p:sld>
</file>

<file path=ppt/slides/slide20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材料信息的提取、概括与探究</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2</a:t>
            </a:r>
          </a:p>
        </p:txBody>
      </p:sp>
      <p:sp>
        <p:nvSpPr>
          <p:cNvPr id="2" name="文本框 1"/>
          <p:cNvSpPr txBox="1"/>
          <p:nvPr/>
        </p:nvSpPr>
        <p:spPr>
          <a:xfrm>
            <a:off x="464185" y="1055370"/>
            <a:ext cx="10462895" cy="2861310"/>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灿阳同学想报考心理学专业,将来当一名心理医生。但是妈妈却建议她报会计专业,将来可以去银行等金融机构工作,也可以去外企或考公务员,就业范围广。假如你是灿阳同学,请你结合以上材料的内容,说服妈妈同意自己的报考志愿。(注意人物身份,做到语言简明得体)</a:t>
            </a:r>
          </a:p>
        </p:txBody>
      </p:sp>
    </p:spTree>
  </p:cSld>
  <p:clrMapOvr>
    <a:masterClrMapping/>
  </p:clrMapOvr>
  <p:transition spd="med">
    <p:wipe dir="d"/>
  </p:transition>
  <p:timing/>
</p:sld>
</file>

<file path=ppt/slides/slide20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材料信息的提取、概括与探究</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2</a:t>
            </a:r>
          </a:p>
        </p:txBody>
      </p:sp>
      <p:sp>
        <p:nvSpPr>
          <p:cNvPr id="2" name="文本框 1"/>
          <p:cNvSpPr txBox="1"/>
          <p:nvPr/>
        </p:nvSpPr>
        <p:spPr>
          <a:xfrm>
            <a:off x="464185" y="1055370"/>
            <a:ext cx="10462895" cy="4523105"/>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FF0000"/>
                </a:solidFill>
                <a:latin typeface="黑体" panose="02010609060101010101" pitchFamily="49" charset="-122"/>
                <a:ea typeface="黑体" panose="02010609060101010101" pitchFamily="49" charset="-122"/>
                <a:cs typeface="宋体" panose="02010600030101010101" pitchFamily="2" charset="-122"/>
              </a:rPr>
              <a:t>参考</a:t>
            </a:r>
            <a:r>
              <a:rPr sz="2400" b="0">
                <a:solidFill>
                  <a:srgbClr val="FF0000"/>
                </a:solidFill>
                <a:latin typeface="黑体" panose="02010609060101010101" pitchFamily="49" charset="-122"/>
                <a:ea typeface="黑体" panose="02010609060101010101" pitchFamily="49" charset="-122"/>
                <a:cs typeface="宋体" panose="02010600030101010101" pitchFamily="2" charset="-122"/>
              </a:rPr>
              <a:t>答案</a:t>
            </a: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　示例:妈妈,我知道您是为我的前途考虑。但是随着人工智能时代的到来,会计这种程式化的仅靠记忆与练习就可以掌握的工作很容易被机器取代;反之,像心理医生这样基于人自身情感与他人互动能力的工作才是最有价值的。而且有专业研究者通过大数据推测,“会计”这一职业的被取代率为97.6%,而“心理医生”这一职业的被取代率仅为0.7%。所以从长远来看,您应该支持我的决定。(意思对即可。称呼1分,人工智能时代的职业特点2分,数据2分,语言简明得体1分。共6分)</a:t>
            </a:r>
          </a:p>
        </p:txBody>
      </p:sp>
    </p:spTree>
  </p:cSld>
  <p:clrMapOvr>
    <a:masterClrMapping/>
  </p:clrMapOvr>
  <p:transition spd="med">
    <p:wipe dir="d"/>
  </p:transition>
  <p:timing/>
</p:sld>
</file>

<file path=ppt/slides/slide20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新闻类材料概括与探究</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3</a:t>
            </a:r>
          </a:p>
        </p:txBody>
      </p:sp>
      <p:sp>
        <p:nvSpPr>
          <p:cNvPr id="2" name="文本框 1"/>
          <p:cNvSpPr txBox="1"/>
          <p:nvPr/>
        </p:nvSpPr>
        <p:spPr>
          <a:xfrm>
            <a:off x="463550" y="1066800"/>
            <a:ext cx="10906760" cy="4523105"/>
          </a:xfrm>
          <a:prstGeom prst="rect">
            <a:avLst/>
          </a:prstGeom>
          <a:noFill/>
          <a:ln w="9525">
            <a:noFill/>
          </a:ln>
        </p:spPr>
        <p:txBody>
          <a:bodyPr wrap="square">
            <a:spAutoFit/>
          </a:bodyPr>
          <a:lstStyle/>
          <a:p>
            <a:pPr indent="0" algn="ctr"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考向</a:t>
            </a:r>
            <a:r>
              <a:rPr lang="en-US" sz="2400" b="0">
                <a:solidFill>
                  <a:srgbClr val="FF0000"/>
                </a:solidFill>
                <a:latin typeface="宋体" panose="02010600030101010101" pitchFamily="2" charset="-122"/>
                <a:ea typeface="宋体" panose="02010600030101010101" pitchFamily="2" charset="-122"/>
                <a:cs typeface="宋体" panose="02010600030101010101" pitchFamily="2" charset="-122"/>
              </a:rPr>
              <a:t>1</a:t>
            </a:r>
            <a:r>
              <a:rPr sz="2400" b="0">
                <a:latin typeface="宋体" panose="02010600030101010101" pitchFamily="2" charset="-122"/>
                <a:ea typeface="宋体" panose="02010600030101010101" pitchFamily="2" charset="-122"/>
                <a:cs typeface="宋体" panose="02010600030101010101" pitchFamily="2" charset="-122"/>
              </a:rPr>
              <a:t>　拟写新闻标题、导语(概括新闻内容)</a:t>
            </a:r>
          </a:p>
          <a:p>
            <a:pPr indent="0" algn="just"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sz="2400" b="0">
                <a:solidFill>
                  <a:srgbClr val="FF0000"/>
                </a:solidFill>
                <a:latin typeface="宋体" panose="02010600030101010101" pitchFamily="2" charset="-122"/>
                <a:ea typeface="宋体" panose="02010600030101010101" pitchFamily="2" charset="-122"/>
                <a:cs typeface="宋体" panose="02010600030101010101" pitchFamily="2" charset="-122"/>
              </a:rPr>
              <a:t>1</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请用一句话概括这则新闻的主要内容。(2分)</a:t>
            </a:r>
          </a:p>
          <a:p>
            <a:pPr indent="0" algn="just"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r>
              <a:rPr sz="2400" b="0">
                <a:solidFill>
                  <a:schemeClr val="tx1"/>
                </a:solidFill>
                <a:latin typeface="楷体" panose="02010609060101010101" charset="-122"/>
                <a:ea typeface="楷体" panose="02010609060101010101" charset="-122"/>
                <a:cs typeface="楷体" panose="02010609060101010101" charset="-122"/>
              </a:rPr>
              <a:t>3月23日上午,随州市委市政府在随州市规划展览馆广场举行仪式,深情欢送江西援随医疗队首批队员返程。湖北省人大常委会副主任刘晓鸣出席活动并为江西援随医疗队颁发“抗击新冠肺炎疫情先进集体”荣誉牌匾。江西省援随前方指挥部指挥长、江西省委统战部常务副部长陈敏,随州市委书记陈瑞峰分别讲话。随州市委副书记、市长克克主持仪式。与会省市领导为江西医疗队代表颁发“抗击新冠肺炎疫情先进个人”荣誉证书。</a:t>
            </a:r>
            <a:r>
              <a:rPr lang="zh-CN" sz="2400" b="0">
                <a:solidFill>
                  <a:schemeClr val="tx1"/>
                </a:solidFill>
                <a:latin typeface="楷体" panose="02010609060101010101" charset="-122"/>
                <a:ea typeface="楷体" panose="02010609060101010101" charset="-122"/>
                <a:cs typeface="楷体" panose="02010609060101010101" charset="-122"/>
              </a:rPr>
              <a:t>　　</a:t>
            </a:r>
            <a:endParaRPr sz="2400" b="0">
              <a:solidFill>
                <a:schemeClr val="tx1"/>
              </a:solidFill>
              <a:latin typeface="楷体" panose="02010609060101010101" charset="-122"/>
              <a:ea typeface="楷体" panose="02010609060101010101" charset="-122"/>
              <a:cs typeface="楷体" panose="02010609060101010101" charset="-122"/>
            </a:endParaRPr>
          </a:p>
        </p:txBody>
      </p:sp>
    </p:spTree>
  </p:cSld>
  <p:clrMapOvr>
    <a:masterClrMapping/>
  </p:clrMapOvr>
  <p:transition spd="med">
    <p:wipe dir="d"/>
  </p:transition>
  <p:timing/>
</p:sld>
</file>

<file path=ppt/slides/slide20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新闻类材料概括与探究</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3</a:t>
            </a:r>
          </a:p>
        </p:txBody>
      </p:sp>
      <p:sp>
        <p:nvSpPr>
          <p:cNvPr id="2" name="文本框 1"/>
          <p:cNvSpPr txBox="1"/>
          <p:nvPr/>
        </p:nvSpPr>
        <p:spPr>
          <a:xfrm>
            <a:off x="895985" y="1056005"/>
            <a:ext cx="10729595" cy="1753235"/>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a:t>
            </a: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思路分析</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解答此题的关键在于考生需要在通读新闻内容的基础上找到新闻的导语,导语一般是新闻的第一句话。作答时,从新闻导语中找出关键信息,采用“谁+干什么”或“谁+怎么样”的形式压缩导语、概括新闻内容即可。</a:t>
            </a:r>
          </a:p>
        </p:txBody>
      </p:sp>
    </p:spTree>
  </p:cSld>
  <p:clrMapOvr>
    <a:masterClrMapping/>
  </p:clrMapOvr>
  <p:transition spd="med">
    <p:wipe dir="d"/>
  </p:transition>
  <p:timing/>
</p:sld>
</file>

<file path=ppt/slides/slide20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新闻类材料概括与探究</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3</a:t>
            </a:r>
          </a:p>
        </p:txBody>
      </p:sp>
      <p:sp>
        <p:nvSpPr>
          <p:cNvPr id="2" name="文本框 1"/>
          <p:cNvSpPr txBox="1"/>
          <p:nvPr/>
        </p:nvSpPr>
        <p:spPr>
          <a:xfrm>
            <a:off x="463550" y="1810385"/>
            <a:ext cx="10097135" cy="1198880"/>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a:t>
            </a: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参考答案</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随州市委市政府欢送江西援随医疗队首批队员返程。(意思对即可。2分)</a:t>
            </a:r>
          </a:p>
        </p:txBody>
      </p:sp>
    </p:spTree>
  </p:cSld>
  <p:clrMapOvr>
    <a:masterClrMapping/>
  </p:clrMapOvr>
  <p:transition spd="med">
    <p:wipe dir="d"/>
  </p:transition>
  <p:timing/>
</p:sld>
</file>

<file path=ppt/slides/slide20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新闻类材料概括与探究</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3</a:t>
            </a:r>
          </a:p>
        </p:txBody>
      </p:sp>
      <p:sp>
        <p:nvSpPr>
          <p:cNvPr id="2" name="文本框 1"/>
          <p:cNvSpPr txBox="1"/>
          <p:nvPr/>
        </p:nvSpPr>
        <p:spPr>
          <a:xfrm>
            <a:off x="508000" y="1699260"/>
            <a:ext cx="10462895" cy="4523105"/>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方法技巧</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一般来说,解答此类试题,掌握新闻的基本知识是前提。新闻一般包括标题、导语、主体、背景和结语五部分。背景和结语有时暗含在主体中。标题准确概括新闻的主要内容,重点突出,简洁醒目。导语是新闻的核心,用简要的文字,集中呈现最重要、最新鲜或最有特点的新闻事实,提示新闻的要旨,吸引读者进一步阅读文章。主体是新闻的主要部分,承接导语,具体叙述新闻事实,提供更详尽的信息,有时阐述导语所揭示的主题,或回答导语中提出的问题。背景是新闻发生的社会环境和自然环境,结语是对事件意义的揭示和评价。</a:t>
            </a:r>
          </a:p>
        </p:txBody>
      </p:sp>
    </p:spTree>
  </p:cSld>
  <p:clrMapOvr>
    <a:masterClrMapping/>
  </p:clrMapOvr>
  <p:transition spd="med">
    <p:wipe dir="d"/>
  </p:transition>
  <p:timing/>
</p:sld>
</file>

<file path=ppt/slides/slide20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新闻类材料概括与探究</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3</a:t>
            </a:r>
          </a:p>
        </p:txBody>
      </p:sp>
      <p:sp>
        <p:nvSpPr>
          <p:cNvPr id="2" name="文本框 1"/>
          <p:cNvSpPr txBox="1"/>
          <p:nvPr/>
        </p:nvSpPr>
        <p:spPr>
          <a:xfrm>
            <a:off x="508000" y="1699260"/>
            <a:ext cx="10462895" cy="2306955"/>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方法技巧</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新闻主要由五要素构成:何人(报道对象)、何事(主要事件,常常以动词形式出现)、何时(重要时间)、何地(重要地点)、何故(原因)。具体作答时,可从导语等入手。根据题干的要求组织答案即可。</a:t>
            </a:r>
          </a:p>
        </p:txBody>
      </p:sp>
    </p:spTree>
  </p:cSld>
  <p:clrMapOvr>
    <a:masterClrMapping/>
  </p:clrMapOvr>
  <p:transition spd="med">
    <p:wipe dir="d"/>
  </p:transition>
  <p:timing/>
</p:sld>
</file>

<file path=ppt/slides/slide20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新闻类材料概括与探究</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3</a:t>
            </a:r>
          </a:p>
        </p:txBody>
      </p:sp>
      <p:sp>
        <p:nvSpPr>
          <p:cNvPr id="2" name="文本框 1"/>
          <p:cNvSpPr txBox="1"/>
          <p:nvPr/>
        </p:nvSpPr>
        <p:spPr>
          <a:xfrm>
            <a:off x="508000" y="1699260"/>
            <a:ext cx="10462895" cy="3415030"/>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方法技巧</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除此之外,试卷中还会出现以下两种题型。</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一是在拟写新闻标题的基础上简述理由。一般从内容和表达效果两方面入手。内容上:从整体上概括了新闻的核心内容,点明了时间(或地点)的特殊性,突出了……的成就。表达效果上:激发……的自豪感,给人深刻印象,有吸引力,激发读者的阅读兴趣。</a:t>
            </a:r>
          </a:p>
        </p:txBody>
      </p:sp>
      <p:pic>
        <p:nvPicPr>
          <p:cNvPr id="764" name="注_1.jpg" descr="id:2147500925;FounderCES"/>
          <p:cNvPicPr>
            <a:picLocks noChangeAspect="1"/>
          </p:cNvPicPr>
          <p:nvPr/>
        </p:nvPicPr>
        <p:blipFill>
          <a:blip r:embed="rId2"/>
          <a:stretch>
            <a:fillRect/>
          </a:stretch>
        </p:blipFill>
        <p:spPr>
          <a:xfrm>
            <a:off x="615950" y="2532380"/>
            <a:ext cx="218440" cy="218440"/>
          </a:xfrm>
          <a:prstGeom prst="rect">
            <a:avLst/>
          </a:prstGeom>
        </p:spPr>
      </p:pic>
    </p:spTree>
  </p:cSld>
  <p:clrMapOvr>
    <a:masterClrMapping/>
  </p:clrMapOvr>
  <p:transition spd="med">
    <p:wipe dir="d"/>
  </p:transition>
  <p:timing/>
</p:sld>
</file>

<file path=ppt/slides/slide20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新闻类材料概括与探究</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3</a:t>
            </a:r>
          </a:p>
        </p:txBody>
      </p:sp>
      <p:sp>
        <p:nvSpPr>
          <p:cNvPr id="2" name="文本框 1"/>
          <p:cNvSpPr txBox="1"/>
          <p:nvPr/>
        </p:nvSpPr>
        <p:spPr>
          <a:xfrm>
            <a:off x="508000" y="1699260"/>
            <a:ext cx="10462895" cy="1753235"/>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二是分析新闻标题的妙处。作答时,主要按以下步骤。①概括标题点明的事件以及意义。②分析标题运用的修辞手法、写作手法、语言特点、用词、句式特点等。③点明其在表达效果上的作用。</a:t>
            </a:r>
          </a:p>
        </p:txBody>
      </p:sp>
    </p:spTree>
  </p:cSld>
  <p:clrMapOvr>
    <a:masterClrMapping/>
  </p:clrMapOvr>
  <p:transition spd="med">
    <p:wipe dir="d"/>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综合性学习</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专题六</a:t>
            </a:r>
          </a:p>
        </p:txBody>
      </p:sp>
      <p:sp>
        <p:nvSpPr>
          <p:cNvPr id="2" name="文本框 1"/>
          <p:cNvSpPr txBox="1"/>
          <p:nvPr/>
        </p:nvSpPr>
        <p:spPr>
          <a:xfrm>
            <a:off x="772795" y="1410970"/>
            <a:ext cx="9956800" cy="1753235"/>
          </a:xfrm>
          <a:prstGeom prst="rect">
            <a:avLst/>
          </a:prstGeom>
          <a:noFill/>
          <a:ln w="9525">
            <a:noFill/>
          </a:ln>
        </p:spPr>
        <p:txBody>
          <a:bodyPr wrap="square">
            <a:spAutoFit/>
          </a:bodyPr>
          <a:lstStyle/>
          <a:p>
            <a:pPr indent="0" algn="just"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(2)请介绍材料三漫画的画面内容,并揭示其寓意。(介绍时注意要素齐全,顺序合理,100字左右。6分)</a:t>
            </a:r>
          </a:p>
          <a:p>
            <a:pPr indent="0" algn="just" fontAlgn="auto">
              <a:lnSpc>
                <a:spcPct val="150000"/>
              </a:lnSpc>
            </a:pPr>
            <a:endParaRPr sz="2400" b="0">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wipe dir="d"/>
  </p:transition>
  <p:timing/>
</p:sld>
</file>

<file path=ppt/slides/slide2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新闻类材料概括与探究</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3</a:t>
            </a:r>
          </a:p>
        </p:txBody>
      </p:sp>
      <p:sp>
        <p:nvSpPr>
          <p:cNvPr id="2" name="文本框 1"/>
          <p:cNvSpPr txBox="1"/>
          <p:nvPr/>
        </p:nvSpPr>
        <p:spPr>
          <a:xfrm>
            <a:off x="463550" y="1066800"/>
            <a:ext cx="11349990" cy="5631180"/>
          </a:xfrm>
          <a:prstGeom prst="rect">
            <a:avLst/>
          </a:prstGeom>
          <a:noFill/>
          <a:ln w="9525">
            <a:noFill/>
          </a:ln>
        </p:spPr>
        <p:txBody>
          <a:bodyPr wrap="square">
            <a:spAutoFit/>
          </a:bodyPr>
          <a:lstStyle/>
          <a:p>
            <a:pPr indent="0" algn="ctr"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考向</a:t>
            </a:r>
            <a:r>
              <a:rPr lang="en-US" sz="2400" b="0">
                <a:solidFill>
                  <a:srgbClr val="FF0000"/>
                </a:solidFill>
                <a:latin typeface="宋体" panose="02010600030101010101" pitchFamily="2" charset="-122"/>
                <a:ea typeface="宋体" panose="02010600030101010101" pitchFamily="2" charset="-122"/>
                <a:cs typeface="宋体" panose="02010600030101010101" pitchFamily="2" charset="-122"/>
              </a:rPr>
              <a:t>2</a:t>
            </a:r>
            <a:r>
              <a:rPr sz="2400" b="0">
                <a:latin typeface="宋体" panose="02010600030101010101" pitchFamily="2" charset="-122"/>
                <a:ea typeface="宋体" panose="02010600030101010101" pitchFamily="2" charset="-122"/>
                <a:cs typeface="宋体" panose="02010600030101010101" pitchFamily="2" charset="-122"/>
              </a:rPr>
              <a:t>　给所给新闻材料选择恰当的标题</a:t>
            </a:r>
          </a:p>
          <a:p>
            <a:pPr indent="0" algn="just"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sz="2400" b="0">
                <a:solidFill>
                  <a:srgbClr val="FF0000"/>
                </a:solidFill>
                <a:latin typeface="宋体" panose="02010600030101010101" pitchFamily="2" charset="-122"/>
                <a:ea typeface="宋体" panose="02010600030101010101" pitchFamily="2" charset="-122"/>
                <a:cs typeface="宋体" panose="02010600030101010101" pitchFamily="2" charset="-122"/>
              </a:rPr>
              <a:t>2</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下面两个标题中,哪一个更适合作为所给新闻材料的标题?请简述理由。(3分)</a:t>
            </a:r>
          </a:p>
          <a:p>
            <a:pPr indent="0" algn="just"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r>
              <a:rPr sz="2400" b="0">
                <a:solidFill>
                  <a:schemeClr val="tx1"/>
                </a:solidFill>
                <a:latin typeface="楷体" panose="02010609060101010101" charset="-122"/>
                <a:ea typeface="楷体" panose="02010609060101010101" charset="-122"/>
                <a:cs typeface="楷体" panose="02010609060101010101" charset="-122"/>
              </a:rPr>
              <a:t>屋檐下一声鸽哨、胡同里一句叫卖……京腔京韵的京味儿戏剧是今年戏剧舞台上最受欢迎的演出剧目。为了让观众一次看个过瘾,国家大剧院在4月将为京城观众连续呈现三台京味儿大戏。……《天下第一楼》的编剧何冀平认为,如果地道的京味儿戏剧真的从北京人艺的舞台上消失了,这个剧院也会有很大的缺失,“所以剧院的管理层必须重视起这种传承,趁着还有一些老人在,必须让年轻演员下功夫去练,系统地上课,语言、做派、交往都要学,教会他们老的东西”。</a:t>
            </a:r>
          </a:p>
          <a:p>
            <a:pPr indent="0" algn="just" fontAlgn="auto">
              <a:lnSpc>
                <a:spcPct val="150000"/>
              </a:lnSpc>
            </a:pPr>
            <a:r>
              <a:rPr lang="zh-CN" sz="2400" b="0">
                <a:solidFill>
                  <a:schemeClr val="tx1"/>
                </a:solidFill>
                <a:latin typeface="黑体" panose="02010609060101010101" pitchFamily="49" charset="-122"/>
                <a:ea typeface="黑体" panose="02010609060101010101" pitchFamily="49" charset="-122"/>
                <a:cs typeface="黑体" panose="02010609060101010101" pitchFamily="49" charset="-122"/>
              </a:rPr>
              <a:t>标题一:</a:t>
            </a:r>
            <a:r>
              <a:rPr lang="zh-CN" sz="2400" b="0">
                <a:solidFill>
                  <a:schemeClr val="tx1"/>
                </a:solidFill>
                <a:latin typeface="楷体" panose="02010609060101010101" charset="-122"/>
                <a:ea typeface="楷体" panose="02010609060101010101" charset="-122"/>
                <a:cs typeface="楷体" panose="02010609060101010101" charset="-122"/>
              </a:rPr>
              <a:t>国家大剧院将连续呈现三台京味儿大戏</a:t>
            </a:r>
          </a:p>
          <a:p>
            <a:pPr indent="0" algn="just" fontAlgn="auto">
              <a:lnSpc>
                <a:spcPct val="150000"/>
              </a:lnSpc>
            </a:pPr>
            <a:r>
              <a:rPr lang="zh-CN" sz="2400" b="0">
                <a:solidFill>
                  <a:schemeClr val="tx1"/>
                </a:solidFill>
                <a:latin typeface="黑体" panose="02010609060101010101" pitchFamily="49" charset="-122"/>
                <a:ea typeface="黑体" panose="02010609060101010101" pitchFamily="49" charset="-122"/>
                <a:cs typeface="黑体" panose="02010609060101010101" pitchFamily="49" charset="-122"/>
              </a:rPr>
              <a:t>标题二:</a:t>
            </a:r>
            <a:r>
              <a:rPr lang="zh-CN" sz="2400" b="0">
                <a:solidFill>
                  <a:schemeClr val="tx1"/>
                </a:solidFill>
                <a:latin typeface="楷体" panose="02010609060101010101" charset="-122"/>
                <a:ea typeface="楷体" panose="02010609060101010101" charset="-122"/>
                <a:cs typeface="楷体" panose="02010609060101010101" charset="-122"/>
              </a:rPr>
              <a:t>受青睐的京味儿戏需要全面传承　　</a:t>
            </a:r>
            <a:endParaRPr sz="2400" b="0">
              <a:solidFill>
                <a:schemeClr val="tx1"/>
              </a:solidFill>
              <a:latin typeface="楷体" panose="02010609060101010101" charset="-122"/>
              <a:ea typeface="楷体" panose="02010609060101010101" charset="-122"/>
              <a:cs typeface="楷体" panose="02010609060101010101" charset="-122"/>
            </a:endParaRPr>
          </a:p>
        </p:txBody>
      </p:sp>
    </p:spTree>
  </p:cSld>
  <p:clrMapOvr>
    <a:masterClrMapping/>
  </p:clrMapOvr>
  <p:transition spd="med">
    <p:wipe dir="d"/>
  </p:transition>
  <p:timing/>
</p:sld>
</file>

<file path=ppt/slides/slide2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新闻类材料概括与探究</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3</a:t>
            </a:r>
          </a:p>
        </p:txBody>
      </p:sp>
      <p:sp>
        <p:nvSpPr>
          <p:cNvPr id="2" name="文本框 1"/>
          <p:cNvSpPr txBox="1"/>
          <p:nvPr/>
        </p:nvSpPr>
        <p:spPr>
          <a:xfrm>
            <a:off x="895985" y="1056005"/>
            <a:ext cx="10729595" cy="2306955"/>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a:t>
            </a: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思路分析</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解答此类试题,要认真阅读所给新闻并将其合理分层,该新闻主要包括两层意思,其一是京味儿戏剧颇受欢迎,其二是京味儿戏剧需要全面传承。就两个标题而言,标题二是对新闻整体内容的概括,标题一是“传承京味儿戏剧”的具体事例。</a:t>
            </a:r>
          </a:p>
        </p:txBody>
      </p:sp>
    </p:spTree>
  </p:cSld>
  <p:clrMapOvr>
    <a:masterClrMapping/>
  </p:clrMapOvr>
  <p:transition spd="med">
    <p:wipe dir="d"/>
  </p:transition>
  <p:timing/>
</p:sld>
</file>

<file path=ppt/slides/slide2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新闻类材料概括与探究</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3</a:t>
            </a:r>
          </a:p>
        </p:txBody>
      </p:sp>
      <p:sp>
        <p:nvSpPr>
          <p:cNvPr id="2" name="文本框 1"/>
          <p:cNvSpPr txBox="1"/>
          <p:nvPr/>
        </p:nvSpPr>
        <p:spPr>
          <a:xfrm>
            <a:off x="463550" y="1810385"/>
            <a:ext cx="10097135" cy="1198880"/>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a:t>
            </a: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参考答案</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标题二更适合。(1分)因为它从整体上概括了新闻的主要内容,而标题一是“传承京味儿戏”的具体事例。(2分)(共3分)</a:t>
            </a:r>
          </a:p>
        </p:txBody>
      </p:sp>
    </p:spTree>
  </p:cSld>
  <p:clrMapOvr>
    <a:masterClrMapping/>
  </p:clrMapOvr>
  <p:transition spd="med">
    <p:wipe dir="d"/>
  </p:transition>
  <p:timing/>
</p:sld>
</file>

<file path=ppt/slides/slide2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新闻类材料概括与探究</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3</a:t>
            </a:r>
          </a:p>
        </p:txBody>
      </p:sp>
      <p:sp>
        <p:nvSpPr>
          <p:cNvPr id="2" name="文本框 1"/>
          <p:cNvSpPr txBox="1"/>
          <p:nvPr/>
        </p:nvSpPr>
        <p:spPr>
          <a:xfrm>
            <a:off x="508000" y="1699260"/>
            <a:ext cx="10462895" cy="2861310"/>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方法技巧</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1.概括新闻的内容,一般采用划分层次的方法概括出新闻每一层的层意。</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2.根据每一层的层意,明确新闻的核心。</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3.对比给出的备选标题,从全面性(或侧重性)、概括性、导语指向性等角度判断即可。</a:t>
            </a:r>
          </a:p>
        </p:txBody>
      </p:sp>
    </p:spTree>
  </p:cSld>
  <p:clrMapOvr>
    <a:masterClrMapping/>
  </p:clrMapOvr>
  <p:transition spd="med">
    <p:wipe dir="d"/>
  </p:transition>
  <p:timing/>
</p:sld>
</file>

<file path=ppt/slides/slide2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新闻类材料概括与探究</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3</a:t>
            </a:r>
          </a:p>
        </p:txBody>
      </p:sp>
      <p:sp>
        <p:nvSpPr>
          <p:cNvPr id="2" name="文本框 1"/>
          <p:cNvSpPr txBox="1"/>
          <p:nvPr/>
        </p:nvSpPr>
        <p:spPr>
          <a:xfrm>
            <a:off x="563245" y="742315"/>
            <a:ext cx="10462895" cy="2306320"/>
          </a:xfrm>
          <a:prstGeom prst="rect">
            <a:avLst/>
          </a:prstGeom>
          <a:noFill/>
          <a:ln w="9525">
            <a:noFill/>
          </a:ln>
        </p:spPr>
        <p:txBody>
          <a:bodyPr wrap="square">
            <a:spAutoFit/>
          </a:bodyPr>
          <a:lstStyle/>
          <a:p>
            <a:pPr indent="0" fontAlgn="auto">
              <a:lnSpc>
                <a:spcPct val="120000"/>
              </a:lnSpc>
            </a:pPr>
            <a:r>
              <a:rPr lang="zh-CN" sz="2400" b="0">
                <a:latin typeface="黑体" panose="02010609060101010101" pitchFamily="49" charset="-122"/>
                <a:ea typeface="黑体" panose="02010609060101010101" pitchFamily="49" charset="-122"/>
                <a:cs typeface="宋体" panose="02010600030101010101" pitchFamily="2" charset="-122"/>
              </a:rPr>
              <a:t>对接教材</a:t>
            </a:r>
            <a:r>
              <a:rPr sz="2400" b="0">
                <a:latin typeface="宋体" panose="02010600030101010101" pitchFamily="2" charset="-122"/>
                <a:ea typeface="宋体" panose="02010600030101010101" pitchFamily="2" charset="-122"/>
                <a:cs typeface="宋体" panose="02010600030101010101" pitchFamily="2" charset="-122"/>
              </a:rPr>
              <a:t>　</a:t>
            </a:r>
          </a:p>
          <a:p>
            <a:pPr indent="0" algn="ctr" fontAlgn="auto">
              <a:lnSpc>
                <a:spcPct val="120000"/>
              </a:lnSpc>
            </a:pPr>
            <a:r>
              <a:rPr sz="2400" b="0">
                <a:latin typeface="宋体" panose="02010600030101010101" pitchFamily="2" charset="-122"/>
                <a:ea typeface="宋体" panose="02010600030101010101" pitchFamily="2" charset="-122"/>
                <a:cs typeface="宋体" panose="02010600030101010101" pitchFamily="2" charset="-122"/>
              </a:rPr>
              <a:t>　</a:t>
            </a:r>
            <a:r>
              <a:rPr sz="2400" b="0">
                <a:latin typeface="黑体" panose="02010609060101010101" pitchFamily="49" charset="-122"/>
                <a:ea typeface="黑体" panose="02010609060101010101" pitchFamily="49" charset="-122"/>
                <a:cs typeface="宋体" panose="02010600030101010101" pitchFamily="2" charset="-122"/>
              </a:rPr>
              <a:t>　常见的新闻体裁及其特点</a:t>
            </a:r>
          </a:p>
          <a:p>
            <a:pPr indent="0" algn="l" fontAlgn="auto">
              <a:lnSpc>
                <a:spcPct val="120000"/>
              </a:lnSpc>
            </a:pPr>
            <a:r>
              <a:rPr sz="2400" b="0">
                <a:latin typeface="宋体" panose="02010600030101010101" pitchFamily="2" charset="-122"/>
                <a:ea typeface="宋体" panose="02010600030101010101" pitchFamily="2" charset="-122"/>
                <a:cs typeface="宋体" panose="02010600030101010101" pitchFamily="2" charset="-122"/>
              </a:rPr>
              <a:t>    统编教材八年级上册第一单元新闻专题中介绍了常见的新闻体裁。针对不同的新闻情境,选用恰当的新闻素材也是备受中考命题人青睐的考查方向</a:t>
            </a:r>
            <a:r>
              <a:rPr lang="zh-CN" sz="2400" b="0">
                <a:latin typeface="宋体" panose="02010600030101010101" pitchFamily="2" charset="-122"/>
                <a:ea typeface="宋体" panose="02010600030101010101" pitchFamily="2" charset="-122"/>
                <a:cs typeface="宋体" panose="02010600030101010101" pitchFamily="2" charset="-122"/>
              </a:rPr>
              <a:t>。</a:t>
            </a:r>
            <a:endParaRPr sz="2400" b="0">
              <a:latin typeface="宋体" panose="02010600030101010101" pitchFamily="2" charset="-122"/>
              <a:ea typeface="宋体" panose="02010600030101010101" pitchFamily="2" charset="-122"/>
              <a:cs typeface="宋体" panose="02010600030101010101" pitchFamily="2" charset="-122"/>
            </a:endParaRPr>
          </a:p>
          <a:p>
            <a:pPr indent="0" fontAlgn="auto">
              <a:lnSpc>
                <a:spcPct val="120000"/>
              </a:lnSpc>
            </a:pPr>
            <a:endParaRPr sz="2400" b="0">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3" name="表格 2"/>
          <p:cNvGraphicFramePr>
            <a:graphicFrameLocks noGrp="1"/>
          </p:cNvGraphicFramePr>
          <p:nvPr>
            <p:custDataLst>
              <p:tags r:id="rId2"/>
            </p:custDataLst>
          </p:nvPr>
        </p:nvGraphicFramePr>
        <p:xfrm>
          <a:off x="713740" y="2597150"/>
          <a:ext cx="10607675" cy="3968750"/>
        </p:xfrm>
        <a:graphic>
          <a:graphicData uri="http://schemas.openxmlformats.org/drawingml/2006/table">
            <a:tbl>
              <a:tblPr firstRow="1" bandRow="1">
                <a:tableStyleId>{5940675A-B579-460E-94D1-54222C63F5DA}</a:tableStyleId>
              </a:tblPr>
              <a:tblGrid>
                <a:gridCol w="2000250"/>
                <a:gridCol w="8607425"/>
              </a:tblGrid>
              <a:tr h="509905">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新闻体裁</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特　点</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76885">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消　息</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宋体" panose="02010600030101010101" pitchFamily="2" charset="-122"/>
                          <a:ea typeface="宋体" panose="02010600030101010101" pitchFamily="2" charset="-122"/>
                          <a:cs typeface="NEU-BZ-S92" charset="0"/>
                        </a:rPr>
                        <a:t>迅速、简要地报道新近发生的事件。</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621030">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新闻特写</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具体描述新闻事件中的某一场景,生动形象地展现新闻现场。</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09905">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人物通讯</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围绕新闻事件中的人物,报道其言行、事迹,展现人物的精神。</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54025">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事件通讯</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相对完整地记述新闻事件,展示其发展过程与社会意义。</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54660">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背景资料</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宋体" panose="02010600030101010101" pitchFamily="2" charset="-122"/>
                          <a:ea typeface="宋体" panose="02010600030101010101" pitchFamily="2" charset="-122"/>
                          <a:cs typeface="NEU-BZ-S92" charset="0"/>
                        </a:rPr>
                        <a:t>调查并呈现新闻事件的社会历史背景、深层原因等。</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54660">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新闻花絮</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宋体" panose="02010600030101010101" pitchFamily="2" charset="-122"/>
                          <a:ea typeface="宋体" panose="02010600030101010101" pitchFamily="2" charset="-122"/>
                          <a:cs typeface="NEU-BZ-S92" charset="0"/>
                        </a:rPr>
                        <a:t>记录主体事件之外的一些有价值或有趣的小新闻点。</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87680">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新闻评论</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宋体" panose="02010600030101010101" pitchFamily="2" charset="-122"/>
                          <a:ea typeface="宋体" panose="02010600030101010101" pitchFamily="2" charset="-122"/>
                          <a:cs typeface="NEU-BZ-S92" charset="0"/>
                        </a:rPr>
                        <a:t>社会各界对新近发生的新闻事件所发表的言论。</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wipe dir="d"/>
  </p:transition>
  <p:timing/>
</p:sld>
</file>

<file path=ppt/slides/slide2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新闻类材料概括与探究</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3</a:t>
            </a:r>
          </a:p>
        </p:txBody>
      </p:sp>
      <p:sp>
        <p:nvSpPr>
          <p:cNvPr id="2" name="文本框 1"/>
          <p:cNvSpPr txBox="1"/>
          <p:nvPr/>
        </p:nvSpPr>
        <p:spPr>
          <a:xfrm>
            <a:off x="508000" y="1699260"/>
            <a:ext cx="10462895" cy="4523105"/>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提分特训</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1.请给下面的新闻拟写一个标题。(不超过25个字)(2分)</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r>
              <a:rPr sz="2400" b="0">
                <a:solidFill>
                  <a:schemeClr val="tx1"/>
                </a:solidFill>
                <a:latin typeface="楷体" panose="02010609060101010101" charset="-122"/>
                <a:ea typeface="楷体" panose="02010609060101010101" charset="-122"/>
                <a:cs typeface="楷体" panose="02010609060101010101" charset="-122"/>
              </a:rPr>
              <a:t>据丹霞山世界地质公园2020年4月20日消息,该公园联合雁荡山世界地质公园发起的“2020年友好姊妹公园世界地球日互展互动”,将于4月22日至28日在全国12家知名公园举行,以迎接第51个世界地球日到来,并向社会公众科普地球科学价值,促使人们珍爱地球家园。参与本次活动的世界地质公园横跨全国东西南北,地质地貌景观类型丰富多样,包含了丹霞地貌、花岗岩地貌、砂岩峰林地貌、喀斯特地貌等,将为公众带来一场科普盛宴。 </a:t>
            </a:r>
          </a:p>
        </p:txBody>
      </p:sp>
    </p:spTree>
  </p:cSld>
  <p:clrMapOvr>
    <a:masterClrMapping/>
  </p:clrMapOvr>
  <p:transition spd="med">
    <p:wipe dir="d"/>
  </p:transition>
  <p:timing/>
</p:sld>
</file>

<file path=ppt/slides/slide2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新闻类材料概括与探究</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3</a:t>
            </a:r>
          </a:p>
        </p:txBody>
      </p:sp>
      <p:sp>
        <p:nvSpPr>
          <p:cNvPr id="2" name="文本框 1"/>
          <p:cNvSpPr txBox="1"/>
          <p:nvPr/>
        </p:nvSpPr>
        <p:spPr>
          <a:xfrm>
            <a:off x="508000" y="1699260"/>
            <a:ext cx="10462895" cy="1198880"/>
          </a:xfrm>
          <a:prstGeom prst="rect">
            <a:avLst/>
          </a:prstGeom>
          <a:noFill/>
          <a:ln w="9525">
            <a:noFill/>
          </a:ln>
        </p:spPr>
        <p:txBody>
          <a:bodyPr wrap="square">
            <a:spAutoFit/>
          </a:bodyPr>
          <a:lstStyle/>
          <a:p>
            <a:pPr indent="0" algn="l"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FF0000"/>
                </a:solidFill>
                <a:latin typeface="黑体" panose="02010609060101010101" pitchFamily="49" charset="-122"/>
                <a:ea typeface="黑体" panose="02010609060101010101" pitchFamily="49" charset="-122"/>
                <a:cs typeface="宋体" panose="02010600030101010101" pitchFamily="2" charset="-122"/>
              </a:rPr>
              <a:t>参考</a:t>
            </a:r>
            <a:r>
              <a:rPr sz="2400" b="0">
                <a:solidFill>
                  <a:srgbClr val="FF0000"/>
                </a:solidFill>
                <a:latin typeface="黑体" panose="02010609060101010101" pitchFamily="49" charset="-122"/>
                <a:ea typeface="黑体" panose="02010609060101010101" pitchFamily="49" charset="-122"/>
                <a:cs typeface="宋体" panose="02010600030101010101" pitchFamily="2" charset="-122"/>
              </a:rPr>
              <a:t>答案</a:t>
            </a: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　全国12家地质公园共同参与世界地球日互展互动(意思对即可。2分)</a:t>
            </a:r>
          </a:p>
        </p:txBody>
      </p:sp>
    </p:spTree>
  </p:cSld>
  <p:clrMapOvr>
    <a:masterClrMapping/>
  </p:clrMapOvr>
  <p:transition spd="med">
    <p:wipe dir="d"/>
  </p:transition>
  <p:timing/>
</p:sld>
</file>

<file path=ppt/slides/slide2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新闻类材料概括与探究</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3</a:t>
            </a:r>
          </a:p>
        </p:txBody>
      </p:sp>
      <p:sp>
        <p:nvSpPr>
          <p:cNvPr id="2" name="文本框 1"/>
          <p:cNvSpPr txBox="1"/>
          <p:nvPr/>
        </p:nvSpPr>
        <p:spPr>
          <a:xfrm>
            <a:off x="508000" y="1699260"/>
            <a:ext cx="10462895" cy="4523105"/>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提分特训</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2.给下面的新闻拟写一个导语。(不超过20字)(3分)</a:t>
            </a:r>
          </a:p>
          <a:p>
            <a:pPr indent="0" algn="ctr" fontAlgn="auto">
              <a:lnSpc>
                <a:spcPct val="150000"/>
              </a:lnSpc>
            </a:pPr>
            <a:r>
              <a:rPr sz="2400" b="0">
                <a:solidFill>
                  <a:schemeClr val="tx1"/>
                </a:solidFill>
                <a:latin typeface="黑体" panose="02010609060101010101" pitchFamily="49" charset="-122"/>
                <a:ea typeface="黑体" panose="02010609060101010101" pitchFamily="49" charset="-122"/>
                <a:cs typeface="黑体" panose="02010609060101010101" pitchFamily="49" charset="-122"/>
              </a:rPr>
              <a:t>杭州2022年第19届亚运会吉祥物今日发布</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r>
              <a:rPr sz="2400" b="0">
                <a:solidFill>
                  <a:schemeClr val="tx1"/>
                </a:solidFill>
                <a:latin typeface="黑体" panose="02010609060101010101" pitchFamily="49" charset="-122"/>
                <a:ea typeface="黑体" panose="02010609060101010101" pitchFamily="49" charset="-122"/>
                <a:cs typeface="黑体" panose="02010609060101010101" pitchFamily="49" charset="-122"/>
              </a:rPr>
              <a:t>××网杭州4月3日电</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r>
              <a:rPr sz="2400" b="0" u="sng">
                <a:solidFill>
                  <a:schemeClr val="tx1"/>
                </a:solidFill>
                <a:latin typeface="楷体" panose="02010609060101010101" charset="-122"/>
                <a:ea typeface="楷体" panose="02010609060101010101" charset="-122"/>
                <a:cs typeface="楷体" panose="02010609060101010101" charset="-122"/>
              </a:rPr>
              <a:t>　　　　　　　　　　　　　</a:t>
            </a:r>
            <a:r>
              <a:rPr sz="2400" b="0">
                <a:solidFill>
                  <a:schemeClr val="tx1"/>
                </a:solidFill>
                <a:latin typeface="楷体" panose="02010609060101010101" charset="-122"/>
                <a:ea typeface="楷体" panose="02010609060101010101" charset="-122"/>
                <a:cs typeface="楷体" panose="02010609060101010101" charset="-122"/>
              </a:rPr>
              <a:t>。此次线上发布的杭州亚运会吉祥物是一组承载深厚底蕴和充满时代活力的机器人,共有三个,组合名为“江南忆”,出自唐朝诗人白居易的名句“江南忆,最忆是杭州”。这组吉祥物融合了杭州的历史人文、自然生态和创新基因。杭州亚组委介绍,三个吉祥物分别取名“琮琮”“莲莲”“宸宸”。</a:t>
            </a:r>
          </a:p>
        </p:txBody>
      </p:sp>
    </p:spTree>
  </p:cSld>
  <p:clrMapOvr>
    <a:masterClrMapping/>
  </p:clrMapOvr>
  <p:transition spd="med">
    <p:wipe dir="d"/>
  </p:transition>
  <p:timing/>
</p:sld>
</file>

<file path=ppt/slides/slide2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新闻类材料概括与探究</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3</a:t>
            </a:r>
          </a:p>
        </p:txBody>
      </p:sp>
      <p:sp>
        <p:nvSpPr>
          <p:cNvPr id="2" name="文本框 1"/>
          <p:cNvSpPr txBox="1"/>
          <p:nvPr/>
        </p:nvSpPr>
        <p:spPr>
          <a:xfrm>
            <a:off x="508000" y="1699260"/>
            <a:ext cx="10462895" cy="1198880"/>
          </a:xfrm>
          <a:prstGeom prst="rect">
            <a:avLst/>
          </a:prstGeom>
          <a:noFill/>
          <a:ln w="9525">
            <a:noFill/>
          </a:ln>
        </p:spPr>
        <p:txBody>
          <a:bodyPr wrap="square">
            <a:spAutoFit/>
          </a:bodyPr>
          <a:lstStyle/>
          <a:p>
            <a:pPr indent="0" algn="l"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FF0000"/>
                </a:solidFill>
                <a:latin typeface="黑体" panose="02010609060101010101" pitchFamily="49" charset="-122"/>
                <a:ea typeface="黑体" panose="02010609060101010101" pitchFamily="49" charset="-122"/>
                <a:cs typeface="宋体" panose="02010600030101010101" pitchFamily="2" charset="-122"/>
              </a:rPr>
              <a:t>参考</a:t>
            </a:r>
            <a:r>
              <a:rPr sz="2400" b="0">
                <a:solidFill>
                  <a:srgbClr val="FF0000"/>
                </a:solidFill>
                <a:latin typeface="黑体" panose="02010609060101010101" pitchFamily="49" charset="-122"/>
                <a:ea typeface="黑体" panose="02010609060101010101" pitchFamily="49" charset="-122"/>
                <a:cs typeface="宋体" panose="02010600030101010101" pitchFamily="2" charset="-122"/>
              </a:rPr>
              <a:t>答案</a:t>
            </a: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　杭州亚运会吉祥物于4月3日在线上正式发布(意思对即可。“4月3日”“线上发布”两个要点一个1分,共2分;大意1分。共3分)</a:t>
            </a:r>
          </a:p>
        </p:txBody>
      </p:sp>
    </p:spTree>
  </p:cSld>
  <p:clrMapOvr>
    <a:masterClrMapping/>
  </p:clrMapOvr>
  <p:transition spd="med">
    <p:wipe dir="d"/>
  </p:transition>
  <p:timing/>
</p:sld>
</file>

<file path=ppt/slides/slide2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新闻类材料概括与探究</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3</a:t>
            </a:r>
          </a:p>
        </p:txBody>
      </p:sp>
      <p:sp>
        <p:nvSpPr>
          <p:cNvPr id="2" name="文本框 1"/>
          <p:cNvSpPr txBox="1"/>
          <p:nvPr/>
        </p:nvSpPr>
        <p:spPr>
          <a:xfrm>
            <a:off x="592455" y="1221740"/>
            <a:ext cx="11007090" cy="5077460"/>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提分特训</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lang="en-US" sz="2400" b="0">
                <a:solidFill>
                  <a:schemeClr val="tx1"/>
                </a:solidFill>
                <a:latin typeface="宋体" panose="02010600030101010101" pitchFamily="2" charset="-122"/>
                <a:ea typeface="宋体" panose="02010600030101010101" pitchFamily="2" charset="-122"/>
                <a:cs typeface="宋体" panose="02010600030101010101" pitchFamily="2" charset="-122"/>
              </a:rPr>
              <a:t>3.</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下面两个标题中,哪一个更适合作为所给新闻材料的标题?请简述理由。(3分)</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r>
              <a:rPr sz="2400" b="0">
                <a:solidFill>
                  <a:schemeClr val="tx1"/>
                </a:solidFill>
                <a:latin typeface="黑体" panose="02010609060101010101" pitchFamily="49" charset="-122"/>
                <a:ea typeface="黑体" panose="02010609060101010101" pitchFamily="49" charset="-122"/>
                <a:cs typeface="黑体" panose="02010609060101010101" pitchFamily="49" charset="-122"/>
              </a:rPr>
              <a:t>光明日报北京4月12日电</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r>
              <a:rPr sz="2400" b="0">
                <a:solidFill>
                  <a:schemeClr val="tx1"/>
                </a:solidFill>
                <a:latin typeface="楷体" panose="02010609060101010101" charset="-122"/>
                <a:ea typeface="楷体" panose="02010609060101010101" charset="-122"/>
                <a:cs typeface="楷体" panose="02010609060101010101" charset="-122"/>
              </a:rPr>
              <a:t>12日,中国科学技术协会发布了中国工业遗产保护名录(第二批),该名录囊括了建造完成中华人民共和国成立以来第一艘出口万吨轮“绍兴号”的上海船厂、由中国工程师自己设计建造的青岛最早的军事专用人工码头建筑——青岛栈桥、上海第一家啤酒厂——上海啤酒公司等100项工业文化遗迹。</a:t>
            </a:r>
            <a:endParaRPr sz="2400" b="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0" algn="l" fontAlgn="auto">
              <a:lnSpc>
                <a:spcPct val="150000"/>
              </a:lnSpc>
            </a:pPr>
            <a:r>
              <a:rPr sz="2400" b="0">
                <a:solidFill>
                  <a:schemeClr val="tx1"/>
                </a:solidFill>
                <a:latin typeface="黑体" panose="02010609060101010101" pitchFamily="49" charset="-122"/>
                <a:ea typeface="黑体" panose="02010609060101010101" pitchFamily="49" charset="-122"/>
                <a:cs typeface="黑体" panose="02010609060101010101" pitchFamily="49" charset="-122"/>
              </a:rPr>
              <a:t>标题一:</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中国科学技术协会发布第二批中国工业遗产保护名录</a:t>
            </a:r>
          </a:p>
          <a:p>
            <a:pPr indent="0" algn="l" fontAlgn="auto">
              <a:lnSpc>
                <a:spcPct val="150000"/>
              </a:lnSpc>
            </a:pPr>
            <a:r>
              <a:rPr sz="2400" b="0">
                <a:solidFill>
                  <a:schemeClr val="tx1"/>
                </a:solidFill>
                <a:latin typeface="黑体" panose="02010609060101010101" pitchFamily="49" charset="-122"/>
                <a:ea typeface="黑体" panose="02010609060101010101" pitchFamily="49" charset="-122"/>
                <a:cs typeface="黑体" panose="02010609060101010101" pitchFamily="49" charset="-122"/>
              </a:rPr>
              <a:t>标题二:</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百项工业文化遗迹入选第二批中国工业遗产保护名录</a:t>
            </a:r>
            <a:r>
              <a:rPr sz="2400" b="0">
                <a:solidFill>
                  <a:schemeClr val="tx1"/>
                </a:solidFill>
                <a:latin typeface="楷体" panose="02010609060101010101" charset="-122"/>
                <a:ea typeface="楷体" panose="02010609060101010101" charset="-122"/>
                <a:cs typeface="楷体" panose="02010609060101010101" charset="-122"/>
              </a:rPr>
              <a:t> </a:t>
            </a:r>
          </a:p>
        </p:txBody>
      </p:sp>
    </p:spTree>
  </p:cSld>
  <p:clrMapOvr>
    <a:masterClrMapping/>
  </p:clrMapOvr>
  <p:transition spd="med">
    <p:wipe dir="d"/>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综合性学习</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专题六</a:t>
            </a:r>
          </a:p>
        </p:txBody>
      </p:sp>
      <p:sp>
        <p:nvSpPr>
          <p:cNvPr id="2" name="文本框 1"/>
          <p:cNvSpPr txBox="1"/>
          <p:nvPr/>
        </p:nvSpPr>
        <p:spPr>
          <a:xfrm>
            <a:off x="772795" y="1410970"/>
            <a:ext cx="9956800" cy="4523105"/>
          </a:xfrm>
          <a:prstGeom prst="rect">
            <a:avLst/>
          </a:prstGeom>
          <a:noFill/>
          <a:ln w="9525">
            <a:noFill/>
          </a:ln>
        </p:spPr>
        <p:txBody>
          <a:bodyPr wrap="square">
            <a:spAutoFit/>
          </a:bodyPr>
          <a:lstStyle/>
          <a:p>
            <a:pPr indent="0" algn="just"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(2)请介绍材料三漫画的画面内容,并揭示其寓意。(介绍时注意要素齐全,顺序合理,100字左右。6分)</a:t>
            </a:r>
          </a:p>
          <a:p>
            <a:pPr indent="0" algn="just" fontAlgn="auto">
              <a:lnSpc>
                <a:spcPct val="150000"/>
              </a:lnSpc>
            </a:pPr>
            <a:r>
              <a:rPr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zh-CN" sz="2400">
                <a:solidFill>
                  <a:srgbClr val="FF0000"/>
                </a:solidFill>
                <a:latin typeface="黑体" panose="02010609060101010101" pitchFamily="49" charset="-122"/>
                <a:ea typeface="黑体" panose="02010609060101010101" pitchFamily="49" charset="-122"/>
                <a:cs typeface="宋体" panose="02010600030101010101" pitchFamily="2" charset="-122"/>
                <a:sym typeface="+mn-ea"/>
              </a:rPr>
              <a:t>参考</a:t>
            </a:r>
            <a:r>
              <a:rPr sz="2400">
                <a:solidFill>
                  <a:srgbClr val="FF0000"/>
                </a:solidFill>
                <a:latin typeface="黑体" panose="02010609060101010101" pitchFamily="49" charset="-122"/>
                <a:ea typeface="黑体" panose="02010609060101010101" pitchFamily="49" charset="-122"/>
                <a:cs typeface="宋体" panose="02010600030101010101" pitchFamily="2" charset="-122"/>
                <a:sym typeface="+mn-ea"/>
              </a:rPr>
              <a:t>答案</a:t>
            </a:r>
            <a:r>
              <a:rPr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　</a:t>
            </a: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　“画面内容”示例:漫画的主体由右边的书和左边的人组成。印有“知识”和笑脸的书拿着付费单,示意左边的人付费;左边的人戴着眼镜,右手拿着代表互联网的电脑,左手竖起大拇指,表示“愿为专业化内容买单”。(“主体”“书”“戴眼镜的人”“买单”,一点1分,共4分;顺序合理,1分。共5分)“寓意”:互联网用户愿意为专业化(有用)的知识付费。(意思对即可。1分)(共6分)</a:t>
            </a:r>
          </a:p>
        </p:txBody>
      </p:sp>
    </p:spTree>
  </p:cSld>
  <p:clrMapOvr>
    <a:masterClrMapping/>
  </p:clrMapOvr>
  <p:transition spd="med">
    <p:wipe dir="d"/>
  </p:transition>
  <p:timing/>
</p:sld>
</file>

<file path=ppt/slides/slide2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新闻类材料概括与探究</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3</a:t>
            </a:r>
          </a:p>
        </p:txBody>
      </p:sp>
      <p:sp>
        <p:nvSpPr>
          <p:cNvPr id="2" name="文本框 1"/>
          <p:cNvSpPr txBox="1"/>
          <p:nvPr/>
        </p:nvSpPr>
        <p:spPr>
          <a:xfrm>
            <a:off x="508000" y="1699260"/>
            <a:ext cx="10462895" cy="1198880"/>
          </a:xfrm>
          <a:prstGeom prst="rect">
            <a:avLst/>
          </a:prstGeom>
          <a:noFill/>
          <a:ln w="9525">
            <a:noFill/>
          </a:ln>
        </p:spPr>
        <p:txBody>
          <a:bodyPr wrap="square">
            <a:spAutoFit/>
          </a:bodyPr>
          <a:lstStyle/>
          <a:p>
            <a:pPr indent="0" algn="l"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FF0000"/>
                </a:solidFill>
                <a:latin typeface="黑体" panose="02010609060101010101" pitchFamily="49" charset="-122"/>
                <a:ea typeface="黑体" panose="02010609060101010101" pitchFamily="49" charset="-122"/>
                <a:cs typeface="宋体" panose="02010600030101010101" pitchFamily="2" charset="-122"/>
              </a:rPr>
              <a:t>参考</a:t>
            </a:r>
            <a:r>
              <a:rPr sz="2400" b="0">
                <a:solidFill>
                  <a:srgbClr val="FF0000"/>
                </a:solidFill>
                <a:latin typeface="黑体" panose="02010609060101010101" pitchFamily="49" charset="-122"/>
                <a:ea typeface="黑体" panose="02010609060101010101" pitchFamily="49" charset="-122"/>
                <a:cs typeface="宋体" panose="02010600030101010101" pitchFamily="2" charset="-122"/>
              </a:rPr>
              <a:t>答案</a:t>
            </a: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　标题二更合适。(1分)因为这则新闻的重点是“100项工业文化遗迹”,所以标题二概括的内容更全面。(2分)(共3分)</a:t>
            </a:r>
          </a:p>
        </p:txBody>
      </p:sp>
    </p:spTree>
  </p:cSld>
  <p:clrMapOvr>
    <a:masterClrMapping/>
  </p:clrMapOvr>
  <p:transition spd="med">
    <p:wipe dir="d"/>
  </p:transition>
  <p:timing/>
</p:sld>
</file>

<file path=ppt/slides/slide2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新闻类材料概括与探究</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3</a:t>
            </a:r>
          </a:p>
        </p:txBody>
      </p:sp>
      <p:sp>
        <p:nvSpPr>
          <p:cNvPr id="2" name="文本框 1"/>
          <p:cNvSpPr txBox="1"/>
          <p:nvPr/>
        </p:nvSpPr>
        <p:spPr>
          <a:xfrm>
            <a:off x="619125" y="1033780"/>
            <a:ext cx="10462895" cy="5631180"/>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提分特训</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4.请为下面的新闻拟写一个标题,并简述理由。(3分)</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r>
              <a:rPr sz="2400" b="0">
                <a:solidFill>
                  <a:schemeClr val="tx1"/>
                </a:solidFill>
                <a:latin typeface="楷体" panose="02010609060101010101" charset="-122"/>
                <a:ea typeface="楷体" panose="02010609060101010101" charset="-122"/>
                <a:cs typeface="楷体" panose="02010609060101010101" charset="-122"/>
              </a:rPr>
              <a:t>5月9日中宣部副部长、国务院新闻办主任徐麟在国新办新闻发布会上宣布,亚洲文明对话大会将于5月15日在北京隆重开幕。据了解,此次大会主题是“亚洲文明交流互鉴与命运共同体”,包括开幕式、平行分论坛、亚洲文化嘉年华、亚洲文明周活动等四大板块,涉及相关活动将达110多项,充分展示亚洲文明的多彩魅力和中华文明的深厚底蕴。亚洲文明对话大会是继第二届“一带一路”国际合作高峰论坛、北京世界园艺博览会之后,中国举办的又一场重要外交活动,是具有标志性意义的国际盛会,将进一步推动亚洲和世界各国文明交流互鉴,在取长补短中实现共同进步。</a:t>
            </a:r>
          </a:p>
        </p:txBody>
      </p:sp>
    </p:spTree>
  </p:cSld>
  <p:clrMapOvr>
    <a:masterClrMapping/>
  </p:clrMapOvr>
  <p:transition spd="med">
    <p:wipe dir="d"/>
  </p:transition>
  <p:timing/>
</p:sld>
</file>

<file path=ppt/slides/slide2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新闻类材料概括与探究</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3</a:t>
            </a:r>
          </a:p>
        </p:txBody>
      </p:sp>
      <p:sp>
        <p:nvSpPr>
          <p:cNvPr id="2" name="文本框 1"/>
          <p:cNvSpPr txBox="1"/>
          <p:nvPr/>
        </p:nvSpPr>
        <p:spPr>
          <a:xfrm>
            <a:off x="508000" y="1699260"/>
            <a:ext cx="10462895" cy="1753235"/>
          </a:xfrm>
          <a:prstGeom prst="rect">
            <a:avLst/>
          </a:prstGeom>
          <a:noFill/>
          <a:ln w="9525">
            <a:noFill/>
          </a:ln>
        </p:spPr>
        <p:txBody>
          <a:bodyPr wrap="square">
            <a:spAutoFit/>
          </a:bodyPr>
          <a:lstStyle/>
          <a:p>
            <a:pPr indent="0" algn="l"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FF0000"/>
                </a:solidFill>
                <a:latin typeface="黑体" panose="02010609060101010101" pitchFamily="49" charset="-122"/>
                <a:ea typeface="黑体" panose="02010609060101010101" pitchFamily="49" charset="-122"/>
                <a:cs typeface="宋体" panose="02010600030101010101" pitchFamily="2" charset="-122"/>
              </a:rPr>
              <a:t>参考</a:t>
            </a:r>
            <a:r>
              <a:rPr sz="2400" b="0">
                <a:solidFill>
                  <a:srgbClr val="FF0000"/>
                </a:solidFill>
                <a:latin typeface="黑体" panose="02010609060101010101" pitchFamily="49" charset="-122"/>
                <a:ea typeface="黑体" panose="02010609060101010101" pitchFamily="49" charset="-122"/>
                <a:cs typeface="宋体" panose="02010600030101010101" pitchFamily="2" charset="-122"/>
              </a:rPr>
              <a:t>答案</a:t>
            </a: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　标题:亚洲文明对话大会将于5月15日在北京隆重开幕</a:t>
            </a:r>
          </a:p>
          <a:p>
            <a:pPr indent="0" algn="l"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理由:概括了新闻的主要内容;突出了会议举办的时间与地点。(意思对即可。标题1分,理由2分,共3分。若有其他答案,理由充分也可酌情给分)</a:t>
            </a:r>
          </a:p>
        </p:txBody>
      </p:sp>
    </p:spTree>
  </p:cSld>
  <p:clrMapOvr>
    <a:masterClrMapping/>
  </p:clrMapOvr>
  <p:transition spd="med">
    <p:wipe dir="d"/>
  </p:transition>
  <p:timing/>
</p:sld>
</file>

<file path=ppt/slides/slide2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新闻类材料概括与探究</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3</a:t>
            </a:r>
          </a:p>
        </p:txBody>
      </p:sp>
      <p:sp>
        <p:nvSpPr>
          <p:cNvPr id="2" name="文本框 1"/>
          <p:cNvSpPr txBox="1"/>
          <p:nvPr/>
        </p:nvSpPr>
        <p:spPr>
          <a:xfrm>
            <a:off x="508000" y="1699260"/>
            <a:ext cx="10462895" cy="2306955"/>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提分特训</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5.请根据两位同学的新闻素材与表现角度,分析他们应选用的新闻体裁。(4分)</a:t>
            </a:r>
          </a:p>
          <a:p>
            <a:pPr indent="0" algn="l" fontAlgn="auto">
              <a:lnSpc>
                <a:spcPct val="150000"/>
              </a:lnSpc>
            </a:pPr>
            <a:r>
              <a:rPr sz="2400" b="0">
                <a:solidFill>
                  <a:schemeClr val="tx1"/>
                </a:solidFill>
                <a:latin typeface="黑体" panose="02010609060101010101" pitchFamily="49" charset="-122"/>
                <a:ea typeface="黑体" panose="02010609060101010101" pitchFamily="49" charset="-122"/>
                <a:cs typeface="黑体" panose="02010609060101010101" pitchFamily="49" charset="-122"/>
              </a:rPr>
              <a:t>甲同学:</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关注地铁1号线从设计到即将运行的全过程及社会意义。</a:t>
            </a:r>
          </a:p>
          <a:p>
            <a:pPr indent="0" algn="l" fontAlgn="auto">
              <a:lnSpc>
                <a:spcPct val="150000"/>
              </a:lnSpc>
            </a:pPr>
            <a:r>
              <a:rPr sz="2400" b="0">
                <a:solidFill>
                  <a:schemeClr val="tx1"/>
                </a:solidFill>
                <a:latin typeface="黑体" panose="02010609060101010101" pitchFamily="49" charset="-122"/>
                <a:ea typeface="黑体" panose="02010609060101010101" pitchFamily="49" charset="-122"/>
                <a:cs typeface="黑体" panose="02010609060101010101" pitchFamily="49" charset="-122"/>
              </a:rPr>
              <a:t>乙同学:</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被地铁现场施工人员精湛的焊接技术吸引,要对这一场面进行报道。</a:t>
            </a:r>
            <a:r>
              <a:rPr sz="2400" b="0">
                <a:solidFill>
                  <a:schemeClr val="tx1"/>
                </a:solidFill>
                <a:latin typeface="楷体" panose="02010609060101010101" charset="-122"/>
                <a:ea typeface="楷体" panose="02010609060101010101" charset="-122"/>
                <a:cs typeface="楷体" panose="02010609060101010101" charset="-122"/>
              </a:rPr>
              <a:t> </a:t>
            </a:r>
          </a:p>
        </p:txBody>
      </p:sp>
    </p:spTree>
  </p:cSld>
  <p:clrMapOvr>
    <a:masterClrMapping/>
  </p:clrMapOvr>
  <p:transition spd="med">
    <p:wipe dir="d"/>
  </p:transition>
  <p:timing/>
</p:sld>
</file>

<file path=ppt/slides/slide2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新闻类材料概括与探究</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3</a:t>
            </a:r>
          </a:p>
        </p:txBody>
      </p:sp>
      <p:sp>
        <p:nvSpPr>
          <p:cNvPr id="2" name="文本框 1"/>
          <p:cNvSpPr txBox="1"/>
          <p:nvPr/>
        </p:nvSpPr>
        <p:spPr>
          <a:xfrm>
            <a:off x="508000" y="1699260"/>
            <a:ext cx="10462895" cy="645160"/>
          </a:xfrm>
          <a:prstGeom prst="rect">
            <a:avLst/>
          </a:prstGeom>
          <a:noFill/>
          <a:ln w="9525">
            <a:noFill/>
          </a:ln>
        </p:spPr>
        <p:txBody>
          <a:bodyPr wrap="square">
            <a:spAutoFit/>
          </a:bodyPr>
          <a:lstStyle/>
          <a:p>
            <a:pPr indent="0" algn="l"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FF0000"/>
                </a:solidFill>
                <a:latin typeface="黑体" panose="02010609060101010101" pitchFamily="49" charset="-122"/>
                <a:ea typeface="黑体" panose="02010609060101010101" pitchFamily="49" charset="-122"/>
                <a:cs typeface="宋体" panose="02010600030101010101" pitchFamily="2" charset="-122"/>
              </a:rPr>
              <a:t>参考</a:t>
            </a:r>
            <a:r>
              <a:rPr sz="2400" b="0">
                <a:solidFill>
                  <a:srgbClr val="FF0000"/>
                </a:solidFill>
                <a:latin typeface="黑体" panose="02010609060101010101" pitchFamily="49" charset="-122"/>
                <a:ea typeface="黑体" panose="02010609060101010101" pitchFamily="49" charset="-122"/>
                <a:cs typeface="宋体" panose="02010600030101010101" pitchFamily="2" charset="-122"/>
              </a:rPr>
              <a:t>答案</a:t>
            </a: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　甲同学:事件通讯　乙同学:新闻特写(一个2分,共4分)</a:t>
            </a:r>
          </a:p>
        </p:txBody>
      </p:sp>
    </p:spTree>
  </p:cSld>
  <p:clrMapOvr>
    <a:masterClrMapping/>
  </p:clrMapOvr>
  <p:transition spd="med">
    <p:wipe dir="d"/>
  </p:transition>
  <p:timing/>
</p:sld>
</file>

<file path=ppt/slides/slide2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扩展语句</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4</a:t>
            </a:r>
          </a:p>
        </p:txBody>
      </p:sp>
      <p:sp>
        <p:nvSpPr>
          <p:cNvPr id="2" name="文本框 1"/>
          <p:cNvSpPr txBox="1"/>
          <p:nvPr/>
        </p:nvSpPr>
        <p:spPr>
          <a:xfrm>
            <a:off x="463550" y="1066800"/>
            <a:ext cx="11349990" cy="2306955"/>
          </a:xfrm>
          <a:prstGeom prst="rect">
            <a:avLst/>
          </a:prstGeom>
          <a:noFill/>
          <a:ln w="9525">
            <a:noFill/>
          </a:ln>
        </p:spPr>
        <p:txBody>
          <a:bodyPr wrap="square">
            <a:spAutoFit/>
          </a:bodyPr>
          <a:lstStyle/>
          <a:p>
            <a:pPr indent="0" algn="just" fontAlgn="auto">
              <a:lnSpc>
                <a:spcPct val="150000"/>
              </a:lnSpc>
            </a:pPr>
            <a:endParaRPr sz="2400" b="0">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例</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[泰安改编]请任选一个主题,从“幸福　自信　成长　土壤　感恩　成功”中选取词语(不少于三个),连缀成一段话,并且运用比喻的修辞手法。(不超过50个字)(3分)</a:t>
            </a:r>
            <a:r>
              <a:rPr lang="zh-CN" sz="2400" b="0">
                <a:solidFill>
                  <a:schemeClr val="tx1"/>
                </a:solidFill>
                <a:latin typeface="楷体" panose="02010609060101010101" charset="-122"/>
                <a:ea typeface="楷体" panose="02010609060101010101" charset="-122"/>
                <a:cs typeface="楷体" panose="02010609060101010101" charset="-122"/>
              </a:rPr>
              <a:t>　　</a:t>
            </a:r>
            <a:endParaRPr sz="2400" b="0">
              <a:solidFill>
                <a:schemeClr val="tx1"/>
              </a:solidFill>
              <a:latin typeface="楷体" panose="02010609060101010101" charset="-122"/>
              <a:ea typeface="楷体" panose="02010609060101010101" charset="-122"/>
              <a:cs typeface="楷体" panose="02010609060101010101" charset="-122"/>
            </a:endParaRPr>
          </a:p>
        </p:txBody>
      </p:sp>
    </p:spTree>
  </p:cSld>
  <p:clrMapOvr>
    <a:masterClrMapping/>
  </p:clrMapOvr>
  <p:transition spd="med">
    <p:wipe dir="d"/>
  </p:transition>
  <p:timing/>
</p:sld>
</file>

<file path=ppt/slides/slide2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扩展语句</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4</a:t>
            </a:r>
          </a:p>
        </p:txBody>
      </p:sp>
      <p:sp>
        <p:nvSpPr>
          <p:cNvPr id="2" name="文本框 1"/>
          <p:cNvSpPr txBox="1"/>
          <p:nvPr/>
        </p:nvSpPr>
        <p:spPr>
          <a:xfrm>
            <a:off x="895985" y="1056005"/>
            <a:ext cx="10729595" cy="1753235"/>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a:t>
            </a: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思路分析</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考生作答时,一定要注意三要素:主题、修辞、选词。本题为开放性试题,考生可以任选一个主题,恰当选词,运用比喻的修辞手法组织语言表述即可,力求语言的流畅、自然、生动。</a:t>
            </a:r>
          </a:p>
        </p:txBody>
      </p:sp>
    </p:spTree>
  </p:cSld>
  <p:clrMapOvr>
    <a:masterClrMapping/>
  </p:clrMapOvr>
  <p:transition spd="med">
    <p:wipe dir="d"/>
  </p:transition>
  <p:timing/>
</p:sld>
</file>

<file path=ppt/slides/slide2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扩展语句</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4</a:t>
            </a:r>
          </a:p>
        </p:txBody>
      </p:sp>
      <p:sp>
        <p:nvSpPr>
          <p:cNvPr id="2" name="文本框 1"/>
          <p:cNvSpPr txBox="1"/>
          <p:nvPr/>
        </p:nvSpPr>
        <p:spPr>
          <a:xfrm>
            <a:off x="463550" y="1810385"/>
            <a:ext cx="10097135" cy="1198880"/>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a:t>
            </a: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参考答案</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幸福是一粒渺小的种子,感恩的心便是土壤,将幸福的种子植根于感恩的土壤,幸福的种子就会生根发芽。(3分)</a:t>
            </a:r>
          </a:p>
        </p:txBody>
      </p:sp>
    </p:spTree>
  </p:cSld>
  <p:clrMapOvr>
    <a:masterClrMapping/>
  </p:clrMapOvr>
  <p:transition spd="med">
    <p:wipe dir="d"/>
  </p:transition>
  <p:timing/>
</p:sld>
</file>

<file path=ppt/slides/slide2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扩展语句</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4</a:t>
            </a:r>
          </a:p>
        </p:txBody>
      </p:sp>
      <p:sp>
        <p:nvSpPr>
          <p:cNvPr id="2" name="文本框 1"/>
          <p:cNvSpPr txBox="1"/>
          <p:nvPr/>
        </p:nvSpPr>
        <p:spPr>
          <a:xfrm>
            <a:off x="508000" y="1699260"/>
            <a:ext cx="10462895" cy="1753235"/>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方法技巧</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扩展语句的考试题型有两种:一是把一组词语扩写成一句话或者一段话,二是给出特定的情境(主题)和词语来扩写语句。具体答题步骤如下:</a:t>
            </a:r>
          </a:p>
        </p:txBody>
      </p:sp>
    </p:spTree>
  </p:cSld>
  <p:clrMapOvr>
    <a:masterClrMapping/>
  </p:clrMapOvr>
  <p:transition spd="med">
    <p:wipe dir="d"/>
  </p:transition>
  <p:timing/>
</p:sld>
</file>

<file path=ppt/slides/slide2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扩展语句</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4</a:t>
            </a:r>
          </a:p>
        </p:txBody>
      </p:sp>
      <p:sp>
        <p:nvSpPr>
          <p:cNvPr id="2" name="文本框 1"/>
          <p:cNvSpPr txBox="1"/>
          <p:nvPr/>
        </p:nvSpPr>
        <p:spPr>
          <a:xfrm>
            <a:off x="508000" y="1699260"/>
            <a:ext cx="10462895" cy="4523105"/>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方法技巧</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1.仔细审题,读懂题目要求。看清题目对句子内容、范围、修辞、句式、表达方式、字数等方面的要求。</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2.合理扩展,丰富答案内涵。若题中有指定词语,要探寻所给词语的特点和相关性,并据此展开联想和想象。</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3.运用修辞,字数合乎要求。扩展时,要综合运用记叙、描写、议论、抒情、说明等多种表达方式,结合比喻、拟人、排比等修辞手法,在规定字数内,围绕主题,丰富句子的内涵。</a:t>
            </a:r>
          </a:p>
        </p:txBody>
      </p:sp>
    </p:spTree>
  </p:cSld>
  <p:clrMapOvr>
    <a:masterClrMapping/>
  </p:clrMapOvr>
  <p:transition spd="med">
    <p:wipe dir="d"/>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综合性学习</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专题六</a:t>
            </a:r>
          </a:p>
        </p:txBody>
      </p:sp>
      <p:sp>
        <p:nvSpPr>
          <p:cNvPr id="2" name="文本框 1"/>
          <p:cNvSpPr txBox="1"/>
          <p:nvPr/>
        </p:nvSpPr>
        <p:spPr>
          <a:xfrm>
            <a:off x="772795" y="1410970"/>
            <a:ext cx="9956800" cy="3415030"/>
          </a:xfrm>
          <a:prstGeom prst="rect">
            <a:avLst/>
          </a:prstGeom>
          <a:noFill/>
          <a:ln w="9525">
            <a:noFill/>
          </a:ln>
        </p:spPr>
        <p:txBody>
          <a:bodyPr wrap="square">
            <a:spAutoFit/>
          </a:bodyPr>
          <a:lstStyle/>
          <a:p>
            <a:pPr indent="0" algn="just"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4.[2018河南]阅读下面材料,按要求答题。(共8分)</a:t>
            </a:r>
          </a:p>
          <a:p>
            <a:pPr indent="0" algn="just" fontAlgn="auto">
              <a:lnSpc>
                <a:spcPct val="150000"/>
              </a:lnSpc>
            </a:pP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材料一</a:t>
            </a:r>
          </a:p>
          <a:p>
            <a:pPr indent="0" algn="just"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r>
              <a:rPr sz="2400" b="0">
                <a:solidFill>
                  <a:schemeClr val="tx1"/>
                </a:solidFill>
                <a:latin typeface="楷体" panose="02010609060101010101" charset="-122"/>
                <a:ea typeface="楷体" panose="02010609060101010101" charset="-122"/>
                <a:cs typeface="楷体" panose="02010609060101010101" charset="-122"/>
              </a:rPr>
              <a:t>①君子养心莫善于诚,致诚则无他事矣。(《荀子》)</a:t>
            </a:r>
          </a:p>
          <a:p>
            <a:pPr indent="0" algn="just" fontAlgn="auto">
              <a:lnSpc>
                <a:spcPct val="150000"/>
              </a:lnSpc>
            </a:pPr>
            <a:r>
              <a:rPr sz="2400" b="0">
                <a:solidFill>
                  <a:schemeClr val="tx1"/>
                </a:solidFill>
                <a:latin typeface="楷体" panose="02010609060101010101" charset="-122"/>
                <a:ea typeface="楷体" panose="02010609060101010101" charset="-122"/>
                <a:cs typeface="楷体" panose="02010609060101010101" charset="-122"/>
              </a:rPr>
              <a:t>　　②人而无信,不知其可也。(《论语》)</a:t>
            </a:r>
          </a:p>
          <a:p>
            <a:pPr indent="0" algn="just" fontAlgn="auto">
              <a:lnSpc>
                <a:spcPct val="150000"/>
              </a:lnSpc>
            </a:pPr>
            <a:r>
              <a:rPr sz="2400" b="0">
                <a:solidFill>
                  <a:schemeClr val="tx1"/>
                </a:solidFill>
                <a:latin typeface="楷体" panose="02010609060101010101" charset="-122"/>
                <a:ea typeface="楷体" panose="02010609060101010101" charset="-122"/>
                <a:cs typeface="楷体" panose="02010609060101010101" charset="-122"/>
              </a:rPr>
              <a:t>　　③小信成则大信立,故明主积于信。(《韩非子》)</a:t>
            </a:r>
          </a:p>
          <a:p>
            <a:pPr indent="0" algn="just" fontAlgn="auto">
              <a:lnSpc>
                <a:spcPct val="150000"/>
              </a:lnSpc>
            </a:pPr>
            <a:r>
              <a:rPr sz="2400" b="0">
                <a:solidFill>
                  <a:schemeClr val="tx1"/>
                </a:solidFill>
                <a:latin typeface="楷体" panose="02010609060101010101" charset="-122"/>
                <a:ea typeface="楷体" panose="02010609060101010101" charset="-122"/>
                <a:cs typeface="楷体" panose="02010609060101010101" charset="-122"/>
              </a:rPr>
              <a:t>　　④诚信者,天下之结也。(《管子》)</a:t>
            </a:r>
          </a:p>
        </p:txBody>
      </p:sp>
    </p:spTree>
  </p:cSld>
  <p:clrMapOvr>
    <a:masterClrMapping/>
  </p:clrMapOvr>
  <p:transition spd="med">
    <p:wipe dir="d"/>
  </p:transition>
  <p:timing/>
</p:sld>
</file>

<file path=ppt/slides/slide2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扩展语句</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4</a:t>
            </a:r>
          </a:p>
        </p:txBody>
      </p:sp>
      <p:sp>
        <p:nvSpPr>
          <p:cNvPr id="2" name="文本框 1"/>
          <p:cNvSpPr txBox="1"/>
          <p:nvPr/>
        </p:nvSpPr>
        <p:spPr>
          <a:xfrm>
            <a:off x="508000" y="1699260"/>
            <a:ext cx="10740390" cy="2306955"/>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提分特训</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1.请以“爱护地球”为主题写一段话。(5分)</a:t>
            </a:r>
          </a:p>
          <a:p>
            <a:pPr indent="0" algn="l" fontAlgn="auto">
              <a:lnSpc>
                <a:spcPct val="150000"/>
              </a:lnSpc>
            </a:pPr>
            <a:r>
              <a:rPr sz="2400" b="0">
                <a:solidFill>
                  <a:schemeClr val="tx1"/>
                </a:solidFill>
                <a:latin typeface="黑体" panose="02010609060101010101" pitchFamily="49" charset="-122"/>
                <a:ea typeface="黑体" panose="02010609060101010101" pitchFamily="49" charset="-122"/>
                <a:cs typeface="黑体" panose="02010609060101010101" pitchFamily="49" charset="-122"/>
              </a:rPr>
              <a:t>要求:</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从下面所给词语中任选三个(多选不限);使用一种修辞手法;不少于50个字。</a:t>
            </a:r>
          </a:p>
          <a:p>
            <a:pPr indent="0" algn="l" fontAlgn="auto">
              <a:lnSpc>
                <a:spcPct val="150000"/>
              </a:lnSpc>
            </a:pPr>
            <a:r>
              <a:rPr sz="2400" b="0">
                <a:solidFill>
                  <a:schemeClr val="tx1"/>
                </a:solidFill>
                <a:latin typeface="楷体" panose="02010609060101010101" charset="-122"/>
                <a:ea typeface="楷体" panose="02010609060101010101" charset="-122"/>
                <a:cs typeface="宋体" panose="02010600030101010101" pitchFamily="2" charset="-122"/>
              </a:rPr>
              <a:t>责任　警示　和谐　居安思危　同舟共济　山清水秀</a:t>
            </a:r>
          </a:p>
        </p:txBody>
      </p:sp>
    </p:spTree>
  </p:cSld>
  <p:clrMapOvr>
    <a:masterClrMapping/>
  </p:clrMapOvr>
  <p:transition spd="med">
    <p:wipe dir="d"/>
  </p:transition>
  <p:timing/>
</p:sld>
</file>

<file path=ppt/slides/slide2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扩展语句</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4</a:t>
            </a:r>
          </a:p>
        </p:txBody>
      </p:sp>
      <p:sp>
        <p:nvSpPr>
          <p:cNvPr id="2" name="文本框 1"/>
          <p:cNvSpPr txBox="1"/>
          <p:nvPr/>
        </p:nvSpPr>
        <p:spPr>
          <a:xfrm>
            <a:off x="508000" y="1699260"/>
            <a:ext cx="10740390" cy="2306955"/>
          </a:xfrm>
          <a:prstGeom prst="rect">
            <a:avLst/>
          </a:prstGeom>
          <a:noFill/>
          <a:ln w="9525">
            <a:noFill/>
          </a:ln>
        </p:spPr>
        <p:txBody>
          <a:bodyPr wrap="square">
            <a:spAutoFit/>
          </a:bodyPr>
          <a:lstStyle/>
          <a:p>
            <a:pPr indent="0" algn="l" fontAlgn="auto">
              <a:lnSpc>
                <a:spcPct val="150000"/>
              </a:lnSpc>
            </a:pPr>
            <a:endParaRPr sz="2400" b="0">
              <a:solidFill>
                <a:schemeClr val="tx1"/>
              </a:solidFill>
              <a:latin typeface="楷体" panose="02010609060101010101" charset="-122"/>
              <a:ea typeface="楷体" panose="02010609060101010101" charset="-122"/>
              <a:cs typeface="宋体" panose="02010600030101010101" pitchFamily="2" charset="-122"/>
            </a:endParaRPr>
          </a:p>
          <a:p>
            <a:pPr indent="0" algn="l" fontAlgn="auto">
              <a:lnSpc>
                <a:spcPct val="150000"/>
              </a:lnSpc>
            </a:pPr>
            <a:r>
              <a:rPr sz="2400" b="0">
                <a:solidFill>
                  <a:srgbClr val="FF0000"/>
                </a:solidFill>
                <a:latin typeface="楷体" panose="02010609060101010101" charset="-122"/>
                <a:ea typeface="楷体" panose="02010609060101010101" charset="-122"/>
                <a:cs typeface="宋体" panose="02010600030101010101" pitchFamily="2" charset="-122"/>
              </a:rPr>
              <a:t>【</a:t>
            </a:r>
            <a:r>
              <a:rPr lang="zh-CN" sz="2400" b="0">
                <a:solidFill>
                  <a:srgbClr val="FF0000"/>
                </a:solidFill>
                <a:latin typeface="黑体" panose="02010609060101010101" pitchFamily="49" charset="-122"/>
                <a:ea typeface="黑体" panose="02010609060101010101" pitchFamily="49" charset="-122"/>
                <a:cs typeface="宋体" panose="02010600030101010101" pitchFamily="2" charset="-122"/>
              </a:rPr>
              <a:t>参考</a:t>
            </a:r>
            <a:r>
              <a:rPr sz="2400" b="0">
                <a:solidFill>
                  <a:srgbClr val="FF0000"/>
                </a:solidFill>
                <a:latin typeface="黑体" panose="02010609060101010101" pitchFamily="49" charset="-122"/>
                <a:ea typeface="黑体" panose="02010609060101010101" pitchFamily="49" charset="-122"/>
                <a:cs typeface="宋体" panose="02010600030101010101" pitchFamily="2" charset="-122"/>
              </a:rPr>
              <a:t>答案</a:t>
            </a:r>
            <a:r>
              <a:rPr sz="2400" b="0">
                <a:solidFill>
                  <a:srgbClr val="FF0000"/>
                </a:solidFill>
                <a:latin typeface="楷体" panose="02010609060101010101" charset="-122"/>
                <a:ea typeface="楷体" panose="02010609060101010101" charset="-122"/>
                <a:cs typeface="宋体" panose="02010600030101010101" pitchFamily="2" charset="-122"/>
              </a:rPr>
              <a:t>】　</a:t>
            </a: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示例:地球无私地奉献着自己,我们每个人都有爱护它的责任。我们应该居安思危,与大自然和谐相处,让我们的家园永远山清水秀。(意思对即可。5分)</a:t>
            </a:r>
          </a:p>
        </p:txBody>
      </p:sp>
    </p:spTree>
  </p:cSld>
  <p:clrMapOvr>
    <a:masterClrMapping/>
  </p:clrMapOvr>
  <p:transition spd="med">
    <p:wipe dir="d"/>
  </p:transition>
  <p:timing/>
</p:sld>
</file>

<file path=ppt/slides/slide2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扩展语句</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4</a:t>
            </a:r>
          </a:p>
        </p:txBody>
      </p:sp>
      <p:sp>
        <p:nvSpPr>
          <p:cNvPr id="2" name="文本框 1"/>
          <p:cNvSpPr txBox="1"/>
          <p:nvPr/>
        </p:nvSpPr>
        <p:spPr>
          <a:xfrm>
            <a:off x="508000" y="1699260"/>
            <a:ext cx="10740390" cy="1753235"/>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提分特训</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2.展开想象,运用不少于一种修辞手法,把“遥望”“闪烁”“静谧”三个词扩展成一段话,不超过60个字。(4分)</a:t>
            </a:r>
          </a:p>
        </p:txBody>
      </p:sp>
    </p:spTree>
  </p:cSld>
  <p:clrMapOvr>
    <a:masterClrMapping/>
  </p:clrMapOvr>
  <p:transition spd="med">
    <p:wipe dir="d"/>
  </p:transition>
  <p:timing/>
</p:sld>
</file>

<file path=ppt/slides/slide2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扩展语句</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4</a:t>
            </a:r>
          </a:p>
        </p:txBody>
      </p:sp>
      <p:sp>
        <p:nvSpPr>
          <p:cNvPr id="2" name="文本框 1"/>
          <p:cNvSpPr txBox="1"/>
          <p:nvPr/>
        </p:nvSpPr>
        <p:spPr>
          <a:xfrm>
            <a:off x="508000" y="1699260"/>
            <a:ext cx="10740390" cy="3415030"/>
          </a:xfrm>
          <a:prstGeom prst="rect">
            <a:avLst/>
          </a:prstGeom>
          <a:noFill/>
          <a:ln w="9525">
            <a:noFill/>
          </a:ln>
        </p:spPr>
        <p:txBody>
          <a:bodyPr wrap="square">
            <a:spAutoFit/>
          </a:bodyPr>
          <a:lstStyle/>
          <a:p>
            <a:pPr indent="0" algn="l" fontAlgn="auto">
              <a:lnSpc>
                <a:spcPct val="150000"/>
              </a:lnSpc>
            </a:pPr>
            <a:endParaRPr sz="2400" b="0">
              <a:solidFill>
                <a:schemeClr val="tx1"/>
              </a:solidFill>
              <a:latin typeface="楷体" panose="02010609060101010101" charset="-122"/>
              <a:ea typeface="楷体" panose="02010609060101010101" charset="-122"/>
              <a:cs typeface="宋体" panose="02010600030101010101" pitchFamily="2" charset="-122"/>
            </a:endParaRPr>
          </a:p>
          <a:p>
            <a:pPr indent="0" algn="l" fontAlgn="auto">
              <a:lnSpc>
                <a:spcPct val="150000"/>
              </a:lnSpc>
            </a:pPr>
            <a:r>
              <a:rPr sz="2400" b="0">
                <a:solidFill>
                  <a:srgbClr val="FF0000"/>
                </a:solidFill>
                <a:latin typeface="楷体" panose="02010609060101010101" charset="-122"/>
                <a:ea typeface="楷体" panose="02010609060101010101" charset="-122"/>
                <a:cs typeface="宋体" panose="02010600030101010101" pitchFamily="2" charset="-122"/>
              </a:rPr>
              <a:t>【</a:t>
            </a:r>
            <a:r>
              <a:rPr lang="zh-CN" sz="2400" b="0">
                <a:solidFill>
                  <a:srgbClr val="FF0000"/>
                </a:solidFill>
                <a:latin typeface="黑体" panose="02010609060101010101" pitchFamily="49" charset="-122"/>
                <a:ea typeface="黑体" panose="02010609060101010101" pitchFamily="49" charset="-122"/>
                <a:cs typeface="宋体" panose="02010600030101010101" pitchFamily="2" charset="-122"/>
              </a:rPr>
              <a:t>参考</a:t>
            </a:r>
            <a:r>
              <a:rPr sz="2400" b="0">
                <a:solidFill>
                  <a:srgbClr val="FF0000"/>
                </a:solidFill>
                <a:latin typeface="黑体" panose="02010609060101010101" pitchFamily="49" charset="-122"/>
                <a:ea typeface="黑体" panose="02010609060101010101" pitchFamily="49" charset="-122"/>
                <a:cs typeface="宋体" panose="02010600030101010101" pitchFamily="2" charset="-122"/>
              </a:rPr>
              <a:t>答案</a:t>
            </a:r>
            <a:r>
              <a:rPr sz="2400" b="0">
                <a:solidFill>
                  <a:srgbClr val="FF0000"/>
                </a:solidFill>
                <a:latin typeface="楷体" panose="02010609060101010101" charset="-122"/>
                <a:ea typeface="楷体" panose="02010609060101010101" charset="-122"/>
                <a:cs typeface="宋体" panose="02010600030101010101" pitchFamily="2" charset="-122"/>
              </a:rPr>
              <a:t>】　</a:t>
            </a: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示例一:我遥望夜空,只见几颗星星闪烁着耀眼的光芒,像一只只美丽而神秘的眼睛,正好奇地看着我。星空下,整个村庄显得更静谧。(意思对即可。4分)</a:t>
            </a:r>
          </a:p>
          <a:p>
            <a:pPr indent="0" algn="l"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示例二:晚上,我遥望着天上的繁星,看见它们一颗颗闪烁着,我仿佛听见它们在静谧的夜空向人们叙说那永恒的故事。(意思对即可。4分)</a:t>
            </a:r>
          </a:p>
        </p:txBody>
      </p:sp>
    </p:spTree>
  </p:cSld>
  <p:clrMapOvr>
    <a:masterClrMapping/>
  </p:clrMapOvr>
  <p:transition spd="med">
    <p:wipe dir="d"/>
  </p:transition>
  <p:timing/>
</p:sld>
</file>

<file path=ppt/slides/slide2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口语交际</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5</a:t>
            </a:r>
          </a:p>
        </p:txBody>
      </p:sp>
      <p:sp>
        <p:nvSpPr>
          <p:cNvPr id="2" name="文本框 1"/>
          <p:cNvSpPr txBox="1"/>
          <p:nvPr/>
        </p:nvSpPr>
        <p:spPr>
          <a:xfrm>
            <a:off x="463550" y="1066800"/>
            <a:ext cx="11349990" cy="4523105"/>
          </a:xfrm>
          <a:prstGeom prst="rect">
            <a:avLst/>
          </a:prstGeom>
          <a:noFill/>
          <a:ln w="9525">
            <a:noFill/>
          </a:ln>
        </p:spPr>
        <p:txBody>
          <a:bodyPr wrap="square">
            <a:spAutoFit/>
          </a:bodyPr>
          <a:lstStyle/>
          <a:p>
            <a:pPr indent="0" algn="ctr"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考向1　</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转述类</a:t>
            </a:r>
            <a:endParaRPr sz="2400" b="0">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sz="2400" b="0">
                <a:solidFill>
                  <a:srgbClr val="FF0000"/>
                </a:solidFill>
                <a:latin typeface="宋体" panose="02010600030101010101" pitchFamily="2" charset="-122"/>
                <a:ea typeface="宋体" panose="02010600030101010101" pitchFamily="2" charset="-122"/>
                <a:cs typeface="宋体" panose="02010600030101010101" pitchFamily="2" charset="-122"/>
              </a:rPr>
              <a:t>1</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[2020济宁改编]请根据下面的对话,在横线处补写恰当的语句。要求:表述准确简明,语言连贯得体,不超过70字。(3分)</a:t>
            </a:r>
          </a:p>
          <a:p>
            <a:pPr indent="0" algn="just"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r>
              <a:rPr sz="2400" b="0">
                <a:solidFill>
                  <a:schemeClr val="tx1"/>
                </a:solidFill>
                <a:latin typeface="楷体" panose="02010609060101010101" charset="-122"/>
                <a:ea typeface="楷体" panose="02010609060101010101" charset="-122"/>
                <a:cs typeface="楷体" panose="02010609060101010101" charset="-122"/>
              </a:rPr>
              <a:t>校长对韩雷同学说:“听说你妈妈在医院工作,是防疫专家,对吗?”“是的,校长。”“太好了!”校长说,“学校打算下周一下午3点在报告厅举办一次防疫知识讲座,想请你妈妈给全校师生讲一讲防疫知识,请你捎个口信,问问她有时间吗。”“好的,校长,我一定将您的意思转达到。”</a:t>
            </a:r>
          </a:p>
          <a:p>
            <a:pPr indent="0" algn="just" fontAlgn="auto">
              <a:lnSpc>
                <a:spcPct val="150000"/>
              </a:lnSpc>
            </a:pPr>
            <a:r>
              <a:rPr sz="2400" b="0">
                <a:solidFill>
                  <a:schemeClr val="tx1"/>
                </a:solidFill>
                <a:latin typeface="楷体" panose="02010609060101010101" charset="-122"/>
                <a:ea typeface="楷体" panose="02010609060101010101" charset="-122"/>
                <a:cs typeface="楷体" panose="02010609060101010101" charset="-122"/>
              </a:rPr>
              <a:t>    见到妈妈后,韩雷说:“</a:t>
            </a:r>
            <a:r>
              <a:rPr sz="2400" b="0" u="sng">
                <a:solidFill>
                  <a:schemeClr val="tx1"/>
                </a:solidFill>
                <a:latin typeface="楷体" panose="02010609060101010101" charset="-122"/>
                <a:ea typeface="楷体" panose="02010609060101010101" charset="-122"/>
                <a:cs typeface="楷体" panose="02010609060101010101" charset="-122"/>
              </a:rPr>
              <a:t>　　　　　　　　</a:t>
            </a:r>
            <a:r>
              <a:rPr sz="2400" b="0">
                <a:solidFill>
                  <a:schemeClr val="tx1"/>
                </a:solidFill>
                <a:latin typeface="楷体" panose="02010609060101010101" charset="-122"/>
                <a:ea typeface="楷体" panose="02010609060101010101" charset="-122"/>
                <a:cs typeface="楷体" panose="02010609060101010101" charset="-122"/>
              </a:rPr>
              <a:t>”</a:t>
            </a:r>
            <a:r>
              <a:rPr lang="zh-CN" sz="2400" b="0">
                <a:solidFill>
                  <a:schemeClr val="tx1"/>
                </a:solidFill>
                <a:latin typeface="楷体" panose="02010609060101010101" charset="-122"/>
                <a:ea typeface="楷体" panose="02010609060101010101" charset="-122"/>
                <a:cs typeface="楷体" panose="02010609060101010101" charset="-122"/>
              </a:rPr>
              <a:t>　　</a:t>
            </a:r>
            <a:endParaRPr sz="2400" b="0">
              <a:solidFill>
                <a:schemeClr val="tx1"/>
              </a:solidFill>
              <a:latin typeface="楷体" panose="02010609060101010101" charset="-122"/>
              <a:ea typeface="楷体" panose="02010609060101010101" charset="-122"/>
              <a:cs typeface="楷体" panose="02010609060101010101" charset="-122"/>
            </a:endParaRPr>
          </a:p>
        </p:txBody>
      </p:sp>
    </p:spTree>
  </p:cSld>
  <p:clrMapOvr>
    <a:masterClrMapping/>
  </p:clrMapOvr>
  <p:transition spd="med">
    <p:wipe dir="d"/>
  </p:transition>
  <p:timing/>
</p:sld>
</file>

<file path=ppt/slides/slide2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口语交际</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5</a:t>
            </a:r>
          </a:p>
        </p:txBody>
      </p:sp>
      <p:sp>
        <p:nvSpPr>
          <p:cNvPr id="2" name="文本框 1"/>
          <p:cNvSpPr txBox="1"/>
          <p:nvPr/>
        </p:nvSpPr>
        <p:spPr>
          <a:xfrm>
            <a:off x="895985" y="1056005"/>
            <a:ext cx="10729595" cy="2306955"/>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a:t>
            </a: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思路分析</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解答本题,要注意三点:一是要把握关键信息,如“下周一下午3点”“在报告厅举办一次防疫知识讲座”等;二是要注意人称的变换。因为是韩雷告诉自己的妈妈,所以称呼语为“妈妈”;三是询问自己的妈妈是否有时间。另外,组织答案时,还需要注意字数的限制。</a:t>
            </a:r>
          </a:p>
        </p:txBody>
      </p:sp>
    </p:spTree>
  </p:cSld>
  <p:clrMapOvr>
    <a:masterClrMapping/>
  </p:clrMapOvr>
  <p:transition spd="med">
    <p:wipe dir="d"/>
  </p:transition>
  <p:timing/>
</p:sld>
</file>

<file path=ppt/slides/slide2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口语交际</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5</a:t>
            </a:r>
          </a:p>
        </p:txBody>
      </p:sp>
      <p:sp>
        <p:nvSpPr>
          <p:cNvPr id="2" name="文本框 1"/>
          <p:cNvSpPr txBox="1"/>
          <p:nvPr/>
        </p:nvSpPr>
        <p:spPr>
          <a:xfrm>
            <a:off x="463550" y="1810385"/>
            <a:ext cx="10097135" cy="1753235"/>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a:t>
            </a: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参考答案</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妈妈,(1分)我们学校打算下周一下午3点在报告厅举办防疫知识讲座,想请您去给全校师生讲一讲防疫知识,(1分)您有时间吗?(1分)(共3分)</a:t>
            </a:r>
          </a:p>
        </p:txBody>
      </p:sp>
    </p:spTree>
  </p:cSld>
  <p:clrMapOvr>
    <a:masterClrMapping/>
  </p:clrMapOvr>
  <p:transition spd="med">
    <p:wipe dir="d"/>
  </p:transition>
  <p:timing/>
</p:sld>
</file>

<file path=ppt/slides/slide2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口语交际</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5</a:t>
            </a:r>
          </a:p>
        </p:txBody>
      </p:sp>
      <p:sp>
        <p:nvSpPr>
          <p:cNvPr id="2" name="文本框 1"/>
          <p:cNvSpPr txBox="1"/>
          <p:nvPr/>
        </p:nvSpPr>
        <p:spPr>
          <a:xfrm>
            <a:off x="508000" y="1699260"/>
            <a:ext cx="10462895" cy="2306955"/>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方法技巧</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1.学会倾听,牢记要点。对方传达时,要认真倾听,记住关键信息,如时间,地点,人物,事件的起因、经过和结果等,以便在转述时能将信息传达完整。</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p:txBody>
      </p:sp>
    </p:spTree>
  </p:cSld>
  <p:clrMapOvr>
    <a:masterClrMapping/>
  </p:clrMapOvr>
  <p:transition spd="med">
    <p:wipe dir="d"/>
  </p:transition>
  <p:timing/>
</p:sld>
</file>

<file path=ppt/slides/slide2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口语交际</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5</a:t>
            </a:r>
          </a:p>
        </p:txBody>
      </p:sp>
      <p:sp>
        <p:nvSpPr>
          <p:cNvPr id="2" name="文本框 1"/>
          <p:cNvSpPr txBox="1"/>
          <p:nvPr/>
        </p:nvSpPr>
        <p:spPr>
          <a:xfrm>
            <a:off x="508000" y="1699260"/>
            <a:ext cx="10462895" cy="2861310"/>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方法技巧</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2.学会转述,切换自如。转述信息时,基于说话场合等的变化,要学会将一些无法直接传达的信息进行适当的转换。如:①只改变引语部分,提示语不变;②要将人称转换为相应的指代者;③引语是疑问句的,要变成陈述的语气。</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p:txBody>
      </p:sp>
    </p:spTree>
  </p:cSld>
  <p:clrMapOvr>
    <a:masterClrMapping/>
  </p:clrMapOvr>
  <p:transition spd="med">
    <p:wipe dir="d"/>
  </p:transition>
  <p:timing/>
</p:sld>
</file>

<file path=ppt/slides/slide2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口语交际</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5</a:t>
            </a:r>
          </a:p>
        </p:txBody>
      </p:sp>
      <p:sp>
        <p:nvSpPr>
          <p:cNvPr id="2" name="文本框 1"/>
          <p:cNvSpPr txBox="1"/>
          <p:nvPr/>
        </p:nvSpPr>
        <p:spPr>
          <a:xfrm>
            <a:off x="508000" y="1699260"/>
            <a:ext cx="10462895" cy="3969385"/>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方法技巧</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3.用语礼貌,表达得体。转述信息时,要特别注意说话双方的身份、说话的场合、用语的文明礼貌、表达的得体等。具体注意事项如下:①就称呼来说,对同辈或晚辈,可以直呼其姓名;而对师长,则应用敬称“您”,或在姓氏后面加上“叔叔”“阿姨”“老师”等,以示尊重;②就用语来说,一定要注意词语的感情色彩、语体色彩等。</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p:txBody>
      </p:sp>
    </p:spTree>
  </p:cSld>
  <p:clrMapOvr>
    <a:masterClrMapping/>
  </p:clrMapOvr>
  <p:transition spd="med">
    <p:wipe dir="d"/>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综合性学习</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专题六</a:t>
            </a:r>
          </a:p>
        </p:txBody>
      </p:sp>
      <p:sp>
        <p:nvSpPr>
          <p:cNvPr id="2" name="文本框 1"/>
          <p:cNvSpPr txBox="1"/>
          <p:nvPr/>
        </p:nvSpPr>
        <p:spPr>
          <a:xfrm>
            <a:off x="772795" y="1410970"/>
            <a:ext cx="9956800" cy="3415030"/>
          </a:xfrm>
          <a:prstGeom prst="rect">
            <a:avLst/>
          </a:prstGeom>
          <a:noFill/>
          <a:ln w="9525">
            <a:noFill/>
          </a:ln>
        </p:spPr>
        <p:txBody>
          <a:bodyPr wrap="square">
            <a:spAutoFit/>
          </a:bodyPr>
          <a:lstStyle/>
          <a:p>
            <a:pPr indent="0" algn="just" fontAlgn="auto">
              <a:lnSpc>
                <a:spcPct val="150000"/>
              </a:lnSpc>
            </a:pP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    材料</a:t>
            </a:r>
            <a:r>
              <a:rPr lang="zh-CN" sz="2400" b="0">
                <a:solidFill>
                  <a:schemeClr val="tx1"/>
                </a:solidFill>
                <a:latin typeface="黑体" panose="02010609060101010101" pitchFamily="49" charset="-122"/>
                <a:ea typeface="黑体" panose="02010609060101010101" pitchFamily="49" charset="-122"/>
                <a:cs typeface="宋体" panose="02010600030101010101" pitchFamily="2" charset="-122"/>
              </a:rPr>
              <a:t>二</a:t>
            </a: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    </a:t>
            </a:r>
            <a:r>
              <a:rPr sz="2400" b="0">
                <a:solidFill>
                  <a:schemeClr val="tx1"/>
                </a:solidFill>
                <a:latin typeface="楷体" panose="02010609060101010101" charset="-122"/>
                <a:ea typeface="楷体" panose="02010609060101010101" charset="-122"/>
                <a:cs typeface="楷体" panose="02010609060101010101" charset="-122"/>
              </a:rPr>
              <a:t>“信用中国”网站是政府褒扬诚信、惩戒失信的窗口。该网站于2015年6月上线运行,2017年10月改版升级。新版分区设置更合理,更加突出权威性、及时性、互动性和可读性。2018年4月,该网站开通了个人信用信息查询功能。“信用中国”网站自运行以来,受到社会各界广泛关注。目前,该网站日访问量超过500万人次,网民浏览、查询已累计突破9亿次。</a:t>
            </a:r>
          </a:p>
        </p:txBody>
      </p:sp>
    </p:spTree>
  </p:cSld>
  <p:clrMapOvr>
    <a:masterClrMapping/>
  </p:clrMapOvr>
  <p:transition spd="med">
    <p:wipe dir="d"/>
  </p:transition>
  <p:timing/>
</p:sld>
</file>

<file path=ppt/slides/slide2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口语交际</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5</a:t>
            </a:r>
          </a:p>
        </p:txBody>
      </p:sp>
      <p:sp>
        <p:nvSpPr>
          <p:cNvPr id="2" name="文本框 1"/>
          <p:cNvSpPr txBox="1"/>
          <p:nvPr/>
        </p:nvSpPr>
        <p:spPr>
          <a:xfrm>
            <a:off x="508000" y="1699260"/>
            <a:ext cx="10462895" cy="2306955"/>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方法技巧</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4.表达简明,准确传达。有些转述题在字数方面有一定的要求,这就要求考生抓住关键信息,用简明的语言进行表述,以达到让对方准确接收信息的目的。</a:t>
            </a:r>
          </a:p>
        </p:txBody>
      </p:sp>
    </p:spTree>
  </p:cSld>
  <p:clrMapOvr>
    <a:masterClrMapping/>
  </p:clrMapOvr>
  <p:transition spd="med">
    <p:wipe dir="d"/>
  </p:transition>
  <p:timing/>
</p:sld>
</file>

<file path=ppt/slides/slide2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口语交际</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5</a:t>
            </a:r>
          </a:p>
        </p:txBody>
      </p:sp>
      <p:sp>
        <p:nvSpPr>
          <p:cNvPr id="2" name="文本框 1"/>
          <p:cNvSpPr txBox="1"/>
          <p:nvPr/>
        </p:nvSpPr>
        <p:spPr>
          <a:xfrm>
            <a:off x="463550" y="1066800"/>
            <a:ext cx="11349990" cy="2306955"/>
          </a:xfrm>
          <a:prstGeom prst="rect">
            <a:avLst/>
          </a:prstGeom>
          <a:noFill/>
          <a:ln w="9525">
            <a:noFill/>
          </a:ln>
        </p:spPr>
        <p:txBody>
          <a:bodyPr wrap="square">
            <a:spAutoFit/>
          </a:bodyPr>
          <a:lstStyle/>
          <a:p>
            <a:pPr indent="0" algn="ctr"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考向</a:t>
            </a:r>
            <a:r>
              <a:rPr lang="en-US" sz="2400" b="0">
                <a:solidFill>
                  <a:srgbClr val="FF0000"/>
                </a:solidFill>
                <a:latin typeface="宋体" panose="02010600030101010101" pitchFamily="2" charset="-122"/>
                <a:ea typeface="宋体" panose="02010600030101010101" pitchFamily="2" charset="-122"/>
                <a:cs typeface="宋体" panose="02010600030101010101" pitchFamily="2" charset="-122"/>
              </a:rPr>
              <a:t>2</a:t>
            </a: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劝说类</a:t>
            </a:r>
          </a:p>
          <a:p>
            <a:pPr indent="0" algn="just"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sz="2400" b="0">
                <a:solidFill>
                  <a:srgbClr val="FF0000"/>
                </a:solidFill>
                <a:latin typeface="宋体" panose="02010600030101010101" pitchFamily="2" charset="-122"/>
                <a:ea typeface="宋体" panose="02010600030101010101" pitchFamily="2" charset="-122"/>
                <a:cs typeface="宋体" panose="02010600030101010101" pitchFamily="2" charset="-122"/>
              </a:rPr>
              <a:t>2</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[2020咸宁改编]班委决定组织全班同学清洁校园周边环境。小丽同学认为,打扫校外公共区域卫生是环卫工人的事,我们作为学生做好个人防护就可以了。请写一段话说服她积极参加这次班级活动,不超过80字。(4分)</a:t>
            </a:r>
            <a:r>
              <a:rPr lang="zh-CN" sz="2400" b="0">
                <a:solidFill>
                  <a:schemeClr val="tx1"/>
                </a:solidFill>
                <a:latin typeface="楷体" panose="02010609060101010101" charset="-122"/>
                <a:ea typeface="楷体" panose="02010609060101010101" charset="-122"/>
                <a:cs typeface="楷体" panose="02010609060101010101" charset="-122"/>
              </a:rPr>
              <a:t>　</a:t>
            </a:r>
            <a:endParaRPr sz="2400" b="0">
              <a:solidFill>
                <a:schemeClr val="tx1"/>
              </a:solidFill>
              <a:latin typeface="楷体" panose="02010609060101010101" charset="-122"/>
              <a:ea typeface="楷体" panose="02010609060101010101" charset="-122"/>
              <a:cs typeface="楷体" panose="02010609060101010101" charset="-122"/>
            </a:endParaRPr>
          </a:p>
        </p:txBody>
      </p:sp>
    </p:spTree>
  </p:cSld>
  <p:clrMapOvr>
    <a:masterClrMapping/>
  </p:clrMapOvr>
  <p:transition spd="med">
    <p:wipe dir="d"/>
  </p:transition>
  <p:timing/>
</p:sld>
</file>

<file path=ppt/slides/slide2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口语交际</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5</a:t>
            </a:r>
          </a:p>
        </p:txBody>
      </p:sp>
      <p:sp>
        <p:nvSpPr>
          <p:cNvPr id="2" name="文本框 1"/>
          <p:cNvSpPr txBox="1"/>
          <p:nvPr/>
        </p:nvSpPr>
        <p:spPr>
          <a:xfrm>
            <a:off x="895985" y="1056005"/>
            <a:ext cx="10729595" cy="1753235"/>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a:t>
            </a: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思路分析</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解答本题时须注意以下几点:一要有恰当的称呼语(小丽);二要具体分析小丽同学的这种看法是完全不正确的,还是有可取之处的;三要表明劝说的目的。此外,为了便于对方接受,还要注意语气的委婉得体。</a:t>
            </a:r>
          </a:p>
        </p:txBody>
      </p:sp>
    </p:spTree>
  </p:cSld>
  <p:clrMapOvr>
    <a:masterClrMapping/>
  </p:clrMapOvr>
  <p:transition spd="med">
    <p:wipe dir="d"/>
  </p:transition>
  <p:timing/>
</p:sld>
</file>

<file path=ppt/slides/slide2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口语交际</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5</a:t>
            </a:r>
          </a:p>
        </p:txBody>
      </p:sp>
      <p:sp>
        <p:nvSpPr>
          <p:cNvPr id="2" name="文本框 1"/>
          <p:cNvSpPr txBox="1"/>
          <p:nvPr/>
        </p:nvSpPr>
        <p:spPr>
          <a:xfrm>
            <a:off x="463550" y="1810385"/>
            <a:ext cx="10097135" cy="2306955"/>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a:t>
            </a: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参考答案</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小丽,(1分)你的看法有一定道理,在当前情形下,做好个人防护是最基本的要求。(1分)但我们都应具有社会责任感,打扫校外公共区域不仅是预防新型冠状病毒传播的需要,还是我们每个人的义务。(2分)(共4分)</a:t>
            </a:r>
          </a:p>
        </p:txBody>
      </p:sp>
    </p:spTree>
  </p:cSld>
  <p:clrMapOvr>
    <a:masterClrMapping/>
  </p:clrMapOvr>
  <p:transition spd="med">
    <p:wipe dir="d"/>
  </p:transition>
  <p:timing/>
</p:sld>
</file>

<file path=ppt/slides/slide2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口语交际</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5</a:t>
            </a:r>
          </a:p>
        </p:txBody>
      </p:sp>
      <p:sp>
        <p:nvSpPr>
          <p:cNvPr id="2" name="文本框 1"/>
          <p:cNvSpPr txBox="1"/>
          <p:nvPr/>
        </p:nvSpPr>
        <p:spPr>
          <a:xfrm>
            <a:off x="508000" y="1699260"/>
            <a:ext cx="10462895" cy="2306955"/>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方法技巧</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1.分清对象。从对方的身份、年龄、职业、思想、性格等方面出发,说恰当的话,即所谓“对什么人说什么话”。同一个意思,对不同的人就应有不同的说法;同一个内容,对不同的对象,说话时的侧重点也应不同。   </a:t>
            </a:r>
          </a:p>
        </p:txBody>
      </p:sp>
    </p:spTree>
  </p:cSld>
  <p:clrMapOvr>
    <a:masterClrMapping/>
  </p:clrMapOvr>
  <p:transition spd="med">
    <p:wipe dir="d"/>
  </p:transition>
  <p:timing/>
</p:sld>
</file>

<file path=ppt/slides/slide2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口语交际</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5</a:t>
            </a:r>
          </a:p>
        </p:txBody>
      </p:sp>
      <p:sp>
        <p:nvSpPr>
          <p:cNvPr id="2" name="文本框 1"/>
          <p:cNvSpPr txBox="1"/>
          <p:nvPr/>
        </p:nvSpPr>
        <p:spPr>
          <a:xfrm>
            <a:off x="508000" y="1699260"/>
            <a:ext cx="10462895" cy="2306955"/>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方法技巧</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2.注意场合。注意在不同的场合说不同的话。同样意思的话,在不同的时间、地点、环境氛围下,应有不同的说法。要根据场合决定劝说的方式。喜庆的场合说吉利的话,悲伤的场合要说安慰的话、鼓励的话等。    </a:t>
            </a:r>
          </a:p>
        </p:txBody>
      </p:sp>
    </p:spTree>
  </p:cSld>
  <p:clrMapOvr>
    <a:masterClrMapping/>
  </p:clrMapOvr>
  <p:transition spd="med">
    <p:wipe dir="d"/>
  </p:transition>
  <p:timing/>
</p:sld>
</file>

<file path=ppt/slides/slide2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口语交际</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5</a:t>
            </a:r>
          </a:p>
        </p:txBody>
      </p:sp>
      <p:sp>
        <p:nvSpPr>
          <p:cNvPr id="2" name="文本框 1"/>
          <p:cNvSpPr txBox="1"/>
          <p:nvPr/>
        </p:nvSpPr>
        <p:spPr>
          <a:xfrm>
            <a:off x="508000" y="1699260"/>
            <a:ext cx="10462895" cy="2861310"/>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方法技巧</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3.言之有“礼”。每个人都希望得到别人的尊重。而一旦遭到他人言语上的无礼挑衅或诋毁攻击,通常都会产生抵触情绪,并不同程度地运用语言来自卫和还击。在这种情况下,再高明的劝说,恐怕都无济于事。因此,言之有“礼”是每一个劝说者都要遵守的准则。    </a:t>
            </a:r>
          </a:p>
        </p:txBody>
      </p:sp>
    </p:spTree>
  </p:cSld>
  <p:clrMapOvr>
    <a:masterClrMapping/>
  </p:clrMapOvr>
  <p:transition spd="med">
    <p:wipe dir="d"/>
  </p:transition>
  <p:timing/>
</p:sld>
</file>

<file path=ppt/slides/slide2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口语交际</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5</a:t>
            </a:r>
          </a:p>
        </p:txBody>
      </p:sp>
      <p:sp>
        <p:nvSpPr>
          <p:cNvPr id="2" name="文本框 1"/>
          <p:cNvSpPr txBox="1"/>
          <p:nvPr/>
        </p:nvSpPr>
        <p:spPr>
          <a:xfrm>
            <a:off x="463550" y="1066800"/>
            <a:ext cx="11349990" cy="1753235"/>
          </a:xfrm>
          <a:prstGeom prst="rect">
            <a:avLst/>
          </a:prstGeom>
          <a:noFill/>
          <a:ln w="9525">
            <a:noFill/>
          </a:ln>
        </p:spPr>
        <p:txBody>
          <a:bodyPr wrap="square">
            <a:spAutoFit/>
          </a:bodyPr>
          <a:lstStyle/>
          <a:p>
            <a:pPr indent="0" algn="ctr"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考向</a:t>
            </a:r>
            <a:r>
              <a:rPr lang="en-US" sz="2400" b="0">
                <a:solidFill>
                  <a:srgbClr val="FF0000"/>
                </a:solidFill>
                <a:latin typeface="宋体" panose="02010600030101010101" pitchFamily="2" charset="-122"/>
                <a:ea typeface="宋体" panose="02010600030101010101" pitchFamily="2" charset="-122"/>
                <a:cs typeface="宋体" panose="02010600030101010101" pitchFamily="2" charset="-122"/>
              </a:rPr>
              <a:t>3</a:t>
            </a: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鼓励类</a:t>
            </a:r>
          </a:p>
          <a:p>
            <a:pPr indent="0" algn="just"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sz="2400" b="0">
                <a:solidFill>
                  <a:srgbClr val="FF0000"/>
                </a:solidFill>
                <a:latin typeface="宋体" panose="02010600030101010101" pitchFamily="2" charset="-122"/>
                <a:ea typeface="宋体" panose="02010600030101010101" pitchFamily="2" charset="-122"/>
                <a:cs typeface="宋体" panose="02010600030101010101" pitchFamily="2" charset="-122"/>
              </a:rPr>
              <a:t>3</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[泰州改编]你推荐晓峰同学担任“学身边楷模”活动采访组组长,晓峰担心自己不能胜任。请你写几句话,鼓励鼓励他。(70字左右)(3分)</a:t>
            </a:r>
            <a:r>
              <a:rPr lang="zh-CN" sz="2400" b="0">
                <a:solidFill>
                  <a:schemeClr val="tx1"/>
                </a:solidFill>
                <a:latin typeface="楷体" panose="02010609060101010101" charset="-122"/>
                <a:ea typeface="楷体" panose="02010609060101010101" charset="-122"/>
                <a:cs typeface="楷体" panose="02010609060101010101" charset="-122"/>
              </a:rPr>
              <a:t>　　</a:t>
            </a:r>
            <a:endParaRPr sz="2400" b="0">
              <a:solidFill>
                <a:schemeClr val="tx1"/>
              </a:solidFill>
              <a:latin typeface="楷体" panose="02010609060101010101" charset="-122"/>
              <a:ea typeface="楷体" panose="02010609060101010101" charset="-122"/>
              <a:cs typeface="楷体" panose="02010609060101010101" charset="-122"/>
            </a:endParaRPr>
          </a:p>
        </p:txBody>
      </p:sp>
    </p:spTree>
  </p:cSld>
  <p:clrMapOvr>
    <a:masterClrMapping/>
  </p:clrMapOvr>
  <p:transition spd="med">
    <p:wipe dir="d"/>
  </p:transition>
  <p:timing/>
</p:sld>
</file>

<file path=ppt/slides/slide2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口语交际</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5</a:t>
            </a:r>
          </a:p>
        </p:txBody>
      </p:sp>
      <p:sp>
        <p:nvSpPr>
          <p:cNvPr id="2" name="文本框 1"/>
          <p:cNvSpPr txBox="1"/>
          <p:nvPr/>
        </p:nvSpPr>
        <p:spPr>
          <a:xfrm>
            <a:off x="895985" y="1056005"/>
            <a:ext cx="10729595" cy="1753235"/>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a:t>
            </a: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思路分析</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解答本题,首先要从题干中摘取对方的称呼,即“晓峰同学”;然后要明确问题的症结,即晓峰担心自己不能胜任采访组组长,因此要用鼓励性的语言给他自信;最后要注意语言的简明连贯。</a:t>
            </a:r>
          </a:p>
        </p:txBody>
      </p:sp>
    </p:spTree>
  </p:cSld>
  <p:clrMapOvr>
    <a:masterClrMapping/>
  </p:clrMapOvr>
  <p:transition spd="med">
    <p:wipe dir="d"/>
  </p:transition>
  <p:timing/>
</p:sld>
</file>

<file path=ppt/slides/slide24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口语交际</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5</a:t>
            </a:r>
          </a:p>
        </p:txBody>
      </p:sp>
      <p:sp>
        <p:nvSpPr>
          <p:cNvPr id="2" name="文本框 1"/>
          <p:cNvSpPr txBox="1"/>
          <p:nvPr/>
        </p:nvSpPr>
        <p:spPr>
          <a:xfrm>
            <a:off x="463550" y="1810385"/>
            <a:ext cx="10097135" cy="1753235"/>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a:t>
            </a: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参考答案</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示例:晓峰同学,(1分)自信是迈向成功的第一步,你的学识和能力,大家都是有目共睹的,都很认可你。(1分)你要相信自己,尽力去做,一定能出色地完成这次活动的。(1分)(意思对即可。共3分) </a:t>
            </a:r>
          </a:p>
        </p:txBody>
      </p:sp>
    </p:spTree>
  </p:cSld>
  <p:clrMapOvr>
    <a:masterClrMapping/>
  </p:clrMapOvr>
  <p:transition spd="med">
    <p:wipe dir="d"/>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综合性学习</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专题六</a:t>
            </a:r>
          </a:p>
        </p:txBody>
      </p:sp>
      <p:sp>
        <p:nvSpPr>
          <p:cNvPr id="2" name="文本框 1"/>
          <p:cNvSpPr txBox="1"/>
          <p:nvPr/>
        </p:nvSpPr>
        <p:spPr>
          <a:xfrm>
            <a:off x="772795" y="1410970"/>
            <a:ext cx="9956800" cy="1198880"/>
          </a:xfrm>
          <a:prstGeom prst="rect">
            <a:avLst/>
          </a:prstGeom>
          <a:noFill/>
          <a:ln w="9525">
            <a:noFill/>
          </a:ln>
        </p:spPr>
        <p:txBody>
          <a:bodyPr wrap="square">
            <a:spAutoFit/>
          </a:bodyPr>
          <a:lstStyle/>
          <a:p>
            <a:pPr indent="0" algn="just" fontAlgn="auto">
              <a:lnSpc>
                <a:spcPct val="150000"/>
              </a:lnSpc>
            </a:pP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材料</a:t>
            </a:r>
            <a:r>
              <a:rPr lang="zh-CN" sz="2400" b="0">
                <a:solidFill>
                  <a:schemeClr val="tx1"/>
                </a:solidFill>
                <a:latin typeface="黑体" panose="02010609060101010101" pitchFamily="49" charset="-122"/>
                <a:ea typeface="黑体" panose="02010609060101010101" pitchFamily="49" charset="-122"/>
                <a:cs typeface="宋体" panose="02010600030101010101" pitchFamily="2" charset="-122"/>
              </a:rPr>
              <a:t>三  </a:t>
            </a:r>
            <a:r>
              <a:rPr lang="zh-CN" sz="2400" b="0">
                <a:solidFill>
                  <a:schemeClr val="tx1"/>
                </a:solidFill>
                <a:latin typeface="楷体" panose="02010609060101010101" charset="-122"/>
                <a:ea typeface="楷体" panose="02010609060101010101" charset="-122"/>
                <a:cs typeface="楷体" panose="02010609060101010101" charset="-122"/>
              </a:rPr>
              <a:t>漫画(见下图)。</a:t>
            </a:r>
          </a:p>
          <a:p>
            <a:pPr indent="0" algn="just"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endParaRPr sz="2400" b="0">
              <a:solidFill>
                <a:schemeClr val="tx1"/>
              </a:solidFill>
              <a:latin typeface="楷体" panose="02010609060101010101" charset="-122"/>
              <a:ea typeface="楷体" panose="02010609060101010101" charset="-122"/>
              <a:cs typeface="楷体" panose="02010609060101010101" charset="-122"/>
            </a:endParaRPr>
          </a:p>
        </p:txBody>
      </p:sp>
      <p:pic>
        <p:nvPicPr>
          <p:cNvPr id="669" name="河南图3.jpg" descr="id:2147500220;FounderCES"/>
          <p:cNvPicPr>
            <a:picLocks noChangeAspect="1"/>
          </p:cNvPicPr>
          <p:nvPr/>
        </p:nvPicPr>
        <p:blipFill>
          <a:blip r:embed="rId2"/>
          <a:stretch>
            <a:fillRect/>
          </a:stretch>
        </p:blipFill>
        <p:spPr>
          <a:xfrm>
            <a:off x="3304540" y="2206625"/>
            <a:ext cx="3652520" cy="3486785"/>
          </a:xfrm>
          <a:prstGeom prst="rect">
            <a:avLst/>
          </a:prstGeom>
        </p:spPr>
      </p:pic>
    </p:spTree>
  </p:cSld>
  <p:clrMapOvr>
    <a:masterClrMapping/>
  </p:clrMapOvr>
  <p:transition spd="med">
    <p:wipe dir="d"/>
  </p:transition>
  <p:timing/>
</p:sld>
</file>

<file path=ppt/slides/slide25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口语交际</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5</a:t>
            </a:r>
          </a:p>
        </p:txBody>
      </p:sp>
      <p:sp>
        <p:nvSpPr>
          <p:cNvPr id="2" name="文本框 1"/>
          <p:cNvSpPr txBox="1"/>
          <p:nvPr/>
        </p:nvSpPr>
        <p:spPr>
          <a:xfrm>
            <a:off x="508000" y="1699260"/>
            <a:ext cx="10462895" cy="3969385"/>
          </a:xfrm>
          <a:prstGeom prst="rect">
            <a:avLst/>
          </a:prstGeom>
          <a:noFill/>
          <a:ln w="9525">
            <a:noFill/>
          </a:ln>
        </p:spPr>
        <p:txBody>
          <a:bodyPr wrap="square">
            <a:spAutoFit/>
          </a:bodyPr>
          <a:lstStyle/>
          <a:p>
            <a:pPr indent="0" algn="l" fontAlgn="auto">
              <a:lnSpc>
                <a:spcPct val="150000"/>
              </a:lnSpc>
            </a:pPr>
            <a:r>
              <a:rPr sz="2400" b="0" err="1">
                <a:solidFill>
                  <a:schemeClr val="tx1"/>
                </a:solidFill>
                <a:latin typeface="黑体" panose="02010609060101010101" pitchFamily="49" charset="-122"/>
                <a:ea typeface="黑体" panose="02010609060101010101" pitchFamily="49" charset="-122"/>
                <a:cs typeface="宋体" panose="02010600030101010101" pitchFamily="2" charset="-122"/>
              </a:rPr>
              <a:t>方法技巧</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1.态度诚恳。鼓励别人时要让对方感受到你的真诚,从而从内心认同和信任你,而不能用幸灾乐祸的态度对待对方。</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2.先破后立。鼓励往往需要一个“先破后立”的过程,即先驳倒对方退缩或胆怯的“理由”,然后肯定其长处,发掘其优点,帮助其树立自信,从而达到鼓励的目的。</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p:txBody>
      </p:sp>
    </p:spTree>
  </p:cSld>
  <p:clrMapOvr>
    <a:masterClrMapping/>
  </p:clrMapOvr>
  <p:transition spd="med">
    <p:wipe dir="d"/>
  </p:transition>
  <p:timing/>
</p:sld>
</file>

<file path=ppt/slides/slide25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口语交际</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5</a:t>
            </a:r>
          </a:p>
        </p:txBody>
      </p:sp>
      <p:sp>
        <p:nvSpPr>
          <p:cNvPr id="2" name="文本框 1"/>
          <p:cNvSpPr txBox="1"/>
          <p:nvPr/>
        </p:nvSpPr>
        <p:spPr>
          <a:xfrm>
            <a:off x="508000" y="1699260"/>
            <a:ext cx="10462895" cy="2861310"/>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方法技巧</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3.传递“正能量”。鼓励对方时,可适当引用一些励志的名人名言或说一些鼓励性的话语,如“你能行”“你一定没问题”“加油”“相信你自己”等,用这样的语言能增强对方的自信。</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p:txBody>
      </p:sp>
    </p:spTree>
  </p:cSld>
  <p:clrMapOvr>
    <a:masterClrMapping/>
  </p:clrMapOvr>
  <p:transition spd="med">
    <p:wipe dir="d"/>
  </p:transition>
  <p:timing/>
</p:sld>
</file>

<file path=ppt/slides/slide25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口语交际</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5</a:t>
            </a:r>
          </a:p>
        </p:txBody>
      </p:sp>
      <p:sp>
        <p:nvSpPr>
          <p:cNvPr id="2" name="文本框 1"/>
          <p:cNvSpPr txBox="1"/>
          <p:nvPr/>
        </p:nvSpPr>
        <p:spPr>
          <a:xfrm>
            <a:off x="463550" y="1066800"/>
            <a:ext cx="11349990" cy="2306955"/>
          </a:xfrm>
          <a:prstGeom prst="rect">
            <a:avLst/>
          </a:prstGeom>
          <a:noFill/>
          <a:ln w="9525">
            <a:noFill/>
          </a:ln>
        </p:spPr>
        <p:txBody>
          <a:bodyPr wrap="square">
            <a:spAutoFit/>
          </a:bodyPr>
          <a:lstStyle/>
          <a:p>
            <a:pPr indent="0" algn="ctr"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考向</a:t>
            </a:r>
            <a:r>
              <a:rPr lang="en-US" sz="2400" b="0">
                <a:solidFill>
                  <a:srgbClr val="FF0000"/>
                </a:solidFill>
                <a:latin typeface="宋体" panose="02010600030101010101" pitchFamily="2" charset="-122"/>
                <a:ea typeface="宋体" panose="02010600030101010101" pitchFamily="2" charset="-122"/>
                <a:cs typeface="宋体" panose="02010600030101010101" pitchFamily="2" charset="-122"/>
              </a:rPr>
              <a:t>4</a:t>
            </a: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邀请类</a:t>
            </a:r>
          </a:p>
          <a:p>
            <a:pPr indent="0" algn="just"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sz="2400" b="0">
                <a:solidFill>
                  <a:srgbClr val="FF0000"/>
                </a:solidFill>
                <a:latin typeface="宋体" panose="02010600030101010101" pitchFamily="2" charset="-122"/>
                <a:ea typeface="宋体" panose="02010600030101010101" pitchFamily="2" charset="-122"/>
                <a:cs typeface="宋体" panose="02010600030101010101" pitchFamily="2" charset="-122"/>
              </a:rPr>
              <a:t>4</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[2020龙东地区改编]假如你是××中学九年级(3)班的班长,打算邀请援鄂归来的医务人员张叔叔,于周五下午两点来参加向“援鄂英雄”致敬的主题班会并作报告,你将如何说?(3分)</a:t>
            </a:r>
            <a:r>
              <a:rPr lang="zh-CN" sz="2400" b="0">
                <a:solidFill>
                  <a:schemeClr val="tx1"/>
                </a:solidFill>
                <a:latin typeface="楷体" panose="02010609060101010101" charset="-122"/>
                <a:ea typeface="楷体" panose="02010609060101010101" charset="-122"/>
                <a:cs typeface="楷体" panose="02010609060101010101" charset="-122"/>
              </a:rPr>
              <a:t>　</a:t>
            </a:r>
            <a:endParaRPr sz="2400" b="0">
              <a:solidFill>
                <a:schemeClr val="tx1"/>
              </a:solidFill>
              <a:latin typeface="楷体" panose="02010609060101010101" charset="-122"/>
              <a:ea typeface="楷体" panose="02010609060101010101" charset="-122"/>
              <a:cs typeface="楷体" panose="02010609060101010101" charset="-122"/>
            </a:endParaRPr>
          </a:p>
        </p:txBody>
      </p:sp>
    </p:spTree>
  </p:cSld>
  <p:clrMapOvr>
    <a:masterClrMapping/>
  </p:clrMapOvr>
  <p:transition spd="med">
    <p:wipe dir="d"/>
  </p:transition>
  <p:timing/>
</p:sld>
</file>

<file path=ppt/slides/slide25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口语交际</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5</a:t>
            </a:r>
          </a:p>
        </p:txBody>
      </p:sp>
      <p:sp>
        <p:nvSpPr>
          <p:cNvPr id="2" name="文本框 1"/>
          <p:cNvSpPr txBox="1"/>
          <p:nvPr/>
        </p:nvSpPr>
        <p:spPr>
          <a:xfrm>
            <a:off x="895985" y="1056005"/>
            <a:ext cx="10729595" cy="2306955"/>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a:t>
            </a: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思路分析</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解答本题,首先阅读题干,提取有用信息,然后向张叔叔发出邀请。邀请时要注意以下几点:①有恰当的称呼和礼貌用语;②有必要的自我介绍;③表明来意;④将活动的相关信息(尤其是时间、地点等)交代清楚;⑤征询对方的意见。</a:t>
            </a:r>
          </a:p>
        </p:txBody>
      </p:sp>
    </p:spTree>
  </p:cSld>
  <p:clrMapOvr>
    <a:masterClrMapping/>
  </p:clrMapOvr>
  <p:transition spd="med">
    <p:wipe dir="d"/>
  </p:transition>
  <p:timing/>
</p:sld>
</file>

<file path=ppt/slides/slide25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口语交际</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5</a:t>
            </a:r>
          </a:p>
        </p:txBody>
      </p:sp>
      <p:sp>
        <p:nvSpPr>
          <p:cNvPr id="2" name="文本框 1"/>
          <p:cNvSpPr txBox="1"/>
          <p:nvPr/>
        </p:nvSpPr>
        <p:spPr>
          <a:xfrm>
            <a:off x="463550" y="1810385"/>
            <a:ext cx="10097135" cy="2861310"/>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a:t>
            </a: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参考答案</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示例:张叔叔,您好!我是××中学九年级(3)班的班长。班级将在本周五下午两点召开“向援鄂英雄致敬”的主题班会,诚挚邀请您为我们分享援鄂期间的见闻和感受。我们全班同学期待您的到来。(称呼和自我介绍1分,交代清楚活动时间、地点1分,语气委婉、语言得体、表述连贯1分。共3分)</a:t>
            </a:r>
          </a:p>
        </p:txBody>
      </p:sp>
    </p:spTree>
  </p:cSld>
  <p:clrMapOvr>
    <a:masterClrMapping/>
  </p:clrMapOvr>
  <p:transition spd="med">
    <p:wipe dir="d"/>
  </p:transition>
  <p:timing/>
</p:sld>
</file>

<file path=ppt/slides/slide25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口语交际</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5</a:t>
            </a:r>
          </a:p>
        </p:txBody>
      </p:sp>
      <p:sp>
        <p:nvSpPr>
          <p:cNvPr id="2" name="文本框 1"/>
          <p:cNvSpPr txBox="1"/>
          <p:nvPr/>
        </p:nvSpPr>
        <p:spPr>
          <a:xfrm>
            <a:off x="508000" y="1699260"/>
            <a:ext cx="10462895" cy="3415030"/>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方法技巧</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1.称呼恰当。所用称呼要符合对方的身份,如果是长辈,要用敬称。</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2.要表明自己的身份、来意并发出邀请;要将关键信息传达清楚。①说明邀请对方参加的是什么活动,邀请的原因是什么;②将活动的相关细节及注意事项告知对方,如时间、地点、参加人员、需要做什么准备等。</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3.语言简明得体。向对方发出邀请时,要注意因境设辞,恰当用语。   </a:t>
            </a:r>
          </a:p>
        </p:txBody>
      </p:sp>
    </p:spTree>
  </p:cSld>
  <p:clrMapOvr>
    <a:masterClrMapping/>
  </p:clrMapOvr>
  <p:transition spd="med">
    <p:wipe dir="d"/>
  </p:transition>
  <p:timing/>
</p:sld>
</file>

<file path=ppt/slides/slide25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口语交际</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5</a:t>
            </a:r>
          </a:p>
        </p:txBody>
      </p:sp>
      <p:sp>
        <p:nvSpPr>
          <p:cNvPr id="2" name="文本框 1"/>
          <p:cNvSpPr txBox="1"/>
          <p:nvPr/>
        </p:nvSpPr>
        <p:spPr>
          <a:xfrm>
            <a:off x="463550" y="1066800"/>
            <a:ext cx="11349990" cy="5631180"/>
          </a:xfrm>
          <a:prstGeom prst="rect">
            <a:avLst/>
          </a:prstGeom>
          <a:noFill/>
          <a:ln w="9525">
            <a:noFill/>
          </a:ln>
        </p:spPr>
        <p:txBody>
          <a:bodyPr wrap="square">
            <a:spAutoFit/>
          </a:bodyPr>
          <a:lstStyle/>
          <a:p>
            <a:pPr indent="0" algn="ctr"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考向</a:t>
            </a:r>
            <a:r>
              <a:rPr lang="en-US" sz="2400" b="0">
                <a:solidFill>
                  <a:srgbClr val="FF0000"/>
                </a:solidFill>
                <a:latin typeface="宋体" panose="02010600030101010101" pitchFamily="2" charset="-122"/>
                <a:ea typeface="宋体" panose="02010600030101010101" pitchFamily="2" charset="-122"/>
                <a:cs typeface="宋体" panose="02010600030101010101" pitchFamily="2" charset="-122"/>
              </a:rPr>
              <a:t>5</a:t>
            </a: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辩论类</a:t>
            </a:r>
          </a:p>
          <a:p>
            <a:pPr indent="0" algn="just"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sz="2400" b="0">
                <a:solidFill>
                  <a:srgbClr val="FF0000"/>
                </a:solidFill>
                <a:latin typeface="宋体" panose="02010600030101010101" pitchFamily="2" charset="-122"/>
                <a:ea typeface="宋体" panose="02010600030101010101" pitchFamily="2" charset="-122"/>
                <a:cs typeface="宋体" panose="02010600030101010101" pitchFamily="2" charset="-122"/>
              </a:rPr>
              <a:t>5</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[青岛改编]请你阅读下面的材料和赞成方的观点,以反对方的立场,写一段话,反驳赞成方的观点。(80字左右)(3分)</a:t>
            </a:r>
          </a:p>
          <a:p>
            <a:pPr indent="0" algn="just"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r>
              <a:rPr sz="2400" b="0">
                <a:solidFill>
                  <a:schemeClr val="tx1"/>
                </a:solidFill>
                <a:latin typeface="楷体" panose="02010609060101010101" charset="-122"/>
                <a:ea typeface="楷体" panose="02010609060101010101" charset="-122"/>
                <a:cs typeface="楷体" panose="02010609060101010101" charset="-122"/>
              </a:rPr>
              <a:t>近日,在某地铁站附近十字路口,市民过马路闯红灯,交警按规定处罚,责其现场观看交通安全宣传片。当地交警还对处罚方式进行了创新:违规者如果赶时间,可以选择发微信朋友圈,说明自己因闯红灯受处罚,只要集齐20个“赞”就可被放行。</a:t>
            </a:r>
            <a:endParaRPr sz="2400" b="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这种“集‘赞’放行”的做法,引发了网友的激烈讨论。</a:t>
            </a:r>
          </a:p>
          <a:p>
            <a:pPr indent="0" algn="just"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r>
              <a:rPr sz="2400" b="0">
                <a:solidFill>
                  <a:schemeClr val="tx1"/>
                </a:solidFill>
                <a:latin typeface="黑体" panose="02010609060101010101" pitchFamily="49" charset="-122"/>
                <a:ea typeface="黑体" panose="02010609060101010101" pitchFamily="49" charset="-122"/>
                <a:cs typeface="黑体" panose="02010609060101010101" pitchFamily="49" charset="-122"/>
              </a:rPr>
              <a:t>赞成方:</a:t>
            </a:r>
            <a:r>
              <a:rPr sz="2400" b="0">
                <a:solidFill>
                  <a:schemeClr val="tx1"/>
                </a:solidFill>
                <a:latin typeface="楷体" panose="02010609060101010101" charset="-122"/>
                <a:ea typeface="楷体" panose="02010609060101010101" charset="-122"/>
                <a:cs typeface="楷体" panose="02010609060101010101" charset="-122"/>
              </a:rPr>
              <a:t>我方赞成这种做法。通过发朋友圈“自曝家丑”,不仅惩戒了本人,而且朋友圈的好友都受到了教育和提醒,让大家以后都不闯红灯,比单纯处罚一个人效果更好。所以,我方表示赞成。</a:t>
            </a:r>
            <a:r>
              <a:rPr lang="zh-CN" sz="2400" b="0">
                <a:solidFill>
                  <a:schemeClr val="tx1"/>
                </a:solidFill>
                <a:latin typeface="楷体" panose="02010609060101010101" charset="-122"/>
                <a:ea typeface="楷体" panose="02010609060101010101" charset="-122"/>
                <a:cs typeface="楷体" panose="02010609060101010101" charset="-122"/>
              </a:rPr>
              <a:t>　　</a:t>
            </a:r>
            <a:endParaRPr sz="2400" b="0">
              <a:solidFill>
                <a:schemeClr val="tx1"/>
              </a:solidFill>
              <a:latin typeface="楷体" panose="02010609060101010101" charset="-122"/>
              <a:ea typeface="楷体" panose="02010609060101010101" charset="-122"/>
              <a:cs typeface="楷体" panose="02010609060101010101" charset="-122"/>
            </a:endParaRPr>
          </a:p>
        </p:txBody>
      </p:sp>
    </p:spTree>
  </p:cSld>
  <p:clrMapOvr>
    <a:masterClrMapping/>
  </p:clrMapOvr>
  <p:transition spd="med">
    <p:wipe dir="d"/>
  </p:transition>
  <p:timing/>
</p:sld>
</file>

<file path=ppt/slides/slide25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口语交际</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5</a:t>
            </a:r>
          </a:p>
        </p:txBody>
      </p:sp>
      <p:sp>
        <p:nvSpPr>
          <p:cNvPr id="2" name="文本框 1"/>
          <p:cNvSpPr txBox="1"/>
          <p:nvPr/>
        </p:nvSpPr>
        <p:spPr>
          <a:xfrm>
            <a:off x="895985" y="1056005"/>
            <a:ext cx="10729595" cy="1198880"/>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a:t>
            </a: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思路分析</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解题时,首先认真阅读题干,明确立场;然后用一句话概括自己的观点,也可用名言或事例等论证自己的观点。</a:t>
            </a:r>
          </a:p>
        </p:txBody>
      </p:sp>
    </p:spTree>
  </p:cSld>
  <p:clrMapOvr>
    <a:masterClrMapping/>
  </p:clrMapOvr>
  <p:transition spd="med">
    <p:wipe dir="d"/>
  </p:transition>
  <p:timing/>
</p:sld>
</file>

<file path=ppt/slides/slide25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口语交际</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5</a:t>
            </a:r>
          </a:p>
        </p:txBody>
      </p:sp>
      <p:sp>
        <p:nvSpPr>
          <p:cNvPr id="2" name="文本框 1"/>
          <p:cNvSpPr txBox="1"/>
          <p:nvPr/>
        </p:nvSpPr>
        <p:spPr>
          <a:xfrm>
            <a:off x="463550" y="1810385"/>
            <a:ext cx="10097135" cy="1753235"/>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a:t>
            </a: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参考答案</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我方反对这种做法。通过发朋友圈“自曝家丑”,让个人的隐私公布于好友之间,会伤害当事人的自尊,会影响当事人的人格品质,对当事人造成不必要的麻烦或伤害。所以,我方表示反对。(言之成理即可。3分)</a:t>
            </a:r>
          </a:p>
        </p:txBody>
      </p:sp>
    </p:spTree>
  </p:cSld>
  <p:clrMapOvr>
    <a:masterClrMapping/>
  </p:clrMapOvr>
  <p:transition spd="med">
    <p:wipe dir="d"/>
  </p:transition>
  <p:timing/>
</p:sld>
</file>

<file path=ppt/slides/slide25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口语交际</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5</a:t>
            </a:r>
          </a:p>
        </p:txBody>
      </p:sp>
      <p:sp>
        <p:nvSpPr>
          <p:cNvPr id="2" name="文本框 1"/>
          <p:cNvSpPr txBox="1"/>
          <p:nvPr/>
        </p:nvSpPr>
        <p:spPr>
          <a:xfrm>
            <a:off x="508000" y="1699260"/>
            <a:ext cx="10951210" cy="4523105"/>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方法技巧</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1.观点明确。辩论时一定要紧扣辩论主题,用一句简明的话表明自己的立场。</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2.理由充分。陈述理由时,可以运用摆事实、讲道理的方法,直接陈述理由论证自己的观点,也可以辩驳对方论点的荒谬或论据的虚假。无论采用哪种方法,都需要做到有理有据。</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3.强调观点。在陈述完自己的观点或理由后,要再次强调自己的观点,让大家印象深刻。</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p:txBody>
      </p:sp>
    </p:spTree>
  </p:cSld>
  <p:clrMapOvr>
    <a:masterClrMapping/>
  </p:clrMapOvr>
  <p:transition spd="med">
    <p:wipe dir="d"/>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综合性学习</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专题六</a:t>
            </a:r>
          </a:p>
        </p:txBody>
      </p:sp>
      <p:sp>
        <p:nvSpPr>
          <p:cNvPr id="2" name="文本框 1"/>
          <p:cNvSpPr txBox="1"/>
          <p:nvPr/>
        </p:nvSpPr>
        <p:spPr>
          <a:xfrm>
            <a:off x="772795" y="1410970"/>
            <a:ext cx="9956800" cy="2306955"/>
          </a:xfrm>
          <a:prstGeom prst="rect">
            <a:avLst/>
          </a:prstGeom>
          <a:noFill/>
          <a:ln w="9525">
            <a:noFill/>
          </a:ln>
        </p:spPr>
        <p:txBody>
          <a:bodyPr wrap="square">
            <a:spAutoFit/>
          </a:bodyPr>
          <a:lstStyle/>
          <a:p>
            <a:pPr indent="0" algn="just"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(1)请综合材料一和材料二的内容,用一句话概括你从中得出的结论。(20字左右。2分)</a:t>
            </a:r>
          </a:p>
          <a:p>
            <a:pPr indent="0" algn="just" fontAlgn="auto">
              <a:lnSpc>
                <a:spcPct val="150000"/>
              </a:lnSpc>
            </a:pPr>
            <a:endParaRPr sz="2400" b="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50000"/>
              </a:lnSpc>
            </a:pPr>
            <a:endParaRPr sz="2400" b="0">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wipe dir="d"/>
  </p:transition>
  <p:timing/>
</p:sld>
</file>

<file path=ppt/slides/slide26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口语交际</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5</a:t>
            </a:r>
          </a:p>
        </p:txBody>
      </p:sp>
      <p:sp>
        <p:nvSpPr>
          <p:cNvPr id="2" name="文本框 1"/>
          <p:cNvSpPr txBox="1"/>
          <p:nvPr/>
        </p:nvSpPr>
        <p:spPr>
          <a:xfrm>
            <a:off x="463550" y="1066800"/>
            <a:ext cx="11560175" cy="2861310"/>
          </a:xfrm>
          <a:prstGeom prst="rect">
            <a:avLst/>
          </a:prstGeom>
          <a:noFill/>
          <a:ln w="9525">
            <a:noFill/>
          </a:ln>
        </p:spPr>
        <p:txBody>
          <a:bodyPr wrap="square">
            <a:spAutoFit/>
          </a:bodyPr>
          <a:lstStyle/>
          <a:p>
            <a:pPr indent="0" algn="ctr"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考向</a:t>
            </a:r>
            <a:r>
              <a:rPr lang="en-US" sz="2400" b="0">
                <a:solidFill>
                  <a:srgbClr val="FF0000"/>
                </a:solidFill>
                <a:latin typeface="宋体" panose="02010600030101010101" pitchFamily="2" charset="-122"/>
                <a:ea typeface="宋体" panose="02010600030101010101" pitchFamily="2" charset="-122"/>
                <a:cs typeface="宋体" panose="02010600030101010101" pitchFamily="2" charset="-122"/>
              </a:rPr>
              <a:t>6</a:t>
            </a: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采访类</a:t>
            </a:r>
          </a:p>
          <a:p>
            <a:pPr indent="0" algn="just"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sz="2400" b="0">
                <a:solidFill>
                  <a:srgbClr val="FF0000"/>
                </a:solidFill>
                <a:latin typeface="宋体" panose="02010600030101010101" pitchFamily="2" charset="-122"/>
                <a:ea typeface="宋体" panose="02010600030101010101" pitchFamily="2" charset="-122"/>
                <a:cs typeface="宋体" panose="02010600030101010101" pitchFamily="2" charset="-122"/>
              </a:rPr>
              <a:t>6</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[陕西改编]阅读下面的材料,请以记者张明的身份对高艳能同学进行采访。(3分)</a:t>
            </a:r>
          </a:p>
          <a:p>
            <a:pPr indent="0" algn="just"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r>
              <a:rPr sz="2400" b="0">
                <a:solidFill>
                  <a:schemeClr val="tx1"/>
                </a:solidFill>
                <a:latin typeface="楷体" panose="02010609060101010101" charset="-122"/>
                <a:ea typeface="楷体" panose="02010609060101010101" charset="-122"/>
                <a:cs typeface="楷体" panose="02010609060101010101" charset="-122"/>
              </a:rPr>
              <a:t>云南省罗平县马街镇第一中学学生高艳能是一个单腿残疾人。他拒绝照顾,毅然参加了今年的中考体育测试,借助双拐,用单腿跑完1 000米,完成了测试,被誉为“奔跑少年”。</a:t>
            </a:r>
            <a:r>
              <a:rPr lang="zh-CN" sz="2400" b="0">
                <a:solidFill>
                  <a:schemeClr val="tx1"/>
                </a:solidFill>
                <a:latin typeface="楷体" panose="02010609060101010101" charset="-122"/>
                <a:ea typeface="楷体" panose="02010609060101010101" charset="-122"/>
                <a:cs typeface="楷体" panose="02010609060101010101" charset="-122"/>
              </a:rPr>
              <a:t>　　</a:t>
            </a:r>
            <a:endParaRPr sz="2400" b="0">
              <a:solidFill>
                <a:schemeClr val="tx1"/>
              </a:solidFill>
              <a:latin typeface="楷体" panose="02010609060101010101" charset="-122"/>
              <a:ea typeface="楷体" panose="02010609060101010101" charset="-122"/>
              <a:cs typeface="楷体" panose="02010609060101010101" charset="-122"/>
            </a:endParaRPr>
          </a:p>
        </p:txBody>
      </p:sp>
    </p:spTree>
  </p:cSld>
  <p:clrMapOvr>
    <a:masterClrMapping/>
  </p:clrMapOvr>
  <p:transition spd="med">
    <p:wipe dir="d"/>
  </p:transition>
  <p:timing/>
</p:sld>
</file>

<file path=ppt/slides/slide26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口语交际</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5</a:t>
            </a:r>
          </a:p>
        </p:txBody>
      </p:sp>
      <p:sp>
        <p:nvSpPr>
          <p:cNvPr id="2" name="文本框 1"/>
          <p:cNvSpPr txBox="1"/>
          <p:nvPr/>
        </p:nvSpPr>
        <p:spPr>
          <a:xfrm>
            <a:off x="895985" y="1056005"/>
            <a:ext cx="10729595" cy="2306955"/>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a:t>
            </a: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思路分析</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解题时,首先明确采访对象,选用恰当的称呼和礼貌用语,然后明确采访的目的,并据此设计采访问题。本题的采访对象是高艳能同学,可直接称呼其“高艳能同学”;后应进行自我介绍,表明身份;最后进行采访。注意表述时要言简意赅,尽量用生活化的语言,避免对方听不懂你的意思。</a:t>
            </a:r>
          </a:p>
        </p:txBody>
      </p:sp>
    </p:spTree>
  </p:cSld>
  <p:clrMapOvr>
    <a:masterClrMapping/>
  </p:clrMapOvr>
  <p:transition spd="med">
    <p:wipe dir="d"/>
  </p:transition>
  <p:timing/>
</p:sld>
</file>

<file path=ppt/slides/slide26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口语交际</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5</a:t>
            </a:r>
          </a:p>
        </p:txBody>
      </p:sp>
      <p:sp>
        <p:nvSpPr>
          <p:cNvPr id="2" name="文本框 1"/>
          <p:cNvSpPr txBox="1"/>
          <p:nvPr/>
        </p:nvSpPr>
        <p:spPr>
          <a:xfrm>
            <a:off x="463550" y="1810385"/>
            <a:ext cx="10097135" cy="1753235"/>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a:t>
            </a: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参考答案</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你好!高艳能同学。我是记者张明。你的事迹感动了许多中学生,作为同龄人,你想对他们说点什么?(称呼1分,自我介绍1分,语言简明1分。共3分)</a:t>
            </a:r>
          </a:p>
        </p:txBody>
      </p:sp>
    </p:spTree>
  </p:cSld>
  <p:clrMapOvr>
    <a:masterClrMapping/>
  </p:clrMapOvr>
  <p:transition spd="med">
    <p:wipe dir="d"/>
  </p:transition>
  <p:timing/>
</p:sld>
</file>

<file path=ppt/slides/slide26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口语交际</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5</a:t>
            </a:r>
          </a:p>
        </p:txBody>
      </p:sp>
      <p:sp>
        <p:nvSpPr>
          <p:cNvPr id="2" name="文本框 1"/>
          <p:cNvSpPr txBox="1"/>
          <p:nvPr/>
        </p:nvSpPr>
        <p:spPr>
          <a:xfrm>
            <a:off x="508000" y="1699260"/>
            <a:ext cx="10462895" cy="2861310"/>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方法技巧</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1.明确对象。采访时要明确对象,综合考虑对方的社会地位、知识水平和人生阅历等多方面因素,称呼和采访语言要与被采访人的身份相一致。</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p:txBody>
      </p:sp>
    </p:spTree>
  </p:cSld>
  <p:clrMapOvr>
    <a:masterClrMapping/>
  </p:clrMapOvr>
  <p:transition spd="med">
    <p:wipe dir="d"/>
  </p:transition>
  <p:timing/>
</p:sld>
</file>

<file path=ppt/slides/slide26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口语交际</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5</a:t>
            </a:r>
          </a:p>
        </p:txBody>
      </p:sp>
      <p:sp>
        <p:nvSpPr>
          <p:cNvPr id="2" name="文本框 1"/>
          <p:cNvSpPr txBox="1"/>
          <p:nvPr/>
        </p:nvSpPr>
        <p:spPr>
          <a:xfrm>
            <a:off x="508000" y="1699260"/>
            <a:ext cx="10462895" cy="2861310"/>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方法技巧</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r>
              <a:rPr sz="2400">
                <a:latin typeface="宋体" panose="02010600030101010101" pitchFamily="2" charset="-122"/>
                <a:ea typeface="宋体" panose="02010600030101010101" pitchFamily="2" charset="-122"/>
                <a:cs typeface="宋体" panose="02010600030101010101" pitchFamily="2" charset="-122"/>
                <a:sym typeface="+mn-ea"/>
              </a:rPr>
              <a:t>2.问题要切题。采访提问时一定要明确采访目的,并紧紧围绕一个主题,如果问得唐突、生硬、笼统,就很有可能出现对方听不懂你的话或不知如何回答等情况,从而导致采访的失败。</a:t>
            </a:r>
            <a:endParaRPr sz="2400" b="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p:txBody>
      </p:sp>
    </p:spTree>
  </p:cSld>
  <p:clrMapOvr>
    <a:masterClrMapping/>
  </p:clrMapOvr>
  <p:transition spd="med">
    <p:wipe dir="d"/>
  </p:transition>
  <p:timing/>
</p:sld>
</file>

<file path=ppt/slides/slide26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口语交际</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5</a:t>
            </a:r>
          </a:p>
        </p:txBody>
      </p:sp>
      <p:sp>
        <p:nvSpPr>
          <p:cNvPr id="2" name="文本框 1"/>
          <p:cNvSpPr txBox="1"/>
          <p:nvPr/>
        </p:nvSpPr>
        <p:spPr>
          <a:xfrm>
            <a:off x="508000" y="1699260"/>
            <a:ext cx="10462895" cy="2306955"/>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方法技巧</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3.采访语言要简洁。采访时,最好把大而笼统的问题分解为几个小而具体的问题,避免提问的空泛,这样才能问得简洁明白,从而达到采访的目的。</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p:txBody>
      </p:sp>
    </p:spTree>
  </p:cSld>
  <p:clrMapOvr>
    <a:masterClrMapping/>
  </p:clrMapOvr>
  <p:transition spd="med">
    <p:wipe dir="d"/>
  </p:transition>
  <p:timing/>
</p:sld>
</file>

<file path=ppt/slides/slide26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口语交际</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5</a:t>
            </a:r>
          </a:p>
        </p:txBody>
      </p:sp>
      <p:sp>
        <p:nvSpPr>
          <p:cNvPr id="2" name="文本框 1"/>
          <p:cNvSpPr txBox="1"/>
          <p:nvPr/>
        </p:nvSpPr>
        <p:spPr>
          <a:xfrm>
            <a:off x="508000" y="1699260"/>
            <a:ext cx="10462895" cy="1753235"/>
          </a:xfrm>
          <a:prstGeom prst="rect">
            <a:avLst/>
          </a:prstGeom>
          <a:noFill/>
          <a:ln w="9525">
            <a:noFill/>
          </a:ln>
        </p:spPr>
        <p:txBody>
          <a:bodyPr wrap="square">
            <a:spAutoFit/>
          </a:bodyPr>
          <a:lstStyle/>
          <a:p>
            <a:pPr indent="0" algn="l" fontAlgn="auto">
              <a:lnSpc>
                <a:spcPct val="150000"/>
              </a:lnSpc>
            </a:pPr>
            <a:r>
              <a:rPr sz="2400" b="0" err="1">
                <a:solidFill>
                  <a:schemeClr val="tx1"/>
                </a:solidFill>
                <a:latin typeface="黑体" panose="02010609060101010101" pitchFamily="49" charset="-122"/>
                <a:ea typeface="黑体" panose="02010609060101010101" pitchFamily="49" charset="-122"/>
                <a:cs typeface="宋体" panose="02010600030101010101" pitchFamily="2" charset="-122"/>
              </a:rPr>
              <a:t>方法技巧</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4.采访要有针对性。采访时所提的问题要从具体事件出发,这样所问的问题才有意义,避免提出对达到采访目的没有帮助的问题。</a:t>
            </a:r>
          </a:p>
        </p:txBody>
      </p:sp>
    </p:spTree>
  </p:cSld>
  <p:clrMapOvr>
    <a:masterClrMapping/>
  </p:clrMapOvr>
  <p:transition spd="med">
    <p:wipe dir="d"/>
  </p:transition>
  <p:timing/>
</p:sld>
</file>

<file path=ppt/slides/slide26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口语交际</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5</a:t>
            </a:r>
          </a:p>
        </p:txBody>
      </p:sp>
      <p:sp>
        <p:nvSpPr>
          <p:cNvPr id="2" name="文本框 1"/>
          <p:cNvSpPr txBox="1"/>
          <p:nvPr/>
        </p:nvSpPr>
        <p:spPr>
          <a:xfrm>
            <a:off x="463550" y="1066800"/>
            <a:ext cx="11349990" cy="3415030"/>
          </a:xfrm>
          <a:prstGeom prst="rect">
            <a:avLst/>
          </a:prstGeom>
          <a:noFill/>
          <a:ln w="9525">
            <a:noFill/>
          </a:ln>
        </p:spPr>
        <p:txBody>
          <a:bodyPr wrap="square">
            <a:spAutoFit/>
          </a:bodyPr>
          <a:lstStyle/>
          <a:p>
            <a:pPr indent="0" algn="ctr"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考向</a:t>
            </a:r>
            <a:r>
              <a:rPr lang="en-US" sz="2400" b="0">
                <a:solidFill>
                  <a:srgbClr val="FF0000"/>
                </a:solidFill>
                <a:latin typeface="宋体" panose="02010600030101010101" pitchFamily="2" charset="-122"/>
                <a:ea typeface="宋体" panose="02010600030101010101" pitchFamily="2" charset="-122"/>
                <a:cs typeface="宋体" panose="02010600030101010101" pitchFamily="2" charset="-122"/>
              </a:rPr>
              <a:t>7</a:t>
            </a: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短信、微信、跟帖留言类</a:t>
            </a:r>
          </a:p>
          <a:p>
            <a:pPr indent="0" algn="just"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sz="2400" b="0">
                <a:solidFill>
                  <a:srgbClr val="FF0000"/>
                </a:solidFill>
                <a:latin typeface="宋体" panose="02010600030101010101" pitchFamily="2" charset="-122"/>
                <a:ea typeface="宋体" panose="02010600030101010101" pitchFamily="2" charset="-122"/>
                <a:cs typeface="宋体" panose="02010600030101010101" pitchFamily="2" charset="-122"/>
              </a:rPr>
              <a:t>7</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今年3月,为了支持政府防控新冠肺炎疫情工作,一外来务工人员将自己存了多时的近13万元存款全部取出,捐赠给当地镇政府。后工作人员了解到,捐款者生活并不宽裕,于是好言劝慰这位捐款者,婉拒了他12万元的捐款,接受了9 273.4元捐款。假如你是当地的中学生,请你拟一条短信,向这位捐款的外来务工人员表示。120字左右。(5分)</a:t>
            </a:r>
            <a:r>
              <a:rPr lang="zh-CN" sz="2400" b="0">
                <a:solidFill>
                  <a:schemeClr val="tx1"/>
                </a:solidFill>
                <a:latin typeface="楷体" panose="02010609060101010101" charset="-122"/>
                <a:ea typeface="楷体" panose="02010609060101010101" charset="-122"/>
                <a:cs typeface="楷体" panose="02010609060101010101" charset="-122"/>
              </a:rPr>
              <a:t>　　</a:t>
            </a:r>
            <a:endParaRPr sz="2400" b="0">
              <a:solidFill>
                <a:schemeClr val="tx1"/>
              </a:solidFill>
              <a:latin typeface="楷体" panose="02010609060101010101" charset="-122"/>
              <a:ea typeface="楷体" panose="02010609060101010101" charset="-122"/>
              <a:cs typeface="楷体" panose="02010609060101010101" charset="-122"/>
            </a:endParaRPr>
          </a:p>
        </p:txBody>
      </p:sp>
    </p:spTree>
  </p:cSld>
  <p:clrMapOvr>
    <a:masterClrMapping/>
  </p:clrMapOvr>
  <p:transition spd="med">
    <p:wipe dir="d"/>
  </p:transition>
  <p:timing/>
</p:sld>
</file>

<file path=ppt/slides/slide26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口语交际</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5</a:t>
            </a:r>
          </a:p>
        </p:txBody>
      </p:sp>
      <p:sp>
        <p:nvSpPr>
          <p:cNvPr id="2" name="文本框 1"/>
          <p:cNvSpPr txBox="1"/>
          <p:nvPr/>
        </p:nvSpPr>
        <p:spPr>
          <a:xfrm>
            <a:off x="895985" y="1056005"/>
            <a:ext cx="10729595" cy="1198880"/>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a:t>
            </a: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思路分析</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拟写感谢短信,首先要有称呼,然后应明确地表达感谢之意,最后表明自己从中获得的看法。此外,还要注意字数的要求。</a:t>
            </a:r>
          </a:p>
        </p:txBody>
      </p:sp>
    </p:spTree>
  </p:cSld>
  <p:clrMapOvr>
    <a:masterClrMapping/>
  </p:clrMapOvr>
  <p:transition spd="med">
    <p:wipe dir="d"/>
  </p:transition>
  <p:timing/>
</p:sld>
</file>

<file path=ppt/slides/slide26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口语交际</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5</a:t>
            </a:r>
          </a:p>
        </p:txBody>
      </p:sp>
      <p:sp>
        <p:nvSpPr>
          <p:cNvPr id="2" name="文本框 1"/>
          <p:cNvSpPr txBox="1"/>
          <p:nvPr/>
        </p:nvSpPr>
        <p:spPr>
          <a:xfrm>
            <a:off x="463550" y="1810385"/>
            <a:ext cx="10097135" cy="3415030"/>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a:t>
            </a: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参考答案</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示例一:善良的捐款人,您好!(1分)我是当地的一名中学生,我在新闻中看到您的善举,非常感动。(1分)您的爱心之举,让我们看到了“一方有难、八方支援”的善意,看到了“同舟共济、守望相助”的真诚,看到了“众志成城、决战决胜”的精神。(1分)我要向您学习,为疫情防控贡献自己的力量!(1分)(语言得体1分)(共5分)</a:t>
            </a:r>
          </a:p>
          <a:p>
            <a:pPr indent="0" algn="l" fontAlgn="auto">
              <a:lnSpc>
                <a:spcPct val="150000"/>
              </a:lnSpc>
            </a:pPr>
            <a:endParaRPr sz="2400" b="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wipe dir="d"/>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综合性学习</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专题六</a:t>
            </a:r>
          </a:p>
        </p:txBody>
      </p:sp>
      <p:sp>
        <p:nvSpPr>
          <p:cNvPr id="2" name="文本框 1"/>
          <p:cNvSpPr txBox="1"/>
          <p:nvPr/>
        </p:nvSpPr>
        <p:spPr>
          <a:xfrm>
            <a:off x="772795" y="1410970"/>
            <a:ext cx="9956800" cy="2861310"/>
          </a:xfrm>
          <a:prstGeom prst="rect">
            <a:avLst/>
          </a:prstGeom>
          <a:noFill/>
          <a:ln w="9525">
            <a:noFill/>
          </a:ln>
        </p:spPr>
        <p:txBody>
          <a:bodyPr wrap="square">
            <a:spAutoFit/>
          </a:bodyPr>
          <a:lstStyle/>
          <a:p>
            <a:pPr indent="0" algn="just"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(1)请综合材料一和材料二的内容,用一句话概括你从中得出的结论。(20字左右。2分)</a:t>
            </a:r>
          </a:p>
          <a:p>
            <a:pPr indent="0" algn="just" fontAlgn="auto">
              <a:lnSpc>
                <a:spcPct val="150000"/>
              </a:lnSpc>
            </a:pPr>
            <a:endParaRPr sz="2400" b="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FF0000"/>
                </a:solidFill>
                <a:latin typeface="黑体" panose="02010609060101010101" pitchFamily="49" charset="-122"/>
                <a:ea typeface="黑体" panose="02010609060101010101" pitchFamily="49" charset="-122"/>
                <a:cs typeface="宋体" panose="02010600030101010101" pitchFamily="2" charset="-122"/>
              </a:rPr>
              <a:t>参考</a:t>
            </a:r>
            <a:r>
              <a:rPr sz="2400" b="0">
                <a:solidFill>
                  <a:srgbClr val="FF0000"/>
                </a:solidFill>
                <a:latin typeface="黑体" panose="02010609060101010101" pitchFamily="49" charset="-122"/>
                <a:ea typeface="黑体" panose="02010609060101010101" pitchFamily="49" charset="-122"/>
                <a:cs typeface="宋体" panose="02010600030101010101" pitchFamily="2" charset="-122"/>
              </a:rPr>
              <a:t>答案</a:t>
            </a: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　不论在古代还是现代,不论对个人还是国家,诚信都很重要。(意思对、字数符合要求即可。2分)</a:t>
            </a:r>
          </a:p>
        </p:txBody>
      </p:sp>
    </p:spTree>
  </p:cSld>
  <p:clrMapOvr>
    <a:masterClrMapping/>
  </p:clrMapOvr>
  <p:transition spd="med">
    <p:wipe dir="d"/>
  </p:transition>
  <p:timing/>
</p:sld>
</file>

<file path=ppt/slides/slide27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口语交际</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5</a:t>
            </a:r>
          </a:p>
        </p:txBody>
      </p:sp>
      <p:sp>
        <p:nvSpPr>
          <p:cNvPr id="2" name="文本框 1"/>
          <p:cNvSpPr txBox="1"/>
          <p:nvPr/>
        </p:nvSpPr>
        <p:spPr>
          <a:xfrm>
            <a:off x="463550" y="1810385"/>
            <a:ext cx="10097135" cy="2861310"/>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a:t>
            </a: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参考答案</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示例二:疫情无情人有情。尊敬的捐款人,您把全部的积蓄捐出,我要向您表达深深的谢意与敬意!(2分)但是,捐款也要量力而行,您还有自己的家庭,作为一名外来务工者,您和家人的生活离不开这些积蓄。(1分)相信在全国人民的共同努力下,我们一定会战胜疫情!再次感谢您的捐赠!(1分)(语言得体1分)(共5分)</a:t>
            </a:r>
          </a:p>
        </p:txBody>
      </p:sp>
    </p:spTree>
  </p:cSld>
  <p:clrMapOvr>
    <a:masterClrMapping/>
  </p:clrMapOvr>
  <p:transition spd="med">
    <p:wipe dir="d"/>
  </p:transition>
  <p:timing/>
</p:sld>
</file>

<file path=ppt/slides/slide27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口语交际</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5</a:t>
            </a:r>
          </a:p>
        </p:txBody>
      </p:sp>
      <p:sp>
        <p:nvSpPr>
          <p:cNvPr id="2" name="文本框 1"/>
          <p:cNvSpPr txBox="1"/>
          <p:nvPr/>
        </p:nvSpPr>
        <p:spPr>
          <a:xfrm>
            <a:off x="508000" y="1699260"/>
            <a:ext cx="10462895" cy="2306955"/>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方法技巧</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作答微信、短信类试题时,可从以下方面入手:</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1.称谓恰当礼貌。一般而言,拟写的短信或微信首句要有接收方的称谓,并体现礼貌原则。但有时为了保密或接收方不是一个人时可省去。   </a:t>
            </a:r>
          </a:p>
        </p:txBody>
      </p:sp>
    </p:spTree>
  </p:cSld>
  <p:clrMapOvr>
    <a:masterClrMapping/>
  </p:clrMapOvr>
  <p:transition spd="med">
    <p:wipe dir="d"/>
  </p:transition>
  <p:timing/>
</p:sld>
</file>

<file path=ppt/slides/slide27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口语交际</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5</a:t>
            </a:r>
          </a:p>
        </p:txBody>
      </p:sp>
      <p:sp>
        <p:nvSpPr>
          <p:cNvPr id="2" name="文本框 1"/>
          <p:cNvSpPr txBox="1"/>
          <p:nvPr/>
        </p:nvSpPr>
        <p:spPr>
          <a:xfrm>
            <a:off x="508000" y="1699260"/>
            <a:ext cx="10462895" cy="2306955"/>
          </a:xfrm>
          <a:prstGeom prst="rect">
            <a:avLst/>
          </a:prstGeom>
          <a:noFill/>
          <a:ln w="9525">
            <a:noFill/>
          </a:ln>
        </p:spPr>
        <p:txBody>
          <a:bodyPr wrap="square">
            <a:spAutoFit/>
          </a:bodyPr>
          <a:lstStyle/>
          <a:p>
            <a:pPr indent="0" algn="l" fontAlgn="auto">
              <a:lnSpc>
                <a:spcPct val="150000"/>
              </a:lnSpc>
            </a:pPr>
            <a:r>
              <a:rPr sz="2400" b="0" err="1">
                <a:solidFill>
                  <a:schemeClr val="tx1"/>
                </a:solidFill>
                <a:latin typeface="黑体" panose="02010609060101010101" pitchFamily="49" charset="-122"/>
                <a:ea typeface="黑体" panose="02010609060101010101" pitchFamily="49" charset="-122"/>
                <a:cs typeface="宋体" panose="02010600030101010101" pitchFamily="2" charset="-122"/>
              </a:rPr>
              <a:t>方法技巧</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2.首句反映主题。在首句中即反映出主题,旨在帮助接收方及时高效地读取信息,迅速知晓短信或微信的大体内容。</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p:txBody>
      </p:sp>
    </p:spTree>
  </p:cSld>
  <p:clrMapOvr>
    <a:masterClrMapping/>
  </p:clrMapOvr>
  <p:transition spd="med">
    <p:wipe dir="d"/>
  </p:transition>
  <p:timing/>
</p:sld>
</file>

<file path=ppt/slides/slide27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口语交际</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5</a:t>
            </a:r>
          </a:p>
        </p:txBody>
      </p:sp>
      <p:sp>
        <p:nvSpPr>
          <p:cNvPr id="2" name="文本框 1"/>
          <p:cNvSpPr txBox="1"/>
          <p:nvPr/>
        </p:nvSpPr>
        <p:spPr>
          <a:xfrm>
            <a:off x="508000" y="1699260"/>
            <a:ext cx="10462895" cy="1198880"/>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方法技巧</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3.内容按需设置。根据所拟短信或微信的要求,明确拟写的重点。    </a:t>
            </a:r>
          </a:p>
        </p:txBody>
      </p:sp>
    </p:spTree>
  </p:cSld>
  <p:clrMapOvr>
    <a:masterClrMapping/>
  </p:clrMapOvr>
  <p:transition spd="med">
    <p:wipe dir="d"/>
  </p:transition>
  <p:timing/>
</p:sld>
</file>

<file path=ppt/slides/slide27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口语交际</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5</a:t>
            </a:r>
          </a:p>
        </p:txBody>
      </p:sp>
      <p:sp>
        <p:nvSpPr>
          <p:cNvPr id="2" name="文本框 1"/>
          <p:cNvSpPr txBox="1"/>
          <p:nvPr/>
        </p:nvSpPr>
        <p:spPr>
          <a:xfrm>
            <a:off x="508000" y="1699260"/>
            <a:ext cx="10462895" cy="1753235"/>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方法技巧</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4.语言符合要求。针对不同的写作内容,语言的相关要求也不一样,如祝福类短信或微信要有文采;通知类短信或微信要简明扼要。</a:t>
            </a:r>
          </a:p>
        </p:txBody>
      </p:sp>
    </p:spTree>
  </p:cSld>
  <p:clrMapOvr>
    <a:masterClrMapping/>
  </p:clrMapOvr>
  <p:transition spd="med">
    <p:wipe dir="d"/>
  </p:transition>
  <p:timing/>
</p:sld>
</file>

<file path=ppt/slides/slide27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口语交际</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5</a:t>
            </a:r>
          </a:p>
        </p:txBody>
      </p:sp>
      <p:sp>
        <p:nvSpPr>
          <p:cNvPr id="2" name="文本框 1"/>
          <p:cNvSpPr txBox="1"/>
          <p:nvPr/>
        </p:nvSpPr>
        <p:spPr>
          <a:xfrm>
            <a:off x="508000" y="1699260"/>
            <a:ext cx="10462895" cy="2306955"/>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方法技巧</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作答跟帖留言类试题时,则要注意相关的题目要求,若要求解决问题,则要给出具体的建议,并有理有据地说明;若要求反驳时,则要根据讨论的话题和给出的观点,站在其对立面,有理有据地反驳。作答时,注意语言的得体性。</a:t>
            </a:r>
          </a:p>
        </p:txBody>
      </p:sp>
    </p:spTree>
  </p:cSld>
  <p:clrMapOvr>
    <a:masterClrMapping/>
  </p:clrMapOvr>
  <p:transition spd="med">
    <p:wipe dir="d"/>
  </p:transition>
  <p:timing/>
</p:sld>
</file>

<file path=ppt/slides/slide27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口语交际</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5</a:t>
            </a:r>
          </a:p>
        </p:txBody>
      </p:sp>
      <p:sp>
        <p:nvSpPr>
          <p:cNvPr id="2" name="文本框 1"/>
          <p:cNvSpPr txBox="1"/>
          <p:nvPr/>
        </p:nvSpPr>
        <p:spPr>
          <a:xfrm>
            <a:off x="508000" y="1699260"/>
            <a:ext cx="10462895" cy="2306955"/>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提分特训</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1.班主任王老师对金晶同学说:“我们班想举办一次‘眼健康科普’讲座,听说你的邻居李叔叔是眼科专家,我想邀请他后天下午两点半到班上来作这次讲座,你问问他能来吗?”第二天,金晶应该怎样向李叔叔转述王老师的话?(4分)</a:t>
            </a:r>
          </a:p>
        </p:txBody>
      </p:sp>
    </p:spTree>
  </p:cSld>
  <p:clrMapOvr>
    <a:masterClrMapping/>
  </p:clrMapOvr>
  <p:transition spd="med">
    <p:wipe dir="d"/>
  </p:transition>
  <p:timing/>
</p:sld>
</file>

<file path=ppt/slides/slide27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口语交际</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5</a:t>
            </a:r>
          </a:p>
        </p:txBody>
      </p:sp>
      <p:sp>
        <p:nvSpPr>
          <p:cNvPr id="2" name="文本框 1"/>
          <p:cNvSpPr txBox="1"/>
          <p:nvPr/>
        </p:nvSpPr>
        <p:spPr>
          <a:xfrm>
            <a:off x="463550" y="1810385"/>
            <a:ext cx="10097135" cy="1753235"/>
          </a:xfrm>
          <a:prstGeom prst="rect">
            <a:avLst/>
          </a:prstGeom>
          <a:noFill/>
          <a:ln w="9525">
            <a:noFill/>
          </a:ln>
        </p:spPr>
        <p:txBody>
          <a:bodyPr wrap="square">
            <a:spAutoFit/>
          </a:bodyPr>
          <a:lstStyle/>
          <a:p>
            <a:pPr indent="0" algn="l"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a:t>
            </a:r>
            <a:r>
              <a:rPr sz="2400" b="0">
                <a:solidFill>
                  <a:srgbClr val="FF0000"/>
                </a:solidFill>
                <a:latin typeface="黑体" panose="02010609060101010101" pitchFamily="49" charset="-122"/>
                <a:ea typeface="黑体" panose="02010609060101010101" pitchFamily="49" charset="-122"/>
                <a:cs typeface="宋体" panose="02010600030101010101" pitchFamily="2" charset="-122"/>
              </a:rPr>
              <a:t>参考答案</a:t>
            </a: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　李叔叔,您好!(1分)我们班明天下午两点半(1分)将举办一次“眼健康科普”讲座。我们班主任王老师想邀请您来作这次讲座,(1分)不知您能否在百忙中抽出时间来?(1分)(共4分)</a:t>
            </a:r>
          </a:p>
        </p:txBody>
      </p:sp>
    </p:spTree>
  </p:cSld>
  <p:clrMapOvr>
    <a:masterClrMapping/>
  </p:clrMapOvr>
  <p:transition spd="med">
    <p:wipe dir="d"/>
  </p:transition>
  <p:timing/>
</p:sld>
</file>

<file path=ppt/slides/slide27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口语交际</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5</a:t>
            </a:r>
          </a:p>
        </p:txBody>
      </p:sp>
      <p:sp>
        <p:nvSpPr>
          <p:cNvPr id="2" name="文本框 1"/>
          <p:cNvSpPr txBox="1"/>
          <p:nvPr/>
        </p:nvSpPr>
        <p:spPr>
          <a:xfrm>
            <a:off x="563245" y="1033780"/>
            <a:ext cx="10462895" cy="3415030"/>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提分特训</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2.学校邀请中国后浪代表——麻省理工学院博士生曹原为全体学生作“追梦少年,扬帆起航”的专题报告,下面是曹原同学在专题报告上的讲话。你的同桌张明因故未能参加,请你将讲话要点转述给他。要求:①转述完整准确;②要点突出。(4分)</a:t>
            </a:r>
          </a:p>
          <a:p>
            <a:pPr indent="0" algn="l" fontAlgn="auto">
              <a:lnSpc>
                <a:spcPct val="150000"/>
              </a:lnSpc>
            </a:pPr>
            <a:endParaRPr sz="2400" b="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wipe dir="d"/>
  </p:transition>
  <p:timing/>
</p:sld>
</file>

<file path=ppt/slides/slide27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口语交际</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5</a:t>
            </a:r>
          </a:p>
        </p:txBody>
      </p:sp>
      <p:sp>
        <p:nvSpPr>
          <p:cNvPr id="2" name="文本框 1"/>
          <p:cNvSpPr txBox="1"/>
          <p:nvPr/>
        </p:nvSpPr>
        <p:spPr>
          <a:xfrm>
            <a:off x="563245" y="1033780"/>
            <a:ext cx="10462895" cy="2861310"/>
          </a:xfrm>
          <a:prstGeom prst="rect">
            <a:avLst/>
          </a:prstGeom>
          <a:noFill/>
          <a:ln w="9525">
            <a:noFill/>
          </a:ln>
        </p:spPr>
        <p:txBody>
          <a:bodyPr wrap="square">
            <a:spAutoFit/>
          </a:bodyPr>
          <a:lstStyle/>
          <a:p>
            <a:pPr indent="0" algn="l" fontAlgn="auto">
              <a:lnSpc>
                <a:spcPct val="150000"/>
              </a:lnSpc>
            </a:pPr>
            <a:r>
              <a:rPr lang="en-US" sz="2400" b="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en-US" sz="2400" b="0">
                <a:solidFill>
                  <a:schemeClr val="tx1"/>
                </a:solidFill>
                <a:latin typeface="楷体" panose="02010609060101010101" charset="-122"/>
                <a:ea typeface="楷体" panose="02010609060101010101" charset="-122"/>
                <a:cs typeface="楷体" panose="02010609060101010101" charset="-122"/>
              </a:rPr>
              <a:t> </a:t>
            </a:r>
            <a:r>
              <a:rPr sz="2400" b="0">
                <a:solidFill>
                  <a:schemeClr val="tx1"/>
                </a:solidFill>
                <a:latin typeface="楷体" panose="02010609060101010101" charset="-122"/>
                <a:ea typeface="楷体" panose="02010609060101010101" charset="-122"/>
                <a:cs typeface="楷体" panose="02010609060101010101" charset="-122"/>
              </a:rPr>
              <a:t>亲爱的同学们,当我们迎着朝阳,背着书包,踏进初中的校门时,都怀着对知识的渴望,对梦想的追求。可想要圆梦,我们首先要勤奋学习,积极进取。一点一滴积累,一步一个脚印,让知识的清泉流入心间。其次要体魄健康,活泼开朗。因为强健的身体、健康的心理,是一切成功的前提。最后要团结友爱,相伴前行。同学间互帮互助、齐心协力,向着梦想而奋进!</a:t>
            </a:r>
          </a:p>
        </p:txBody>
      </p:sp>
    </p:spTree>
  </p:cSld>
  <p:clrMapOvr>
    <a:masterClrMapping/>
  </p:clrMapOvr>
  <p:transition spd="med">
    <p:wipe dir="d"/>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综合性学习</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专题六</a:t>
            </a:r>
          </a:p>
        </p:txBody>
      </p:sp>
      <p:sp>
        <p:nvSpPr>
          <p:cNvPr id="2" name="文本框 1"/>
          <p:cNvSpPr txBox="1"/>
          <p:nvPr/>
        </p:nvSpPr>
        <p:spPr>
          <a:xfrm>
            <a:off x="772795" y="1410970"/>
            <a:ext cx="9956800" cy="2306955"/>
          </a:xfrm>
          <a:prstGeom prst="rect">
            <a:avLst/>
          </a:prstGeom>
          <a:noFill/>
          <a:ln w="9525">
            <a:noFill/>
          </a:ln>
        </p:spPr>
        <p:txBody>
          <a:bodyPr wrap="square">
            <a:spAutoFit/>
          </a:bodyPr>
          <a:lstStyle/>
          <a:p>
            <a:pPr indent="0" algn="just"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(2)请介绍材料三漫画的画面内容,并揭示其寓意。(介绍时注意要素齐全,顺序合理,70字左右。6分)</a:t>
            </a:r>
          </a:p>
          <a:p>
            <a:pPr indent="0" algn="just" fontAlgn="auto">
              <a:lnSpc>
                <a:spcPct val="150000"/>
              </a:lnSpc>
            </a:pPr>
            <a:endParaRPr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a:p>
            <a:pPr indent="0" algn="just" fontAlgn="auto">
              <a:lnSpc>
                <a:spcPct val="150000"/>
              </a:lnSpc>
            </a:pPr>
            <a:endParaRPr sz="2400" b="0">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wipe dir="d"/>
  </p:transition>
  <p:timing/>
</p:sld>
</file>

<file path=ppt/slides/slide28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口语交际</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5</a:t>
            </a:r>
          </a:p>
        </p:txBody>
      </p:sp>
      <p:sp>
        <p:nvSpPr>
          <p:cNvPr id="2" name="文本框 1"/>
          <p:cNvSpPr txBox="1"/>
          <p:nvPr/>
        </p:nvSpPr>
        <p:spPr>
          <a:xfrm>
            <a:off x="463550" y="1810385"/>
            <a:ext cx="10097135" cy="1753235"/>
          </a:xfrm>
          <a:prstGeom prst="rect">
            <a:avLst/>
          </a:prstGeom>
          <a:noFill/>
          <a:ln w="9525">
            <a:noFill/>
          </a:ln>
        </p:spPr>
        <p:txBody>
          <a:bodyPr wrap="square">
            <a:spAutoFit/>
          </a:bodyPr>
          <a:lstStyle/>
          <a:p>
            <a:pPr indent="0" algn="l"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a:t>
            </a:r>
            <a:r>
              <a:rPr sz="2400" b="0">
                <a:solidFill>
                  <a:srgbClr val="FF0000"/>
                </a:solidFill>
                <a:latin typeface="黑体" panose="02010609060101010101" pitchFamily="49" charset="-122"/>
                <a:ea typeface="黑体" panose="02010609060101010101" pitchFamily="49" charset="-122"/>
                <a:cs typeface="宋体" panose="02010600030101010101" pitchFamily="2" charset="-122"/>
              </a:rPr>
              <a:t>参考答案</a:t>
            </a: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　张明,(1分)曹原哥哥就如何圆梦给我们讲了几点方法:首先要勤奋学习,积极进取;(1分)其次要体魄健康,活泼开朗;(1分)最后要团结友爱,相伴前行。(1分)(共4分)</a:t>
            </a:r>
          </a:p>
        </p:txBody>
      </p:sp>
    </p:spTree>
  </p:cSld>
  <p:clrMapOvr>
    <a:masterClrMapping/>
  </p:clrMapOvr>
  <p:transition spd="med">
    <p:wipe dir="d"/>
  </p:transition>
  <p:timing/>
</p:sld>
</file>

<file path=ppt/slides/slide28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口语交际</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5</a:t>
            </a:r>
          </a:p>
        </p:txBody>
      </p:sp>
      <p:sp>
        <p:nvSpPr>
          <p:cNvPr id="2" name="文本框 1"/>
          <p:cNvSpPr txBox="1"/>
          <p:nvPr/>
        </p:nvSpPr>
        <p:spPr>
          <a:xfrm>
            <a:off x="508000" y="1699260"/>
            <a:ext cx="7799705" cy="2306955"/>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提分特训</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3.观察右面这幅漫画,假如你是该班班长,听到了图中老奶奶孙子——小明的话,你想怎样劝说他?请写下你要说的话。(4分)</a:t>
            </a:r>
          </a:p>
        </p:txBody>
      </p:sp>
      <p:pic>
        <p:nvPicPr>
          <p:cNvPr id="800" name="21cdyy-014.jpg" descr="id:2147501185;FounderCES"/>
          <p:cNvPicPr>
            <a:picLocks noChangeAspect="1"/>
          </p:cNvPicPr>
          <p:nvPr/>
        </p:nvPicPr>
        <p:blipFill>
          <a:blip r:embed="rId2"/>
          <a:stretch>
            <a:fillRect/>
          </a:stretch>
        </p:blipFill>
        <p:spPr>
          <a:xfrm>
            <a:off x="8392795" y="2665095"/>
            <a:ext cx="3557905" cy="1971675"/>
          </a:xfrm>
          <a:prstGeom prst="rect">
            <a:avLst/>
          </a:prstGeom>
        </p:spPr>
      </p:pic>
    </p:spTree>
  </p:cSld>
  <p:clrMapOvr>
    <a:masterClrMapping/>
  </p:clrMapOvr>
  <p:transition spd="med">
    <p:wipe dir="d"/>
  </p:transition>
  <p:timing/>
</p:sld>
</file>

<file path=ppt/slides/slide28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口语交际</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5</a:t>
            </a:r>
          </a:p>
        </p:txBody>
      </p:sp>
      <p:sp>
        <p:nvSpPr>
          <p:cNvPr id="2" name="文本框 1"/>
          <p:cNvSpPr txBox="1"/>
          <p:nvPr/>
        </p:nvSpPr>
        <p:spPr>
          <a:xfrm>
            <a:off x="463550" y="1810385"/>
            <a:ext cx="10097135" cy="1753235"/>
          </a:xfrm>
          <a:prstGeom prst="rect">
            <a:avLst/>
          </a:prstGeom>
          <a:noFill/>
          <a:ln w="9525">
            <a:noFill/>
          </a:ln>
        </p:spPr>
        <p:txBody>
          <a:bodyPr wrap="square">
            <a:spAutoFit/>
          </a:bodyPr>
          <a:lstStyle/>
          <a:p>
            <a:pPr indent="0" algn="l"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a:t>
            </a:r>
            <a:r>
              <a:rPr sz="2400" b="0">
                <a:solidFill>
                  <a:srgbClr val="FF0000"/>
                </a:solidFill>
                <a:latin typeface="黑体" panose="02010609060101010101" pitchFamily="49" charset="-122"/>
                <a:ea typeface="黑体" panose="02010609060101010101" pitchFamily="49" charset="-122"/>
                <a:cs typeface="宋体" panose="02010600030101010101" pitchFamily="2" charset="-122"/>
              </a:rPr>
              <a:t>参考答案</a:t>
            </a: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　小明,你不能埋怨奶奶啊。(1分)奶奶辛辛苦苦送你上学,你不能把责任推给她,我们要体谅、孝敬老人(或要感谢奶奶)。(2分)同时,我们应该学会自立,自己做好自己的事情(或应该自己背书包)。(1分)(共4分)</a:t>
            </a:r>
          </a:p>
        </p:txBody>
      </p:sp>
    </p:spTree>
  </p:cSld>
  <p:clrMapOvr>
    <a:masterClrMapping/>
  </p:clrMapOvr>
  <p:transition spd="med">
    <p:wipe dir="d"/>
  </p:transition>
  <p:timing/>
</p:sld>
</file>

<file path=ppt/slides/slide28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口语交际</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5</a:t>
            </a:r>
          </a:p>
        </p:txBody>
      </p:sp>
      <p:sp>
        <p:nvSpPr>
          <p:cNvPr id="2" name="文本框 1"/>
          <p:cNvSpPr txBox="1"/>
          <p:nvPr/>
        </p:nvSpPr>
        <p:spPr>
          <a:xfrm>
            <a:off x="508000" y="1699260"/>
            <a:ext cx="10462895" cy="2306955"/>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提分特训</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4.小明的爸爸近来体重猛增,体态臃肿。妈妈多次劝说无果,家里气氛紧张,可爸爸依旧我行我素,拒不参加健身运动。如果你是小明,应该怎样劝说父亲加强锻炼,增强自律性呢?(60字左右)(4分)</a:t>
            </a:r>
          </a:p>
        </p:txBody>
      </p:sp>
    </p:spTree>
  </p:cSld>
  <p:clrMapOvr>
    <a:masterClrMapping/>
  </p:clrMapOvr>
  <p:transition spd="med">
    <p:wipe dir="d"/>
  </p:transition>
  <p:timing/>
</p:sld>
</file>

<file path=ppt/slides/slide28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口语交际</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5</a:t>
            </a:r>
          </a:p>
        </p:txBody>
      </p:sp>
      <p:sp>
        <p:nvSpPr>
          <p:cNvPr id="2" name="文本框 1"/>
          <p:cNvSpPr txBox="1"/>
          <p:nvPr/>
        </p:nvSpPr>
        <p:spPr>
          <a:xfrm>
            <a:off x="463550" y="1810385"/>
            <a:ext cx="10097135" cy="1753235"/>
          </a:xfrm>
          <a:prstGeom prst="rect">
            <a:avLst/>
          </a:prstGeom>
          <a:noFill/>
          <a:ln w="9525">
            <a:noFill/>
          </a:ln>
        </p:spPr>
        <p:txBody>
          <a:bodyPr wrap="square">
            <a:spAutoFit/>
          </a:bodyPr>
          <a:lstStyle/>
          <a:p>
            <a:pPr indent="0" algn="l"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a:t>
            </a:r>
            <a:r>
              <a:rPr sz="2400" b="0">
                <a:solidFill>
                  <a:srgbClr val="FF0000"/>
                </a:solidFill>
                <a:latin typeface="黑体" panose="02010609060101010101" pitchFamily="49" charset="-122"/>
                <a:ea typeface="黑体" panose="02010609060101010101" pitchFamily="49" charset="-122"/>
                <a:cs typeface="宋体" panose="02010600030101010101" pitchFamily="2" charset="-122"/>
              </a:rPr>
              <a:t>参考答案</a:t>
            </a: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　示例:爸爸,(1分)健康是幸福生活的最大保障,也是家庭快乐的基础。(1分)请您多参加健身运动,注意饮食,相信您会严格自律,成为我和妈妈的榜样。(1分)(语言通顺1分)(共4分)</a:t>
            </a:r>
          </a:p>
        </p:txBody>
      </p:sp>
    </p:spTree>
  </p:cSld>
  <p:clrMapOvr>
    <a:masterClrMapping/>
  </p:clrMapOvr>
  <p:transition spd="med">
    <p:wipe dir="d"/>
  </p:transition>
  <p:timing/>
</p:sld>
</file>

<file path=ppt/slides/slide28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口语交际</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5</a:t>
            </a:r>
          </a:p>
        </p:txBody>
      </p:sp>
      <p:sp>
        <p:nvSpPr>
          <p:cNvPr id="2" name="文本框 1"/>
          <p:cNvSpPr txBox="1"/>
          <p:nvPr/>
        </p:nvSpPr>
        <p:spPr>
          <a:xfrm>
            <a:off x="508000" y="1699260"/>
            <a:ext cx="10462895" cy="1753235"/>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提分特训</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5.张雪菲同学摘录了几句有关青春的诗,想在班会上朗读,可是站在台上,却怎么也张不开口。请你写几句话,鼓励她大胆地把这几句诗朗读出来。(4分)</a:t>
            </a:r>
          </a:p>
        </p:txBody>
      </p:sp>
    </p:spTree>
  </p:cSld>
  <p:clrMapOvr>
    <a:masterClrMapping/>
  </p:clrMapOvr>
  <p:transition spd="med">
    <p:wipe dir="d"/>
  </p:transition>
  <p:timing/>
</p:sld>
</file>

<file path=ppt/slides/slide28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口语交际</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5</a:t>
            </a:r>
          </a:p>
        </p:txBody>
      </p:sp>
      <p:sp>
        <p:nvSpPr>
          <p:cNvPr id="2" name="文本框 1"/>
          <p:cNvSpPr txBox="1"/>
          <p:nvPr/>
        </p:nvSpPr>
        <p:spPr>
          <a:xfrm>
            <a:off x="463550" y="1810385"/>
            <a:ext cx="10097135" cy="2306955"/>
          </a:xfrm>
          <a:prstGeom prst="rect">
            <a:avLst/>
          </a:prstGeom>
          <a:noFill/>
          <a:ln w="9525">
            <a:noFill/>
          </a:ln>
        </p:spPr>
        <p:txBody>
          <a:bodyPr wrap="square">
            <a:spAutoFit/>
          </a:bodyPr>
          <a:lstStyle/>
          <a:p>
            <a:pPr indent="0" algn="l"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a:t>
            </a:r>
            <a:r>
              <a:rPr sz="2400" b="0">
                <a:solidFill>
                  <a:srgbClr val="FF0000"/>
                </a:solidFill>
                <a:latin typeface="黑体" panose="02010609060101010101" pitchFamily="49" charset="-122"/>
                <a:ea typeface="黑体" panose="02010609060101010101" pitchFamily="49" charset="-122"/>
                <a:cs typeface="宋体" panose="02010600030101010101" pitchFamily="2" charset="-122"/>
              </a:rPr>
              <a:t>参考答案</a:t>
            </a: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　示例一:雪菲,别害怕,不管你读得怎么样,我们都会为你鼓掌!(称呼语1分,含有鼓励性内容2分,表达得体1分。共4分)</a:t>
            </a:r>
          </a:p>
          <a:p>
            <a:pPr indent="0" algn="l"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示例二:雪菲,相信自己,全班同学都认为你行,只要大胆开口,你就是最棒的。(称呼语1分,含有鼓励性内容2分,表达得体1分。共4分)</a:t>
            </a:r>
          </a:p>
        </p:txBody>
      </p:sp>
    </p:spTree>
  </p:cSld>
  <p:clrMapOvr>
    <a:masterClrMapping/>
  </p:clrMapOvr>
  <p:transition spd="med">
    <p:wipe dir="d"/>
  </p:transition>
  <p:timing/>
</p:sld>
</file>

<file path=ppt/slides/slide28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口语交际</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5</a:t>
            </a:r>
          </a:p>
        </p:txBody>
      </p:sp>
      <p:sp>
        <p:nvSpPr>
          <p:cNvPr id="2" name="文本框 1"/>
          <p:cNvSpPr txBox="1"/>
          <p:nvPr/>
        </p:nvSpPr>
        <p:spPr>
          <a:xfrm>
            <a:off x="508000" y="1699260"/>
            <a:ext cx="10462895" cy="2861310"/>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提分特训</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6.光明中校要举办“世界地球日”活动,校学生会拟邀请曾参加第25届联合国气候变化大会的李颖同学,于4月22日下午4点在崇文楼报告厅,为全体师生作有关“气候行动”的专题报告。请你以校学生会主席的身份打电话邀请她。要求:语言简洁明了,大方得体。(5分)</a:t>
            </a:r>
          </a:p>
        </p:txBody>
      </p:sp>
    </p:spTree>
  </p:cSld>
  <p:clrMapOvr>
    <a:masterClrMapping/>
  </p:clrMapOvr>
  <p:transition spd="med">
    <p:wipe dir="d"/>
  </p:transition>
  <p:timing/>
</p:sld>
</file>

<file path=ppt/slides/slide28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口语交际</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5</a:t>
            </a:r>
          </a:p>
        </p:txBody>
      </p:sp>
      <p:sp>
        <p:nvSpPr>
          <p:cNvPr id="2" name="文本框 1"/>
          <p:cNvSpPr txBox="1"/>
          <p:nvPr/>
        </p:nvSpPr>
        <p:spPr>
          <a:xfrm>
            <a:off x="463550" y="1810385"/>
            <a:ext cx="10097135" cy="2306955"/>
          </a:xfrm>
          <a:prstGeom prst="rect">
            <a:avLst/>
          </a:prstGeom>
          <a:noFill/>
          <a:ln w="9525">
            <a:noFill/>
          </a:ln>
        </p:spPr>
        <p:txBody>
          <a:bodyPr wrap="square">
            <a:spAutoFit/>
          </a:bodyPr>
          <a:lstStyle/>
          <a:p>
            <a:pPr indent="0" algn="l"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a:t>
            </a:r>
            <a:r>
              <a:rPr sz="2400" b="0">
                <a:solidFill>
                  <a:srgbClr val="FF0000"/>
                </a:solidFill>
                <a:latin typeface="黑体" panose="02010609060101010101" pitchFamily="49" charset="-122"/>
                <a:ea typeface="黑体" panose="02010609060101010101" pitchFamily="49" charset="-122"/>
                <a:cs typeface="宋体" panose="02010600030101010101" pitchFamily="2" charset="-122"/>
              </a:rPr>
              <a:t>参考答案</a:t>
            </a: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　示例:李颖同学,你好!(1分)我是光明中学学生会主席。(1分)我校将在4月22日下午4点在崇文楼报告厅举办“世界地球日”活动,想邀请你为全体师生作一个有关“气候行动”的专题报告。(2分)你能来参加吗?(1分)(共5分)</a:t>
            </a:r>
          </a:p>
        </p:txBody>
      </p:sp>
    </p:spTree>
  </p:cSld>
  <p:clrMapOvr>
    <a:masterClrMapping/>
  </p:clrMapOvr>
  <p:transition spd="med">
    <p:wipe dir="d"/>
  </p:transition>
  <p:timing/>
</p:sld>
</file>

<file path=ppt/slides/slide28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口语交际</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5</a:t>
            </a:r>
          </a:p>
        </p:txBody>
      </p:sp>
      <p:sp>
        <p:nvSpPr>
          <p:cNvPr id="2" name="文本框 1"/>
          <p:cNvSpPr txBox="1"/>
          <p:nvPr/>
        </p:nvSpPr>
        <p:spPr>
          <a:xfrm>
            <a:off x="508000" y="1699260"/>
            <a:ext cx="10462895" cy="1753235"/>
          </a:xfrm>
          <a:prstGeom prst="rect">
            <a:avLst/>
          </a:prstGeom>
          <a:noFill/>
          <a:ln w="9525">
            <a:noFill/>
          </a:ln>
        </p:spPr>
        <p:txBody>
          <a:bodyPr wrap="square">
            <a:spAutoFit/>
          </a:bodyPr>
          <a:lstStyle/>
          <a:p>
            <a:pPr indent="0" fontAlgn="auto">
              <a:lnSpc>
                <a:spcPct val="150000"/>
              </a:lnSpc>
            </a:pPr>
            <a:r>
              <a:rPr sz="2400" b="0">
                <a:latin typeface="黑体" panose="02010609060101010101" pitchFamily="49" charset="-122"/>
                <a:ea typeface="黑体" panose="02010609060101010101" pitchFamily="49" charset="-122"/>
                <a:cs typeface="宋体" panose="02010600030101010101" pitchFamily="2" charset="-122"/>
              </a:rPr>
              <a:t>提分特训</a:t>
            </a:r>
            <a:r>
              <a:rPr sz="2400" b="0">
                <a:latin typeface="宋体" panose="02010600030101010101" pitchFamily="2" charset="-122"/>
                <a:ea typeface="宋体" panose="02010600030101010101" pitchFamily="2" charset="-122"/>
                <a:cs typeface="宋体" panose="02010600030101010101" pitchFamily="2" charset="-122"/>
              </a:rPr>
              <a:t>　</a:t>
            </a:r>
          </a:p>
          <a:p>
            <a:pPr indent="0" fontAlgn="auto">
              <a:lnSpc>
                <a:spcPct val="150000"/>
              </a:lnSpc>
            </a:pPr>
            <a:r>
              <a:rPr sz="2400" b="0">
                <a:latin typeface="宋体" panose="02010600030101010101" pitchFamily="2" charset="-122"/>
                <a:ea typeface="宋体" panose="02010600030101010101" pitchFamily="2" charset="-122"/>
                <a:cs typeface="宋体" panose="02010600030101010101" pitchFamily="2" charset="-122"/>
              </a:rPr>
              <a:t>7.班级以“周末补习的利与弊”为辩题组织辩论赛。请你任选一方,以辩手的身份陈述己方观点。(4分)</a:t>
            </a:r>
          </a:p>
        </p:txBody>
      </p:sp>
      <p:pic>
        <p:nvPicPr>
          <p:cNvPr id="100" name="图片 99"/>
          <p:cNvPicPr/>
          <p:nvPr/>
        </p:nvPicPr>
        <p:blipFill>
          <a:blip r:embed="rId2"/>
          <a:stretch>
            <a:fillRect/>
          </a:stretch>
        </p:blipFill>
        <p:spPr>
          <a:xfrm>
            <a:off x="1045210" y="3837305"/>
            <a:ext cx="1379220" cy="1425575"/>
          </a:xfrm>
          <a:prstGeom prst="rect">
            <a:avLst/>
          </a:prstGeom>
          <a:noFill/>
          <a:ln w="9525">
            <a:noFill/>
          </a:ln>
        </p:spPr>
      </p:pic>
      <p:sp>
        <p:nvSpPr>
          <p:cNvPr id="101" name="文本框 100"/>
          <p:cNvSpPr txBox="1"/>
          <p:nvPr/>
        </p:nvSpPr>
        <p:spPr>
          <a:xfrm>
            <a:off x="2809875" y="4153535"/>
            <a:ext cx="5535295" cy="460375"/>
          </a:xfrm>
          <a:prstGeom prst="rect">
            <a:avLst/>
          </a:prstGeom>
          <a:noFill/>
          <a:ln w="9525">
            <a:noFill/>
          </a:ln>
        </p:spPr>
        <p:txBody>
          <a:bodyPr wrap="square">
            <a:spAutoFit/>
          </a:bodyPr>
          <a:lstStyle/>
          <a:p>
            <a:pPr indent="0"/>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周末补习利大于弊</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vs</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周末补习弊大于利</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p:nvPr/>
        </p:nvPicPr>
        <p:blipFill>
          <a:blip r:embed="rId3"/>
          <a:stretch>
            <a:fillRect/>
          </a:stretch>
        </p:blipFill>
        <p:spPr>
          <a:xfrm>
            <a:off x="8424545" y="3597275"/>
            <a:ext cx="1324610" cy="1142365"/>
          </a:xfrm>
          <a:prstGeom prst="rect">
            <a:avLst/>
          </a:prstGeom>
          <a:noFill/>
          <a:ln w="9525">
            <a:noFill/>
          </a:ln>
        </p:spPr>
      </p:pic>
    </p:spTree>
  </p:cSld>
  <p:clrMapOvr>
    <a:masterClrMapping/>
  </p:clrMapOvr>
  <p:transition spd="med">
    <p:wipe dir="d"/>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综合性学习</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专题六</a:t>
            </a:r>
          </a:p>
        </p:txBody>
      </p:sp>
      <p:sp>
        <p:nvSpPr>
          <p:cNvPr id="2" name="文本框 1"/>
          <p:cNvSpPr txBox="1"/>
          <p:nvPr/>
        </p:nvSpPr>
        <p:spPr>
          <a:xfrm>
            <a:off x="772795" y="1410970"/>
            <a:ext cx="9956800" cy="5077460"/>
          </a:xfrm>
          <a:prstGeom prst="rect">
            <a:avLst/>
          </a:prstGeom>
          <a:noFill/>
          <a:ln w="9525">
            <a:noFill/>
          </a:ln>
        </p:spPr>
        <p:txBody>
          <a:bodyPr wrap="square">
            <a:spAutoFit/>
          </a:bodyPr>
          <a:lstStyle/>
          <a:p>
            <a:pPr indent="0" algn="just"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(2)请介绍材料三漫画的画面内容,并揭示其寓意。(介绍时注意要素齐全,顺序合理,70字左右。6分)</a:t>
            </a:r>
          </a:p>
          <a:p>
            <a:pPr indent="0" algn="just" fontAlgn="auto">
              <a:lnSpc>
                <a:spcPct val="150000"/>
              </a:lnSpc>
            </a:pPr>
            <a:endParaRPr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a:p>
            <a:pPr indent="0" algn="just" fontAlgn="auto">
              <a:lnSpc>
                <a:spcPct val="150000"/>
              </a:lnSpc>
            </a:pPr>
            <a:r>
              <a:rPr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zh-CN" sz="2400">
                <a:solidFill>
                  <a:srgbClr val="FF0000"/>
                </a:solidFill>
                <a:latin typeface="黑体" panose="02010609060101010101" pitchFamily="49" charset="-122"/>
                <a:ea typeface="黑体" panose="02010609060101010101" pitchFamily="49" charset="-122"/>
                <a:cs typeface="宋体" panose="02010600030101010101" pitchFamily="2" charset="-122"/>
                <a:sym typeface="+mn-ea"/>
              </a:rPr>
              <a:t>参考</a:t>
            </a:r>
            <a:r>
              <a:rPr sz="2400">
                <a:solidFill>
                  <a:srgbClr val="FF0000"/>
                </a:solidFill>
                <a:latin typeface="黑体" panose="02010609060101010101" pitchFamily="49" charset="-122"/>
                <a:ea typeface="黑体" panose="02010609060101010101" pitchFamily="49" charset="-122"/>
                <a:cs typeface="宋体" panose="02010600030101010101" pitchFamily="2" charset="-122"/>
                <a:sym typeface="+mn-ea"/>
              </a:rPr>
              <a:t>答案</a:t>
            </a:r>
            <a:r>
              <a:rPr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画面内容示例:画面的主体内容是一个人被关在牢笼里。他手抓栏杆,表情痛苦,左脚的铁链上连着一个写有“失信”字样的铁球。牢笼上压着许多写有“禁止”“限制”字样的标牌。(“人”“牢笼”“失信”“标牌”,一点1分,共4分;顺序合理,1分。共5分)</a:t>
            </a:r>
          </a:p>
          <a:p>
            <a:pPr indent="0" algn="just"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“寓意”:失信者会受到惩戒。(意思对即可。1分)(共6分)</a:t>
            </a:r>
          </a:p>
          <a:p>
            <a:pPr indent="0" algn="just" fontAlgn="auto">
              <a:lnSpc>
                <a:spcPct val="150000"/>
              </a:lnSpc>
            </a:pPr>
            <a:endParaRPr sz="2400" b="0">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wipe dir="d"/>
  </p:transition>
  <p:timing/>
</p:sld>
</file>

<file path=ppt/slides/slide29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口语交际</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5</a:t>
            </a:r>
          </a:p>
        </p:txBody>
      </p:sp>
      <p:sp>
        <p:nvSpPr>
          <p:cNvPr id="2" name="文本框 1"/>
          <p:cNvSpPr txBox="1"/>
          <p:nvPr/>
        </p:nvSpPr>
        <p:spPr>
          <a:xfrm>
            <a:off x="463550" y="1810385"/>
            <a:ext cx="10097135" cy="2861310"/>
          </a:xfrm>
          <a:prstGeom prst="rect">
            <a:avLst/>
          </a:prstGeom>
          <a:noFill/>
          <a:ln w="9525">
            <a:noFill/>
          </a:ln>
        </p:spPr>
        <p:txBody>
          <a:bodyPr wrap="square">
            <a:spAutoFit/>
          </a:bodyPr>
          <a:lstStyle/>
          <a:p>
            <a:pPr indent="0" algn="l"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a:t>
            </a:r>
            <a:r>
              <a:rPr sz="2400" b="0">
                <a:solidFill>
                  <a:srgbClr val="FF0000"/>
                </a:solidFill>
                <a:latin typeface="黑体" panose="02010609060101010101" pitchFamily="49" charset="-122"/>
                <a:ea typeface="黑体" panose="02010609060101010101" pitchFamily="49" charset="-122"/>
                <a:cs typeface="宋体" panose="02010600030101010101" pitchFamily="2" charset="-122"/>
              </a:rPr>
              <a:t>参考答案</a:t>
            </a: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　示例一:我方认为周末补习利大于弊。(1分)首先,参加周末补习,可以巩固所学知识;其次,选择提高性的周末补习课程,还可以提升学习能力,拓宽视野;最后,初中生本该以学业为重,多花些时间学习也是理所应当的。(2分)综上所述,我方认为周末补习利大于弊。(1分)(共4分)</a:t>
            </a:r>
          </a:p>
          <a:p>
            <a:pPr indent="0" algn="l" fontAlgn="auto">
              <a:lnSpc>
                <a:spcPct val="150000"/>
              </a:lnSpc>
            </a:pPr>
            <a:endParaRPr sz="2400" b="0">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wipe dir="d"/>
  </p:transition>
  <p:timing/>
</p:sld>
</file>

<file path=ppt/slides/slide29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口语交际</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5</a:t>
            </a:r>
          </a:p>
        </p:txBody>
      </p:sp>
      <p:sp>
        <p:nvSpPr>
          <p:cNvPr id="2" name="文本框 1"/>
          <p:cNvSpPr txBox="1"/>
          <p:nvPr/>
        </p:nvSpPr>
        <p:spPr>
          <a:xfrm>
            <a:off x="463550" y="1810385"/>
            <a:ext cx="10097135" cy="2861310"/>
          </a:xfrm>
          <a:prstGeom prst="rect">
            <a:avLst/>
          </a:prstGeom>
          <a:noFill/>
          <a:ln w="9525">
            <a:noFill/>
          </a:ln>
        </p:spPr>
        <p:txBody>
          <a:bodyPr wrap="square">
            <a:spAutoFit/>
          </a:bodyPr>
          <a:lstStyle/>
          <a:p>
            <a:pPr indent="0" algn="l"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a:t>
            </a:r>
            <a:r>
              <a:rPr sz="2400" b="0">
                <a:solidFill>
                  <a:srgbClr val="FF0000"/>
                </a:solidFill>
                <a:latin typeface="黑体" panose="02010609060101010101" pitchFamily="49" charset="-122"/>
                <a:ea typeface="黑体" panose="02010609060101010101" pitchFamily="49" charset="-122"/>
                <a:cs typeface="宋体" panose="02010600030101010101" pitchFamily="2" charset="-122"/>
              </a:rPr>
              <a:t>参考答案</a:t>
            </a: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　示例二:我方认为周末补习弊大于利。(1分)首先,老师过多地介入学习会让我们产生习惯性的依赖,限制我们自主学习能力的发展;其次,周末补习占用了我们的休息时间,影响了我们的身心健康;最后,周末补习需要一定的费用,给父母带来了经济压力。(2分)综上所述,我方认为周末补习弊大于利。(1分)(共4分)</a:t>
            </a:r>
          </a:p>
        </p:txBody>
      </p:sp>
    </p:spTree>
  </p:cSld>
  <p:clrMapOvr>
    <a:masterClrMapping/>
  </p:clrMapOvr>
  <p:transition spd="med">
    <p:wipe dir="d"/>
  </p:transition>
  <p:timing/>
</p:sld>
</file>

<file path=ppt/slides/slide29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口语交际</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5</a:t>
            </a:r>
          </a:p>
        </p:txBody>
      </p:sp>
      <p:sp>
        <p:nvSpPr>
          <p:cNvPr id="2" name="文本框 1"/>
          <p:cNvSpPr txBox="1"/>
          <p:nvPr/>
        </p:nvSpPr>
        <p:spPr>
          <a:xfrm>
            <a:off x="508000" y="1699260"/>
            <a:ext cx="10462895" cy="1753235"/>
          </a:xfrm>
          <a:prstGeom prst="rect">
            <a:avLst/>
          </a:prstGeom>
          <a:noFill/>
          <a:ln w="9525">
            <a:noFill/>
          </a:ln>
        </p:spPr>
        <p:txBody>
          <a:bodyPr wrap="square">
            <a:spAutoFit/>
          </a:bodyPr>
          <a:lstStyle/>
          <a:p>
            <a:pPr indent="0" algn="l" fontAlgn="auto">
              <a:lnSpc>
                <a:spcPct val="150000"/>
              </a:lnSpc>
            </a:pPr>
            <a:r>
              <a:rPr sz="2400" b="0" err="1">
                <a:solidFill>
                  <a:schemeClr val="tx1"/>
                </a:solidFill>
                <a:latin typeface="黑体" panose="02010609060101010101" pitchFamily="49" charset="-122"/>
                <a:ea typeface="黑体" panose="02010609060101010101" pitchFamily="49" charset="-122"/>
                <a:cs typeface="宋体" panose="02010600030101010101" pitchFamily="2" charset="-122"/>
              </a:rPr>
              <a:t>提分特训</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8.丁磊同学准备在父亲节当天给爸爸发一条短信表达心意,请你帮他完成。要求:至少使用一种修辞手法。(4分)</a:t>
            </a:r>
          </a:p>
        </p:txBody>
      </p:sp>
    </p:spTree>
  </p:cSld>
  <p:clrMapOvr>
    <a:masterClrMapping/>
  </p:clrMapOvr>
  <p:transition spd="med">
    <p:wipe dir="d"/>
  </p:transition>
  <p:timing/>
</p:sld>
</file>

<file path=ppt/slides/slide29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口语交际</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5</a:t>
            </a:r>
          </a:p>
        </p:txBody>
      </p:sp>
      <p:sp>
        <p:nvSpPr>
          <p:cNvPr id="2" name="文本框 1"/>
          <p:cNvSpPr txBox="1"/>
          <p:nvPr/>
        </p:nvSpPr>
        <p:spPr>
          <a:xfrm>
            <a:off x="463550" y="1810385"/>
            <a:ext cx="10097135" cy="1753235"/>
          </a:xfrm>
          <a:prstGeom prst="rect">
            <a:avLst/>
          </a:prstGeom>
          <a:noFill/>
          <a:ln w="9525">
            <a:noFill/>
          </a:ln>
        </p:spPr>
        <p:txBody>
          <a:bodyPr wrap="square">
            <a:spAutoFit/>
          </a:bodyPr>
          <a:lstStyle/>
          <a:p>
            <a:pPr indent="0" algn="l"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a:t>
            </a:r>
            <a:r>
              <a:rPr sz="2400" b="0">
                <a:solidFill>
                  <a:srgbClr val="FF0000"/>
                </a:solidFill>
                <a:latin typeface="黑体" panose="02010609060101010101" pitchFamily="49" charset="-122"/>
                <a:ea typeface="黑体" panose="02010609060101010101" pitchFamily="49" charset="-122"/>
                <a:cs typeface="宋体" panose="02010600030101010101" pitchFamily="2" charset="-122"/>
              </a:rPr>
              <a:t>参考答案</a:t>
            </a: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　亲爱的爸爸,我是小磊。(1分)今天是父亲节,感谢十几年来,您像一棵大树一样为我遮风挡雨。(1分)爸爸,祝您节日快乐,工作顺心,身体健康!(1分)(语言流畅1分)(共4分)</a:t>
            </a:r>
          </a:p>
        </p:txBody>
      </p:sp>
    </p:spTree>
  </p:cSld>
  <p:clrMapOvr>
    <a:masterClrMapping/>
  </p:clrMapOvr>
  <p:transition spd="med">
    <p:wipe dir="d"/>
  </p:transition>
  <p:timing/>
</p:sld>
</file>

<file path=ppt/slides/slide29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口语交际</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5</a:t>
            </a:r>
          </a:p>
        </p:txBody>
      </p:sp>
      <p:sp>
        <p:nvSpPr>
          <p:cNvPr id="2" name="文本框 1"/>
          <p:cNvSpPr txBox="1"/>
          <p:nvPr/>
        </p:nvSpPr>
        <p:spPr>
          <a:xfrm>
            <a:off x="508000" y="1699260"/>
            <a:ext cx="10462895" cy="2306955"/>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提分特训</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9.学校网站论坛上,小薇留言:“英雄让人敬仰,可是,我们是平凡人,又处于和平年代,难有机会成就惊天动地的伟业,怎么能成为英雄啊!”请你跟帖留言,表达不同意见。(3分)</a:t>
            </a:r>
          </a:p>
        </p:txBody>
      </p:sp>
    </p:spTree>
  </p:cSld>
  <p:clrMapOvr>
    <a:masterClrMapping/>
  </p:clrMapOvr>
  <p:transition spd="med">
    <p:wipe dir="d"/>
  </p:transition>
  <p:timing/>
</p:sld>
</file>

<file path=ppt/slides/slide29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口语交际</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5</a:t>
            </a:r>
          </a:p>
        </p:txBody>
      </p:sp>
      <p:sp>
        <p:nvSpPr>
          <p:cNvPr id="2" name="文本框 1"/>
          <p:cNvSpPr txBox="1"/>
          <p:nvPr/>
        </p:nvSpPr>
        <p:spPr>
          <a:xfrm>
            <a:off x="463550" y="1810385"/>
            <a:ext cx="10097135" cy="2306955"/>
          </a:xfrm>
          <a:prstGeom prst="rect">
            <a:avLst/>
          </a:prstGeom>
          <a:noFill/>
          <a:ln w="9525">
            <a:noFill/>
          </a:ln>
        </p:spPr>
        <p:txBody>
          <a:bodyPr wrap="square">
            <a:spAutoFit/>
          </a:bodyPr>
          <a:lstStyle/>
          <a:p>
            <a:pPr indent="0" algn="l"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a:t>
            </a:r>
            <a:r>
              <a:rPr sz="2400" b="0">
                <a:solidFill>
                  <a:srgbClr val="FF0000"/>
                </a:solidFill>
                <a:latin typeface="黑体" panose="02010609060101010101" pitchFamily="49" charset="-122"/>
                <a:ea typeface="黑体" panose="02010609060101010101" pitchFamily="49" charset="-122"/>
                <a:cs typeface="宋体" panose="02010600030101010101" pitchFamily="2" charset="-122"/>
              </a:rPr>
              <a:t>参考答案</a:t>
            </a: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　示例一:和平年代,不一定要做一番轰轰烈烈的大事,把平凡的事做好,就是不平凡。(意思对即可。3分)</a:t>
            </a:r>
          </a:p>
          <a:p>
            <a:pPr indent="0" algn="l"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示例二:英雄,并不见得一定要冲锋陷阵,和平年代成为行业的精英,就是英雄。(意思对即可。3分)</a:t>
            </a:r>
          </a:p>
        </p:txBody>
      </p:sp>
    </p:spTree>
  </p:cSld>
  <p:clrMapOvr>
    <a:masterClrMapping/>
  </p:clrMapOvr>
  <p:transition spd="med">
    <p:wipe dir="d"/>
  </p:transition>
  <p:timing/>
</p:sld>
</file>

<file path=ppt/slides/slide29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口语交际</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5</a:t>
            </a:r>
          </a:p>
        </p:txBody>
      </p:sp>
      <p:sp>
        <p:nvSpPr>
          <p:cNvPr id="2" name="文本框 1"/>
          <p:cNvSpPr txBox="1"/>
          <p:nvPr/>
        </p:nvSpPr>
        <p:spPr>
          <a:xfrm>
            <a:off x="441960" y="855980"/>
            <a:ext cx="10462895" cy="1753235"/>
          </a:xfrm>
          <a:prstGeom prst="rect">
            <a:avLst/>
          </a:prstGeom>
          <a:noFill/>
          <a:ln w="9525">
            <a:noFill/>
          </a:ln>
        </p:spPr>
        <p:txBody>
          <a:bodyPr wrap="square">
            <a:spAutoFit/>
          </a:bodyPr>
          <a:lstStyle/>
          <a:p>
            <a:pPr indent="0" fontAlgn="auto">
              <a:lnSpc>
                <a:spcPct val="150000"/>
              </a:lnSpc>
            </a:pPr>
            <a:r>
              <a:rPr sz="2400" b="0">
                <a:latin typeface="黑体" panose="02010609060101010101" pitchFamily="49" charset="-122"/>
                <a:ea typeface="黑体" panose="02010609060101010101" pitchFamily="49" charset="-122"/>
                <a:cs typeface="宋体" panose="02010600030101010101" pitchFamily="2" charset="-122"/>
              </a:rPr>
              <a:t>提分特训</a:t>
            </a:r>
            <a:r>
              <a:rPr sz="2400" b="0">
                <a:latin typeface="宋体" panose="02010600030101010101" pitchFamily="2" charset="-122"/>
                <a:ea typeface="宋体" panose="02010600030101010101" pitchFamily="2" charset="-122"/>
                <a:cs typeface="宋体" panose="02010600030101010101" pitchFamily="2" charset="-122"/>
              </a:rPr>
              <a:t>　</a:t>
            </a:r>
          </a:p>
          <a:p>
            <a:pPr indent="0" fontAlgn="auto">
              <a:lnSpc>
                <a:spcPct val="150000"/>
              </a:lnSpc>
            </a:pPr>
            <a:r>
              <a:rPr sz="2400" b="0">
                <a:latin typeface="宋体" panose="02010600030101010101" pitchFamily="2" charset="-122"/>
                <a:ea typeface="宋体" panose="02010600030101010101" pitchFamily="2" charset="-122"/>
                <a:cs typeface="宋体" panose="02010600030101010101" pitchFamily="2" charset="-122"/>
              </a:rPr>
              <a:t>10.为了弘扬当代的诚信美德,你所在的小组将采访下面的诚信模范,请你拟写两个采访问题,完善下面的采访提纲。(4分)</a:t>
            </a:r>
          </a:p>
        </p:txBody>
      </p:sp>
      <p:sp>
        <p:nvSpPr>
          <p:cNvPr id="102" name="文本框 101"/>
          <p:cNvSpPr txBox="1"/>
          <p:nvPr/>
        </p:nvSpPr>
        <p:spPr>
          <a:xfrm>
            <a:off x="441960" y="2515235"/>
            <a:ext cx="10912475" cy="4246245"/>
          </a:xfrm>
          <a:prstGeom prst="rect">
            <a:avLst/>
          </a:prstGeom>
          <a:noFill/>
          <a:ln w="9525">
            <a:noFill/>
          </a:ln>
        </p:spPr>
        <p:txBody>
          <a:bodyPr wrap="square">
            <a:spAutoFit/>
          </a:bodyPr>
          <a:lstStyle/>
          <a:p>
            <a:pPr indent="0" algn="ctr" fontAlgn="auto">
              <a:lnSpc>
                <a:spcPct val="150000"/>
              </a:lnSpc>
            </a:pPr>
            <a:r>
              <a:rPr lang="zh-CN" sz="2000" b="0">
                <a:solidFill>
                  <a:srgbClr val="000000"/>
                </a:solidFill>
                <a:latin typeface="黑体" panose="02010609060101010101" pitchFamily="49" charset="-122"/>
                <a:ea typeface="黑体" panose="02010609060101010101" pitchFamily="49" charset="-122"/>
                <a:cs typeface="宋体" panose="02010600030101010101" pitchFamily="2" charset="-122"/>
              </a:rPr>
              <a:t>采访提纲</a:t>
            </a:r>
          </a:p>
          <a:p>
            <a:pPr indent="0" fontAlgn="auto">
              <a:lnSpc>
                <a:spcPct val="150000"/>
              </a:lnSpc>
            </a:pP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采访主题</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000" b="0">
                <a:solidFill>
                  <a:srgbClr val="000000"/>
                </a:solidFill>
                <a:latin typeface="楷体" panose="02010609060101010101" charset="-122"/>
                <a:ea typeface="楷体" panose="02010609060101010101" charset="-122"/>
                <a:cs typeface="宋体" panose="02010600030101010101" pitchFamily="2" charset="-122"/>
              </a:rPr>
              <a:t>挖掘当代诚信的内涵</a:t>
            </a:r>
          </a:p>
          <a:p>
            <a:pPr indent="0" fontAlgn="auto">
              <a:lnSpc>
                <a:spcPct val="150000"/>
              </a:lnSpc>
            </a:pP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采访对象</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000" b="0">
                <a:solidFill>
                  <a:srgbClr val="000000"/>
                </a:solidFill>
                <a:latin typeface="楷体" panose="02010609060101010101" charset="-122"/>
                <a:ea typeface="楷体" panose="02010609060101010101" charset="-122"/>
                <a:cs typeface="楷体" panose="02010609060101010101" charset="-122"/>
              </a:rPr>
              <a:t>陈淑梅、李其云夫妇</a:t>
            </a:r>
            <a:r>
              <a:rPr lang="en-US" sz="2000" b="0">
                <a:solidFill>
                  <a:srgbClr val="000000"/>
                </a:solidFill>
                <a:latin typeface="楷体" panose="02010609060101010101" charset="-122"/>
                <a:ea typeface="楷体" panose="02010609060101010101" charset="-122"/>
                <a:cs typeface="楷体" panose="02010609060101010101" charset="-122"/>
              </a:rPr>
              <a:t>(</a:t>
            </a:r>
            <a:r>
              <a:rPr lang="zh-CN" sz="2000" b="0">
                <a:solidFill>
                  <a:srgbClr val="000000"/>
                </a:solidFill>
                <a:latin typeface="楷体" panose="02010609060101010101" charset="-122"/>
                <a:ea typeface="楷体" panose="02010609060101010101" charset="-122"/>
                <a:cs typeface="楷体" panose="02010609060101010101" charset="-122"/>
              </a:rPr>
              <a:t>重庆市铜梁区巴川街道居民</a:t>
            </a:r>
            <a:r>
              <a:rPr lang="en-US" sz="2000" b="0">
                <a:solidFill>
                  <a:srgbClr val="000000"/>
                </a:solidFill>
                <a:latin typeface="楷体" panose="02010609060101010101" charset="-122"/>
                <a:ea typeface="楷体" panose="02010609060101010101" charset="-122"/>
                <a:cs typeface="楷体" panose="02010609060101010101" charset="-122"/>
              </a:rPr>
              <a:t>)</a:t>
            </a:r>
            <a:r>
              <a:rPr lang="zh-CN" sz="2000" b="0">
                <a:solidFill>
                  <a:srgbClr val="000000"/>
                </a:solidFill>
                <a:latin typeface="楷体" panose="02010609060101010101" charset="-122"/>
                <a:ea typeface="楷体" panose="02010609060101010101" charset="-122"/>
                <a:cs typeface="楷体" panose="02010609060101010101" charset="-122"/>
              </a:rPr>
              <a:t>。</a:t>
            </a:r>
            <a:r>
              <a:rPr lang="en-US" sz="2000" b="0">
                <a:solidFill>
                  <a:srgbClr val="000000"/>
                </a:solidFill>
                <a:latin typeface="楷体" panose="02010609060101010101" charset="-122"/>
                <a:ea typeface="楷体" panose="02010609060101010101" charset="-122"/>
                <a:cs typeface="楷体" panose="02010609060101010101" charset="-122"/>
              </a:rPr>
              <a:t>2013</a:t>
            </a:r>
            <a:r>
              <a:rPr lang="zh-CN" sz="2000" b="0">
                <a:solidFill>
                  <a:srgbClr val="000000"/>
                </a:solidFill>
                <a:latin typeface="楷体" panose="02010609060101010101" charset="-122"/>
                <a:ea typeface="楷体" panose="02010609060101010101" charset="-122"/>
                <a:cs typeface="楷体" panose="02010609060101010101" charset="-122"/>
              </a:rPr>
              <a:t>年儿子因故去世</a:t>
            </a:r>
            <a:r>
              <a:rPr lang="en-US" sz="2000" b="0">
                <a:solidFill>
                  <a:srgbClr val="000000"/>
                </a:solidFill>
                <a:latin typeface="楷体" panose="02010609060101010101" charset="-122"/>
                <a:ea typeface="楷体" panose="02010609060101010101" charset="-122"/>
                <a:cs typeface="楷体" panose="02010609060101010101" charset="-122"/>
              </a:rPr>
              <a:t>,</a:t>
            </a:r>
            <a:r>
              <a:rPr lang="zh-CN" sz="2000" b="0">
                <a:solidFill>
                  <a:srgbClr val="000000"/>
                </a:solidFill>
                <a:latin typeface="楷体" panose="02010609060101010101" charset="-122"/>
                <a:ea typeface="楷体" panose="02010609060101010101" charset="-122"/>
                <a:cs typeface="楷体" panose="02010609060101010101" charset="-122"/>
              </a:rPr>
              <a:t>留下了</a:t>
            </a:r>
            <a:r>
              <a:rPr lang="en-US" sz="2000" b="0">
                <a:solidFill>
                  <a:srgbClr val="000000"/>
                </a:solidFill>
                <a:latin typeface="楷体" panose="02010609060101010101" charset="-122"/>
                <a:ea typeface="楷体" panose="02010609060101010101" charset="-122"/>
                <a:cs typeface="楷体" panose="02010609060101010101" charset="-122"/>
              </a:rPr>
              <a:t>67</a:t>
            </a:r>
            <a:r>
              <a:rPr lang="zh-CN" sz="2000" b="0">
                <a:solidFill>
                  <a:srgbClr val="000000"/>
                </a:solidFill>
                <a:latin typeface="楷体" panose="02010609060101010101" charset="-122"/>
                <a:ea typeface="楷体" panose="02010609060101010101" charset="-122"/>
                <a:cs typeface="楷体" panose="02010609060101010101" charset="-122"/>
              </a:rPr>
              <a:t>万    </a:t>
            </a:r>
          </a:p>
          <a:p>
            <a:pPr indent="0" fontAlgn="auto">
              <a:lnSpc>
                <a:spcPct val="150000"/>
              </a:lnSpc>
            </a:pPr>
            <a:r>
              <a:rPr lang="zh-CN" sz="2000" b="0">
                <a:solidFill>
                  <a:srgbClr val="000000"/>
                </a:solidFill>
                <a:latin typeface="楷体" panose="02010609060101010101" charset="-122"/>
                <a:ea typeface="楷体" panose="02010609060101010101" charset="-122"/>
                <a:cs typeface="楷体" panose="02010609060101010101" charset="-122"/>
              </a:rPr>
              <a:t>         元的巨额债务。陈淑梅夫妇用卖包子、打零工、捡垃圾等方式</a:t>
            </a:r>
            <a:r>
              <a:rPr lang="en-US" sz="2000" b="0">
                <a:solidFill>
                  <a:srgbClr val="000000"/>
                </a:solidFill>
                <a:latin typeface="楷体" panose="02010609060101010101" charset="-122"/>
                <a:ea typeface="楷体" panose="02010609060101010101" charset="-122"/>
                <a:cs typeface="楷体" panose="02010609060101010101" charset="-122"/>
              </a:rPr>
              <a:t>,</a:t>
            </a:r>
            <a:r>
              <a:rPr lang="zh-CN" sz="2000" b="0">
                <a:solidFill>
                  <a:srgbClr val="000000"/>
                </a:solidFill>
                <a:latin typeface="楷体" panose="02010609060101010101" charset="-122"/>
                <a:ea typeface="楷体" panose="02010609060101010101" charset="-122"/>
                <a:cs typeface="楷体" panose="02010609060101010101" charset="-122"/>
              </a:rPr>
              <a:t>替儿子偿还债务</a:t>
            </a:r>
            <a:r>
              <a:rPr lang="en-US" sz="2000" b="0">
                <a:solidFill>
                  <a:srgbClr val="000000"/>
                </a:solidFill>
                <a:latin typeface="楷体" panose="02010609060101010101" charset="-122"/>
                <a:ea typeface="楷体" panose="02010609060101010101" charset="-122"/>
                <a:cs typeface="楷体" panose="02010609060101010101" charset="-122"/>
              </a:rPr>
              <a:t>,</a:t>
            </a:r>
            <a:r>
              <a:rPr lang="zh-CN" sz="2000" b="0">
                <a:solidFill>
                  <a:srgbClr val="000000"/>
                </a:solidFill>
                <a:latin typeface="楷体" panose="02010609060101010101" charset="-122"/>
                <a:ea typeface="楷体" panose="02010609060101010101" charset="-122"/>
                <a:cs typeface="楷体" panose="02010609060101010101" charset="-122"/>
              </a:rPr>
              <a:t>得到</a:t>
            </a:r>
          </a:p>
          <a:p>
            <a:pPr indent="0" fontAlgn="auto">
              <a:lnSpc>
                <a:spcPct val="150000"/>
              </a:lnSpc>
            </a:pPr>
            <a:r>
              <a:rPr lang="zh-CN" sz="2000" b="0">
                <a:solidFill>
                  <a:srgbClr val="000000"/>
                </a:solidFill>
                <a:latin typeface="楷体" panose="02010609060101010101" charset="-122"/>
                <a:ea typeface="楷体" panose="02010609060101010101" charset="-122"/>
                <a:cs typeface="楷体" panose="02010609060101010101" charset="-122"/>
              </a:rPr>
              <a:t>         周围人的同情和关照。</a:t>
            </a:r>
            <a:r>
              <a:rPr lang="en-US" sz="2000" b="0">
                <a:solidFill>
                  <a:srgbClr val="000000"/>
                </a:solidFill>
                <a:latin typeface="楷体" panose="02010609060101010101" charset="-122"/>
                <a:ea typeface="楷体" panose="02010609060101010101" charset="-122"/>
                <a:cs typeface="楷体" panose="02010609060101010101" charset="-122"/>
              </a:rPr>
              <a:t>2017</a:t>
            </a:r>
            <a:r>
              <a:rPr lang="zh-CN" sz="2000" b="0">
                <a:solidFill>
                  <a:srgbClr val="000000"/>
                </a:solidFill>
                <a:latin typeface="楷体" panose="02010609060101010101" charset="-122"/>
                <a:ea typeface="楷体" panose="02010609060101010101" charset="-122"/>
                <a:cs typeface="楷体" panose="02010609060101010101" charset="-122"/>
              </a:rPr>
              <a:t>年</a:t>
            </a:r>
            <a:r>
              <a:rPr lang="en-US" sz="2000" b="0">
                <a:solidFill>
                  <a:srgbClr val="000000"/>
                </a:solidFill>
                <a:latin typeface="楷体" panose="02010609060101010101" charset="-122"/>
                <a:ea typeface="楷体" panose="02010609060101010101" charset="-122"/>
                <a:cs typeface="楷体" panose="02010609060101010101" charset="-122"/>
              </a:rPr>
              <a:t>,</a:t>
            </a:r>
            <a:r>
              <a:rPr lang="zh-CN" sz="2000" b="0">
                <a:solidFill>
                  <a:srgbClr val="000000"/>
                </a:solidFill>
                <a:latin typeface="楷体" panose="02010609060101010101" charset="-122"/>
                <a:ea typeface="楷体" panose="02010609060101010101" charset="-122"/>
                <a:cs typeface="楷体" panose="02010609060101010101" charset="-122"/>
              </a:rPr>
              <a:t>二人被评为</a:t>
            </a:r>
            <a:r>
              <a:rPr lang="en-US" sz="2000" b="0">
                <a:solidFill>
                  <a:srgbClr val="000000"/>
                </a:solidFill>
                <a:latin typeface="楷体" panose="02010609060101010101" charset="-122"/>
                <a:ea typeface="楷体" panose="02010609060101010101" charset="-122"/>
                <a:cs typeface="楷体" panose="02010609060101010101" charset="-122"/>
              </a:rPr>
              <a:t>“</a:t>
            </a:r>
            <a:r>
              <a:rPr lang="zh-CN" sz="2000" b="0">
                <a:solidFill>
                  <a:srgbClr val="000000"/>
                </a:solidFill>
                <a:latin typeface="楷体" panose="02010609060101010101" charset="-122"/>
                <a:ea typeface="楷体" panose="02010609060101010101" charset="-122"/>
                <a:cs typeface="楷体" panose="02010609060101010101" charset="-122"/>
              </a:rPr>
              <a:t>第六届全国道德模范诚实守信模范</a:t>
            </a:r>
            <a:r>
              <a:rPr lang="en-US" sz="2000" b="0">
                <a:solidFill>
                  <a:srgbClr val="000000"/>
                </a:solidFill>
                <a:latin typeface="楷体" panose="02010609060101010101" charset="-122"/>
                <a:ea typeface="楷体" panose="02010609060101010101" charset="-122"/>
                <a:cs typeface="楷体" panose="02010609060101010101" charset="-122"/>
              </a:rPr>
              <a:t>”,</a:t>
            </a:r>
            <a:r>
              <a:rPr lang="zh-CN" sz="2000" b="0">
                <a:solidFill>
                  <a:srgbClr val="000000"/>
                </a:solidFill>
                <a:latin typeface="楷体" panose="02010609060101010101" charset="-122"/>
                <a:ea typeface="楷体" panose="02010609060101010101" charset="-122"/>
                <a:cs typeface="楷体" panose="02010609060101010101" charset="-122"/>
              </a:rPr>
              <a:t>受</a:t>
            </a:r>
          </a:p>
          <a:p>
            <a:pPr indent="0" fontAlgn="auto">
              <a:lnSpc>
                <a:spcPct val="150000"/>
              </a:lnSpc>
            </a:pPr>
            <a:r>
              <a:rPr lang="zh-CN" sz="2000" b="0">
                <a:solidFill>
                  <a:srgbClr val="000000"/>
                </a:solidFill>
                <a:latin typeface="楷体" panose="02010609060101010101" charset="-122"/>
                <a:ea typeface="楷体" panose="02010609060101010101" charset="-122"/>
                <a:cs typeface="楷体" panose="02010609060101010101" charset="-122"/>
              </a:rPr>
              <a:t>         到习近平总书记的接见。</a:t>
            </a:r>
          </a:p>
          <a:p>
            <a:pPr indent="0" fontAlgn="auto">
              <a:lnSpc>
                <a:spcPct val="150000"/>
              </a:lnSpc>
            </a:pP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采访问题</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000" b="0" u="sng">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fontAlgn="auto">
              <a:lnSpc>
                <a:spcPct val="150000"/>
              </a:lnSpc>
            </a:pPr>
            <a:r>
              <a:rPr lang="zh-CN" alt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2000" b="0" u="sng">
                <a:solidFill>
                  <a:srgbClr val="000000"/>
                </a:solidFill>
                <a:uFill>
                  <a:solidFill>
                    <a:srgbClr val="000000"/>
                  </a:solidFill>
                </a:uFill>
                <a:latin typeface="宋体" panose="02010600030101010101" pitchFamily="2" charset="-122"/>
                <a:ea typeface="宋体" panose="02010600030101010101" pitchFamily="2" charset="-122"/>
                <a:cs typeface="宋体" panose="02010600030101010101" pitchFamily="2" charset="-122"/>
              </a:rPr>
              <a:t> </a:t>
            </a:r>
          </a:p>
          <a:p>
            <a:pPr indent="0" fontAlgn="auto">
              <a:lnSpc>
                <a:spcPct val="150000"/>
              </a:lnSpc>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(3)</a:t>
            </a:r>
            <a:r>
              <a:rPr lang="zh-CN" sz="2000" b="0">
                <a:solidFill>
                  <a:srgbClr val="000000"/>
                </a:solidFill>
                <a:uFill>
                  <a:solidFill>
                    <a:srgbClr val="000000"/>
                  </a:solidFill>
                </a:uFill>
                <a:latin typeface="楷体" panose="02010609060101010101" charset="-122"/>
                <a:ea typeface="楷体" panose="02010609060101010101" charset="-122"/>
                <a:cs typeface="楷体" panose="02010609060101010101" charset="-122"/>
              </a:rPr>
              <a:t>受到习近平总书记的接见</a:t>
            </a:r>
            <a:r>
              <a:rPr lang="en-US" sz="2000" b="0">
                <a:solidFill>
                  <a:srgbClr val="000000"/>
                </a:solidFill>
                <a:uFill>
                  <a:solidFill>
                    <a:srgbClr val="000000"/>
                  </a:solidFill>
                </a:uFill>
                <a:latin typeface="楷体" panose="02010609060101010101" charset="-122"/>
                <a:ea typeface="楷体" panose="02010609060101010101" charset="-122"/>
                <a:cs typeface="楷体" panose="02010609060101010101" charset="-122"/>
              </a:rPr>
              <a:t>,</a:t>
            </a:r>
            <a:r>
              <a:rPr lang="zh-CN" sz="2000" b="0">
                <a:solidFill>
                  <a:srgbClr val="000000"/>
                </a:solidFill>
                <a:uFill>
                  <a:solidFill>
                    <a:srgbClr val="000000"/>
                  </a:solidFill>
                </a:uFill>
                <a:latin typeface="楷体" panose="02010609060101010101" charset="-122"/>
                <a:ea typeface="楷体" panose="02010609060101010101" charset="-122"/>
                <a:cs typeface="楷体" panose="02010609060101010101" charset="-122"/>
              </a:rPr>
              <a:t>你们对</a:t>
            </a:r>
            <a:r>
              <a:rPr lang="en-US" sz="2000" b="0">
                <a:solidFill>
                  <a:srgbClr val="000000"/>
                </a:solidFill>
                <a:uFill>
                  <a:solidFill>
                    <a:srgbClr val="000000"/>
                  </a:solidFill>
                </a:uFill>
                <a:latin typeface="楷体" panose="02010609060101010101" charset="-122"/>
                <a:ea typeface="楷体" panose="02010609060101010101" charset="-122"/>
                <a:cs typeface="楷体" panose="02010609060101010101" charset="-122"/>
              </a:rPr>
              <a:t>“</a:t>
            </a:r>
            <a:r>
              <a:rPr lang="zh-CN" sz="2000" b="0">
                <a:solidFill>
                  <a:srgbClr val="000000"/>
                </a:solidFill>
                <a:uFill>
                  <a:solidFill>
                    <a:srgbClr val="000000"/>
                  </a:solidFill>
                </a:uFill>
                <a:latin typeface="楷体" panose="02010609060101010101" charset="-122"/>
                <a:ea typeface="楷体" panose="02010609060101010101" charset="-122"/>
                <a:cs typeface="楷体" panose="02010609060101010101" charset="-122"/>
              </a:rPr>
              <a:t>诚信</a:t>
            </a:r>
            <a:r>
              <a:rPr lang="en-US" sz="2000" b="0">
                <a:solidFill>
                  <a:srgbClr val="000000"/>
                </a:solidFill>
                <a:uFill>
                  <a:solidFill>
                    <a:srgbClr val="000000"/>
                  </a:solidFill>
                </a:uFill>
                <a:latin typeface="楷体" panose="02010609060101010101" charset="-122"/>
                <a:ea typeface="楷体" panose="02010609060101010101" charset="-122"/>
                <a:cs typeface="楷体" panose="02010609060101010101" charset="-122"/>
              </a:rPr>
              <a:t>”</a:t>
            </a:r>
            <a:r>
              <a:rPr lang="zh-CN" sz="2000" b="0">
                <a:solidFill>
                  <a:srgbClr val="000000"/>
                </a:solidFill>
                <a:uFill>
                  <a:solidFill>
                    <a:srgbClr val="000000"/>
                  </a:solidFill>
                </a:uFill>
                <a:latin typeface="楷体" panose="02010609060101010101" charset="-122"/>
                <a:ea typeface="楷体" panose="02010609060101010101" charset="-122"/>
                <a:cs typeface="楷体" panose="02010609060101010101" charset="-122"/>
              </a:rPr>
              <a:t>有了哪些新的认识</a:t>
            </a:r>
            <a:r>
              <a:rPr lang="en-US" sz="2000" b="0">
                <a:solidFill>
                  <a:srgbClr val="000000"/>
                </a:solidFill>
                <a:uFill>
                  <a:solidFill>
                    <a:srgbClr val="000000"/>
                  </a:solidFill>
                </a:uFill>
                <a:latin typeface="楷体" panose="02010609060101010101" charset="-122"/>
                <a:ea typeface="楷体" panose="02010609060101010101" charset="-122"/>
                <a:cs typeface="楷体" panose="02010609060101010101" charset="-122"/>
              </a:rPr>
              <a:t>?</a:t>
            </a:r>
            <a:endParaRPr lang="zh-CN" altLang="en-US" sz="2000">
              <a:latin typeface="楷体" panose="02010609060101010101" charset="-122"/>
              <a:ea typeface="楷体" panose="02010609060101010101" charset="-122"/>
              <a:cs typeface="楷体" panose="02010609060101010101" charset="-122"/>
            </a:endParaRPr>
          </a:p>
        </p:txBody>
      </p:sp>
      <p:cxnSp>
        <p:nvCxnSpPr>
          <p:cNvPr id="3" name="直接连接符 2"/>
          <p:cNvCxnSpPr/>
          <p:nvPr/>
        </p:nvCxnSpPr>
        <p:spPr>
          <a:xfrm>
            <a:off x="2292350" y="5681345"/>
            <a:ext cx="650303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2270125" y="6213475"/>
            <a:ext cx="6580505" cy="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p:wipe dir="d"/>
  </p:transition>
  <p:timing/>
</p:sld>
</file>

<file path=ppt/slides/slide29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口语交际</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5</a:t>
            </a:r>
          </a:p>
        </p:txBody>
      </p:sp>
      <p:sp>
        <p:nvSpPr>
          <p:cNvPr id="2" name="文本框 1"/>
          <p:cNvSpPr txBox="1"/>
          <p:nvPr/>
        </p:nvSpPr>
        <p:spPr>
          <a:xfrm>
            <a:off x="463550" y="1810385"/>
            <a:ext cx="10097135" cy="2306955"/>
          </a:xfrm>
          <a:prstGeom prst="rect">
            <a:avLst/>
          </a:prstGeom>
          <a:noFill/>
          <a:ln w="9525">
            <a:noFill/>
          </a:ln>
        </p:spPr>
        <p:txBody>
          <a:bodyPr wrap="square">
            <a:spAutoFit/>
          </a:bodyPr>
          <a:lstStyle/>
          <a:p>
            <a:pPr indent="0" algn="l"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a:t>
            </a:r>
            <a:r>
              <a:rPr sz="2400" b="0">
                <a:solidFill>
                  <a:srgbClr val="FF0000"/>
                </a:solidFill>
                <a:latin typeface="黑体" panose="02010609060101010101" pitchFamily="49" charset="-122"/>
                <a:ea typeface="黑体" panose="02010609060101010101" pitchFamily="49" charset="-122"/>
                <a:cs typeface="宋体" panose="02010600030101010101" pitchFamily="2" charset="-122"/>
              </a:rPr>
              <a:t>参考答案</a:t>
            </a: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　示例:①中国的传统是父债子还,你们为什么要子债父母还呢?②你们在还债的过程中都经历了哪些困难?③对于你们为儿子还债这件事,周围人是如何看待的?(围绕采访主题设问,两个问题不重复、不交叉。任答两个即可。每个采访问题2分,共4分)</a:t>
            </a:r>
          </a:p>
        </p:txBody>
      </p:sp>
    </p:spTree>
  </p:cSld>
  <p:clrMapOvr>
    <a:masterClrMapping/>
  </p:clrMapOvr>
  <p:transition spd="med">
    <p:wipe dir="d"/>
  </p:transition>
  <p:timing/>
</p:sld>
</file>

<file path=ppt/slides/slide29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语言综合运用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6</a:t>
            </a:r>
          </a:p>
        </p:txBody>
      </p:sp>
      <p:sp>
        <p:nvSpPr>
          <p:cNvPr id="2" name="文本框 1"/>
          <p:cNvSpPr txBox="1"/>
          <p:nvPr/>
        </p:nvSpPr>
        <p:spPr>
          <a:xfrm>
            <a:off x="463550" y="1066800"/>
            <a:ext cx="11349990" cy="2861310"/>
          </a:xfrm>
          <a:prstGeom prst="rect">
            <a:avLst/>
          </a:prstGeom>
          <a:noFill/>
          <a:ln w="9525">
            <a:noFill/>
          </a:ln>
        </p:spPr>
        <p:txBody>
          <a:bodyPr wrap="square">
            <a:spAutoFit/>
          </a:bodyPr>
          <a:lstStyle/>
          <a:p>
            <a:pPr indent="0" algn="ctr"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考向</a:t>
            </a:r>
            <a:r>
              <a:rPr lang="en-US" sz="2400" b="0">
                <a:solidFill>
                  <a:srgbClr val="FF0000"/>
                </a:solidFill>
                <a:latin typeface="宋体" panose="02010600030101010101" pitchFamily="2" charset="-122"/>
                <a:ea typeface="宋体" panose="02010600030101010101" pitchFamily="2" charset="-122"/>
                <a:cs typeface="宋体" panose="02010600030101010101" pitchFamily="2" charset="-122"/>
              </a:rPr>
              <a:t>1</a:t>
            </a: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宣传标语、广告语</a:t>
            </a:r>
          </a:p>
          <a:p>
            <a:pPr indent="0" algn="ctr"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题型一:拟写宣传标语、广告语</a:t>
            </a:r>
          </a:p>
          <a:p>
            <a:pPr indent="0" algn="just"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sz="2400" b="0">
                <a:solidFill>
                  <a:srgbClr val="FF0000"/>
                </a:solidFill>
                <a:latin typeface="宋体" panose="02010600030101010101" pitchFamily="2" charset="-122"/>
                <a:ea typeface="宋体" panose="02010600030101010101" pitchFamily="2" charset="-122"/>
                <a:cs typeface="宋体" panose="02010600030101010101" pitchFamily="2" charset="-122"/>
              </a:rPr>
              <a:t>1</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[2020咸宁改编]复学后,学校提出要响应疫情防控常态化下的爱国卫生运动的号召,新增了许多洗手池,需要在旁边贴一些提醒同学们养成勤洗手、正确洗手习惯的标语,请你拟写一则。15字以内。(2分)</a:t>
            </a:r>
            <a:r>
              <a:rPr lang="zh-CN" sz="2400" b="0">
                <a:solidFill>
                  <a:schemeClr val="tx1"/>
                </a:solidFill>
                <a:latin typeface="楷体" panose="02010609060101010101" charset="-122"/>
                <a:ea typeface="楷体" panose="02010609060101010101" charset="-122"/>
                <a:cs typeface="楷体" panose="02010609060101010101" charset="-122"/>
              </a:rPr>
              <a:t>　　</a:t>
            </a:r>
            <a:endParaRPr sz="2400" b="0">
              <a:solidFill>
                <a:schemeClr val="tx1"/>
              </a:solidFill>
              <a:latin typeface="楷体" panose="02010609060101010101" charset="-122"/>
              <a:ea typeface="楷体" panose="02010609060101010101" charset="-122"/>
              <a:cs typeface="楷体" panose="02010609060101010101" charset="-122"/>
            </a:endParaRPr>
          </a:p>
        </p:txBody>
      </p:sp>
    </p:spTree>
  </p:cSld>
  <p:clrMapOvr>
    <a:masterClrMapping/>
  </p:clrMapOvr>
  <p:transition spd="med">
    <p:wipe dir="d"/>
  </p:transition>
  <p:timing/>
</p:sld>
</file>

<file path=ppt/slides/slide29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语言综合运用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6</a:t>
            </a:r>
          </a:p>
        </p:txBody>
      </p:sp>
      <p:sp>
        <p:nvSpPr>
          <p:cNvPr id="2" name="文本框 1"/>
          <p:cNvSpPr txBox="1"/>
          <p:nvPr/>
        </p:nvSpPr>
        <p:spPr>
          <a:xfrm>
            <a:off x="895985" y="1056005"/>
            <a:ext cx="10729595" cy="1753235"/>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a:t>
            </a: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思路分析</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拟写宣传标语时,要注意以下几点:第一,要紧扣“响应疫情防控常态化下的爱国卫生运动的号召”及“养成勤洗手、正确洗手习惯”;第二,注意语言要简练,要有感召力;第三,所拟写的宣传标语要在15字以内。</a:t>
            </a:r>
          </a:p>
        </p:txBody>
      </p:sp>
    </p:spTree>
  </p:cSld>
  <p:clrMapOvr>
    <a:masterClrMapping/>
  </p:clrMapOvr>
  <p:transition spd="med">
    <p:wipe dir="d"/>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Freeform 5"/>
          <p:cNvSpPr/>
          <p:nvPr/>
        </p:nvSpPr>
        <p:spPr bwMode="auto">
          <a:xfrm>
            <a:off x="4642931" y="2018413"/>
            <a:ext cx="2906139" cy="2620214"/>
          </a:xfrm>
          <a:custGeom>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EE3028"/>
          </a:solidFill>
          <a:ln w="9525" cap="flat">
            <a:noFill/>
            <a:prstDash val="solid"/>
            <a:miter lim="800000"/>
          </a:ln>
        </p:spPr>
        <p:txBody>
          <a:bodyPr vert="horz" wrap="square" lIns="91440" tIns="45720" rIns="91440" bIns="45720" numCol="1" anchor="ctr" anchorCtr="0" compatLnSpc="1"/>
          <a:lstStyle/>
          <a:p>
            <a:pPr algn="ctr"/>
            <a:r>
              <a:rPr lang="zh-CN" altLang="en-US" sz="4000" b="1">
                <a:solidFill>
                  <a:schemeClr val="bg1"/>
                </a:solidFill>
                <a:cs typeface="+mn-ea"/>
                <a:sym typeface="+mn-lt"/>
              </a:rPr>
              <a:t>真</a:t>
            </a:r>
            <a:r>
              <a:rPr lang="zh-CN" altLang="en-US" sz="4000" b="1" smtClean="0">
                <a:solidFill>
                  <a:schemeClr val="bg1"/>
                </a:solidFill>
                <a:cs typeface="+mn-ea"/>
                <a:sym typeface="+mn-lt"/>
              </a:rPr>
              <a:t>题 </a:t>
            </a:r>
            <a:endParaRPr lang="zh-CN" altLang="en-US" sz="4000" b="1">
              <a:solidFill>
                <a:schemeClr val="bg1"/>
              </a:solidFill>
              <a:cs typeface="+mn-ea"/>
              <a:sym typeface="+mn-lt"/>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3" presetClass="entr" presetSubtype="272"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300" fill="hold"/>
                                        <p:tgtEl>
                                          <p:spTgt spid="2"/>
                                        </p:tgtEl>
                                        <p:attrNameLst>
                                          <p:attrName>ppt_w</p:attrName>
                                        </p:attrNameLst>
                                      </p:cBhvr>
                                      <p:tavLst>
                                        <p:tav tm="0">
                                          <p:val>
                                            <p:strVal val="2/3*#ppt_w"/>
                                          </p:val>
                                        </p:tav>
                                        <p:tav tm="100000">
                                          <p:val>
                                            <p:strVal val="#ppt_w"/>
                                          </p:val>
                                        </p:tav>
                                      </p:tavLst>
                                    </p:anim>
                                    <p:anim calcmode="lin" valueType="num">
                                      <p:cBhvr>
                                        <p:cTn id="8" dur="300" fill="hold"/>
                                        <p:tgtEl>
                                          <p:spTgt spid="2"/>
                                        </p:tgtEl>
                                        <p:attrNameLst>
                                          <p:attrName>ppt_h</p:attrName>
                                        </p:attrNameLst>
                                      </p:cBhvr>
                                      <p:tavLst>
                                        <p:tav tm="0">
                                          <p:val>
                                            <p:strVal val="2/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综合性学习</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专题六</a:t>
            </a:r>
          </a:p>
        </p:txBody>
      </p:sp>
      <p:sp>
        <p:nvSpPr>
          <p:cNvPr id="2" name="文本框 1"/>
          <p:cNvSpPr txBox="1"/>
          <p:nvPr/>
        </p:nvSpPr>
        <p:spPr>
          <a:xfrm>
            <a:off x="772795" y="1410970"/>
            <a:ext cx="10173970" cy="3415030"/>
          </a:xfrm>
          <a:prstGeom prst="rect">
            <a:avLst/>
          </a:prstGeom>
          <a:noFill/>
          <a:ln w="9525">
            <a:noFill/>
          </a:ln>
        </p:spPr>
        <p:txBody>
          <a:bodyPr wrap="square">
            <a:spAutoFit/>
          </a:bodyPr>
          <a:lstStyle/>
          <a:p>
            <a:pPr indent="0" algn="just"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5.[2018河南B卷]阅读下面材料,按要求答题。(共8分)</a:t>
            </a:r>
          </a:p>
          <a:p>
            <a:pPr indent="0" algn="just"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材料一</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r>
              <a:rPr sz="2400" b="0">
                <a:solidFill>
                  <a:schemeClr val="tx1"/>
                </a:solidFill>
                <a:latin typeface="楷体" panose="02010609060101010101" charset="-122"/>
                <a:ea typeface="楷体" panose="02010609060101010101" charset="-122"/>
                <a:cs typeface="楷体" panose="02010609060101010101" charset="-122"/>
              </a:rPr>
              <a:t>5月18日是国际博物馆日,今年的主题是“超级连接的博物馆:新方法、新公众”。这一天,河南省300多家博物馆同时举办了内容丰富、形式多样的活动,如信阳鄂豫皖革命纪念馆的“让红色文化融入血脉”主题活动,洛阳古代艺术博物馆的“洛阳西汉画像空心砖拓片展”,郑州博物馆的“趣味丝绸之路”活动等,吸引了很多人参观、互动。</a:t>
            </a:r>
          </a:p>
        </p:txBody>
      </p:sp>
    </p:spTree>
  </p:cSld>
  <p:clrMapOvr>
    <a:masterClrMapping/>
  </p:clrMapOvr>
  <p:transition spd="med">
    <p:wipe dir="d"/>
  </p:transition>
  <p:timing/>
</p:sld>
</file>

<file path=ppt/slides/slide30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语言综合运用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6</a:t>
            </a:r>
          </a:p>
        </p:txBody>
      </p:sp>
      <p:sp>
        <p:nvSpPr>
          <p:cNvPr id="2" name="文本框 1"/>
          <p:cNvSpPr txBox="1"/>
          <p:nvPr/>
        </p:nvSpPr>
        <p:spPr>
          <a:xfrm>
            <a:off x="463550" y="1810385"/>
            <a:ext cx="10097135" cy="2306955"/>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a:t>
            </a: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参考答案</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示例一:勤洗手,病毒走。(2分)</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示例二:洗净一双手,健康跟我走。(2分)</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示例三:预防病毒,从手做起。(2分)</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示例四:每天勤洗手,病毒躲着走。(2分)</a:t>
            </a:r>
          </a:p>
        </p:txBody>
      </p:sp>
    </p:spTree>
  </p:cSld>
  <p:clrMapOvr>
    <a:masterClrMapping/>
  </p:clrMapOvr>
  <p:transition spd="med">
    <p:wipe dir="d"/>
  </p:transition>
  <p:timing/>
</p:sld>
</file>

<file path=ppt/slides/slide30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语言综合运用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6</a:t>
            </a:r>
          </a:p>
        </p:txBody>
      </p:sp>
      <p:sp>
        <p:nvSpPr>
          <p:cNvPr id="2" name="文本框 1"/>
          <p:cNvSpPr txBox="1"/>
          <p:nvPr/>
        </p:nvSpPr>
        <p:spPr>
          <a:xfrm>
            <a:off x="508000" y="1699260"/>
            <a:ext cx="10462895" cy="2306955"/>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方法技巧</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1.紧扣主题,内容明确。宣传标语是在宣传时用简洁的语言表达一个意思从而达到某种宣传目的的话语。因此它必须紧扣宣传的主题,明确告诉人们该做什么,不该做什么。   </a:t>
            </a:r>
          </a:p>
        </p:txBody>
      </p:sp>
    </p:spTree>
  </p:cSld>
  <p:clrMapOvr>
    <a:masterClrMapping/>
  </p:clrMapOvr>
  <p:transition spd="med">
    <p:wipe dir="d"/>
  </p:transition>
  <p:timing/>
</p:sld>
</file>

<file path=ppt/slides/slide30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语言综合运用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6</a:t>
            </a:r>
          </a:p>
        </p:txBody>
      </p:sp>
      <p:sp>
        <p:nvSpPr>
          <p:cNvPr id="2" name="文本框 1"/>
          <p:cNvSpPr txBox="1"/>
          <p:nvPr/>
        </p:nvSpPr>
        <p:spPr>
          <a:xfrm>
            <a:off x="508000" y="1699260"/>
            <a:ext cx="10462895" cy="2306955"/>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方法技巧</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2.内容积极,用语通俗。宣传标语的内容既要积极健康,又要通俗易懂,这样才能为大多数受众所接受,从而在潜移默化中使外在的行为变成一种内在的意识。   </a:t>
            </a:r>
          </a:p>
        </p:txBody>
      </p:sp>
    </p:spTree>
  </p:cSld>
  <p:clrMapOvr>
    <a:masterClrMapping/>
  </p:clrMapOvr>
  <p:transition spd="med">
    <p:wipe dir="d"/>
  </p:transition>
  <p:timing/>
</p:sld>
</file>

<file path=ppt/slides/slide30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语言综合运用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6</a:t>
            </a:r>
          </a:p>
        </p:txBody>
      </p:sp>
      <p:sp>
        <p:nvSpPr>
          <p:cNvPr id="2" name="文本框 1"/>
          <p:cNvSpPr txBox="1"/>
          <p:nvPr/>
        </p:nvSpPr>
        <p:spPr>
          <a:xfrm>
            <a:off x="508000" y="1699260"/>
            <a:ext cx="10462895" cy="2306955"/>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方法技巧</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3.语言简洁,字数适中。考虑到人们的视线所及,一般字数不宜过多。要尽量使用一些简洁、朗朗上口的语言,以达到醒目、易记的目的,如“宁停三分,不抢一秒”短短八个字,明白无误地告诉人们要遵守交通规则。   </a:t>
            </a:r>
          </a:p>
        </p:txBody>
      </p:sp>
    </p:spTree>
  </p:cSld>
  <p:clrMapOvr>
    <a:masterClrMapping/>
  </p:clrMapOvr>
  <p:transition spd="med">
    <p:wipe dir="d"/>
  </p:transition>
  <p:timing/>
</p:sld>
</file>

<file path=ppt/slides/slide30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语言综合运用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6</a:t>
            </a:r>
          </a:p>
        </p:txBody>
      </p:sp>
      <p:sp>
        <p:nvSpPr>
          <p:cNvPr id="2" name="文本框 1"/>
          <p:cNvSpPr txBox="1"/>
          <p:nvPr/>
        </p:nvSpPr>
        <p:spPr>
          <a:xfrm>
            <a:off x="508000" y="1699260"/>
            <a:ext cx="10462895" cy="2306955"/>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方法技巧</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4.句式整齐,巧用修辞。句式上,宣传标语一般采用无主语句,多为动宾结构,而少用主谓句。句式整齐,且多采用对偶、排比、比喻、拟人、反复等修辞手法,以收到比较好的表达效果。   </a:t>
            </a:r>
          </a:p>
        </p:txBody>
      </p:sp>
    </p:spTree>
  </p:cSld>
  <p:clrMapOvr>
    <a:masterClrMapping/>
  </p:clrMapOvr>
  <p:transition spd="med">
    <p:wipe dir="d"/>
  </p:transition>
  <p:timing/>
</p:sld>
</file>

<file path=ppt/slides/slide30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语言综合运用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6</a:t>
            </a:r>
          </a:p>
        </p:txBody>
      </p:sp>
      <p:sp>
        <p:nvSpPr>
          <p:cNvPr id="2" name="文本框 1"/>
          <p:cNvSpPr txBox="1"/>
          <p:nvPr/>
        </p:nvSpPr>
        <p:spPr>
          <a:xfrm>
            <a:off x="463550" y="1066800"/>
            <a:ext cx="11349990" cy="5077460"/>
          </a:xfrm>
          <a:prstGeom prst="rect">
            <a:avLst/>
          </a:prstGeom>
          <a:noFill/>
          <a:ln w="9525">
            <a:noFill/>
          </a:ln>
        </p:spPr>
        <p:txBody>
          <a:bodyPr wrap="square">
            <a:spAutoFit/>
          </a:bodyPr>
          <a:lstStyle/>
          <a:p>
            <a:pPr indent="0" algn="ctr"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考向</a:t>
            </a:r>
            <a:r>
              <a:rPr lang="en-US" sz="2400" b="0">
                <a:solidFill>
                  <a:srgbClr val="FF0000"/>
                </a:solidFill>
                <a:latin typeface="宋体" panose="02010600030101010101" pitchFamily="2" charset="-122"/>
                <a:ea typeface="宋体" panose="02010600030101010101" pitchFamily="2" charset="-122"/>
                <a:cs typeface="宋体" panose="02010600030101010101" pitchFamily="2" charset="-122"/>
              </a:rPr>
              <a:t>1</a:t>
            </a: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宣传标语、广告语</a:t>
            </a:r>
          </a:p>
          <a:p>
            <a:pPr indent="0" algn="ctr"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题型</a:t>
            </a:r>
            <a:r>
              <a:rPr lang="zh-CN" sz="2400" b="0">
                <a:solidFill>
                  <a:srgbClr val="FF0000"/>
                </a:solidFill>
                <a:latin typeface="宋体" panose="02010600030101010101" pitchFamily="2" charset="-122"/>
                <a:ea typeface="宋体" panose="02010600030101010101" pitchFamily="2" charset="-122"/>
                <a:cs typeface="宋体" panose="02010600030101010101" pitchFamily="2" charset="-122"/>
              </a:rPr>
              <a:t>二</a:t>
            </a: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:赏析、评价宣传标语、广告语</a:t>
            </a:r>
          </a:p>
          <a:p>
            <a:pPr indent="0" algn="just"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sz="2400" b="0">
                <a:solidFill>
                  <a:srgbClr val="FF0000"/>
                </a:solidFill>
                <a:latin typeface="宋体" panose="02010600030101010101" pitchFamily="2" charset="-122"/>
                <a:ea typeface="宋体" panose="02010600030101010101" pitchFamily="2" charset="-122"/>
                <a:cs typeface="宋体" panose="02010600030101010101" pitchFamily="2" charset="-122"/>
              </a:rPr>
              <a:t>2</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[2020河北改编]下面是新冠肺炎疫情防控期间出现的标语,请你选出最喜欢的一条,并说出理由。(3分)</a:t>
            </a:r>
          </a:p>
          <a:p>
            <a:pPr indent="0" algn="just" fontAlgn="auto">
              <a:lnSpc>
                <a:spcPct val="150000"/>
              </a:lnSpc>
            </a:pPr>
            <a:r>
              <a:rPr sz="2400" b="0">
                <a:solidFill>
                  <a:schemeClr val="tx1"/>
                </a:solidFill>
                <a:latin typeface="楷体" panose="02010609060101010101" charset="-122"/>
                <a:ea typeface="楷体" panose="02010609060101010101" charset="-122"/>
                <a:cs typeface="楷体" panose="02010609060101010101" charset="-122"/>
              </a:rPr>
              <a:t>①与时间赛跑,同疫情抗争。</a:t>
            </a:r>
          </a:p>
          <a:p>
            <a:pPr indent="0" algn="just" fontAlgn="auto">
              <a:lnSpc>
                <a:spcPct val="150000"/>
              </a:lnSpc>
            </a:pPr>
            <a:r>
              <a:rPr sz="2400" b="0">
                <a:solidFill>
                  <a:schemeClr val="tx1"/>
                </a:solidFill>
                <a:latin typeface="楷体" panose="02010609060101010101" charset="-122"/>
                <a:ea typeface="楷体" panose="02010609060101010101" charset="-122"/>
                <a:cs typeface="楷体" panose="02010609060101010101" charset="-122"/>
              </a:rPr>
              <a:t>②众志成城,防控疫情。</a:t>
            </a:r>
          </a:p>
          <a:p>
            <a:pPr indent="0" algn="just" fontAlgn="auto">
              <a:lnSpc>
                <a:spcPct val="150000"/>
              </a:lnSpc>
            </a:pPr>
            <a:r>
              <a:rPr sz="2400" b="0">
                <a:solidFill>
                  <a:schemeClr val="tx1"/>
                </a:solidFill>
                <a:latin typeface="楷体" panose="02010609060101010101" charset="-122"/>
                <a:ea typeface="楷体" panose="02010609060101010101" charset="-122"/>
                <a:cs typeface="楷体" panose="02010609060101010101" charset="-122"/>
              </a:rPr>
              <a:t>③不要出门!不要出门!!不要出门!!!</a:t>
            </a:r>
          </a:p>
          <a:p>
            <a:pPr indent="0" algn="just" fontAlgn="auto">
              <a:lnSpc>
                <a:spcPct val="150000"/>
              </a:lnSpc>
            </a:pPr>
            <a:r>
              <a:rPr sz="2400" b="0">
                <a:solidFill>
                  <a:schemeClr val="tx1"/>
                </a:solidFill>
                <a:latin typeface="楷体" panose="02010609060101010101" charset="-122"/>
                <a:ea typeface="楷体" panose="02010609060101010101" charset="-122"/>
                <a:cs typeface="楷体" panose="02010609060101010101" charset="-122"/>
              </a:rPr>
              <a:t>④人多莫去凑热闹,出门记得戴口罩。</a:t>
            </a:r>
          </a:p>
          <a:p>
            <a:pPr indent="0" algn="just" fontAlgn="auto">
              <a:lnSpc>
                <a:spcPct val="150000"/>
              </a:lnSpc>
            </a:pPr>
            <a:r>
              <a:rPr sz="2400" b="0">
                <a:solidFill>
                  <a:schemeClr val="tx1"/>
                </a:solidFill>
                <a:latin typeface="楷体" panose="02010609060101010101" charset="-122"/>
                <a:ea typeface="楷体" panose="02010609060101010101" charset="-122"/>
                <a:cs typeface="楷体" panose="02010609060101010101" charset="-122"/>
              </a:rPr>
              <a:t>⑤生命重于泰山,疫情就是命令,防控就是责任。</a:t>
            </a:r>
            <a:r>
              <a:rPr lang="zh-CN" sz="2400" b="0">
                <a:solidFill>
                  <a:schemeClr val="tx1"/>
                </a:solidFill>
                <a:latin typeface="楷体" panose="02010609060101010101" charset="-122"/>
                <a:ea typeface="楷体" panose="02010609060101010101" charset="-122"/>
                <a:cs typeface="楷体" panose="02010609060101010101" charset="-122"/>
              </a:rPr>
              <a:t>　　</a:t>
            </a:r>
            <a:endParaRPr sz="2400" b="0">
              <a:solidFill>
                <a:schemeClr val="tx1"/>
              </a:solidFill>
              <a:latin typeface="楷体" panose="02010609060101010101" charset="-122"/>
              <a:ea typeface="楷体" panose="02010609060101010101" charset="-122"/>
              <a:cs typeface="楷体" panose="02010609060101010101" charset="-122"/>
            </a:endParaRPr>
          </a:p>
        </p:txBody>
      </p:sp>
    </p:spTree>
  </p:cSld>
  <p:clrMapOvr>
    <a:masterClrMapping/>
  </p:clrMapOvr>
  <p:transition spd="med">
    <p:wipe dir="d"/>
  </p:transition>
  <p:timing/>
</p:sld>
</file>

<file path=ppt/slides/slide30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语言综合运用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6</a:t>
            </a:r>
          </a:p>
        </p:txBody>
      </p:sp>
      <p:sp>
        <p:nvSpPr>
          <p:cNvPr id="2" name="文本框 1"/>
          <p:cNvSpPr txBox="1"/>
          <p:nvPr/>
        </p:nvSpPr>
        <p:spPr>
          <a:xfrm>
            <a:off x="895985" y="1056005"/>
            <a:ext cx="10729595" cy="3415030"/>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a:t>
            </a: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思路分析</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解答本题,考生可先仔细研读五条标语,选出自己最喜欢的一条。然后从句子结构、句式、修辞手法、标点、情感等方面入手,确定句子的赏析角度。如标语①运用了对偶的修辞手法;标语②选用短句,颇具气势;标语③运用反复的修辞手法,且每句后的感叹号依次增加;标语④押韵且通俗易懂;标语⑤句式整齐,读来朗朗上口。最后从选定的赏析角度入手,具体分析标语的表达效果即可。</a:t>
            </a:r>
          </a:p>
        </p:txBody>
      </p:sp>
    </p:spTree>
  </p:cSld>
  <p:clrMapOvr>
    <a:masterClrMapping/>
  </p:clrMapOvr>
  <p:transition spd="med">
    <p:wipe dir="d"/>
  </p:transition>
  <p:timing/>
</p:sld>
</file>

<file path=ppt/slides/slide30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语言综合运用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6</a:t>
            </a:r>
          </a:p>
        </p:txBody>
      </p:sp>
      <p:sp>
        <p:nvSpPr>
          <p:cNvPr id="2" name="文本框 1"/>
          <p:cNvSpPr txBox="1"/>
          <p:nvPr/>
        </p:nvSpPr>
        <p:spPr>
          <a:xfrm>
            <a:off x="463550" y="1810385"/>
            <a:ext cx="10097135" cy="1753235"/>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a:t>
            </a: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参考答案</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示例:我喜欢第③条。这条标语运用反复的修辞手法,(1分)每句后的感叹号依次增加,语气强烈,(1分)突出“不要出门”的重要性,具有很好的宣传效果。(1分)(任选一条,言之成理即可。共3分)</a:t>
            </a:r>
          </a:p>
        </p:txBody>
      </p:sp>
    </p:spTree>
  </p:cSld>
  <p:clrMapOvr>
    <a:masterClrMapping/>
  </p:clrMapOvr>
  <p:transition spd="med">
    <p:wipe dir="d"/>
  </p:transition>
  <p:timing/>
</p:sld>
</file>

<file path=ppt/slides/slide30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语言综合运用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6</a:t>
            </a:r>
          </a:p>
        </p:txBody>
      </p:sp>
      <p:sp>
        <p:nvSpPr>
          <p:cNvPr id="2" name="文本框 1"/>
          <p:cNvSpPr txBox="1"/>
          <p:nvPr/>
        </p:nvSpPr>
        <p:spPr>
          <a:xfrm>
            <a:off x="508000" y="1699260"/>
            <a:ext cx="10462895" cy="3415030"/>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方法技巧</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1.整体把握。结合标语的主题,研读所给的标语,明确标语的内容。</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2.确定角度。根据标语的特点,从句子结构、句式、修辞手法、标点、情感等方面入手分析。</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3.具体分析。选定角度后,结合标语的内容,具体分析该标语是如何达到宣传和广告的目的的。   </a:t>
            </a:r>
          </a:p>
        </p:txBody>
      </p:sp>
    </p:spTree>
  </p:cSld>
  <p:clrMapOvr>
    <a:masterClrMapping/>
  </p:clrMapOvr>
  <p:transition spd="med">
    <p:wipe dir="d"/>
  </p:transition>
  <p:timing/>
</p:sld>
</file>

<file path=ppt/slides/slide30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语言综合运用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6</a:t>
            </a:r>
          </a:p>
        </p:txBody>
      </p:sp>
      <p:sp>
        <p:nvSpPr>
          <p:cNvPr id="2" name="文本框 1"/>
          <p:cNvSpPr txBox="1"/>
          <p:nvPr/>
        </p:nvSpPr>
        <p:spPr>
          <a:xfrm>
            <a:off x="463550" y="1066800"/>
            <a:ext cx="11349990" cy="2306955"/>
          </a:xfrm>
          <a:prstGeom prst="rect">
            <a:avLst/>
          </a:prstGeom>
          <a:noFill/>
          <a:ln w="9525">
            <a:noFill/>
          </a:ln>
        </p:spPr>
        <p:txBody>
          <a:bodyPr wrap="square">
            <a:spAutoFit/>
          </a:bodyPr>
          <a:lstStyle/>
          <a:p>
            <a:pPr indent="0" algn="ctr"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考向</a:t>
            </a:r>
            <a:r>
              <a:rPr lang="en-US" sz="2400" b="0">
                <a:solidFill>
                  <a:srgbClr val="FF0000"/>
                </a:solidFill>
                <a:latin typeface="宋体" panose="02010600030101010101" pitchFamily="2" charset="-122"/>
                <a:ea typeface="宋体" panose="02010600030101010101" pitchFamily="2" charset="-122"/>
                <a:cs typeface="宋体" panose="02010600030101010101" pitchFamily="2" charset="-122"/>
              </a:rPr>
              <a:t>2</a:t>
            </a: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开场白、结束语、激励语、致辞</a:t>
            </a:r>
          </a:p>
          <a:p>
            <a:pPr indent="0" algn="ctr" fontAlgn="auto">
              <a:lnSpc>
                <a:spcPct val="150000"/>
              </a:lnSpc>
            </a:pPr>
            <a:endParaRPr sz="2400" b="0">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sz="2400" b="0">
                <a:solidFill>
                  <a:srgbClr val="FF0000"/>
                </a:solidFill>
                <a:latin typeface="宋体" panose="02010600030101010101" pitchFamily="2" charset="-122"/>
                <a:ea typeface="宋体" panose="02010600030101010101" pitchFamily="2" charset="-122"/>
                <a:cs typeface="宋体" panose="02010600030101010101" pitchFamily="2" charset="-122"/>
              </a:rPr>
              <a:t>3</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[2020武威改编]班上开展“我爱祖国大好河山”主题演讲活动,请你为主持人设计一段开场白。(50字左右)(3分)</a:t>
            </a:r>
            <a:r>
              <a:rPr lang="zh-CN" sz="2400" b="0">
                <a:solidFill>
                  <a:schemeClr val="tx1"/>
                </a:solidFill>
                <a:latin typeface="楷体" panose="02010609060101010101" charset="-122"/>
                <a:ea typeface="楷体" panose="02010609060101010101" charset="-122"/>
                <a:cs typeface="楷体" panose="02010609060101010101" charset="-122"/>
              </a:rPr>
              <a:t>　　</a:t>
            </a:r>
            <a:endParaRPr sz="2400" b="0">
              <a:solidFill>
                <a:schemeClr val="tx1"/>
              </a:solidFill>
              <a:latin typeface="楷体" panose="02010609060101010101" charset="-122"/>
              <a:ea typeface="楷体" panose="02010609060101010101" charset="-122"/>
              <a:cs typeface="楷体" panose="02010609060101010101" charset="-122"/>
            </a:endParaRPr>
          </a:p>
        </p:txBody>
      </p:sp>
    </p:spTree>
  </p:cSld>
  <p:clrMapOvr>
    <a:masterClrMapping/>
  </p:clrMapOvr>
  <p:transition spd="med">
    <p:wipe dir="d"/>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综合性学习</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专题六</a:t>
            </a:r>
          </a:p>
        </p:txBody>
      </p:sp>
      <p:sp>
        <p:nvSpPr>
          <p:cNvPr id="2" name="文本框 1"/>
          <p:cNvSpPr txBox="1"/>
          <p:nvPr/>
        </p:nvSpPr>
        <p:spPr>
          <a:xfrm>
            <a:off x="772795" y="1410970"/>
            <a:ext cx="10173970" cy="2861310"/>
          </a:xfrm>
          <a:prstGeom prst="rect">
            <a:avLst/>
          </a:prstGeom>
          <a:noFill/>
          <a:ln w="9525">
            <a:noFill/>
          </a:ln>
        </p:spPr>
        <p:txBody>
          <a:bodyPr wrap="square">
            <a:spAutoFit/>
          </a:bodyPr>
          <a:lstStyle/>
          <a:p>
            <a:pPr indent="0" algn="just"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材料</a:t>
            </a:r>
            <a:r>
              <a:rPr lang="zh-CN" sz="2400" b="0">
                <a:solidFill>
                  <a:schemeClr val="tx1"/>
                </a:solidFill>
                <a:latin typeface="黑体" panose="02010609060101010101" pitchFamily="49" charset="-122"/>
                <a:ea typeface="黑体" panose="02010609060101010101" pitchFamily="49" charset="-122"/>
                <a:cs typeface="宋体" panose="02010600030101010101" pitchFamily="2" charset="-122"/>
              </a:rPr>
              <a:t>二</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r>
              <a:rPr sz="2400" b="0">
                <a:solidFill>
                  <a:schemeClr val="tx1"/>
                </a:solidFill>
                <a:latin typeface="楷体" panose="02010609060101010101" charset="-122"/>
                <a:ea typeface="楷体" panose="02010609060101010101" charset="-122"/>
                <a:cs typeface="楷体" panose="02010609060101010101" charset="-122"/>
              </a:rPr>
              <a:t>河南博物院推出“智慧导览”服务,参观者现场用手机扫码就可以享受专业讲解服务,畅游“大象中原——河南古代文明瑰宝展”等常设性展览。河南博物院还在官网上推出“中国鼎文化展”“丝绸之路音乐文物展”等虚拟展览,还原展览实景,让这些展览成为连接公众与多元文化的纽带。</a:t>
            </a:r>
          </a:p>
        </p:txBody>
      </p:sp>
    </p:spTree>
  </p:cSld>
  <p:clrMapOvr>
    <a:masterClrMapping/>
  </p:clrMapOvr>
  <p:transition spd="med">
    <p:wipe dir="d"/>
  </p:transition>
  <p:timing/>
</p:sld>
</file>

<file path=ppt/slides/slide3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语言综合运用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6</a:t>
            </a:r>
          </a:p>
        </p:txBody>
      </p:sp>
      <p:sp>
        <p:nvSpPr>
          <p:cNvPr id="2" name="文本框 1"/>
          <p:cNvSpPr txBox="1"/>
          <p:nvPr/>
        </p:nvSpPr>
        <p:spPr>
          <a:xfrm>
            <a:off x="895985" y="1056005"/>
            <a:ext cx="10729595" cy="2861310"/>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a:t>
            </a: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思路分析</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拟写开场白要注意以下几点:首先要有恰当的称呼和问候语,即明确活动面向的是什么人,用上符合他们身份的称呼,彰显礼貌;接着要紧扣活动主题;然后交代清楚活动的内容、方式、主题、目的、意义等,中间尽量使用修辞手法,以使讲话内容富有感染力;最后是营造气氛,引出下面即将开始的活动(或节目)。注意场合,语言要得体。</a:t>
            </a:r>
          </a:p>
        </p:txBody>
      </p:sp>
    </p:spTree>
  </p:cSld>
  <p:clrMapOvr>
    <a:masterClrMapping/>
  </p:clrMapOvr>
  <p:transition spd="med">
    <p:wipe dir="d"/>
  </p:transition>
  <p:timing/>
</p:sld>
</file>

<file path=ppt/slides/slide3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语言综合运用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6</a:t>
            </a:r>
          </a:p>
        </p:txBody>
      </p:sp>
      <p:sp>
        <p:nvSpPr>
          <p:cNvPr id="2" name="文本框 1"/>
          <p:cNvSpPr txBox="1"/>
          <p:nvPr/>
        </p:nvSpPr>
        <p:spPr>
          <a:xfrm>
            <a:off x="463550" y="1810385"/>
            <a:ext cx="10097135" cy="1753235"/>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a:t>
            </a: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参考答案</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示例:各位老师、各位同学,大家好!(1分)我们的祖国山川秀美,风景如画。(1分)今天,我们开展演讲活动,赞美祖国的大好河山。(1分)(共3分)</a:t>
            </a:r>
          </a:p>
        </p:txBody>
      </p:sp>
    </p:spTree>
  </p:cSld>
  <p:clrMapOvr>
    <a:masterClrMapping/>
  </p:clrMapOvr>
  <p:transition spd="med">
    <p:wipe dir="d"/>
  </p:transition>
  <p:timing/>
</p:sld>
</file>

<file path=ppt/slides/slide3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语言综合运用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6</a:t>
            </a:r>
          </a:p>
        </p:txBody>
      </p:sp>
      <p:sp>
        <p:nvSpPr>
          <p:cNvPr id="2" name="文本框 1"/>
          <p:cNvSpPr txBox="1"/>
          <p:nvPr/>
        </p:nvSpPr>
        <p:spPr>
          <a:xfrm>
            <a:off x="508000" y="1699260"/>
            <a:ext cx="10462895" cy="2306955"/>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方法技巧</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1.紧扣主题,言简意赅。活动主题是什么,要做到心中有数。考生组织答案时力求语言简洁,所有的语言都要围绕主题来写,不要有多余的话,这样才能围绕某一主题展开,内容集中,富有针对性。   </a:t>
            </a:r>
          </a:p>
        </p:txBody>
      </p:sp>
    </p:spTree>
  </p:cSld>
  <p:clrMapOvr>
    <a:masterClrMapping/>
  </p:clrMapOvr>
  <p:transition spd="med">
    <p:wipe dir="d"/>
  </p:transition>
  <p:timing/>
</p:sld>
</file>

<file path=ppt/slides/slide3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语言综合运用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6</a:t>
            </a:r>
          </a:p>
        </p:txBody>
      </p:sp>
      <p:sp>
        <p:nvSpPr>
          <p:cNvPr id="2" name="文本框 1"/>
          <p:cNvSpPr txBox="1"/>
          <p:nvPr/>
        </p:nvSpPr>
        <p:spPr>
          <a:xfrm>
            <a:off x="508000" y="1699260"/>
            <a:ext cx="10462895" cy="2306955"/>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方法技巧</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2.有现场感,有感染力和号召力。发言的内容是主持人在活动现场说的话,起到或渲染气氛,或调节情绪,或引人入胜,或循循善诱的作用,在现场能给观(听)众以强烈的听觉冲击。   </a:t>
            </a:r>
          </a:p>
        </p:txBody>
      </p:sp>
    </p:spTree>
  </p:cSld>
  <p:clrMapOvr>
    <a:masterClrMapping/>
  </p:clrMapOvr>
  <p:transition spd="med">
    <p:wipe dir="d"/>
  </p:transition>
  <p:timing/>
</p:sld>
</file>

<file path=ppt/slides/slide3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语言综合运用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6</a:t>
            </a:r>
          </a:p>
        </p:txBody>
      </p:sp>
      <p:sp>
        <p:nvSpPr>
          <p:cNvPr id="2" name="文本框 1"/>
          <p:cNvSpPr txBox="1"/>
          <p:nvPr/>
        </p:nvSpPr>
        <p:spPr>
          <a:xfrm>
            <a:off x="508000" y="1699260"/>
            <a:ext cx="10462895" cy="2306955"/>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方法技巧</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3.语言生动,富有文采。发言的内容要简洁、生动、有感染力。可考虑适当运用修辞手法,如对偶、排比、拟人、引用等,以求能够生动、形象、准确地表情达意。  </a:t>
            </a:r>
          </a:p>
        </p:txBody>
      </p:sp>
    </p:spTree>
  </p:cSld>
  <p:clrMapOvr>
    <a:masterClrMapping/>
  </p:clrMapOvr>
  <p:transition spd="med">
    <p:wipe dir="d"/>
  </p:transition>
  <p:timing/>
</p:sld>
</file>

<file path=ppt/slides/slide3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语言综合运用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6</a:t>
            </a:r>
          </a:p>
        </p:txBody>
      </p:sp>
      <p:sp>
        <p:nvSpPr>
          <p:cNvPr id="2" name="文本框 1"/>
          <p:cNvSpPr txBox="1"/>
          <p:nvPr/>
        </p:nvSpPr>
        <p:spPr>
          <a:xfrm>
            <a:off x="463550" y="1066800"/>
            <a:ext cx="11349990" cy="3415030"/>
          </a:xfrm>
          <a:prstGeom prst="rect">
            <a:avLst/>
          </a:prstGeom>
          <a:noFill/>
          <a:ln w="9525">
            <a:noFill/>
          </a:ln>
        </p:spPr>
        <p:txBody>
          <a:bodyPr wrap="square">
            <a:spAutoFit/>
          </a:bodyPr>
          <a:lstStyle/>
          <a:p>
            <a:pPr indent="0" algn="ctr"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考向</a:t>
            </a:r>
            <a:r>
              <a:rPr lang="en-US" sz="2400" b="0">
                <a:solidFill>
                  <a:srgbClr val="FF0000"/>
                </a:solidFill>
                <a:latin typeface="宋体" panose="02010600030101010101" pitchFamily="2" charset="-122"/>
                <a:ea typeface="宋体" panose="02010600030101010101" pitchFamily="2" charset="-122"/>
                <a:cs typeface="宋体" panose="02010600030101010101" pitchFamily="2" charset="-122"/>
              </a:rPr>
              <a:t>3</a:t>
            </a: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颁奖词</a:t>
            </a:r>
          </a:p>
          <a:p>
            <a:pPr indent="0" algn="ctr" fontAlgn="auto">
              <a:lnSpc>
                <a:spcPct val="150000"/>
              </a:lnSpc>
            </a:pPr>
            <a:endParaRPr sz="2400" b="0">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sz="2400" b="0">
                <a:solidFill>
                  <a:srgbClr val="FF0000"/>
                </a:solidFill>
                <a:latin typeface="宋体" panose="02010600030101010101" pitchFamily="2" charset="-122"/>
                <a:ea typeface="宋体" panose="02010600030101010101" pitchFamily="2" charset="-122"/>
                <a:cs typeface="宋体" panose="02010600030101010101" pitchFamily="2" charset="-122"/>
              </a:rPr>
              <a:t>4</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[滨州改编]“信”是中华民族的传统美德之一,也是社会主义核心价值观之一。在现代社会,诚信是公民的第二张身份证,诚信老人江新波的事迹感人至深,阅读下面材料,仿照示例,为他拟一则颁奖词。(80字左右)(3分)</a:t>
            </a:r>
          </a:p>
          <a:p>
            <a:pPr indent="0" algn="just"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endParaRPr sz="2400" b="0">
              <a:solidFill>
                <a:schemeClr val="tx1"/>
              </a:solidFill>
              <a:latin typeface="楷体" panose="02010609060101010101" charset="-122"/>
              <a:ea typeface="楷体" panose="02010609060101010101" charset="-122"/>
              <a:cs typeface="楷体" panose="02010609060101010101" charset="-122"/>
            </a:endParaRPr>
          </a:p>
        </p:txBody>
      </p:sp>
    </p:spTree>
  </p:cSld>
  <p:clrMapOvr>
    <a:masterClrMapping/>
  </p:clrMapOvr>
  <p:transition spd="med">
    <p:wipe dir="d"/>
  </p:transition>
  <p:timing/>
</p:sld>
</file>

<file path=ppt/slides/slide3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语言综合运用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6</a:t>
            </a:r>
          </a:p>
        </p:txBody>
      </p:sp>
      <p:sp>
        <p:nvSpPr>
          <p:cNvPr id="2" name="文本框 1"/>
          <p:cNvSpPr txBox="1"/>
          <p:nvPr/>
        </p:nvSpPr>
        <p:spPr>
          <a:xfrm>
            <a:off x="341630" y="1078230"/>
            <a:ext cx="11063605" cy="5077460"/>
          </a:xfrm>
          <a:prstGeom prst="rect">
            <a:avLst/>
          </a:prstGeom>
          <a:noFill/>
          <a:ln w="9525">
            <a:noFill/>
          </a:ln>
        </p:spPr>
        <p:txBody>
          <a:bodyPr wrap="square">
            <a:spAutoFit/>
          </a:bodyPr>
          <a:lstStyle/>
          <a:p>
            <a:pPr indent="0" algn="just"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r>
              <a:rPr sz="2400" b="0">
                <a:solidFill>
                  <a:schemeClr val="tx1"/>
                </a:solidFill>
                <a:latin typeface="楷体" panose="02010609060101010101" charset="-122"/>
                <a:ea typeface="楷体" panose="02010609060101010101" charset="-122"/>
                <a:cs typeface="楷体" panose="02010609060101010101" charset="-122"/>
              </a:rPr>
              <a:t>江新波,男,84岁。2009年他的小儿子罹患癌症去世,当初为了给小儿子治病,他花光了家里所有积蓄,还欠下20多万元外债。小儿媳没有工作,追悼会上,江新波抚摩着小儿子的遗像老泪纵横地说道:“都说‘儿欠账,父不管’,向亲戚们借的救命钱,我们不能赖。你放心,你欠下的债,我会帮你还清!”</a:t>
            </a:r>
          </a:p>
          <a:p>
            <a:pPr indent="0" algn="just" fontAlgn="auto">
              <a:lnSpc>
                <a:spcPct val="150000"/>
              </a:lnSpc>
            </a:pPr>
            <a:r>
              <a:rPr sz="2400" b="0">
                <a:solidFill>
                  <a:schemeClr val="tx1"/>
                </a:solidFill>
                <a:latin typeface="楷体" panose="02010609060101010101" charset="-122"/>
                <a:ea typeface="楷体" panose="02010609060101010101" charset="-122"/>
                <a:cs typeface="楷体" panose="02010609060101010101" charset="-122"/>
              </a:rPr>
              <a:t>    10年来,他每天早上4点钟起来,靠着种菜、养牛,偿还了20多万元债务。他说</a:t>
            </a:r>
          </a:p>
          <a:p>
            <a:pPr indent="0" algn="just" fontAlgn="auto">
              <a:lnSpc>
                <a:spcPct val="150000"/>
              </a:lnSpc>
            </a:pPr>
            <a:r>
              <a:rPr sz="2400" b="0">
                <a:solidFill>
                  <a:schemeClr val="tx1"/>
                </a:solidFill>
                <a:latin typeface="楷体" panose="02010609060101010101" charset="-122"/>
                <a:ea typeface="楷体" panose="02010609060101010101" charset="-122"/>
                <a:cs typeface="楷体" panose="02010609060101010101" charset="-122"/>
              </a:rPr>
              <a:t>道:“再苦再累,也不能丢掉诚信!”</a:t>
            </a:r>
            <a:r>
              <a:rPr lang="zh-CN" sz="2400" b="0">
                <a:solidFill>
                  <a:schemeClr val="tx1"/>
                </a:solidFill>
                <a:latin typeface="楷体" panose="02010609060101010101" charset="-122"/>
                <a:ea typeface="楷体" panose="02010609060101010101" charset="-122"/>
                <a:cs typeface="楷体" panose="02010609060101010101" charset="-122"/>
              </a:rPr>
              <a:t>　</a:t>
            </a:r>
          </a:p>
          <a:p>
            <a:pPr indent="0" algn="just" fontAlgn="auto">
              <a:lnSpc>
                <a:spcPct val="150000"/>
              </a:lnSpc>
            </a:pPr>
            <a:r>
              <a:rPr sz="2400" b="0">
                <a:solidFill>
                  <a:schemeClr val="tx1"/>
                </a:solidFill>
                <a:latin typeface="楷体" panose="02010609060101010101" charset="-122"/>
                <a:ea typeface="楷体" panose="02010609060101010101" charset="-122"/>
                <a:cs typeface="楷体" panose="02010609060101010101" charset="-122"/>
              </a:rPr>
              <a:t>【</a:t>
            </a:r>
            <a:r>
              <a:rPr sz="2400" b="0" err="1">
                <a:solidFill>
                  <a:schemeClr val="tx1"/>
                </a:solidFill>
                <a:latin typeface="黑体" panose="02010609060101010101" pitchFamily="49" charset="-122"/>
                <a:ea typeface="黑体" panose="02010609060101010101" pitchFamily="49" charset="-122"/>
                <a:cs typeface="楷体" panose="02010609060101010101" charset="-122"/>
              </a:rPr>
              <a:t>颁奖词示例</a:t>
            </a:r>
            <a:r>
              <a:rPr sz="2400" b="0">
                <a:solidFill>
                  <a:schemeClr val="tx1"/>
                </a:solidFill>
                <a:latin typeface="楷体" panose="02010609060101010101" charset="-122"/>
                <a:ea typeface="楷体" panose="02010609060101010101" charset="-122"/>
                <a:cs typeface="楷体" panose="02010609060101010101" charset="-122"/>
              </a:rPr>
              <a:t>】　</a:t>
            </a:r>
            <a:r>
              <a:rPr sz="2400" b="0">
                <a:solidFill>
                  <a:schemeClr val="tx1"/>
                </a:solidFill>
                <a:latin typeface="仿宋" panose="02010609060101010101" charset="-122"/>
                <a:ea typeface="仿宋" panose="02010609060101010101" charset="-122"/>
                <a:cs typeface="仿宋" panose="02010609060101010101" charset="-122"/>
              </a:rPr>
              <a:t>少小离家,乡音无改。曾经勇冠巾帼,如今再让世人惊叹。以点滴积蓄汇成大河,灌溉一世的乡愁。你毕生节俭,只为一次奢侈。耐得清贫,守得心灵的高贵。(2018《感动中国》组委会授予马旭的颁奖词)</a:t>
            </a:r>
          </a:p>
        </p:txBody>
      </p:sp>
    </p:spTree>
  </p:cSld>
  <p:clrMapOvr>
    <a:masterClrMapping/>
  </p:clrMapOvr>
  <p:transition spd="med">
    <p:wipe dir="d"/>
  </p:transition>
  <p:timing/>
</p:sld>
</file>

<file path=ppt/slides/slide3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语言综合运用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6</a:t>
            </a:r>
          </a:p>
        </p:txBody>
      </p:sp>
      <p:sp>
        <p:nvSpPr>
          <p:cNvPr id="2" name="文本框 1"/>
          <p:cNvSpPr txBox="1"/>
          <p:nvPr/>
        </p:nvSpPr>
        <p:spPr>
          <a:xfrm>
            <a:off x="895985" y="1056005"/>
            <a:ext cx="10729595" cy="2306955"/>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a:t>
            </a: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思路分析</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解答本题,要首先明确颁奖词是对获奖对象的事迹所作的一种陈述评价性的礼仪文稿,因此拟写颁奖词时要注意以下三点:首先,要对人物的事迹进行高度概括;然后,从事件本身挖掘事件的意义、人物的精神品质等;最后,议论升华,做出评价。</a:t>
            </a:r>
          </a:p>
        </p:txBody>
      </p:sp>
    </p:spTree>
  </p:cSld>
  <p:clrMapOvr>
    <a:masterClrMapping/>
  </p:clrMapOvr>
  <p:transition spd="med">
    <p:wipe dir="d"/>
  </p:transition>
  <p:timing/>
</p:sld>
</file>

<file path=ppt/slides/slide3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语言综合运用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6</a:t>
            </a:r>
          </a:p>
        </p:txBody>
      </p:sp>
      <p:sp>
        <p:nvSpPr>
          <p:cNvPr id="2" name="文本框 1"/>
          <p:cNvSpPr txBox="1"/>
          <p:nvPr/>
        </p:nvSpPr>
        <p:spPr>
          <a:xfrm>
            <a:off x="463550" y="1810385"/>
            <a:ext cx="10097135" cy="1753235"/>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a:t>
            </a: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参考答案</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披星戴月,劳碌十载,只为偿还巨额债务;失去儿子的痛,化为替子还债的愿。他用老百姓最朴素的方式,诠释了“诚信”的含义。他用自己的实际行动,书写了“诚信”二字。(3分)</a:t>
            </a:r>
          </a:p>
        </p:txBody>
      </p:sp>
    </p:spTree>
  </p:cSld>
  <p:clrMapOvr>
    <a:masterClrMapping/>
  </p:clrMapOvr>
  <p:transition spd="med">
    <p:wipe dir="d"/>
  </p:transition>
  <p:timing/>
</p:sld>
</file>

<file path=ppt/slides/slide3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语言综合运用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6</a:t>
            </a:r>
          </a:p>
        </p:txBody>
      </p:sp>
      <p:sp>
        <p:nvSpPr>
          <p:cNvPr id="2" name="文本框 1"/>
          <p:cNvSpPr txBox="1"/>
          <p:nvPr/>
        </p:nvSpPr>
        <p:spPr>
          <a:xfrm>
            <a:off x="508000" y="1699260"/>
            <a:ext cx="10462895" cy="1753235"/>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方法技巧</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1.大笔写意,点明人物的事迹。从大处着眼,抓住人物最主要的事迹,简要概述,力求用最简洁的笔墨,勾勒出丰满的人物形象。   </a:t>
            </a:r>
          </a:p>
        </p:txBody>
      </p:sp>
    </p:spTree>
  </p:cSld>
  <p:clrMapOvr>
    <a:masterClrMapping/>
  </p:clrMapOvr>
  <p:transition spd="med">
    <p:wipe dir="d"/>
  </p:transition>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综合性学习</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专题六</a:t>
            </a:r>
          </a:p>
        </p:txBody>
      </p:sp>
      <p:sp>
        <p:nvSpPr>
          <p:cNvPr id="2" name="文本框 1"/>
          <p:cNvSpPr txBox="1"/>
          <p:nvPr/>
        </p:nvSpPr>
        <p:spPr>
          <a:xfrm>
            <a:off x="772795" y="1410970"/>
            <a:ext cx="10173970" cy="645160"/>
          </a:xfrm>
          <a:prstGeom prst="rect">
            <a:avLst/>
          </a:prstGeom>
          <a:noFill/>
          <a:ln w="9525">
            <a:noFill/>
          </a:ln>
        </p:spPr>
        <p:txBody>
          <a:bodyPr wrap="square">
            <a:spAutoFit/>
          </a:bodyPr>
          <a:lstStyle/>
          <a:p>
            <a:pPr indent="0" algn="just" fontAlgn="auto">
              <a:lnSpc>
                <a:spcPct val="150000"/>
              </a:lnSpc>
            </a:pPr>
            <a:r>
              <a:rPr sz="2400" b="0">
                <a:latin typeface="宋体" panose="02010600030101010101" pitchFamily="2" charset="-122"/>
                <a:ea typeface="宋体" panose="02010600030101010101" pitchFamily="2" charset="-122"/>
                <a:cs typeface="宋体" panose="02010600030101010101" pitchFamily="2" charset="-122"/>
              </a:rPr>
              <a:t>　　</a:t>
            </a:r>
            <a:r>
              <a:rPr sz="2400" b="0">
                <a:latin typeface="黑体" panose="02010609060101010101" pitchFamily="49" charset="-122"/>
                <a:ea typeface="黑体" panose="02010609060101010101" pitchFamily="49" charset="-122"/>
                <a:cs typeface="宋体" panose="02010600030101010101" pitchFamily="2" charset="-122"/>
              </a:rPr>
              <a:t>材料</a:t>
            </a:r>
            <a:r>
              <a:rPr lang="zh-CN" sz="2400" b="0">
                <a:latin typeface="黑体" panose="02010609060101010101" pitchFamily="49" charset="-122"/>
                <a:ea typeface="黑体" panose="02010609060101010101" pitchFamily="49" charset="-122"/>
                <a:cs typeface="宋体" panose="02010600030101010101" pitchFamily="2" charset="-122"/>
              </a:rPr>
              <a:t>三</a:t>
            </a:r>
            <a:r>
              <a:rPr sz="2400" b="0">
                <a:latin typeface="宋体" panose="02010600030101010101" pitchFamily="2" charset="-122"/>
                <a:ea typeface="宋体" panose="02010600030101010101" pitchFamily="2" charset="-122"/>
                <a:cs typeface="宋体" panose="02010600030101010101" pitchFamily="2" charset="-122"/>
              </a:rPr>
              <a:t>　</a:t>
            </a:r>
            <a:r>
              <a:rPr sz="2400" b="0">
                <a:latin typeface="楷体" panose="02010609060101010101" charset="-122"/>
                <a:ea typeface="楷体" panose="02010609060101010101" charset="-122"/>
                <a:cs typeface="楷体" panose="02010609060101010101" charset="-122"/>
              </a:rPr>
              <a:t>以下是河南博物院基本信息的部分内容:</a:t>
            </a:r>
          </a:p>
        </p:txBody>
      </p:sp>
      <p:graphicFrame>
        <p:nvGraphicFramePr>
          <p:cNvPr id="3" name="表格 2"/>
          <p:cNvGraphicFramePr>
            <a:graphicFrameLocks noGrp="1"/>
          </p:cNvGraphicFramePr>
          <p:nvPr>
            <p:custDataLst>
              <p:tags r:id="rId2"/>
            </p:custDataLst>
          </p:nvPr>
        </p:nvGraphicFramePr>
        <p:xfrm>
          <a:off x="2398077" y="2405380"/>
          <a:ext cx="6449695" cy="2370455"/>
        </p:xfrm>
        <a:graphic>
          <a:graphicData uri="http://schemas.openxmlformats.org/drawingml/2006/table">
            <a:tbl>
              <a:tblPr firstRow="1" bandRow="1">
                <a:tableStyleId>{5940675A-B579-460E-94D1-54222C63F5DA}</a:tableStyleId>
              </a:tblPr>
              <a:tblGrid>
                <a:gridCol w="1898650"/>
                <a:gridCol w="2626360"/>
                <a:gridCol w="1924685"/>
              </a:tblGrid>
              <a:tr h="672465">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开放时间</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门　票</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建议参观时长</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697990">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周二至周日9:00~17:30</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凭本人有效证件免费领取参观券</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3~4小时</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wipe dir="d"/>
  </p:transition>
  <p:timing/>
</p:sld>
</file>

<file path=ppt/slides/slide3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语言综合运用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6</a:t>
            </a:r>
          </a:p>
        </p:txBody>
      </p:sp>
      <p:sp>
        <p:nvSpPr>
          <p:cNvPr id="2" name="文本框 1"/>
          <p:cNvSpPr txBox="1"/>
          <p:nvPr/>
        </p:nvSpPr>
        <p:spPr>
          <a:xfrm>
            <a:off x="508000" y="1699260"/>
            <a:ext cx="10462895" cy="2306955"/>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方法技巧</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2.纵深开掘,彰显人物的精神。对人物精神的赞美是颁奖词写作的重点,也是难点。要通过人物的事迹,引出对人物精神的评价,进而体现出人物的人格魅力,或坚强的意志、崇高的品质等。  </a:t>
            </a:r>
          </a:p>
        </p:txBody>
      </p:sp>
    </p:spTree>
  </p:cSld>
  <p:clrMapOvr>
    <a:masterClrMapping/>
  </p:clrMapOvr>
  <p:transition spd="med">
    <p:wipe dir="d"/>
  </p:transition>
  <p:timing/>
</p:sld>
</file>

<file path=ppt/slides/slide3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语言综合运用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6</a:t>
            </a:r>
          </a:p>
        </p:txBody>
      </p:sp>
      <p:sp>
        <p:nvSpPr>
          <p:cNvPr id="2" name="文本框 1"/>
          <p:cNvSpPr txBox="1"/>
          <p:nvPr/>
        </p:nvSpPr>
        <p:spPr>
          <a:xfrm>
            <a:off x="508000" y="1699260"/>
            <a:ext cx="10462895" cy="2306955"/>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方法技巧</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3.综合表达,事、理、情有机融合。颁奖词在表达方式上,需要综合运用记叙、议论、抒情这三种表达方式,将人物事迹、精神及对人物的赞美之情有机融合在一起。  </a:t>
            </a:r>
          </a:p>
        </p:txBody>
      </p:sp>
    </p:spTree>
  </p:cSld>
  <p:clrMapOvr>
    <a:masterClrMapping/>
  </p:clrMapOvr>
  <p:transition spd="med">
    <p:wipe dir="d"/>
  </p:transition>
  <p:timing/>
</p:sld>
</file>

<file path=ppt/slides/slide3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语言综合运用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6</a:t>
            </a:r>
          </a:p>
        </p:txBody>
      </p:sp>
      <p:sp>
        <p:nvSpPr>
          <p:cNvPr id="2" name="文本框 1"/>
          <p:cNvSpPr txBox="1"/>
          <p:nvPr/>
        </p:nvSpPr>
        <p:spPr>
          <a:xfrm>
            <a:off x="508000" y="1699260"/>
            <a:ext cx="10462895" cy="1753235"/>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方法技巧</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4.言简意丰,自然流畅。颁奖词一般都很简短,力求言简意丰,同时还要求语言自然流畅,音韵铿锵悦耳,富有音乐美。   </a:t>
            </a:r>
          </a:p>
        </p:txBody>
      </p:sp>
    </p:spTree>
  </p:cSld>
  <p:clrMapOvr>
    <a:masterClrMapping/>
  </p:clrMapOvr>
  <p:transition spd="med">
    <p:wipe dir="d"/>
  </p:transition>
  <p:timing/>
</p:sld>
</file>

<file path=ppt/slides/slide3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语言综合运用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6</a:t>
            </a:r>
          </a:p>
        </p:txBody>
      </p:sp>
      <p:sp>
        <p:nvSpPr>
          <p:cNvPr id="2" name="文本框 1"/>
          <p:cNvSpPr txBox="1"/>
          <p:nvPr/>
        </p:nvSpPr>
        <p:spPr>
          <a:xfrm>
            <a:off x="463550" y="1066800"/>
            <a:ext cx="11349990" cy="3415030"/>
          </a:xfrm>
          <a:prstGeom prst="rect">
            <a:avLst/>
          </a:prstGeom>
          <a:noFill/>
          <a:ln w="9525">
            <a:noFill/>
          </a:ln>
        </p:spPr>
        <p:txBody>
          <a:bodyPr wrap="square">
            <a:spAutoFit/>
          </a:bodyPr>
          <a:lstStyle/>
          <a:p>
            <a:pPr indent="0" algn="ctr"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考向</a:t>
            </a:r>
            <a:r>
              <a:rPr lang="en-US" sz="2400" b="0">
                <a:solidFill>
                  <a:srgbClr val="FF0000"/>
                </a:solidFill>
                <a:latin typeface="宋体" panose="02010600030101010101" pitchFamily="2" charset="-122"/>
                <a:ea typeface="宋体" panose="02010600030101010101" pitchFamily="2" charset="-122"/>
                <a:cs typeface="宋体" panose="02010600030101010101" pitchFamily="2" charset="-122"/>
              </a:rPr>
              <a:t>4</a:t>
            </a: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推荐语、介绍语</a:t>
            </a:r>
          </a:p>
          <a:p>
            <a:pPr indent="0" algn="ctr" fontAlgn="auto">
              <a:lnSpc>
                <a:spcPct val="150000"/>
              </a:lnSpc>
            </a:pPr>
            <a:endParaRPr sz="2400" b="0">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sz="2400" b="0">
                <a:solidFill>
                  <a:srgbClr val="FF0000"/>
                </a:solidFill>
                <a:latin typeface="宋体" panose="02010600030101010101" pitchFamily="2" charset="-122"/>
                <a:ea typeface="宋体" panose="02010600030101010101" pitchFamily="2" charset="-122"/>
                <a:cs typeface="宋体" panose="02010600030101010101" pitchFamily="2" charset="-122"/>
              </a:rPr>
              <a:t>5</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襄阳改编]学校将要组织一场“我和我的祖国”文艺会演,班主任张老师想排演爱国诗歌吟诵节目,他想从陆游的《十一月四日风雨大作》、艾青的《我爱这土地》、舒婷的《祖国啊,我亲爱的祖国》这三部作品中,选取一部进行吟诵。从作品内容或情感上来看,你会向他推荐哪一部?(语言要简明、连贯、得体)(2分)</a:t>
            </a:r>
            <a:r>
              <a:rPr lang="zh-CN" sz="2400" b="0">
                <a:solidFill>
                  <a:schemeClr val="tx1"/>
                </a:solidFill>
                <a:latin typeface="楷体" panose="02010609060101010101" charset="-122"/>
                <a:ea typeface="楷体" panose="02010609060101010101" charset="-122"/>
                <a:cs typeface="楷体" panose="02010609060101010101" charset="-122"/>
              </a:rPr>
              <a:t>　</a:t>
            </a:r>
            <a:endParaRPr sz="2400" b="0">
              <a:solidFill>
                <a:schemeClr val="tx1"/>
              </a:solidFill>
              <a:latin typeface="楷体" panose="02010609060101010101" charset="-122"/>
              <a:ea typeface="楷体" panose="02010609060101010101" charset="-122"/>
              <a:cs typeface="楷体" panose="02010609060101010101" charset="-122"/>
            </a:endParaRPr>
          </a:p>
        </p:txBody>
      </p:sp>
    </p:spTree>
  </p:cSld>
  <p:clrMapOvr>
    <a:masterClrMapping/>
  </p:clrMapOvr>
  <p:transition spd="med">
    <p:wipe dir="d"/>
  </p:transition>
  <p:timing/>
</p:sld>
</file>

<file path=ppt/slides/slide3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语言综合运用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6</a:t>
            </a:r>
          </a:p>
        </p:txBody>
      </p:sp>
      <p:sp>
        <p:nvSpPr>
          <p:cNvPr id="2" name="文本框 1"/>
          <p:cNvSpPr txBox="1"/>
          <p:nvPr/>
        </p:nvSpPr>
        <p:spPr>
          <a:xfrm>
            <a:off x="895985" y="1056005"/>
            <a:ext cx="10729595" cy="1753235"/>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a:t>
            </a: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思路分析</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本题要求向张老师推荐一部与“我和我的祖国”主题有关的吟诵作品,而且规定了推荐的角度,即作品内容或情感。考生作答时,首先要有称呼语,然后选择一个推荐篇目,结合篇目的内容或情感简明、连贯地给出推荐理由。</a:t>
            </a:r>
          </a:p>
        </p:txBody>
      </p:sp>
    </p:spTree>
  </p:cSld>
  <p:clrMapOvr>
    <a:masterClrMapping/>
  </p:clrMapOvr>
  <p:transition spd="med">
    <p:wipe dir="d"/>
  </p:transition>
  <p:timing/>
</p:sld>
</file>

<file path=ppt/slides/slide3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语言综合运用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6</a:t>
            </a:r>
          </a:p>
        </p:txBody>
      </p:sp>
      <p:sp>
        <p:nvSpPr>
          <p:cNvPr id="2" name="文本框 1"/>
          <p:cNvSpPr txBox="1"/>
          <p:nvPr/>
        </p:nvSpPr>
        <p:spPr>
          <a:xfrm>
            <a:off x="463550" y="1810385"/>
            <a:ext cx="10097135" cy="2306955"/>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a:t>
            </a: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参考答案</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张老师您好,舒婷的《祖国啊,我亲爱的祖国》通过“我”向祖国的倾诉,将个体的“我”融入祖国的大形象里,表达了强烈的爱国之情和历史责任感,您看吟诵这一首行吗?(有称呼、有推荐篇目1分,结合篇目的内容或情感简明、连贯地给出推荐理由1分。共2分) </a:t>
            </a:r>
          </a:p>
        </p:txBody>
      </p:sp>
    </p:spTree>
  </p:cSld>
  <p:clrMapOvr>
    <a:masterClrMapping/>
  </p:clrMapOvr>
  <p:transition spd="med">
    <p:wipe dir="d"/>
  </p:transition>
  <p:timing/>
</p:sld>
</file>

<file path=ppt/slides/slide3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语言综合运用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6</a:t>
            </a:r>
          </a:p>
        </p:txBody>
      </p:sp>
      <p:sp>
        <p:nvSpPr>
          <p:cNvPr id="2" name="文本框 1"/>
          <p:cNvSpPr txBox="1"/>
          <p:nvPr/>
        </p:nvSpPr>
        <p:spPr>
          <a:xfrm>
            <a:off x="508000" y="1699260"/>
            <a:ext cx="10462895" cy="2861310"/>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方法技巧</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1.深入了解所推荐的对象。对于所推荐的对象,需要有深入的了解,才能写出真正符合推荐对象的推荐语。</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2.明确推荐目的。无论是人,是文章,还是事物,在为其写推荐语之前必须明确推荐的目的。   </a:t>
            </a:r>
          </a:p>
        </p:txBody>
      </p:sp>
    </p:spTree>
  </p:cSld>
  <p:clrMapOvr>
    <a:masterClrMapping/>
  </p:clrMapOvr>
  <p:transition spd="med">
    <p:wipe dir="d"/>
  </p:transition>
  <p:timing/>
</p:sld>
</file>

<file path=ppt/slides/slide3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语言综合运用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6</a:t>
            </a:r>
          </a:p>
        </p:txBody>
      </p:sp>
      <p:sp>
        <p:nvSpPr>
          <p:cNvPr id="2" name="文本框 1"/>
          <p:cNvSpPr txBox="1"/>
          <p:nvPr/>
        </p:nvSpPr>
        <p:spPr>
          <a:xfrm>
            <a:off x="508000" y="1699260"/>
            <a:ext cx="10462895" cy="3415030"/>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方法技巧</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3.掌握推荐方法。若是推荐某处名胜古迹,则应写明名胜古迹位置,并描述其基本特征。若是推荐某篇文章,则要概括文章内容、主旨,点明写作特点,表达阅读感受。若是推荐某个产品,则要描述产品的特点和好处。</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4.明确向谁推荐。向谁推荐,是写推荐语十分重要的要素之一。推荐语的措辞,要符合所推荐的对象。 </a:t>
            </a:r>
          </a:p>
        </p:txBody>
      </p:sp>
    </p:spTree>
  </p:cSld>
  <p:clrMapOvr>
    <a:masterClrMapping/>
  </p:clrMapOvr>
  <p:transition spd="med">
    <p:wipe dir="d"/>
  </p:transition>
  <p:timing/>
</p:sld>
</file>

<file path=ppt/slides/slide3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语言综合运用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6</a:t>
            </a:r>
          </a:p>
        </p:txBody>
      </p:sp>
      <p:sp>
        <p:nvSpPr>
          <p:cNvPr id="2" name="文本框 1"/>
          <p:cNvSpPr txBox="1"/>
          <p:nvPr/>
        </p:nvSpPr>
        <p:spPr>
          <a:xfrm>
            <a:off x="463550" y="1066800"/>
            <a:ext cx="11349990" cy="2306955"/>
          </a:xfrm>
          <a:prstGeom prst="rect">
            <a:avLst/>
          </a:prstGeom>
          <a:noFill/>
          <a:ln w="9525">
            <a:noFill/>
          </a:ln>
        </p:spPr>
        <p:txBody>
          <a:bodyPr wrap="square">
            <a:spAutoFit/>
          </a:bodyPr>
          <a:lstStyle/>
          <a:p>
            <a:pPr indent="0" algn="ctr"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考向</a:t>
            </a:r>
            <a:r>
              <a:rPr lang="en-US" sz="2400" b="0">
                <a:solidFill>
                  <a:srgbClr val="FF0000"/>
                </a:solidFill>
                <a:latin typeface="宋体" panose="02010600030101010101" pitchFamily="2" charset="-122"/>
                <a:ea typeface="宋体" panose="02010600030101010101" pitchFamily="2" charset="-122"/>
                <a:cs typeface="宋体" panose="02010600030101010101" pitchFamily="2" charset="-122"/>
              </a:rPr>
              <a:t>5</a:t>
            </a: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400" b="0">
                <a:latin typeface="宋体" panose="02010600030101010101" pitchFamily="2" charset="-122"/>
                <a:ea typeface="宋体" panose="02010600030101010101" pitchFamily="2" charset="-122"/>
                <a:cs typeface="宋体" panose="02010600030101010101" pitchFamily="2" charset="-122"/>
              </a:rPr>
              <a:t>串联词</a:t>
            </a:r>
          </a:p>
          <a:p>
            <a:pPr indent="0" algn="ctr" fontAlgn="auto">
              <a:lnSpc>
                <a:spcPct val="150000"/>
              </a:lnSpc>
            </a:pPr>
            <a:endParaRPr sz="2400" b="0">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sz="2400" b="0">
                <a:solidFill>
                  <a:srgbClr val="FF0000"/>
                </a:solidFill>
                <a:latin typeface="宋体" panose="02010600030101010101" pitchFamily="2" charset="-122"/>
                <a:ea typeface="宋体" panose="02010600030101010101" pitchFamily="2" charset="-122"/>
                <a:cs typeface="宋体" panose="02010600030101010101" pitchFamily="2" charset="-122"/>
              </a:rPr>
              <a:t>6</a:t>
            </a:r>
            <a:r>
              <a:rPr sz="2400" b="0">
                <a:latin typeface="宋体" panose="02010600030101010101" pitchFamily="2" charset="-122"/>
                <a:ea typeface="宋体" panose="02010600030101010101" pitchFamily="2" charset="-122"/>
                <a:cs typeface="宋体" panose="02010600030101010101" pitchFamily="2" charset="-122"/>
              </a:rPr>
              <a:t>　[2020郴州改编]某中学团委准备举办以“我的青春”为主题的毕业联欢晚会,请你作为主持人为以下两个节目拟写一段串联词。(50字以内)(2分)</a:t>
            </a:r>
            <a:r>
              <a:rPr lang="zh-CN" sz="2400" b="0">
                <a:latin typeface="楷体" panose="02010609060101010101" charset="-122"/>
                <a:ea typeface="楷体" panose="02010609060101010101" charset="-122"/>
                <a:cs typeface="楷体" panose="02010609060101010101" charset="-122"/>
              </a:rPr>
              <a:t>　　</a:t>
            </a:r>
            <a:endParaRPr sz="2400" b="0">
              <a:latin typeface="楷体" panose="02010609060101010101" charset="-122"/>
              <a:ea typeface="楷体" panose="02010609060101010101" charset="-122"/>
              <a:cs typeface="楷体" panose="02010609060101010101" charset="-122"/>
            </a:endParaRPr>
          </a:p>
        </p:txBody>
      </p:sp>
      <p:graphicFrame>
        <p:nvGraphicFramePr>
          <p:cNvPr id="3" name="表格 2"/>
          <p:cNvGraphicFramePr>
            <a:graphicFrameLocks noGrp="1"/>
          </p:cNvGraphicFramePr>
          <p:nvPr>
            <p:custDataLst>
              <p:tags r:id="rId2"/>
            </p:custDataLst>
          </p:nvPr>
        </p:nvGraphicFramePr>
        <p:xfrm>
          <a:off x="2112010" y="3445510"/>
          <a:ext cx="8312785" cy="2416175"/>
        </p:xfrm>
        <a:graphic>
          <a:graphicData uri="http://schemas.openxmlformats.org/drawingml/2006/table">
            <a:tbl>
              <a:tblPr firstRow="1" bandRow="1">
                <a:tableStyleId>{5940675A-B579-460E-94D1-54222C63F5DA}</a:tableStyleId>
              </a:tblPr>
              <a:tblGrid>
                <a:gridCol w="819785"/>
                <a:gridCol w="2847975"/>
                <a:gridCol w="1774825"/>
                <a:gridCol w="2870200"/>
              </a:tblGrid>
              <a:tr h="520700">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序号</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节目名称</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演出班级</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演出者</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920115">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1</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《红星照耀中国》(舞台剧)</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九(1)班</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李晶等</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975360">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2</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《青春畅想曲》</a:t>
                      </a:r>
                    </a:p>
                    <a:p>
                      <a:pPr indent="0" algn="ctr">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(大合唱)</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九(2)班</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全班同学</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wipe dir="d"/>
  </p:transition>
  <p:timing/>
</p:sld>
</file>

<file path=ppt/slides/slide3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语言综合运用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6</a:t>
            </a:r>
          </a:p>
        </p:txBody>
      </p:sp>
      <p:sp>
        <p:nvSpPr>
          <p:cNvPr id="2" name="文本框 1"/>
          <p:cNvSpPr txBox="1"/>
          <p:nvPr/>
        </p:nvSpPr>
        <p:spPr>
          <a:xfrm>
            <a:off x="895985" y="1056005"/>
            <a:ext cx="10729595" cy="1753235"/>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a:t>
            </a: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思路分析</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题目要求拟写串联词,两个节目是舞台剧《红星照耀中国》和大合唱《青春畅想曲》。拟写串联词时,用优美的语言围绕联欢晚会的主题把它们有机串联起来即可。</a:t>
            </a:r>
          </a:p>
        </p:txBody>
      </p:sp>
    </p:spTree>
  </p:cSld>
  <p:clrMapOvr>
    <a:masterClrMapping/>
  </p:clrMapOvr>
  <p:transition spd="med">
    <p:wipe dir="d"/>
  </p:transition>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综合性学习</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专题六</a:t>
            </a:r>
          </a:p>
        </p:txBody>
      </p:sp>
      <p:sp>
        <p:nvSpPr>
          <p:cNvPr id="2" name="文本框 1"/>
          <p:cNvSpPr txBox="1"/>
          <p:nvPr/>
        </p:nvSpPr>
        <p:spPr>
          <a:xfrm>
            <a:off x="772795" y="1410970"/>
            <a:ext cx="9956800" cy="1753235"/>
          </a:xfrm>
          <a:prstGeom prst="rect">
            <a:avLst/>
          </a:prstGeom>
          <a:noFill/>
          <a:ln w="9525">
            <a:noFill/>
          </a:ln>
        </p:spPr>
        <p:txBody>
          <a:bodyPr wrap="square">
            <a:spAutoFit/>
          </a:bodyPr>
          <a:lstStyle/>
          <a:p>
            <a:pPr indent="0" algn="just"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(1)请用一句话概括材料一的内容。(20字左右)(2分)</a:t>
            </a:r>
          </a:p>
          <a:p>
            <a:pPr indent="0" algn="just" fontAlgn="auto">
              <a:lnSpc>
                <a:spcPct val="150000"/>
              </a:lnSpc>
            </a:pPr>
            <a:endParaRPr sz="2400" b="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50000"/>
              </a:lnSpc>
            </a:pPr>
            <a:endParaRPr sz="2400" b="0">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wipe dir="d"/>
  </p:transition>
  <p:timing/>
</p:sld>
</file>

<file path=ppt/slides/slide3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语言综合运用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6</a:t>
            </a:r>
          </a:p>
        </p:txBody>
      </p:sp>
      <p:sp>
        <p:nvSpPr>
          <p:cNvPr id="2" name="文本框 1"/>
          <p:cNvSpPr txBox="1"/>
          <p:nvPr/>
        </p:nvSpPr>
        <p:spPr>
          <a:xfrm>
            <a:off x="463550" y="1810385"/>
            <a:ext cx="10097135" cy="2861310"/>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a:t>
            </a: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参考答案</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示例:看了九(1)班李晶等同学表演的《红星照耀中国》这一舞台剧,我们被其中的红军战士们的精神深深地感动,他们正值热血青春,却为了祖国而牺牲自我。他们的青春是热烈的,是值得歌颂的。那么我们的青春是怎样的呢?请听九(2)班全体同学的大合唱《青春畅想曲》。(符合串联词特点1分,语言表达1分。共2分)</a:t>
            </a:r>
          </a:p>
        </p:txBody>
      </p:sp>
    </p:spTree>
  </p:cSld>
  <p:clrMapOvr>
    <a:masterClrMapping/>
  </p:clrMapOvr>
  <p:transition spd="med">
    <p:wipe dir="d"/>
  </p:transition>
  <p:timing/>
</p:sld>
</file>

<file path=ppt/slides/slide3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语言综合运用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6</a:t>
            </a:r>
          </a:p>
        </p:txBody>
      </p:sp>
      <p:sp>
        <p:nvSpPr>
          <p:cNvPr id="2" name="文本框 1"/>
          <p:cNvSpPr txBox="1"/>
          <p:nvPr/>
        </p:nvSpPr>
        <p:spPr>
          <a:xfrm>
            <a:off x="508000" y="1699260"/>
            <a:ext cx="10462895" cy="2861310"/>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方法技巧</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1.承上启下。“串联词”顾名思义,就是要把前后两个节目串联起来,因此拟写串联词时先要对上一个节目进行总结、点评等,然后用相关的语言引出下一个节目。串联词的内容要尽量相关,形式要尽量保持一致,这样才能无缝衔接,不突兀。</a:t>
            </a:r>
          </a:p>
        </p:txBody>
      </p:sp>
    </p:spTree>
  </p:cSld>
  <p:clrMapOvr>
    <a:masterClrMapping/>
  </p:clrMapOvr>
  <p:transition spd="med">
    <p:wipe dir="d"/>
  </p:transition>
  <p:timing/>
</p:sld>
</file>

<file path=ppt/slides/slide3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语言综合运用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6</a:t>
            </a:r>
          </a:p>
        </p:txBody>
      </p:sp>
      <p:sp>
        <p:nvSpPr>
          <p:cNvPr id="2" name="文本框 1"/>
          <p:cNvSpPr txBox="1"/>
          <p:nvPr/>
        </p:nvSpPr>
        <p:spPr>
          <a:xfrm>
            <a:off x="508000" y="1699260"/>
            <a:ext cx="10462895" cy="2861310"/>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方法技巧</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2.简短扼要。尽量使用简短的句子、大众化的语言,使受众既易于接受,又感到亲切生动。</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3.富有文采。可采用适当的修辞手法,也可借助诗词和散文诗的写作手法,增强串联词的感染力。</a:t>
            </a:r>
          </a:p>
        </p:txBody>
      </p:sp>
    </p:spTree>
  </p:cSld>
  <p:clrMapOvr>
    <a:masterClrMapping/>
  </p:clrMapOvr>
  <p:transition spd="med">
    <p:wipe dir="d"/>
  </p:transition>
  <p:timing/>
</p:sld>
</file>

<file path=ppt/slides/slide3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语言综合运用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6</a:t>
            </a:r>
          </a:p>
        </p:txBody>
      </p:sp>
      <p:sp>
        <p:nvSpPr>
          <p:cNvPr id="2" name="文本框 1"/>
          <p:cNvSpPr txBox="1"/>
          <p:nvPr/>
        </p:nvSpPr>
        <p:spPr>
          <a:xfrm>
            <a:off x="463550" y="1066800"/>
            <a:ext cx="11349990" cy="3969385"/>
          </a:xfrm>
          <a:prstGeom prst="rect">
            <a:avLst/>
          </a:prstGeom>
          <a:noFill/>
          <a:ln w="9525">
            <a:noFill/>
          </a:ln>
        </p:spPr>
        <p:txBody>
          <a:bodyPr wrap="square">
            <a:spAutoFit/>
          </a:bodyPr>
          <a:lstStyle/>
          <a:p>
            <a:pPr indent="0" algn="ctr"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考向</a:t>
            </a:r>
            <a:r>
              <a:rPr lang="en-US" sz="2400" b="0">
                <a:solidFill>
                  <a:srgbClr val="FF0000"/>
                </a:solidFill>
                <a:latin typeface="宋体" panose="02010600030101010101" pitchFamily="2" charset="-122"/>
                <a:ea typeface="宋体" panose="02010600030101010101" pitchFamily="2" charset="-122"/>
                <a:cs typeface="宋体" panose="02010600030101010101" pitchFamily="2" charset="-122"/>
              </a:rPr>
              <a:t>6</a:t>
            </a: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400" b="0" err="1">
                <a:solidFill>
                  <a:schemeClr val="tx1"/>
                </a:solidFill>
                <a:latin typeface="宋体" panose="02010600030101010101" pitchFamily="2" charset="-122"/>
                <a:ea typeface="宋体" panose="02010600030101010101" pitchFamily="2" charset="-122"/>
                <a:cs typeface="宋体" panose="02010600030101010101" pitchFamily="2" charset="-122"/>
              </a:rPr>
              <a:t>设计栏目、活动名称</a:t>
            </a:r>
            <a:endParaRPr sz="2400" b="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0" algn="ctr" fontAlgn="auto">
              <a:lnSpc>
                <a:spcPct val="150000"/>
              </a:lnSpc>
            </a:pPr>
            <a:endParaRPr sz="2400" b="0">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sz="2400" b="0">
                <a:solidFill>
                  <a:srgbClr val="FF0000"/>
                </a:solidFill>
                <a:latin typeface="宋体" panose="02010600030101010101" pitchFamily="2" charset="-122"/>
                <a:ea typeface="宋体" panose="02010600030101010101" pitchFamily="2" charset="-122"/>
                <a:cs typeface="宋体" panose="02010600030101010101" pitchFamily="2" charset="-122"/>
              </a:rPr>
              <a:t>7</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居家学习期间,滞留在你家的表弟明明要完成语文老师布置的任务:办一期“抗疫”手抄报。请帮他再设计两个板块。(2分)</a:t>
            </a:r>
          </a:p>
          <a:p>
            <a:pPr indent="0" algn="just" fontAlgn="auto">
              <a:lnSpc>
                <a:spcPct val="150000"/>
              </a:lnSpc>
            </a:pPr>
            <a:r>
              <a:rPr sz="2400" b="0" err="1">
                <a:solidFill>
                  <a:schemeClr val="tx1"/>
                </a:solidFill>
                <a:latin typeface="宋体" panose="02010600030101010101" pitchFamily="2" charset="-122"/>
                <a:ea typeface="宋体" panose="02010600030101010101" pitchFamily="2" charset="-122"/>
                <a:cs typeface="宋体" panose="02010600030101010101" pitchFamily="2" charset="-122"/>
              </a:rPr>
              <a:t>板块一:</a:t>
            </a:r>
            <a:r>
              <a:rPr sz="2400" b="0" err="1">
                <a:solidFill>
                  <a:schemeClr val="tx1"/>
                </a:solidFill>
                <a:latin typeface="楷体" panose="02010609060101010101" charset="-122"/>
                <a:ea typeface="楷体" panose="02010609060101010101" charset="-122"/>
                <a:cs typeface="宋体" panose="02010600030101010101" pitchFamily="2" charset="-122"/>
              </a:rPr>
              <a:t>认识新型冠状病毒</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just" fontAlgn="auto">
              <a:lnSpc>
                <a:spcPct val="150000"/>
              </a:lnSpc>
            </a:pPr>
            <a:r>
              <a:rPr sz="2400" b="0" err="1">
                <a:solidFill>
                  <a:schemeClr val="tx1"/>
                </a:solidFill>
                <a:latin typeface="宋体" panose="02010600030101010101" pitchFamily="2" charset="-122"/>
                <a:ea typeface="宋体" panose="02010600030101010101" pitchFamily="2" charset="-122"/>
                <a:cs typeface="宋体" panose="02010600030101010101" pitchFamily="2" charset="-122"/>
              </a:rPr>
              <a:t>板块二: </a:t>
            </a:r>
            <a:r>
              <a:rPr sz="2400" b="0" u="sng">
                <a:solidFill>
                  <a:schemeClr val="tx1"/>
                </a:solidFill>
                <a:latin typeface="宋体" panose="02010600030101010101" pitchFamily="2" charset="-122"/>
                <a:ea typeface="宋体" panose="02010600030101010101" pitchFamily="2" charset="-122"/>
                <a:cs typeface="宋体" panose="02010600030101010101" pitchFamily="2" charset="-122"/>
              </a:rPr>
              <a:t>               </a:t>
            </a:r>
            <a:endParaRPr sz="2400" b="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50000"/>
              </a:lnSpc>
            </a:pPr>
            <a:r>
              <a:rPr sz="2400" b="0" err="1">
                <a:solidFill>
                  <a:schemeClr val="tx1"/>
                </a:solidFill>
                <a:latin typeface="宋体" panose="02010600030101010101" pitchFamily="2" charset="-122"/>
                <a:ea typeface="宋体" panose="02010600030101010101" pitchFamily="2" charset="-122"/>
                <a:cs typeface="宋体" panose="02010600030101010101" pitchFamily="2" charset="-122"/>
              </a:rPr>
              <a:t>板块三:</a:t>
            </a:r>
          </a:p>
        </p:txBody>
      </p:sp>
      <p:cxnSp>
        <p:nvCxnSpPr>
          <p:cNvPr id="3" name="直接连接符 2"/>
          <p:cNvCxnSpPr/>
          <p:nvPr/>
        </p:nvCxnSpPr>
        <p:spPr>
          <a:xfrm flipV="1">
            <a:off x="1704340" y="4415790"/>
            <a:ext cx="2696845" cy="22225"/>
          </a:xfrm>
          <a:prstGeom prst="line">
            <a:avLst/>
          </a:prstGeom>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1626870" y="4948555"/>
            <a:ext cx="2795905" cy="1143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p:wipe dir="d"/>
  </p:transition>
  <p:timing/>
</p:sld>
</file>

<file path=ppt/slides/slide3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语言综合运用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6</a:t>
            </a:r>
          </a:p>
        </p:txBody>
      </p:sp>
      <p:sp>
        <p:nvSpPr>
          <p:cNvPr id="2" name="文本框 1"/>
          <p:cNvSpPr txBox="1"/>
          <p:nvPr/>
        </p:nvSpPr>
        <p:spPr>
          <a:xfrm>
            <a:off x="895985" y="1056005"/>
            <a:ext cx="10729595" cy="1198880"/>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a:t>
            </a: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思路分析</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解答本题,首先要明确板块的主题。然后结合板块一的形式进行设计即可,即8个字,动宾结构短语。</a:t>
            </a:r>
          </a:p>
        </p:txBody>
      </p:sp>
    </p:spTree>
  </p:cSld>
  <p:clrMapOvr>
    <a:masterClrMapping/>
  </p:clrMapOvr>
  <p:transition spd="med">
    <p:wipe dir="d"/>
  </p:transition>
  <p:timing/>
</p:sld>
</file>

<file path=ppt/slides/slide3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语言综合运用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6</a:t>
            </a:r>
          </a:p>
        </p:txBody>
      </p:sp>
      <p:sp>
        <p:nvSpPr>
          <p:cNvPr id="2" name="文本框 1"/>
          <p:cNvSpPr txBox="1"/>
          <p:nvPr/>
        </p:nvSpPr>
        <p:spPr>
          <a:xfrm>
            <a:off x="463550" y="1810385"/>
            <a:ext cx="10097135" cy="1198880"/>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a:t>
            </a: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参考答案</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示例:宣传安全防护知识　致敬抗疫医护人员(每个1分,共2分)</a:t>
            </a:r>
          </a:p>
        </p:txBody>
      </p:sp>
    </p:spTree>
  </p:cSld>
  <p:clrMapOvr>
    <a:masterClrMapping/>
  </p:clrMapOvr>
  <p:transition spd="med">
    <p:wipe dir="d"/>
  </p:transition>
  <p:timing/>
</p:sld>
</file>

<file path=ppt/slides/slide3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语言综合运用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6</a:t>
            </a:r>
          </a:p>
        </p:txBody>
      </p:sp>
      <p:sp>
        <p:nvSpPr>
          <p:cNvPr id="2" name="文本框 1"/>
          <p:cNvSpPr txBox="1"/>
          <p:nvPr/>
        </p:nvSpPr>
        <p:spPr>
          <a:xfrm>
            <a:off x="508000" y="1699260"/>
            <a:ext cx="10462895" cy="3415030"/>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方法技巧</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1.明确主题。设计栏目、活动名称前,要明确活动的主题,即为什么活动设计栏目。</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2.分析示例。从字数、短语结构、修辞等角度分析所给的示例,明确设计的格式。</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3.多样设计。设计栏目和活动名称时,要做到角度多样,不能重复。</a:t>
            </a:r>
          </a:p>
        </p:txBody>
      </p:sp>
    </p:spTree>
  </p:cSld>
  <p:clrMapOvr>
    <a:masterClrMapping/>
  </p:clrMapOvr>
  <p:transition spd="med">
    <p:wipe dir="d"/>
  </p:transition>
  <p:timing/>
</p:sld>
</file>

<file path=ppt/slides/slide3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语言综合运用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6</a:t>
            </a:r>
          </a:p>
        </p:txBody>
      </p:sp>
      <p:sp>
        <p:nvSpPr>
          <p:cNvPr id="2" name="文本框 1"/>
          <p:cNvSpPr txBox="1"/>
          <p:nvPr/>
        </p:nvSpPr>
        <p:spPr>
          <a:xfrm>
            <a:off x="463550" y="1066800"/>
            <a:ext cx="11349990" cy="5077460"/>
          </a:xfrm>
          <a:prstGeom prst="rect">
            <a:avLst/>
          </a:prstGeom>
          <a:noFill/>
          <a:ln w="9525">
            <a:noFill/>
          </a:ln>
        </p:spPr>
        <p:txBody>
          <a:bodyPr wrap="square">
            <a:spAutoFit/>
          </a:bodyPr>
          <a:lstStyle/>
          <a:p>
            <a:pPr indent="0" algn="ctr"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考向</a:t>
            </a:r>
            <a:r>
              <a:rPr lang="en-US" sz="2400" b="0">
                <a:solidFill>
                  <a:srgbClr val="FF0000"/>
                </a:solidFill>
                <a:latin typeface="宋体" panose="02010600030101010101" pitchFamily="2" charset="-122"/>
                <a:ea typeface="宋体" panose="02010600030101010101" pitchFamily="2" charset="-122"/>
                <a:cs typeface="宋体" panose="02010600030101010101" pitchFamily="2" charset="-122"/>
              </a:rPr>
              <a:t>7</a:t>
            </a: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微写作(微评论)</a:t>
            </a:r>
            <a:endParaRPr sz="2400" b="0">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sz="2400" b="0">
                <a:solidFill>
                  <a:srgbClr val="FF0000"/>
                </a:solidFill>
                <a:latin typeface="宋体" panose="02010600030101010101" pitchFamily="2" charset="-122"/>
                <a:ea typeface="宋体" panose="02010600030101010101" pitchFamily="2" charset="-122"/>
                <a:cs typeface="宋体" panose="02010600030101010101" pitchFamily="2" charset="-122"/>
              </a:rPr>
              <a:t>8</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[内江改编]阅读下面材料,谈谈你对“996”的看法,要求观点明确,理由充分。(4分)</a:t>
            </a:r>
          </a:p>
          <a:p>
            <a:pPr indent="0" algn="just"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材料一</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r>
              <a:rPr sz="2400" b="0">
                <a:solidFill>
                  <a:schemeClr val="tx1"/>
                </a:solidFill>
                <a:latin typeface="楷体" panose="02010609060101010101" charset="-122"/>
                <a:ea typeface="楷体" panose="02010609060101010101" charset="-122"/>
                <a:cs typeface="楷体" panose="02010609060101010101" charset="-122"/>
              </a:rPr>
              <a:t>“996”工作制是指工作日早9点上班,晚9点下班,中午和傍晚休息1小时(或不到),总计10小时以上,并且一周工作6天的工作制度。</a:t>
            </a:r>
          </a:p>
          <a:p>
            <a:pPr indent="0" algn="just"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材料二</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r>
              <a:rPr sz="2400" b="0">
                <a:solidFill>
                  <a:schemeClr val="tx1"/>
                </a:solidFill>
                <a:latin typeface="楷体" panose="02010609060101010101" charset="-122"/>
                <a:ea typeface="楷体" panose="02010609060101010101" charset="-122"/>
                <a:cs typeface="楷体" panose="02010609060101010101" charset="-122"/>
              </a:rPr>
              <a:t>2019年4月11日,人民日报针对“996”发表评论员文章《强制加班不应成为企业文化》;4月12日,阿里巴巴通过其官方微信号分享了马云有关“996”的一些观点,当天下午马云再度回应称“任何公司不应该,也不能强制员工‘996’”。</a:t>
            </a:r>
            <a:endParaRPr sz="2400" b="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材料三</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r>
              <a:rPr sz="2400" b="0">
                <a:solidFill>
                  <a:schemeClr val="tx1"/>
                </a:solidFill>
                <a:latin typeface="楷体" panose="02010609060101010101" charset="-122"/>
                <a:ea typeface="楷体" panose="02010609060101010101" charset="-122"/>
                <a:cs typeface="楷体" panose="02010609060101010101" charset="-122"/>
              </a:rPr>
              <a:t>关于“996”,网上众说纷纭。有人赞同,有人反对。</a:t>
            </a:r>
            <a:r>
              <a:rPr lang="zh-CN" sz="2400" b="0">
                <a:solidFill>
                  <a:schemeClr val="tx1"/>
                </a:solidFill>
                <a:latin typeface="楷体" panose="02010609060101010101" charset="-122"/>
                <a:ea typeface="楷体" panose="02010609060101010101" charset="-122"/>
                <a:cs typeface="楷体" panose="02010609060101010101" charset="-122"/>
              </a:rPr>
              <a:t>　　</a:t>
            </a:r>
            <a:endParaRPr sz="2400" b="0">
              <a:solidFill>
                <a:schemeClr val="tx1"/>
              </a:solidFill>
              <a:latin typeface="楷体" panose="02010609060101010101" charset="-122"/>
              <a:ea typeface="楷体" panose="02010609060101010101" charset="-122"/>
              <a:cs typeface="楷体" panose="02010609060101010101" charset="-122"/>
            </a:endParaRPr>
          </a:p>
        </p:txBody>
      </p:sp>
    </p:spTree>
  </p:cSld>
  <p:clrMapOvr>
    <a:masterClrMapping/>
  </p:clrMapOvr>
  <p:transition spd="med">
    <p:wipe dir="d"/>
  </p:transition>
  <p:timing/>
</p:sld>
</file>

<file path=ppt/slides/slide3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语言综合运用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6</a:t>
            </a:r>
          </a:p>
        </p:txBody>
      </p:sp>
      <p:sp>
        <p:nvSpPr>
          <p:cNvPr id="2" name="文本框 1"/>
          <p:cNvSpPr txBox="1"/>
          <p:nvPr/>
        </p:nvSpPr>
        <p:spPr>
          <a:xfrm>
            <a:off x="895985" y="1056005"/>
            <a:ext cx="10729595" cy="2306955"/>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a:t>
            </a: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思路分析</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解答时要注意以下三点:①弄清题意,注意要求。首先要读懂题意,然后按照题目要求准确作答。②表明观点,合理发挥,见解独特。在弄清题目要求的基础上,展开联想,写出独特的见解。③语言精练,简洁明了。语言要精练、简洁、得体。</a:t>
            </a:r>
          </a:p>
        </p:txBody>
      </p:sp>
    </p:spTree>
  </p:cSld>
  <p:clrMapOvr>
    <a:masterClrMapping/>
  </p:clrMapOvr>
  <p:transition spd="med">
    <p:wipe dir="d"/>
  </p:transition>
  <p:timing/>
</p:sld>
</file>

<file path=ppt/slides/slide3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语言综合运用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6</a:t>
            </a:r>
          </a:p>
        </p:txBody>
      </p:sp>
      <p:sp>
        <p:nvSpPr>
          <p:cNvPr id="2" name="文本框 1"/>
          <p:cNvSpPr txBox="1"/>
          <p:nvPr/>
        </p:nvSpPr>
        <p:spPr>
          <a:xfrm>
            <a:off x="463550" y="1810385"/>
            <a:ext cx="10097135" cy="2861310"/>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a:t>
            </a: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参考答案</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示例一:我赞同“996”,因为你不付出超越别人的努力和时间就不能获得成功,“996”就是你超越别人所付出的努力和时间。</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示例二:我反对 “996”,因为“996”就是透支健康、透支未来,这恰恰是对奋斗者的伤害。</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(观点明确1分,理由充分2分,语言流畅1分。共4分)</a:t>
            </a:r>
          </a:p>
        </p:txBody>
      </p:sp>
    </p:spTree>
  </p:cSld>
  <p:clrMapOvr>
    <a:masterClrMapping/>
  </p:clrMapOvr>
  <p:transition spd="med">
    <p:wipe dir="d"/>
  </p:transition>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综合性学习</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专题六</a:t>
            </a:r>
          </a:p>
        </p:txBody>
      </p:sp>
      <p:sp>
        <p:nvSpPr>
          <p:cNvPr id="2" name="文本框 1"/>
          <p:cNvSpPr txBox="1"/>
          <p:nvPr/>
        </p:nvSpPr>
        <p:spPr>
          <a:xfrm>
            <a:off x="772795" y="1410970"/>
            <a:ext cx="9956800" cy="2306955"/>
          </a:xfrm>
          <a:prstGeom prst="rect">
            <a:avLst/>
          </a:prstGeom>
          <a:noFill/>
          <a:ln w="9525">
            <a:noFill/>
          </a:ln>
        </p:spPr>
        <p:txBody>
          <a:bodyPr wrap="square">
            <a:spAutoFit/>
          </a:bodyPr>
          <a:lstStyle/>
          <a:p>
            <a:pPr indent="0" algn="just"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(1)请用一句话概括材料一的内容。(20字左右)(2分)</a:t>
            </a:r>
          </a:p>
          <a:p>
            <a:pPr indent="0" algn="just" fontAlgn="auto">
              <a:lnSpc>
                <a:spcPct val="150000"/>
              </a:lnSpc>
            </a:pPr>
            <a:endParaRPr sz="2400" b="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FF0000"/>
                </a:solidFill>
                <a:latin typeface="黑体" panose="02010609060101010101" pitchFamily="49" charset="-122"/>
                <a:ea typeface="黑体" panose="02010609060101010101" pitchFamily="49" charset="-122"/>
                <a:cs typeface="宋体" panose="02010600030101010101" pitchFamily="2" charset="-122"/>
              </a:rPr>
              <a:t>参考</a:t>
            </a:r>
            <a:r>
              <a:rPr sz="2400" b="0">
                <a:solidFill>
                  <a:srgbClr val="FF0000"/>
                </a:solidFill>
                <a:latin typeface="黑体" panose="02010609060101010101" pitchFamily="49" charset="-122"/>
                <a:ea typeface="黑体" panose="02010609060101010101" pitchFamily="49" charset="-122"/>
                <a:cs typeface="宋体" panose="02010600030101010101" pitchFamily="2" charset="-122"/>
              </a:rPr>
              <a:t>答案</a:t>
            </a: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　国际博物馆日(5月18日),河南多家博物馆同时举办活动。(意思对即可。2分)</a:t>
            </a:r>
          </a:p>
        </p:txBody>
      </p:sp>
    </p:spTree>
  </p:cSld>
  <p:clrMapOvr>
    <a:masterClrMapping/>
  </p:clrMapOvr>
  <p:transition spd="med">
    <p:wipe dir="d"/>
  </p:transition>
  <p:timing/>
</p:sld>
</file>

<file path=ppt/slides/slide3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语言综合运用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6</a:t>
            </a:r>
          </a:p>
        </p:txBody>
      </p:sp>
      <p:sp>
        <p:nvSpPr>
          <p:cNvPr id="2" name="文本框 1"/>
          <p:cNvSpPr txBox="1"/>
          <p:nvPr/>
        </p:nvSpPr>
        <p:spPr>
          <a:xfrm>
            <a:off x="508000" y="1699260"/>
            <a:ext cx="10462895" cy="3415030"/>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方法技巧</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1.认真阅读题干及所给的材料,并从中提取相应的观点,赞同什么或者反对什么,表明自己的观点。</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2.根据材料,并结合实际,阐述自己的理由;运用摆事实、讲道理的方法论证自己的观点。阐述理由时,要做到内容充分、层次清晰。</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3.要注意结构(总分、分总、总分总等)及字数的要求。  </a:t>
            </a:r>
          </a:p>
        </p:txBody>
      </p:sp>
    </p:spTree>
  </p:cSld>
  <p:clrMapOvr>
    <a:masterClrMapping/>
  </p:clrMapOvr>
  <p:transition spd="med">
    <p:wipe dir="d"/>
  </p:transition>
  <p:timing/>
</p:sld>
</file>

<file path=ppt/slides/slide3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语言综合运用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6</a:t>
            </a:r>
          </a:p>
        </p:txBody>
      </p:sp>
      <p:sp>
        <p:nvSpPr>
          <p:cNvPr id="2" name="文本框 1"/>
          <p:cNvSpPr txBox="1"/>
          <p:nvPr/>
        </p:nvSpPr>
        <p:spPr>
          <a:xfrm>
            <a:off x="508000" y="1699260"/>
            <a:ext cx="10462895" cy="4523105"/>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提分特训</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1.请根据下面的材料,在朋友圈为老张家的优质猕猴桃拟一条广告语。(30字以内)(2分)</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材料一</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r>
              <a:rPr sz="2400" b="0">
                <a:solidFill>
                  <a:schemeClr val="tx1"/>
                </a:solidFill>
                <a:latin typeface="楷体" panose="02010609060101010101" charset="-122"/>
                <a:ea typeface="楷体" panose="02010609060101010101" charset="-122"/>
                <a:cs typeface="楷体" panose="02010609060101010101" charset="-122"/>
              </a:rPr>
              <a:t>秀岭村贫困户老张望着自己的果园又喜又愁:喜的是在县农业技术推广中心专家指导下,首次种植的20亩猕猴桃长势良好,今年脱贫致富有望;愁的是,猕猴桃采摘在即,销售成了火烧眉毛的难题。</a:t>
            </a:r>
          </a:p>
          <a:p>
            <a:pPr indent="0" algn="l" fontAlgn="auto">
              <a:lnSpc>
                <a:spcPct val="150000"/>
              </a:lnSpc>
            </a:pPr>
            <a:r>
              <a:rPr sz="2400" b="0">
                <a:solidFill>
                  <a:schemeClr val="tx1"/>
                </a:solidFill>
                <a:latin typeface="楷体" panose="02010609060101010101" charset="-122"/>
                <a:ea typeface="楷体" panose="02010609060101010101" charset="-122"/>
                <a:cs typeface="楷体" panose="02010609060101010101" charset="-122"/>
              </a:rPr>
              <a:t>    </a:t>
            </a:r>
            <a:r>
              <a:rPr sz="2400" b="0">
                <a:solidFill>
                  <a:schemeClr val="tx1"/>
                </a:solidFill>
                <a:latin typeface="黑体" panose="02010609060101010101" pitchFamily="49" charset="-122"/>
                <a:ea typeface="黑体" panose="02010609060101010101" pitchFamily="49" charset="-122"/>
                <a:cs typeface="楷体" panose="02010609060101010101" charset="-122"/>
              </a:rPr>
              <a:t>材料二</a:t>
            </a:r>
            <a:r>
              <a:rPr sz="2400" b="0">
                <a:solidFill>
                  <a:schemeClr val="tx1"/>
                </a:solidFill>
                <a:latin typeface="楷体" panose="02010609060101010101" charset="-122"/>
                <a:ea typeface="楷体" panose="02010609060101010101" charset="-122"/>
                <a:cs typeface="楷体" panose="02010609060101010101" charset="-122"/>
              </a:rPr>
              <a:t>　猕猴桃的维生素C含量在水果中数第一,营养价值很高,酸甜味很可口,采摘后在常温下保质一周,0℃条件下的保质期可长达一个月。</a:t>
            </a:r>
          </a:p>
        </p:txBody>
      </p:sp>
    </p:spTree>
  </p:cSld>
  <p:clrMapOvr>
    <a:masterClrMapping/>
  </p:clrMapOvr>
  <p:transition spd="med">
    <p:wipe dir="d"/>
  </p:transition>
  <p:timing/>
</p:sld>
</file>

<file path=ppt/slides/slide3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语言综合运用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6</a:t>
            </a:r>
          </a:p>
        </p:txBody>
      </p:sp>
      <p:sp>
        <p:nvSpPr>
          <p:cNvPr id="2" name="文本框 1"/>
          <p:cNvSpPr txBox="1"/>
          <p:nvPr/>
        </p:nvSpPr>
        <p:spPr>
          <a:xfrm>
            <a:off x="463550" y="1810385"/>
            <a:ext cx="10097135" cy="1198880"/>
          </a:xfrm>
          <a:prstGeom prst="rect">
            <a:avLst/>
          </a:prstGeom>
          <a:noFill/>
          <a:ln w="9525">
            <a:noFill/>
          </a:ln>
        </p:spPr>
        <p:txBody>
          <a:bodyPr wrap="square">
            <a:spAutoFit/>
          </a:bodyPr>
          <a:lstStyle/>
          <a:p>
            <a:pPr indent="0" algn="l"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a:t>
            </a:r>
            <a:r>
              <a:rPr sz="2400" b="0">
                <a:solidFill>
                  <a:srgbClr val="FF0000"/>
                </a:solidFill>
                <a:latin typeface="黑体" panose="02010609060101010101" pitchFamily="49" charset="-122"/>
                <a:ea typeface="黑体" panose="02010609060101010101" pitchFamily="49" charset="-122"/>
                <a:cs typeface="宋体" panose="02010600030101010101" pitchFamily="2" charset="-122"/>
              </a:rPr>
              <a:t>参考答案</a:t>
            </a: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　示例:秀岭猕猴桃,绿色维C王。价廉物更美,好吃又健康。(2分)</a:t>
            </a:r>
          </a:p>
        </p:txBody>
      </p:sp>
    </p:spTree>
  </p:cSld>
  <p:clrMapOvr>
    <a:masterClrMapping/>
  </p:clrMapOvr>
  <p:transition spd="med">
    <p:wipe dir="d"/>
  </p:transition>
  <p:timing/>
</p:sld>
</file>

<file path=ppt/slides/slide3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语言综合运用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6</a:t>
            </a:r>
          </a:p>
        </p:txBody>
      </p:sp>
      <p:sp>
        <p:nvSpPr>
          <p:cNvPr id="2" name="文本框 1"/>
          <p:cNvSpPr txBox="1"/>
          <p:nvPr/>
        </p:nvSpPr>
        <p:spPr>
          <a:xfrm>
            <a:off x="508000" y="1699260"/>
            <a:ext cx="10462895" cy="2306955"/>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提分特训</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2.光明中学举办了“汉服文化节”活动,活动中,为了更好地宣传汉服,校团委准备向全校学生征集宣传标语,请你试着拟写一则,要求至少运用一种修辞手法。(2分)</a:t>
            </a:r>
          </a:p>
        </p:txBody>
      </p:sp>
    </p:spTree>
  </p:cSld>
  <p:clrMapOvr>
    <a:masterClrMapping/>
  </p:clrMapOvr>
  <p:transition spd="med">
    <p:wipe dir="d"/>
  </p:transition>
  <p:timing/>
</p:sld>
</file>

<file path=ppt/slides/slide3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语言综合运用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6</a:t>
            </a:r>
          </a:p>
        </p:txBody>
      </p:sp>
      <p:sp>
        <p:nvSpPr>
          <p:cNvPr id="2" name="文本框 1"/>
          <p:cNvSpPr txBox="1"/>
          <p:nvPr/>
        </p:nvSpPr>
        <p:spPr>
          <a:xfrm>
            <a:off x="463550" y="1810385"/>
            <a:ext cx="10097135" cy="2306955"/>
          </a:xfrm>
          <a:prstGeom prst="rect">
            <a:avLst/>
          </a:prstGeom>
          <a:noFill/>
          <a:ln w="9525">
            <a:noFill/>
          </a:ln>
        </p:spPr>
        <p:txBody>
          <a:bodyPr wrap="square">
            <a:spAutoFit/>
          </a:bodyPr>
          <a:lstStyle/>
          <a:p>
            <a:pPr indent="0" algn="l"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a:t>
            </a:r>
            <a:r>
              <a:rPr sz="2400" b="0">
                <a:solidFill>
                  <a:srgbClr val="FF0000"/>
                </a:solidFill>
                <a:latin typeface="黑体" panose="02010609060101010101" pitchFamily="49" charset="-122"/>
                <a:ea typeface="黑体" panose="02010609060101010101" pitchFamily="49" charset="-122"/>
                <a:cs typeface="宋体" panose="02010600030101010101" pitchFamily="2" charset="-122"/>
              </a:rPr>
              <a:t>参考答案</a:t>
            </a: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　示例一:汉服是一首悠远的文明之歌</a:t>
            </a:r>
          </a:p>
          <a:p>
            <a:pPr indent="0" algn="l"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示例二:着汉服华裳,展中华文化</a:t>
            </a:r>
          </a:p>
          <a:p>
            <a:pPr indent="0" algn="l"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示例三:汉服之美,美在衣冠之貌,美在霓裳之韵,美在章服之礼。</a:t>
            </a:r>
          </a:p>
          <a:p>
            <a:pPr indent="0" algn="l"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(紧扣“汉服”,至少运用一种修辞手法即可。2分)</a:t>
            </a:r>
          </a:p>
        </p:txBody>
      </p:sp>
    </p:spTree>
  </p:cSld>
  <p:clrMapOvr>
    <a:masterClrMapping/>
  </p:clrMapOvr>
  <p:transition spd="med">
    <p:wipe dir="d"/>
  </p:transition>
  <p:timing/>
</p:sld>
</file>

<file path=ppt/slides/slide3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语言综合运用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6</a:t>
            </a:r>
          </a:p>
        </p:txBody>
      </p:sp>
      <p:sp>
        <p:nvSpPr>
          <p:cNvPr id="2" name="文本框 1"/>
          <p:cNvSpPr txBox="1"/>
          <p:nvPr/>
        </p:nvSpPr>
        <p:spPr>
          <a:xfrm>
            <a:off x="530225" y="982345"/>
            <a:ext cx="10462895" cy="3415030"/>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提分特训</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3.“云上课”之余,班级的微信群里异常活跃。其中,关于河南农村“网红”疫情标语是否“硬核”的话题,引起了同学们的广泛议论。请选取下面任意一条标语,加入讨论,谈谈你的看法。(不少于100字)(5分)</a:t>
            </a:r>
          </a:p>
          <a:p>
            <a:pPr indent="0" algn="l" fontAlgn="auto">
              <a:lnSpc>
                <a:spcPct val="150000"/>
              </a:lnSpc>
            </a:pPr>
            <a:r>
              <a:rPr sz="2400" b="0">
                <a:solidFill>
                  <a:schemeClr val="tx1"/>
                </a:solidFill>
                <a:latin typeface="黑体" panose="02010609060101010101" pitchFamily="49" charset="-122"/>
                <a:ea typeface="黑体" panose="02010609060101010101" pitchFamily="49" charset="-122"/>
                <a:cs typeface="黑体" panose="02010609060101010101" pitchFamily="49" charset="-122"/>
              </a:rPr>
              <a:t>标语一:</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口罩还是呼吸机,您老看着二选一</a:t>
            </a:r>
          </a:p>
          <a:p>
            <a:pPr indent="0" algn="l" fontAlgn="auto">
              <a:lnSpc>
                <a:spcPct val="150000"/>
              </a:lnSpc>
            </a:pPr>
            <a:r>
              <a:rPr sz="2400" b="0">
                <a:solidFill>
                  <a:schemeClr val="tx1"/>
                </a:solidFill>
                <a:latin typeface="黑体" panose="02010609060101010101" pitchFamily="49" charset="-122"/>
                <a:ea typeface="黑体" panose="02010609060101010101" pitchFamily="49" charset="-122"/>
                <a:cs typeface="黑体" panose="02010609060101010101" pitchFamily="49" charset="-122"/>
              </a:rPr>
              <a:t>标语二:</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今年过年不串门,来串门的是敌人,敌人来了不开门</a:t>
            </a:r>
          </a:p>
        </p:txBody>
      </p:sp>
      <p:pic>
        <p:nvPicPr>
          <p:cNvPr id="3" name="图片 2"/>
          <p:cNvPicPr>
            <a:picLocks noChangeAspect="1"/>
          </p:cNvPicPr>
          <p:nvPr/>
        </p:nvPicPr>
        <p:blipFill>
          <a:blip r:embed="rId2"/>
          <a:stretch>
            <a:fillRect/>
          </a:stretch>
        </p:blipFill>
        <p:spPr>
          <a:xfrm>
            <a:off x="3888105" y="4397375"/>
            <a:ext cx="5591175" cy="2085975"/>
          </a:xfrm>
          <a:prstGeom prst="rect">
            <a:avLst/>
          </a:prstGeom>
        </p:spPr>
      </p:pic>
    </p:spTree>
  </p:cSld>
  <p:clrMapOvr>
    <a:masterClrMapping/>
  </p:clrMapOvr>
  <p:transition spd="med">
    <p:wipe dir="d"/>
  </p:transition>
  <p:timing/>
</p:sld>
</file>

<file path=ppt/slides/slide3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语言综合运用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6</a:t>
            </a:r>
          </a:p>
        </p:txBody>
      </p:sp>
      <p:sp>
        <p:nvSpPr>
          <p:cNvPr id="2" name="文本框 1"/>
          <p:cNvSpPr txBox="1"/>
          <p:nvPr/>
        </p:nvSpPr>
        <p:spPr>
          <a:xfrm>
            <a:off x="463550" y="1810385"/>
            <a:ext cx="10097135" cy="5077460"/>
          </a:xfrm>
          <a:prstGeom prst="rect">
            <a:avLst/>
          </a:prstGeom>
          <a:noFill/>
          <a:ln w="9525">
            <a:noFill/>
          </a:ln>
        </p:spPr>
        <p:txBody>
          <a:bodyPr wrap="square">
            <a:spAutoFit/>
          </a:bodyPr>
          <a:lstStyle/>
          <a:p>
            <a:pPr indent="0" algn="l"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a:t>
            </a:r>
            <a:r>
              <a:rPr sz="2400" b="0">
                <a:solidFill>
                  <a:srgbClr val="FF0000"/>
                </a:solidFill>
                <a:latin typeface="黑体" panose="02010609060101010101" pitchFamily="49" charset="-122"/>
                <a:ea typeface="黑体" panose="02010609060101010101" pitchFamily="49" charset="-122"/>
                <a:cs typeface="宋体" panose="02010600030101010101" pitchFamily="2" charset="-122"/>
              </a:rPr>
              <a:t>参考答案</a:t>
            </a: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　标语一示例:我认为这则标语运用得恰到好处,体现了河南疫情防控的硬核精神。(1分)这条标语看上去粗俗,读起来却朗朗上口,尾字押韵,便于记忆,体现了中国俗语的魅力。(1分)农村整体文化水平相对较低,标语太文雅,如“山川异域,风月同天”之类的标语,不便于广大村民理解传诵,达不到宣传效果。(1分)有些老人比较固执,不听劝阻,无法向他们讲明道理,因此直接告诉他们口罩和呼吸机只能选择一个,老人们能认识到疫情的严重性,自然愿意接受前者,宣传目的也就达到了。(1分)(语言简洁流畅1分)(共5分)</a:t>
            </a:r>
          </a:p>
          <a:p>
            <a:pPr indent="0" algn="l" fontAlgn="auto">
              <a:lnSpc>
                <a:spcPct val="150000"/>
              </a:lnSpc>
            </a:pPr>
            <a:endParaRPr sz="2400" b="0">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wipe dir="d"/>
  </p:transition>
  <p:timing/>
</p:sld>
</file>

<file path=ppt/slides/slide3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语言综合运用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6</a:t>
            </a:r>
          </a:p>
        </p:txBody>
      </p:sp>
      <p:sp>
        <p:nvSpPr>
          <p:cNvPr id="2" name="文本框 1"/>
          <p:cNvSpPr txBox="1"/>
          <p:nvPr/>
        </p:nvSpPr>
        <p:spPr>
          <a:xfrm>
            <a:off x="463550" y="1810385"/>
            <a:ext cx="10097135" cy="3969385"/>
          </a:xfrm>
          <a:prstGeom prst="rect">
            <a:avLst/>
          </a:prstGeom>
          <a:noFill/>
          <a:ln w="9525">
            <a:noFill/>
          </a:ln>
        </p:spPr>
        <p:txBody>
          <a:bodyPr wrap="square">
            <a:spAutoFit/>
          </a:bodyPr>
          <a:lstStyle/>
          <a:p>
            <a:pPr indent="0" algn="l"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a:t>
            </a:r>
            <a:r>
              <a:rPr sz="2400" b="0">
                <a:solidFill>
                  <a:srgbClr val="FF0000"/>
                </a:solidFill>
                <a:latin typeface="黑体" panose="02010609060101010101" pitchFamily="49" charset="-122"/>
                <a:ea typeface="黑体" panose="02010609060101010101" pitchFamily="49" charset="-122"/>
                <a:cs typeface="宋体" panose="02010600030101010101" pitchFamily="2" charset="-122"/>
              </a:rPr>
              <a:t>参考答案</a:t>
            </a: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　标语二示例:我认为这则标语运用得恰到好处,体现了河南疫情防控的硬核精神。(1分)这条标语看上去粗俗,读起来却朗朗上口,巧妙改写了家喻户晓的广告词,让村民印象深刻,便于记忆。(1分)农村整体文化水平相对较低,标语太文雅,如“山川异域,风月同天”之类的标语,不便于广大村民理解传诵,达不到宣传效果。(1分)把不听劝阻串门的村民称作“敌人”,既点明了病毒传染的危害性,也避免了出现村民因为面子问题而无法拒绝亲友串门的现象。(1分)(语言简洁流畅1分)(共5分)</a:t>
            </a:r>
          </a:p>
        </p:txBody>
      </p:sp>
    </p:spTree>
  </p:cSld>
  <p:clrMapOvr>
    <a:masterClrMapping/>
  </p:clrMapOvr>
  <p:transition spd="med">
    <p:wipe dir="d"/>
  </p:transition>
  <p:timing/>
</p:sld>
</file>

<file path=ppt/slides/slide3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语言综合运用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6</a:t>
            </a:r>
          </a:p>
        </p:txBody>
      </p:sp>
      <p:sp>
        <p:nvSpPr>
          <p:cNvPr id="2" name="文本框 1"/>
          <p:cNvSpPr txBox="1"/>
          <p:nvPr/>
        </p:nvSpPr>
        <p:spPr>
          <a:xfrm>
            <a:off x="508000" y="1699260"/>
            <a:ext cx="10462895" cy="1753235"/>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提分特训</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4.班级将举行“青春万岁,强国有我”主题班会,请你写一段结束语。(60字左右)(4分)</a:t>
            </a:r>
          </a:p>
        </p:txBody>
      </p:sp>
    </p:spTree>
  </p:cSld>
  <p:clrMapOvr>
    <a:masterClrMapping/>
  </p:clrMapOvr>
  <p:transition spd="med">
    <p:wipe dir="d"/>
  </p:transition>
  <p:timing/>
</p:sld>
</file>

<file path=ppt/slides/slide34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语言综合运用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6</a:t>
            </a:r>
          </a:p>
        </p:txBody>
      </p:sp>
      <p:sp>
        <p:nvSpPr>
          <p:cNvPr id="2" name="文本框 1"/>
          <p:cNvSpPr txBox="1"/>
          <p:nvPr/>
        </p:nvSpPr>
        <p:spPr>
          <a:xfrm>
            <a:off x="463550" y="1810385"/>
            <a:ext cx="10097135" cy="1753235"/>
          </a:xfrm>
          <a:prstGeom prst="rect">
            <a:avLst/>
          </a:prstGeom>
          <a:noFill/>
          <a:ln w="9525">
            <a:noFill/>
          </a:ln>
        </p:spPr>
        <p:txBody>
          <a:bodyPr wrap="square">
            <a:spAutoFit/>
          </a:bodyPr>
          <a:lstStyle/>
          <a:p>
            <a:pPr indent="0" algn="l"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a:t>
            </a:r>
            <a:r>
              <a:rPr sz="2400" b="0">
                <a:solidFill>
                  <a:srgbClr val="FF0000"/>
                </a:solidFill>
                <a:latin typeface="黑体" panose="02010609060101010101" pitchFamily="49" charset="-122"/>
                <a:ea typeface="黑体" panose="02010609060101010101" pitchFamily="49" charset="-122"/>
                <a:cs typeface="宋体" panose="02010600030101010101" pitchFamily="2" charset="-122"/>
              </a:rPr>
              <a:t>参考答案</a:t>
            </a: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　示例:同学们,这次主题班会就要结束了。(1分)相信正处青春年华的我们,已将家国情怀深深融入血液。(1分)青春万岁,强国有我,让我们行动起来吧!(1分)(语言流畅1分)(共4分)</a:t>
            </a:r>
          </a:p>
        </p:txBody>
      </p:sp>
    </p:spTree>
  </p:cSld>
  <p:clrMapOvr>
    <a:masterClrMapping/>
  </p:clrMapOvr>
  <p:transition spd="med">
    <p:wipe dir="d"/>
  </p:transition>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综合性学习</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专题六</a:t>
            </a:r>
          </a:p>
        </p:txBody>
      </p:sp>
      <p:sp>
        <p:nvSpPr>
          <p:cNvPr id="2" name="文本框 1"/>
          <p:cNvSpPr txBox="1"/>
          <p:nvPr/>
        </p:nvSpPr>
        <p:spPr>
          <a:xfrm>
            <a:off x="772795" y="1410970"/>
            <a:ext cx="9956800" cy="2306955"/>
          </a:xfrm>
          <a:prstGeom prst="rect">
            <a:avLst/>
          </a:prstGeom>
          <a:noFill/>
          <a:ln w="9525">
            <a:noFill/>
          </a:ln>
        </p:spPr>
        <p:txBody>
          <a:bodyPr wrap="square">
            <a:spAutoFit/>
          </a:bodyPr>
          <a:lstStyle/>
          <a:p>
            <a:pPr indent="0" algn="just"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(2)家在外地的小张近期要来郑州办事,想抽出两个小时参观河南博物院。作为该院志愿者,请你结合以上材料,给他一些提示,以便他更好地进行此次参观。要求:选取相关信息,语言连贯、得体,80字左右。(6分)</a:t>
            </a:r>
          </a:p>
          <a:p>
            <a:pPr indent="0" algn="just" fontAlgn="auto">
              <a:lnSpc>
                <a:spcPct val="150000"/>
              </a:lnSpc>
            </a:pPr>
            <a:endParaRPr sz="2400" b="0">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wipe dir="d"/>
  </p:transition>
  <p:timing/>
</p:sld>
</file>

<file path=ppt/slides/slide35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语言综合运用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6</a:t>
            </a:r>
          </a:p>
        </p:txBody>
      </p:sp>
      <p:sp>
        <p:nvSpPr>
          <p:cNvPr id="2" name="文本框 1"/>
          <p:cNvSpPr txBox="1"/>
          <p:nvPr/>
        </p:nvSpPr>
        <p:spPr>
          <a:xfrm>
            <a:off x="508000" y="1699260"/>
            <a:ext cx="10462895" cy="2306955"/>
          </a:xfrm>
          <a:prstGeom prst="rect">
            <a:avLst/>
          </a:prstGeom>
          <a:noFill/>
          <a:ln w="9525">
            <a:noFill/>
          </a:ln>
        </p:spPr>
        <p:txBody>
          <a:bodyPr wrap="square">
            <a:spAutoFit/>
          </a:bodyPr>
          <a:lstStyle/>
          <a:p>
            <a:pPr indent="0" algn="l" fontAlgn="auto">
              <a:lnSpc>
                <a:spcPct val="150000"/>
              </a:lnSpc>
            </a:pPr>
            <a:r>
              <a:rPr sz="2400" b="0" err="1">
                <a:solidFill>
                  <a:schemeClr val="tx1"/>
                </a:solidFill>
                <a:latin typeface="黑体" panose="02010609060101010101" pitchFamily="49" charset="-122"/>
                <a:ea typeface="黑体" panose="02010609060101010101" pitchFamily="49" charset="-122"/>
                <a:cs typeface="宋体" panose="02010600030101010101" pitchFamily="2" charset="-122"/>
              </a:rPr>
              <a:t>提分特训</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5.青年兴则国家兴,青年强则国家强。青年一代有理想、有本领、有担当,国家就有希望。小明所在的班级正以“自强不息”为主题进行演讲活动。请你帮助作为主持人的小明设计此次活动的开场白。(4分)</a:t>
            </a:r>
          </a:p>
        </p:txBody>
      </p:sp>
    </p:spTree>
  </p:cSld>
  <p:clrMapOvr>
    <a:masterClrMapping/>
  </p:clrMapOvr>
  <p:transition spd="med">
    <p:wipe dir="d"/>
  </p:transition>
  <p:timing/>
</p:sld>
</file>

<file path=ppt/slides/slide35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语言综合运用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6</a:t>
            </a:r>
          </a:p>
        </p:txBody>
      </p:sp>
      <p:sp>
        <p:nvSpPr>
          <p:cNvPr id="2" name="文本框 1"/>
          <p:cNvSpPr txBox="1"/>
          <p:nvPr/>
        </p:nvSpPr>
        <p:spPr>
          <a:xfrm>
            <a:off x="463550" y="1810385"/>
            <a:ext cx="10097135" cy="2306955"/>
          </a:xfrm>
          <a:prstGeom prst="rect">
            <a:avLst/>
          </a:prstGeom>
          <a:noFill/>
          <a:ln w="9525">
            <a:noFill/>
          </a:ln>
        </p:spPr>
        <p:txBody>
          <a:bodyPr wrap="square">
            <a:spAutoFit/>
          </a:bodyPr>
          <a:lstStyle/>
          <a:p>
            <a:pPr indent="0" algn="l"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a:t>
            </a:r>
            <a:r>
              <a:rPr sz="2400" b="0">
                <a:solidFill>
                  <a:srgbClr val="FF0000"/>
                </a:solidFill>
                <a:latin typeface="黑体" panose="02010609060101010101" pitchFamily="49" charset="-122"/>
                <a:ea typeface="黑体" panose="02010609060101010101" pitchFamily="49" charset="-122"/>
                <a:cs typeface="宋体" panose="02010600030101010101" pitchFamily="2" charset="-122"/>
              </a:rPr>
              <a:t>参考答案</a:t>
            </a: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　各位同学,大家好!(1分)《周易》中有句话:“天行健,君子以自强不息。”因为自强不息,万物蓬勃发展;因为自强不息,我们的民族日益强盛。(1分)今天,我们班组织这场“自强不息”的演讲活动,希望我们静下心来,细心聆听同学们自强不息的心声!(1分)(语言流畅1分)(共4分)</a:t>
            </a:r>
          </a:p>
        </p:txBody>
      </p:sp>
    </p:spTree>
  </p:cSld>
  <p:clrMapOvr>
    <a:masterClrMapping/>
  </p:clrMapOvr>
  <p:transition spd="med">
    <p:wipe dir="d"/>
  </p:transition>
  <p:timing/>
</p:sld>
</file>

<file path=ppt/slides/slide35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语言综合运用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6</a:t>
            </a:r>
          </a:p>
        </p:txBody>
      </p:sp>
      <p:sp>
        <p:nvSpPr>
          <p:cNvPr id="2" name="文本框 1"/>
          <p:cNvSpPr txBox="1"/>
          <p:nvPr/>
        </p:nvSpPr>
        <p:spPr>
          <a:xfrm>
            <a:off x="508000" y="1699260"/>
            <a:ext cx="10462895" cy="2306955"/>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提分特训</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6.假如下面材料中的两个人物共同获得了“感动中国20年特别人物”的荣誉,请从下面两则材料中提炼出一个关键词,并据此为他们拟写一段颁奖词。(5分)</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endParaRPr sz="2400" b="0">
              <a:solidFill>
                <a:schemeClr val="tx1"/>
              </a:solidFill>
              <a:latin typeface="楷体" panose="02010609060101010101" charset="-122"/>
              <a:ea typeface="楷体" panose="02010609060101010101" charset="-122"/>
              <a:cs typeface="楷体" panose="02010609060101010101" charset="-122"/>
            </a:endParaRPr>
          </a:p>
        </p:txBody>
      </p:sp>
    </p:spTree>
  </p:cSld>
  <p:clrMapOvr>
    <a:masterClrMapping/>
  </p:clrMapOvr>
  <p:transition spd="med">
    <p:wipe dir="d"/>
  </p:transition>
  <p:timing/>
</p:sld>
</file>

<file path=ppt/slides/slide35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语言综合运用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6</a:t>
            </a:r>
          </a:p>
        </p:txBody>
      </p:sp>
      <p:sp>
        <p:nvSpPr>
          <p:cNvPr id="2" name="文本框 1"/>
          <p:cNvSpPr txBox="1"/>
          <p:nvPr/>
        </p:nvSpPr>
        <p:spPr>
          <a:xfrm>
            <a:off x="508000" y="1699260"/>
            <a:ext cx="10462895" cy="2306955"/>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材料一</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r>
              <a:rPr sz="2400" b="0">
                <a:solidFill>
                  <a:schemeClr val="tx1"/>
                </a:solidFill>
                <a:latin typeface="楷体" panose="02010609060101010101" charset="-122"/>
                <a:ea typeface="楷体" panose="02010609060101010101" charset="-122"/>
                <a:cs typeface="楷体" panose="02010609060101010101" charset="-122"/>
              </a:rPr>
              <a:t>一名2岁女童从10楼坠落,吴菊萍奋不顾身地冲过去用双臂接住了孩子,但她的左臂却被撞成粉碎性骨折。吴菊萍因为这一举动被网友称为“最美妈妈”。</a:t>
            </a:r>
          </a:p>
          <a:p>
            <a:pPr indent="0" algn="l" fontAlgn="auto">
              <a:lnSpc>
                <a:spcPct val="150000"/>
              </a:lnSpc>
            </a:pPr>
            <a:r>
              <a:rPr sz="2400" b="0">
                <a:solidFill>
                  <a:schemeClr val="tx1"/>
                </a:solidFill>
                <a:latin typeface="楷体" panose="02010609060101010101" charset="-122"/>
                <a:ea typeface="楷体" panose="02010609060101010101" charset="-122"/>
                <a:cs typeface="楷体" panose="02010609060101010101" charset="-122"/>
              </a:rPr>
              <a:t>　　</a:t>
            </a:r>
          </a:p>
        </p:txBody>
      </p:sp>
    </p:spTree>
  </p:cSld>
  <p:clrMapOvr>
    <a:masterClrMapping/>
  </p:clrMapOvr>
  <p:transition spd="med">
    <p:wipe dir="d"/>
  </p:transition>
  <p:timing/>
</p:sld>
</file>

<file path=ppt/slides/slide35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语言综合运用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6</a:t>
            </a:r>
          </a:p>
        </p:txBody>
      </p:sp>
      <p:sp>
        <p:nvSpPr>
          <p:cNvPr id="2" name="文本框 1"/>
          <p:cNvSpPr txBox="1"/>
          <p:nvPr/>
        </p:nvSpPr>
        <p:spPr>
          <a:xfrm>
            <a:off x="508000" y="1699260"/>
            <a:ext cx="10462895" cy="3415030"/>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楷体" panose="02010609060101010101" charset="-122"/>
                <a:ea typeface="楷体" panose="02010609060101010101" charset="-122"/>
                <a:cs typeface="楷体" panose="02010609060101010101" charset="-122"/>
              </a:rPr>
              <a:t>　　</a:t>
            </a:r>
            <a:r>
              <a:rPr sz="2400" b="0">
                <a:solidFill>
                  <a:schemeClr val="tx1"/>
                </a:solidFill>
                <a:latin typeface="黑体" panose="02010609060101010101" pitchFamily="49" charset="-122"/>
                <a:ea typeface="黑体" panose="02010609060101010101" pitchFamily="49" charset="-122"/>
                <a:cs typeface="楷体" panose="02010609060101010101" charset="-122"/>
              </a:rPr>
              <a:t>材料二</a:t>
            </a:r>
            <a:r>
              <a:rPr sz="2400" b="0">
                <a:solidFill>
                  <a:schemeClr val="tx1"/>
                </a:solidFill>
                <a:latin typeface="楷体" panose="02010609060101010101" charset="-122"/>
                <a:ea typeface="楷体" panose="02010609060101010101" charset="-122"/>
                <a:cs typeface="楷体" panose="02010609060101010101" charset="-122"/>
              </a:rPr>
              <a:t>　执行重庆到拉萨飞行任务的川航3U8633次航班在9 800米的高空飞行时,驾驶舱风挡玻璃突然爆裂脱落。在座舱瞬间失压、驾驶舱温度低至零下40 ℃的生死瞬间,机长刘传健临危不惧,沉稳应对,完成“史诗级”的备降,确保了机上119名旅客和9名机组人员的生命安全,被誉为“英雄机长”。</a:t>
            </a:r>
          </a:p>
          <a:p>
            <a:pPr indent="0" algn="l" fontAlgn="auto">
              <a:lnSpc>
                <a:spcPct val="150000"/>
              </a:lnSpc>
            </a:pPr>
            <a:r>
              <a:rPr sz="2400" b="0">
                <a:solidFill>
                  <a:schemeClr val="tx1"/>
                </a:solidFill>
                <a:latin typeface="黑体" panose="02010609060101010101" pitchFamily="49" charset="-122"/>
                <a:ea typeface="黑体" panose="02010609060101010101" pitchFamily="49" charset="-122"/>
                <a:cs typeface="黑体" panose="02010609060101010101" pitchFamily="49" charset="-122"/>
              </a:rPr>
              <a:t>【关键词】　　 </a:t>
            </a:r>
          </a:p>
          <a:p>
            <a:pPr indent="0" algn="l" fontAlgn="auto">
              <a:lnSpc>
                <a:spcPct val="150000"/>
              </a:lnSpc>
            </a:pPr>
            <a:r>
              <a:rPr sz="2400" b="0">
                <a:solidFill>
                  <a:schemeClr val="tx1"/>
                </a:solidFill>
                <a:latin typeface="黑体" panose="02010609060101010101" pitchFamily="49" charset="-122"/>
                <a:ea typeface="黑体" panose="02010609060101010101" pitchFamily="49" charset="-122"/>
                <a:cs typeface="黑体" panose="02010609060101010101" pitchFamily="49" charset="-122"/>
              </a:rPr>
              <a:t>【颁奖词】</a:t>
            </a:r>
            <a:r>
              <a:rPr sz="2400" b="0">
                <a:solidFill>
                  <a:schemeClr val="tx1"/>
                </a:solidFill>
                <a:latin typeface="楷体" panose="02010609060101010101" charset="-122"/>
                <a:ea typeface="楷体" panose="02010609060101010101" charset="-122"/>
                <a:cs typeface="楷体" panose="02010609060101010101" charset="-122"/>
              </a:rPr>
              <a:t>　</a:t>
            </a:r>
          </a:p>
        </p:txBody>
      </p:sp>
    </p:spTree>
  </p:cSld>
  <p:clrMapOvr>
    <a:masterClrMapping/>
  </p:clrMapOvr>
  <p:transition spd="med">
    <p:wipe dir="d"/>
  </p:transition>
  <p:timing/>
</p:sld>
</file>

<file path=ppt/slides/slide35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语言综合运用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6</a:t>
            </a:r>
          </a:p>
        </p:txBody>
      </p:sp>
      <p:sp>
        <p:nvSpPr>
          <p:cNvPr id="2" name="文本框 1"/>
          <p:cNvSpPr txBox="1"/>
          <p:nvPr/>
        </p:nvSpPr>
        <p:spPr>
          <a:xfrm>
            <a:off x="463550" y="1810385"/>
            <a:ext cx="10097135" cy="2861310"/>
          </a:xfrm>
          <a:prstGeom prst="rect">
            <a:avLst/>
          </a:prstGeom>
          <a:noFill/>
          <a:ln w="9525">
            <a:noFill/>
          </a:ln>
        </p:spPr>
        <p:txBody>
          <a:bodyPr wrap="square">
            <a:spAutoFit/>
          </a:bodyPr>
          <a:lstStyle/>
          <a:p>
            <a:pPr indent="0" algn="l"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a:t>
            </a:r>
            <a:r>
              <a:rPr sz="2400" b="0">
                <a:solidFill>
                  <a:srgbClr val="FF0000"/>
                </a:solidFill>
                <a:latin typeface="黑体" panose="02010609060101010101" pitchFamily="49" charset="-122"/>
                <a:ea typeface="黑体" panose="02010609060101010101" pitchFamily="49" charset="-122"/>
                <a:cs typeface="宋体" panose="02010600030101010101" pitchFamily="2" charset="-122"/>
              </a:rPr>
              <a:t>参考答案</a:t>
            </a: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　【关键词】　示例:安全落地(1分)　 </a:t>
            </a:r>
          </a:p>
          <a:p>
            <a:pPr indent="0" algn="l"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【颁奖词】　示例:在危难时刻你奋不顾身,在危险时刻你沉着冷静。你们把他人的生命捧在自己手中,使他人安全落地,你就是“最美妈妈”,你就是“英雄机长”。(概述人物事件1分,分析共同点2分,语言有文采1分。共4分)(共5分)　 </a:t>
            </a:r>
          </a:p>
        </p:txBody>
      </p:sp>
    </p:spTree>
  </p:cSld>
  <p:clrMapOvr>
    <a:masterClrMapping/>
  </p:clrMapOvr>
  <p:transition spd="med">
    <p:wipe dir="d"/>
  </p:transition>
  <p:timing/>
</p:sld>
</file>

<file path=ppt/slides/slide35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语言综合运用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6</a:t>
            </a:r>
          </a:p>
        </p:txBody>
      </p:sp>
      <p:sp>
        <p:nvSpPr>
          <p:cNvPr id="2" name="文本框 1"/>
          <p:cNvSpPr txBox="1"/>
          <p:nvPr/>
        </p:nvSpPr>
        <p:spPr>
          <a:xfrm>
            <a:off x="508000" y="1699260"/>
            <a:ext cx="10462895" cy="1753235"/>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提分特训</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7.校刊准备以“生命的意义在于人与人之间的互相照亮”为主题举行征文活动,请你为此设计一段50字以上的宣传推广语。(3分)</a:t>
            </a:r>
          </a:p>
        </p:txBody>
      </p:sp>
    </p:spTree>
  </p:cSld>
  <p:clrMapOvr>
    <a:masterClrMapping/>
  </p:clrMapOvr>
  <p:transition spd="med">
    <p:wipe dir="d"/>
  </p:transition>
  <p:timing/>
</p:sld>
</file>

<file path=ppt/slides/slide35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语言综合运用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6</a:t>
            </a:r>
          </a:p>
        </p:txBody>
      </p:sp>
      <p:sp>
        <p:nvSpPr>
          <p:cNvPr id="2" name="文本框 1"/>
          <p:cNvSpPr txBox="1"/>
          <p:nvPr/>
        </p:nvSpPr>
        <p:spPr>
          <a:xfrm>
            <a:off x="463550" y="1810385"/>
            <a:ext cx="10097135" cy="1753235"/>
          </a:xfrm>
          <a:prstGeom prst="rect">
            <a:avLst/>
          </a:prstGeom>
          <a:noFill/>
          <a:ln w="9525">
            <a:noFill/>
          </a:ln>
        </p:spPr>
        <p:txBody>
          <a:bodyPr wrap="square">
            <a:spAutoFit/>
          </a:bodyPr>
          <a:lstStyle/>
          <a:p>
            <a:pPr indent="0" algn="l"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a:t>
            </a:r>
            <a:r>
              <a:rPr sz="2400" b="0">
                <a:solidFill>
                  <a:srgbClr val="FF0000"/>
                </a:solidFill>
                <a:latin typeface="黑体" panose="02010609060101010101" pitchFamily="49" charset="-122"/>
                <a:ea typeface="黑体" panose="02010609060101010101" pitchFamily="49" charset="-122"/>
                <a:cs typeface="宋体" panose="02010600030101010101" pitchFamily="2" charset="-122"/>
              </a:rPr>
              <a:t>参考答案</a:t>
            </a: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　在平凡与煎熬的日子里,不要忘了在这偌大的世界偶然的遇见;小巷的夜曲,乡间的稻香,雪中的寒梅,乌云后的星光——美好与你环环相扣,人与人心心照亮。(3分)</a:t>
            </a:r>
          </a:p>
        </p:txBody>
      </p:sp>
    </p:spTree>
  </p:cSld>
  <p:clrMapOvr>
    <a:masterClrMapping/>
  </p:clrMapOvr>
  <p:transition spd="med">
    <p:wipe dir="d"/>
  </p:transition>
  <p:timing/>
</p:sld>
</file>

<file path=ppt/slides/slide35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语言综合运用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6</a:t>
            </a:r>
          </a:p>
        </p:txBody>
      </p:sp>
      <p:sp>
        <p:nvSpPr>
          <p:cNvPr id="2" name="文本框 1"/>
          <p:cNvSpPr txBox="1"/>
          <p:nvPr/>
        </p:nvSpPr>
        <p:spPr>
          <a:xfrm>
            <a:off x="474980" y="1410970"/>
            <a:ext cx="10462895" cy="4887595"/>
          </a:xfrm>
          <a:prstGeom prst="rect">
            <a:avLst/>
          </a:prstGeom>
          <a:noFill/>
          <a:ln w="9525">
            <a:noFill/>
          </a:ln>
        </p:spPr>
        <p:txBody>
          <a:bodyPr wrap="square">
            <a:spAutoFit/>
          </a:bodyPr>
          <a:lstStyle/>
          <a:p>
            <a:pPr indent="0" algn="l" fontAlgn="auto">
              <a:lnSpc>
                <a:spcPct val="130000"/>
              </a:lnSpc>
            </a:pP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提分特训</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3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8.学校团委拟开展“我心中的优秀文化遗产</a:t>
            </a:r>
            <a:r>
              <a:rPr sz="2400" b="0" baseline="30000">
                <a:solidFill>
                  <a:schemeClr val="tx1"/>
                </a:solidFill>
                <a:latin typeface="宋体" panose="02010600030101010101" pitchFamily="2" charset="-122"/>
                <a:ea typeface="宋体" panose="02010600030101010101" pitchFamily="2" charset="-122"/>
                <a:cs typeface="宋体" panose="02010600030101010101" pitchFamily="2" charset="-122"/>
              </a:rPr>
              <a:t>【注】</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”评选活动,请你在河南全省范围内推荐一项文化遗产参评,并从不同角度写出两条推荐理由。(3分)</a:t>
            </a:r>
          </a:p>
          <a:p>
            <a:pPr indent="0" algn="l" fontAlgn="auto">
              <a:lnSpc>
                <a:spcPct val="13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a:t>
            </a: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注</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r>
              <a:rPr sz="2400" b="0">
                <a:solidFill>
                  <a:schemeClr val="tx1"/>
                </a:solidFill>
                <a:latin typeface="仿宋" panose="02010609060101010101" charset="-122"/>
                <a:ea typeface="仿宋" panose="02010609060101010101" charset="-122"/>
                <a:cs typeface="仿宋" panose="02010609060101010101" charset="-122"/>
              </a:rPr>
              <a:t>文化遗产包括物质文化遗产和非物质文化遗产。物质文化遗产,指具有历史、艺术和科学价值的文物,包括古遗址、古建筑等,以及历史上重要的艺术品、图书等。非物质文化遗产,指世代相传且表现传统文化的音乐、舞蹈、传说、习俗、手工艺等。</a:t>
            </a:r>
            <a:endParaRPr sz="2400" b="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0" algn="l" fontAlgn="auto">
              <a:lnSpc>
                <a:spcPct val="13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我推荐的文化遗产名称: </a:t>
            </a:r>
          </a:p>
          <a:p>
            <a:pPr indent="0" algn="l" fontAlgn="auto">
              <a:lnSpc>
                <a:spcPct val="13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推荐理由:① </a:t>
            </a:r>
          </a:p>
          <a:p>
            <a:pPr indent="0" algn="l" fontAlgn="auto">
              <a:lnSpc>
                <a:spcPct val="13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② </a:t>
            </a:r>
          </a:p>
        </p:txBody>
      </p:sp>
      <p:cxnSp>
        <p:nvCxnSpPr>
          <p:cNvPr id="3" name="直接连接符 2"/>
          <p:cNvCxnSpPr/>
          <p:nvPr/>
        </p:nvCxnSpPr>
        <p:spPr>
          <a:xfrm>
            <a:off x="2237105" y="5681345"/>
            <a:ext cx="4649470" cy="21590"/>
          </a:xfrm>
          <a:prstGeom prst="line">
            <a:avLst/>
          </a:prstGeom>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943610" y="6152515"/>
            <a:ext cx="4649470" cy="2159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p:wipe dir="d"/>
  </p:transition>
  <p:timing/>
</p:sld>
</file>

<file path=ppt/slides/slide35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语言综合运用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6</a:t>
            </a:r>
          </a:p>
        </p:txBody>
      </p:sp>
      <p:sp>
        <p:nvSpPr>
          <p:cNvPr id="2" name="文本框 1"/>
          <p:cNvSpPr txBox="1"/>
          <p:nvPr/>
        </p:nvSpPr>
        <p:spPr>
          <a:xfrm>
            <a:off x="463550" y="1810385"/>
            <a:ext cx="10097135" cy="2306955"/>
          </a:xfrm>
          <a:prstGeom prst="rect">
            <a:avLst/>
          </a:prstGeom>
          <a:noFill/>
          <a:ln w="9525">
            <a:noFill/>
          </a:ln>
        </p:spPr>
        <p:txBody>
          <a:bodyPr wrap="square">
            <a:spAutoFit/>
          </a:bodyPr>
          <a:lstStyle/>
          <a:p>
            <a:pPr indent="0" algn="l"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a:t>
            </a:r>
            <a:r>
              <a:rPr sz="2400" b="0">
                <a:solidFill>
                  <a:srgbClr val="FF0000"/>
                </a:solidFill>
                <a:latin typeface="黑体" panose="02010609060101010101" pitchFamily="49" charset="-122"/>
                <a:ea typeface="黑体" panose="02010609060101010101" pitchFamily="49" charset="-122"/>
                <a:cs typeface="宋体" panose="02010600030101010101" pitchFamily="2" charset="-122"/>
              </a:rPr>
              <a:t>参考答案</a:t>
            </a: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　【示例一】我推荐的文化遗产名称:龙门石窟</a:t>
            </a:r>
          </a:p>
          <a:p>
            <a:pPr indent="0" algn="l"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推荐理由:①石刻技艺精湛,具有极高的艺术价值。</a:t>
            </a:r>
          </a:p>
          <a:p>
            <a:pPr indent="0" algn="l"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②内容丰富,文化内涵深刻,是研究佛教文化的重要历史资料。</a:t>
            </a:r>
          </a:p>
          <a:p>
            <a:pPr indent="0" algn="l" fontAlgn="auto">
              <a:lnSpc>
                <a:spcPct val="150000"/>
              </a:lnSpc>
            </a:pPr>
            <a:endParaRPr sz="2400" b="0">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wipe dir="d"/>
  </p:transition>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综合性学习</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专题六</a:t>
            </a:r>
          </a:p>
        </p:txBody>
      </p:sp>
      <p:sp>
        <p:nvSpPr>
          <p:cNvPr id="2" name="文本框 1"/>
          <p:cNvSpPr txBox="1"/>
          <p:nvPr/>
        </p:nvSpPr>
        <p:spPr>
          <a:xfrm>
            <a:off x="772795" y="1410970"/>
            <a:ext cx="9956800" cy="4523105"/>
          </a:xfrm>
          <a:prstGeom prst="rect">
            <a:avLst/>
          </a:prstGeom>
          <a:noFill/>
          <a:ln w="9525">
            <a:noFill/>
          </a:ln>
        </p:spPr>
        <p:txBody>
          <a:bodyPr wrap="square">
            <a:spAutoFit/>
          </a:bodyPr>
          <a:lstStyle/>
          <a:p>
            <a:pPr indent="0" algn="just"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(2)家在外地的小张近期要来郑州办事,想抽出两个小时参观河南博物院。作为该院志愿者,请你结合以上材料,给他一些提示,以便他更好地进行此次参观。要求:选取相关信息,语言连贯、得体,80字左右。(6分)</a:t>
            </a:r>
          </a:p>
          <a:p>
            <a:pPr indent="0" algn="just" fontAlgn="auto">
              <a:lnSpc>
                <a:spcPct val="150000"/>
              </a:lnSpc>
            </a:pPr>
            <a:r>
              <a:rPr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zh-CN" sz="2400">
                <a:solidFill>
                  <a:srgbClr val="FF0000"/>
                </a:solidFill>
                <a:latin typeface="黑体" panose="02010609060101010101" pitchFamily="49" charset="-122"/>
                <a:ea typeface="黑体" panose="02010609060101010101" pitchFamily="49" charset="-122"/>
                <a:cs typeface="宋体" panose="02010600030101010101" pitchFamily="2" charset="-122"/>
                <a:sym typeface="+mn-ea"/>
              </a:rPr>
              <a:t>参考</a:t>
            </a:r>
            <a:r>
              <a:rPr sz="2400">
                <a:solidFill>
                  <a:srgbClr val="FF0000"/>
                </a:solidFill>
                <a:latin typeface="黑体" panose="02010609060101010101" pitchFamily="49" charset="-122"/>
                <a:ea typeface="黑体" panose="02010609060101010101" pitchFamily="49" charset="-122"/>
                <a:cs typeface="宋体" panose="02010600030101010101" pitchFamily="2" charset="-122"/>
                <a:sym typeface="+mn-ea"/>
              </a:rPr>
              <a:t>答案</a:t>
            </a:r>
            <a:r>
              <a:rPr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小张,您好!河南博物院的开放时间是周二至周日上午九点到下午五点半,来时请带上您的有效证件。由于您时间有限,建议您选择“大象中原”等常设性展览,参观时可用手机扫码享受“智慧导览”服务。(“时间”“证件”“常设性展览”“智慧导览”等信息,一点1分,共4分;语言连贯、得体,2分。共6分)　</a:t>
            </a:r>
          </a:p>
        </p:txBody>
      </p:sp>
    </p:spTree>
  </p:cSld>
  <p:clrMapOvr>
    <a:masterClrMapping/>
  </p:clrMapOvr>
  <p:transition spd="med">
    <p:wipe dir="d"/>
  </p:transition>
  <p:timing/>
</p:sld>
</file>

<file path=ppt/slides/slide36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语言综合运用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6</a:t>
            </a:r>
          </a:p>
        </p:txBody>
      </p:sp>
      <p:sp>
        <p:nvSpPr>
          <p:cNvPr id="2" name="文本框 1"/>
          <p:cNvSpPr txBox="1"/>
          <p:nvPr/>
        </p:nvSpPr>
        <p:spPr>
          <a:xfrm>
            <a:off x="463550" y="1810385"/>
            <a:ext cx="10617835" cy="2306955"/>
          </a:xfrm>
          <a:prstGeom prst="rect">
            <a:avLst/>
          </a:prstGeom>
          <a:noFill/>
          <a:ln w="9525">
            <a:noFill/>
          </a:ln>
        </p:spPr>
        <p:txBody>
          <a:bodyPr wrap="square">
            <a:spAutoFit/>
          </a:bodyPr>
          <a:lstStyle/>
          <a:p>
            <a:pPr indent="0" algn="l"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a:t>
            </a:r>
            <a:r>
              <a:rPr sz="2400" b="0">
                <a:solidFill>
                  <a:srgbClr val="FF0000"/>
                </a:solidFill>
                <a:latin typeface="黑体" panose="02010609060101010101" pitchFamily="49" charset="-122"/>
                <a:ea typeface="黑体" panose="02010609060101010101" pitchFamily="49" charset="-122"/>
                <a:cs typeface="宋体" panose="02010600030101010101" pitchFamily="2" charset="-122"/>
              </a:rPr>
              <a:t>参考答案</a:t>
            </a: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　【示例二】我推荐的文化遗产名称:豫西狮舞</a:t>
            </a:r>
          </a:p>
          <a:p>
            <a:pPr indent="0" algn="l"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推荐理由:①音乐、舞蹈、道具、服饰等,给人以强烈的视觉冲击和美的享受。</a:t>
            </a:r>
          </a:p>
          <a:p>
            <a:pPr indent="0" algn="l"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②表演形式热情奔放,体现出中原人民耿直豪爽的性情。</a:t>
            </a:r>
          </a:p>
          <a:p>
            <a:pPr indent="0" algn="l"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(文化遗产名称1分;推荐理由一点1分,共2分。共3分)</a:t>
            </a:r>
          </a:p>
        </p:txBody>
      </p:sp>
    </p:spTree>
  </p:cSld>
  <p:clrMapOvr>
    <a:masterClrMapping/>
  </p:clrMapOvr>
  <p:transition spd="med">
    <p:wipe dir="d"/>
  </p:transition>
  <p:timing/>
</p:sld>
</file>

<file path=ppt/slides/slide36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语言综合运用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6</a:t>
            </a:r>
          </a:p>
        </p:txBody>
      </p:sp>
      <p:sp>
        <p:nvSpPr>
          <p:cNvPr id="2" name="文本框 1"/>
          <p:cNvSpPr txBox="1"/>
          <p:nvPr/>
        </p:nvSpPr>
        <p:spPr>
          <a:xfrm>
            <a:off x="508000" y="1699260"/>
            <a:ext cx="10462895" cy="1753235"/>
          </a:xfrm>
          <a:prstGeom prst="rect">
            <a:avLst/>
          </a:prstGeom>
          <a:noFill/>
          <a:ln w="9525">
            <a:noFill/>
          </a:ln>
        </p:spPr>
        <p:txBody>
          <a:bodyPr wrap="square">
            <a:spAutoFit/>
          </a:bodyPr>
          <a:lstStyle/>
          <a:p>
            <a:pPr indent="0" fontAlgn="auto">
              <a:lnSpc>
                <a:spcPct val="150000"/>
              </a:lnSpc>
            </a:pPr>
            <a:r>
              <a:rPr sz="2400" b="0">
                <a:latin typeface="黑体" panose="02010609060101010101" pitchFamily="49" charset="-122"/>
                <a:ea typeface="黑体" panose="02010609060101010101" pitchFamily="49" charset="-122"/>
                <a:cs typeface="宋体" panose="02010600030101010101" pitchFamily="2" charset="-122"/>
              </a:rPr>
              <a:t>提分特训</a:t>
            </a:r>
            <a:r>
              <a:rPr sz="2400" b="0">
                <a:latin typeface="宋体" panose="02010600030101010101" pitchFamily="2" charset="-122"/>
                <a:ea typeface="宋体" panose="02010600030101010101" pitchFamily="2" charset="-122"/>
                <a:cs typeface="宋体" panose="02010600030101010101" pitchFamily="2" charset="-122"/>
              </a:rPr>
              <a:t>　</a:t>
            </a:r>
          </a:p>
          <a:p>
            <a:pPr indent="0" fontAlgn="auto">
              <a:lnSpc>
                <a:spcPct val="150000"/>
              </a:lnSpc>
            </a:pPr>
            <a:r>
              <a:rPr sz="2400" b="0">
                <a:latin typeface="宋体" panose="02010600030101010101" pitchFamily="2" charset="-122"/>
                <a:ea typeface="宋体" panose="02010600030101010101" pitchFamily="2" charset="-122"/>
                <a:cs typeface="宋体" panose="02010600030101010101" pitchFamily="2" charset="-122"/>
              </a:rPr>
              <a:t>9.学校文艺社举办《我是主持人》比赛,你抽到了《校园朗诵者》节目,请为下面两个节目撰写串场词。(4分)</a:t>
            </a:r>
          </a:p>
        </p:txBody>
      </p:sp>
      <p:graphicFrame>
        <p:nvGraphicFramePr>
          <p:cNvPr id="3" name="表格 2"/>
          <p:cNvGraphicFramePr>
            <a:graphicFrameLocks noGrp="1"/>
          </p:cNvGraphicFramePr>
          <p:nvPr>
            <p:custDataLst>
              <p:tags r:id="rId2"/>
            </p:custDataLst>
          </p:nvPr>
        </p:nvGraphicFramePr>
        <p:xfrm>
          <a:off x="3295332" y="3735070"/>
          <a:ext cx="6444615" cy="2261870"/>
        </p:xfrm>
        <a:graphic>
          <a:graphicData uri="http://schemas.openxmlformats.org/drawingml/2006/table">
            <a:tbl>
              <a:tblPr firstRow="1" bandRow="1">
                <a:tableStyleId>{5940675A-B579-460E-94D1-54222C63F5DA}</a:tableStyleId>
              </a:tblPr>
              <a:tblGrid>
                <a:gridCol w="1701800"/>
                <a:gridCol w="2042160"/>
                <a:gridCol w="2700655"/>
              </a:tblGrid>
              <a:tr h="565785">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节目顺序</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节目名称</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朗诵者</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665480">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节目1</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《乡愁》</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1803班鸿文</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030605">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节目2</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《你是人间的四月天》</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1806班美佳</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wipe dir="d"/>
  </p:transition>
  <p:timing/>
</p:sld>
</file>

<file path=ppt/slides/slide36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语言综合运用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6</a:t>
            </a:r>
          </a:p>
        </p:txBody>
      </p:sp>
      <p:sp>
        <p:nvSpPr>
          <p:cNvPr id="2" name="文本框 1"/>
          <p:cNvSpPr txBox="1"/>
          <p:nvPr/>
        </p:nvSpPr>
        <p:spPr>
          <a:xfrm>
            <a:off x="463550" y="1810385"/>
            <a:ext cx="10097135" cy="2306955"/>
          </a:xfrm>
          <a:prstGeom prst="rect">
            <a:avLst/>
          </a:prstGeom>
          <a:noFill/>
          <a:ln w="9525">
            <a:noFill/>
          </a:ln>
        </p:spPr>
        <p:txBody>
          <a:bodyPr wrap="square">
            <a:spAutoFit/>
          </a:bodyPr>
          <a:lstStyle/>
          <a:p>
            <a:pPr indent="0" algn="l"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a:t>
            </a:r>
            <a:r>
              <a:rPr sz="2400" b="0">
                <a:solidFill>
                  <a:srgbClr val="FF0000"/>
                </a:solidFill>
                <a:latin typeface="黑体" panose="02010609060101010101" pitchFamily="49" charset="-122"/>
                <a:ea typeface="黑体" panose="02010609060101010101" pitchFamily="49" charset="-122"/>
                <a:cs typeface="宋体" panose="02010600030101010101" pitchFamily="2" charset="-122"/>
              </a:rPr>
              <a:t>参考答案</a:t>
            </a: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　示例:感谢1803班鸿文同学为大家带来的《乡愁》。感受完余光中对故乡的吟咏,让我们走进林徽因的世界,倾听她对爱的歌颂。下面请听1806班美佳同学的朗诵《你是人间的四月天》。[符合串场词特点(承上启下)2分,语言表达2分。共4分]</a:t>
            </a:r>
          </a:p>
        </p:txBody>
      </p:sp>
    </p:spTree>
  </p:cSld>
  <p:clrMapOvr>
    <a:masterClrMapping/>
  </p:clrMapOvr>
  <p:transition spd="med">
    <p:wipe dir="d"/>
  </p:transition>
  <p:timing/>
</p:sld>
</file>

<file path=ppt/slides/slide36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语言综合运用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6</a:t>
            </a:r>
          </a:p>
        </p:txBody>
      </p:sp>
      <p:sp>
        <p:nvSpPr>
          <p:cNvPr id="2" name="文本框 1"/>
          <p:cNvSpPr txBox="1"/>
          <p:nvPr/>
        </p:nvSpPr>
        <p:spPr>
          <a:xfrm>
            <a:off x="508000" y="1699260"/>
            <a:ext cx="10462895" cy="3969385"/>
          </a:xfrm>
          <a:prstGeom prst="rect">
            <a:avLst/>
          </a:prstGeom>
          <a:noFill/>
          <a:ln w="9525">
            <a:noFill/>
          </a:ln>
        </p:spPr>
        <p:txBody>
          <a:bodyPr wrap="square">
            <a:spAutoFit/>
          </a:bodyPr>
          <a:lstStyle/>
          <a:p>
            <a:pPr indent="0" algn="l" fontAlgn="auto">
              <a:lnSpc>
                <a:spcPct val="150000"/>
              </a:lnSpc>
            </a:pPr>
            <a:r>
              <a:rPr sz="2400" b="0" err="1">
                <a:solidFill>
                  <a:schemeClr val="tx1"/>
                </a:solidFill>
                <a:latin typeface="黑体" panose="02010609060101010101" pitchFamily="49" charset="-122"/>
                <a:ea typeface="黑体" panose="02010609060101010101" pitchFamily="49" charset="-122"/>
                <a:cs typeface="宋体" panose="02010600030101010101" pitchFamily="2" charset="-122"/>
              </a:rPr>
              <a:t>提分特训</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10.王华制订了一份“孝敬父母月活动计划”,请你帮他在横线上再补充设计两项活动。(要求:形式与已给内容保持一致)(4分)</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(1)</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(2)</a:t>
            </a:r>
            <a:r>
              <a:rPr sz="2400" b="0" u="sng">
                <a:solidFill>
                  <a:schemeClr val="tx1"/>
                </a:solidFill>
                <a:latin typeface="宋体" panose="02010600030101010101" pitchFamily="2" charset="-122"/>
                <a:ea typeface="宋体" panose="02010600030101010101" pitchFamily="2" charset="-122"/>
                <a:cs typeface="宋体" panose="02010600030101010101" pitchFamily="2" charset="-122"/>
              </a:rPr>
              <a:t>                       </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(3)绘制孝亲敬老主题板报</a:t>
            </a:r>
            <a:endParaRPr sz="2400" b="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(4)阅读孝亲敬老主题书籍</a:t>
            </a:r>
            <a:endParaRPr sz="2400" b="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cxnSp>
        <p:nvCxnSpPr>
          <p:cNvPr id="3" name="直接连接符 2"/>
          <p:cNvCxnSpPr/>
          <p:nvPr/>
        </p:nvCxnSpPr>
        <p:spPr>
          <a:xfrm flipV="1">
            <a:off x="1082675" y="3850005"/>
            <a:ext cx="3318510" cy="11430"/>
          </a:xfrm>
          <a:prstGeom prst="line">
            <a:avLst/>
          </a:prstGeom>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V="1">
            <a:off x="1082675" y="4398645"/>
            <a:ext cx="3318510" cy="1143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p:wipe dir="d"/>
  </p:transition>
  <p:timing/>
</p:sld>
</file>

<file path=ppt/slides/slide36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语言综合运用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6</a:t>
            </a:r>
          </a:p>
        </p:txBody>
      </p:sp>
      <p:sp>
        <p:nvSpPr>
          <p:cNvPr id="2" name="文本框 1"/>
          <p:cNvSpPr txBox="1"/>
          <p:nvPr/>
        </p:nvSpPr>
        <p:spPr>
          <a:xfrm>
            <a:off x="508000" y="1699260"/>
            <a:ext cx="10462895" cy="4523105"/>
          </a:xfrm>
          <a:prstGeom prst="rect">
            <a:avLst/>
          </a:prstGeom>
          <a:noFill/>
          <a:ln w="9525">
            <a:noFill/>
          </a:ln>
        </p:spPr>
        <p:txBody>
          <a:bodyPr wrap="square">
            <a:spAutoFit/>
          </a:bodyPr>
          <a:lstStyle/>
          <a:p>
            <a:pPr indent="0" algn="l" fontAlgn="auto">
              <a:lnSpc>
                <a:spcPct val="150000"/>
              </a:lnSpc>
            </a:pPr>
            <a:r>
              <a:rPr sz="2400" b="0" err="1">
                <a:solidFill>
                  <a:schemeClr val="tx1"/>
                </a:solidFill>
                <a:latin typeface="黑体" panose="02010609060101010101" pitchFamily="49" charset="-122"/>
                <a:ea typeface="黑体" panose="02010609060101010101" pitchFamily="49" charset="-122"/>
                <a:cs typeface="宋体" panose="02010600030101010101" pitchFamily="2" charset="-122"/>
              </a:rPr>
              <a:t>提分特训</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10.王华制订了一份“孝敬父母月活动计划”,请你帮他在横线上再补充设计两项活动。(要求:形式与已给内容保持一致)(4分)</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(1)</a:t>
            </a:r>
            <a:r>
              <a:rPr sz="2400" b="0" u="sng">
                <a:solidFill>
                  <a:srgbClr val="FF0000"/>
                </a:solidFill>
                <a:latin typeface="宋体" panose="02010600030101010101" pitchFamily="2" charset="-122"/>
                <a:ea typeface="宋体" panose="02010600030101010101" pitchFamily="2" charset="-122"/>
                <a:cs typeface="宋体" panose="02010600030101010101" pitchFamily="2" charset="-122"/>
              </a:rPr>
              <a:t>　举办孝亲敬老主题演讲　</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(2)</a:t>
            </a:r>
            <a:r>
              <a:rPr sz="2400" b="0" u="sng">
                <a:solidFill>
                  <a:srgbClr val="FF0000"/>
                </a:solidFill>
                <a:latin typeface="宋体" panose="02010600030101010101" pitchFamily="2" charset="-122"/>
                <a:ea typeface="宋体" panose="02010600030101010101" pitchFamily="2" charset="-122"/>
                <a:cs typeface="宋体" panose="02010600030101010101" pitchFamily="2" charset="-122"/>
              </a:rPr>
              <a:t>　朗诵孝亲敬老主题诗歌　</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(3)绘制孝亲敬老主题板报</a:t>
            </a:r>
            <a:endParaRPr sz="2400" b="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(4)阅读孝亲敬老主题书籍</a:t>
            </a:r>
            <a:endParaRPr sz="2400" b="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0" algn="l"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(一个2分,其中句式一致1分,内容符合要求1分。共4分)</a:t>
            </a:r>
          </a:p>
        </p:txBody>
      </p:sp>
    </p:spTree>
  </p:cSld>
  <p:clrMapOvr>
    <a:masterClrMapping/>
  </p:clrMapOvr>
  <p:transition spd="med">
    <p:wipe dir="d"/>
  </p:transition>
  <p:timing/>
</p:sld>
</file>

<file path=ppt/slides/slide36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语言综合运用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6</a:t>
            </a:r>
          </a:p>
        </p:txBody>
      </p:sp>
      <p:sp>
        <p:nvSpPr>
          <p:cNvPr id="2" name="文本框 1"/>
          <p:cNvSpPr txBox="1"/>
          <p:nvPr/>
        </p:nvSpPr>
        <p:spPr>
          <a:xfrm>
            <a:off x="508000" y="1699260"/>
            <a:ext cx="10462895" cy="3969385"/>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提分特训</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11.阅读下面文字,谈谈你对“科技小屋——创客(梦想)教室”这一举措的看法。(3分)</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r>
              <a:rPr sz="2400" b="0">
                <a:solidFill>
                  <a:schemeClr val="tx1"/>
                </a:solidFill>
                <a:latin typeface="楷体" panose="02010609060101010101" charset="-122"/>
                <a:ea typeface="楷体" panose="02010609060101010101" charset="-122"/>
                <a:cs typeface="楷体" panose="02010609060101010101" charset="-122"/>
              </a:rPr>
              <a:t>截至2019年12月,陕西希望工程援建的18所“科技小屋”已覆盖9个地市,让两万余名秦巴山区孩子走近科学。“科技小屋”配备的百余种科学实验器材和数百本科普读物,将孩子们带入多姿多彩的奇幻世界。2020年,创新升级版的“科技小屋”——创客(梦想)教室也将“启航”。</a:t>
            </a:r>
          </a:p>
        </p:txBody>
      </p:sp>
    </p:spTree>
  </p:cSld>
  <p:clrMapOvr>
    <a:masterClrMapping/>
  </p:clrMapOvr>
  <p:transition spd="med">
    <p:wipe dir="d"/>
  </p:transition>
  <p:timing/>
</p:sld>
</file>

<file path=ppt/slides/slide36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语言综合运用</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6</a:t>
            </a:r>
          </a:p>
        </p:txBody>
      </p:sp>
      <p:sp>
        <p:nvSpPr>
          <p:cNvPr id="2" name="文本框 1"/>
          <p:cNvSpPr txBox="1"/>
          <p:nvPr/>
        </p:nvSpPr>
        <p:spPr>
          <a:xfrm>
            <a:off x="463550" y="1810385"/>
            <a:ext cx="10097135" cy="3415030"/>
          </a:xfrm>
          <a:prstGeom prst="rect">
            <a:avLst/>
          </a:prstGeom>
          <a:noFill/>
          <a:ln w="9525">
            <a:noFill/>
          </a:ln>
        </p:spPr>
        <p:txBody>
          <a:bodyPr wrap="square">
            <a:spAutoFit/>
          </a:bodyPr>
          <a:lstStyle/>
          <a:p>
            <a:pPr indent="0" algn="l"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a:t>
            </a:r>
            <a:r>
              <a:rPr sz="2400" b="0">
                <a:solidFill>
                  <a:srgbClr val="FF0000"/>
                </a:solidFill>
                <a:latin typeface="黑体" panose="02010609060101010101" pitchFamily="49" charset="-122"/>
                <a:ea typeface="黑体" panose="02010609060101010101" pitchFamily="49" charset="-122"/>
                <a:cs typeface="宋体" panose="02010600030101010101" pitchFamily="2" charset="-122"/>
              </a:rPr>
              <a:t>参考答案</a:t>
            </a: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　示例:我认为“科技小屋——创客(梦想)教室”这一举措意义重大。它是对“科教兴国”战略的践行,它为渴求新知的少年们打开了一扇科技之窗、搭建了一座科技之桥,让他们从这里了解世界,了解未来,走向远方。它更有助于培养他们的创新精神,提升创新能力。所以,我认为“科技小屋——创客(梦想)教室”这一举措意义重大。(观点1分,意义作用2分。共3分)</a:t>
            </a:r>
          </a:p>
        </p:txBody>
      </p:sp>
    </p:spTree>
  </p:cSld>
  <p:clrMapOvr>
    <a:masterClrMapping/>
  </p:clrMapOvr>
  <p:transition spd="med">
    <p:wipe dir="d"/>
  </p:transition>
  <p:timing/>
</p:sld>
</file>

<file path=ppt/slides/slide36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对联、书法</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7</a:t>
            </a:r>
          </a:p>
        </p:txBody>
      </p:sp>
      <p:sp>
        <p:nvSpPr>
          <p:cNvPr id="2" name="文本框 1"/>
          <p:cNvSpPr txBox="1"/>
          <p:nvPr/>
        </p:nvSpPr>
        <p:spPr>
          <a:xfrm>
            <a:off x="463550" y="1066800"/>
            <a:ext cx="11349990" cy="4523105"/>
          </a:xfrm>
          <a:prstGeom prst="rect">
            <a:avLst/>
          </a:prstGeom>
          <a:noFill/>
          <a:ln w="9525">
            <a:noFill/>
          </a:ln>
        </p:spPr>
        <p:txBody>
          <a:bodyPr wrap="square">
            <a:spAutoFit/>
          </a:bodyPr>
          <a:lstStyle/>
          <a:p>
            <a:pPr indent="0" algn="ctr"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考向</a:t>
            </a:r>
            <a:r>
              <a:rPr lang="en-US" sz="2400" b="0">
                <a:solidFill>
                  <a:srgbClr val="FF0000"/>
                </a:solidFill>
                <a:latin typeface="宋体" panose="02010600030101010101" pitchFamily="2" charset="-122"/>
                <a:ea typeface="宋体" panose="02010600030101010101" pitchFamily="2" charset="-122"/>
                <a:cs typeface="宋体" panose="02010600030101010101" pitchFamily="2" charset="-122"/>
              </a:rPr>
              <a:t>1</a:t>
            </a: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对联</a:t>
            </a:r>
            <a:endParaRPr sz="2400" b="0">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sz="2400" b="0">
                <a:solidFill>
                  <a:srgbClr val="FF0000"/>
                </a:solidFill>
                <a:latin typeface="宋体" panose="02010600030101010101" pitchFamily="2" charset="-122"/>
                <a:ea typeface="宋体" panose="02010600030101010101" pitchFamily="2" charset="-122"/>
                <a:cs typeface="宋体" panose="02010600030101010101" pitchFamily="2" charset="-122"/>
              </a:rPr>
              <a:t>1</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[2020襄阳改编]请阅读下面文字,运用对联知识,根据画线句子内容,补充下联。(2分)</a:t>
            </a:r>
          </a:p>
          <a:p>
            <a:pPr indent="0" algn="just"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r>
              <a:rPr sz="2400" b="0">
                <a:solidFill>
                  <a:schemeClr val="tx1"/>
                </a:solidFill>
                <a:latin typeface="楷体" panose="02010609060101010101" charset="-122"/>
                <a:ea typeface="楷体" panose="02010609060101010101" charset="-122"/>
                <a:cs typeface="楷体" panose="02010609060101010101" charset="-122"/>
              </a:rPr>
              <a:t>中华传统文化博大精深,源远流长;国学宝藏,异彩纷呈,历久弥香。十九大报告提出,要深入挖掘中华优秀传统文化,让其展现永久魅力,增添时代风采。要让经典国学引领我们在新时代茁壮成长,助圆中华民族全面复兴的梦想。</a:t>
            </a:r>
          </a:p>
          <a:p>
            <a:pPr indent="0" algn="just"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上联:</a:t>
            </a:r>
            <a:r>
              <a:rPr sz="2400" b="0">
                <a:solidFill>
                  <a:schemeClr val="tx1"/>
                </a:solidFill>
                <a:latin typeface="楷体" panose="02010609060101010101" charset="-122"/>
                <a:ea typeface="楷体" panose="02010609060101010101" charset="-122"/>
                <a:cs typeface="宋体" panose="02010600030101010101" pitchFamily="2" charset="-122"/>
              </a:rPr>
              <a:t>传统文化展魅力添风釆</a:t>
            </a:r>
          </a:p>
          <a:p>
            <a:pPr indent="0" algn="just"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下联:</a:t>
            </a:r>
            <a:r>
              <a:rPr sz="2400" b="0" u="sng">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sz="2400" b="0" u="sng">
                <a:solidFill>
                  <a:schemeClr val="tx1"/>
                </a:solidFill>
                <a:latin typeface="楷体" panose="02010609060101010101" charset="-122"/>
                <a:ea typeface="楷体" panose="02010609060101010101" charset="-122"/>
                <a:cs typeface="楷体" panose="02010609060101010101" charset="-122"/>
              </a:rPr>
              <a:t>　</a:t>
            </a:r>
            <a:r>
              <a:rPr lang="zh-CN" sz="2400" b="0">
                <a:solidFill>
                  <a:schemeClr val="tx1"/>
                </a:solidFill>
                <a:latin typeface="楷体" panose="02010609060101010101" charset="-122"/>
                <a:ea typeface="楷体" panose="02010609060101010101" charset="-122"/>
                <a:cs typeface="楷体" panose="02010609060101010101" charset="-122"/>
              </a:rPr>
              <a:t>　</a:t>
            </a:r>
            <a:endParaRPr sz="2400" b="0">
              <a:solidFill>
                <a:schemeClr val="tx1"/>
              </a:solidFill>
              <a:latin typeface="楷体" panose="02010609060101010101" charset="-122"/>
              <a:ea typeface="楷体" panose="02010609060101010101" charset="-122"/>
              <a:cs typeface="楷体" panose="02010609060101010101" charset="-122"/>
            </a:endParaRPr>
          </a:p>
        </p:txBody>
      </p:sp>
    </p:spTree>
  </p:cSld>
  <p:clrMapOvr>
    <a:masterClrMapping/>
  </p:clrMapOvr>
  <p:transition spd="med">
    <p:wipe dir="d"/>
  </p:transition>
  <p:timing/>
</p:sld>
</file>

<file path=ppt/slides/slide36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对联、书法</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7</a:t>
            </a:r>
          </a:p>
        </p:txBody>
      </p:sp>
      <p:sp>
        <p:nvSpPr>
          <p:cNvPr id="2" name="文本框 1"/>
          <p:cNvSpPr txBox="1"/>
          <p:nvPr/>
        </p:nvSpPr>
        <p:spPr>
          <a:xfrm>
            <a:off x="895985" y="1056005"/>
            <a:ext cx="10729595" cy="2306955"/>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a:t>
            </a: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思路分析</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对联一般有以下特点:字数相等、词性相对、平仄相合、音韵和谐。上联“传统文化展魅力添风采”中“传统文化”是名词,“展魅力”与“添风釆”都是动宾短语。故所拟下联形式上要符合这些要求。内容上,要紧扣画线句,由此可对出下联为:经典国学引成长圆梦想。</a:t>
            </a:r>
          </a:p>
        </p:txBody>
      </p:sp>
    </p:spTree>
  </p:cSld>
  <p:clrMapOvr>
    <a:masterClrMapping/>
  </p:clrMapOvr>
  <p:transition spd="med">
    <p:wipe dir="d"/>
  </p:transition>
  <p:timing/>
</p:sld>
</file>

<file path=ppt/slides/slide36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对联、书法</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7</a:t>
            </a:r>
          </a:p>
        </p:txBody>
      </p:sp>
      <p:sp>
        <p:nvSpPr>
          <p:cNvPr id="2" name="文本框 1"/>
          <p:cNvSpPr txBox="1"/>
          <p:nvPr/>
        </p:nvSpPr>
        <p:spPr>
          <a:xfrm>
            <a:off x="463550" y="1810385"/>
            <a:ext cx="10097135" cy="645160"/>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a:t>
            </a: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参考答案</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示例:经典国学引成长圆梦想(2分)</a:t>
            </a:r>
          </a:p>
        </p:txBody>
      </p:sp>
    </p:spTree>
  </p:cSld>
  <p:clrMapOvr>
    <a:masterClrMapping/>
  </p:clrMapOvr>
  <p:transition spd="med">
    <p:wipe dir="d"/>
  </p:transition>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综合性学习</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专题六</a:t>
            </a:r>
          </a:p>
        </p:txBody>
      </p:sp>
      <p:sp>
        <p:nvSpPr>
          <p:cNvPr id="2" name="文本框 1"/>
          <p:cNvSpPr txBox="1"/>
          <p:nvPr/>
        </p:nvSpPr>
        <p:spPr>
          <a:xfrm>
            <a:off x="772795" y="1410970"/>
            <a:ext cx="9956800" cy="2861310"/>
          </a:xfrm>
          <a:prstGeom prst="rect">
            <a:avLst/>
          </a:prstGeom>
          <a:noFill/>
          <a:ln w="9525">
            <a:noFill/>
          </a:ln>
        </p:spPr>
        <p:txBody>
          <a:bodyPr wrap="square">
            <a:spAutoFit/>
          </a:bodyPr>
          <a:lstStyle/>
          <a:p>
            <a:pPr indent="0" algn="just"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6.[2017河南]阅读下面材料,按要求答题。(共8分)</a:t>
            </a:r>
          </a:p>
          <a:p>
            <a:pPr indent="0" algn="just"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材料一</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r>
              <a:rPr sz="2400" b="0">
                <a:solidFill>
                  <a:schemeClr val="tx1"/>
                </a:solidFill>
                <a:latin typeface="楷体" panose="02010609060101010101" charset="-122"/>
                <a:ea typeface="楷体" panose="02010609060101010101" charset="-122"/>
                <a:cs typeface="楷体" panose="02010609060101010101" charset="-122"/>
              </a:rPr>
              <a:t>2016年11月30日,中国申报的“二十四节气”被列入联合国教科文组织人类非物质文化遗产代表作名录。“二十四节气”是中国人通过观察太阳周年运动,认知一年中时令、气候、物候等方面变化规律所形成的知识体系和社会实践。</a:t>
            </a: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　</a:t>
            </a:r>
          </a:p>
        </p:txBody>
      </p:sp>
    </p:spTree>
  </p:cSld>
  <p:clrMapOvr>
    <a:masterClrMapping/>
  </p:clrMapOvr>
  <p:transition spd="med">
    <p:wipe dir="d"/>
  </p:transition>
  <p:timing/>
</p:sld>
</file>

<file path=ppt/slides/slide37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对联、书法</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7</a:t>
            </a:r>
          </a:p>
        </p:txBody>
      </p:sp>
      <p:sp>
        <p:nvSpPr>
          <p:cNvPr id="2" name="文本框 1"/>
          <p:cNvSpPr txBox="1"/>
          <p:nvPr/>
        </p:nvSpPr>
        <p:spPr>
          <a:xfrm>
            <a:off x="508000" y="1699260"/>
            <a:ext cx="10462895" cy="2861310"/>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方法技巧</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选择上下联或补写对联关键要注意两点:一是“词对”,二是“意对”。所谓“词对”主要指形式上的词性相对、结构相对、平仄相对,所谓“意对”主要指感情的抒发和意境的营造能够相对。在具体解题过程中,可从以下几方面入手:  </a:t>
            </a:r>
          </a:p>
        </p:txBody>
      </p:sp>
    </p:spTree>
  </p:cSld>
  <p:clrMapOvr>
    <a:masterClrMapping/>
  </p:clrMapOvr>
  <p:transition spd="med">
    <p:wipe dir="d"/>
  </p:transition>
  <p:timing/>
</p:sld>
</file>

<file path=ppt/slides/slide37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对联、书法</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7</a:t>
            </a:r>
          </a:p>
        </p:txBody>
      </p:sp>
      <p:sp>
        <p:nvSpPr>
          <p:cNvPr id="2" name="文本框 1"/>
          <p:cNvSpPr txBox="1"/>
          <p:nvPr/>
        </p:nvSpPr>
        <p:spPr>
          <a:xfrm>
            <a:off x="508000" y="1699260"/>
            <a:ext cx="10462895" cy="2861310"/>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方法技巧</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1.字数相等,断句一致。即保证上下两联的字数相等,具体表现为上下联相对应的词组字数相等。如:</a:t>
            </a:r>
          </a:p>
          <a:p>
            <a:pPr indent="0" algn="l" fontAlgn="auto">
              <a:lnSpc>
                <a:spcPct val="150000"/>
              </a:lnSpc>
            </a:pPr>
            <a:r>
              <a:rPr sz="2400" b="1">
                <a:solidFill>
                  <a:schemeClr val="tx1"/>
                </a:solidFill>
                <a:latin typeface="宋体" panose="02010600030101010101" pitchFamily="2" charset="-122"/>
                <a:ea typeface="宋体" panose="02010600030101010101" pitchFamily="2" charset="-122"/>
                <a:cs typeface="宋体" panose="02010600030101010101" pitchFamily="2" charset="-122"/>
              </a:rPr>
              <a:t>上联:</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春来眼际 　　　</a:t>
            </a:r>
            <a:r>
              <a:rPr sz="2400" b="1">
                <a:solidFill>
                  <a:schemeClr val="tx1"/>
                </a:solidFill>
                <a:latin typeface="宋体" panose="02010600030101010101" pitchFamily="2" charset="-122"/>
                <a:ea typeface="宋体" panose="02010600030101010101" pitchFamily="2" charset="-122"/>
                <a:cs typeface="宋体" panose="02010600030101010101" pitchFamily="2" charset="-122"/>
              </a:rPr>
              <a:t>下联:</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喜上眉梢</a:t>
            </a:r>
          </a:p>
          <a:p>
            <a:pPr indent="0" algn="l" fontAlgn="auto">
              <a:lnSpc>
                <a:spcPct val="150000"/>
              </a:lnSpc>
            </a:pPr>
            <a:r>
              <a:rPr sz="2400" b="1">
                <a:solidFill>
                  <a:schemeClr val="tx1"/>
                </a:solidFill>
                <a:latin typeface="宋体" panose="02010600030101010101" pitchFamily="2" charset="-122"/>
                <a:ea typeface="宋体" panose="02010600030101010101" pitchFamily="2" charset="-122"/>
                <a:cs typeface="宋体" panose="02010600030101010101" pitchFamily="2" charset="-122"/>
              </a:rPr>
              <a:t>分析:</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相对应的字、词字数相等。</a:t>
            </a:r>
          </a:p>
        </p:txBody>
      </p:sp>
    </p:spTree>
  </p:cSld>
  <p:clrMapOvr>
    <a:masterClrMapping/>
  </p:clrMapOvr>
  <p:transition spd="med">
    <p:wipe dir="d"/>
  </p:transition>
  <p:timing/>
</p:sld>
</file>

<file path=ppt/slides/slide37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对联、书法</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7</a:t>
            </a:r>
          </a:p>
        </p:txBody>
      </p:sp>
      <p:sp>
        <p:nvSpPr>
          <p:cNvPr id="2" name="文本框 1"/>
          <p:cNvSpPr txBox="1"/>
          <p:nvPr/>
        </p:nvSpPr>
        <p:spPr>
          <a:xfrm>
            <a:off x="508000" y="1699260"/>
            <a:ext cx="10462895" cy="3415030"/>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方法技巧</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2.平仄相合,音调和谐。在上下联同一位置上,上联是仄声,下联则是平声;上联是平声,下联则是仄声。但须注意的是,上联最后一字一定是仄声字,而下联最后一字一定是平声字。如:</a:t>
            </a:r>
          </a:p>
          <a:p>
            <a:pPr indent="0" algn="l" fontAlgn="auto">
              <a:lnSpc>
                <a:spcPct val="150000"/>
              </a:lnSpc>
            </a:pPr>
            <a:r>
              <a:rPr sz="2400" b="1">
                <a:solidFill>
                  <a:schemeClr val="tx1"/>
                </a:solidFill>
                <a:latin typeface="宋体" panose="02010600030101010101" pitchFamily="2" charset="-122"/>
                <a:ea typeface="宋体" panose="02010600030101010101" pitchFamily="2" charset="-122"/>
                <a:cs typeface="宋体" panose="02010600030101010101" pitchFamily="2" charset="-122"/>
              </a:rPr>
              <a:t>上联:</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春来眼际(平平仄仄)</a:t>
            </a:r>
          </a:p>
          <a:p>
            <a:pPr indent="0" algn="l" fontAlgn="auto">
              <a:lnSpc>
                <a:spcPct val="150000"/>
              </a:lnSpc>
            </a:pPr>
            <a:r>
              <a:rPr sz="2400" b="1">
                <a:solidFill>
                  <a:schemeClr val="tx1"/>
                </a:solidFill>
                <a:latin typeface="宋体" panose="02010600030101010101" pitchFamily="2" charset="-122"/>
                <a:ea typeface="宋体" panose="02010600030101010101" pitchFamily="2" charset="-122"/>
                <a:cs typeface="宋体" panose="02010600030101010101" pitchFamily="2" charset="-122"/>
              </a:rPr>
              <a:t>下联:</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喜上眉梢(仄仄平平)</a:t>
            </a:r>
          </a:p>
        </p:txBody>
      </p:sp>
    </p:spTree>
  </p:cSld>
  <p:clrMapOvr>
    <a:masterClrMapping/>
  </p:clrMapOvr>
  <p:transition spd="med">
    <p:wipe dir="d"/>
  </p:transition>
  <p:timing/>
</p:sld>
</file>

<file path=ppt/slides/slide37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对联、书法</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7</a:t>
            </a:r>
          </a:p>
        </p:txBody>
      </p:sp>
      <p:sp>
        <p:nvSpPr>
          <p:cNvPr id="2" name="文本框 1"/>
          <p:cNvSpPr txBox="1"/>
          <p:nvPr/>
        </p:nvSpPr>
        <p:spPr>
          <a:xfrm>
            <a:off x="508000" y="1699260"/>
            <a:ext cx="10462895" cy="2861310"/>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方法技巧</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3.词性相对,位置相同。上下两联相应位置上的词,词性应相同,如名词对名词,动词对动词,形容词对形容词,虚词对虚词等。如:</a:t>
            </a:r>
          </a:p>
          <a:p>
            <a:pPr indent="0" algn="l" fontAlgn="auto">
              <a:lnSpc>
                <a:spcPct val="150000"/>
              </a:lnSpc>
            </a:pPr>
            <a:r>
              <a:rPr sz="2400" b="1">
                <a:solidFill>
                  <a:schemeClr val="tx1"/>
                </a:solidFill>
                <a:latin typeface="宋体" panose="02010600030101010101" pitchFamily="2" charset="-122"/>
                <a:ea typeface="宋体" panose="02010600030101010101" pitchFamily="2" charset="-122"/>
                <a:cs typeface="宋体" panose="02010600030101010101" pitchFamily="2" charset="-122"/>
              </a:rPr>
              <a:t>上联:</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春(名词)来(动词)眼际(名词)</a:t>
            </a:r>
          </a:p>
          <a:p>
            <a:pPr indent="0" algn="l" fontAlgn="auto">
              <a:lnSpc>
                <a:spcPct val="150000"/>
              </a:lnSpc>
            </a:pPr>
            <a:r>
              <a:rPr sz="2400" b="1">
                <a:solidFill>
                  <a:schemeClr val="tx1"/>
                </a:solidFill>
                <a:latin typeface="宋体" panose="02010600030101010101" pitchFamily="2" charset="-122"/>
                <a:ea typeface="宋体" panose="02010600030101010101" pitchFamily="2" charset="-122"/>
                <a:cs typeface="宋体" panose="02010600030101010101" pitchFamily="2" charset="-122"/>
              </a:rPr>
              <a:t>下联:</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喜(名词)上(动词)眉梢(名词)</a:t>
            </a:r>
          </a:p>
        </p:txBody>
      </p:sp>
    </p:spTree>
  </p:cSld>
  <p:clrMapOvr>
    <a:masterClrMapping/>
  </p:clrMapOvr>
  <p:transition spd="med">
    <p:wipe dir="d"/>
  </p:transition>
  <p:timing/>
</p:sld>
</file>

<file path=ppt/slides/slide37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对联、书法</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7</a:t>
            </a:r>
          </a:p>
        </p:txBody>
      </p:sp>
      <p:sp>
        <p:nvSpPr>
          <p:cNvPr id="2" name="文本框 1"/>
          <p:cNvSpPr txBox="1"/>
          <p:nvPr/>
        </p:nvSpPr>
        <p:spPr>
          <a:xfrm>
            <a:off x="508000" y="1699260"/>
            <a:ext cx="10462895" cy="3415030"/>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方法技巧</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4.内容相关,上下衔接。对联的上下联之间在内容上必须相互关联,体现一定的逻辑关系,构成一个有机整体。对联上下联内容应有关联。应把一副对联看作一篇文章,要有相同的主题和中心思想,构成一个有机整体。如:</a:t>
            </a:r>
          </a:p>
          <a:p>
            <a:pPr indent="0" algn="l" fontAlgn="auto">
              <a:lnSpc>
                <a:spcPct val="150000"/>
              </a:lnSpc>
            </a:pPr>
            <a:r>
              <a:rPr sz="2400" b="1">
                <a:solidFill>
                  <a:schemeClr val="tx1"/>
                </a:solidFill>
                <a:latin typeface="宋体" panose="02010600030101010101" pitchFamily="2" charset="-122"/>
                <a:ea typeface="宋体" panose="02010600030101010101" pitchFamily="2" charset="-122"/>
                <a:cs typeface="宋体" panose="02010600030101010101" pitchFamily="2" charset="-122"/>
              </a:rPr>
              <a:t>上联:</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春来眼际　　　</a:t>
            </a:r>
            <a:r>
              <a:rPr sz="2400" b="1">
                <a:solidFill>
                  <a:schemeClr val="tx1"/>
                </a:solidFill>
                <a:latin typeface="宋体" panose="02010600030101010101" pitchFamily="2" charset="-122"/>
                <a:ea typeface="宋体" panose="02010600030101010101" pitchFamily="2" charset="-122"/>
                <a:cs typeface="宋体" panose="02010600030101010101" pitchFamily="2" charset="-122"/>
              </a:rPr>
              <a:t>下联:</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喜上眉梢</a:t>
            </a:r>
          </a:p>
          <a:p>
            <a:pPr indent="0" algn="l" fontAlgn="auto">
              <a:lnSpc>
                <a:spcPct val="150000"/>
              </a:lnSpc>
            </a:pPr>
            <a:r>
              <a:rPr sz="2400" b="1">
                <a:solidFill>
                  <a:schemeClr val="tx1"/>
                </a:solidFill>
                <a:latin typeface="宋体" panose="02010600030101010101" pitchFamily="2" charset="-122"/>
                <a:ea typeface="宋体" panose="02010600030101010101" pitchFamily="2" charset="-122"/>
                <a:cs typeface="宋体" panose="02010600030101010101" pitchFamily="2" charset="-122"/>
              </a:rPr>
              <a:t>分析:</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上下两联共同表达春天到来的喜悦心情。</a:t>
            </a:r>
          </a:p>
        </p:txBody>
      </p:sp>
    </p:spTree>
  </p:cSld>
  <p:clrMapOvr>
    <a:masterClrMapping/>
  </p:clrMapOvr>
  <p:transition spd="med">
    <p:wipe dir="d"/>
  </p:transition>
  <p:timing/>
</p:sld>
</file>

<file path=ppt/slides/slide37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对联、书法</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7</a:t>
            </a:r>
          </a:p>
        </p:txBody>
      </p:sp>
      <p:sp>
        <p:nvSpPr>
          <p:cNvPr id="2" name="文本框 1"/>
          <p:cNvSpPr txBox="1"/>
          <p:nvPr/>
        </p:nvSpPr>
        <p:spPr>
          <a:xfrm>
            <a:off x="463550" y="1066800"/>
            <a:ext cx="11349990" cy="5077460"/>
          </a:xfrm>
          <a:prstGeom prst="rect">
            <a:avLst/>
          </a:prstGeom>
          <a:noFill/>
          <a:ln w="9525">
            <a:noFill/>
          </a:ln>
        </p:spPr>
        <p:txBody>
          <a:bodyPr wrap="square">
            <a:spAutoFit/>
          </a:bodyPr>
          <a:lstStyle/>
          <a:p>
            <a:pPr indent="0" algn="ctr"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考向</a:t>
            </a:r>
            <a:r>
              <a:rPr lang="en-US" sz="2400" b="0">
                <a:solidFill>
                  <a:srgbClr val="FF0000"/>
                </a:solidFill>
                <a:latin typeface="宋体" panose="02010600030101010101" pitchFamily="2" charset="-122"/>
                <a:ea typeface="宋体" panose="02010600030101010101" pitchFamily="2" charset="-122"/>
                <a:cs typeface="宋体" panose="02010600030101010101" pitchFamily="2" charset="-122"/>
              </a:rPr>
              <a:t>2</a:t>
            </a: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　</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书法</a:t>
            </a:r>
          </a:p>
          <a:p>
            <a:pPr indent="0" algn="just"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sz="2400" b="0">
                <a:solidFill>
                  <a:srgbClr val="FF0000"/>
                </a:solidFill>
                <a:latin typeface="宋体" panose="02010600030101010101" pitchFamily="2" charset="-122"/>
                <a:ea typeface="宋体" panose="02010600030101010101" pitchFamily="2" charset="-122"/>
                <a:cs typeface="宋体" panose="02010600030101010101" pitchFamily="2" charset="-122"/>
              </a:rPr>
              <a:t>2</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[扬州改编]在“翰墨飘香”活动中,主持人展示出三幅书法作品。请选择你喜欢的一幅作品,至少使用一种修辞手法,谈谈其书法特点。(4分)</a:t>
            </a:r>
          </a:p>
          <a:p>
            <a:pPr indent="0" algn="just" fontAlgn="auto">
              <a:lnSpc>
                <a:spcPct val="150000"/>
              </a:lnSpc>
            </a:pPr>
            <a:endParaRPr lang="zh-CN" sz="2400" b="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50000"/>
              </a:lnSpc>
            </a:pPr>
            <a:endParaRPr lang="zh-CN" sz="2400" b="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50000"/>
              </a:lnSpc>
            </a:pPr>
            <a:endParaRPr lang="zh-CN" sz="2400" b="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50000"/>
              </a:lnSpc>
            </a:pPr>
            <a:endParaRPr lang="zh-CN" sz="2400" b="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50000"/>
              </a:lnSpc>
            </a:pPr>
            <a:endParaRPr lang="zh-CN" sz="2400" b="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50000"/>
              </a:lnSpc>
            </a:pPr>
            <a:r>
              <a:rPr lang="zh-CN" sz="2400" b="0">
                <a:solidFill>
                  <a:schemeClr val="tx1"/>
                </a:solidFill>
                <a:latin typeface="楷体" panose="02010609060101010101" charset="-122"/>
                <a:ea typeface="楷体" panose="02010609060101010101" charset="-122"/>
                <a:cs typeface="楷体" panose="02010609060101010101" charset="-122"/>
              </a:rPr>
              <a:t>         </a:t>
            </a:r>
            <a:r>
              <a:rPr lang="zh-CN" sz="2400" b="0">
                <a:solidFill>
                  <a:schemeClr val="tx1"/>
                </a:solidFill>
                <a:latin typeface="宋体" panose="02010600030101010101" pitchFamily="2" charset="-122"/>
                <a:ea typeface="宋体" panose="02010600030101010101" pitchFamily="2" charset="-122"/>
                <a:cs typeface="宋体" panose="02010600030101010101" pitchFamily="2" charset="-122"/>
              </a:rPr>
              <a:t>图1　张旭的草书　    图2　颜真卿的楷书　    图3　王羲之的行书　</a:t>
            </a:r>
          </a:p>
        </p:txBody>
      </p:sp>
      <p:pic>
        <p:nvPicPr>
          <p:cNvPr id="833" name="19YZYW-4.jpg" descr="id:2147501432;FounderCES"/>
          <p:cNvPicPr>
            <a:picLocks noChangeAspect="1"/>
          </p:cNvPicPr>
          <p:nvPr/>
        </p:nvPicPr>
        <p:blipFill>
          <a:blip r:embed="rId2"/>
          <a:stretch>
            <a:fillRect/>
          </a:stretch>
        </p:blipFill>
        <p:spPr>
          <a:xfrm>
            <a:off x="1224915" y="2820035"/>
            <a:ext cx="9827895" cy="2807335"/>
          </a:xfrm>
          <a:prstGeom prst="rect">
            <a:avLst/>
          </a:prstGeom>
        </p:spPr>
      </p:pic>
    </p:spTree>
  </p:cSld>
  <p:clrMapOvr>
    <a:masterClrMapping/>
  </p:clrMapOvr>
  <p:transition spd="med">
    <p:wipe dir="d"/>
  </p:transition>
  <p:timing/>
</p:sld>
</file>

<file path=ppt/slides/slide37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对联、书法</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7</a:t>
            </a:r>
          </a:p>
        </p:txBody>
      </p:sp>
      <p:sp>
        <p:nvSpPr>
          <p:cNvPr id="2" name="文本框 1"/>
          <p:cNvSpPr txBox="1"/>
          <p:nvPr/>
        </p:nvSpPr>
        <p:spPr>
          <a:xfrm>
            <a:off x="895985" y="1056005"/>
            <a:ext cx="10729595" cy="1753235"/>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a:t>
            </a: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思路分析</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本题考查考生对书法知识的掌握。解答本题时,首先要选取一幅书法作品,判断该书法作品是什么书法字体,然后结合该字体的特点说明理由即可。</a:t>
            </a:r>
          </a:p>
        </p:txBody>
      </p:sp>
    </p:spTree>
  </p:cSld>
  <p:clrMapOvr>
    <a:masterClrMapping/>
  </p:clrMapOvr>
  <p:transition spd="med">
    <p:wipe dir="d"/>
  </p:transition>
  <p:timing/>
</p:sld>
</file>

<file path=ppt/slides/slide37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对联、书法</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7</a:t>
            </a:r>
          </a:p>
        </p:txBody>
      </p:sp>
      <p:sp>
        <p:nvSpPr>
          <p:cNvPr id="2" name="文本框 1"/>
          <p:cNvSpPr txBox="1"/>
          <p:nvPr/>
        </p:nvSpPr>
        <p:spPr>
          <a:xfrm>
            <a:off x="463550" y="1810385"/>
            <a:ext cx="10097135" cy="1198880"/>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a:t>
            </a: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参考答案</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我喜欢图1王羲之的行书,因为他的字“飘若浮云,矫若惊龙”,看上去柔中带刚,行笔潇洒飘逸,笔势委婉含蓄,有如行云流水。(4分)</a:t>
            </a:r>
          </a:p>
        </p:txBody>
      </p:sp>
    </p:spTree>
  </p:cSld>
  <p:clrMapOvr>
    <a:masterClrMapping/>
  </p:clrMapOvr>
  <p:transition spd="med">
    <p:wipe dir="d"/>
  </p:transition>
  <p:timing/>
</p:sld>
</file>

<file path=ppt/slides/slide37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对联、书法</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7</a:t>
            </a:r>
          </a:p>
        </p:txBody>
      </p:sp>
      <p:sp>
        <p:nvSpPr>
          <p:cNvPr id="2" name="文本框 1"/>
          <p:cNvSpPr txBox="1"/>
          <p:nvPr/>
        </p:nvSpPr>
        <p:spPr>
          <a:xfrm>
            <a:off x="508000" y="1699260"/>
            <a:ext cx="10462895" cy="1198880"/>
          </a:xfrm>
          <a:prstGeom prst="rect">
            <a:avLst/>
          </a:prstGeom>
          <a:noFill/>
          <a:ln w="9525">
            <a:noFill/>
          </a:ln>
        </p:spPr>
        <p:txBody>
          <a:bodyPr wrap="square">
            <a:spAutoFit/>
          </a:bodyPr>
          <a:lstStyle/>
          <a:p>
            <a:pPr indent="0" fontAlgn="auto">
              <a:lnSpc>
                <a:spcPct val="150000"/>
              </a:lnSpc>
            </a:pPr>
            <a:r>
              <a:rPr sz="2400" b="0">
                <a:latin typeface="黑体" panose="02010609060101010101" pitchFamily="49" charset="-122"/>
                <a:ea typeface="黑体" panose="02010609060101010101" pitchFamily="49" charset="-122"/>
                <a:cs typeface="宋体" panose="02010600030101010101" pitchFamily="2" charset="-122"/>
              </a:rPr>
              <a:t>方法技巧</a:t>
            </a:r>
            <a:r>
              <a:rPr sz="2400" b="0">
                <a:latin typeface="宋体" panose="02010600030101010101" pitchFamily="2" charset="-122"/>
                <a:ea typeface="宋体" panose="02010600030101010101" pitchFamily="2" charset="-122"/>
                <a:cs typeface="宋体" panose="02010600030101010101" pitchFamily="2" charset="-122"/>
              </a:rPr>
              <a:t>　</a:t>
            </a:r>
          </a:p>
          <a:p>
            <a:pPr indent="0" fontAlgn="auto">
              <a:lnSpc>
                <a:spcPct val="150000"/>
              </a:lnSpc>
            </a:pPr>
            <a:r>
              <a:rPr sz="2400" b="0">
                <a:latin typeface="宋体" panose="02010600030101010101" pitchFamily="2" charset="-122"/>
                <a:ea typeface="宋体" panose="02010600030101010101" pitchFamily="2" charset="-122"/>
                <a:cs typeface="宋体" panose="02010600030101010101" pitchFamily="2" charset="-122"/>
              </a:rPr>
              <a:t>　　解答此类试题,考生平时应多积累常见字体的特点,仔细辨别各种字体。</a:t>
            </a:r>
          </a:p>
        </p:txBody>
      </p:sp>
      <p:graphicFrame>
        <p:nvGraphicFramePr>
          <p:cNvPr id="3" name="表格 2"/>
          <p:cNvGraphicFramePr>
            <a:graphicFrameLocks noGrp="1"/>
          </p:cNvGraphicFramePr>
          <p:nvPr>
            <p:custDataLst>
              <p:tags r:id="rId2"/>
            </p:custDataLst>
          </p:nvPr>
        </p:nvGraphicFramePr>
        <p:xfrm>
          <a:off x="1378585" y="3154680"/>
          <a:ext cx="9592945" cy="1996440"/>
        </p:xfrm>
        <a:graphic>
          <a:graphicData uri="http://schemas.openxmlformats.org/drawingml/2006/table">
            <a:tbl>
              <a:tblPr firstRow="1" bandRow="1">
                <a:tableStyleId>{5940675A-B579-460E-94D1-54222C63F5DA}</a:tableStyleId>
              </a:tblPr>
              <a:tblGrid>
                <a:gridCol w="2412365"/>
                <a:gridCol w="1325880"/>
                <a:gridCol w="2931160"/>
                <a:gridCol w="2923540"/>
              </a:tblGrid>
              <a:tr h="732155">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图　例</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字　体</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特　点</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28575" marR="285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代表人物</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264285">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 </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篆书</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笔法瘦劲挺拔,直线较多,无顿挫轻重。</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28575" marR="285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〔秦〕李斯</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pic>
        <p:nvPicPr>
          <p:cNvPr id="5" name="图片 4"/>
          <p:cNvPicPr>
            <a:picLocks noChangeAspect="1"/>
          </p:cNvPicPr>
          <p:nvPr/>
        </p:nvPicPr>
        <p:blipFill>
          <a:blip r:embed="rId3"/>
          <a:stretch>
            <a:fillRect/>
          </a:stretch>
        </p:blipFill>
        <p:spPr>
          <a:xfrm>
            <a:off x="1456055" y="4041140"/>
            <a:ext cx="2178050" cy="848995"/>
          </a:xfrm>
          <a:prstGeom prst="rect">
            <a:avLst/>
          </a:prstGeom>
        </p:spPr>
      </p:pic>
    </p:spTree>
  </p:cSld>
  <p:clrMapOvr>
    <a:masterClrMapping/>
  </p:clrMapOvr>
  <p:transition spd="med">
    <p:wipe dir="d"/>
  </p:transition>
  <p:timing/>
</p:sld>
</file>

<file path=ppt/slides/slide37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对联、书法</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7</a:t>
            </a:r>
          </a:p>
        </p:txBody>
      </p:sp>
      <p:sp>
        <p:nvSpPr>
          <p:cNvPr id="2" name="文本框 1"/>
          <p:cNvSpPr txBox="1"/>
          <p:nvPr/>
        </p:nvSpPr>
        <p:spPr>
          <a:xfrm>
            <a:off x="508000" y="1699260"/>
            <a:ext cx="10462895" cy="1198880"/>
          </a:xfrm>
          <a:prstGeom prst="rect">
            <a:avLst/>
          </a:prstGeom>
          <a:noFill/>
          <a:ln w="9525">
            <a:noFill/>
          </a:ln>
        </p:spPr>
        <p:txBody>
          <a:bodyPr wrap="square">
            <a:spAutoFit/>
          </a:bodyPr>
          <a:lstStyle/>
          <a:p>
            <a:pPr indent="0" fontAlgn="auto">
              <a:lnSpc>
                <a:spcPct val="150000"/>
              </a:lnSpc>
            </a:pPr>
            <a:r>
              <a:rPr sz="2400" b="0">
                <a:latin typeface="黑体" panose="02010609060101010101" pitchFamily="49" charset="-122"/>
                <a:ea typeface="黑体" panose="02010609060101010101" pitchFamily="49" charset="-122"/>
                <a:cs typeface="宋体" panose="02010600030101010101" pitchFamily="2" charset="-122"/>
              </a:rPr>
              <a:t>方法技巧</a:t>
            </a:r>
            <a:r>
              <a:rPr sz="2400" b="0">
                <a:latin typeface="宋体" panose="02010600030101010101" pitchFamily="2" charset="-122"/>
                <a:ea typeface="宋体" panose="02010600030101010101" pitchFamily="2" charset="-122"/>
                <a:cs typeface="宋体" panose="02010600030101010101" pitchFamily="2" charset="-122"/>
              </a:rPr>
              <a:t>　</a:t>
            </a:r>
          </a:p>
          <a:p>
            <a:pPr indent="0" fontAlgn="auto">
              <a:lnSpc>
                <a:spcPct val="150000"/>
              </a:lnSpc>
            </a:pPr>
            <a:r>
              <a:rPr sz="2400" b="0">
                <a:latin typeface="宋体" panose="02010600030101010101" pitchFamily="2" charset="-122"/>
                <a:ea typeface="宋体" panose="02010600030101010101" pitchFamily="2" charset="-122"/>
                <a:cs typeface="宋体" panose="02010600030101010101" pitchFamily="2" charset="-122"/>
              </a:rPr>
              <a:t>　　解答此类试题,考生平时应多积累常见字体的特点,仔细辨别各种字体。</a:t>
            </a:r>
          </a:p>
        </p:txBody>
      </p:sp>
      <p:graphicFrame>
        <p:nvGraphicFramePr>
          <p:cNvPr id="3" name="表格 2"/>
          <p:cNvGraphicFramePr>
            <a:graphicFrameLocks noGrp="1"/>
          </p:cNvGraphicFramePr>
          <p:nvPr>
            <p:custDataLst>
              <p:tags r:id="rId2"/>
            </p:custDataLst>
          </p:nvPr>
        </p:nvGraphicFramePr>
        <p:xfrm>
          <a:off x="1378585" y="3154680"/>
          <a:ext cx="9592945" cy="1996440"/>
        </p:xfrm>
        <a:graphic>
          <a:graphicData uri="http://schemas.openxmlformats.org/drawingml/2006/table">
            <a:tbl>
              <a:tblPr firstRow="1" bandRow="1">
                <a:tableStyleId>{5940675A-B579-460E-94D1-54222C63F5DA}</a:tableStyleId>
              </a:tblPr>
              <a:tblGrid>
                <a:gridCol w="2412365"/>
                <a:gridCol w="1325880"/>
                <a:gridCol w="2931160"/>
                <a:gridCol w="2923540"/>
              </a:tblGrid>
              <a:tr h="732155">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图　例</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字　体</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特　点</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28575" marR="285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代表人物</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264285">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 </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隶书</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蚕头燕尾, 形体扁平、工整、精巧。</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28575" marR="285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〔东汉〕蔡邕</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pic>
        <p:nvPicPr>
          <p:cNvPr id="836" name="qgywyytu13.jpg"/>
          <p:cNvPicPr>
            <a:picLocks noChangeAspect="1"/>
          </p:cNvPicPr>
          <p:nvPr/>
        </p:nvPicPr>
        <p:blipFill>
          <a:blip r:embed="rId3"/>
          <a:stretch>
            <a:fillRect/>
          </a:stretch>
        </p:blipFill>
        <p:spPr>
          <a:xfrm>
            <a:off x="1489710" y="4239895"/>
            <a:ext cx="2169160" cy="422275"/>
          </a:xfrm>
          <a:prstGeom prst="rect">
            <a:avLst/>
          </a:prstGeom>
        </p:spPr>
      </p:pic>
    </p:spTree>
  </p:cSld>
  <p:clrMapOvr>
    <a:masterClrMapping/>
  </p:clrMapOvr>
  <p:transition spd="med">
    <p:wipe dir="d"/>
  </p:transition>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综合性学习</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专题六</a:t>
            </a:r>
          </a:p>
        </p:txBody>
      </p:sp>
      <p:sp>
        <p:nvSpPr>
          <p:cNvPr id="2" name="文本框 1"/>
          <p:cNvSpPr txBox="1"/>
          <p:nvPr/>
        </p:nvSpPr>
        <p:spPr>
          <a:xfrm>
            <a:off x="772795" y="1410970"/>
            <a:ext cx="9956800" cy="1198880"/>
          </a:xfrm>
          <a:prstGeom prst="rect">
            <a:avLst/>
          </a:prstGeom>
          <a:noFill/>
          <a:ln w="9525">
            <a:noFill/>
          </a:ln>
        </p:spPr>
        <p:txBody>
          <a:bodyPr wrap="square">
            <a:spAutoFit/>
          </a:bodyPr>
          <a:lstStyle/>
          <a:p>
            <a:pPr indent="0" algn="just" fontAlgn="auto">
              <a:lnSpc>
                <a:spcPct val="150000"/>
              </a:lnSpc>
            </a:pPr>
            <a:endParaRPr sz="2400" b="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材料</a:t>
            </a:r>
            <a:r>
              <a:rPr lang="zh-CN" sz="2400" b="0">
                <a:solidFill>
                  <a:schemeClr val="tx1"/>
                </a:solidFill>
                <a:latin typeface="黑体" panose="02010609060101010101" pitchFamily="49" charset="-122"/>
                <a:ea typeface="黑体" panose="02010609060101010101" pitchFamily="49" charset="-122"/>
                <a:cs typeface="宋体" panose="02010600030101010101" pitchFamily="2" charset="-122"/>
              </a:rPr>
              <a:t>二</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r>
              <a:rPr sz="2400" b="0">
                <a:solidFill>
                  <a:schemeClr val="tx1"/>
                </a:solidFill>
                <a:latin typeface="楷体" panose="02010609060101010101" charset="-122"/>
                <a:ea typeface="楷体" panose="02010609060101010101" charset="-122"/>
                <a:cs typeface="楷体" panose="02010609060101010101" charset="-122"/>
              </a:rPr>
              <a:t>二十四节气图(见下图)。</a:t>
            </a: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　</a:t>
            </a:r>
          </a:p>
        </p:txBody>
      </p:sp>
      <p:pic>
        <p:nvPicPr>
          <p:cNvPr id="670" name="8Agd.jpg" descr="id:2147500235;FounderCES"/>
          <p:cNvPicPr>
            <a:picLocks noChangeAspect="1"/>
          </p:cNvPicPr>
          <p:nvPr/>
        </p:nvPicPr>
        <p:blipFill>
          <a:blip r:embed="rId2"/>
          <a:stretch>
            <a:fillRect/>
          </a:stretch>
        </p:blipFill>
        <p:spPr>
          <a:xfrm>
            <a:off x="3242945" y="2699385"/>
            <a:ext cx="5706745" cy="3311525"/>
          </a:xfrm>
          <a:prstGeom prst="rect">
            <a:avLst/>
          </a:prstGeom>
        </p:spPr>
      </p:pic>
    </p:spTree>
  </p:cSld>
  <p:clrMapOvr>
    <a:masterClrMapping/>
  </p:clrMapOvr>
  <p:transition spd="med">
    <p:wipe dir="d"/>
  </p:transition>
  <p:timing/>
</p:sld>
</file>

<file path=ppt/slides/slide38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对联、书法</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7</a:t>
            </a:r>
          </a:p>
        </p:txBody>
      </p:sp>
      <p:sp>
        <p:nvSpPr>
          <p:cNvPr id="2" name="文本框 1"/>
          <p:cNvSpPr txBox="1"/>
          <p:nvPr/>
        </p:nvSpPr>
        <p:spPr>
          <a:xfrm>
            <a:off x="508000" y="1699260"/>
            <a:ext cx="10462895" cy="1198880"/>
          </a:xfrm>
          <a:prstGeom prst="rect">
            <a:avLst/>
          </a:prstGeom>
          <a:noFill/>
          <a:ln w="9525">
            <a:noFill/>
          </a:ln>
        </p:spPr>
        <p:txBody>
          <a:bodyPr wrap="square">
            <a:spAutoFit/>
          </a:bodyPr>
          <a:lstStyle/>
          <a:p>
            <a:pPr indent="0" fontAlgn="auto">
              <a:lnSpc>
                <a:spcPct val="150000"/>
              </a:lnSpc>
            </a:pPr>
            <a:r>
              <a:rPr sz="2400" b="0">
                <a:latin typeface="黑体" panose="02010609060101010101" pitchFamily="49" charset="-122"/>
                <a:ea typeface="黑体" panose="02010609060101010101" pitchFamily="49" charset="-122"/>
                <a:cs typeface="宋体" panose="02010600030101010101" pitchFamily="2" charset="-122"/>
              </a:rPr>
              <a:t>方法技巧</a:t>
            </a:r>
            <a:r>
              <a:rPr sz="2400" b="0">
                <a:latin typeface="宋体" panose="02010600030101010101" pitchFamily="2" charset="-122"/>
                <a:ea typeface="宋体" panose="02010600030101010101" pitchFamily="2" charset="-122"/>
                <a:cs typeface="宋体" panose="02010600030101010101" pitchFamily="2" charset="-122"/>
              </a:rPr>
              <a:t>　</a:t>
            </a:r>
          </a:p>
          <a:p>
            <a:pPr indent="0" fontAlgn="auto">
              <a:lnSpc>
                <a:spcPct val="150000"/>
              </a:lnSpc>
            </a:pPr>
            <a:r>
              <a:rPr sz="2400" b="0">
                <a:latin typeface="宋体" panose="02010600030101010101" pitchFamily="2" charset="-122"/>
                <a:ea typeface="宋体" panose="02010600030101010101" pitchFamily="2" charset="-122"/>
                <a:cs typeface="宋体" panose="02010600030101010101" pitchFamily="2" charset="-122"/>
              </a:rPr>
              <a:t>　　解答此类试题,考生平时应多积累常见字体的特点,仔细辨别各种字体。</a:t>
            </a:r>
          </a:p>
        </p:txBody>
      </p:sp>
      <p:graphicFrame>
        <p:nvGraphicFramePr>
          <p:cNvPr id="3" name="表格 2"/>
          <p:cNvGraphicFramePr>
            <a:graphicFrameLocks noGrp="1"/>
          </p:cNvGraphicFramePr>
          <p:nvPr>
            <p:custDataLst>
              <p:tags r:id="rId2"/>
            </p:custDataLst>
          </p:nvPr>
        </p:nvGraphicFramePr>
        <p:xfrm>
          <a:off x="1378585" y="3154680"/>
          <a:ext cx="9592945" cy="1996440"/>
        </p:xfrm>
        <a:graphic>
          <a:graphicData uri="http://schemas.openxmlformats.org/drawingml/2006/table">
            <a:tbl>
              <a:tblPr firstRow="1" bandRow="1">
                <a:tableStyleId>{5940675A-B579-460E-94D1-54222C63F5DA}</a:tableStyleId>
              </a:tblPr>
              <a:tblGrid>
                <a:gridCol w="2412365"/>
                <a:gridCol w="1325880"/>
                <a:gridCol w="2931160"/>
                <a:gridCol w="2923540"/>
              </a:tblGrid>
              <a:tr h="732155">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图　例</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字　体</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特　点</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28575" marR="285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代表人物</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264285">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 </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楷书</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横平竖直,规矩整齐,笔画分明。</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28575" marR="285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〔唐〕欧阳询、颜真卿、柳公权</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pic>
        <p:nvPicPr>
          <p:cNvPr id="837" name="qgywyytu14.jpg"/>
          <p:cNvPicPr>
            <a:picLocks noChangeAspect="1"/>
          </p:cNvPicPr>
          <p:nvPr/>
        </p:nvPicPr>
        <p:blipFill>
          <a:blip r:embed="rId3"/>
          <a:stretch>
            <a:fillRect/>
          </a:stretch>
        </p:blipFill>
        <p:spPr>
          <a:xfrm>
            <a:off x="1534160" y="4236085"/>
            <a:ext cx="2074545" cy="493395"/>
          </a:xfrm>
          <a:prstGeom prst="rect">
            <a:avLst/>
          </a:prstGeom>
        </p:spPr>
      </p:pic>
    </p:spTree>
  </p:cSld>
  <p:clrMapOvr>
    <a:masterClrMapping/>
  </p:clrMapOvr>
  <p:transition spd="med">
    <p:wipe dir="d"/>
  </p:transition>
  <p:timing/>
</p:sld>
</file>

<file path=ppt/slides/slide38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对联、书法</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7</a:t>
            </a:r>
          </a:p>
        </p:txBody>
      </p:sp>
      <p:sp>
        <p:nvSpPr>
          <p:cNvPr id="2" name="文本框 1"/>
          <p:cNvSpPr txBox="1"/>
          <p:nvPr/>
        </p:nvSpPr>
        <p:spPr>
          <a:xfrm>
            <a:off x="508000" y="1699260"/>
            <a:ext cx="10462895" cy="1198880"/>
          </a:xfrm>
          <a:prstGeom prst="rect">
            <a:avLst/>
          </a:prstGeom>
          <a:noFill/>
          <a:ln w="9525">
            <a:noFill/>
          </a:ln>
        </p:spPr>
        <p:txBody>
          <a:bodyPr wrap="square">
            <a:spAutoFit/>
          </a:bodyPr>
          <a:lstStyle/>
          <a:p>
            <a:pPr indent="0" fontAlgn="auto">
              <a:lnSpc>
                <a:spcPct val="150000"/>
              </a:lnSpc>
            </a:pPr>
            <a:r>
              <a:rPr sz="2400" b="0">
                <a:latin typeface="黑体" panose="02010609060101010101" pitchFamily="49" charset="-122"/>
                <a:ea typeface="黑体" panose="02010609060101010101" pitchFamily="49" charset="-122"/>
                <a:cs typeface="宋体" panose="02010600030101010101" pitchFamily="2" charset="-122"/>
              </a:rPr>
              <a:t>方法技巧</a:t>
            </a:r>
            <a:r>
              <a:rPr sz="2400" b="0">
                <a:latin typeface="宋体" panose="02010600030101010101" pitchFamily="2" charset="-122"/>
                <a:ea typeface="宋体" panose="02010600030101010101" pitchFamily="2" charset="-122"/>
                <a:cs typeface="宋体" panose="02010600030101010101" pitchFamily="2" charset="-122"/>
              </a:rPr>
              <a:t>　</a:t>
            </a:r>
          </a:p>
          <a:p>
            <a:pPr indent="0" fontAlgn="auto">
              <a:lnSpc>
                <a:spcPct val="150000"/>
              </a:lnSpc>
            </a:pPr>
            <a:r>
              <a:rPr sz="2400" b="0">
                <a:latin typeface="宋体" panose="02010600030101010101" pitchFamily="2" charset="-122"/>
                <a:ea typeface="宋体" panose="02010600030101010101" pitchFamily="2" charset="-122"/>
                <a:cs typeface="宋体" panose="02010600030101010101" pitchFamily="2" charset="-122"/>
              </a:rPr>
              <a:t>　　解答此类试题,考生平时应多积累常见字体的特点,仔细辨别各种字体。</a:t>
            </a:r>
          </a:p>
        </p:txBody>
      </p:sp>
      <p:graphicFrame>
        <p:nvGraphicFramePr>
          <p:cNvPr id="3" name="表格 2"/>
          <p:cNvGraphicFramePr>
            <a:graphicFrameLocks noGrp="1"/>
          </p:cNvGraphicFramePr>
          <p:nvPr>
            <p:custDataLst>
              <p:tags r:id="rId2"/>
            </p:custDataLst>
          </p:nvPr>
        </p:nvGraphicFramePr>
        <p:xfrm>
          <a:off x="1378585" y="3154680"/>
          <a:ext cx="9592945" cy="1996440"/>
        </p:xfrm>
        <a:graphic>
          <a:graphicData uri="http://schemas.openxmlformats.org/drawingml/2006/table">
            <a:tbl>
              <a:tblPr firstRow="1" bandRow="1">
                <a:tableStyleId>{5940675A-B579-460E-94D1-54222C63F5DA}</a:tableStyleId>
              </a:tblPr>
              <a:tblGrid>
                <a:gridCol w="2412365"/>
                <a:gridCol w="1325880"/>
                <a:gridCol w="2931160"/>
                <a:gridCol w="2923540"/>
              </a:tblGrid>
              <a:tr h="732155">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图　例</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字　体</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特　点</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28575" marR="285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代表人物</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264285">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 </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行书</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连绵不断,挥洒自如。</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28575" marR="285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〔东晋〕王羲之</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pic>
        <p:nvPicPr>
          <p:cNvPr id="838" name="qgywyytu15.jpg"/>
          <p:cNvPicPr>
            <a:picLocks noChangeAspect="1"/>
          </p:cNvPicPr>
          <p:nvPr/>
        </p:nvPicPr>
        <p:blipFill>
          <a:blip r:embed="rId3"/>
          <a:stretch>
            <a:fillRect/>
          </a:stretch>
        </p:blipFill>
        <p:spPr>
          <a:xfrm>
            <a:off x="1689100" y="4232910"/>
            <a:ext cx="1849755" cy="549910"/>
          </a:xfrm>
          <a:prstGeom prst="rect">
            <a:avLst/>
          </a:prstGeom>
        </p:spPr>
      </p:pic>
    </p:spTree>
  </p:cSld>
  <p:clrMapOvr>
    <a:masterClrMapping/>
  </p:clrMapOvr>
  <p:transition spd="med">
    <p:wipe dir="d"/>
  </p:transition>
  <p:timing/>
</p:sld>
</file>

<file path=ppt/slides/slide38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对联、书法</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7</a:t>
            </a:r>
          </a:p>
        </p:txBody>
      </p:sp>
      <p:sp>
        <p:nvSpPr>
          <p:cNvPr id="2" name="文本框 1"/>
          <p:cNvSpPr txBox="1"/>
          <p:nvPr/>
        </p:nvSpPr>
        <p:spPr>
          <a:xfrm>
            <a:off x="508000" y="1699260"/>
            <a:ext cx="10462895" cy="1198880"/>
          </a:xfrm>
          <a:prstGeom prst="rect">
            <a:avLst/>
          </a:prstGeom>
          <a:noFill/>
          <a:ln w="9525">
            <a:noFill/>
          </a:ln>
        </p:spPr>
        <p:txBody>
          <a:bodyPr wrap="square">
            <a:spAutoFit/>
          </a:bodyPr>
          <a:lstStyle/>
          <a:p>
            <a:pPr indent="0" fontAlgn="auto">
              <a:lnSpc>
                <a:spcPct val="150000"/>
              </a:lnSpc>
            </a:pPr>
            <a:r>
              <a:rPr sz="2400" b="0">
                <a:latin typeface="黑体" panose="02010609060101010101" pitchFamily="49" charset="-122"/>
                <a:ea typeface="黑体" panose="02010609060101010101" pitchFamily="49" charset="-122"/>
                <a:cs typeface="宋体" panose="02010600030101010101" pitchFamily="2" charset="-122"/>
              </a:rPr>
              <a:t>方法技巧</a:t>
            </a:r>
            <a:r>
              <a:rPr sz="2400" b="0">
                <a:latin typeface="宋体" panose="02010600030101010101" pitchFamily="2" charset="-122"/>
                <a:ea typeface="宋体" panose="02010600030101010101" pitchFamily="2" charset="-122"/>
                <a:cs typeface="宋体" panose="02010600030101010101" pitchFamily="2" charset="-122"/>
              </a:rPr>
              <a:t>　</a:t>
            </a:r>
          </a:p>
          <a:p>
            <a:pPr indent="0" fontAlgn="auto">
              <a:lnSpc>
                <a:spcPct val="150000"/>
              </a:lnSpc>
            </a:pPr>
            <a:r>
              <a:rPr sz="2400" b="0">
                <a:latin typeface="宋体" panose="02010600030101010101" pitchFamily="2" charset="-122"/>
                <a:ea typeface="宋体" panose="02010600030101010101" pitchFamily="2" charset="-122"/>
                <a:cs typeface="宋体" panose="02010600030101010101" pitchFamily="2" charset="-122"/>
              </a:rPr>
              <a:t>　　解答此类试题,考生平时应多积累常见字体的特点,仔细辨别各种字体。</a:t>
            </a:r>
          </a:p>
        </p:txBody>
      </p:sp>
      <p:graphicFrame>
        <p:nvGraphicFramePr>
          <p:cNvPr id="3" name="表格 2"/>
          <p:cNvGraphicFramePr>
            <a:graphicFrameLocks noGrp="1"/>
          </p:cNvGraphicFramePr>
          <p:nvPr>
            <p:custDataLst>
              <p:tags r:id="rId2"/>
            </p:custDataLst>
          </p:nvPr>
        </p:nvGraphicFramePr>
        <p:xfrm>
          <a:off x="1378585" y="3154680"/>
          <a:ext cx="9592945" cy="1996440"/>
        </p:xfrm>
        <a:graphic>
          <a:graphicData uri="http://schemas.openxmlformats.org/drawingml/2006/table">
            <a:tbl>
              <a:tblPr firstRow="1" bandRow="1">
                <a:tableStyleId>{5940675A-B579-460E-94D1-54222C63F5DA}</a:tableStyleId>
              </a:tblPr>
              <a:tblGrid>
                <a:gridCol w="2412365"/>
                <a:gridCol w="1325880"/>
                <a:gridCol w="2931160"/>
                <a:gridCol w="2923540"/>
              </a:tblGrid>
              <a:tr h="732155">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图　例</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字　体</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特　点</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28575" marR="285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代表人物</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264285">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 </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草书</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点画连字,结构简省,偏旁假借。</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28575" marR="285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〔东晋〕王献之</a:t>
                      </a:r>
                    </a:p>
                    <a:p>
                      <a:pPr indent="0" algn="ctr">
                        <a:buNone/>
                      </a:pPr>
                      <a:r>
                        <a:rPr lang="en-US" sz="2400" b="0">
                          <a:solidFill>
                            <a:srgbClr val="000000"/>
                          </a:solidFill>
                          <a:latin typeface="宋体" panose="02010600030101010101" pitchFamily="2" charset="-122"/>
                          <a:ea typeface="宋体" panose="02010600030101010101" pitchFamily="2" charset="-122"/>
                          <a:cs typeface="NEU-BZ-S92" charset="0"/>
                        </a:rPr>
                        <a:t>〔唐〕张旭、怀素</a:t>
                      </a:r>
                      <a:endParaRPr lang="en-US"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pic>
        <p:nvPicPr>
          <p:cNvPr id="839" name="qgywyytu16.jpg"/>
          <p:cNvPicPr>
            <a:picLocks noChangeAspect="1"/>
          </p:cNvPicPr>
          <p:nvPr/>
        </p:nvPicPr>
        <p:blipFill>
          <a:blip r:embed="rId3"/>
          <a:stretch>
            <a:fillRect/>
          </a:stretch>
        </p:blipFill>
        <p:spPr>
          <a:xfrm>
            <a:off x="1689100" y="4314190"/>
            <a:ext cx="1949450" cy="492760"/>
          </a:xfrm>
          <a:prstGeom prst="rect">
            <a:avLst/>
          </a:prstGeom>
        </p:spPr>
      </p:pic>
    </p:spTree>
  </p:cSld>
  <p:clrMapOvr>
    <a:masterClrMapping/>
  </p:clrMapOvr>
  <p:transition spd="med">
    <p:wipe dir="d"/>
  </p:transition>
  <p:timing/>
</p:sld>
</file>

<file path=ppt/slides/slide38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对联、书法</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7</a:t>
            </a:r>
          </a:p>
        </p:txBody>
      </p:sp>
      <p:sp>
        <p:nvSpPr>
          <p:cNvPr id="2" name="文本框 1"/>
          <p:cNvSpPr txBox="1"/>
          <p:nvPr/>
        </p:nvSpPr>
        <p:spPr>
          <a:xfrm>
            <a:off x="508000" y="1699260"/>
            <a:ext cx="10462895" cy="2861310"/>
          </a:xfrm>
          <a:prstGeom prst="rect">
            <a:avLst/>
          </a:prstGeom>
          <a:noFill/>
          <a:ln w="9525">
            <a:noFill/>
          </a:ln>
        </p:spPr>
        <p:txBody>
          <a:bodyPr wrap="square">
            <a:spAutoFit/>
          </a:bodyPr>
          <a:lstStyle/>
          <a:p>
            <a:pPr indent="0" algn="l" fontAlgn="auto">
              <a:lnSpc>
                <a:spcPct val="150000"/>
              </a:lnSpc>
            </a:pPr>
            <a:r>
              <a:rPr sz="2400" b="0" err="1">
                <a:solidFill>
                  <a:schemeClr val="tx1"/>
                </a:solidFill>
                <a:latin typeface="黑体" panose="02010609060101010101" pitchFamily="49" charset="-122"/>
                <a:ea typeface="黑体" panose="02010609060101010101" pitchFamily="49" charset="-122"/>
                <a:cs typeface="宋体" panose="02010600030101010101" pitchFamily="2" charset="-122"/>
              </a:rPr>
              <a:t>提分特训</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1.小明想写一副对联来表达自己参加“青年志,家国情”主题活动后的感想,但他只写出了上联,请你帮他补写出下联。(2分)</a:t>
            </a:r>
          </a:p>
          <a:p>
            <a:pPr indent="0" algn="l" fontAlgn="auto">
              <a:lnSpc>
                <a:spcPct val="150000"/>
              </a:lnSpc>
            </a:pPr>
            <a:r>
              <a:rPr sz="2400" b="0" err="1">
                <a:solidFill>
                  <a:schemeClr val="tx1"/>
                </a:solidFill>
                <a:latin typeface="宋体" panose="02010600030101010101" pitchFamily="2" charset="-122"/>
                <a:ea typeface="宋体" panose="02010600030101010101" pitchFamily="2" charset="-122"/>
                <a:cs typeface="宋体" panose="02010600030101010101" pitchFamily="2" charset="-122"/>
              </a:rPr>
              <a:t>上联:</a:t>
            </a:r>
            <a:r>
              <a:rPr sz="2400" b="0" err="1">
                <a:solidFill>
                  <a:schemeClr val="tx1"/>
                </a:solidFill>
                <a:latin typeface="楷体" panose="02010609060101010101" charset="-122"/>
                <a:ea typeface="楷体" panose="02010609060101010101" charset="-122"/>
                <a:cs typeface="楷体" panose="02010609060101010101" charset="-122"/>
              </a:rPr>
              <a:t>树雄心,誓把青春献祖国</a:t>
            </a:r>
            <a:endParaRPr sz="2400" b="0">
              <a:solidFill>
                <a:schemeClr val="tx1"/>
              </a:solidFill>
              <a:latin typeface="楷体" panose="02010609060101010101" charset="-122"/>
              <a:ea typeface="楷体" panose="02010609060101010101" charset="-122"/>
              <a:cs typeface="楷体" panose="02010609060101010101" charset="-122"/>
            </a:endParaRPr>
          </a:p>
          <a:p>
            <a:pPr indent="0" algn="l" fontAlgn="auto">
              <a:lnSpc>
                <a:spcPct val="150000"/>
              </a:lnSpc>
            </a:pPr>
            <a:r>
              <a:rPr sz="2400" b="0" err="1">
                <a:solidFill>
                  <a:schemeClr val="tx1"/>
                </a:solidFill>
                <a:latin typeface="宋体" panose="02010600030101010101" pitchFamily="2" charset="-122"/>
                <a:ea typeface="宋体" panose="02010600030101010101" pitchFamily="2" charset="-122"/>
                <a:cs typeface="宋体" panose="02010600030101010101" pitchFamily="2" charset="-122"/>
              </a:rPr>
              <a:t>下联:</a:t>
            </a:r>
            <a:r>
              <a:rPr sz="2400" b="0">
                <a:solidFill>
                  <a:srgbClr val="FF0000"/>
                </a:solidFill>
                <a:latin typeface="楷体" panose="02010609060101010101" charset="-122"/>
                <a:ea typeface="楷体" panose="02010609060101010101" charset="-122"/>
                <a:cs typeface="楷体" panose="02010609060101010101" charset="-122"/>
              </a:rPr>
              <a:t>                                 </a:t>
            </a:r>
          </a:p>
        </p:txBody>
      </p:sp>
      <p:cxnSp>
        <p:nvCxnSpPr>
          <p:cNvPr id="3" name="直接连接符 2"/>
          <p:cNvCxnSpPr/>
          <p:nvPr/>
        </p:nvCxnSpPr>
        <p:spPr>
          <a:xfrm flipV="1">
            <a:off x="1416050" y="4360545"/>
            <a:ext cx="5903595" cy="55245"/>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p:wipe dir="d"/>
  </p:transition>
  <p:timing/>
</p:sld>
</file>

<file path=ppt/slides/slide38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对联、书法</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7</a:t>
            </a:r>
          </a:p>
        </p:txBody>
      </p:sp>
      <p:sp>
        <p:nvSpPr>
          <p:cNvPr id="2" name="文本框 1"/>
          <p:cNvSpPr txBox="1"/>
          <p:nvPr/>
        </p:nvSpPr>
        <p:spPr>
          <a:xfrm>
            <a:off x="508000" y="1699260"/>
            <a:ext cx="10462895" cy="2861310"/>
          </a:xfrm>
          <a:prstGeom prst="rect">
            <a:avLst/>
          </a:prstGeom>
          <a:noFill/>
          <a:ln w="9525">
            <a:noFill/>
          </a:ln>
        </p:spPr>
        <p:txBody>
          <a:bodyPr wrap="square">
            <a:spAutoFit/>
          </a:bodyPr>
          <a:lstStyle/>
          <a:p>
            <a:pPr indent="0" algn="l" fontAlgn="auto">
              <a:lnSpc>
                <a:spcPct val="150000"/>
              </a:lnSpc>
            </a:pPr>
            <a:r>
              <a:rPr sz="2400" b="0" err="1">
                <a:solidFill>
                  <a:schemeClr val="tx1"/>
                </a:solidFill>
                <a:latin typeface="黑体" panose="02010609060101010101" pitchFamily="49" charset="-122"/>
                <a:ea typeface="黑体" panose="02010609060101010101" pitchFamily="49" charset="-122"/>
                <a:cs typeface="宋体" panose="02010600030101010101" pitchFamily="2" charset="-122"/>
              </a:rPr>
              <a:t>提分特训</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1.小明想写一副对联来表达自己参加“青年志,家国情”主题活动后的感想,但他只写出了上联,请你帮他补写出下联。(2分)</a:t>
            </a:r>
          </a:p>
          <a:p>
            <a:pPr indent="0" algn="l" fontAlgn="auto">
              <a:lnSpc>
                <a:spcPct val="150000"/>
              </a:lnSpc>
            </a:pPr>
            <a:r>
              <a:rPr sz="2400" b="0" err="1">
                <a:solidFill>
                  <a:schemeClr val="tx1"/>
                </a:solidFill>
                <a:latin typeface="宋体" panose="02010600030101010101" pitchFamily="2" charset="-122"/>
                <a:ea typeface="宋体" panose="02010600030101010101" pitchFamily="2" charset="-122"/>
                <a:cs typeface="宋体" panose="02010600030101010101" pitchFamily="2" charset="-122"/>
              </a:rPr>
              <a:t>上联:</a:t>
            </a:r>
            <a:r>
              <a:rPr sz="2400" b="0" err="1">
                <a:solidFill>
                  <a:schemeClr val="tx1"/>
                </a:solidFill>
                <a:latin typeface="楷体" panose="02010609060101010101" charset="-122"/>
                <a:ea typeface="楷体" panose="02010609060101010101" charset="-122"/>
                <a:cs typeface="楷体" panose="02010609060101010101" charset="-122"/>
              </a:rPr>
              <a:t>树雄心,誓把青春献祖国</a:t>
            </a:r>
            <a:endParaRPr sz="2400" b="0">
              <a:solidFill>
                <a:schemeClr val="tx1"/>
              </a:solidFill>
              <a:latin typeface="楷体" panose="02010609060101010101" charset="-122"/>
              <a:ea typeface="楷体" panose="02010609060101010101" charset="-122"/>
              <a:cs typeface="楷体" panose="02010609060101010101" charset="-122"/>
            </a:endParaRPr>
          </a:p>
          <a:p>
            <a:pPr indent="0" algn="l" fontAlgn="auto">
              <a:lnSpc>
                <a:spcPct val="150000"/>
              </a:lnSpc>
            </a:pPr>
            <a:r>
              <a:rPr sz="2400" b="0" err="1">
                <a:solidFill>
                  <a:schemeClr val="tx1"/>
                </a:solidFill>
                <a:latin typeface="宋体" panose="02010600030101010101" pitchFamily="2" charset="-122"/>
                <a:ea typeface="宋体" panose="02010600030101010101" pitchFamily="2" charset="-122"/>
                <a:cs typeface="宋体" panose="02010600030101010101" pitchFamily="2" charset="-122"/>
              </a:rPr>
              <a:t>下联:</a:t>
            </a:r>
            <a:r>
              <a:rPr sz="2400" b="0" u="sng">
                <a:solidFill>
                  <a:srgbClr val="FF0000"/>
                </a:solidFill>
                <a:latin typeface="楷体" panose="02010609060101010101" charset="-122"/>
                <a:ea typeface="楷体" panose="02010609060101010101" charset="-122"/>
                <a:cs typeface="楷体" panose="02010609060101010101" charset="-122"/>
              </a:rPr>
              <a:t>　扬壮志,定将热血报中华(内容1分,格式1分。共2分)　 </a:t>
            </a:r>
          </a:p>
        </p:txBody>
      </p:sp>
    </p:spTree>
  </p:cSld>
  <p:clrMapOvr>
    <a:masterClrMapping/>
  </p:clrMapOvr>
  <p:transition spd="med">
    <p:wipe dir="d"/>
  </p:transition>
  <p:timing/>
</p:sld>
</file>

<file path=ppt/slides/slide38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对联、书法</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7</a:t>
            </a:r>
          </a:p>
        </p:txBody>
      </p:sp>
      <p:sp>
        <p:nvSpPr>
          <p:cNvPr id="2" name="文本框 1"/>
          <p:cNvSpPr txBox="1"/>
          <p:nvPr/>
        </p:nvSpPr>
        <p:spPr>
          <a:xfrm>
            <a:off x="508000" y="1699260"/>
            <a:ext cx="10462895" cy="3415030"/>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提分特训</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2.请将下面的短语组合成一副中考励志对联。(4分)</a:t>
            </a:r>
          </a:p>
          <a:p>
            <a:pPr indent="0" algn="l" fontAlgn="auto">
              <a:lnSpc>
                <a:spcPct val="150000"/>
              </a:lnSpc>
            </a:pPr>
            <a:r>
              <a:rPr sz="2400" b="0">
                <a:solidFill>
                  <a:schemeClr val="tx1"/>
                </a:solidFill>
                <a:latin typeface="楷体" panose="02010609060101010101" charset="-122"/>
                <a:ea typeface="楷体" panose="02010609060101010101" charset="-122"/>
                <a:cs typeface="宋体" panose="02010600030101010101" pitchFamily="2" charset="-122"/>
              </a:rPr>
              <a:t>锋芒尽露　卧虎藏龙地　书声盈耳　含英咀华</a:t>
            </a:r>
          </a:p>
          <a:p>
            <a:pPr indent="0" algn="l" fontAlgn="auto">
              <a:lnSpc>
                <a:spcPct val="150000"/>
              </a:lnSpc>
            </a:pPr>
            <a:r>
              <a:rPr sz="2400" b="0">
                <a:solidFill>
                  <a:schemeClr val="tx1"/>
                </a:solidFill>
                <a:latin typeface="楷体" panose="02010609060101010101" charset="-122"/>
                <a:ea typeface="楷体" panose="02010609060101010101" charset="-122"/>
                <a:cs typeface="宋体" panose="02010600030101010101" pitchFamily="2" charset="-122"/>
              </a:rPr>
              <a:t>秣马厉兵　披星戴月时　豪气干云　学业必成</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上联:</a:t>
            </a:r>
            <a:r>
              <a:rPr sz="2400" b="0">
                <a:solidFill>
                  <a:schemeClr val="tx1"/>
                </a:solidFill>
                <a:latin typeface="楷体" panose="02010609060101010101" charset="-122"/>
                <a:ea typeface="楷体" panose="02010609060101010101" charset="-122"/>
                <a:cs typeface="楷体" panose="02010609060101010101" charset="-122"/>
              </a:rPr>
              <a:t> </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下联: </a:t>
            </a: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 </a:t>
            </a:r>
          </a:p>
        </p:txBody>
      </p:sp>
    </p:spTree>
  </p:cSld>
  <p:clrMapOvr>
    <a:masterClrMapping/>
  </p:clrMapOvr>
  <p:transition spd="med">
    <p:wipe dir="d"/>
  </p:transition>
  <p:timing/>
</p:sld>
</file>

<file path=ppt/slides/slide38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对联、书法</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7</a:t>
            </a:r>
          </a:p>
        </p:txBody>
      </p:sp>
      <p:sp>
        <p:nvSpPr>
          <p:cNvPr id="2" name="文本框 1"/>
          <p:cNvSpPr txBox="1"/>
          <p:nvPr/>
        </p:nvSpPr>
        <p:spPr>
          <a:xfrm>
            <a:off x="508000" y="1699260"/>
            <a:ext cx="10462895" cy="3969385"/>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提分特训</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2.请将下面的短语组合成一副中考励志对联。(4分)</a:t>
            </a:r>
          </a:p>
          <a:p>
            <a:pPr indent="0" algn="l" fontAlgn="auto">
              <a:lnSpc>
                <a:spcPct val="150000"/>
              </a:lnSpc>
            </a:pPr>
            <a:r>
              <a:rPr sz="2400" b="0">
                <a:solidFill>
                  <a:schemeClr val="tx1"/>
                </a:solidFill>
                <a:latin typeface="楷体" panose="02010609060101010101" charset="-122"/>
                <a:ea typeface="楷体" panose="02010609060101010101" charset="-122"/>
                <a:cs typeface="宋体" panose="02010600030101010101" pitchFamily="2" charset="-122"/>
              </a:rPr>
              <a:t>锋芒尽露　卧虎藏龙地　书声盈耳　含英咀华</a:t>
            </a:r>
          </a:p>
          <a:p>
            <a:pPr indent="0" algn="l" fontAlgn="auto">
              <a:lnSpc>
                <a:spcPct val="150000"/>
              </a:lnSpc>
            </a:pPr>
            <a:r>
              <a:rPr sz="2400" b="0">
                <a:solidFill>
                  <a:schemeClr val="tx1"/>
                </a:solidFill>
                <a:latin typeface="楷体" panose="02010609060101010101" charset="-122"/>
                <a:ea typeface="楷体" panose="02010609060101010101" charset="-122"/>
                <a:cs typeface="宋体" panose="02010600030101010101" pitchFamily="2" charset="-122"/>
              </a:rPr>
              <a:t>秣马厉兵　披星戴月时　豪气干云　学业必成</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上联:</a:t>
            </a:r>
            <a:r>
              <a:rPr sz="2400" b="0">
                <a:solidFill>
                  <a:schemeClr val="tx1"/>
                </a:solidFill>
                <a:latin typeface="楷体" panose="02010609060101010101" charset="-122"/>
                <a:ea typeface="楷体" panose="02010609060101010101" charset="-122"/>
                <a:cs typeface="楷体" panose="02010609060101010101" charset="-122"/>
              </a:rPr>
              <a:t> </a:t>
            </a:r>
            <a:r>
              <a:rPr sz="2400" b="0">
                <a:solidFill>
                  <a:srgbClr val="FF0000"/>
                </a:solidFill>
                <a:latin typeface="楷体" panose="02010609060101010101" charset="-122"/>
                <a:ea typeface="楷体" panose="02010609060101010101" charset="-122"/>
                <a:cs typeface="楷体" panose="02010609060101010101" charset="-122"/>
              </a:rPr>
              <a:t>卧虎藏龙地豪气干云秣马厉兵锋芒尽露</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下联: </a:t>
            </a:r>
            <a:r>
              <a:rPr sz="2400" b="0">
                <a:solidFill>
                  <a:srgbClr val="FF0000"/>
                </a:solidFill>
                <a:latin typeface="楷体" panose="02010609060101010101" charset="-122"/>
                <a:ea typeface="楷体" panose="02010609060101010101" charset="-122"/>
                <a:cs typeface="宋体" panose="02010600030101010101" pitchFamily="2" charset="-122"/>
              </a:rPr>
              <a:t>披星戴月时书声盈耳含英咀华学业必成</a:t>
            </a:r>
            <a:endParaRPr sz="2400" b="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0" algn="l"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(上下联各2分,共4分) </a:t>
            </a:r>
          </a:p>
        </p:txBody>
      </p:sp>
    </p:spTree>
  </p:cSld>
  <p:clrMapOvr>
    <a:masterClrMapping/>
  </p:clrMapOvr>
  <p:transition spd="med">
    <p:wipe dir="d"/>
  </p:transition>
  <p:timing/>
</p:sld>
</file>

<file path=ppt/slides/slide38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对联、书法</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7</a:t>
            </a:r>
          </a:p>
        </p:txBody>
      </p:sp>
      <p:sp>
        <p:nvSpPr>
          <p:cNvPr id="2" name="文本框 1"/>
          <p:cNvSpPr txBox="1"/>
          <p:nvPr/>
        </p:nvSpPr>
        <p:spPr>
          <a:xfrm>
            <a:off x="508000" y="1699260"/>
            <a:ext cx="11183620" cy="4523105"/>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提分特训</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3.图2、图3两幅作品你喜欢哪一幅?请仿照示例说明理由。(4分)</a:t>
            </a:r>
          </a:p>
          <a:p>
            <a:pPr indent="0" algn="l" fontAlgn="auto">
              <a:lnSpc>
                <a:spcPct val="150000"/>
              </a:lnSpc>
            </a:pPr>
            <a:endParaRPr sz="2400" b="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0" algn="l" fontAlgn="auto">
              <a:lnSpc>
                <a:spcPct val="150000"/>
              </a:lnSpc>
            </a:pPr>
            <a:endParaRPr sz="2400" b="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0" algn="l" fontAlgn="auto">
              <a:lnSpc>
                <a:spcPct val="150000"/>
              </a:lnSpc>
            </a:pPr>
            <a:endParaRPr sz="2400" b="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图1　　 图2　　 图3</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示例:我最喜欢图1,它是隶书,庄重大气,方劲古拙。</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我最喜欢</a:t>
            </a:r>
            <a:r>
              <a:rPr sz="2400" b="0" u="sng">
                <a:solidFill>
                  <a:schemeClr val="tx1"/>
                </a:solidFill>
                <a:latin typeface="宋体" panose="02010600030101010101" pitchFamily="2" charset="-122"/>
                <a:ea typeface="宋体" panose="02010600030101010101" pitchFamily="2" charset="-122"/>
                <a:cs typeface="宋体" panose="02010600030101010101" pitchFamily="2" charset="-122"/>
              </a:rPr>
              <a:t>　　　</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,它是</a:t>
            </a:r>
            <a:r>
              <a:rPr sz="2400" b="0" u="sng">
                <a:solidFill>
                  <a:schemeClr val="tx1"/>
                </a:solidFill>
                <a:latin typeface="宋体" panose="02010600030101010101" pitchFamily="2" charset="-122"/>
                <a:ea typeface="宋体" panose="02010600030101010101" pitchFamily="2" charset="-122"/>
                <a:cs typeface="宋体" panose="02010600030101010101" pitchFamily="2" charset="-122"/>
              </a:rPr>
              <a:t>　　　　　</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a:t>
            </a:r>
            <a:r>
              <a:rPr sz="2400" b="0" u="sng">
                <a:solidFill>
                  <a:schemeClr val="tx1"/>
                </a:solidFill>
                <a:latin typeface="宋体" panose="02010600030101010101" pitchFamily="2" charset="-122"/>
                <a:ea typeface="宋体" panose="02010600030101010101" pitchFamily="2" charset="-122"/>
                <a:cs typeface="宋体" panose="02010600030101010101" pitchFamily="2" charset="-122"/>
              </a:rPr>
              <a:t>　　　　　　　</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a:t>
            </a:r>
            <a:r>
              <a:rPr sz="2400" b="0" u="sng">
                <a:solidFill>
                  <a:schemeClr val="tx1"/>
                </a:solidFill>
                <a:latin typeface="宋体" panose="02010600030101010101" pitchFamily="2" charset="-122"/>
                <a:ea typeface="宋体" panose="02010600030101010101" pitchFamily="2" charset="-122"/>
                <a:cs typeface="宋体" panose="02010600030101010101" pitchFamily="2" charset="-122"/>
              </a:rPr>
              <a:t>　　　　　　　　</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p:txBody>
      </p:sp>
      <p:pic>
        <p:nvPicPr>
          <p:cNvPr id="841" name="2021-HBYW-3.jpg" descr="id:2147501469;FounderCES"/>
          <p:cNvPicPr>
            <a:picLocks noChangeAspect="1"/>
          </p:cNvPicPr>
          <p:nvPr/>
        </p:nvPicPr>
        <p:blipFill>
          <a:blip r:embed="rId2"/>
          <a:stretch>
            <a:fillRect/>
          </a:stretch>
        </p:blipFill>
        <p:spPr>
          <a:xfrm>
            <a:off x="2875915" y="2879090"/>
            <a:ext cx="3717925" cy="1647825"/>
          </a:xfrm>
          <a:prstGeom prst="rect">
            <a:avLst/>
          </a:prstGeom>
        </p:spPr>
      </p:pic>
    </p:spTree>
  </p:cSld>
  <p:clrMapOvr>
    <a:masterClrMapping/>
  </p:clrMapOvr>
  <p:transition spd="med">
    <p:wipe dir="d"/>
  </p:transition>
  <p:timing/>
</p:sld>
</file>

<file path=ppt/slides/slide38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对联、书法</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7</a:t>
            </a:r>
          </a:p>
        </p:txBody>
      </p:sp>
      <p:sp>
        <p:nvSpPr>
          <p:cNvPr id="2" name="文本框 1"/>
          <p:cNvSpPr txBox="1"/>
          <p:nvPr/>
        </p:nvSpPr>
        <p:spPr>
          <a:xfrm>
            <a:off x="463550" y="1810385"/>
            <a:ext cx="10097135" cy="1753235"/>
          </a:xfrm>
          <a:prstGeom prst="rect">
            <a:avLst/>
          </a:prstGeom>
          <a:noFill/>
          <a:ln w="9525">
            <a:noFill/>
          </a:ln>
        </p:spPr>
        <p:txBody>
          <a:bodyPr wrap="square">
            <a:spAutoFit/>
          </a:bodyPr>
          <a:lstStyle/>
          <a:p>
            <a:pPr indent="0" algn="l"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a:t>
            </a:r>
            <a:r>
              <a:rPr sz="2400" b="0">
                <a:solidFill>
                  <a:srgbClr val="FF0000"/>
                </a:solidFill>
                <a:latin typeface="黑体" panose="02010609060101010101" pitchFamily="49" charset="-122"/>
                <a:ea typeface="黑体" panose="02010609060101010101" pitchFamily="49" charset="-122"/>
                <a:cs typeface="宋体" panose="02010600030101010101" pitchFamily="2" charset="-122"/>
              </a:rPr>
              <a:t>参考答案</a:t>
            </a: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　示例一:图2　楷书　阔大端正　刚劲有力</a:t>
            </a:r>
          </a:p>
          <a:p>
            <a:pPr indent="0" algn="l"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示例二:图3　草书　飘若浮云　龙飞凤舞</a:t>
            </a:r>
          </a:p>
          <a:p>
            <a:pPr indent="0" algn="l"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(三、四空意思相近即可。每空1分,共4分)</a:t>
            </a:r>
          </a:p>
        </p:txBody>
      </p:sp>
    </p:spTree>
  </p:cSld>
  <p:clrMapOvr>
    <a:masterClrMapping/>
  </p:clrMapOvr>
  <p:transition spd="med">
    <p:wipe dir="d"/>
  </p:transition>
  <p:timing/>
</p:sld>
</file>

<file path=ppt/slides/slide38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对联、书法</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7</a:t>
            </a:r>
          </a:p>
        </p:txBody>
      </p:sp>
      <p:sp>
        <p:nvSpPr>
          <p:cNvPr id="2" name="文本框 1"/>
          <p:cNvSpPr txBox="1"/>
          <p:nvPr/>
        </p:nvSpPr>
        <p:spPr>
          <a:xfrm>
            <a:off x="508000" y="1699260"/>
            <a:ext cx="11183620" cy="3969385"/>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提分特训</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4.请你从下面三幅作品中,选择最不适合作为校刊《金色年华》的标题的一幅作品,并说说理由。(3分)</a:t>
            </a:r>
          </a:p>
          <a:p>
            <a:pPr indent="0" algn="l" fontAlgn="auto">
              <a:lnSpc>
                <a:spcPct val="150000"/>
              </a:lnSpc>
            </a:pPr>
            <a:endParaRPr sz="2400" b="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0" algn="l" fontAlgn="auto">
              <a:lnSpc>
                <a:spcPct val="150000"/>
              </a:lnSpc>
            </a:pPr>
            <a:endParaRPr sz="2400" b="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图1　　　　　　　图2　　　　　　　图3</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a:t>
            </a: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注</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r>
              <a:rPr sz="2400" b="0">
                <a:solidFill>
                  <a:schemeClr val="tx1"/>
                </a:solidFill>
                <a:latin typeface="仿宋" panose="02010609060101010101" charset="-122"/>
                <a:ea typeface="仿宋" panose="02010609060101010101" charset="-122"/>
                <a:cs typeface="宋体" panose="02010600030101010101" pitchFamily="2" charset="-122"/>
              </a:rPr>
              <a:t>校刊《金色年华》以图文并茂的形式向广大师生展示学校人文风情。</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p:txBody>
      </p:sp>
      <p:pic>
        <p:nvPicPr>
          <p:cNvPr id="842" name="YW01.jpg" descr="id:2147501476;FounderCES"/>
          <p:cNvPicPr>
            <a:picLocks noChangeAspect="1"/>
          </p:cNvPicPr>
          <p:nvPr/>
        </p:nvPicPr>
        <p:blipFill>
          <a:blip r:embed="rId2"/>
          <a:stretch>
            <a:fillRect/>
          </a:stretch>
        </p:blipFill>
        <p:spPr>
          <a:xfrm>
            <a:off x="970280" y="3662680"/>
            <a:ext cx="2112645" cy="702310"/>
          </a:xfrm>
          <a:prstGeom prst="rect">
            <a:avLst/>
          </a:prstGeom>
        </p:spPr>
      </p:pic>
      <p:pic>
        <p:nvPicPr>
          <p:cNvPr id="843" name="YW02.jpg" descr="id:2147501483;FounderCES"/>
          <p:cNvPicPr>
            <a:picLocks noChangeAspect="1"/>
          </p:cNvPicPr>
          <p:nvPr/>
        </p:nvPicPr>
        <p:blipFill>
          <a:blip r:embed="rId3"/>
          <a:stretch>
            <a:fillRect/>
          </a:stretch>
        </p:blipFill>
        <p:spPr>
          <a:xfrm>
            <a:off x="3804285" y="3678555"/>
            <a:ext cx="2065020" cy="686435"/>
          </a:xfrm>
          <a:prstGeom prst="rect">
            <a:avLst/>
          </a:prstGeom>
        </p:spPr>
      </p:pic>
      <p:pic>
        <p:nvPicPr>
          <p:cNvPr id="844" name="YW03.jpg" descr="id:2147501490;FounderCES"/>
          <p:cNvPicPr>
            <a:picLocks noChangeAspect="1"/>
          </p:cNvPicPr>
          <p:nvPr/>
        </p:nvPicPr>
        <p:blipFill>
          <a:blip r:embed="rId4"/>
          <a:stretch>
            <a:fillRect/>
          </a:stretch>
        </p:blipFill>
        <p:spPr>
          <a:xfrm>
            <a:off x="6418580" y="3704590"/>
            <a:ext cx="1985645" cy="659765"/>
          </a:xfrm>
          <a:prstGeom prst="rect">
            <a:avLst/>
          </a:prstGeom>
        </p:spPr>
      </p:pic>
    </p:spTree>
  </p:cSld>
  <p:clrMapOvr>
    <a:masterClrMapping/>
  </p:clrMapOvr>
  <p:transition spd="med">
    <p:wipe dir="d"/>
  </p:transition>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综合性学习</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专题六</a:t>
            </a:r>
          </a:p>
        </p:txBody>
      </p:sp>
      <p:sp>
        <p:nvSpPr>
          <p:cNvPr id="2" name="文本框 1"/>
          <p:cNvSpPr txBox="1"/>
          <p:nvPr/>
        </p:nvSpPr>
        <p:spPr>
          <a:xfrm>
            <a:off x="772795" y="1410970"/>
            <a:ext cx="9956800" cy="2306955"/>
          </a:xfrm>
          <a:prstGeom prst="rect">
            <a:avLst/>
          </a:prstGeom>
          <a:noFill/>
          <a:ln w="9525">
            <a:noFill/>
          </a:ln>
        </p:spPr>
        <p:txBody>
          <a:bodyPr wrap="square">
            <a:spAutoFit/>
          </a:bodyPr>
          <a:lstStyle/>
          <a:p>
            <a:pPr indent="0" algn="just"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材料</a:t>
            </a:r>
            <a:r>
              <a:rPr lang="zh-CN" sz="2400" b="0">
                <a:solidFill>
                  <a:schemeClr val="tx1"/>
                </a:solidFill>
                <a:latin typeface="黑体" panose="02010609060101010101" pitchFamily="49" charset="-122"/>
                <a:ea typeface="黑体" panose="02010609060101010101" pitchFamily="49" charset="-122"/>
                <a:cs typeface="宋体" panose="02010600030101010101" pitchFamily="2" charset="-122"/>
              </a:rPr>
              <a:t>三</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r>
              <a:rPr sz="2400" b="0">
                <a:solidFill>
                  <a:schemeClr val="tx1"/>
                </a:solidFill>
                <a:latin typeface="楷体" panose="02010609060101010101" charset="-122"/>
                <a:ea typeface="楷体" panose="02010609060101010101" charset="-122"/>
                <a:cs typeface="楷体" panose="02010609060101010101" charset="-122"/>
              </a:rPr>
              <a:t>　“二十四节气”春秋时出现,西汉时完善,使用至今。比如,人们会按“清明前后,种瓜点豆”等谚语来组织农事活动,中医养生与治病也会跟着节气走。还有很多活动与节气的内涵相关,如某集团推行“惊蛰计划”,以彰显“不甘潜伏,勇于探索”的精神。</a:t>
            </a: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　</a:t>
            </a:r>
          </a:p>
        </p:txBody>
      </p:sp>
    </p:spTree>
  </p:cSld>
  <p:clrMapOvr>
    <a:masterClrMapping/>
  </p:clrMapOvr>
  <p:transition spd="med">
    <p:wipe dir="d"/>
  </p:transition>
  <p:timing/>
</p:sld>
</file>

<file path=ppt/slides/slide39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对联、书法</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7</a:t>
            </a:r>
          </a:p>
        </p:txBody>
      </p:sp>
      <p:sp>
        <p:nvSpPr>
          <p:cNvPr id="2" name="文本框 1"/>
          <p:cNvSpPr txBox="1"/>
          <p:nvPr/>
        </p:nvSpPr>
        <p:spPr>
          <a:xfrm>
            <a:off x="463550" y="1810385"/>
            <a:ext cx="10097135" cy="1753235"/>
          </a:xfrm>
          <a:prstGeom prst="rect">
            <a:avLst/>
          </a:prstGeom>
          <a:noFill/>
          <a:ln w="9525">
            <a:noFill/>
          </a:ln>
        </p:spPr>
        <p:txBody>
          <a:bodyPr wrap="square">
            <a:spAutoFit/>
          </a:bodyPr>
          <a:lstStyle/>
          <a:p>
            <a:pPr indent="0" algn="l"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a:t>
            </a:r>
            <a:r>
              <a:rPr sz="2400" b="0">
                <a:solidFill>
                  <a:srgbClr val="FF0000"/>
                </a:solidFill>
                <a:latin typeface="黑体" panose="02010609060101010101" pitchFamily="49" charset="-122"/>
                <a:ea typeface="黑体" panose="02010609060101010101" pitchFamily="49" charset="-122"/>
                <a:cs typeface="宋体" panose="02010600030101010101" pitchFamily="2" charset="-122"/>
              </a:rPr>
              <a:t>参考答案</a:t>
            </a: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　示例:图1最不适合作为标题。(1分)《金色年华》是面向广大师生的刊物,图1是篆书(1分),笔画复杂、结构类似图案,不易辨认,不适合作为校刊的标题。(1分)(共3分)</a:t>
            </a:r>
          </a:p>
        </p:txBody>
      </p:sp>
      <p:pic>
        <p:nvPicPr>
          <p:cNvPr id="10" name="New picture"/>
          <p:cNvPicPr/>
          <p:nvPr/>
        </p:nvPicPr>
        <p:blipFill>
          <a:blip r:embed="rId2"/>
          <a:stretch>
            <a:fillRect/>
          </a:stretch>
        </p:blipFill>
        <p:spPr>
          <a:xfrm>
            <a:off x="11658600" y="12128500"/>
            <a:ext cx="355600" cy="254000"/>
          </a:xfrm>
          <a:prstGeom prst="cube">
            <a:avLst/>
          </a:prstGeom>
        </p:spPr>
      </p:pic>
    </p:spTree>
  </p:cSld>
  <p:clrMapOvr>
    <a:masterClrMapping/>
  </p:clrMapOvr>
  <p:transition spd="med">
    <p:wipe dir="d"/>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综合性学习</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专题六</a:t>
            </a:r>
          </a:p>
        </p:txBody>
      </p:sp>
      <p:sp>
        <p:nvSpPr>
          <p:cNvPr id="2" name="文本框 1"/>
          <p:cNvSpPr txBox="1"/>
          <p:nvPr/>
        </p:nvSpPr>
        <p:spPr>
          <a:xfrm>
            <a:off x="565150" y="1339215"/>
            <a:ext cx="11443335" cy="2861310"/>
          </a:xfrm>
          <a:prstGeom prst="rect">
            <a:avLst/>
          </a:prstGeom>
          <a:noFill/>
          <a:ln w="9525">
            <a:noFill/>
          </a:ln>
        </p:spPr>
        <p:txBody>
          <a:bodyPr wrap="square">
            <a:spAutoFit/>
          </a:bodyPr>
          <a:lstStyle/>
          <a:p>
            <a:pPr indent="0" fontAlgn="auto">
              <a:lnSpc>
                <a:spcPct val="150000"/>
              </a:lnSpc>
            </a:pPr>
            <a:r>
              <a:rPr sz="2400" b="0">
                <a:latin typeface="宋体" panose="02010600030101010101" pitchFamily="2" charset="-122"/>
                <a:ea typeface="宋体" panose="02010600030101010101" pitchFamily="2" charset="-122"/>
                <a:cs typeface="宋体" panose="02010600030101010101" pitchFamily="2" charset="-122"/>
              </a:rPr>
              <a:t>1.[2020河南]班级开展“‘老家河南’文化旅游”主题活动,请你参与并完成任务。(共8分)</a:t>
            </a:r>
          </a:p>
          <a:p>
            <a:pPr indent="0" fontAlgn="auto">
              <a:lnSpc>
                <a:spcPct val="150000"/>
              </a:lnSpc>
            </a:pPr>
            <a:r>
              <a:rPr sz="2400" b="0">
                <a:latin typeface="宋体" panose="02010600030101010101" pitchFamily="2" charset="-122"/>
                <a:ea typeface="宋体" panose="02010600030101010101" pitchFamily="2" charset="-122"/>
                <a:cs typeface="宋体" panose="02010600030101010101" pitchFamily="2" charset="-122"/>
              </a:rPr>
              <a:t>(1)小文同学搜集到了下面三则材料。请你提取并整合这三则材料的主要信息,用一句话写出你的结论。30字左右。(3分)</a:t>
            </a:r>
          </a:p>
          <a:p>
            <a:pPr indent="0" fontAlgn="auto">
              <a:lnSpc>
                <a:spcPct val="150000"/>
              </a:lnSpc>
            </a:pPr>
            <a:r>
              <a:rPr sz="2400" b="0">
                <a:latin typeface="宋体" panose="02010600030101010101" pitchFamily="2" charset="-122"/>
                <a:ea typeface="宋体" panose="02010600030101010101" pitchFamily="2" charset="-122"/>
                <a:cs typeface="宋体" panose="02010600030101010101" pitchFamily="2" charset="-122"/>
              </a:rPr>
              <a:t>　　</a:t>
            </a:r>
            <a:endParaRPr sz="2400" b="0">
              <a:latin typeface="楷体" panose="02010609060101010101" charset="-122"/>
              <a:ea typeface="楷体" panose="02010609060101010101" charset="-122"/>
              <a:cs typeface="楷体" panose="02010609060101010101" charset="-122"/>
            </a:endParaRPr>
          </a:p>
        </p:txBody>
      </p:sp>
      <p:sp>
        <p:nvSpPr>
          <p:cNvPr id="3" name="文本框 2"/>
          <p:cNvSpPr txBox="1"/>
          <p:nvPr/>
        </p:nvSpPr>
        <p:spPr>
          <a:xfrm>
            <a:off x="10619740" y="1083945"/>
            <a:ext cx="447040" cy="460375"/>
          </a:xfrm>
          <a:prstGeom prst="rect">
            <a:avLst/>
          </a:prstGeom>
          <a:noFill/>
        </p:spPr>
        <p:txBody>
          <a:bodyPr wrap="square" rtlCol="0">
            <a:spAutoFit/>
          </a:bodyPr>
          <a:lstStyle/>
          <a:p>
            <a:r>
              <a:rPr lang="en-US" altLang="zh-CN" sz="2400">
                <a:solidFill>
                  <a:srgbClr val="FF0000"/>
                </a:solidFill>
                <a:latin typeface="宋体" panose="02010600030101010101" pitchFamily="2" charset="-122"/>
                <a:ea typeface="宋体" panose="02010600030101010101" pitchFamily="2" charset="-122"/>
              </a:rPr>
              <a:t>C</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综合性学习</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专题六</a:t>
            </a:r>
          </a:p>
        </p:txBody>
      </p:sp>
      <p:sp>
        <p:nvSpPr>
          <p:cNvPr id="2" name="文本框 1"/>
          <p:cNvSpPr txBox="1"/>
          <p:nvPr/>
        </p:nvSpPr>
        <p:spPr>
          <a:xfrm>
            <a:off x="785495" y="1721485"/>
            <a:ext cx="9956800" cy="1198880"/>
          </a:xfrm>
          <a:prstGeom prst="rect">
            <a:avLst/>
          </a:prstGeom>
          <a:noFill/>
          <a:ln w="9525">
            <a:noFill/>
          </a:ln>
        </p:spPr>
        <p:txBody>
          <a:bodyPr wrap="square">
            <a:spAutoFit/>
          </a:bodyPr>
          <a:lstStyle/>
          <a:p>
            <a:pPr indent="0" algn="just"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(1)仔细观察材料二中的二十四节气图,按照一定顺序介绍画面内容。(4分)</a:t>
            </a:r>
          </a:p>
          <a:p>
            <a:pPr indent="0" algn="just"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　　</a:t>
            </a:r>
          </a:p>
        </p:txBody>
      </p:sp>
    </p:spTree>
  </p:cSld>
  <p:clrMapOvr>
    <a:masterClrMapping/>
  </p:clrMapOvr>
  <p:transition spd="med">
    <p:wipe dir="d"/>
  </p:transition>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综合性学习</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专题六</a:t>
            </a:r>
          </a:p>
        </p:txBody>
      </p:sp>
      <p:sp>
        <p:nvSpPr>
          <p:cNvPr id="2" name="文本框 1"/>
          <p:cNvSpPr txBox="1"/>
          <p:nvPr/>
        </p:nvSpPr>
        <p:spPr>
          <a:xfrm>
            <a:off x="785495" y="1721485"/>
            <a:ext cx="9956800" cy="3415030"/>
          </a:xfrm>
          <a:prstGeom prst="rect">
            <a:avLst/>
          </a:prstGeom>
          <a:noFill/>
          <a:ln w="9525">
            <a:noFill/>
          </a:ln>
        </p:spPr>
        <p:txBody>
          <a:bodyPr wrap="square">
            <a:spAutoFit/>
          </a:bodyPr>
          <a:lstStyle/>
          <a:p>
            <a:pPr indent="0" algn="just"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(1)仔细观察材料二中的二十四节气图,按照一定顺序介绍画面内容。(4分)</a:t>
            </a:r>
          </a:p>
          <a:p>
            <a:pPr indent="0" algn="just" fontAlgn="auto">
              <a:lnSpc>
                <a:spcPct val="150000"/>
              </a:lnSpc>
            </a:pPr>
            <a:r>
              <a:rPr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zh-CN" sz="2400">
                <a:solidFill>
                  <a:srgbClr val="FF0000"/>
                </a:solidFill>
                <a:latin typeface="黑体" panose="02010609060101010101" pitchFamily="49" charset="-122"/>
                <a:ea typeface="黑体" panose="02010609060101010101" pitchFamily="49" charset="-122"/>
                <a:cs typeface="宋体" panose="02010600030101010101" pitchFamily="2" charset="-122"/>
                <a:sym typeface="+mn-ea"/>
              </a:rPr>
              <a:t>参考</a:t>
            </a:r>
            <a:r>
              <a:rPr sz="2400">
                <a:solidFill>
                  <a:srgbClr val="FF0000"/>
                </a:solidFill>
                <a:latin typeface="黑体" panose="02010609060101010101" pitchFamily="49" charset="-122"/>
                <a:ea typeface="黑体" panose="02010609060101010101" pitchFamily="49" charset="-122"/>
                <a:cs typeface="宋体" panose="02010600030101010101" pitchFamily="2" charset="-122"/>
                <a:sym typeface="+mn-ea"/>
              </a:rPr>
              <a:t>答案</a:t>
            </a:r>
            <a:r>
              <a:rPr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二十四节气图由中间的二十四节气时间表和两边的四幅有关节气的插图构成。中间的时间表将一年划分为24个时段,每个时段为一个节气。两边的四幅插图依次画出与“立春”“立夏”“立秋”“立冬”四个节气相关的农事活动或时令(物候)特征。(按照一定顺序介绍,意思对即可。共4分)　　</a:t>
            </a:r>
          </a:p>
        </p:txBody>
      </p:sp>
    </p:spTree>
  </p:cSld>
  <p:clrMapOvr>
    <a:masterClrMapping/>
  </p:clrMapOvr>
  <p:transition spd="med">
    <p:wipe dir="d"/>
  </p:transition>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综合性学习</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专题六</a:t>
            </a:r>
          </a:p>
        </p:txBody>
      </p:sp>
      <p:sp>
        <p:nvSpPr>
          <p:cNvPr id="2" name="文本框 1"/>
          <p:cNvSpPr txBox="1"/>
          <p:nvPr/>
        </p:nvSpPr>
        <p:spPr>
          <a:xfrm>
            <a:off x="785495" y="1721485"/>
            <a:ext cx="9956800" cy="1753235"/>
          </a:xfrm>
          <a:prstGeom prst="rect">
            <a:avLst/>
          </a:prstGeom>
          <a:noFill/>
          <a:ln w="9525">
            <a:noFill/>
          </a:ln>
        </p:spPr>
        <p:txBody>
          <a:bodyPr wrap="square">
            <a:spAutoFit/>
          </a:bodyPr>
          <a:lstStyle/>
          <a:p>
            <a:pPr indent="0" algn="just"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(2)根据以上几则材料的内容写一段话,介绍“二十四节气”的文化意义和社会功能。(70字以内)(4分)</a:t>
            </a:r>
          </a:p>
          <a:p>
            <a:pPr indent="0" algn="just" fontAlgn="auto">
              <a:lnSpc>
                <a:spcPct val="150000"/>
              </a:lnSpc>
            </a:pPr>
            <a:endParaRPr sz="2400" b="0">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wipe dir="d"/>
  </p:transition>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综合性学习</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专题六</a:t>
            </a:r>
          </a:p>
        </p:txBody>
      </p:sp>
      <p:sp>
        <p:nvSpPr>
          <p:cNvPr id="2" name="文本框 1"/>
          <p:cNvSpPr txBox="1"/>
          <p:nvPr/>
        </p:nvSpPr>
        <p:spPr>
          <a:xfrm>
            <a:off x="785495" y="1721485"/>
            <a:ext cx="9956800" cy="2861310"/>
          </a:xfrm>
          <a:prstGeom prst="rect">
            <a:avLst/>
          </a:prstGeom>
          <a:noFill/>
          <a:ln w="9525">
            <a:noFill/>
          </a:ln>
        </p:spPr>
        <p:txBody>
          <a:bodyPr wrap="square">
            <a:spAutoFit/>
          </a:bodyPr>
          <a:lstStyle/>
          <a:p>
            <a:pPr indent="0" algn="just"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(2)根据以上几则材料的内容写一段话,介绍“二十四节气”的文化意义和社会功能。(70字以内)(4分)</a:t>
            </a:r>
          </a:p>
          <a:p>
            <a:pPr indent="0" algn="just"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FF0000"/>
                </a:solidFill>
                <a:latin typeface="黑体" panose="02010609060101010101" pitchFamily="49" charset="-122"/>
                <a:ea typeface="黑体" panose="02010609060101010101" pitchFamily="49" charset="-122"/>
                <a:cs typeface="宋体" panose="02010600030101010101" pitchFamily="2" charset="-122"/>
              </a:rPr>
              <a:t>参考</a:t>
            </a:r>
            <a:r>
              <a:rPr sz="2400" b="0">
                <a:solidFill>
                  <a:srgbClr val="FF0000"/>
                </a:solidFill>
                <a:latin typeface="黑体" panose="02010609060101010101" pitchFamily="49" charset="-122"/>
                <a:ea typeface="黑体" panose="02010609060101010101" pitchFamily="49" charset="-122"/>
                <a:cs typeface="宋体" panose="02010600030101010101" pitchFamily="2" charset="-122"/>
              </a:rPr>
              <a:t>答案</a:t>
            </a: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　示例:“二十四节气”凝结了中国人的智慧,得到了国际社会的认可,它对农事活动和日常生活仍有实用价值,已成为中华民族的精神源泉。(“文化意义”2分,“社会功能”2分。共4分)　　</a:t>
            </a:r>
          </a:p>
        </p:txBody>
      </p:sp>
    </p:spTree>
  </p:cSld>
  <p:clrMapOvr>
    <a:masterClrMapping/>
  </p:clrMapOvr>
  <p:transition spd="med">
    <p:wipe dir="d"/>
  </p:transition>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综合性学习</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专题六</a:t>
            </a:r>
          </a:p>
        </p:txBody>
      </p:sp>
      <p:sp>
        <p:nvSpPr>
          <p:cNvPr id="2" name="文本框 1"/>
          <p:cNvSpPr txBox="1"/>
          <p:nvPr/>
        </p:nvSpPr>
        <p:spPr>
          <a:xfrm>
            <a:off x="785495" y="1721485"/>
            <a:ext cx="9956800" cy="2861310"/>
          </a:xfrm>
          <a:prstGeom prst="rect">
            <a:avLst/>
          </a:prstGeom>
          <a:noFill/>
          <a:ln w="9525">
            <a:noFill/>
          </a:ln>
        </p:spPr>
        <p:txBody>
          <a:bodyPr wrap="square">
            <a:spAutoFit/>
          </a:bodyPr>
          <a:lstStyle/>
          <a:p>
            <a:pPr indent="0" algn="just"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7.[2017河南B卷]阅读下列材料,按要求答题。(共7分)</a:t>
            </a:r>
          </a:p>
          <a:p>
            <a:pPr indent="0" algn="just"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材料一</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r>
              <a:rPr sz="2400" b="0">
                <a:solidFill>
                  <a:schemeClr val="tx1"/>
                </a:solidFill>
                <a:latin typeface="楷体" panose="02010609060101010101" charset="-122"/>
                <a:ea typeface="楷体" panose="02010609060101010101" charset="-122"/>
                <a:cs typeface="楷体" panose="02010609060101010101" charset="-122"/>
              </a:rPr>
              <a:t>每年9月新生入学时,中国美术学院都会赠给每位新生两支毛笔、一叠元书纸、一瓶墨汁和一本《智永真草千字文》。中国美术学院院长介绍说:“我们并不是要把所有的孩子培养成书法家,而是通过书写让他们了解中国文化精神。”</a:t>
            </a:r>
          </a:p>
        </p:txBody>
      </p:sp>
    </p:spTree>
  </p:cSld>
  <p:clrMapOvr>
    <a:masterClrMapping/>
  </p:clrMapOvr>
  <p:transition spd="med">
    <p:wipe dir="d"/>
  </p:transition>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综合性学习</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专题六</a:t>
            </a:r>
          </a:p>
        </p:txBody>
      </p:sp>
      <p:sp>
        <p:nvSpPr>
          <p:cNvPr id="2" name="文本框 1"/>
          <p:cNvSpPr txBox="1"/>
          <p:nvPr/>
        </p:nvSpPr>
        <p:spPr>
          <a:xfrm>
            <a:off x="785495" y="1721485"/>
            <a:ext cx="9956800" cy="2306955"/>
          </a:xfrm>
          <a:prstGeom prst="rect">
            <a:avLst/>
          </a:prstGeom>
          <a:noFill/>
          <a:ln w="9525">
            <a:noFill/>
          </a:ln>
        </p:spPr>
        <p:txBody>
          <a:bodyPr wrap="square">
            <a:spAutoFit/>
          </a:bodyPr>
          <a:lstStyle/>
          <a:p>
            <a:pPr indent="0" algn="just"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材料</a:t>
            </a:r>
            <a:r>
              <a:rPr lang="zh-CN" sz="2400" b="0">
                <a:solidFill>
                  <a:schemeClr val="tx1"/>
                </a:solidFill>
                <a:latin typeface="黑体" panose="02010609060101010101" pitchFamily="49" charset="-122"/>
                <a:ea typeface="黑体" panose="02010609060101010101" pitchFamily="49" charset="-122"/>
                <a:cs typeface="宋体" panose="02010600030101010101" pitchFamily="2" charset="-122"/>
              </a:rPr>
              <a:t>二</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r>
              <a:rPr sz="2400" b="0">
                <a:solidFill>
                  <a:schemeClr val="tx1"/>
                </a:solidFill>
                <a:latin typeface="楷体" panose="02010609060101010101" charset="-122"/>
                <a:ea typeface="楷体" panose="02010609060101010101" charset="-122"/>
                <a:cs typeface="楷体" panose="02010609060101010101" charset="-122"/>
              </a:rPr>
              <a:t>近年,全国兴起书法热。软笔书写可以让人们欣赏宣纸上游云惊龙的神来之笔,硬笔书写也可以带领人们进入令人心醉的艺术境界。练习者和观赏者不断细究字形,无形中实现了对汉字“详细记忆”的回归,有益于传承汉字文化。</a:t>
            </a:r>
          </a:p>
        </p:txBody>
      </p:sp>
    </p:spTree>
  </p:cSld>
  <p:clrMapOvr>
    <a:masterClrMapping/>
  </p:clrMapOvr>
  <p:transition spd="med">
    <p:wipe dir="d"/>
  </p:transition>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综合性学习</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专题六</a:t>
            </a:r>
          </a:p>
        </p:txBody>
      </p:sp>
      <p:sp>
        <p:nvSpPr>
          <p:cNvPr id="2" name="文本框 1"/>
          <p:cNvSpPr txBox="1"/>
          <p:nvPr/>
        </p:nvSpPr>
        <p:spPr>
          <a:xfrm>
            <a:off x="785495" y="1721485"/>
            <a:ext cx="9956800" cy="645160"/>
          </a:xfrm>
          <a:prstGeom prst="rect">
            <a:avLst/>
          </a:prstGeom>
          <a:noFill/>
          <a:ln w="9525">
            <a:noFill/>
          </a:ln>
        </p:spPr>
        <p:txBody>
          <a:bodyPr wrap="square">
            <a:spAutoFit/>
          </a:bodyPr>
          <a:lstStyle/>
          <a:p>
            <a:pPr indent="0" algn="just"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材料</a:t>
            </a:r>
            <a:r>
              <a:rPr lang="zh-CN" sz="2400" b="0">
                <a:solidFill>
                  <a:schemeClr val="tx1"/>
                </a:solidFill>
                <a:latin typeface="黑体" panose="02010609060101010101" pitchFamily="49" charset="-122"/>
                <a:ea typeface="黑体" panose="02010609060101010101" pitchFamily="49" charset="-122"/>
                <a:cs typeface="宋体" panose="02010600030101010101" pitchFamily="2" charset="-122"/>
              </a:rPr>
              <a:t>三</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endParaRPr sz="2400" b="0">
              <a:solidFill>
                <a:schemeClr val="tx1"/>
              </a:solidFill>
              <a:latin typeface="楷体" panose="02010609060101010101" charset="-122"/>
              <a:ea typeface="楷体" panose="02010609060101010101" charset="-122"/>
              <a:cs typeface="楷体" panose="02010609060101010101" charset="-122"/>
            </a:endParaRPr>
          </a:p>
        </p:txBody>
      </p:sp>
      <p:pic>
        <p:nvPicPr>
          <p:cNvPr id="671" name="YBCSYCT-1.jpg" descr="id:2147500242;FounderCES"/>
          <p:cNvPicPr>
            <a:picLocks noChangeAspect="1"/>
          </p:cNvPicPr>
          <p:nvPr/>
        </p:nvPicPr>
        <p:blipFill>
          <a:blip r:embed="rId2"/>
          <a:stretch>
            <a:fillRect/>
          </a:stretch>
        </p:blipFill>
        <p:spPr>
          <a:xfrm>
            <a:off x="4813300" y="1721485"/>
            <a:ext cx="3293110" cy="3666490"/>
          </a:xfrm>
          <a:prstGeom prst="rect">
            <a:avLst/>
          </a:prstGeom>
        </p:spPr>
      </p:pic>
    </p:spTree>
  </p:cSld>
  <p:clrMapOvr>
    <a:masterClrMapping/>
  </p:clrMapOvr>
  <p:transition spd="med">
    <p:wipe dir="d"/>
  </p:transition>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综合性学习</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专题六</a:t>
            </a:r>
          </a:p>
        </p:txBody>
      </p:sp>
      <p:sp>
        <p:nvSpPr>
          <p:cNvPr id="2" name="文本框 1"/>
          <p:cNvSpPr txBox="1"/>
          <p:nvPr/>
        </p:nvSpPr>
        <p:spPr>
          <a:xfrm>
            <a:off x="785495" y="1721485"/>
            <a:ext cx="9956800" cy="1198880"/>
          </a:xfrm>
          <a:prstGeom prst="rect">
            <a:avLst/>
          </a:prstGeom>
          <a:noFill/>
          <a:ln w="9525">
            <a:noFill/>
          </a:ln>
        </p:spPr>
        <p:txBody>
          <a:bodyPr wrap="square">
            <a:spAutoFit/>
          </a:bodyPr>
          <a:lstStyle/>
          <a:p>
            <a:pPr indent="0" algn="just"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(1)结合材料一和材料二的内容,谈谈汉字书写的意义。(3分)</a:t>
            </a:r>
          </a:p>
          <a:p>
            <a:pPr indent="0" algn="just" fontAlgn="auto">
              <a:lnSpc>
                <a:spcPct val="150000"/>
              </a:lnSpc>
            </a:pPr>
            <a:endParaRPr sz="2400" b="0">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wipe dir="d"/>
  </p:transition>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综合性学习</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专题六</a:t>
            </a:r>
          </a:p>
        </p:txBody>
      </p:sp>
      <p:sp>
        <p:nvSpPr>
          <p:cNvPr id="2" name="文本框 1"/>
          <p:cNvSpPr txBox="1"/>
          <p:nvPr/>
        </p:nvSpPr>
        <p:spPr>
          <a:xfrm>
            <a:off x="785495" y="1721485"/>
            <a:ext cx="9956800" cy="2306955"/>
          </a:xfrm>
          <a:prstGeom prst="rect">
            <a:avLst/>
          </a:prstGeom>
          <a:noFill/>
          <a:ln w="9525">
            <a:noFill/>
          </a:ln>
        </p:spPr>
        <p:txBody>
          <a:bodyPr wrap="square">
            <a:spAutoFit/>
          </a:bodyPr>
          <a:lstStyle/>
          <a:p>
            <a:pPr indent="0" algn="just"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(1)结合材料一和材料二的内容,谈谈汉字书写的意义。(3分)</a:t>
            </a:r>
          </a:p>
          <a:p>
            <a:pPr indent="0" algn="just" fontAlgn="auto">
              <a:lnSpc>
                <a:spcPct val="150000"/>
              </a:lnSpc>
            </a:pPr>
            <a:endParaRPr sz="2400" b="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FF0000"/>
                </a:solidFill>
                <a:latin typeface="黑体" panose="02010609060101010101" pitchFamily="49" charset="-122"/>
                <a:ea typeface="黑体" panose="02010609060101010101" pitchFamily="49" charset="-122"/>
                <a:cs typeface="宋体" panose="02010600030101010101" pitchFamily="2" charset="-122"/>
              </a:rPr>
              <a:t>参考</a:t>
            </a:r>
            <a:r>
              <a:rPr sz="2400" b="0">
                <a:solidFill>
                  <a:srgbClr val="FF0000"/>
                </a:solidFill>
                <a:latin typeface="黑体" panose="02010609060101010101" pitchFamily="49" charset="-122"/>
                <a:ea typeface="黑体" panose="02010609060101010101" pitchFamily="49" charset="-122"/>
                <a:cs typeface="宋体" panose="02010600030101010101" pitchFamily="2" charset="-122"/>
              </a:rPr>
              <a:t>答案</a:t>
            </a: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　①了解中国文化精神。②欣赏书法艺术。③详细记忆汉字,传承汉字文化。(意思对即可。一点1分,共3分)</a:t>
            </a:r>
          </a:p>
        </p:txBody>
      </p:sp>
    </p:spTree>
  </p:cSld>
  <p:clrMapOvr>
    <a:masterClrMapping/>
  </p:clrMapOvr>
  <p:transition spd="med">
    <p:wipe dir="d"/>
  </p:transition>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综合性学习</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专题六</a:t>
            </a:r>
          </a:p>
        </p:txBody>
      </p:sp>
      <p:sp>
        <p:nvSpPr>
          <p:cNvPr id="2" name="文本框 1"/>
          <p:cNvSpPr txBox="1"/>
          <p:nvPr/>
        </p:nvSpPr>
        <p:spPr>
          <a:xfrm>
            <a:off x="785495" y="1721485"/>
            <a:ext cx="9956800" cy="1753235"/>
          </a:xfrm>
          <a:prstGeom prst="rect">
            <a:avLst/>
          </a:prstGeom>
          <a:noFill/>
          <a:ln w="9525">
            <a:noFill/>
          </a:ln>
        </p:spPr>
        <p:txBody>
          <a:bodyPr wrap="square">
            <a:spAutoFit/>
          </a:bodyPr>
          <a:lstStyle/>
          <a:p>
            <a:pPr indent="0" algn="just"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(2)阅读材料三的漫画,介绍画面内容并揭示其寓意。(4分)</a:t>
            </a:r>
          </a:p>
          <a:p>
            <a:pPr indent="0" algn="just" fontAlgn="auto">
              <a:lnSpc>
                <a:spcPct val="150000"/>
              </a:lnSpc>
            </a:pPr>
            <a:endParaRPr sz="2400" b="0">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50000"/>
              </a:lnSpc>
            </a:pPr>
            <a:endParaRPr sz="2400" b="0">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wipe dir="d"/>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综合性学习</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专题六</a:t>
            </a:r>
          </a:p>
        </p:txBody>
      </p:sp>
      <p:sp>
        <p:nvSpPr>
          <p:cNvPr id="2" name="文本框 1"/>
          <p:cNvSpPr txBox="1"/>
          <p:nvPr/>
        </p:nvSpPr>
        <p:spPr>
          <a:xfrm>
            <a:off x="475615" y="1734820"/>
            <a:ext cx="11443335" cy="2861310"/>
          </a:xfrm>
          <a:prstGeom prst="rect">
            <a:avLst/>
          </a:prstGeom>
          <a:noFill/>
          <a:ln w="9525">
            <a:noFill/>
          </a:ln>
        </p:spPr>
        <p:txBody>
          <a:bodyPr wrap="square">
            <a:spAutoFit/>
          </a:bodyPr>
          <a:lstStyle/>
          <a:p>
            <a:pPr indent="0" fontAlgn="auto">
              <a:lnSpc>
                <a:spcPct val="150000"/>
              </a:lnSpc>
            </a:pPr>
            <a:r>
              <a:rPr sz="2400" b="0">
                <a:latin typeface="宋体" panose="02010600030101010101" pitchFamily="2" charset="-122"/>
                <a:ea typeface="宋体" panose="02010600030101010101" pitchFamily="2" charset="-122"/>
                <a:cs typeface="宋体" panose="02010600030101010101" pitchFamily="2" charset="-122"/>
              </a:rPr>
              <a:t>　　</a:t>
            </a:r>
            <a:r>
              <a:rPr sz="2400" b="0">
                <a:latin typeface="黑体" panose="02010609060101010101" pitchFamily="49" charset="-122"/>
                <a:ea typeface="黑体" panose="02010609060101010101" pitchFamily="49" charset="-122"/>
                <a:cs typeface="宋体" panose="02010600030101010101" pitchFamily="2" charset="-122"/>
              </a:rPr>
              <a:t>材料一</a:t>
            </a:r>
            <a:r>
              <a:rPr sz="2400" b="0">
                <a:latin typeface="宋体" panose="02010600030101010101" pitchFamily="2" charset="-122"/>
                <a:ea typeface="宋体" panose="02010600030101010101" pitchFamily="2" charset="-122"/>
                <a:cs typeface="宋体" panose="02010600030101010101" pitchFamily="2" charset="-122"/>
              </a:rPr>
              <a:t>　</a:t>
            </a:r>
            <a:r>
              <a:rPr sz="2400" b="0">
                <a:latin typeface="楷体" panose="02010609060101010101" charset="-122"/>
                <a:ea typeface="楷体" panose="02010609060101010101" charset="-122"/>
                <a:cs typeface="楷体" panose="02010609060101010101" charset="-122"/>
              </a:rPr>
              <a:t>河南是中华文明的重要发祥地之一,是中国人乃至许多海外华人的“祖根地”。2012年1月,河南省人民政府、河南省旅游局(现河南省文化和旅游厅)委托中央电视台制作《老家河南》文化旅游形象宣传片。该片先后在央视一套、四套等频道播出,成功地塑造了文化厚重、风光秀美的河南文旅新形象。</a:t>
            </a:r>
          </a:p>
          <a:p>
            <a:pPr indent="0" fontAlgn="auto">
              <a:lnSpc>
                <a:spcPct val="150000"/>
              </a:lnSpc>
            </a:pPr>
            <a:r>
              <a:rPr sz="2400" b="0">
                <a:latin typeface="宋体" panose="02010600030101010101" pitchFamily="2" charset="-122"/>
                <a:ea typeface="宋体" panose="02010600030101010101" pitchFamily="2" charset="-122"/>
                <a:cs typeface="宋体" panose="02010600030101010101" pitchFamily="2" charset="-122"/>
              </a:rPr>
              <a:t>　　</a:t>
            </a:r>
            <a:endParaRPr sz="2400" b="0">
              <a:latin typeface="楷体" panose="02010609060101010101" charset="-122"/>
              <a:ea typeface="楷体" panose="02010609060101010101" charset="-122"/>
              <a:cs typeface="楷体" panose="02010609060101010101" charset="-122"/>
            </a:endParaRPr>
          </a:p>
        </p:txBody>
      </p:sp>
      <p:sp>
        <p:nvSpPr>
          <p:cNvPr id="3" name="文本框 2"/>
          <p:cNvSpPr txBox="1"/>
          <p:nvPr/>
        </p:nvSpPr>
        <p:spPr>
          <a:xfrm>
            <a:off x="10619740" y="1083945"/>
            <a:ext cx="447040" cy="460375"/>
          </a:xfrm>
          <a:prstGeom prst="rect">
            <a:avLst/>
          </a:prstGeom>
          <a:noFill/>
        </p:spPr>
        <p:txBody>
          <a:bodyPr wrap="square" rtlCol="0">
            <a:spAutoFit/>
          </a:bodyPr>
          <a:lstStyle/>
          <a:p>
            <a:r>
              <a:rPr lang="en-US" altLang="zh-CN" sz="2400">
                <a:solidFill>
                  <a:srgbClr val="FF0000"/>
                </a:solidFill>
                <a:latin typeface="宋体" panose="02010600030101010101" pitchFamily="2" charset="-122"/>
                <a:ea typeface="宋体" panose="02010600030101010101" pitchFamily="2" charset="-122"/>
              </a:rPr>
              <a:t>C</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综合性学习</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专题六</a:t>
            </a:r>
          </a:p>
        </p:txBody>
      </p:sp>
      <p:sp>
        <p:nvSpPr>
          <p:cNvPr id="2" name="文本框 1"/>
          <p:cNvSpPr txBox="1"/>
          <p:nvPr/>
        </p:nvSpPr>
        <p:spPr>
          <a:xfrm>
            <a:off x="785495" y="1721485"/>
            <a:ext cx="9956800" cy="3969385"/>
          </a:xfrm>
          <a:prstGeom prst="rect">
            <a:avLst/>
          </a:prstGeom>
          <a:noFill/>
          <a:ln w="9525">
            <a:noFill/>
          </a:ln>
        </p:spPr>
        <p:txBody>
          <a:bodyPr wrap="square">
            <a:spAutoFit/>
          </a:bodyPr>
          <a:lstStyle/>
          <a:p>
            <a:pPr indent="0" algn="just"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(2)阅读材料三的漫画,介绍画面内容并揭示其寓意。(4分)</a:t>
            </a:r>
          </a:p>
          <a:p>
            <a:pPr indent="0" algn="just" fontAlgn="auto">
              <a:lnSpc>
                <a:spcPct val="150000"/>
              </a:lnSpc>
            </a:pPr>
            <a:endParaRPr sz="2400" b="0">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FF0000"/>
                </a:solidFill>
                <a:latin typeface="黑体" panose="02010609060101010101" pitchFamily="49" charset="-122"/>
                <a:ea typeface="黑体" panose="02010609060101010101" pitchFamily="49" charset="-122"/>
                <a:cs typeface="宋体" panose="02010600030101010101" pitchFamily="2" charset="-122"/>
              </a:rPr>
              <a:t>参考</a:t>
            </a:r>
            <a:r>
              <a:rPr sz="2400" b="0">
                <a:solidFill>
                  <a:srgbClr val="FF0000"/>
                </a:solidFill>
                <a:latin typeface="黑体" panose="02010609060101010101" pitchFamily="49" charset="-122"/>
                <a:ea typeface="黑体" panose="02010609060101010101" pitchFamily="49" charset="-122"/>
                <a:cs typeface="宋体" panose="02010600030101010101" pitchFamily="2" charset="-122"/>
              </a:rPr>
              <a:t>答案</a:t>
            </a: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　“内容”示例:漫画中的人物,左手变成了键盘,右手变成了鼠标,面前有一张白纸,纸上有一支钢笔,头顶右上方有“这个字咋写呢?”几个字。</a:t>
            </a:r>
          </a:p>
          <a:p>
            <a:pPr indent="0" algn="just"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“寓意”示例:现代人经常用电脑输入汉字,平时很少书写,容易提笔忘字,这里提醒人们多用笔书写。(内容2分,寓意2分。共4分)</a:t>
            </a:r>
          </a:p>
        </p:txBody>
      </p:sp>
    </p:spTree>
  </p:cSld>
  <p:clrMapOvr>
    <a:masterClrMapping/>
  </p:clrMapOvr>
  <p:transition spd="med">
    <p:wipe dir="d"/>
  </p:transition>
  <p:timing/>
</p:sld>
</file>

<file path=ppt/slides/slide5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综合性学习</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专题六</a:t>
            </a:r>
          </a:p>
        </p:txBody>
      </p:sp>
      <p:sp>
        <p:nvSpPr>
          <p:cNvPr id="2" name="文本框 1"/>
          <p:cNvSpPr txBox="1"/>
          <p:nvPr/>
        </p:nvSpPr>
        <p:spPr>
          <a:xfrm>
            <a:off x="785495" y="1721485"/>
            <a:ext cx="9956800" cy="3969385"/>
          </a:xfrm>
          <a:prstGeom prst="rect">
            <a:avLst/>
          </a:prstGeom>
          <a:noFill/>
          <a:ln w="9525">
            <a:noFill/>
          </a:ln>
        </p:spPr>
        <p:txBody>
          <a:bodyPr wrap="square">
            <a:spAutoFit/>
          </a:bodyPr>
          <a:lstStyle/>
          <a:p>
            <a:pPr indent="0" algn="just"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8.[2016河南]请给下面的新闻材料拟写标题,并简述理由。(3分)</a:t>
            </a:r>
          </a:p>
          <a:p>
            <a:pPr indent="0" algn="just"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r>
              <a:rPr sz="2400" b="0">
                <a:solidFill>
                  <a:schemeClr val="tx1"/>
                </a:solidFill>
                <a:latin typeface="黑体" panose="02010609060101010101" pitchFamily="49" charset="-122"/>
                <a:ea typeface="黑体" panose="02010609060101010101" pitchFamily="49" charset="-122"/>
                <a:cs typeface="黑体" panose="02010609060101010101" pitchFamily="49" charset="-122"/>
              </a:rPr>
              <a:t>××网2016年4月22日讯</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r>
              <a:rPr sz="2400" b="0">
                <a:solidFill>
                  <a:schemeClr val="tx1"/>
                </a:solidFill>
                <a:latin typeface="楷体" panose="02010609060101010101" charset="-122"/>
                <a:ea typeface="楷体" panose="02010609060101010101" charset="-122"/>
                <a:cs typeface="楷体" panose="02010609060101010101" charset="-122"/>
              </a:rPr>
              <a:t>4月24日是首个中国航天日。为迎接首个航天日,航天专家在国家博物馆学术报告厅作专题报告,总结了中国载人航天、火箭发射、深空探测等方面的航天成就,强调了中国进入太空的能力目前已经达到航天大国的水平,并指出“十二五”期间,中国每年的航天发射数量稳居世界前三,尤其值得所有中国人自豪的是,近20年中国长征火箭的发射成功率居全球之最。</a:t>
            </a:r>
          </a:p>
        </p:txBody>
      </p:sp>
    </p:spTree>
  </p:cSld>
  <p:clrMapOvr>
    <a:masterClrMapping/>
  </p:clrMapOvr>
  <p:transition spd="med">
    <p:wipe dir="d"/>
  </p:transition>
  <p:timing/>
</p:sld>
</file>

<file path=ppt/slides/slide5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综合性学习</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专题六</a:t>
            </a:r>
          </a:p>
        </p:txBody>
      </p:sp>
      <p:sp>
        <p:nvSpPr>
          <p:cNvPr id="2" name="文本框 1"/>
          <p:cNvSpPr txBox="1"/>
          <p:nvPr/>
        </p:nvSpPr>
        <p:spPr>
          <a:xfrm>
            <a:off x="785495" y="1721485"/>
            <a:ext cx="9956800" cy="3969385"/>
          </a:xfrm>
          <a:prstGeom prst="rect">
            <a:avLst/>
          </a:prstGeom>
          <a:noFill/>
          <a:ln w="9525">
            <a:noFill/>
          </a:ln>
        </p:spPr>
        <p:txBody>
          <a:bodyPr wrap="square">
            <a:spAutoFit/>
          </a:bodyPr>
          <a:lstStyle/>
          <a:p>
            <a:pPr indent="0" algn="just"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FF0000"/>
                </a:solidFill>
                <a:latin typeface="黑体" panose="02010609060101010101" pitchFamily="49" charset="-122"/>
                <a:ea typeface="黑体" panose="02010609060101010101" pitchFamily="49" charset="-122"/>
                <a:cs typeface="宋体" panose="02010600030101010101" pitchFamily="2" charset="-122"/>
              </a:rPr>
              <a:t>参考</a:t>
            </a:r>
            <a:r>
              <a:rPr sz="2400" b="0">
                <a:solidFill>
                  <a:srgbClr val="FF0000"/>
                </a:solidFill>
                <a:latin typeface="黑体" panose="02010609060101010101" pitchFamily="49" charset="-122"/>
                <a:ea typeface="黑体" panose="02010609060101010101" pitchFamily="49" charset="-122"/>
                <a:cs typeface="宋体" panose="02010600030101010101" pitchFamily="2" charset="-122"/>
              </a:rPr>
              <a:t>答案</a:t>
            </a: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　示例一:首个中国航天日前夕,专家总结中国航天辉煌成就</a:t>
            </a:r>
          </a:p>
          <a:p>
            <a:pPr indent="0" algn="just"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理由:它点明了时间的特殊性,从整体上概括了新闻的核心内容。</a:t>
            </a:r>
          </a:p>
          <a:p>
            <a:pPr indent="0" algn="just"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示例二:近20年中国长征火箭发射成功率居全球之最</a:t>
            </a:r>
          </a:p>
          <a:p>
            <a:pPr indent="0" algn="just"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理由:它突出了中国航天的成就,激发中国人的自豪感,给人深刻印象,有吸引力。</a:t>
            </a:r>
          </a:p>
          <a:p>
            <a:pPr indent="0" algn="just"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(“标题”1分,“理由”2分。共3分。若有其他答案,理由充分也可酌情给分)</a:t>
            </a:r>
          </a:p>
        </p:txBody>
      </p:sp>
    </p:spTree>
  </p:cSld>
  <p:clrMapOvr>
    <a:masterClrMapping/>
  </p:clrMapOvr>
  <p:transition spd="med">
    <p:wipe dir="d"/>
  </p:transition>
  <p:timing/>
</p:sld>
</file>

<file path=ppt/slides/slide5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综合性学习</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专题六</a:t>
            </a:r>
          </a:p>
        </p:txBody>
      </p:sp>
      <p:sp>
        <p:nvSpPr>
          <p:cNvPr id="2" name="文本框 1"/>
          <p:cNvSpPr txBox="1"/>
          <p:nvPr/>
        </p:nvSpPr>
        <p:spPr>
          <a:xfrm>
            <a:off x="785495" y="1721485"/>
            <a:ext cx="9956800" cy="2861310"/>
          </a:xfrm>
          <a:prstGeom prst="rect">
            <a:avLst/>
          </a:prstGeom>
          <a:noFill/>
          <a:ln w="9525">
            <a:noFill/>
          </a:ln>
        </p:spPr>
        <p:txBody>
          <a:bodyPr wrap="square">
            <a:spAutoFit/>
          </a:bodyPr>
          <a:lstStyle/>
          <a:p>
            <a:pPr indent="0" algn="just"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9.[2016河南]根据要求,回答下面问题。(共7分)</a:t>
            </a:r>
          </a:p>
          <a:p>
            <a:pPr indent="0" algn="just"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据调查,近两年来,中学生对数字化阅读的兴趣明显提高。数字化阅读是一种阅读方式,与传统纸质媒介阅读不同,它是借助网络、手机、电子阅读器、平板电脑等数字媒介进行的。</a:t>
            </a:r>
          </a:p>
          <a:p>
            <a:pPr indent="0" algn="just" fontAlgn="auto">
              <a:lnSpc>
                <a:spcPct val="150000"/>
              </a:lnSpc>
            </a:pPr>
            <a:endParaRPr sz="2400" b="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wipe dir="d"/>
  </p:transition>
  <p:timing/>
</p:sld>
</file>

<file path=ppt/slides/slide5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综合性学习</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专题六</a:t>
            </a:r>
          </a:p>
        </p:txBody>
      </p:sp>
      <p:sp>
        <p:nvSpPr>
          <p:cNvPr id="2" name="文本框 1"/>
          <p:cNvSpPr txBox="1"/>
          <p:nvPr/>
        </p:nvSpPr>
        <p:spPr>
          <a:xfrm>
            <a:off x="785495" y="1721485"/>
            <a:ext cx="9956800" cy="645160"/>
          </a:xfrm>
          <a:prstGeom prst="rect">
            <a:avLst/>
          </a:prstGeom>
          <a:noFill/>
          <a:ln w="9525">
            <a:noFill/>
          </a:ln>
        </p:spPr>
        <p:txBody>
          <a:bodyPr wrap="square">
            <a:spAutoFit/>
          </a:bodyPr>
          <a:lstStyle/>
          <a:p>
            <a:pPr indent="0" algn="just"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(1)用简洁的语言从下面两个图表中,归纳出三条主要信息。(3分)</a:t>
            </a:r>
          </a:p>
        </p:txBody>
      </p:sp>
      <p:pic>
        <p:nvPicPr>
          <p:cNvPr id="672" name="16-ZZ45YW-14.jpg" descr="id:2147500249;FounderCES"/>
          <p:cNvPicPr>
            <a:picLocks noChangeAspect="1"/>
          </p:cNvPicPr>
          <p:nvPr/>
        </p:nvPicPr>
        <p:blipFill>
          <a:blip r:embed="rId2"/>
          <a:stretch>
            <a:fillRect/>
          </a:stretch>
        </p:blipFill>
        <p:spPr>
          <a:xfrm>
            <a:off x="2319655" y="2720340"/>
            <a:ext cx="7604125" cy="3326765"/>
          </a:xfrm>
          <a:prstGeom prst="rect">
            <a:avLst/>
          </a:prstGeom>
        </p:spPr>
      </p:pic>
    </p:spTree>
  </p:cSld>
  <p:clrMapOvr>
    <a:masterClrMapping/>
  </p:clrMapOvr>
  <p:transition spd="med">
    <p:wipe dir="d"/>
  </p:transition>
  <p:timing/>
</p:sld>
</file>

<file path=ppt/slides/slide5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综合性学习</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专题六</a:t>
            </a:r>
          </a:p>
        </p:txBody>
      </p:sp>
      <p:sp>
        <p:nvSpPr>
          <p:cNvPr id="2" name="文本框 1"/>
          <p:cNvSpPr txBox="1"/>
          <p:nvPr/>
        </p:nvSpPr>
        <p:spPr>
          <a:xfrm>
            <a:off x="785495" y="1721485"/>
            <a:ext cx="9956800" cy="1753235"/>
          </a:xfrm>
          <a:prstGeom prst="rect">
            <a:avLst/>
          </a:prstGeom>
          <a:noFill/>
          <a:ln w="9525">
            <a:noFill/>
          </a:ln>
        </p:spPr>
        <p:txBody>
          <a:bodyPr wrap="square">
            <a:spAutoFit/>
          </a:bodyPr>
          <a:lstStyle/>
          <a:p>
            <a:pPr indent="0" algn="just"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FF0000"/>
                </a:solidFill>
                <a:latin typeface="黑体" panose="02010609060101010101" pitchFamily="49" charset="-122"/>
                <a:ea typeface="黑体" panose="02010609060101010101" pitchFamily="49" charset="-122"/>
                <a:cs typeface="宋体" panose="02010600030101010101" pitchFamily="2" charset="-122"/>
              </a:rPr>
              <a:t>参考</a:t>
            </a:r>
            <a:r>
              <a:rPr sz="2400" b="0">
                <a:solidFill>
                  <a:srgbClr val="FF0000"/>
                </a:solidFill>
                <a:latin typeface="黑体" panose="02010609060101010101" pitchFamily="49" charset="-122"/>
                <a:ea typeface="黑体" panose="02010609060101010101" pitchFamily="49" charset="-122"/>
                <a:cs typeface="宋体" panose="02010600030101010101" pitchFamily="2" charset="-122"/>
              </a:rPr>
              <a:t>答案</a:t>
            </a: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　①我国国民数字化阅读使用率逐年增长。②数字媒介阅读时长超过纸质媒介阅读时长。③手机阅读时长增长最快。(意思对即可。一点1分,共3分)</a:t>
            </a:r>
          </a:p>
        </p:txBody>
      </p:sp>
    </p:spTree>
  </p:cSld>
  <p:clrMapOvr>
    <a:masterClrMapping/>
  </p:clrMapOvr>
  <p:transition spd="med">
    <p:wipe dir="d"/>
  </p:transition>
  <p:timing/>
</p:sld>
</file>

<file path=ppt/slides/slide5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综合性学习</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专题六</a:t>
            </a:r>
          </a:p>
        </p:txBody>
      </p:sp>
      <p:sp>
        <p:nvSpPr>
          <p:cNvPr id="2" name="文本框 1"/>
          <p:cNvSpPr txBox="1"/>
          <p:nvPr/>
        </p:nvSpPr>
        <p:spPr>
          <a:xfrm>
            <a:off x="785495" y="1721485"/>
            <a:ext cx="10097135" cy="4523105"/>
          </a:xfrm>
          <a:prstGeom prst="rect">
            <a:avLst/>
          </a:prstGeom>
          <a:noFill/>
          <a:ln w="9525">
            <a:noFill/>
          </a:ln>
        </p:spPr>
        <p:txBody>
          <a:bodyPr wrap="square">
            <a:spAutoFit/>
          </a:bodyPr>
          <a:lstStyle/>
          <a:p>
            <a:pPr indent="0" algn="just"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(2)结合下面材料的内容,写一段话来表达你对数字化阅读的思考。要求:①观点明确,理由充分。②采用总分的结构方式。③不少于50字。(4分)</a:t>
            </a:r>
          </a:p>
          <a:p>
            <a:pPr indent="0" algn="just"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r>
              <a:rPr sz="2400" b="0">
                <a:solidFill>
                  <a:schemeClr val="tx1"/>
                </a:solidFill>
                <a:latin typeface="楷体" panose="02010609060101010101" charset="-122"/>
                <a:ea typeface="楷体" panose="02010609060101010101" charset="-122"/>
                <a:cs typeface="楷体" panose="02010609060101010101" charset="-122"/>
              </a:rPr>
              <a:t>某校八年级的李明同学最近喜欢上了数字化阅读,他常用课余的零碎时间来浏览新闻,了解科技知识,偶尔也读读名著,看看喜欢的微博,常与同学交流阅读心得,很受大家欢迎。赵亮同学最近也喜欢上了数字化阅读,他热衷明星八卦,沉迷网络小说,对繁杂的信息不加分辨地接受,现在上课总走神,也不爱跟同学交流了。</a:t>
            </a:r>
          </a:p>
          <a:p>
            <a:pPr indent="0" algn="just" fontAlgn="auto">
              <a:lnSpc>
                <a:spcPct val="150000"/>
              </a:lnSpc>
            </a:pPr>
            <a:endParaRPr sz="2400" b="0">
              <a:solidFill>
                <a:schemeClr val="tx1"/>
              </a:solidFill>
              <a:latin typeface="楷体" panose="02010609060101010101" charset="-122"/>
              <a:ea typeface="楷体" panose="02010609060101010101" charset="-122"/>
              <a:cs typeface="楷体" panose="02010609060101010101" charset="-122"/>
            </a:endParaRPr>
          </a:p>
        </p:txBody>
      </p:sp>
    </p:spTree>
  </p:cSld>
  <p:clrMapOvr>
    <a:masterClrMapping/>
  </p:clrMapOvr>
  <p:transition spd="med">
    <p:wipe dir="d"/>
  </p:transition>
  <p:timing/>
</p:sld>
</file>

<file path=ppt/slides/slide5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综合性学习</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专题六</a:t>
            </a:r>
          </a:p>
        </p:txBody>
      </p:sp>
      <p:sp>
        <p:nvSpPr>
          <p:cNvPr id="2" name="文本框 1"/>
          <p:cNvSpPr txBox="1"/>
          <p:nvPr/>
        </p:nvSpPr>
        <p:spPr>
          <a:xfrm>
            <a:off x="785495" y="1721485"/>
            <a:ext cx="9956800" cy="4523105"/>
          </a:xfrm>
          <a:prstGeom prst="rect">
            <a:avLst/>
          </a:prstGeom>
          <a:noFill/>
          <a:ln w="9525">
            <a:noFill/>
          </a:ln>
        </p:spPr>
        <p:txBody>
          <a:bodyPr wrap="square">
            <a:spAutoFit/>
          </a:bodyPr>
          <a:lstStyle/>
          <a:p>
            <a:pPr indent="0" algn="just"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FF0000"/>
                </a:solidFill>
                <a:latin typeface="黑体" panose="02010609060101010101" pitchFamily="49" charset="-122"/>
                <a:ea typeface="黑体" panose="02010609060101010101" pitchFamily="49" charset="-122"/>
                <a:cs typeface="宋体" panose="02010600030101010101" pitchFamily="2" charset="-122"/>
              </a:rPr>
              <a:t>参考</a:t>
            </a:r>
            <a:r>
              <a:rPr sz="2400" b="0">
                <a:solidFill>
                  <a:srgbClr val="FF0000"/>
                </a:solidFill>
                <a:latin typeface="黑体" panose="02010609060101010101" pitchFamily="49" charset="-122"/>
                <a:ea typeface="黑体" panose="02010609060101010101" pitchFamily="49" charset="-122"/>
                <a:cs typeface="宋体" panose="02010600030101010101" pitchFamily="2" charset="-122"/>
              </a:rPr>
              <a:t>答案</a:t>
            </a: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　示例一:数字化阅读有利也有弊。它有利于人们方便快捷地获取大量信息,开阔视野,满足兴趣爱好。但它信息繁杂,其中的不良信息对中学生健康成长不利。</a:t>
            </a:r>
          </a:p>
          <a:p>
            <a:pPr indent="0" algn="just"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示例二:我们要合理使用数字化阅读。既要用它来获取丰富的信息,开阔视野,满足兴趣爱好;又要注意分辨,自觉抵制不良信息的诱惑,不要影响学习和生活。</a:t>
            </a:r>
          </a:p>
          <a:p>
            <a:pPr indent="0" algn="just"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(观点明确,理由充分即可。“总说”1分,“分说”2分,“不少于50字”1分。共4分)</a:t>
            </a:r>
          </a:p>
        </p:txBody>
      </p:sp>
    </p:spTree>
  </p:cSld>
  <p:clrMapOvr>
    <a:masterClrMapping/>
  </p:clrMapOvr>
  <p:transition spd="med">
    <p:wipe dir="d"/>
  </p:transition>
  <p:timing/>
</p:sld>
</file>

<file path=ppt/slides/slide5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综合性学习</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专题六</a:t>
            </a:r>
          </a:p>
        </p:txBody>
      </p:sp>
      <p:sp>
        <p:nvSpPr>
          <p:cNvPr id="2" name="文本框 1"/>
          <p:cNvSpPr txBox="1"/>
          <p:nvPr/>
        </p:nvSpPr>
        <p:spPr>
          <a:xfrm>
            <a:off x="964565" y="890270"/>
            <a:ext cx="10097135" cy="5077460"/>
          </a:xfrm>
          <a:prstGeom prst="rect">
            <a:avLst/>
          </a:prstGeom>
          <a:noFill/>
          <a:ln w="9525">
            <a:noFill/>
          </a:ln>
        </p:spPr>
        <p:txBody>
          <a:bodyPr wrap="square">
            <a:spAutoFit/>
          </a:bodyPr>
          <a:lstStyle/>
          <a:p>
            <a:pPr indent="0" algn="just" fontAlgn="auto">
              <a:lnSpc>
                <a:spcPct val="150000"/>
              </a:lnSpc>
            </a:pPr>
            <a:r>
              <a:rPr sz="2400" b="0">
                <a:latin typeface="宋体" panose="02010600030101010101" pitchFamily="2" charset="-122"/>
                <a:ea typeface="宋体" panose="02010600030101010101" pitchFamily="2" charset="-122"/>
                <a:cs typeface="宋体" panose="02010600030101010101" pitchFamily="2" charset="-122"/>
              </a:rPr>
              <a:t>10.[2016河南B卷]根据要求,回答下面问题。(共8分)</a:t>
            </a:r>
          </a:p>
          <a:p>
            <a:pPr indent="0" algn="just" fontAlgn="auto">
              <a:lnSpc>
                <a:spcPct val="150000"/>
              </a:lnSpc>
            </a:pPr>
            <a:r>
              <a:rPr sz="2400" b="0">
                <a:latin typeface="宋体" panose="02010600030101010101" pitchFamily="2" charset="-122"/>
                <a:ea typeface="宋体" panose="02010600030101010101" pitchFamily="2" charset="-122"/>
                <a:cs typeface="宋体" panose="02010600030101010101" pitchFamily="2" charset="-122"/>
              </a:rPr>
              <a:t>(1)2016年3月5日,《河南日报》推出“文明河南志愿服务进行时”专栏。本期准备报道与“志愿服务站”相关的事迹,请根据下面材料,为本期拟一个标题,写在方格中。书写要正确、端正、整洁。(不超过16个字)(3分)</a:t>
            </a:r>
          </a:p>
          <a:p>
            <a:pPr indent="0" algn="just" fontAlgn="auto">
              <a:lnSpc>
                <a:spcPct val="150000"/>
              </a:lnSpc>
            </a:pPr>
            <a:r>
              <a:rPr sz="2400" b="0">
                <a:latin typeface="宋体" panose="02010600030101010101" pitchFamily="2" charset="-122"/>
                <a:ea typeface="宋体" panose="02010600030101010101" pitchFamily="2" charset="-122"/>
                <a:cs typeface="宋体" panose="02010600030101010101" pitchFamily="2" charset="-122"/>
              </a:rPr>
              <a:t>　　</a:t>
            </a:r>
            <a:r>
              <a:rPr sz="2400" b="0">
                <a:latin typeface="楷体" panose="02010609060101010101" charset="-122"/>
                <a:ea typeface="楷体" panose="02010609060101010101" charset="-122"/>
                <a:cs typeface="楷体" panose="02010609060101010101" charset="-122"/>
              </a:rPr>
              <a:t>在城市的街道社区,有不少志愿服务站。志愿者们通过服务站了解附近居民的生活状况,长期开展帮扶困难群众、家电维修、法律援助、就业咨询等志愿服务活动,还定期举行“邻里节”活动,引导邻里之间互帮互助,让人们随时随地感受到关爱和温暖。</a:t>
            </a:r>
          </a:p>
          <a:p>
            <a:pPr indent="0" algn="just" fontAlgn="auto">
              <a:lnSpc>
                <a:spcPct val="150000"/>
              </a:lnSpc>
            </a:pPr>
            <a:endParaRPr sz="2400" b="0">
              <a:latin typeface="楷体" panose="02010609060101010101" charset="-122"/>
              <a:ea typeface="楷体" panose="02010609060101010101" charset="-122"/>
              <a:cs typeface="楷体" panose="02010609060101010101" charset="-122"/>
            </a:endParaRPr>
          </a:p>
        </p:txBody>
      </p:sp>
      <p:graphicFrame>
        <p:nvGraphicFramePr>
          <p:cNvPr id="5" name="表格 4"/>
          <p:cNvGraphicFramePr>
            <a:graphicFrameLocks noGrp="1"/>
          </p:cNvGraphicFramePr>
          <p:nvPr>
            <p:custDataLst>
              <p:tags r:id="rId2"/>
            </p:custDataLst>
          </p:nvPr>
        </p:nvGraphicFramePr>
        <p:xfrm>
          <a:off x="2606040" y="5372638"/>
          <a:ext cx="6979920" cy="1017016"/>
        </p:xfrm>
        <a:graphic>
          <a:graphicData uri="http://schemas.openxmlformats.org/drawingml/2006/table">
            <a:tbl>
              <a:tblPr firstRow="1" bandRow="1">
                <a:tableStyleId>{5940675A-B579-460E-94D1-54222C63F5DA}</a:tableStyleId>
              </a:tblPr>
              <a:tblGrid>
                <a:gridCol w="872490"/>
                <a:gridCol w="872490"/>
                <a:gridCol w="872490"/>
                <a:gridCol w="872490"/>
                <a:gridCol w="872490"/>
                <a:gridCol w="872490"/>
                <a:gridCol w="872490"/>
                <a:gridCol w="872490"/>
              </a:tblGrid>
              <a:tr h="526415">
                <a:tc>
                  <a:txBody>
                    <a:bodyPr vert="horz" wrap="square"/>
                    <a:lstStyle/>
                    <a:p>
                      <a:pPr indent="0" algn="ctr">
                        <a:lnSpc>
                          <a:spcPct val="120000"/>
                        </a:lnSpc>
                        <a:spcBef>
                          <a:spcPct val="0"/>
                        </a:spcBef>
                        <a:spcAft>
                          <a:spcPct val="0"/>
                        </a:spcAft>
                        <a:buNone/>
                      </a:pPr>
                      <a:r>
                        <a:rPr lang="en-US" sz="1700" b="1" spc="130">
                          <a:solidFill>
                            <a:srgbClr val="646464"/>
                          </a:solidFill>
                          <a:latin typeface="微软雅黑" panose="020b0503020204020204" charset="-122"/>
                          <a:ea typeface="微软雅黑"/>
                        </a:rPr>
                        <a:t> </a:t>
                      </a:r>
                    </a:p>
                  </a:txBody>
                  <a:tcPr marL="177800" marR="177800" marT="107950" marB="107950" anchor="ct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lnTlToBr>
                      <a:noFill/>
                    </a:lnTlToBr>
                    <a:lnBlToTr>
                      <a:noFill/>
                    </a:lnBlToTr>
                    <a:solidFill>
                      <a:srgbClr val="FFFFFF"/>
                    </a:solidFill>
                  </a:tcPr>
                </a:tc>
                <a:tc>
                  <a:txBody>
                    <a:bodyPr vert="horz" wrap="square"/>
                    <a:lstStyle/>
                    <a:p>
                      <a:pPr indent="0" algn="ctr">
                        <a:lnSpc>
                          <a:spcPct val="120000"/>
                        </a:lnSpc>
                        <a:spcBef>
                          <a:spcPct val="0"/>
                        </a:spcBef>
                        <a:spcAft>
                          <a:spcPct val="0"/>
                        </a:spcAft>
                        <a:buNone/>
                      </a:pPr>
                      <a:r>
                        <a:rPr lang="en-US" sz="1700" b="1" spc="130">
                          <a:solidFill>
                            <a:srgbClr val="646464"/>
                          </a:solidFill>
                          <a:latin typeface="微软雅黑" panose="020b0503020204020204" charset="-122"/>
                          <a:ea typeface="微软雅黑"/>
                        </a:rPr>
                        <a:t> </a:t>
                      </a:r>
                    </a:p>
                  </a:txBody>
                  <a:tcPr marL="177800" marR="177800" marT="107950" marB="107950" anchor="ct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lnTlToBr>
                      <a:noFill/>
                    </a:lnTlToBr>
                    <a:lnBlToTr>
                      <a:noFill/>
                    </a:lnBlToTr>
                    <a:solidFill>
                      <a:srgbClr val="FFFFFF"/>
                    </a:solidFill>
                  </a:tcPr>
                </a:tc>
                <a:tc>
                  <a:txBody>
                    <a:bodyPr vert="horz" wrap="square"/>
                    <a:lstStyle/>
                    <a:p>
                      <a:pPr indent="0" algn="ctr">
                        <a:lnSpc>
                          <a:spcPct val="120000"/>
                        </a:lnSpc>
                        <a:spcBef>
                          <a:spcPct val="0"/>
                        </a:spcBef>
                        <a:spcAft>
                          <a:spcPct val="0"/>
                        </a:spcAft>
                        <a:buNone/>
                      </a:pPr>
                      <a:r>
                        <a:rPr lang="en-US" sz="1700" b="1" spc="130">
                          <a:solidFill>
                            <a:srgbClr val="646464"/>
                          </a:solidFill>
                          <a:latin typeface="微软雅黑" panose="020b0503020204020204" charset="-122"/>
                          <a:ea typeface="微软雅黑"/>
                        </a:rPr>
                        <a:t> </a:t>
                      </a:r>
                    </a:p>
                  </a:txBody>
                  <a:tcPr marL="177800" marR="177800" marT="107950" marB="107950" anchor="ct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lnTlToBr>
                      <a:noFill/>
                    </a:lnTlToBr>
                    <a:lnBlToTr>
                      <a:noFill/>
                    </a:lnBlToTr>
                    <a:solidFill>
                      <a:srgbClr val="FFFFFF"/>
                    </a:solidFill>
                  </a:tcPr>
                </a:tc>
                <a:tc>
                  <a:txBody>
                    <a:bodyPr vert="horz" wrap="square"/>
                    <a:lstStyle/>
                    <a:p>
                      <a:pPr indent="0" algn="ctr">
                        <a:lnSpc>
                          <a:spcPct val="120000"/>
                        </a:lnSpc>
                        <a:spcBef>
                          <a:spcPct val="0"/>
                        </a:spcBef>
                        <a:spcAft>
                          <a:spcPct val="0"/>
                        </a:spcAft>
                        <a:buNone/>
                      </a:pPr>
                      <a:r>
                        <a:rPr lang="en-US" sz="1700" b="1" spc="130">
                          <a:solidFill>
                            <a:srgbClr val="646464"/>
                          </a:solidFill>
                          <a:latin typeface="微软雅黑" panose="020b0503020204020204" charset="-122"/>
                          <a:ea typeface="微软雅黑"/>
                        </a:rPr>
                        <a:t> </a:t>
                      </a:r>
                    </a:p>
                  </a:txBody>
                  <a:tcPr marL="177800" marR="177800" marT="107950" marB="107950" anchor="ct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lnTlToBr>
                      <a:noFill/>
                    </a:lnTlToBr>
                    <a:lnBlToTr>
                      <a:noFill/>
                    </a:lnBlToTr>
                    <a:solidFill>
                      <a:srgbClr val="FFFFFF"/>
                    </a:solidFill>
                  </a:tcPr>
                </a:tc>
                <a:tc>
                  <a:txBody>
                    <a:bodyPr vert="horz" wrap="square"/>
                    <a:lstStyle/>
                    <a:p>
                      <a:pPr indent="0" algn="ctr">
                        <a:lnSpc>
                          <a:spcPct val="120000"/>
                        </a:lnSpc>
                        <a:spcBef>
                          <a:spcPct val="0"/>
                        </a:spcBef>
                        <a:spcAft>
                          <a:spcPct val="0"/>
                        </a:spcAft>
                        <a:buNone/>
                      </a:pPr>
                      <a:r>
                        <a:rPr lang="en-US" sz="1700" b="1" spc="130">
                          <a:solidFill>
                            <a:srgbClr val="646464"/>
                          </a:solidFill>
                          <a:latin typeface="微软雅黑" panose="020b0503020204020204" charset="-122"/>
                          <a:ea typeface="微软雅黑"/>
                        </a:rPr>
                        <a:t> </a:t>
                      </a:r>
                    </a:p>
                  </a:txBody>
                  <a:tcPr marL="177800" marR="177800" marT="107950" marB="107950" anchor="ct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lnTlToBr>
                      <a:noFill/>
                    </a:lnTlToBr>
                    <a:lnBlToTr>
                      <a:noFill/>
                    </a:lnBlToTr>
                    <a:solidFill>
                      <a:srgbClr val="FFFFFF"/>
                    </a:solidFill>
                  </a:tcPr>
                </a:tc>
                <a:tc>
                  <a:txBody>
                    <a:bodyPr vert="horz" wrap="square"/>
                    <a:lstStyle/>
                    <a:p>
                      <a:pPr indent="0" algn="ctr">
                        <a:lnSpc>
                          <a:spcPct val="120000"/>
                        </a:lnSpc>
                        <a:spcBef>
                          <a:spcPct val="0"/>
                        </a:spcBef>
                        <a:spcAft>
                          <a:spcPct val="0"/>
                        </a:spcAft>
                        <a:buNone/>
                      </a:pPr>
                      <a:r>
                        <a:rPr lang="en-US" sz="1700" b="1" spc="130">
                          <a:solidFill>
                            <a:srgbClr val="646464"/>
                          </a:solidFill>
                          <a:latin typeface="微软雅黑" panose="020b0503020204020204" charset="-122"/>
                          <a:ea typeface="微软雅黑"/>
                        </a:rPr>
                        <a:t> </a:t>
                      </a:r>
                    </a:p>
                  </a:txBody>
                  <a:tcPr marL="177800" marR="177800" marT="107950" marB="107950" anchor="ct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lnTlToBr>
                      <a:noFill/>
                    </a:lnTlToBr>
                    <a:lnBlToTr>
                      <a:noFill/>
                    </a:lnBlToTr>
                    <a:solidFill>
                      <a:srgbClr val="FFFFFF"/>
                    </a:solidFill>
                  </a:tcPr>
                </a:tc>
                <a:tc>
                  <a:txBody>
                    <a:bodyPr vert="horz" wrap="square"/>
                    <a:lstStyle/>
                    <a:p>
                      <a:pPr indent="0" algn="ctr">
                        <a:lnSpc>
                          <a:spcPct val="120000"/>
                        </a:lnSpc>
                        <a:spcBef>
                          <a:spcPct val="0"/>
                        </a:spcBef>
                        <a:spcAft>
                          <a:spcPct val="0"/>
                        </a:spcAft>
                        <a:buNone/>
                      </a:pPr>
                      <a:r>
                        <a:rPr lang="en-US" sz="1700" b="1" spc="130">
                          <a:solidFill>
                            <a:srgbClr val="646464"/>
                          </a:solidFill>
                          <a:latin typeface="微软雅黑" panose="020b0503020204020204" charset="-122"/>
                          <a:ea typeface="微软雅黑"/>
                        </a:rPr>
                        <a:t> </a:t>
                      </a:r>
                    </a:p>
                  </a:txBody>
                  <a:tcPr marL="177800" marR="177800" marT="107950" marB="107950" anchor="ct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lnTlToBr>
                      <a:noFill/>
                    </a:lnTlToBr>
                    <a:lnBlToTr>
                      <a:noFill/>
                    </a:lnBlToTr>
                    <a:solidFill>
                      <a:srgbClr val="FFFFFF"/>
                    </a:solidFill>
                  </a:tcPr>
                </a:tc>
                <a:tc>
                  <a:txBody>
                    <a:bodyPr vert="horz" wrap="square"/>
                    <a:lstStyle/>
                    <a:p>
                      <a:pPr indent="0" algn="ctr">
                        <a:lnSpc>
                          <a:spcPct val="120000"/>
                        </a:lnSpc>
                        <a:spcBef>
                          <a:spcPct val="0"/>
                        </a:spcBef>
                        <a:spcAft>
                          <a:spcPct val="0"/>
                        </a:spcAft>
                        <a:buNone/>
                      </a:pPr>
                      <a:r>
                        <a:rPr lang="en-US" sz="1700" b="1" spc="130">
                          <a:solidFill>
                            <a:srgbClr val="646464"/>
                          </a:solidFill>
                          <a:latin typeface="微软雅黑" panose="020b0503020204020204" charset="-122"/>
                          <a:ea typeface="微软雅黑"/>
                        </a:rPr>
                        <a:t> </a:t>
                      </a:r>
                    </a:p>
                  </a:txBody>
                  <a:tcPr marL="177800" marR="177800" marT="107950" marB="107950" anchor="ct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lnTlToBr>
                      <a:noFill/>
                    </a:lnTlToBr>
                    <a:lnBlToTr>
                      <a:noFill/>
                    </a:lnBlToTr>
                    <a:solidFill>
                      <a:srgbClr val="FFFFFF"/>
                    </a:solidFill>
                  </a:tcPr>
                </a:tc>
              </a:tr>
              <a:tr h="490220">
                <a:tc>
                  <a:txBody>
                    <a:bodyPr vert="horz" wrap="square"/>
                    <a:lstStyle/>
                    <a:p>
                      <a:pPr indent="0" algn="ctr">
                        <a:lnSpc>
                          <a:spcPct val="120000"/>
                        </a:lnSpc>
                        <a:spcBef>
                          <a:spcPct val="0"/>
                        </a:spcBef>
                        <a:spcAft>
                          <a:spcPct val="0"/>
                        </a:spcAft>
                        <a:buNone/>
                      </a:pPr>
                      <a:r>
                        <a:rPr lang="en-US" sz="1500" b="0" spc="120">
                          <a:solidFill>
                            <a:srgbClr val="646464"/>
                          </a:solidFill>
                          <a:latin typeface="微软雅黑" panose="020b0503020204020204" charset="-122"/>
                          <a:ea typeface="微软雅黑"/>
                        </a:rPr>
                        <a:t> </a:t>
                      </a:r>
                    </a:p>
                  </a:txBody>
                  <a:tcPr marL="177800" marR="177800" marT="107950" marB="107950" anchor="ct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lnTlToBr>
                      <a:noFill/>
                    </a:lnTlToBr>
                    <a:lnBlToTr>
                      <a:noFill/>
                    </a:lnBlToTr>
                    <a:solidFill>
                      <a:srgbClr val="FFFFFF"/>
                    </a:solidFill>
                  </a:tcPr>
                </a:tc>
                <a:tc>
                  <a:txBody>
                    <a:bodyPr vert="horz" wrap="square"/>
                    <a:lstStyle/>
                    <a:p>
                      <a:pPr indent="0" algn="ctr">
                        <a:lnSpc>
                          <a:spcPct val="120000"/>
                        </a:lnSpc>
                        <a:spcBef>
                          <a:spcPct val="0"/>
                        </a:spcBef>
                        <a:spcAft>
                          <a:spcPct val="0"/>
                        </a:spcAft>
                        <a:buNone/>
                      </a:pPr>
                      <a:r>
                        <a:rPr lang="en-US" sz="1500" b="0" spc="120">
                          <a:solidFill>
                            <a:srgbClr val="404040"/>
                          </a:solidFill>
                          <a:latin typeface="微软雅黑" panose="020b0503020204020204" charset="-122"/>
                          <a:ea typeface="微软雅黑"/>
                        </a:rPr>
                        <a:t> </a:t>
                      </a:r>
                    </a:p>
                  </a:txBody>
                  <a:tcPr marL="177800" marR="177800" marT="107950" marB="107950" anchor="ct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lnTlToBr>
                      <a:noFill/>
                    </a:lnTlToBr>
                    <a:lnBlToTr>
                      <a:noFill/>
                    </a:lnBlToTr>
                    <a:solidFill>
                      <a:srgbClr val="FFFFFF"/>
                    </a:solidFill>
                  </a:tcPr>
                </a:tc>
                <a:tc>
                  <a:txBody>
                    <a:bodyPr vert="horz" wrap="square"/>
                    <a:lstStyle/>
                    <a:p>
                      <a:pPr indent="0" algn="ctr">
                        <a:lnSpc>
                          <a:spcPct val="120000"/>
                        </a:lnSpc>
                        <a:spcBef>
                          <a:spcPct val="0"/>
                        </a:spcBef>
                        <a:spcAft>
                          <a:spcPct val="0"/>
                        </a:spcAft>
                        <a:buNone/>
                      </a:pPr>
                      <a:r>
                        <a:rPr lang="en-US" sz="1500" b="0" spc="120">
                          <a:solidFill>
                            <a:srgbClr val="404040"/>
                          </a:solidFill>
                          <a:latin typeface="微软雅黑" panose="020b0503020204020204" charset="-122"/>
                          <a:ea typeface="微软雅黑"/>
                        </a:rPr>
                        <a:t> </a:t>
                      </a:r>
                    </a:p>
                  </a:txBody>
                  <a:tcPr marL="177800" marR="177800" marT="107950" marB="107950" anchor="ct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lnTlToBr>
                      <a:noFill/>
                    </a:lnTlToBr>
                    <a:lnBlToTr>
                      <a:noFill/>
                    </a:lnBlToTr>
                    <a:solidFill>
                      <a:srgbClr val="FFFFFF"/>
                    </a:solidFill>
                  </a:tcPr>
                </a:tc>
                <a:tc>
                  <a:txBody>
                    <a:bodyPr vert="horz" wrap="square"/>
                    <a:lstStyle/>
                    <a:p>
                      <a:pPr indent="0" algn="ctr">
                        <a:lnSpc>
                          <a:spcPct val="120000"/>
                        </a:lnSpc>
                        <a:spcBef>
                          <a:spcPct val="0"/>
                        </a:spcBef>
                        <a:spcAft>
                          <a:spcPct val="0"/>
                        </a:spcAft>
                        <a:buNone/>
                      </a:pPr>
                      <a:r>
                        <a:rPr lang="en-US" sz="1500" b="0" spc="120">
                          <a:solidFill>
                            <a:srgbClr val="404040"/>
                          </a:solidFill>
                          <a:latin typeface="微软雅黑" panose="020b0503020204020204" charset="-122"/>
                          <a:ea typeface="微软雅黑"/>
                        </a:rPr>
                        <a:t> </a:t>
                      </a:r>
                    </a:p>
                  </a:txBody>
                  <a:tcPr marL="177800" marR="177800" marT="107950" marB="107950" anchor="ct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lnTlToBr>
                      <a:noFill/>
                    </a:lnTlToBr>
                    <a:lnBlToTr>
                      <a:noFill/>
                    </a:lnBlToTr>
                    <a:solidFill>
                      <a:srgbClr val="FFFFFF"/>
                    </a:solidFill>
                  </a:tcPr>
                </a:tc>
                <a:tc>
                  <a:txBody>
                    <a:bodyPr vert="horz" wrap="square"/>
                    <a:lstStyle/>
                    <a:p>
                      <a:pPr indent="0" algn="ctr">
                        <a:lnSpc>
                          <a:spcPct val="120000"/>
                        </a:lnSpc>
                        <a:spcBef>
                          <a:spcPct val="0"/>
                        </a:spcBef>
                        <a:spcAft>
                          <a:spcPct val="0"/>
                        </a:spcAft>
                        <a:buNone/>
                      </a:pPr>
                      <a:r>
                        <a:rPr lang="en-US" sz="1500" b="0" spc="120">
                          <a:solidFill>
                            <a:srgbClr val="404040"/>
                          </a:solidFill>
                          <a:latin typeface="微软雅黑" panose="020b0503020204020204" charset="-122"/>
                          <a:ea typeface="微软雅黑"/>
                        </a:rPr>
                        <a:t> </a:t>
                      </a:r>
                    </a:p>
                  </a:txBody>
                  <a:tcPr marL="177800" marR="177800" marT="107950" marB="107950" anchor="ct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lnTlToBr>
                      <a:noFill/>
                    </a:lnTlToBr>
                    <a:lnBlToTr>
                      <a:noFill/>
                    </a:lnBlToTr>
                    <a:solidFill>
                      <a:srgbClr val="FFFFFF"/>
                    </a:solidFill>
                  </a:tcPr>
                </a:tc>
                <a:tc>
                  <a:txBody>
                    <a:bodyPr vert="horz" wrap="square"/>
                    <a:lstStyle/>
                    <a:p>
                      <a:pPr indent="0" algn="ctr">
                        <a:lnSpc>
                          <a:spcPct val="120000"/>
                        </a:lnSpc>
                        <a:spcBef>
                          <a:spcPct val="0"/>
                        </a:spcBef>
                        <a:spcAft>
                          <a:spcPct val="0"/>
                        </a:spcAft>
                        <a:buNone/>
                      </a:pPr>
                      <a:r>
                        <a:rPr lang="en-US" sz="1500" b="0" spc="120">
                          <a:solidFill>
                            <a:srgbClr val="404040"/>
                          </a:solidFill>
                          <a:latin typeface="微软雅黑" panose="020b0503020204020204" charset="-122"/>
                          <a:ea typeface="微软雅黑"/>
                        </a:rPr>
                        <a:t> </a:t>
                      </a:r>
                    </a:p>
                  </a:txBody>
                  <a:tcPr marL="177800" marR="177800" marT="107950" marB="107950" anchor="ct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lnTlToBr>
                      <a:noFill/>
                    </a:lnTlToBr>
                    <a:lnBlToTr>
                      <a:noFill/>
                    </a:lnBlToTr>
                    <a:solidFill>
                      <a:srgbClr val="FFFFFF"/>
                    </a:solidFill>
                  </a:tcPr>
                </a:tc>
                <a:tc>
                  <a:txBody>
                    <a:bodyPr vert="horz" wrap="square"/>
                    <a:lstStyle/>
                    <a:p>
                      <a:pPr indent="0" algn="ctr">
                        <a:lnSpc>
                          <a:spcPct val="120000"/>
                        </a:lnSpc>
                        <a:spcBef>
                          <a:spcPct val="0"/>
                        </a:spcBef>
                        <a:spcAft>
                          <a:spcPct val="0"/>
                        </a:spcAft>
                        <a:buNone/>
                      </a:pPr>
                      <a:r>
                        <a:rPr lang="en-US" sz="1500" b="0" spc="120">
                          <a:solidFill>
                            <a:srgbClr val="404040"/>
                          </a:solidFill>
                          <a:latin typeface="微软雅黑" panose="020b0503020204020204" charset="-122"/>
                          <a:ea typeface="微软雅黑"/>
                        </a:rPr>
                        <a:t> </a:t>
                      </a:r>
                    </a:p>
                  </a:txBody>
                  <a:tcPr marL="177800" marR="177800" marT="107950" marB="107950" anchor="ct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lnTlToBr>
                      <a:noFill/>
                    </a:lnTlToBr>
                    <a:lnBlToTr>
                      <a:noFill/>
                    </a:lnBlToTr>
                    <a:solidFill>
                      <a:srgbClr val="FFFFFF"/>
                    </a:solidFill>
                  </a:tcPr>
                </a:tc>
                <a:tc>
                  <a:txBody>
                    <a:bodyPr vert="horz" wrap="square"/>
                    <a:lstStyle/>
                    <a:p>
                      <a:pPr indent="0" algn="ctr">
                        <a:lnSpc>
                          <a:spcPct val="120000"/>
                        </a:lnSpc>
                        <a:spcBef>
                          <a:spcPct val="0"/>
                        </a:spcBef>
                        <a:spcAft>
                          <a:spcPct val="0"/>
                        </a:spcAft>
                        <a:buNone/>
                      </a:pPr>
                      <a:endParaRPr lang="en-US" altLang="en-US" sz="1500" b="0" spc="120">
                        <a:solidFill>
                          <a:srgbClr val="404040"/>
                        </a:solidFill>
                        <a:latin typeface="微软雅黑" panose="020b0503020204020204" charset="-122"/>
                        <a:ea typeface="微软雅黑"/>
                      </a:endParaRPr>
                    </a:p>
                  </a:txBody>
                  <a:tcPr marL="177800" marR="177800" marT="107950" marB="107950" anchor="ct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lnTlToBr>
                      <a:noFill/>
                    </a:lnTlToBr>
                    <a:lnBlToTr>
                      <a:noFill/>
                    </a:lnBlToTr>
                    <a:solidFill>
                      <a:srgbClr val="FFFFFF"/>
                    </a:solidFill>
                  </a:tcPr>
                </a:tc>
              </a:tr>
            </a:tbl>
          </a:graphicData>
        </a:graphic>
      </p:graphicFrame>
    </p:spTree>
  </p:cSld>
  <p:clrMapOvr>
    <a:masterClrMapping/>
  </p:clrMapOvr>
  <p:transition spd="med">
    <p:wipe dir="d"/>
  </p:transition>
  <p:timing/>
</p:sld>
</file>

<file path=ppt/slides/slide5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综合性学习</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专题六</a:t>
            </a:r>
          </a:p>
        </p:txBody>
      </p:sp>
      <p:sp>
        <p:nvSpPr>
          <p:cNvPr id="2" name="文本框 1"/>
          <p:cNvSpPr txBox="1"/>
          <p:nvPr/>
        </p:nvSpPr>
        <p:spPr>
          <a:xfrm>
            <a:off x="785495" y="1721485"/>
            <a:ext cx="9956800" cy="1198880"/>
          </a:xfrm>
          <a:prstGeom prst="rect">
            <a:avLst/>
          </a:prstGeom>
          <a:noFill/>
          <a:ln w="9525">
            <a:noFill/>
          </a:ln>
        </p:spPr>
        <p:txBody>
          <a:bodyPr wrap="square">
            <a:spAutoFit/>
          </a:bodyPr>
          <a:lstStyle/>
          <a:p>
            <a:pPr indent="0" algn="just"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FF0000"/>
                </a:solidFill>
                <a:latin typeface="黑体" panose="02010609060101010101" pitchFamily="49" charset="-122"/>
                <a:ea typeface="黑体" panose="02010609060101010101" pitchFamily="49" charset="-122"/>
                <a:cs typeface="宋体" panose="02010600030101010101" pitchFamily="2" charset="-122"/>
              </a:rPr>
              <a:t>参考</a:t>
            </a:r>
            <a:r>
              <a:rPr sz="2400" b="0">
                <a:solidFill>
                  <a:srgbClr val="FF0000"/>
                </a:solidFill>
                <a:latin typeface="黑体" panose="02010609060101010101" pitchFamily="49" charset="-122"/>
                <a:ea typeface="黑体" panose="02010609060101010101" pitchFamily="49" charset="-122"/>
                <a:cs typeface="宋体" panose="02010600030101010101" pitchFamily="2" charset="-122"/>
              </a:rPr>
              <a:t>答案</a:t>
            </a: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　示例:小小志愿服务站　爱心温暖千万家(符合专栏内容即可。“标题”2分,“书写”1分,超字扣1分。共3分)</a:t>
            </a:r>
          </a:p>
        </p:txBody>
      </p:sp>
    </p:spTree>
  </p:cSld>
  <p:clrMapOvr>
    <a:masterClrMapping/>
  </p:clrMapOvr>
  <p:transition spd="med">
    <p:wipe dir="d"/>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综合性学习</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专题六</a:t>
            </a:r>
          </a:p>
        </p:txBody>
      </p:sp>
      <p:sp>
        <p:nvSpPr>
          <p:cNvPr id="2" name="文本框 1"/>
          <p:cNvSpPr txBox="1"/>
          <p:nvPr/>
        </p:nvSpPr>
        <p:spPr>
          <a:xfrm>
            <a:off x="615950" y="1544320"/>
            <a:ext cx="11443335" cy="2306955"/>
          </a:xfrm>
          <a:prstGeom prst="rect">
            <a:avLst/>
          </a:prstGeom>
          <a:noFill/>
          <a:ln w="9525">
            <a:noFill/>
          </a:ln>
        </p:spPr>
        <p:txBody>
          <a:bodyPr wrap="square">
            <a:spAutoFit/>
          </a:bodyPr>
          <a:lstStyle/>
          <a:p>
            <a:pPr indent="0" fontAlgn="auto">
              <a:lnSpc>
                <a:spcPct val="150000"/>
              </a:lnSpc>
            </a:pPr>
            <a:r>
              <a:rPr sz="2400" b="0">
                <a:latin typeface="宋体" panose="02010600030101010101" pitchFamily="2" charset="-122"/>
                <a:ea typeface="宋体" panose="02010600030101010101" pitchFamily="2" charset="-122"/>
                <a:cs typeface="宋体" panose="02010600030101010101" pitchFamily="2" charset="-122"/>
              </a:rPr>
              <a:t>　　</a:t>
            </a:r>
            <a:r>
              <a:rPr sz="2400" b="0">
                <a:latin typeface="黑体" panose="02010609060101010101" pitchFamily="49" charset="-122"/>
                <a:ea typeface="黑体" panose="02010609060101010101" pitchFamily="49" charset="-122"/>
                <a:cs typeface="宋体" panose="02010600030101010101" pitchFamily="2" charset="-122"/>
              </a:rPr>
              <a:t>材料二</a:t>
            </a:r>
            <a:r>
              <a:rPr sz="2400" b="0">
                <a:latin typeface="宋体" panose="02010600030101010101" pitchFamily="2" charset="-122"/>
                <a:ea typeface="宋体" panose="02010600030101010101" pitchFamily="2" charset="-122"/>
                <a:cs typeface="宋体" panose="02010600030101010101" pitchFamily="2" charset="-122"/>
              </a:rPr>
              <a:t>　</a:t>
            </a:r>
            <a:r>
              <a:rPr sz="2400" b="0">
                <a:latin typeface="楷体" panose="02010609060101010101" charset="-122"/>
                <a:ea typeface="楷体" panose="02010609060101010101" charset="-122"/>
                <a:cs typeface="楷体" panose="02010609060101010101" charset="-122"/>
              </a:rPr>
              <a:t>2019年9月26日,河南省“掌游中原　老家河南”智慧文旅项目正式启动。该项目利用云计算、大数据等互联网技术,助力河南实现全省旅游服务智慧化,打造全国智慧旅游标杆省份。</a:t>
            </a:r>
            <a:endParaRPr sz="2400" b="0">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sz="2400" b="0">
                <a:latin typeface="宋体" panose="02010600030101010101" pitchFamily="2" charset="-122"/>
                <a:ea typeface="宋体" panose="02010600030101010101" pitchFamily="2" charset="-122"/>
                <a:cs typeface="宋体" panose="02010600030101010101" pitchFamily="2" charset="-122"/>
              </a:rPr>
              <a:t>　　</a:t>
            </a:r>
            <a:endParaRPr sz="2400" b="0">
              <a:latin typeface="楷体" panose="02010609060101010101" charset="-122"/>
              <a:ea typeface="楷体" panose="02010609060101010101" charset="-122"/>
              <a:cs typeface="楷体" panose="02010609060101010101" charset="-122"/>
            </a:endParaRPr>
          </a:p>
        </p:txBody>
      </p:sp>
      <p:sp>
        <p:nvSpPr>
          <p:cNvPr id="3" name="文本框 2"/>
          <p:cNvSpPr txBox="1"/>
          <p:nvPr/>
        </p:nvSpPr>
        <p:spPr>
          <a:xfrm>
            <a:off x="10619740" y="1083945"/>
            <a:ext cx="447040" cy="460375"/>
          </a:xfrm>
          <a:prstGeom prst="rect">
            <a:avLst/>
          </a:prstGeom>
          <a:noFill/>
        </p:spPr>
        <p:txBody>
          <a:bodyPr wrap="square" rtlCol="0">
            <a:spAutoFit/>
          </a:bodyPr>
          <a:lstStyle/>
          <a:p>
            <a:r>
              <a:rPr lang="en-US" altLang="zh-CN" sz="2400">
                <a:solidFill>
                  <a:srgbClr val="FF0000"/>
                </a:solidFill>
                <a:latin typeface="宋体" panose="02010600030101010101" pitchFamily="2" charset="-122"/>
                <a:ea typeface="宋体" panose="02010600030101010101" pitchFamily="2" charset="-122"/>
              </a:rPr>
              <a:t>C</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综合性学习</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专题六</a:t>
            </a:r>
          </a:p>
        </p:txBody>
      </p:sp>
      <p:sp>
        <p:nvSpPr>
          <p:cNvPr id="2" name="文本框 1"/>
          <p:cNvSpPr txBox="1"/>
          <p:nvPr/>
        </p:nvSpPr>
        <p:spPr>
          <a:xfrm>
            <a:off x="964565" y="890270"/>
            <a:ext cx="10097135" cy="1753235"/>
          </a:xfrm>
          <a:prstGeom prst="rect">
            <a:avLst/>
          </a:prstGeom>
          <a:noFill/>
          <a:ln w="9525">
            <a:noFill/>
          </a:ln>
        </p:spPr>
        <p:txBody>
          <a:bodyPr wrap="square">
            <a:spAutoFit/>
          </a:bodyPr>
          <a:lstStyle/>
          <a:p>
            <a:pPr indent="0" algn="just" fontAlgn="auto">
              <a:lnSpc>
                <a:spcPct val="150000"/>
              </a:lnSpc>
            </a:pPr>
            <a:r>
              <a:rPr sz="2400" b="0">
                <a:latin typeface="宋体" panose="02010600030101010101" pitchFamily="2" charset="-122"/>
                <a:ea typeface="宋体" panose="02010600030101010101" pitchFamily="2" charset="-122"/>
                <a:cs typeface="宋体" panose="02010600030101010101" pitchFamily="2" charset="-122"/>
              </a:rPr>
              <a:t>(2)请写一段话,向志愿者们表示感谢。要求:①体现下面“中国志愿服务标志”的主要构图要素和寓意。②至少使用一种修辞手法。(5分)</a:t>
            </a:r>
          </a:p>
          <a:p>
            <a:pPr indent="0" algn="just" fontAlgn="auto">
              <a:lnSpc>
                <a:spcPct val="150000"/>
              </a:lnSpc>
            </a:pPr>
            <a:endParaRPr sz="2400" b="0">
              <a:latin typeface="楷体" panose="02010609060101010101" charset="-122"/>
              <a:ea typeface="楷体" panose="02010609060101010101" charset="-122"/>
              <a:cs typeface="楷体" panose="02010609060101010101" charset="-122"/>
            </a:endParaRPr>
          </a:p>
        </p:txBody>
      </p:sp>
      <p:pic>
        <p:nvPicPr>
          <p:cNvPr id="673" name="17kkkkkkhn3-4.jpg" descr="id:2147500264;FounderCES"/>
          <p:cNvPicPr>
            <a:picLocks noChangeAspect="1"/>
          </p:cNvPicPr>
          <p:nvPr/>
        </p:nvPicPr>
        <p:blipFill>
          <a:blip r:embed="rId2"/>
          <a:stretch>
            <a:fillRect/>
          </a:stretch>
        </p:blipFill>
        <p:spPr>
          <a:xfrm>
            <a:off x="5778500" y="2430780"/>
            <a:ext cx="3620770" cy="3567430"/>
          </a:xfrm>
          <a:prstGeom prst="rect">
            <a:avLst/>
          </a:prstGeom>
        </p:spPr>
      </p:pic>
    </p:spTree>
  </p:cSld>
  <p:clrMapOvr>
    <a:masterClrMapping/>
  </p:clrMapOvr>
  <p:transition spd="med">
    <p:wipe dir="d"/>
  </p:transition>
  <p:timing/>
</p:sld>
</file>

<file path=ppt/slides/slide6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综合性学习</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专题六</a:t>
            </a:r>
          </a:p>
        </p:txBody>
      </p:sp>
      <p:sp>
        <p:nvSpPr>
          <p:cNvPr id="2" name="文本框 1"/>
          <p:cNvSpPr txBox="1"/>
          <p:nvPr/>
        </p:nvSpPr>
        <p:spPr>
          <a:xfrm>
            <a:off x="785495" y="1721485"/>
            <a:ext cx="9956800" cy="3415030"/>
          </a:xfrm>
          <a:prstGeom prst="rect">
            <a:avLst/>
          </a:prstGeom>
          <a:noFill/>
          <a:ln w="9525">
            <a:noFill/>
          </a:ln>
        </p:spPr>
        <p:txBody>
          <a:bodyPr wrap="square">
            <a:spAutoFit/>
          </a:bodyPr>
          <a:lstStyle/>
          <a:p>
            <a:pPr indent="0" algn="just"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FF0000"/>
                </a:solidFill>
                <a:latin typeface="黑体" panose="02010609060101010101" pitchFamily="49" charset="-122"/>
                <a:ea typeface="黑体" panose="02010609060101010101" pitchFamily="49" charset="-122"/>
                <a:cs typeface="宋体" panose="02010600030101010101" pitchFamily="2" charset="-122"/>
              </a:rPr>
              <a:t>参考</a:t>
            </a:r>
            <a:r>
              <a:rPr sz="2400" b="0">
                <a:solidFill>
                  <a:srgbClr val="FF0000"/>
                </a:solidFill>
                <a:latin typeface="黑体" panose="02010609060101010101" pitchFamily="49" charset="-122"/>
                <a:ea typeface="黑体" panose="02010609060101010101" pitchFamily="49" charset="-122"/>
                <a:cs typeface="宋体" panose="02010600030101010101" pitchFamily="2" charset="-122"/>
              </a:rPr>
              <a:t>答案</a:t>
            </a: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　示例一:尊敬的志愿者们,谢谢你们!你们像白鸽一样,飞到哪里就把温暖带到哪里。你们用无私的爱心托起了幸福与和谐,温暖了整个社会!</a:t>
            </a:r>
          </a:p>
          <a:p>
            <a:pPr indent="0" algn="just"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示例二:尊敬的志愿者们,感谢你们用爱放飞理想的白鸽,感谢你们用爱连成心灵的纽带,感谢你们用爱点燃志愿服务的激情!</a:t>
            </a:r>
          </a:p>
          <a:p>
            <a:pPr indent="0" algn="just"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(感谢之意,1分;体现构图要素和寓意,2分;修辞合理,2分。共5分)</a:t>
            </a:r>
          </a:p>
        </p:txBody>
      </p:sp>
    </p:spTree>
  </p:cSld>
  <p:clrMapOvr>
    <a:masterClrMapping/>
  </p:clrMapOvr>
  <p:transition spd="med">
    <p:wipe dir="d"/>
  </p:transition>
  <p:timing/>
</p:sld>
</file>

<file path=ppt/slides/slide6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Freeform 5"/>
          <p:cNvSpPr/>
          <p:nvPr/>
        </p:nvSpPr>
        <p:spPr bwMode="auto">
          <a:xfrm>
            <a:off x="4642931" y="2018413"/>
            <a:ext cx="2906139" cy="2620214"/>
          </a:xfrm>
          <a:custGeom>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EE3028"/>
          </a:solidFill>
          <a:ln w="9525" cap="flat">
            <a:noFill/>
            <a:prstDash val="solid"/>
            <a:miter lim="800000"/>
          </a:ln>
        </p:spPr>
        <p:txBody>
          <a:bodyPr vert="horz" wrap="square" lIns="91440" tIns="45720" rIns="91440" bIns="45720" numCol="1" anchor="ctr" anchorCtr="0" compatLnSpc="1"/>
          <a:lstStyle/>
          <a:p>
            <a:pPr algn="ctr"/>
            <a:r>
              <a:rPr lang="zh-CN" altLang="en-US" sz="4000" b="1" smtClean="0">
                <a:solidFill>
                  <a:schemeClr val="bg1"/>
                </a:solidFill>
                <a:cs typeface="+mn-ea"/>
                <a:sym typeface="+mn-lt"/>
              </a:rPr>
              <a:t>方法 </a:t>
            </a:r>
            <a:endParaRPr lang="zh-CN" altLang="en-US" sz="4000" b="1">
              <a:solidFill>
                <a:schemeClr val="bg1"/>
              </a:solidFill>
              <a:cs typeface="+mn-ea"/>
              <a:sym typeface="+mn-lt"/>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3" presetClass="entr" presetSubtype="272"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300" fill="hold"/>
                                        <p:tgtEl>
                                          <p:spTgt spid="2"/>
                                        </p:tgtEl>
                                        <p:attrNameLst>
                                          <p:attrName>ppt_w</p:attrName>
                                        </p:attrNameLst>
                                      </p:cBhvr>
                                      <p:tavLst>
                                        <p:tav tm="0">
                                          <p:val>
                                            <p:strVal val="2/3*#ppt_w"/>
                                          </p:val>
                                        </p:tav>
                                        <p:tav tm="100000">
                                          <p:val>
                                            <p:strVal val="#ppt_w"/>
                                          </p:val>
                                        </p:tav>
                                      </p:tavLst>
                                    </p:anim>
                                    <p:anim calcmode="lin" valueType="num">
                                      <p:cBhvr>
                                        <p:cTn id="8" dur="300" fill="hold"/>
                                        <p:tgtEl>
                                          <p:spTgt spid="2"/>
                                        </p:tgtEl>
                                        <p:attrNameLst>
                                          <p:attrName>ppt_h</p:attrName>
                                        </p:attrNameLst>
                                      </p:cBhvr>
                                      <p:tavLst>
                                        <p:tav tm="0">
                                          <p:val>
                                            <p:strVal val="2/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图文转换</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p>
        </p:txBody>
      </p:sp>
      <p:sp>
        <p:nvSpPr>
          <p:cNvPr id="2" name="文本框 1"/>
          <p:cNvSpPr txBox="1"/>
          <p:nvPr/>
        </p:nvSpPr>
        <p:spPr>
          <a:xfrm>
            <a:off x="463550" y="1066800"/>
            <a:ext cx="10097135" cy="2861310"/>
          </a:xfrm>
          <a:prstGeom prst="rect">
            <a:avLst/>
          </a:prstGeom>
          <a:noFill/>
          <a:ln w="9525">
            <a:noFill/>
          </a:ln>
        </p:spPr>
        <p:txBody>
          <a:bodyPr wrap="square">
            <a:spAutoFit/>
          </a:bodyPr>
          <a:lstStyle/>
          <a:p>
            <a:pPr indent="0" algn="ctr"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考向1</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徽标、图画类</a:t>
            </a:r>
          </a:p>
          <a:p>
            <a:pPr indent="0" algn="ctr"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题型一　介绍、描述徽标(图画)的主要内容及寓意</a:t>
            </a:r>
          </a:p>
          <a:p>
            <a:pPr indent="0" algn="just"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例1</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[滨州改编]</a:t>
            </a:r>
            <a:r>
              <a:rPr lang="zh-CN" sz="2400" b="0">
                <a:solidFill>
                  <a:schemeClr val="tx1"/>
                </a:solidFill>
                <a:latin typeface="宋体" panose="02010600030101010101" pitchFamily="2" charset="-122"/>
                <a:ea typeface="宋体" panose="02010600030101010101" pitchFamily="2" charset="-122"/>
                <a:cs typeface="宋体" panose="02010600030101010101" pitchFamily="2" charset="-122"/>
              </a:rPr>
              <a:t>下</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图是某省文物研究所征集的徽标。请介绍该徽标的构图要素及寓意。(6分)</a:t>
            </a:r>
          </a:p>
          <a:p>
            <a:pPr indent="0" algn="just" fontAlgn="auto">
              <a:lnSpc>
                <a:spcPct val="150000"/>
              </a:lnSpc>
            </a:pPr>
            <a:endParaRPr sz="2400" b="0">
              <a:solidFill>
                <a:schemeClr val="tx1"/>
              </a:solidFill>
              <a:latin typeface="楷体" panose="02010609060101010101" charset="-122"/>
              <a:ea typeface="楷体" panose="02010609060101010101" charset="-122"/>
              <a:cs typeface="楷体" panose="02010609060101010101" charset="-122"/>
            </a:endParaRPr>
          </a:p>
        </p:txBody>
      </p:sp>
      <p:pic>
        <p:nvPicPr>
          <p:cNvPr id="676" name="19W-2Z7-15.jpg" descr="id:2147500285;FounderCES"/>
          <p:cNvPicPr>
            <a:picLocks noChangeAspect="1"/>
          </p:cNvPicPr>
          <p:nvPr/>
        </p:nvPicPr>
        <p:blipFill>
          <a:blip r:embed="rId2"/>
          <a:stretch>
            <a:fillRect/>
          </a:stretch>
        </p:blipFill>
        <p:spPr>
          <a:xfrm>
            <a:off x="5826760" y="3086735"/>
            <a:ext cx="1992630" cy="2529840"/>
          </a:xfrm>
          <a:prstGeom prst="rect">
            <a:avLst/>
          </a:prstGeom>
        </p:spPr>
      </p:pic>
    </p:spTree>
  </p:cSld>
  <p:clrMapOvr>
    <a:masterClrMapping/>
  </p:clrMapOvr>
  <p:transition spd="med">
    <p:wipe dir="d"/>
  </p:transition>
  <p:timing/>
</p:sld>
</file>

<file path=ppt/slides/slide6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图文转换</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p>
        </p:txBody>
      </p:sp>
      <p:sp>
        <p:nvSpPr>
          <p:cNvPr id="2" name="文本框 1"/>
          <p:cNvSpPr txBox="1"/>
          <p:nvPr/>
        </p:nvSpPr>
        <p:spPr>
          <a:xfrm>
            <a:off x="463550" y="1810385"/>
            <a:ext cx="10097135" cy="2861310"/>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a:t>
            </a: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思路分析</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题干要求结合徽标的构图要素介绍其寓意。首先仔细观察该徽标,将看到的徽标的构图要素(包括图案和文字)一一写出来,可按照一定的顺序(如从上到下,从整体到局部),这样不容易遗漏要点。然后结合构图要素和徽标的名字,探究其寓意即可。 </a:t>
            </a:r>
          </a:p>
          <a:p>
            <a:pPr indent="0" algn="just" fontAlgn="auto">
              <a:lnSpc>
                <a:spcPct val="150000"/>
              </a:lnSpc>
            </a:pPr>
            <a:endParaRPr sz="2400" b="0">
              <a:solidFill>
                <a:schemeClr val="tx1"/>
              </a:solidFill>
              <a:latin typeface="楷体" panose="02010609060101010101" charset="-122"/>
              <a:ea typeface="楷体" panose="02010609060101010101" charset="-122"/>
              <a:cs typeface="楷体" panose="02010609060101010101" charset="-122"/>
            </a:endParaRPr>
          </a:p>
        </p:txBody>
      </p:sp>
    </p:spTree>
  </p:cSld>
  <p:clrMapOvr>
    <a:masterClrMapping/>
  </p:clrMapOvr>
  <p:transition spd="med">
    <p:wipe dir="d"/>
  </p:transition>
  <p:timing/>
</p:sld>
</file>

<file path=ppt/slides/slide6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图文转换</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p>
        </p:txBody>
      </p:sp>
      <p:sp>
        <p:nvSpPr>
          <p:cNvPr id="2" name="文本框 1"/>
          <p:cNvSpPr txBox="1"/>
          <p:nvPr/>
        </p:nvSpPr>
        <p:spPr>
          <a:xfrm>
            <a:off x="463550" y="1810385"/>
            <a:ext cx="10097135" cy="3415030"/>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a:t>
            </a: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参考答案</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上半部分整体是一个“文”的变形,(1分)“文”既是中国文化的象征,又具有极强的图形效果,体现了文物这一主题;(1分)“文”上有一口鼎,(1分)“鼎”是中国古代文物的典型代表,能鲜明展现文物保护的主题;(1分)下半部分是一双呵护的手,(1分)寓意人人参与,大家共同保护文物。(1分)(意思对即可。共6分) </a:t>
            </a:r>
          </a:p>
          <a:p>
            <a:pPr indent="0" algn="just" fontAlgn="auto">
              <a:lnSpc>
                <a:spcPct val="150000"/>
              </a:lnSpc>
            </a:pPr>
            <a:endParaRPr sz="2400" b="0">
              <a:solidFill>
                <a:schemeClr val="tx1"/>
              </a:solidFill>
              <a:latin typeface="楷体" panose="02010609060101010101" charset="-122"/>
              <a:ea typeface="楷体" panose="02010609060101010101" charset="-122"/>
              <a:cs typeface="楷体" panose="02010609060101010101" charset="-122"/>
            </a:endParaRPr>
          </a:p>
        </p:txBody>
      </p:sp>
    </p:spTree>
  </p:cSld>
  <p:clrMapOvr>
    <a:masterClrMapping/>
  </p:clrMapOvr>
  <p:transition spd="med">
    <p:wipe dir="d"/>
  </p:transition>
  <p:timing/>
</p:sld>
</file>

<file path=ppt/slides/slide6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图文转换</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p>
        </p:txBody>
      </p:sp>
      <p:sp>
        <p:nvSpPr>
          <p:cNvPr id="2" name="文本框 1"/>
          <p:cNvSpPr txBox="1"/>
          <p:nvPr/>
        </p:nvSpPr>
        <p:spPr>
          <a:xfrm>
            <a:off x="463550" y="1810385"/>
            <a:ext cx="10097135" cy="2861310"/>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方法技巧</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1.紧扣题干,明确徽标(图画)设计的背景、为什么活动而设计等。</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2.观察分析徽标(图画)的构图要素,宏观把握徽标(图画)的外形特点、线条特点,注意中英文大小写,图形变体,涉及的时间、事物等细节以及整体的排列特点,力求避免遗漏徽标(图画)内容。</a:t>
            </a:r>
          </a:p>
        </p:txBody>
      </p:sp>
    </p:spTree>
  </p:cSld>
  <p:clrMapOvr>
    <a:masterClrMapping/>
  </p:clrMapOvr>
  <p:transition spd="med">
    <p:wipe dir="d"/>
  </p:transition>
  <p:timing/>
</p:sld>
</file>

<file path=ppt/slides/slide6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图文转换</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p>
        </p:txBody>
      </p:sp>
      <p:sp>
        <p:nvSpPr>
          <p:cNvPr id="2" name="文本框 1"/>
          <p:cNvSpPr txBox="1"/>
          <p:nvPr/>
        </p:nvSpPr>
        <p:spPr>
          <a:xfrm>
            <a:off x="463550" y="1810385"/>
            <a:ext cx="10097135" cy="2861310"/>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方法技巧</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3.描述徽标(图画)内容,要依照一定的顺序,一般按照从上到下(从左到右)的空间顺序,遵循由主到次的逻辑顺序,进行分层描述。有时也可采用总分结构,先总说画面整体有几个部分,然后分别介绍,如左边有……,右边有……。</a:t>
            </a:r>
          </a:p>
        </p:txBody>
      </p:sp>
    </p:spTree>
  </p:cSld>
  <p:clrMapOvr>
    <a:masterClrMapping/>
  </p:clrMapOvr>
  <p:transition spd="med">
    <p:wipe dir="d"/>
  </p:transition>
  <p:timing/>
</p:sld>
</file>

<file path=ppt/slides/slide6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图文转换</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p>
        </p:txBody>
      </p:sp>
      <p:sp>
        <p:nvSpPr>
          <p:cNvPr id="2" name="文本框 1"/>
          <p:cNvSpPr txBox="1"/>
          <p:nvPr/>
        </p:nvSpPr>
        <p:spPr>
          <a:xfrm>
            <a:off x="463550" y="1810385"/>
            <a:ext cx="10097135" cy="3415030"/>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方法技巧</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4.描述寓意时,围绕徽标(图画)的主题,按照一定的顺序由表及里地分析其寓意和设计意图。分析时,可结合构图要素、徽标(图画)设计的背景,进行合理想象。紧扣图中的信息、材料内容等,尤其要深挖徽标(图画)“色彩”的深层含义。一般的解题思路为:构图元素(外形)→象征义(寓意)。切忌随意想象。若是会徽,则要结合举办地的历史人文、城市风貌等分析寓意。</a:t>
            </a:r>
          </a:p>
        </p:txBody>
      </p:sp>
    </p:spTree>
  </p:cSld>
  <p:clrMapOvr>
    <a:masterClrMapping/>
  </p:clrMapOvr>
  <p:transition spd="med">
    <p:wipe dir="d"/>
  </p:transition>
  <p:timing/>
</p:sld>
</file>

<file path=ppt/slides/slide6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图文转换</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p>
        </p:txBody>
      </p:sp>
      <p:sp>
        <p:nvSpPr>
          <p:cNvPr id="2" name="文本框 1"/>
          <p:cNvSpPr txBox="1"/>
          <p:nvPr/>
        </p:nvSpPr>
        <p:spPr>
          <a:xfrm>
            <a:off x="463550" y="1810385"/>
            <a:ext cx="10097135" cy="1198880"/>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方法技巧</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5.根据题干的要求准确表达。在表达的时候注意语言的流畅和顺序的合理。</a:t>
            </a:r>
          </a:p>
        </p:txBody>
      </p:sp>
    </p:spTree>
  </p:cSld>
  <p:clrMapOvr>
    <a:masterClrMapping/>
  </p:clrMapOvr>
  <p:transition spd="med">
    <p:wipe dir="d"/>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综合性学习</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专题六</a:t>
            </a:r>
          </a:p>
        </p:txBody>
      </p:sp>
      <p:sp>
        <p:nvSpPr>
          <p:cNvPr id="2" name="文本框 1"/>
          <p:cNvSpPr txBox="1"/>
          <p:nvPr/>
        </p:nvSpPr>
        <p:spPr>
          <a:xfrm>
            <a:off x="283845" y="1696085"/>
            <a:ext cx="11443335" cy="1753235"/>
          </a:xfrm>
          <a:prstGeom prst="rect">
            <a:avLst/>
          </a:prstGeom>
          <a:noFill/>
          <a:ln w="9525">
            <a:noFill/>
          </a:ln>
        </p:spPr>
        <p:txBody>
          <a:bodyPr wrap="square">
            <a:spAutoFit/>
          </a:bodyPr>
          <a:lstStyle/>
          <a:p>
            <a:pPr indent="0" fontAlgn="auto">
              <a:lnSpc>
                <a:spcPct val="150000"/>
              </a:lnSpc>
            </a:pPr>
            <a:r>
              <a:rPr sz="2400" b="0">
                <a:latin typeface="宋体" panose="02010600030101010101" pitchFamily="2" charset="-122"/>
                <a:ea typeface="宋体" panose="02010600030101010101" pitchFamily="2" charset="-122"/>
                <a:cs typeface="宋体" panose="02010600030101010101" pitchFamily="2" charset="-122"/>
              </a:rPr>
              <a:t>　　</a:t>
            </a:r>
            <a:r>
              <a:rPr sz="2400" b="0">
                <a:latin typeface="黑体" panose="02010609060101010101" pitchFamily="49" charset="-122"/>
                <a:ea typeface="黑体" panose="02010609060101010101" pitchFamily="49" charset="-122"/>
                <a:cs typeface="宋体" panose="02010600030101010101" pitchFamily="2" charset="-122"/>
              </a:rPr>
              <a:t>材料三</a:t>
            </a:r>
            <a:r>
              <a:rPr sz="2400" b="0">
                <a:latin typeface="宋体" panose="02010600030101010101" pitchFamily="2" charset="-122"/>
                <a:ea typeface="宋体" panose="02010600030101010101" pitchFamily="2" charset="-122"/>
                <a:cs typeface="宋体" panose="02010600030101010101" pitchFamily="2" charset="-122"/>
              </a:rPr>
              <a:t>　</a:t>
            </a:r>
            <a:r>
              <a:rPr sz="2400" b="0">
                <a:latin typeface="楷体" panose="02010609060101010101" charset="-122"/>
                <a:ea typeface="楷体" panose="02010609060101010101" charset="-122"/>
                <a:cs typeface="楷体" panose="02010609060101010101" charset="-122"/>
              </a:rPr>
              <a:t>2020年4月1日,《河南省旅游条例》正式实施。该条例是全国文化和旅游行政管理体制改革后首部订立、实施的地方性旅游法规,着力贯彻全域旅游理念,促进文旅融合,推动河南旅游业转型升级,有助于进一步推广“老家河南”文旅品牌。</a:t>
            </a:r>
          </a:p>
        </p:txBody>
      </p:sp>
      <p:sp>
        <p:nvSpPr>
          <p:cNvPr id="3" name="文本框 2"/>
          <p:cNvSpPr txBox="1"/>
          <p:nvPr/>
        </p:nvSpPr>
        <p:spPr>
          <a:xfrm>
            <a:off x="10619740" y="1083945"/>
            <a:ext cx="447040" cy="460375"/>
          </a:xfrm>
          <a:prstGeom prst="rect">
            <a:avLst/>
          </a:prstGeom>
          <a:noFill/>
        </p:spPr>
        <p:txBody>
          <a:bodyPr wrap="square" rtlCol="0">
            <a:spAutoFit/>
          </a:bodyPr>
          <a:lstStyle/>
          <a:p>
            <a:r>
              <a:rPr lang="en-US" altLang="zh-CN" sz="2400">
                <a:solidFill>
                  <a:srgbClr val="FF0000"/>
                </a:solidFill>
                <a:latin typeface="宋体" panose="02010600030101010101" pitchFamily="2" charset="-122"/>
                <a:ea typeface="宋体" panose="02010600030101010101" pitchFamily="2" charset="-122"/>
              </a:rPr>
              <a:t>C</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图文转换</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p>
        </p:txBody>
      </p:sp>
      <p:sp>
        <p:nvSpPr>
          <p:cNvPr id="2" name="文本框 1"/>
          <p:cNvSpPr txBox="1"/>
          <p:nvPr/>
        </p:nvSpPr>
        <p:spPr>
          <a:xfrm>
            <a:off x="463550" y="1066800"/>
            <a:ext cx="10097135" cy="5631180"/>
          </a:xfrm>
          <a:prstGeom prst="rect">
            <a:avLst/>
          </a:prstGeom>
          <a:noFill/>
          <a:ln w="9525">
            <a:noFill/>
          </a:ln>
        </p:spPr>
        <p:txBody>
          <a:bodyPr wrap="square">
            <a:spAutoFit/>
          </a:bodyPr>
          <a:lstStyle/>
          <a:p>
            <a:pPr indent="0" algn="ctr"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考向1</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徽标、图画类</a:t>
            </a:r>
          </a:p>
          <a:p>
            <a:pPr indent="0" algn="ctr"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题型二　多幅徽标(图画)勾连探究</a:t>
            </a:r>
          </a:p>
          <a:p>
            <a:pPr indent="0" algn="just"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sz="2400" b="0">
                <a:solidFill>
                  <a:srgbClr val="FF0000"/>
                </a:solidFill>
                <a:latin typeface="宋体" panose="02010600030101010101" pitchFamily="2" charset="-122"/>
                <a:ea typeface="宋体" panose="02010600030101010101" pitchFamily="2" charset="-122"/>
                <a:cs typeface="宋体" panose="02010600030101010101" pitchFamily="2" charset="-122"/>
              </a:rPr>
              <a:t>2</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下面分别是“国际茶日”和“第十三届安徽国际茶产业博览会”的徽标。请仔细观察,概括其在设计上的共同点。(3分)</a:t>
            </a:r>
          </a:p>
          <a:p>
            <a:pPr indent="0" algn="just" fontAlgn="auto">
              <a:lnSpc>
                <a:spcPct val="150000"/>
              </a:lnSpc>
            </a:pPr>
            <a:endParaRPr sz="2400" b="0">
              <a:solidFill>
                <a:schemeClr val="tx1"/>
              </a:solidFill>
              <a:latin typeface="楷体" panose="02010609060101010101" charset="-122"/>
              <a:ea typeface="楷体" panose="02010609060101010101" charset="-122"/>
              <a:cs typeface="楷体" panose="02010609060101010101" charset="-122"/>
            </a:endParaRPr>
          </a:p>
          <a:p>
            <a:pPr indent="0" algn="just" fontAlgn="auto">
              <a:lnSpc>
                <a:spcPct val="150000"/>
              </a:lnSpc>
            </a:pPr>
            <a:endParaRPr sz="2400" b="0">
              <a:solidFill>
                <a:schemeClr val="tx1"/>
              </a:solidFill>
              <a:latin typeface="楷体" panose="02010609060101010101" charset="-122"/>
              <a:ea typeface="楷体" panose="02010609060101010101" charset="-122"/>
              <a:cs typeface="楷体" panose="02010609060101010101" charset="-122"/>
            </a:endParaRPr>
          </a:p>
          <a:p>
            <a:pPr indent="0" algn="just" fontAlgn="auto">
              <a:lnSpc>
                <a:spcPct val="150000"/>
              </a:lnSpc>
            </a:pPr>
            <a:endParaRPr sz="2400" b="0">
              <a:solidFill>
                <a:schemeClr val="tx1"/>
              </a:solidFill>
              <a:latin typeface="楷体" panose="02010609060101010101" charset="-122"/>
              <a:ea typeface="楷体" panose="02010609060101010101" charset="-122"/>
              <a:cs typeface="楷体" panose="02010609060101010101" charset="-122"/>
            </a:endParaRPr>
          </a:p>
          <a:p>
            <a:pPr indent="0" algn="just" fontAlgn="auto">
              <a:lnSpc>
                <a:spcPct val="150000"/>
              </a:lnSpc>
            </a:pPr>
            <a:endParaRPr sz="2400" b="0">
              <a:solidFill>
                <a:schemeClr val="tx1"/>
              </a:solidFill>
              <a:latin typeface="楷体" panose="02010609060101010101" charset="-122"/>
              <a:ea typeface="楷体" panose="02010609060101010101" charset="-122"/>
              <a:cs typeface="楷体" panose="02010609060101010101" charset="-122"/>
            </a:endParaRPr>
          </a:p>
          <a:p>
            <a:pPr indent="0" algn="just" fontAlgn="auto">
              <a:lnSpc>
                <a:spcPct val="150000"/>
              </a:lnSpc>
            </a:pPr>
            <a:endParaRPr sz="2400" b="0">
              <a:solidFill>
                <a:schemeClr val="tx1"/>
              </a:solidFill>
              <a:latin typeface="楷体" panose="02010609060101010101" charset="-122"/>
              <a:ea typeface="楷体" panose="02010609060101010101" charset="-122"/>
              <a:cs typeface="楷体" panose="02010609060101010101" charset="-122"/>
            </a:endParaRPr>
          </a:p>
          <a:p>
            <a:pPr indent="0" algn="ctr"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图1　　　　　　　　　　图2</a:t>
            </a:r>
          </a:p>
        </p:txBody>
      </p:sp>
      <p:pic>
        <p:nvPicPr>
          <p:cNvPr id="680" name="国际茶日.jpg" descr="id:2147500313;FounderCES"/>
          <p:cNvPicPr>
            <a:picLocks noChangeAspect="1"/>
          </p:cNvPicPr>
          <p:nvPr/>
        </p:nvPicPr>
        <p:blipFill>
          <a:blip r:embed="rId2"/>
          <a:stretch>
            <a:fillRect/>
          </a:stretch>
        </p:blipFill>
        <p:spPr>
          <a:xfrm>
            <a:off x="3276600" y="3415030"/>
            <a:ext cx="5479415" cy="2604135"/>
          </a:xfrm>
          <a:prstGeom prst="rect">
            <a:avLst/>
          </a:prstGeom>
        </p:spPr>
      </p:pic>
    </p:spTree>
  </p:cSld>
  <p:clrMapOvr>
    <a:masterClrMapping/>
  </p:clrMapOvr>
  <p:transition spd="med">
    <p:wipe dir="d"/>
  </p:transition>
  <p:timing/>
</p:sld>
</file>

<file path=ppt/slides/slide7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图文转换</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p>
        </p:txBody>
      </p:sp>
      <p:sp>
        <p:nvSpPr>
          <p:cNvPr id="2" name="文本框 1"/>
          <p:cNvSpPr txBox="1"/>
          <p:nvPr/>
        </p:nvSpPr>
        <p:spPr>
          <a:xfrm>
            <a:off x="463550" y="1810385"/>
            <a:ext cx="10097135" cy="2306955"/>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a:t>
            </a: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思路分析</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题干要求分析不同徽标设计上的共同点。分析时,可从徽标的构图要素入手。两个徽标都由文字和图画两部分构成,文字部分都有时间这一要素,图画部分都以茶叶为主要构图要素。考生据此概括即可。 </a:t>
            </a:r>
          </a:p>
          <a:p>
            <a:pPr indent="0" algn="just" fontAlgn="auto">
              <a:lnSpc>
                <a:spcPct val="150000"/>
              </a:lnSpc>
            </a:pPr>
            <a:endParaRPr sz="2400" b="0">
              <a:solidFill>
                <a:schemeClr val="tx1"/>
              </a:solidFill>
              <a:latin typeface="楷体" panose="02010609060101010101" charset="-122"/>
              <a:ea typeface="楷体" panose="02010609060101010101" charset="-122"/>
              <a:cs typeface="楷体" panose="02010609060101010101" charset="-122"/>
            </a:endParaRPr>
          </a:p>
        </p:txBody>
      </p:sp>
    </p:spTree>
  </p:cSld>
  <p:clrMapOvr>
    <a:masterClrMapping/>
  </p:clrMapOvr>
  <p:transition spd="med">
    <p:wipe dir="d"/>
  </p:transition>
  <p:timing/>
</p:sld>
</file>

<file path=ppt/slides/slide7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图文转换</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p>
        </p:txBody>
      </p:sp>
      <p:sp>
        <p:nvSpPr>
          <p:cNvPr id="2" name="文本框 1"/>
          <p:cNvSpPr txBox="1"/>
          <p:nvPr/>
        </p:nvSpPr>
        <p:spPr>
          <a:xfrm>
            <a:off x="463550" y="1810385"/>
            <a:ext cx="10097135" cy="1753235"/>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a:t>
            </a: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参考答案</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①都由文字和图画两部分组成;②都有时间标志;③都以茶叶作为主要的构图要素。(意思对即可。一点1分,共3分) </a:t>
            </a:r>
          </a:p>
          <a:p>
            <a:pPr indent="0" algn="just" fontAlgn="auto">
              <a:lnSpc>
                <a:spcPct val="150000"/>
              </a:lnSpc>
            </a:pPr>
            <a:endParaRPr sz="2400" b="0">
              <a:solidFill>
                <a:schemeClr val="tx1"/>
              </a:solidFill>
              <a:latin typeface="楷体" panose="02010609060101010101" charset="-122"/>
              <a:ea typeface="楷体" panose="02010609060101010101" charset="-122"/>
              <a:cs typeface="楷体" panose="02010609060101010101" charset="-122"/>
            </a:endParaRPr>
          </a:p>
        </p:txBody>
      </p:sp>
    </p:spTree>
  </p:cSld>
  <p:clrMapOvr>
    <a:masterClrMapping/>
  </p:clrMapOvr>
  <p:transition spd="med">
    <p:wipe dir="d"/>
  </p:transition>
  <p:timing/>
</p:sld>
</file>

<file path=ppt/slides/slide7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图文转换</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p>
        </p:txBody>
      </p:sp>
      <p:sp>
        <p:nvSpPr>
          <p:cNvPr id="2" name="文本框 1"/>
          <p:cNvSpPr txBox="1"/>
          <p:nvPr/>
        </p:nvSpPr>
        <p:spPr>
          <a:xfrm>
            <a:off x="463550" y="1810385"/>
            <a:ext cx="10462895" cy="1753235"/>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方法技巧</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1.读题干。明确不同标识的主题,并联系题干中的大背景,找出两者的共通性。</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2.细观察。仔细观察每一幅标识,厘清其构图要素,明确其设计理念。</a:t>
            </a:r>
          </a:p>
        </p:txBody>
      </p:sp>
    </p:spTree>
  </p:cSld>
  <p:clrMapOvr>
    <a:masterClrMapping/>
  </p:clrMapOvr>
  <p:transition spd="med">
    <p:wipe dir="d"/>
  </p:transition>
  <p:timing/>
</p:sld>
</file>

<file path=ppt/slides/slide7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图文转换</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p>
        </p:txBody>
      </p:sp>
      <p:sp>
        <p:nvSpPr>
          <p:cNvPr id="2" name="文本框 1"/>
          <p:cNvSpPr txBox="1"/>
          <p:nvPr/>
        </p:nvSpPr>
        <p:spPr>
          <a:xfrm>
            <a:off x="463550" y="1810385"/>
            <a:ext cx="10097135" cy="2861310"/>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方法技巧</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3.做对比。根据图案、文字、主题、构思、设计风格等不同方面将不同标识分别进行对比。</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4.拟答案。明确题干要求,即是答不同标识的共同点还是不同点,抑或是以某一标识为参照物,比对其他标识的设计特点。</a:t>
            </a:r>
          </a:p>
        </p:txBody>
      </p:sp>
    </p:spTree>
  </p:cSld>
  <p:clrMapOvr>
    <a:masterClrMapping/>
  </p:clrMapOvr>
  <p:transition spd="med">
    <p:wipe dir="d"/>
  </p:transition>
  <p:timing/>
</p:sld>
</file>

<file path=ppt/slides/slide7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图文转换</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p>
        </p:txBody>
      </p:sp>
      <p:sp>
        <p:nvSpPr>
          <p:cNvPr id="2" name="文本框 1"/>
          <p:cNvSpPr txBox="1"/>
          <p:nvPr/>
        </p:nvSpPr>
        <p:spPr>
          <a:xfrm>
            <a:off x="463550" y="1066800"/>
            <a:ext cx="10097135" cy="5077460"/>
          </a:xfrm>
          <a:prstGeom prst="rect">
            <a:avLst/>
          </a:prstGeom>
          <a:noFill/>
          <a:ln w="9525">
            <a:noFill/>
          </a:ln>
        </p:spPr>
        <p:txBody>
          <a:bodyPr wrap="square">
            <a:spAutoFit/>
          </a:bodyPr>
          <a:lstStyle/>
          <a:p>
            <a:pPr indent="0" algn="ctr"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考向2</a:t>
            </a:r>
            <a:r>
              <a:rPr sz="2400" b="0">
                <a:latin typeface="宋体" panose="02010600030101010101" pitchFamily="2" charset="-122"/>
                <a:ea typeface="宋体" panose="02010600030101010101" pitchFamily="2" charset="-122"/>
                <a:cs typeface="宋体" panose="02010600030101010101" pitchFamily="2" charset="-122"/>
              </a:rPr>
              <a:t>　漫画类</a:t>
            </a:r>
          </a:p>
          <a:p>
            <a:pPr indent="0" algn="ctr"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题型一　介绍、描述漫画的主要内容及寓意</a:t>
            </a:r>
          </a:p>
          <a:p>
            <a:pPr indent="0" algn="just"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sz="2400" b="0">
                <a:solidFill>
                  <a:srgbClr val="FF0000"/>
                </a:solidFill>
                <a:latin typeface="宋体" panose="02010600030101010101" pitchFamily="2" charset="-122"/>
                <a:ea typeface="宋体" panose="02010600030101010101" pitchFamily="2" charset="-122"/>
                <a:cs typeface="宋体" panose="02010600030101010101" pitchFamily="2" charset="-122"/>
              </a:rPr>
              <a:t>3</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[2020扬州改编]请介绍下面题为《拉》的漫画的主要内容,并揭示其寓意。(介绍时注意要素齐全,顺序合理,100字左右。6分)</a:t>
            </a:r>
          </a:p>
          <a:p>
            <a:pPr indent="0" algn="just" fontAlgn="auto">
              <a:lnSpc>
                <a:spcPct val="150000"/>
              </a:lnSpc>
            </a:pPr>
            <a:endParaRPr sz="2400" b="0">
              <a:solidFill>
                <a:schemeClr val="tx1"/>
              </a:solidFill>
              <a:latin typeface="楷体" panose="02010609060101010101" charset="-122"/>
              <a:ea typeface="楷体" panose="02010609060101010101" charset="-122"/>
              <a:cs typeface="楷体" panose="02010609060101010101" charset="-122"/>
            </a:endParaRPr>
          </a:p>
          <a:p>
            <a:pPr indent="0" algn="just" fontAlgn="auto">
              <a:lnSpc>
                <a:spcPct val="150000"/>
              </a:lnSpc>
            </a:pPr>
            <a:endParaRPr sz="2400" b="0">
              <a:solidFill>
                <a:schemeClr val="tx1"/>
              </a:solidFill>
              <a:latin typeface="楷体" panose="02010609060101010101" charset="-122"/>
              <a:ea typeface="楷体" panose="02010609060101010101" charset="-122"/>
              <a:cs typeface="楷体" panose="02010609060101010101" charset="-122"/>
            </a:endParaRPr>
          </a:p>
          <a:p>
            <a:pPr indent="0" algn="just" fontAlgn="auto">
              <a:lnSpc>
                <a:spcPct val="150000"/>
              </a:lnSpc>
            </a:pPr>
            <a:endParaRPr sz="2400" b="0">
              <a:solidFill>
                <a:schemeClr val="tx1"/>
              </a:solidFill>
              <a:latin typeface="楷体" panose="02010609060101010101" charset="-122"/>
              <a:ea typeface="楷体" panose="02010609060101010101" charset="-122"/>
              <a:cs typeface="楷体" panose="02010609060101010101" charset="-122"/>
            </a:endParaRPr>
          </a:p>
          <a:p>
            <a:pPr indent="0" algn="just" fontAlgn="auto">
              <a:lnSpc>
                <a:spcPct val="150000"/>
              </a:lnSpc>
            </a:pPr>
            <a:endParaRPr sz="2400" b="0">
              <a:solidFill>
                <a:schemeClr val="tx1"/>
              </a:solidFill>
              <a:latin typeface="楷体" panose="02010609060101010101" charset="-122"/>
              <a:ea typeface="楷体" panose="02010609060101010101" charset="-122"/>
              <a:cs typeface="楷体" panose="02010609060101010101" charset="-122"/>
            </a:endParaRPr>
          </a:p>
          <a:p>
            <a:pPr indent="0" algn="ctr"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p:txBody>
      </p:sp>
      <p:pic>
        <p:nvPicPr>
          <p:cNvPr id="684" name="20n45tqg-yw1.jpg" descr="id:2147500341;FounderCES"/>
          <p:cNvPicPr>
            <a:picLocks noChangeAspect="1"/>
          </p:cNvPicPr>
          <p:nvPr/>
        </p:nvPicPr>
        <p:blipFill>
          <a:blip r:embed="rId2"/>
          <a:stretch>
            <a:fillRect/>
          </a:stretch>
        </p:blipFill>
        <p:spPr>
          <a:xfrm>
            <a:off x="4116070" y="3574415"/>
            <a:ext cx="3583305" cy="2818765"/>
          </a:xfrm>
          <a:prstGeom prst="rect">
            <a:avLst/>
          </a:prstGeom>
        </p:spPr>
      </p:pic>
    </p:spTree>
  </p:cSld>
  <p:clrMapOvr>
    <a:masterClrMapping/>
  </p:clrMapOvr>
  <p:transition spd="med">
    <p:wipe dir="d"/>
  </p:transition>
  <p:timing/>
</p:sld>
</file>

<file path=ppt/slides/slide7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图文转换</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p>
        </p:txBody>
      </p:sp>
      <p:sp>
        <p:nvSpPr>
          <p:cNvPr id="2" name="文本框 1"/>
          <p:cNvSpPr txBox="1"/>
          <p:nvPr/>
        </p:nvSpPr>
        <p:spPr>
          <a:xfrm>
            <a:off x="895985" y="1056005"/>
            <a:ext cx="10729595" cy="5631180"/>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a:t>
            </a: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思路分析</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解答时,要审清题干,明确答题内容,即答出画面的主要内容和寓意。介绍画面内容要认真观察所给漫画,找出画面中的构图要素,即“少年”、写着“网络游戏”的电子产品、写着“家庭”“学校”“技术”“法律”的手。据此按照一定的顺序介绍画面内容即可。拟写答案时,要特别注意题干要求“介绍”,而非“描述”,故注意语言表达的客观性。揭示漫画寓意要在读懂漫画内容的基础上从深处挖掘其反映或讽刺的某种社会现象。该漫画意在说明网络游戏对青少年的影响是巨大的,想要避免青少年沉迷网络游戏,需要家庭、学校、技术、法律各方面的努力。据此用简洁的语言表述漫画寓意即可,注意语言的简洁准确,切不可长篇大论,缺乏重点。 </a:t>
            </a:r>
          </a:p>
          <a:p>
            <a:pPr indent="0" algn="just" fontAlgn="auto">
              <a:lnSpc>
                <a:spcPct val="150000"/>
              </a:lnSpc>
            </a:pPr>
            <a:endParaRPr sz="2400" b="0">
              <a:solidFill>
                <a:schemeClr val="tx1"/>
              </a:solidFill>
              <a:latin typeface="楷体" panose="02010609060101010101" charset="-122"/>
              <a:ea typeface="楷体" panose="02010609060101010101" charset="-122"/>
              <a:cs typeface="楷体" panose="02010609060101010101" charset="-122"/>
            </a:endParaRPr>
          </a:p>
        </p:txBody>
      </p:sp>
    </p:spTree>
  </p:cSld>
  <p:clrMapOvr>
    <a:masterClrMapping/>
  </p:clrMapOvr>
  <p:transition spd="med">
    <p:wipe dir="d"/>
  </p:transition>
  <p:timing/>
</p:sld>
</file>

<file path=ppt/slides/slide7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图文转换</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p>
        </p:txBody>
      </p:sp>
      <p:sp>
        <p:nvSpPr>
          <p:cNvPr id="2" name="文本框 1"/>
          <p:cNvSpPr txBox="1"/>
          <p:nvPr/>
        </p:nvSpPr>
        <p:spPr>
          <a:xfrm>
            <a:off x="463550" y="1810385"/>
            <a:ext cx="10097135" cy="3969385"/>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a:t>
            </a: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参考答案</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漫画中有一个少年,拼命地想要钻进写着“网络游戏”的电子产品中,但他的四肢分别被写着“家庭”“学校”“技术”“法律”的手用力拉着。(少年1分,写着“网络游戏”的电子产品1分,写着“家庭”“学校”“技术”“法律”的手2分,顺序合理1分。共5分)寓意:网络游戏对青少年的影响是巨大的,想要避免青少年沉迷网络游戏,需要家庭、学校、技术、法律各方面的努力。(意思对即可。1分)(共6分) </a:t>
            </a:r>
          </a:p>
          <a:p>
            <a:pPr indent="0" algn="just" fontAlgn="auto">
              <a:lnSpc>
                <a:spcPct val="150000"/>
              </a:lnSpc>
            </a:pPr>
            <a:endParaRPr sz="2400" b="0">
              <a:solidFill>
                <a:schemeClr val="tx1"/>
              </a:solidFill>
              <a:latin typeface="楷体" panose="02010609060101010101" charset="-122"/>
              <a:ea typeface="楷体" panose="02010609060101010101" charset="-122"/>
              <a:cs typeface="楷体" panose="02010609060101010101" charset="-122"/>
            </a:endParaRPr>
          </a:p>
        </p:txBody>
      </p:sp>
    </p:spTree>
  </p:cSld>
  <p:clrMapOvr>
    <a:masterClrMapping/>
  </p:clrMapOvr>
  <p:transition spd="med">
    <p:wipe dir="d"/>
  </p:transition>
  <p:timing/>
</p:sld>
</file>

<file path=ppt/slides/slide7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图文转换</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p>
        </p:txBody>
      </p:sp>
      <p:sp>
        <p:nvSpPr>
          <p:cNvPr id="2" name="文本框 1"/>
          <p:cNvSpPr txBox="1"/>
          <p:nvPr/>
        </p:nvSpPr>
        <p:spPr>
          <a:xfrm>
            <a:off x="463550" y="1810385"/>
            <a:ext cx="10462895" cy="3415030"/>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方法技巧</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1">
                <a:solidFill>
                  <a:schemeClr val="tx1"/>
                </a:solidFill>
                <a:latin typeface="宋体" panose="02010600030101010101" pitchFamily="2" charset="-122"/>
                <a:ea typeface="宋体" panose="02010600030101010101" pitchFamily="2" charset="-122"/>
                <a:cs typeface="宋体" panose="02010600030101010101" pitchFamily="2" charset="-122"/>
              </a:rPr>
              <a:t>第一步:描述(介绍、说明)画面内容。</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1.观要素。观察人、景、物、文字等构图要素,初步了解漫画的表层含义。</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2.抓细节。关注细节:标题、字母、文字、表情、动作等。注意细节完整才能表述完整。</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3.联生活。联系生活,合理想象,深入理解画面内容。</a:t>
            </a:r>
          </a:p>
        </p:txBody>
      </p:sp>
    </p:spTree>
  </p:cSld>
  <p:clrMapOvr>
    <a:masterClrMapping/>
  </p:clrMapOvr>
  <p:transition spd="med">
    <p:wipe dir="d"/>
  </p:transition>
  <p:timing/>
</p:sld>
</file>

<file path=ppt/slides/slide7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图文转换</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p>
        </p:txBody>
      </p:sp>
      <p:sp>
        <p:nvSpPr>
          <p:cNvPr id="2" name="文本框 1"/>
          <p:cNvSpPr txBox="1"/>
          <p:nvPr/>
        </p:nvSpPr>
        <p:spPr>
          <a:xfrm>
            <a:off x="463550" y="1810385"/>
            <a:ext cx="10840720" cy="4523105"/>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方法技巧</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4.梳条理。可以采用以下顺序由主到次依次描述。</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(1)按照空间顺序描述:上下、左右,要用表明方位变化的词语,如在左边、在上面等。</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(2)按照总分结构描述:先总说画面由几部分组成,然后分说各部分内容。</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(3)按照先图画后文字的说明顺序描述,具体介绍人物时可以按照“穿着—动作—神态”的顺序。</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5.拟答案。结合题干或显性或隐性的要求,组织答案作答。</a:t>
            </a:r>
          </a:p>
        </p:txBody>
      </p:sp>
    </p:spTree>
  </p:cSld>
  <p:clrMapOvr>
    <a:masterClrMapping/>
  </p:clrMapOvr>
  <p:transition spd="med">
    <p:wipe dir="d"/>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综合性学习</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专题六</a:t>
            </a:r>
          </a:p>
        </p:txBody>
      </p:sp>
      <p:sp>
        <p:nvSpPr>
          <p:cNvPr id="2" name="文本框 1"/>
          <p:cNvSpPr txBox="1"/>
          <p:nvPr/>
        </p:nvSpPr>
        <p:spPr>
          <a:xfrm>
            <a:off x="1245235" y="2221230"/>
            <a:ext cx="9956800" cy="2861310"/>
          </a:xfrm>
          <a:prstGeom prst="rect">
            <a:avLst/>
          </a:prstGeom>
          <a:noFill/>
          <a:ln w="9525">
            <a:noFill/>
          </a:ln>
        </p:spPr>
        <p:txBody>
          <a:bodyPr wrap="square">
            <a:spAutoFit/>
          </a:bodyPr>
          <a:lstStyle/>
          <a:p>
            <a:pPr indent="0" algn="just"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sz="2400" b="0">
                <a:solidFill>
                  <a:schemeClr val="tx1"/>
                </a:solidFill>
                <a:latin typeface="黑体" panose="02010609060101010101" pitchFamily="49" charset="-122"/>
                <a:ea typeface="黑体" panose="02010609060101010101" pitchFamily="49" charset="-122"/>
                <a:cs typeface="宋体" panose="02010600030101010101" pitchFamily="2" charset="-122"/>
              </a:rPr>
              <a:t>参考</a:t>
            </a: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答案</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示例一:河南省采取多种措施,促进文化旅游发展。(意思对即可。3分)</a:t>
            </a:r>
          </a:p>
          <a:p>
            <a:pPr indent="0" algn="just"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示例二:河南省重视“老家河南”文旅宣传,启动智慧文旅项目,实施旅游条例。(重视宣传、“老家河南”品牌、智慧文旅项目、旅游条例,答出任意三点,意思对即可。一点1分,共3分)</a:t>
            </a:r>
          </a:p>
        </p:txBody>
      </p:sp>
    </p:spTree>
  </p:cSld>
  <p:clrMapOvr>
    <a:masterClrMapping/>
  </p:clrMapOvr>
  <p:transition spd="med">
    <p:wipe dir="d"/>
  </p:transition>
  <p:timing/>
</p:sld>
</file>

<file path=ppt/slides/slide8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图文转换</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p>
        </p:txBody>
      </p:sp>
      <p:sp>
        <p:nvSpPr>
          <p:cNvPr id="2" name="文本框 1"/>
          <p:cNvSpPr txBox="1"/>
          <p:nvPr/>
        </p:nvSpPr>
        <p:spPr>
          <a:xfrm>
            <a:off x="463550" y="1810385"/>
            <a:ext cx="10462895" cy="4523105"/>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方法技巧</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1">
                <a:solidFill>
                  <a:schemeClr val="tx1"/>
                </a:solidFill>
                <a:latin typeface="宋体" panose="02010600030101010101" pitchFamily="2" charset="-122"/>
                <a:ea typeface="宋体" panose="02010600030101010101" pitchFamily="2" charset="-122"/>
                <a:cs typeface="宋体" panose="02010600030101010101" pitchFamily="2" charset="-122"/>
              </a:rPr>
              <a:t>第二步:揭示漫画寓意</a:t>
            </a:r>
            <a:r>
              <a:rPr lang="zh-CN" sz="2400" b="1">
                <a:solidFill>
                  <a:schemeClr val="tx1"/>
                </a:solidFill>
                <a:latin typeface="宋体" panose="02010600030101010101" pitchFamily="2" charset="-122"/>
                <a:ea typeface="宋体" panose="02010600030101010101" pitchFamily="2" charset="-122"/>
                <a:cs typeface="宋体" panose="02010600030101010101" pitchFamily="2" charset="-122"/>
              </a:rPr>
              <a:t>。</a:t>
            </a:r>
            <a:endParaRPr sz="24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1.读标题。标题一般具有导向作用。读懂漫画的标题是关键。</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2.明对象。细致地观察漫画的内容,在读懂漫画内容的基础上从深处挖掘其反映或讽刺的某种社会现象。</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3.抓细节。漫画中的文字往往隐含着作者的观点。注意人物的表情及图中的夸张、变形之处,这往往是漫画的弦外之音,是漫画所要表达的寓意所在。一定要透过现象看本质。</a:t>
            </a:r>
          </a:p>
        </p:txBody>
      </p:sp>
    </p:spTree>
  </p:cSld>
  <p:clrMapOvr>
    <a:masterClrMapping/>
  </p:clrMapOvr>
  <p:transition spd="med">
    <p:wipe dir="d"/>
  </p:transition>
  <p:timing/>
</p:sld>
</file>

<file path=ppt/slides/slide8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图文转换</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p>
        </p:txBody>
      </p:sp>
      <p:sp>
        <p:nvSpPr>
          <p:cNvPr id="2" name="文本框 1"/>
          <p:cNvSpPr txBox="1"/>
          <p:nvPr/>
        </p:nvSpPr>
        <p:spPr>
          <a:xfrm>
            <a:off x="463550" y="1810385"/>
            <a:ext cx="10462895" cy="2861310"/>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方法技巧</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a:solidFill>
                  <a:schemeClr val="tx1"/>
                </a:solidFill>
                <a:latin typeface="宋体" panose="02010600030101010101" pitchFamily="2" charset="-122"/>
                <a:ea typeface="宋体" panose="02010600030101010101" pitchFamily="2" charset="-122"/>
                <a:cs typeface="宋体" panose="02010600030101010101" pitchFamily="2" charset="-122"/>
              </a:rPr>
              <a:t>4.联现实。观察漫画由“实”及“虚”,由表及里,联系画面内容和现实生活,明确其指向。</a:t>
            </a:r>
          </a:p>
          <a:p>
            <a:pPr indent="0" algn="l" fontAlgn="auto">
              <a:lnSpc>
                <a:spcPct val="150000"/>
              </a:lnSpc>
            </a:pPr>
            <a:r>
              <a:rPr sz="2400">
                <a:solidFill>
                  <a:schemeClr val="tx1"/>
                </a:solidFill>
                <a:latin typeface="宋体" panose="02010600030101010101" pitchFamily="2" charset="-122"/>
                <a:ea typeface="宋体" panose="02010600030101010101" pitchFamily="2" charset="-122"/>
                <a:cs typeface="宋体" panose="02010600030101010101" pitchFamily="2" charset="-122"/>
              </a:rPr>
              <a:t>5.准表达。用简洁准确的语言概括寓意。一般可选用“反映”“揭露”“批评”“揭示”“赞扬”“讽刺”等词语。</a:t>
            </a:r>
          </a:p>
        </p:txBody>
      </p:sp>
    </p:spTree>
  </p:cSld>
  <p:clrMapOvr>
    <a:masterClrMapping/>
  </p:clrMapOvr>
  <p:transition spd="med">
    <p:wipe dir="d"/>
  </p:transition>
  <p:timing/>
</p:sld>
</file>

<file path=ppt/slides/slide8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图文转换</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p>
        </p:txBody>
      </p:sp>
      <p:sp>
        <p:nvSpPr>
          <p:cNvPr id="2" name="文本框 1"/>
          <p:cNvSpPr txBox="1"/>
          <p:nvPr/>
        </p:nvSpPr>
        <p:spPr>
          <a:xfrm>
            <a:off x="463550" y="1066800"/>
            <a:ext cx="10097135" cy="5077460"/>
          </a:xfrm>
          <a:prstGeom prst="rect">
            <a:avLst/>
          </a:prstGeom>
          <a:noFill/>
          <a:ln w="9525">
            <a:noFill/>
          </a:ln>
        </p:spPr>
        <p:txBody>
          <a:bodyPr wrap="square">
            <a:spAutoFit/>
          </a:bodyPr>
          <a:lstStyle/>
          <a:p>
            <a:pPr indent="0" algn="ctr"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考向2</a:t>
            </a:r>
            <a:r>
              <a:rPr sz="2400" b="0">
                <a:latin typeface="宋体" panose="02010600030101010101" pitchFamily="2" charset="-122"/>
                <a:ea typeface="宋体" panose="02010600030101010101" pitchFamily="2" charset="-122"/>
                <a:cs typeface="宋体" panose="02010600030101010101" pitchFamily="2" charset="-122"/>
              </a:rPr>
              <a:t>　漫画类</a:t>
            </a:r>
          </a:p>
          <a:p>
            <a:pPr indent="0" algn="ctr"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题型二　结合漫画内容谈感想、感受</a:t>
            </a:r>
          </a:p>
          <a:p>
            <a:pPr indent="0" algn="just"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sz="2400" b="0">
                <a:solidFill>
                  <a:srgbClr val="FF0000"/>
                </a:solidFill>
                <a:latin typeface="宋体" panose="02010600030101010101" pitchFamily="2" charset="-122"/>
                <a:ea typeface="宋体" panose="02010600030101010101" pitchFamily="2" charset="-122"/>
                <a:cs typeface="宋体" panose="02010600030101010101" pitchFamily="2" charset="-122"/>
              </a:rPr>
              <a:t>4</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请认真观察下面的漫画,说说看完漫画,你有什么感悟。面对各种志愿服务活动,请你提一些好的建议。(6分)</a:t>
            </a:r>
          </a:p>
          <a:p>
            <a:pPr indent="0" algn="just" fontAlgn="auto">
              <a:lnSpc>
                <a:spcPct val="150000"/>
              </a:lnSpc>
            </a:pPr>
            <a:endParaRPr sz="2400" b="0">
              <a:solidFill>
                <a:schemeClr val="tx1"/>
              </a:solidFill>
              <a:latin typeface="楷体" panose="02010609060101010101" charset="-122"/>
              <a:ea typeface="楷体" panose="02010609060101010101" charset="-122"/>
              <a:cs typeface="楷体" panose="02010609060101010101" charset="-122"/>
            </a:endParaRPr>
          </a:p>
          <a:p>
            <a:pPr indent="0" algn="just" fontAlgn="auto">
              <a:lnSpc>
                <a:spcPct val="150000"/>
              </a:lnSpc>
            </a:pPr>
            <a:endParaRPr sz="2400" b="0">
              <a:solidFill>
                <a:schemeClr val="tx1"/>
              </a:solidFill>
              <a:latin typeface="楷体" panose="02010609060101010101" charset="-122"/>
              <a:ea typeface="楷体" panose="02010609060101010101" charset="-122"/>
              <a:cs typeface="楷体" panose="02010609060101010101" charset="-122"/>
            </a:endParaRPr>
          </a:p>
          <a:p>
            <a:pPr indent="0" algn="just" fontAlgn="auto">
              <a:lnSpc>
                <a:spcPct val="150000"/>
              </a:lnSpc>
            </a:pPr>
            <a:endParaRPr sz="2400" b="0">
              <a:solidFill>
                <a:schemeClr val="tx1"/>
              </a:solidFill>
              <a:latin typeface="楷体" panose="02010609060101010101" charset="-122"/>
              <a:ea typeface="楷体" panose="02010609060101010101" charset="-122"/>
              <a:cs typeface="楷体" panose="02010609060101010101" charset="-122"/>
            </a:endParaRPr>
          </a:p>
          <a:p>
            <a:pPr indent="0" algn="just" fontAlgn="auto">
              <a:lnSpc>
                <a:spcPct val="150000"/>
              </a:lnSpc>
            </a:pPr>
            <a:endParaRPr sz="2400" b="0">
              <a:solidFill>
                <a:schemeClr val="tx1"/>
              </a:solidFill>
              <a:latin typeface="楷体" panose="02010609060101010101" charset="-122"/>
              <a:ea typeface="楷体" panose="02010609060101010101" charset="-122"/>
              <a:cs typeface="楷体" panose="02010609060101010101" charset="-122"/>
            </a:endParaRPr>
          </a:p>
          <a:p>
            <a:pPr indent="0" algn="ctr"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p:txBody>
      </p:sp>
      <p:pic>
        <p:nvPicPr>
          <p:cNvPr id="687" name="2021-HBYW-2.jpg" descr="id:2147500362;FounderCES"/>
          <p:cNvPicPr>
            <a:picLocks noChangeAspect="1"/>
          </p:cNvPicPr>
          <p:nvPr/>
        </p:nvPicPr>
        <p:blipFill>
          <a:blip r:embed="rId2"/>
          <a:stretch>
            <a:fillRect/>
          </a:stretch>
        </p:blipFill>
        <p:spPr>
          <a:xfrm>
            <a:off x="4590415" y="3448050"/>
            <a:ext cx="3565525" cy="2776220"/>
          </a:xfrm>
          <a:prstGeom prst="rect">
            <a:avLst/>
          </a:prstGeom>
        </p:spPr>
      </p:pic>
    </p:spTree>
  </p:cSld>
  <p:clrMapOvr>
    <a:masterClrMapping/>
  </p:clrMapOvr>
  <p:transition spd="med">
    <p:wipe dir="d"/>
  </p:transition>
  <p:timing/>
</p:sld>
</file>

<file path=ppt/slides/slide8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图文转换</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p>
        </p:txBody>
      </p:sp>
      <p:sp>
        <p:nvSpPr>
          <p:cNvPr id="2" name="文本框 1"/>
          <p:cNvSpPr txBox="1"/>
          <p:nvPr/>
        </p:nvSpPr>
        <p:spPr>
          <a:xfrm>
            <a:off x="895985" y="1056005"/>
            <a:ext cx="10729595" cy="4523105"/>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a:t>
            </a: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思路分析</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第一问要求考生根据漫画内容谈感悟。解答时,首先要弄清楚画面的内容和反映的现象。然后要抓住漫画中的关键信息,分析其寓意。由“今天我都洗了三次脚了”“上级要照片记录”“指甲都被你们剪秃了”等文字信息,以及漫画中人物的动作和表情可知,这幅漫画主要讽刺了志愿服务活动搞形式主义的不良现象,考生可针对这一现象谈感悟,发表议论。第二问考查考生提建议的能力。解答时,首先要明确是要针对漫画中折射的“志愿服务活动搞形式主义”这一社会现象提建议,考生结合漫画内容,联系自己的生活经历提建议即可。 </a:t>
            </a:r>
          </a:p>
          <a:p>
            <a:pPr indent="0" algn="just" fontAlgn="auto">
              <a:lnSpc>
                <a:spcPct val="150000"/>
              </a:lnSpc>
            </a:pPr>
            <a:endParaRPr sz="2400" b="0">
              <a:solidFill>
                <a:schemeClr val="tx1"/>
              </a:solidFill>
              <a:latin typeface="楷体" panose="02010609060101010101" charset="-122"/>
              <a:ea typeface="楷体" panose="02010609060101010101" charset="-122"/>
              <a:cs typeface="楷体" panose="02010609060101010101" charset="-122"/>
            </a:endParaRPr>
          </a:p>
        </p:txBody>
      </p:sp>
    </p:spTree>
  </p:cSld>
  <p:clrMapOvr>
    <a:masterClrMapping/>
  </p:clrMapOvr>
  <p:transition spd="med">
    <p:wipe dir="d"/>
  </p:transition>
  <p:timing/>
</p:sld>
</file>

<file path=ppt/slides/slide8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图文转换</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p>
        </p:txBody>
      </p:sp>
      <p:sp>
        <p:nvSpPr>
          <p:cNvPr id="2" name="文本框 1"/>
          <p:cNvSpPr txBox="1"/>
          <p:nvPr/>
        </p:nvSpPr>
        <p:spPr>
          <a:xfrm>
            <a:off x="463550" y="1810385"/>
            <a:ext cx="10097135" cy="3415030"/>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a:t>
            </a: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参考答案</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感悟:形式主义的志愿服务活动要不得;做好事不一定要留名;所谓志愿服务活动是诚心、真心、有意义、有需要的,不是做给别人看的。(意思符合漫画主旨即可。一点1分,共3分)</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建议示例:①志愿服务活动要讲究实效;②志愿服务活动要做群众切实需要的事;③志愿服务活动不要搞形式主义。(意思对即可。一点1分,共3分)</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(共6分)</a:t>
            </a:r>
          </a:p>
        </p:txBody>
      </p:sp>
    </p:spTree>
  </p:cSld>
  <p:clrMapOvr>
    <a:masterClrMapping/>
  </p:clrMapOvr>
  <p:transition spd="med">
    <p:wipe dir="d"/>
  </p:transition>
  <p:timing/>
</p:sld>
</file>

<file path=ppt/slides/slide8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图文转换</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p>
        </p:txBody>
      </p:sp>
      <p:sp>
        <p:nvSpPr>
          <p:cNvPr id="2" name="文本框 1"/>
          <p:cNvSpPr txBox="1"/>
          <p:nvPr/>
        </p:nvSpPr>
        <p:spPr>
          <a:xfrm>
            <a:off x="463550" y="1810385"/>
            <a:ext cx="10462895" cy="2861310"/>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方法技巧</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这类题是在描述漫画内容、揭示寓意的基础上拓展延伸出来的,考查考生联系现实作答的能力。答题时,首先观察漫画的内容,然后分析其寓意,最后根据题干的要求联系现实谈感想、感受。值得注意的是,所谈的感想、感受一定要立足于漫画内容和寓意,若提看法、建议,则要有针对性、可操作性。</a:t>
            </a:r>
          </a:p>
        </p:txBody>
      </p:sp>
    </p:spTree>
  </p:cSld>
  <p:clrMapOvr>
    <a:masterClrMapping/>
  </p:clrMapOvr>
  <p:transition spd="med">
    <p:wipe dir="d"/>
  </p:transition>
  <p:timing/>
</p:sld>
</file>

<file path=ppt/slides/slide8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图文转换</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p>
        </p:txBody>
      </p:sp>
      <p:sp>
        <p:nvSpPr>
          <p:cNvPr id="2" name="文本框 1"/>
          <p:cNvSpPr txBox="1"/>
          <p:nvPr/>
        </p:nvSpPr>
        <p:spPr>
          <a:xfrm>
            <a:off x="463550" y="1066800"/>
            <a:ext cx="10507345" cy="4523105"/>
          </a:xfrm>
          <a:prstGeom prst="rect">
            <a:avLst/>
          </a:prstGeom>
          <a:noFill/>
          <a:ln w="9525">
            <a:noFill/>
          </a:ln>
        </p:spPr>
        <p:txBody>
          <a:bodyPr wrap="square">
            <a:spAutoFit/>
          </a:bodyPr>
          <a:lstStyle/>
          <a:p>
            <a:pPr indent="0" algn="ctr"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考向</a:t>
            </a:r>
            <a:r>
              <a:rPr lang="en-US" sz="2400" b="0">
                <a:solidFill>
                  <a:srgbClr val="FF0000"/>
                </a:solidFill>
                <a:latin typeface="宋体" panose="02010600030101010101" pitchFamily="2" charset="-122"/>
                <a:ea typeface="宋体" panose="02010600030101010101" pitchFamily="2" charset="-122"/>
                <a:cs typeface="宋体" panose="02010600030101010101" pitchFamily="2" charset="-122"/>
              </a:rPr>
              <a:t>3</a:t>
            </a:r>
            <a:r>
              <a:rPr sz="2400" b="0">
                <a:latin typeface="宋体" panose="02010600030101010101" pitchFamily="2" charset="-122"/>
                <a:ea typeface="宋体" panose="02010600030101010101" pitchFamily="2" charset="-122"/>
                <a:cs typeface="宋体" panose="02010600030101010101" pitchFamily="2" charset="-122"/>
              </a:rPr>
              <a:t>　图表类</a:t>
            </a:r>
          </a:p>
          <a:p>
            <a:pPr indent="0" algn="ctr" fontAlgn="auto">
              <a:lnSpc>
                <a:spcPct val="150000"/>
              </a:lnSpc>
            </a:pPr>
            <a:endParaRPr sz="2400" b="0">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sz="2400" b="0">
                <a:solidFill>
                  <a:srgbClr val="FF0000"/>
                </a:solidFill>
                <a:latin typeface="宋体" panose="02010600030101010101" pitchFamily="2" charset="-122"/>
                <a:ea typeface="宋体" panose="02010600030101010101" pitchFamily="2" charset="-122"/>
                <a:cs typeface="宋体" panose="02010600030101010101" pitchFamily="2" charset="-122"/>
              </a:rPr>
              <a:t>5</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[武威改编]用简洁的语言从下面的图表中,归纳出三条主要信息。(3分)</a:t>
            </a:r>
          </a:p>
          <a:p>
            <a:pPr indent="0" algn="just" fontAlgn="auto">
              <a:lnSpc>
                <a:spcPct val="150000"/>
              </a:lnSpc>
            </a:pPr>
            <a:endParaRPr sz="2400" b="0">
              <a:solidFill>
                <a:schemeClr val="tx1"/>
              </a:solidFill>
              <a:latin typeface="楷体" panose="02010609060101010101" charset="-122"/>
              <a:ea typeface="楷体" panose="02010609060101010101" charset="-122"/>
              <a:cs typeface="楷体" panose="02010609060101010101" charset="-122"/>
            </a:endParaRPr>
          </a:p>
          <a:p>
            <a:pPr indent="0" algn="just" fontAlgn="auto">
              <a:lnSpc>
                <a:spcPct val="150000"/>
              </a:lnSpc>
            </a:pPr>
            <a:endParaRPr sz="2400" b="0">
              <a:solidFill>
                <a:schemeClr val="tx1"/>
              </a:solidFill>
              <a:latin typeface="楷体" panose="02010609060101010101" charset="-122"/>
              <a:ea typeface="楷体" panose="02010609060101010101" charset="-122"/>
              <a:cs typeface="楷体" panose="02010609060101010101" charset="-122"/>
            </a:endParaRPr>
          </a:p>
          <a:p>
            <a:pPr indent="0" algn="just" fontAlgn="auto">
              <a:lnSpc>
                <a:spcPct val="150000"/>
              </a:lnSpc>
            </a:pPr>
            <a:endParaRPr sz="2400" b="0">
              <a:solidFill>
                <a:schemeClr val="tx1"/>
              </a:solidFill>
              <a:latin typeface="楷体" panose="02010609060101010101" charset="-122"/>
              <a:ea typeface="楷体" panose="02010609060101010101" charset="-122"/>
              <a:cs typeface="楷体" panose="02010609060101010101" charset="-122"/>
            </a:endParaRPr>
          </a:p>
          <a:p>
            <a:pPr indent="0" algn="just" fontAlgn="auto">
              <a:lnSpc>
                <a:spcPct val="150000"/>
              </a:lnSpc>
            </a:pPr>
            <a:endParaRPr sz="2400" b="0">
              <a:solidFill>
                <a:schemeClr val="tx1"/>
              </a:solidFill>
              <a:latin typeface="楷体" panose="02010609060101010101" charset="-122"/>
              <a:ea typeface="楷体" panose="02010609060101010101" charset="-122"/>
              <a:cs typeface="楷体" panose="02010609060101010101" charset="-122"/>
            </a:endParaRPr>
          </a:p>
          <a:p>
            <a:pPr indent="0" algn="ctr"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p:txBody>
      </p:sp>
      <p:pic>
        <p:nvPicPr>
          <p:cNvPr id="3" name="图片 2"/>
          <p:cNvPicPr>
            <a:picLocks noChangeAspect="1"/>
          </p:cNvPicPr>
          <p:nvPr/>
        </p:nvPicPr>
        <p:blipFill>
          <a:blip r:embed="rId2"/>
          <a:stretch>
            <a:fillRect/>
          </a:stretch>
        </p:blipFill>
        <p:spPr>
          <a:xfrm>
            <a:off x="3181350" y="2823845"/>
            <a:ext cx="5562600" cy="3962400"/>
          </a:xfrm>
          <a:prstGeom prst="rect">
            <a:avLst/>
          </a:prstGeom>
        </p:spPr>
      </p:pic>
    </p:spTree>
  </p:cSld>
  <p:clrMapOvr>
    <a:masterClrMapping/>
  </p:clrMapOvr>
  <p:transition spd="med">
    <p:wipe dir="d"/>
  </p:transition>
  <p:timing/>
</p:sld>
</file>

<file path=ppt/slides/slide8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图文转换</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p>
        </p:txBody>
      </p:sp>
      <p:sp>
        <p:nvSpPr>
          <p:cNvPr id="2" name="文本框 1"/>
          <p:cNvSpPr txBox="1"/>
          <p:nvPr/>
        </p:nvSpPr>
        <p:spPr>
          <a:xfrm>
            <a:off x="895985" y="1056005"/>
            <a:ext cx="10729595" cy="4523105"/>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a:t>
            </a: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思路分析</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解答本题时,首先要认真阅读图表标题,明确图表反映的信息。接着仔细观察图表中的信息,图1主要反映了年龄与日均步数的关系,图2反映了不同年份男女平均步数的变化。然后从不同的角度归纳概括,尤其是对涉及的变量比较多的图表,应从横向、纵向等角度分别对比。比如图2,先整体分析不同年份男女平均步数的变化情况,再分析男性的平均步数与女性的平均步数的差异(包括总数与增长幅度等),得出结论。最后用简洁的语言将上述结论分三条表述出来即可,注意要从三个不同的角度分析。</a:t>
            </a:r>
          </a:p>
          <a:p>
            <a:pPr indent="0" algn="just" fontAlgn="auto">
              <a:lnSpc>
                <a:spcPct val="150000"/>
              </a:lnSpc>
            </a:pPr>
            <a:endParaRPr sz="2400" b="0">
              <a:solidFill>
                <a:schemeClr val="tx1"/>
              </a:solidFill>
              <a:latin typeface="楷体" panose="02010609060101010101" charset="-122"/>
              <a:ea typeface="楷体" panose="02010609060101010101" charset="-122"/>
              <a:cs typeface="楷体" panose="02010609060101010101" charset="-122"/>
            </a:endParaRPr>
          </a:p>
        </p:txBody>
      </p:sp>
    </p:spTree>
  </p:cSld>
  <p:clrMapOvr>
    <a:masterClrMapping/>
  </p:clrMapOvr>
  <p:transition spd="med">
    <p:wipe dir="d"/>
  </p:transition>
  <p:timing/>
</p:sld>
</file>

<file path=ppt/slides/slide8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图文转换</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p>
        </p:txBody>
      </p:sp>
      <p:sp>
        <p:nvSpPr>
          <p:cNvPr id="2" name="文本框 1"/>
          <p:cNvSpPr txBox="1"/>
          <p:nvPr/>
        </p:nvSpPr>
        <p:spPr>
          <a:xfrm>
            <a:off x="463550" y="1810385"/>
            <a:ext cx="10097135" cy="1753235"/>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a:t>
            </a: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参考答案</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①年龄越大,日均步数越多(或年龄越小,日均步数越少)。②2016~2018年,男女平均步数均呈递增趋势。③男性的平均步数高于女性,但平均步数的涨幅小于女性。(意思对即可。一点1分,共3分)</a:t>
            </a:r>
          </a:p>
        </p:txBody>
      </p:sp>
    </p:spTree>
  </p:cSld>
  <p:clrMapOvr>
    <a:masterClrMapping/>
  </p:clrMapOvr>
  <p:transition spd="med">
    <p:wipe dir="d"/>
  </p:transition>
  <p:timing/>
</p:sld>
</file>

<file path=ppt/slides/slide8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图文转换</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p>
        </p:txBody>
      </p:sp>
      <p:sp>
        <p:nvSpPr>
          <p:cNvPr id="2" name="文本框 1"/>
          <p:cNvSpPr txBox="1"/>
          <p:nvPr/>
        </p:nvSpPr>
        <p:spPr>
          <a:xfrm>
            <a:off x="463550" y="1810385"/>
            <a:ext cx="10462895" cy="2306955"/>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方法技巧</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1.注重整体把握。首先应认真阅读图表的标题,明确其是围绕什么内容统计的数据。然后注意表头、坐标轴等的文字信息,明确比较的角度。最后通过整体阅读,搜索有效信息。</a:t>
            </a:r>
          </a:p>
        </p:txBody>
      </p:sp>
    </p:spTree>
  </p:cSld>
  <p:clrMapOvr>
    <a:masterClrMapping/>
  </p:clrMapOvr>
  <p:transition spd="med">
    <p:wipe dir="d"/>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综合性学习</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专题六</a:t>
            </a:r>
          </a:p>
        </p:txBody>
      </p:sp>
      <p:sp>
        <p:nvSpPr>
          <p:cNvPr id="2" name="文本框 1"/>
          <p:cNvSpPr txBox="1"/>
          <p:nvPr/>
        </p:nvSpPr>
        <p:spPr>
          <a:xfrm>
            <a:off x="631825" y="1198880"/>
            <a:ext cx="10709910" cy="5077460"/>
          </a:xfrm>
          <a:prstGeom prst="rect">
            <a:avLst/>
          </a:prstGeom>
          <a:noFill/>
          <a:ln w="9525">
            <a:noFill/>
          </a:ln>
        </p:spPr>
        <p:txBody>
          <a:bodyPr wrap="square">
            <a:spAutoFit/>
          </a:bodyPr>
          <a:lstStyle/>
          <a:p>
            <a:pPr indent="0" algn="just"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(2)大家都在为宣传推广“老家河南”文旅品牌献计献策,小化同学展示了自己仿照真实高铁票(图1)设计的一张宣传卡片(图2)。请你结合活动主题,说说这张宣传卡片设计的巧妙之处。要求:观点明确,语句通顺,80字左右。(5分)</a:t>
            </a:r>
          </a:p>
          <a:p>
            <a:pPr indent="0" algn="just" fontAlgn="auto">
              <a:lnSpc>
                <a:spcPct val="150000"/>
              </a:lnSpc>
            </a:pPr>
            <a:endParaRPr sz="2400" b="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50000"/>
              </a:lnSpc>
            </a:pPr>
            <a:endParaRPr sz="2400" b="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50000"/>
              </a:lnSpc>
            </a:pPr>
            <a:endParaRPr sz="2400" b="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50000"/>
              </a:lnSpc>
            </a:pPr>
            <a:endParaRPr sz="2400" b="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50000"/>
              </a:lnSpc>
            </a:pPr>
            <a:endParaRPr sz="2400" b="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图1　　　　　　　　　　　图2</a:t>
            </a:r>
          </a:p>
        </p:txBody>
      </p:sp>
      <p:pic>
        <p:nvPicPr>
          <p:cNvPr id="666" name="2020-quanguo-z4.jpg" descr="id:2147500199;FounderCES"/>
          <p:cNvPicPr>
            <a:picLocks noChangeAspect="1"/>
          </p:cNvPicPr>
          <p:nvPr/>
        </p:nvPicPr>
        <p:blipFill>
          <a:blip r:embed="rId2"/>
          <a:stretch>
            <a:fillRect/>
          </a:stretch>
        </p:blipFill>
        <p:spPr>
          <a:xfrm>
            <a:off x="2627630" y="3054985"/>
            <a:ext cx="7129780" cy="2564130"/>
          </a:xfrm>
          <a:prstGeom prst="rect">
            <a:avLst/>
          </a:prstGeom>
        </p:spPr>
      </p:pic>
    </p:spTree>
  </p:cSld>
  <p:clrMapOvr>
    <a:masterClrMapping/>
  </p:clrMapOvr>
  <p:transition spd="med">
    <p:wipe dir="d"/>
  </p:transition>
  <p:timing/>
</p:sld>
</file>

<file path=ppt/slides/slide9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图文转换</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p>
        </p:txBody>
      </p:sp>
      <p:sp>
        <p:nvSpPr>
          <p:cNvPr id="2" name="文本框 1"/>
          <p:cNvSpPr txBox="1"/>
          <p:nvPr/>
        </p:nvSpPr>
        <p:spPr>
          <a:xfrm>
            <a:off x="641350" y="1210945"/>
            <a:ext cx="10462895" cy="5077460"/>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方法技巧</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2.重视数据变化。数据的变化往往说明了某些问题,因此分析图表时要将比较对象、角度以及各个数据进行对比分析,在分析中比高低、找变化、找趋势、找结论。从整体来看:①观察图表中的最值,即最大值和最小值。②观察图表中的整体走势和局部走势,对异常段内容要格外关注。③若是涉及两个对象的对比图表,则要观察两个对象的差异。即差异较大的内容和差异较小的内容。具体到不同类型的图表,关注点也各不相同:①表格注意观察各个项目及数据变化。②坐标图注意观察曲线变化趋势。③柱状图注意观察极值和变化趋势。④饼状图(扇形图)注意观察各部分的比例。</a:t>
            </a:r>
          </a:p>
        </p:txBody>
      </p:sp>
    </p:spTree>
  </p:cSld>
  <p:clrMapOvr>
    <a:masterClrMapping/>
  </p:clrMapOvr>
  <p:transition spd="med">
    <p:wipe dir="d"/>
  </p:transition>
  <p:timing/>
</p:sld>
</file>

<file path=ppt/slides/slide9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图文转换</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p>
        </p:txBody>
      </p:sp>
      <p:sp>
        <p:nvSpPr>
          <p:cNvPr id="2" name="文本框 1"/>
          <p:cNvSpPr txBox="1"/>
          <p:nvPr/>
        </p:nvSpPr>
        <p:spPr>
          <a:xfrm>
            <a:off x="463550" y="1810385"/>
            <a:ext cx="10462895" cy="2861310"/>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方法技巧</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3.注意图表细节。图表中的一些细节不能忽视,如图例、注解等,其往往有提示作用。</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4.把握题干要求。根据考题要求进行回答,才能有的放矢;同时考题要求往往对内容有一定的提示性。这样,比较分析有关内容,就可准确回答问题。</a:t>
            </a:r>
          </a:p>
        </p:txBody>
      </p:sp>
    </p:spTree>
  </p:cSld>
  <p:clrMapOvr>
    <a:masterClrMapping/>
  </p:clrMapOvr>
  <p:transition spd="med">
    <p:wipe dir="d"/>
  </p:transition>
  <p:timing/>
</p:sld>
</file>

<file path=ppt/slides/slide9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图文转换</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p>
        </p:txBody>
      </p:sp>
      <p:sp>
        <p:nvSpPr>
          <p:cNvPr id="2" name="文本框 1"/>
          <p:cNvSpPr txBox="1"/>
          <p:nvPr/>
        </p:nvSpPr>
        <p:spPr>
          <a:xfrm>
            <a:off x="463550" y="1810385"/>
            <a:ext cx="10462895" cy="3969385"/>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方法技巧</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5.简要归纳概括。图表类试题一般都有明确的要求,有的不能出现数字,有的对字数有限制,等等。因此拟写答案时,要注意采用简洁的语言。</a:t>
            </a:r>
          </a:p>
          <a:p>
            <a:pPr indent="0" algn="l" fontAlgn="auto">
              <a:lnSpc>
                <a:spcPct val="150000"/>
              </a:lnSpc>
            </a:pPr>
            <a:endParaRPr sz="2400" b="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河南中考关于图表类试题,常考查考生分析图表得出结论或提炼信息的能力,有时也考查考生分析图表反映的问题,并据此提建议或谈感受的能力。无论哪种题型,分析图表得出结论都是答题的第一步。</a:t>
            </a:r>
          </a:p>
        </p:txBody>
      </p:sp>
      <p:pic>
        <p:nvPicPr>
          <p:cNvPr id="693" name="注_1.jpg" descr="id:2147500404;FounderCES"/>
          <p:cNvPicPr>
            <a:picLocks noChangeAspect="1"/>
          </p:cNvPicPr>
          <p:nvPr/>
        </p:nvPicPr>
        <p:blipFill>
          <a:blip r:embed="rId2"/>
          <a:stretch>
            <a:fillRect/>
          </a:stretch>
        </p:blipFill>
        <p:spPr>
          <a:xfrm>
            <a:off x="605155" y="4251960"/>
            <a:ext cx="319405" cy="319405"/>
          </a:xfrm>
          <a:prstGeom prst="rect">
            <a:avLst/>
          </a:prstGeom>
        </p:spPr>
      </p:pic>
    </p:spTree>
  </p:cSld>
  <p:clrMapOvr>
    <a:masterClrMapping/>
  </p:clrMapOvr>
  <p:transition spd="med">
    <p:wipe dir="d"/>
  </p:transition>
  <p:timing/>
</p:sld>
</file>

<file path=ppt/slides/slide9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图文转换</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p>
        </p:txBody>
      </p:sp>
      <p:sp>
        <p:nvSpPr>
          <p:cNvPr id="2" name="文本框 1"/>
          <p:cNvSpPr txBox="1"/>
          <p:nvPr/>
        </p:nvSpPr>
        <p:spPr>
          <a:xfrm>
            <a:off x="463550" y="1810385"/>
            <a:ext cx="10462895" cy="3969385"/>
          </a:xfrm>
          <a:prstGeom prst="rect">
            <a:avLst/>
          </a:prstGeom>
          <a:noFill/>
          <a:ln w="9525">
            <a:noFill/>
          </a:ln>
        </p:spPr>
        <p:txBody>
          <a:bodyPr wrap="square">
            <a:spAutoFit/>
          </a:bodyPr>
          <a:lstStyle/>
          <a:p>
            <a:pPr indent="0" algn="l" fontAlgn="auto">
              <a:lnSpc>
                <a:spcPct val="150000"/>
              </a:lnSpc>
            </a:pPr>
            <a:r>
              <a:rPr lang="zh-CN" sz="2400" b="0">
                <a:solidFill>
                  <a:schemeClr val="tx1"/>
                </a:solidFill>
                <a:latin typeface="黑体" panose="02010609060101010101" pitchFamily="49" charset="-122"/>
                <a:ea typeface="黑体" panose="02010609060101010101" pitchFamily="49" charset="-122"/>
                <a:cs typeface="宋体" panose="02010600030101010101" pitchFamily="2" charset="-122"/>
              </a:rPr>
              <a:t>抢分秘籍</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1">
                <a:solidFill>
                  <a:schemeClr val="tx1"/>
                </a:solidFill>
                <a:latin typeface="宋体" panose="02010600030101010101" pitchFamily="2" charset="-122"/>
                <a:ea typeface="宋体" panose="02010600030101010101" pitchFamily="2" charset="-122"/>
                <a:cs typeface="宋体" panose="02010600030101010101" pitchFamily="2" charset="-122"/>
              </a:rPr>
              <a:t>数据图表类试题常用的词语:</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(1)表示最值的词语:最多(少、高、低、大、小)。</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(2)表示变化的词语:增长(减少)、降低(提高)、渐增(减)、锐减、大幅上升(下降)。</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(3)表示范围的词语:近一半(半数)、大部分(一小部分)、绝大多数(极少数)、近×成、几乎所有、寥寥无几。</a:t>
            </a:r>
          </a:p>
        </p:txBody>
      </p:sp>
    </p:spTree>
  </p:cSld>
  <p:clrMapOvr>
    <a:masterClrMapping/>
  </p:clrMapOvr>
  <p:transition spd="med">
    <p:wipe dir="d"/>
  </p:transition>
  <p:timing/>
</p:sld>
</file>

<file path=ppt/slides/slide9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图文转换</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p>
        </p:txBody>
      </p:sp>
      <p:pic>
        <p:nvPicPr>
          <p:cNvPr id="4" name="图片 3"/>
          <p:cNvPicPr>
            <a:picLocks noChangeAspect="1"/>
          </p:cNvPicPr>
          <p:nvPr/>
        </p:nvPicPr>
        <p:blipFill>
          <a:blip r:embed="rId2"/>
          <a:stretch>
            <a:fillRect/>
          </a:stretch>
        </p:blipFill>
        <p:spPr>
          <a:xfrm>
            <a:off x="8092440" y="2667000"/>
            <a:ext cx="3419475" cy="3810000"/>
          </a:xfrm>
          <a:prstGeom prst="rect">
            <a:avLst/>
          </a:prstGeom>
        </p:spPr>
      </p:pic>
      <p:sp>
        <p:nvSpPr>
          <p:cNvPr id="2" name="文本框 1"/>
          <p:cNvSpPr txBox="1"/>
          <p:nvPr/>
        </p:nvSpPr>
        <p:spPr>
          <a:xfrm>
            <a:off x="463550" y="1066800"/>
            <a:ext cx="10507345" cy="5077460"/>
          </a:xfrm>
          <a:prstGeom prst="rect">
            <a:avLst/>
          </a:prstGeom>
          <a:noFill/>
          <a:ln w="9525">
            <a:noFill/>
          </a:ln>
        </p:spPr>
        <p:txBody>
          <a:bodyPr wrap="square">
            <a:spAutoFit/>
          </a:bodyPr>
          <a:lstStyle/>
          <a:p>
            <a:pPr indent="0" algn="ctr"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考向</a:t>
            </a:r>
            <a:r>
              <a:rPr lang="en-US" sz="2400" b="0">
                <a:solidFill>
                  <a:srgbClr val="FF0000"/>
                </a:solidFill>
                <a:latin typeface="宋体" panose="02010600030101010101" pitchFamily="2" charset="-122"/>
                <a:ea typeface="宋体" panose="02010600030101010101" pitchFamily="2" charset="-122"/>
                <a:cs typeface="宋体" panose="02010600030101010101" pitchFamily="2" charset="-122"/>
              </a:rPr>
              <a:t>4</a:t>
            </a:r>
            <a:r>
              <a:rPr sz="2400" b="0">
                <a:latin typeface="宋体" panose="02010600030101010101" pitchFamily="2" charset="-122"/>
                <a:ea typeface="宋体" panose="02010600030101010101" pitchFamily="2" charset="-122"/>
                <a:cs typeface="宋体" panose="02010600030101010101" pitchFamily="2" charset="-122"/>
              </a:rPr>
              <a:t>　思维导图、流程图类</a:t>
            </a:r>
          </a:p>
          <a:p>
            <a:pPr indent="0" algn="just" fontAlgn="auto">
              <a:lnSpc>
                <a:spcPct val="150000"/>
              </a:lnSpc>
            </a:pPr>
            <a:endParaRPr sz="2400" b="0">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sz="2400" b="0">
                <a:solidFill>
                  <a:srgbClr val="FF0000"/>
                </a:solidFill>
                <a:latin typeface="宋体" panose="02010600030101010101" pitchFamily="2" charset="-122"/>
                <a:ea typeface="宋体" panose="02010600030101010101" pitchFamily="2" charset="-122"/>
                <a:cs typeface="宋体" panose="02010600030101010101" pitchFamily="2" charset="-122"/>
              </a:rPr>
              <a:t>6</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下面是某班级选取“最美中学生标兵”的流程图。请仔细观察流程图,用简洁的语言进行介绍。(不超过90字)(6分)</a:t>
            </a:r>
          </a:p>
          <a:p>
            <a:pPr indent="0" algn="just" fontAlgn="auto">
              <a:lnSpc>
                <a:spcPct val="150000"/>
              </a:lnSpc>
            </a:pPr>
            <a:endParaRPr sz="2400" b="0">
              <a:solidFill>
                <a:schemeClr val="tx1"/>
              </a:solidFill>
              <a:latin typeface="楷体" panose="02010609060101010101" charset="-122"/>
              <a:ea typeface="楷体" panose="02010609060101010101" charset="-122"/>
              <a:cs typeface="楷体" panose="02010609060101010101" charset="-122"/>
            </a:endParaRPr>
          </a:p>
          <a:p>
            <a:pPr indent="0" algn="just" fontAlgn="auto">
              <a:lnSpc>
                <a:spcPct val="150000"/>
              </a:lnSpc>
            </a:pPr>
            <a:endParaRPr sz="2400" b="0">
              <a:solidFill>
                <a:schemeClr val="tx1"/>
              </a:solidFill>
              <a:latin typeface="楷体" panose="02010609060101010101" charset="-122"/>
              <a:ea typeface="楷体" panose="02010609060101010101" charset="-122"/>
              <a:cs typeface="楷体" panose="02010609060101010101" charset="-122"/>
            </a:endParaRPr>
          </a:p>
          <a:p>
            <a:pPr indent="0" algn="just" fontAlgn="auto">
              <a:lnSpc>
                <a:spcPct val="150000"/>
              </a:lnSpc>
            </a:pPr>
            <a:endParaRPr sz="2400" b="0">
              <a:solidFill>
                <a:schemeClr val="tx1"/>
              </a:solidFill>
              <a:latin typeface="楷体" panose="02010609060101010101" charset="-122"/>
              <a:ea typeface="楷体" panose="02010609060101010101" charset="-122"/>
              <a:cs typeface="楷体" panose="02010609060101010101" charset="-122"/>
            </a:endParaRPr>
          </a:p>
          <a:p>
            <a:pPr indent="0" algn="just" fontAlgn="auto">
              <a:lnSpc>
                <a:spcPct val="150000"/>
              </a:lnSpc>
            </a:pPr>
            <a:endParaRPr sz="2400" b="0">
              <a:solidFill>
                <a:schemeClr val="tx1"/>
              </a:solidFill>
              <a:latin typeface="楷体" panose="02010609060101010101" charset="-122"/>
              <a:ea typeface="楷体" panose="02010609060101010101" charset="-122"/>
              <a:cs typeface="楷体" panose="02010609060101010101" charset="-122"/>
            </a:endParaRPr>
          </a:p>
          <a:p>
            <a:pPr indent="0" algn="ctr"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p:txBody>
      </p:sp>
    </p:spTree>
  </p:cSld>
  <p:clrMapOvr>
    <a:masterClrMapping/>
  </p:clrMapOvr>
  <p:transition spd="med">
    <p:wipe dir="d"/>
  </p:transition>
  <p:timing/>
</p:sld>
</file>

<file path=ppt/slides/slide9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图文转换</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p>
        </p:txBody>
      </p:sp>
      <p:sp>
        <p:nvSpPr>
          <p:cNvPr id="2" name="文本框 1"/>
          <p:cNvSpPr txBox="1"/>
          <p:nvPr/>
        </p:nvSpPr>
        <p:spPr>
          <a:xfrm>
            <a:off x="895985" y="1056005"/>
            <a:ext cx="10729595" cy="2861310"/>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a:t>
            </a: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思路分析</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首先要观察流程图的构成特点,本图是以箭头指明流程方向的,因此考生要按箭头的方向进行描述,在出现双向箭头的位置,要分不同情况进行描述,不能遗漏信息。然后根据题干的要求组织语言即可。此外还应注意字数的要求。</a:t>
            </a:r>
          </a:p>
          <a:p>
            <a:pPr indent="0" algn="just" fontAlgn="auto">
              <a:lnSpc>
                <a:spcPct val="150000"/>
              </a:lnSpc>
            </a:pPr>
            <a:endParaRPr sz="2400" b="0">
              <a:solidFill>
                <a:schemeClr val="tx1"/>
              </a:solidFill>
              <a:latin typeface="楷体" panose="02010609060101010101" charset="-122"/>
              <a:ea typeface="楷体" panose="02010609060101010101" charset="-122"/>
              <a:cs typeface="楷体" panose="02010609060101010101" charset="-122"/>
            </a:endParaRPr>
          </a:p>
        </p:txBody>
      </p:sp>
    </p:spTree>
  </p:cSld>
  <p:clrMapOvr>
    <a:masterClrMapping/>
  </p:clrMapOvr>
  <p:transition spd="med">
    <p:wipe dir="d"/>
  </p:transition>
  <p:timing/>
</p:sld>
</file>

<file path=ppt/slides/slide9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图文转换</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p>
        </p:txBody>
      </p:sp>
      <p:sp>
        <p:nvSpPr>
          <p:cNvPr id="2" name="文本框 1"/>
          <p:cNvSpPr txBox="1"/>
          <p:nvPr/>
        </p:nvSpPr>
        <p:spPr>
          <a:xfrm>
            <a:off x="463550" y="1810385"/>
            <a:ext cx="10097135" cy="2306955"/>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a:t>
            </a: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参考答案</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个人先提交申请,(1分)经班委会审核通过后由班级全体成员表决,(1分)申请通过后,个人撰写材料,(1分)材料经班主任审核、个人修改合格后上报学校。(1分)班委会审核和班级全体成员表决不通过者,自动淘汰。(2分)(意思对即可。共6分)</a:t>
            </a:r>
          </a:p>
        </p:txBody>
      </p:sp>
    </p:spTree>
  </p:cSld>
  <p:clrMapOvr>
    <a:masterClrMapping/>
  </p:clrMapOvr>
  <p:transition spd="med">
    <p:wipe dir="d"/>
  </p:transition>
  <p:timing/>
</p:sld>
</file>

<file path=ppt/slides/slide9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图文转换</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p>
        </p:txBody>
      </p:sp>
      <p:sp>
        <p:nvSpPr>
          <p:cNvPr id="2" name="文本框 1"/>
          <p:cNvSpPr txBox="1"/>
          <p:nvPr/>
        </p:nvSpPr>
        <p:spPr>
          <a:xfrm>
            <a:off x="508000" y="1699260"/>
            <a:ext cx="10462895" cy="2306955"/>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方法技巧</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1.审题干,抓要点。审清题干,抓住题目关键信息,找到表述主体或中心内容,明确表述的对象及要求。</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p:txBody>
      </p:sp>
    </p:spTree>
  </p:cSld>
  <p:clrMapOvr>
    <a:masterClrMapping/>
  </p:clrMapOvr>
  <p:transition spd="med">
    <p:wipe dir="d"/>
  </p:transition>
  <p:timing/>
</p:sld>
</file>

<file path=ppt/slides/slide9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图文转换</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p>
        </p:txBody>
      </p:sp>
      <p:sp>
        <p:nvSpPr>
          <p:cNvPr id="2" name="文本框 1"/>
          <p:cNvSpPr txBox="1"/>
          <p:nvPr/>
        </p:nvSpPr>
        <p:spPr>
          <a:xfrm>
            <a:off x="508000" y="1699260"/>
            <a:ext cx="10462895" cy="3415030"/>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方法技巧</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2.理概念,明作用。一般思维导图(流程图)中的关键信息包括方框中的词语、带箭头的横线、横线上的词语等,它们在思维导图(流程图)中具有不同的作用。方框中的词语属于关键概念,是思维导图(流程图)的关键环节,表述时不能遗漏;带箭头的横线,展示事件发展的趋势或动作行为的走向;横线上的词语,属于概念间发生关系的方式,起到过渡和连贯作用。</a:t>
            </a:r>
          </a:p>
        </p:txBody>
      </p:sp>
    </p:spTree>
  </p:cSld>
  <p:clrMapOvr>
    <a:masterClrMapping/>
  </p:clrMapOvr>
  <p:transition spd="med">
    <p:wipe dir="d"/>
  </p:transition>
  <p:timing/>
</p:sld>
</file>

<file path=ppt/slides/slide9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图文转换</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a:solidFill>
                  <a:schemeClr val="bg1"/>
                </a:solidFill>
                <a:sym typeface="+mn-lt"/>
              </a:rPr>
              <a:t>考点</a:t>
            </a:r>
            <a:r>
              <a:rPr lang="en-US" altLang="zh-CN">
                <a:solidFill>
                  <a:schemeClr val="bg1"/>
                </a:solidFill>
                <a:sym typeface="+mn-lt"/>
              </a:rPr>
              <a:t>1</a:t>
            </a:r>
          </a:p>
        </p:txBody>
      </p:sp>
      <p:sp>
        <p:nvSpPr>
          <p:cNvPr id="2" name="文本框 1"/>
          <p:cNvSpPr txBox="1"/>
          <p:nvPr/>
        </p:nvSpPr>
        <p:spPr>
          <a:xfrm>
            <a:off x="508000" y="1699260"/>
            <a:ext cx="10462895" cy="2306955"/>
          </a:xfrm>
          <a:prstGeom prst="rect">
            <a:avLst/>
          </a:prstGeom>
          <a:noFill/>
          <a:ln w="9525">
            <a:noFill/>
          </a:ln>
        </p:spPr>
        <p:txBody>
          <a:bodyPr wrap="square">
            <a:spAutoFit/>
          </a:bodyPr>
          <a:lstStyle/>
          <a:p>
            <a:pPr indent="0" algn="l" fontAlgn="auto">
              <a:lnSpc>
                <a:spcPct val="150000"/>
              </a:lnSpc>
            </a:pPr>
            <a:r>
              <a:rPr sz="2400" b="0">
                <a:solidFill>
                  <a:schemeClr val="tx1"/>
                </a:solidFill>
                <a:latin typeface="黑体" panose="02010609060101010101" pitchFamily="49" charset="-122"/>
                <a:ea typeface="黑体" panose="02010609060101010101" pitchFamily="49" charset="-122"/>
                <a:cs typeface="宋体" panose="02010600030101010101" pitchFamily="2" charset="-122"/>
              </a:rPr>
              <a:t>方法技巧</a:t>
            </a: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sz="2400" b="0">
                <a:solidFill>
                  <a:schemeClr val="tx1"/>
                </a:solidFill>
                <a:latin typeface="宋体" panose="02010600030101010101" pitchFamily="2" charset="-122"/>
                <a:ea typeface="宋体" panose="02010600030101010101" pitchFamily="2" charset="-122"/>
                <a:cs typeface="宋体" panose="02010600030101010101" pitchFamily="2" charset="-122"/>
              </a:rPr>
              <a:t>　　3.理层次,明顺序。观察思维导图(流程图),厘清层次关系,分析各环节或概念在整个事件或过程中的地位和作用,分析它们之间的关系,据此选择过渡的词语或关联词进行连缀。</a:t>
            </a:r>
          </a:p>
        </p:txBody>
      </p:sp>
    </p:spTree>
  </p:cSld>
  <p:clrMapOvr>
    <a:masterClrMapping/>
  </p:clrMapOvr>
  <p:transition spd="med">
    <p:wipe dir="d"/>
  </p:transition>
  <p:timing/>
</p:sld>
</file>

<file path=ppt/tags/tag1.xml><?xml version="1.0" encoding="utf-8"?>
<p:tagLst xmlns:p="http://schemas.openxmlformats.org/presentationml/2006/main">
  <p:tag name="KSO_WM_UNIT_TABLE_BEAUTIFY" val="smartTable{6c08f5eb-b8c5-4da6-a881-069c17b75c43}"/>
</p:tagLst>
</file>

<file path=ppt/tags/tag10.xml><?xml version="1.0" encoding="utf-8"?>
<p:tagLst xmlns:p="http://schemas.openxmlformats.org/presentationml/2006/main">
  <p:tag name="KSO_WM_UNIT_TABLE_BEAUTIFY" val="smartTable{7569cb47-cc46-4208-accc-6242d109472d}"/>
</p:tagLst>
</file>

<file path=ppt/tags/tag11.xml><?xml version="1.0" encoding="utf-8"?>
<p:tagLst xmlns:p="http://schemas.openxmlformats.org/presentationml/2006/main">
  <p:tag name="KSO_WM_UNIT_TABLE_BEAUTIFY" val="smartTable{7569cb47-cc46-4208-accc-6242d109472d}"/>
</p:tagLst>
</file>

<file path=ppt/tags/tag12.xml><?xml version="1.0" encoding="utf-8"?>
<p:tagLst xmlns:p="http://schemas.openxmlformats.org/presentationml/2006/main">
  <p:tag name="KSO_WM_UNIT_TABLE_BEAUTIFY" val="smartTable{7569cb47-cc46-4208-accc-6242d109472d}"/>
</p:tagLst>
</file>

<file path=ppt/tags/tag13.xml><?xml version="1.0" encoding="utf-8"?>
<p:tagLst xmlns:p="http://schemas.openxmlformats.org/presentationml/2006/main">
  <p:tag name="KSO_WM_UNIT_TABLE_BEAUTIFY" val="smartTable{7569cb47-cc46-4208-accc-6242d109472d}"/>
</p:tagLst>
</file>

<file path=ppt/tags/tag14.xml><?xml version="1.0" encoding="utf-8"?>
<p:tagLst xmlns:p="http://schemas.openxmlformats.org/presentationml/2006/main">
  <p:tag name="AS_OS" val="Unix 3.10 unknown"/>
  <p:tag name="AS_RELEASE_DATE" val="2020.11.30"/>
  <p:tag name="AS_TITLE" val="Aspose.Slides for Java"/>
  <p:tag name="AS_VERSION" val="20.11"/>
</p:tagLst>
</file>

<file path=ppt/tags/tag2.xml><?xml version="1.0" encoding="utf-8"?>
<p:tagLst xmlns:p="http://schemas.openxmlformats.org/presentationml/2006/main">
  <p:tag name="KSO_WM_UNIT_TABLE_BEAUTIFY" val="smartTable{4e08936b-d577-4fd8-8c5b-344fb8f9840e}"/>
  <p:tag name="TABLE_COLORIDX" val="l"/>
  <p:tag name="TABLE_EMPHASIZE_COLOR" val="6579300"/>
  <p:tag name="TABLE_ONEKEY_SKIN_IDX" val="0"/>
  <p:tag name="TABLE_RECT" val="205.2*423.042*549.6*80.05"/>
  <p:tag name="TABLE_SKINIDX" val="-1"/>
</p:tagLst>
</file>

<file path=ppt/tags/tag3.xml><?xml version="1.0" encoding="utf-8"?>
<p:tagLst xmlns:p="http://schemas.openxmlformats.org/presentationml/2006/main">
  <p:tag name="KSO_WM_UNIT_TABLE_BEAUTIFY" val="smartTable{44ac142e-e7d0-40d9-bd2a-7dd269996ef1}"/>
</p:tagLst>
</file>

<file path=ppt/tags/tag4.xml><?xml version="1.0" encoding="utf-8"?>
<p:tagLst xmlns:p="http://schemas.openxmlformats.org/presentationml/2006/main">
  <p:tag name="KSO_WM_UNIT_TABLE_BEAUTIFY" val="smartTable{34593064-b478-431d-a03c-ccf24891a055}"/>
</p:tagLst>
</file>

<file path=ppt/tags/tag5.xml><?xml version="1.0" encoding="utf-8"?>
<p:tagLst xmlns:p="http://schemas.openxmlformats.org/presentationml/2006/main">
  <p:tag name="KSO_WM_UNIT_TABLE_BEAUTIFY" val="smartTable{88eb087f-6d39-4781-9d07-1669ceda384a}"/>
</p:tagLst>
</file>

<file path=ppt/tags/tag6.xml><?xml version="1.0" encoding="utf-8"?>
<p:tagLst xmlns:p="http://schemas.openxmlformats.org/presentationml/2006/main">
  <p:tag name="KSO_WM_UNIT_TABLE_BEAUTIFY" val="smartTable{659d5226-65b3-4e97-8bfa-24ac8a0c9690}"/>
</p:tagLst>
</file>

<file path=ppt/tags/tag7.xml><?xml version="1.0" encoding="utf-8"?>
<p:tagLst xmlns:p="http://schemas.openxmlformats.org/presentationml/2006/main">
  <p:tag name="KSO_WM_UNIT_TABLE_BEAUTIFY" val="smartTable{7920ece0-72a2-4d6e-abca-4f4c498b101e}"/>
</p:tagLst>
</file>

<file path=ppt/tags/tag8.xml><?xml version="1.0" encoding="utf-8"?>
<p:tagLst xmlns:p="http://schemas.openxmlformats.org/presentationml/2006/main">
  <p:tag name="KSO_WM_UNIT_TABLE_BEAUTIFY" val="smartTable{f0becd1c-2a37-497b-b043-0f9746927191}"/>
</p:tagLst>
</file>

<file path=ppt/tags/tag9.xml><?xml version="1.0" encoding="utf-8"?>
<p:tagLst xmlns:p="http://schemas.openxmlformats.org/presentationml/2006/main">
  <p:tag name="KSO_WM_UNIT_TABLE_BEAUTIFY" val="smartTable{7569cb47-cc46-4208-accc-6242d109472d}"/>
</p:tagLst>
</file>

<file path=ppt/theme/theme1.xml><?xml version="1.0" encoding="utf-8"?>
<a:theme xmlns:r="http://schemas.openxmlformats.org/officeDocument/2006/relationships" xmlns:a="http://schemas.openxmlformats.org/drawingml/2006/main" name="Office 主题">
  <a:themeElements>
    <a:clrScheme name="Office">
      <a:dk1>
        <a:srgbClr val="000000"/>
      </a:dk1>
      <a:lt1>
        <a:srgbClr val="FFFFFF"/>
      </a:lt1>
      <a:dk2>
        <a:srgbClr val="778495"/>
      </a:dk2>
      <a:lt2>
        <a:srgbClr val="F0F0F0"/>
      </a:lt2>
      <a:accent1>
        <a:srgbClr val="E60122"/>
      </a:accent1>
      <a:accent2>
        <a:srgbClr val="125C9E"/>
      </a:accent2>
      <a:accent3>
        <a:srgbClr val="F17737"/>
      </a:accent3>
      <a:accent4>
        <a:srgbClr val="CA3962"/>
      </a:accent4>
      <a:accent5>
        <a:srgbClr val="D15B1C"/>
      </a:accent5>
      <a:accent6>
        <a:srgbClr val="F02F4C"/>
      </a:accent6>
      <a:hlink>
        <a:srgbClr val="E60122"/>
      </a:hlink>
      <a:folHlink>
        <a:srgbClr val="BFBFBF"/>
      </a:folHlink>
    </a:clrScheme>
    <a:fontScheme name="at1gy054">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1650</Paragraphs>
  <Slides>390</Slides>
  <Notes>0</Notes>
  <TotalTime>0</TotalTime>
  <HiddenSlides>0</HiddenSlides>
  <MMClips>0</MMClips>
  <ScaleCrop>0</ScaleCrop>
  <HeadingPairs>
    <vt:vector baseType="variant" size="6">
      <vt:variant>
        <vt:lpstr>Fonts used</vt:lpstr>
      </vt:variant>
      <vt:variant>
        <vt:i4>11</vt:i4>
      </vt:variant>
      <vt:variant>
        <vt:lpstr>Theme</vt:lpstr>
      </vt:variant>
      <vt:variant>
        <vt:i4>1</vt:i4>
      </vt:variant>
      <vt:variant>
        <vt:lpstr>Slide Titles</vt:lpstr>
      </vt:variant>
      <vt:variant>
        <vt:i4>390</vt:i4>
      </vt:variant>
    </vt:vector>
  </HeadingPairs>
  <TitlesOfParts>
    <vt:vector baseType="lpstr" size="402">
      <vt:lpstr>Arial</vt:lpstr>
      <vt:lpstr>微软雅黑</vt:lpstr>
      <vt:lpstr>等线 Light</vt:lpstr>
      <vt:lpstr>等线</vt:lpstr>
      <vt:lpstr>Calibri Light</vt:lpstr>
      <vt:lpstr>Calibri</vt:lpstr>
      <vt:lpstr>宋体</vt:lpstr>
      <vt:lpstr>楷体</vt:lpstr>
      <vt:lpstr>黑体</vt:lpstr>
      <vt:lpstr>NEU-BZ-S92</vt:lpstr>
      <vt:lpstr>仿宋</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2021-02-20T12:41:53.129</cp:lastPrinted>
  <dcterms:created xsi:type="dcterms:W3CDTF">2021-02-20T12:41:53Z</dcterms:created>
  <dcterms:modified xsi:type="dcterms:W3CDTF">2021-02-20T04:41:57Z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