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384" r:id="rId2"/>
    <p:sldId id="381" r:id="rId3"/>
    <p:sldId id="370" r:id="rId4"/>
    <p:sldId id="366" r:id="rId5"/>
    <p:sldId id="262" r:id="rId6"/>
    <p:sldId id="382" r:id="rId7"/>
    <p:sldId id="371" r:id="rId8"/>
    <p:sldId id="377" r:id="rId9"/>
    <p:sldId id="372" r:id="rId10"/>
    <p:sldId id="378" r:id="rId11"/>
    <p:sldId id="373" r:id="rId12"/>
    <p:sldId id="383" r:id="rId13"/>
    <p:sldId id="374" r:id="rId14"/>
    <p:sldId id="380" r:id="rId15"/>
    <p:sldId id="376" r:id="rId16"/>
    <p:sldId id="379" r:id="rId17"/>
    <p:sldId id="286" r:id="rId18"/>
    <p:sldId id="282" r:id="rId19"/>
    <p:sldId id="284" r:id="rId20"/>
    <p:sldId id="288" r:id="rId21"/>
    <p:sldId id="289" r:id="rId22"/>
    <p:sldId id="290" r:id="rId23"/>
    <p:sldId id="291" r:id="rId24"/>
    <p:sldId id="292" r:id="rId25"/>
    <p:sldId id="293" r:id="rId26"/>
    <p:sldId id="295" r:id="rId27"/>
    <p:sldId id="298" r:id="rId2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3399"/>
    <a:srgbClr val="FF00FF"/>
    <a:srgbClr val="FFCC00"/>
    <a:srgbClr val="990099"/>
    <a:srgbClr val="339933"/>
    <a:srgbClr val="CCECFF"/>
    <a:srgbClr val="FF7C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6" d="100"/>
          <a:sy n="106" d="100"/>
        </p:scale>
        <p:origin x="-336" y="10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2019-10-20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000250" y="1008939"/>
            <a:ext cx="5238075" cy="504896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  <a:effectLst>
            <a:softEdge rad="469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2271713" y="1276350"/>
            <a:ext cx="4600575" cy="4305300"/>
          </a:xfrm>
          <a:prstGeom prst="rect">
            <a:avLst/>
          </a:prstGeom>
          <a:gradFill>
            <a:gsLst>
              <a:gs pos="100000">
                <a:srgbClr val="E6E7E9"/>
              </a:gs>
              <a:gs pos="0">
                <a:srgbClr val="FEFEFE"/>
              </a:gs>
            </a:gsLst>
            <a:path path="circle">
              <a:fillToRect l="50000" t="50000" r="50000" b="50000"/>
            </a:path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2412375" y="1407985"/>
            <a:ext cx="4319250" cy="4042031"/>
          </a:xfrm>
          <a:prstGeom prst="rect">
            <a:avLst/>
          </a:prstGeom>
          <a:noFill/>
          <a:ln w="19050">
            <a:solidFill>
              <a:srgbClr val="85B0D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3126243" y="3509604"/>
            <a:ext cx="298608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67025" y="1576551"/>
            <a:ext cx="3409950" cy="1791637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rgbClr val="2FA3DA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852437" y="3604761"/>
            <a:ext cx="3439127" cy="679336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B17DDE6C-7E81-4485-BF7C-2558DA1371FD}" type="datetimeFigureOut">
              <a:rPr lang="zh-CN" altLang="en-US" smtClean="0"/>
              <a:pPr/>
              <a:t>2019-10-20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A33DC09D-9A85-4F78-B13E-C20DF3C7FAF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12375" y="1407985"/>
            <a:ext cx="4319250" cy="4042031"/>
          </a:xfrm>
          <a:prstGeom prst="rect">
            <a:avLst/>
          </a:prstGeom>
          <a:noFill/>
          <a:ln w="19050">
            <a:solidFill>
              <a:srgbClr val="85B0D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/>
          <p:cNvCxnSpPr/>
          <p:nvPr/>
        </p:nvCxnSpPr>
        <p:spPr>
          <a:xfrm>
            <a:off x="3126243" y="3509604"/>
            <a:ext cx="298608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5835387" y="4425513"/>
            <a:ext cx="121920" cy="121920"/>
          </a:xfrm>
          <a:prstGeom prst="ellipse">
            <a:avLst/>
          </a:prstGeom>
          <a:solidFill>
            <a:srgbClr val="5F408E"/>
          </a:solidFill>
          <a:ln>
            <a:solidFill>
              <a:srgbClr val="5F40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186693" y="4425513"/>
            <a:ext cx="121920" cy="121920"/>
          </a:xfrm>
          <a:prstGeom prst="ellipse">
            <a:avLst/>
          </a:prstGeom>
          <a:solidFill>
            <a:srgbClr val="5F408E"/>
          </a:solidFill>
          <a:ln>
            <a:solidFill>
              <a:srgbClr val="5F40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760FBDFE-C587-4B4C-A407-44438C67B59E}" type="datetimeFigureOut">
              <a:rPr lang="zh-CN" altLang="en-US" smtClean="0"/>
              <a:pPr/>
              <a:t>2019-10-20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B17DDE6C-7E81-4485-BF7C-2558DA1371FD}" type="datetimeFigureOut">
              <a:rPr lang="zh-CN" altLang="en-US" smtClean="0"/>
              <a:pPr/>
              <a:t>2019-10-20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A33DC09D-9A85-4F78-B13E-C20DF3C7FA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000250" y="1008940"/>
            <a:ext cx="5238075" cy="504896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  <a:effectLst>
            <a:softEdge rad="469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2271713" y="1276351"/>
            <a:ext cx="4600575" cy="4305300"/>
          </a:xfrm>
          <a:prstGeom prst="rect">
            <a:avLst/>
          </a:prstGeom>
          <a:gradFill>
            <a:gsLst>
              <a:gs pos="100000">
                <a:srgbClr val="E6E7E9"/>
              </a:gs>
              <a:gs pos="0">
                <a:srgbClr val="FEFEFE"/>
              </a:gs>
            </a:gsLst>
            <a:path path="circle">
              <a:fillToRect l="50000" t="50000" r="50000" b="50000"/>
            </a:path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2412375" y="1407986"/>
            <a:ext cx="4319250" cy="4042031"/>
          </a:xfrm>
          <a:prstGeom prst="rect">
            <a:avLst/>
          </a:prstGeom>
          <a:noFill/>
          <a:ln w="19050">
            <a:solidFill>
              <a:srgbClr val="85B0D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484960" y="4042988"/>
            <a:ext cx="2174081" cy="459163"/>
          </a:xfrm>
        </p:spPr>
        <p:txBody>
          <a:bodyPr anchor="ctr">
            <a:normAutofit/>
          </a:bodyPr>
          <a:lstStyle>
            <a:lvl1pPr algn="ctr">
              <a:defRPr sz="18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2867024" y="3298341"/>
            <a:ext cx="3409952" cy="54578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B17DDE6C-7E81-4485-BF7C-2558DA1371FD}" type="datetimeFigureOut">
              <a:rPr lang="zh-CN" altLang="en-US" smtClean="0"/>
              <a:pPr/>
              <a:t>2019-10-20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A33DC09D-9A85-4F78-B13E-C20DF3C7FAF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12375" y="1407986"/>
            <a:ext cx="4319250" cy="4042031"/>
          </a:xfrm>
          <a:prstGeom prst="rect">
            <a:avLst/>
          </a:prstGeom>
          <a:noFill/>
          <a:ln w="19050">
            <a:solidFill>
              <a:srgbClr val="85B0D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/>
          <p:cNvCxnSpPr/>
          <p:nvPr/>
        </p:nvCxnSpPr>
        <p:spPr>
          <a:xfrm>
            <a:off x="3126243" y="3166705"/>
            <a:ext cx="298608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5835387" y="4196913"/>
            <a:ext cx="121920" cy="121920"/>
          </a:xfrm>
          <a:prstGeom prst="ellipse">
            <a:avLst/>
          </a:prstGeom>
          <a:solidFill>
            <a:srgbClr val="5F408E"/>
          </a:solidFill>
          <a:ln>
            <a:solidFill>
              <a:srgbClr val="5F40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186693" y="4196913"/>
            <a:ext cx="121920" cy="121920"/>
          </a:xfrm>
          <a:prstGeom prst="ellipse">
            <a:avLst/>
          </a:prstGeom>
          <a:solidFill>
            <a:srgbClr val="5F408E"/>
          </a:solidFill>
          <a:ln>
            <a:solidFill>
              <a:srgbClr val="5F40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B17DDE6C-7E81-4485-BF7C-2558DA1371FD}" type="datetimeFigureOut">
              <a:rPr lang="zh-CN" altLang="en-US" smtClean="0"/>
              <a:pPr/>
              <a:t>2019-10-20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A33DC09D-9A85-4F78-B13E-C20DF3C7FA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7827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730499"/>
            <a:ext cx="3868340" cy="34591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7827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编辑文本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2730499"/>
            <a:ext cx="3887391" cy="34591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B17DDE6C-7E81-4485-BF7C-2558DA1371FD}" type="datetimeFigureOut">
              <a:rPr lang="zh-CN" altLang="en-US" smtClean="0"/>
              <a:pPr/>
              <a:t>2019-10-20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A33DC09D-9A85-4F78-B13E-C20DF3C7FA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B17DDE6C-7E81-4485-BF7C-2558DA1371FD}" type="datetimeFigureOut">
              <a:rPr lang="zh-CN" altLang="en-US" smtClean="0"/>
              <a:pPr/>
              <a:t>2019-10-20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A33DC09D-9A85-4F78-B13E-C20DF3C7FAF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1713" y="1276350"/>
            <a:ext cx="4600575" cy="4305300"/>
          </a:xfrm>
          <a:prstGeom prst="rect">
            <a:avLst/>
          </a:prstGeom>
          <a:gradFill>
            <a:gsLst>
              <a:gs pos="100000">
                <a:srgbClr val="E6E7E9"/>
              </a:gs>
              <a:gs pos="0">
                <a:srgbClr val="FEFEFE"/>
              </a:gs>
            </a:gsLst>
            <a:path path="circle">
              <a:fillToRect l="50000" t="50000" r="50000" b="50000"/>
            </a:path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2412375" y="1407985"/>
            <a:ext cx="4319250" cy="4042031"/>
          </a:xfrm>
          <a:prstGeom prst="rect">
            <a:avLst/>
          </a:prstGeom>
          <a:noFill/>
          <a:ln w="19050">
            <a:solidFill>
              <a:srgbClr val="85B0D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标题 1"/>
          <p:cNvSpPr>
            <a:spLocks noGrp="1"/>
          </p:cNvSpPr>
          <p:nvPr>
            <p:ph type="ctrTitle" hasCustomPrompt="1"/>
          </p:nvPr>
        </p:nvSpPr>
        <p:spPr>
          <a:xfrm>
            <a:off x="2514600" y="2436685"/>
            <a:ext cx="4114800" cy="1909404"/>
          </a:xfrm>
        </p:spPr>
        <p:txBody>
          <a:bodyPr anchor="ctr">
            <a:normAutofit/>
          </a:bodyPr>
          <a:lstStyle>
            <a:lvl1pPr algn="ctr">
              <a:defRPr sz="6000">
                <a:solidFill>
                  <a:srgbClr val="2FA3DA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412375" y="1407985"/>
            <a:ext cx="4319250" cy="4042031"/>
          </a:xfrm>
          <a:prstGeom prst="rect">
            <a:avLst/>
          </a:prstGeom>
          <a:noFill/>
          <a:ln w="19050">
            <a:solidFill>
              <a:srgbClr val="85B0D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B17DDE6C-7E81-4485-BF7C-2558DA1371FD}" type="datetimeFigureOut">
              <a:rPr lang="zh-CN" altLang="en-US" smtClean="0"/>
              <a:pPr/>
              <a:t>2019-10-20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A33DC09D-9A85-4F78-B13E-C20DF3C7FA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4014391" y="733425"/>
            <a:ext cx="4478400" cy="54036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编辑文本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B17DDE6C-7E81-4485-BF7C-2558DA1371FD}" type="datetimeFigureOut">
              <a:rPr lang="zh-CN" altLang="en-US" smtClean="0"/>
              <a:pPr/>
              <a:t>2019-10-20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A33DC09D-9A85-4F78-B13E-C20DF3C7FA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429500" y="365125"/>
            <a:ext cx="1085850" cy="5811838"/>
          </a:xfrm>
        </p:spPr>
        <p:txBody>
          <a:bodyPr vert="eaVer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365125"/>
            <a:ext cx="6677025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B17DDE6C-7E81-4485-BF7C-2558DA1371FD}" type="datetimeFigureOut">
              <a:rPr lang="zh-CN" altLang="en-US" smtClean="0"/>
              <a:pPr/>
              <a:t>2019-10-20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A33DC09D-9A85-4F78-B13E-C20DF3C7FA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DDE6C-7E81-4485-BF7C-2558DA1371FD}" type="datetimeFigureOut">
              <a:rPr lang="zh-CN" altLang="en-US" smtClean="0"/>
              <a:pPr/>
              <a:t>2019-10-20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3DC09D-9A85-4F78-B13E-C20DF3C7FAF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908720"/>
            <a:ext cx="7886700" cy="435133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一、散文分类：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0033CC"/>
                </a:solidFill>
              </a:rPr>
              <a:t>1</a:t>
            </a:r>
            <a:r>
              <a:rPr lang="zh-CN" altLang="en-US" b="1" dirty="0" smtClean="0">
                <a:solidFill>
                  <a:srgbClr val="0033CC"/>
                </a:solidFill>
              </a:rPr>
              <a:t>、写景散文：</a:t>
            </a:r>
            <a:r>
              <a:rPr lang="zh-CN" altLang="en-US" b="1" dirty="0" smtClean="0"/>
              <a:t>朱自清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春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老舍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济南的冬天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茅盾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白杨礼赞</a:t>
            </a:r>
            <a:r>
              <a:rPr lang="en-US" altLang="zh-CN" b="1" dirty="0" smtClean="0"/>
              <a:t>》</a:t>
            </a:r>
          </a:p>
          <a:p>
            <a:pPr>
              <a:buNone/>
            </a:pPr>
            <a:r>
              <a:rPr lang="en-US" altLang="zh-CN" b="1" dirty="0" smtClean="0">
                <a:solidFill>
                  <a:srgbClr val="0033CC"/>
                </a:solidFill>
              </a:rPr>
              <a:t>2</a:t>
            </a:r>
            <a:r>
              <a:rPr lang="zh-CN" altLang="en-US" b="1" dirty="0" smtClean="0">
                <a:solidFill>
                  <a:srgbClr val="0033CC"/>
                </a:solidFill>
              </a:rPr>
              <a:t>、写人叙事散文：</a:t>
            </a:r>
            <a:r>
              <a:rPr lang="zh-CN" altLang="en-US" b="1" dirty="0" smtClean="0"/>
              <a:t>鲁迅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阿长与。</a:t>
            </a:r>
            <a:r>
              <a:rPr lang="en-US" altLang="zh-CN" b="1" dirty="0" smtClean="0"/>
              <a:t>》《</a:t>
            </a:r>
            <a:r>
              <a:rPr lang="zh-CN" altLang="en-US" b="1" dirty="0" smtClean="0"/>
              <a:t>藤野先生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杨绛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老王</a:t>
            </a:r>
            <a:r>
              <a:rPr lang="en-US" altLang="zh-CN" b="1" dirty="0" smtClean="0"/>
              <a:t>》</a:t>
            </a:r>
          </a:p>
          <a:p>
            <a:pPr>
              <a:buNone/>
            </a:pPr>
            <a:r>
              <a:rPr lang="en-US" altLang="zh-CN" b="1" dirty="0" smtClean="0">
                <a:solidFill>
                  <a:srgbClr val="0033CC"/>
                </a:solidFill>
              </a:rPr>
              <a:t>3</a:t>
            </a:r>
            <a:r>
              <a:rPr lang="zh-CN" altLang="en-US" b="1" dirty="0" smtClean="0">
                <a:solidFill>
                  <a:srgbClr val="0033CC"/>
                </a:solidFill>
              </a:rPr>
              <a:t>、哲理散文：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永久的生命</a:t>
            </a:r>
            <a:r>
              <a:rPr lang="en-US" altLang="zh-CN" b="1" dirty="0" smtClean="0"/>
              <a:t>》《</a:t>
            </a:r>
            <a:r>
              <a:rPr lang="zh-CN" altLang="en-US" b="1" dirty="0" smtClean="0"/>
              <a:t>我为什么而活着</a:t>
            </a:r>
            <a:r>
              <a:rPr lang="en-US" altLang="zh-CN" b="1" dirty="0" smtClean="0"/>
              <a:t>》</a:t>
            </a:r>
          </a:p>
          <a:p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二</a:t>
            </a:r>
            <a:r>
              <a:rPr lang="zh-CN" altLang="en-US" b="1" dirty="0" smtClean="0">
                <a:solidFill>
                  <a:srgbClr val="FF0000"/>
                </a:solidFill>
              </a:rPr>
              <a:t>、散文阅读理解的基本思路：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 smtClean="0"/>
              <a:t>      通过不连续的情节，发现情感，明白哲理，认识自己</a:t>
            </a:r>
            <a:endParaRPr lang="en-US" altLang="zh-CN" b="1" dirty="0" smtClean="0"/>
          </a:p>
          <a:p>
            <a:pPr marL="342900" lvl="0" indent="-342900" defTabSz="914400">
              <a:lnSpc>
                <a:spcPct val="100000"/>
              </a:lnSpc>
              <a:spcBef>
                <a:spcPct val="20000"/>
              </a:spcBef>
              <a:buNone/>
              <a:defRPr/>
            </a:pPr>
            <a:endParaRPr lang="en-US" altLang="zh-CN" b="1" dirty="0" smtClean="0"/>
          </a:p>
          <a:p>
            <a:pPr marL="342900" lvl="0" indent="-342900" defTabSz="914400">
              <a:lnSpc>
                <a:spcPct val="100000"/>
              </a:lnSpc>
              <a:spcBef>
                <a:spcPct val="20000"/>
              </a:spcBef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</a:rPr>
              <a:t>三、散文阅读理解的基本方法：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342900" lvl="0" indent="-342900" defTabSz="914400">
              <a:lnSpc>
                <a:spcPct val="100000"/>
              </a:lnSpc>
              <a:spcBef>
                <a:spcPct val="20000"/>
              </a:spcBef>
              <a:buNone/>
              <a:defRPr/>
            </a:pPr>
            <a:r>
              <a:rPr lang="zh-CN" altLang="en-US" b="1" dirty="0" smtClean="0"/>
              <a:t>１、注意过渡句、总结句、议论抒情句、转折词、情感词、</a:t>
            </a:r>
            <a:endParaRPr lang="en-US" altLang="zh-CN" b="1" dirty="0" smtClean="0"/>
          </a:p>
          <a:p>
            <a:pPr marL="342900" lvl="0" indent="-342900" defTabSz="914400">
              <a:lnSpc>
                <a:spcPct val="100000"/>
              </a:lnSpc>
              <a:spcBef>
                <a:spcPct val="20000"/>
              </a:spcBef>
              <a:buNone/>
              <a:defRPr/>
            </a:pPr>
            <a:r>
              <a:rPr lang="zh-CN" altLang="en-US" b="1" dirty="0" smtClean="0"/>
              <a:t>２、理出作者的写作思路，初步把握文章主旨</a:t>
            </a:r>
            <a:endParaRPr lang="en-US" altLang="zh-CN" b="1" dirty="0" smtClean="0"/>
          </a:p>
          <a:p>
            <a:pPr marL="342900" lvl="0" indent="-342900">
              <a:spcBef>
                <a:spcPct val="20000"/>
              </a:spcBef>
              <a:buNone/>
            </a:pPr>
            <a:r>
              <a:rPr lang="zh-CN" altLang="en-US" b="1" dirty="0" smtClean="0"/>
              <a:t>３、绝杀：反复阅读最后几段，对照前文理解；读题干。</a:t>
            </a:r>
            <a:endParaRPr lang="en-US" altLang="zh-CN" b="1" dirty="0" smtClean="0"/>
          </a:p>
          <a:p>
            <a:endParaRPr lang="en-US" altLang="zh-CN" b="1" dirty="0" smtClean="0"/>
          </a:p>
          <a:p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188640"/>
            <a:ext cx="820891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rtl="0"/>
            <a:r>
              <a:rPr lang="zh-CN" altLang="en-US" sz="3200" b="1" dirty="0" smtClean="0"/>
              <a:t>散文</a:t>
            </a:r>
            <a:r>
              <a:rPr lang="zh-CN" altLang="en-US" sz="2000" b="1" dirty="0" smtClean="0"/>
              <a:t> 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指与诗歌、小说、戏剧并行的一种文学体裁，特点：</a:t>
            </a:r>
            <a:r>
              <a:rPr lang="zh-CN" altLang="en-US" sz="2000" dirty="0" smtClean="0">
                <a:solidFill>
                  <a:srgbClr val="0033CC"/>
                </a:solidFill>
                <a:latin typeface="Arial"/>
                <a:ea typeface="黑体"/>
                <a:cs typeface="+mj-cs"/>
              </a:rPr>
              <a:t>形散神聚</a:t>
            </a:r>
          </a:p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835696" y="2276872"/>
          <a:ext cx="4608512" cy="2952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9"/>
                <a:gridCol w="2016223"/>
              </a:tblGrid>
              <a:tr h="59046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9046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9046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9046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9046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1979712" y="2348880"/>
            <a:ext cx="4464496" cy="2909937"/>
            <a:chOff x="1115616" y="404664"/>
            <a:chExt cx="4464496" cy="2909937"/>
          </a:xfrm>
        </p:grpSpPr>
        <p:sp>
          <p:nvSpPr>
            <p:cNvPr id="5" name="TextBox 4"/>
            <p:cNvSpPr txBox="1"/>
            <p:nvPr/>
          </p:nvSpPr>
          <p:spPr>
            <a:xfrm>
              <a:off x="1763688" y="404664"/>
              <a:ext cx="8640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00"/>
                  </a:solidFill>
                  <a:latin typeface="黑体" pitchFamily="2" charset="-122"/>
                  <a:ea typeface="黑体" pitchFamily="2" charset="-122"/>
                </a:rPr>
                <a:t>人物</a:t>
              </a:r>
              <a:endParaRPr lang="zh-CN" altLang="en-US" sz="2400" b="1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635896" y="404664"/>
              <a:ext cx="19442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00"/>
                  </a:solidFill>
                  <a:latin typeface="黑体" pitchFamily="2" charset="-122"/>
                  <a:ea typeface="黑体" pitchFamily="2" charset="-122"/>
                </a:rPr>
                <a:t>出现的地点</a:t>
              </a:r>
              <a:endParaRPr lang="zh-CN" altLang="en-US" sz="2400" b="1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187624" y="980728"/>
              <a:ext cx="19442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清国留学生</a:t>
              </a:r>
              <a:endParaRPr lang="zh-CN" altLang="en-US" sz="2400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187624" y="1556792"/>
              <a:ext cx="19442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学校职员</a:t>
              </a:r>
              <a:endParaRPr lang="zh-CN" altLang="en-US" sz="240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187624" y="2204864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藤野先生</a:t>
              </a:r>
              <a:endParaRPr lang="zh-CN" altLang="en-US" sz="240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779912" y="1052736"/>
              <a:ext cx="9361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东京</a:t>
              </a:r>
              <a:endParaRPr lang="zh-CN" altLang="en-US" sz="2400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779912" y="1628800"/>
              <a:ext cx="10801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仙台</a:t>
              </a:r>
              <a:endParaRPr lang="zh-CN" altLang="en-US" sz="2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779912" y="2276872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仙台</a:t>
              </a:r>
              <a:endParaRPr lang="zh-CN" altLang="en-US" sz="2400" b="1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779912" y="2852936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仙台</a:t>
              </a:r>
              <a:endParaRPr lang="zh-CN" altLang="en-US" sz="24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15616" y="2780928"/>
              <a:ext cx="23762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日本学生会干事</a:t>
              </a:r>
              <a:endParaRPr lang="zh-CN" altLang="en-US" sz="2400" b="1" dirty="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971600" y="155679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你有困惑吗？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988840"/>
            <a:ext cx="7886700" cy="3619599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１、文章既然题为“藤野先生”，写藤野与作者的相识、相处、相别已经很完整了，可为什么还要用很大的篇幅，写东京的清国留学生及仙台的日本学生会干事等人和事呢？</a:t>
            </a:r>
            <a:endParaRPr lang="en-US" altLang="zh-CN" sz="2000" b="1" dirty="0" smtClean="0">
              <a:solidFill>
                <a:srgbClr val="FF3399"/>
              </a:solidFill>
            </a:endParaRPr>
          </a:p>
          <a:p>
            <a:pPr>
              <a:buNone/>
            </a:pPr>
            <a:r>
              <a:rPr lang="zh-CN" altLang="en-US" sz="2000" b="1" dirty="0" smtClean="0">
                <a:solidFill>
                  <a:srgbClr val="FF3399"/>
                </a:solidFill>
              </a:rPr>
              <a:t>   </a:t>
            </a:r>
            <a:endParaRPr lang="en-US" altLang="zh-CN" sz="2000" b="1" dirty="0" smtClean="0">
              <a:solidFill>
                <a:srgbClr val="FF3399"/>
              </a:solidFill>
            </a:endParaRP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２、作者觉得藤野先生“伟大”，是不是太夸张了呢？</a:t>
            </a:r>
            <a:r>
              <a:rPr lang="zh-CN" altLang="en-US" sz="2000" b="1" dirty="0" smtClean="0">
                <a:solidFill>
                  <a:srgbClr val="FF3399"/>
                </a:solidFill>
              </a:rPr>
              <a:t>    　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1026" name="Picture 2" descr="C:\Documents and Settings\Administrator\桌面\b7684c56321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8640"/>
            <a:ext cx="1346448" cy="1346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75656" y="1844824"/>
          <a:ext cx="6696744" cy="42629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9811"/>
                <a:gridCol w="3230709"/>
                <a:gridCol w="933922"/>
                <a:gridCol w="1082302"/>
              </a:tblGrid>
              <a:tr h="319096">
                <a:tc>
                  <a:txBody>
                    <a:bodyPr/>
                    <a:lstStyle/>
                    <a:p>
                      <a:r>
                        <a:rPr lang="en-US" altLang="zh-CN" dirty="0" err="1" smtClean="0"/>
                        <a:t>ep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55311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　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82494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6048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960930"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63688" y="2636912"/>
            <a:ext cx="80021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/>
              <a:t>藤野</a:t>
            </a:r>
            <a:endParaRPr lang="zh-CN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763688" y="1844824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人物</a:t>
            </a:r>
            <a:endParaRPr lang="zh-CN" altLang="en-US" sz="2000" b="1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1920" y="1844824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事件</a:t>
            </a:r>
            <a:endParaRPr lang="zh-CN" altLang="en-US" sz="2000" b="1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28184" y="1844824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人品</a:t>
            </a:r>
            <a:endParaRPr lang="zh-CN" altLang="en-US" sz="2000" b="1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08304" y="1844824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情感</a:t>
            </a:r>
            <a:endParaRPr lang="zh-CN" altLang="en-US" sz="2000" b="1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59832" y="2204864"/>
            <a:ext cx="2952328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dirty="0" smtClean="0"/>
              <a:t>1.</a:t>
            </a:r>
            <a:r>
              <a:rPr lang="zh-CN" altLang="en-US" b="1" dirty="0" smtClean="0">
                <a:solidFill>
                  <a:srgbClr val="FF3399"/>
                </a:solidFill>
              </a:rPr>
              <a:t>藤野</a:t>
            </a:r>
            <a:r>
              <a:rPr lang="zh-CN" altLang="en-US" dirty="0" smtClean="0"/>
              <a:t>的外貌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b="1" dirty="0" smtClean="0">
                <a:solidFill>
                  <a:srgbClr val="FF3399"/>
                </a:solidFill>
              </a:rPr>
              <a:t>藤野</a:t>
            </a:r>
            <a:r>
              <a:rPr lang="zh-CN" altLang="en-US" dirty="0" smtClean="0"/>
              <a:t>为我</a:t>
            </a:r>
            <a:r>
              <a:rPr lang="zh-CN" altLang="en-US" b="1" dirty="0" smtClean="0">
                <a:solidFill>
                  <a:srgbClr val="FF3399"/>
                </a:solidFill>
              </a:rPr>
              <a:t>添改讲义</a:t>
            </a:r>
            <a:endParaRPr lang="en-US" altLang="zh-CN" b="1" dirty="0" smtClean="0">
              <a:solidFill>
                <a:srgbClr val="FF3399"/>
              </a:solidFill>
            </a:endParaRPr>
          </a:p>
          <a:p>
            <a:r>
              <a:rPr lang="en-US" altLang="zh-CN" dirty="0" smtClean="0"/>
              <a:t>3.</a:t>
            </a:r>
            <a:r>
              <a:rPr lang="zh-CN" altLang="en-US" b="1" dirty="0" smtClean="0">
                <a:solidFill>
                  <a:srgbClr val="FF3399"/>
                </a:solidFill>
              </a:rPr>
              <a:t>藤野</a:t>
            </a:r>
            <a:r>
              <a:rPr lang="zh-CN" altLang="en-US" dirty="0" smtClean="0"/>
              <a:t>为我</a:t>
            </a:r>
            <a:r>
              <a:rPr lang="zh-CN" altLang="en-US" b="1" dirty="0" smtClean="0">
                <a:solidFill>
                  <a:srgbClr val="FF3399"/>
                </a:solidFill>
              </a:rPr>
              <a:t>纠正解剖图</a:t>
            </a:r>
            <a:endParaRPr lang="en-US" altLang="zh-CN" b="1" dirty="0" smtClean="0">
              <a:solidFill>
                <a:srgbClr val="FF3399"/>
              </a:solidFill>
            </a:endParaRPr>
          </a:p>
          <a:p>
            <a:r>
              <a:rPr lang="en-US" altLang="zh-CN" dirty="0" smtClean="0"/>
              <a:t>4.</a:t>
            </a:r>
            <a:r>
              <a:rPr lang="zh-CN" altLang="en-US" b="1" dirty="0" smtClean="0">
                <a:solidFill>
                  <a:srgbClr val="FF3399"/>
                </a:solidFill>
              </a:rPr>
              <a:t>藤野关心</a:t>
            </a:r>
            <a:r>
              <a:rPr lang="zh-CN" altLang="en-US" dirty="0" smtClean="0"/>
              <a:t>我的解剖</a:t>
            </a:r>
            <a:r>
              <a:rPr lang="zh-CN" altLang="en-US" b="1" dirty="0" smtClean="0">
                <a:solidFill>
                  <a:srgbClr val="FF3399"/>
                </a:solidFill>
              </a:rPr>
              <a:t>实习</a:t>
            </a:r>
            <a:endParaRPr lang="en-US" altLang="zh-CN" b="1" dirty="0" smtClean="0">
              <a:solidFill>
                <a:srgbClr val="FF3399"/>
              </a:solidFill>
            </a:endParaRPr>
          </a:p>
          <a:p>
            <a:r>
              <a:rPr lang="en-US" altLang="zh-CN" dirty="0" smtClean="0"/>
              <a:t>5.</a:t>
            </a:r>
            <a:r>
              <a:rPr lang="zh-CN" altLang="en-US" b="1" dirty="0" smtClean="0">
                <a:solidFill>
                  <a:srgbClr val="FF3399"/>
                </a:solidFill>
              </a:rPr>
              <a:t>藤野</a:t>
            </a:r>
            <a:r>
              <a:rPr lang="zh-CN" altLang="en-US" dirty="0" smtClean="0"/>
              <a:t>向我</a:t>
            </a:r>
            <a:r>
              <a:rPr lang="zh-CN" altLang="en-US" b="1" dirty="0" smtClean="0">
                <a:solidFill>
                  <a:srgbClr val="FF3399"/>
                </a:solidFill>
              </a:rPr>
              <a:t>了解裹足</a:t>
            </a:r>
            <a:r>
              <a:rPr lang="zh-CN" altLang="en-US" dirty="0" smtClean="0"/>
              <a:t>的事</a:t>
            </a:r>
            <a:endParaRPr lang="en-US" altLang="zh-CN" dirty="0" smtClean="0"/>
          </a:p>
          <a:p>
            <a:r>
              <a:rPr lang="en-US" altLang="zh-CN" dirty="0" smtClean="0"/>
              <a:t>6.</a:t>
            </a:r>
            <a:r>
              <a:rPr lang="zh-CN" altLang="en-US" dirty="0" smtClean="0"/>
              <a:t>我向藤野告别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300192" y="2204864"/>
            <a:ext cx="648072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dirty="0" smtClean="0"/>
              <a:t>认真严格热诚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求实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00192" y="3356992"/>
            <a:ext cx="648072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伟大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08304" y="2321585"/>
            <a:ext cx="720080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 smtClean="0"/>
              <a:t>怀念感激</a:t>
            </a:r>
            <a:endParaRPr lang="en-US" altLang="zh-CN" sz="2000" dirty="0" smtClean="0"/>
          </a:p>
          <a:p>
            <a:r>
              <a:rPr lang="zh-CN" altLang="en-US" sz="2000" dirty="0" smtClean="0"/>
              <a:t>敬仰</a:t>
            </a:r>
            <a:endParaRPr lang="en-US" altLang="zh-CN" sz="2000" dirty="0" smtClean="0"/>
          </a:p>
          <a:p>
            <a:r>
              <a:rPr lang="zh-CN" altLang="en-US" sz="2000" dirty="0" smtClean="0"/>
              <a:t>愧疚</a:t>
            </a:r>
            <a:endParaRPr lang="zh-CN" altLang="en-US" sz="2000" dirty="0"/>
          </a:p>
        </p:txBody>
      </p:sp>
      <p:grpSp>
        <p:nvGrpSpPr>
          <p:cNvPr id="2" name="组合 31"/>
          <p:cNvGrpSpPr/>
          <p:nvPr/>
        </p:nvGrpSpPr>
        <p:grpSpPr>
          <a:xfrm>
            <a:off x="1403648" y="3933056"/>
            <a:ext cx="1944216" cy="1798459"/>
            <a:chOff x="755576" y="2852936"/>
            <a:chExt cx="2016224" cy="2147999"/>
          </a:xfrm>
        </p:grpSpPr>
        <p:sp>
          <p:nvSpPr>
            <p:cNvPr id="15" name="TextBox 14"/>
            <p:cNvSpPr txBox="1"/>
            <p:nvPr/>
          </p:nvSpPr>
          <p:spPr>
            <a:xfrm>
              <a:off x="755576" y="2852936"/>
              <a:ext cx="2016224" cy="441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/>
                <a:t>东京清国留学生</a:t>
              </a:r>
              <a:endParaRPr lang="zh-CN" altLang="en-US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79601" y="3540961"/>
              <a:ext cx="1728192" cy="441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/>
                <a:t>仙台学校职员</a:t>
              </a:r>
              <a:endParaRPr lang="zh-CN" altLang="en-US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904926" y="4228986"/>
              <a:ext cx="1728192" cy="771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/>
                <a:t>仙台日本学生会干事</a:t>
              </a:r>
              <a:endParaRPr lang="zh-CN" altLang="en-US" b="1" dirty="0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899592" y="500479"/>
            <a:ext cx="32624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作业：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１、完成表格（计时）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83568" y="6237312"/>
            <a:ext cx="7344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２、划出不懂的句段，明天讨论。</a:t>
            </a:r>
            <a:r>
              <a:rPr lang="zh-CN" altLang="en-US" sz="2000" b="1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（你不问我，我问你）</a:t>
            </a:r>
            <a:endParaRPr lang="zh-CN" altLang="en-US" sz="2000" b="1" dirty="0">
              <a:solidFill>
                <a:srgbClr val="FF339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00192" y="3717032"/>
            <a:ext cx="720080" cy="36933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dirty="0" smtClean="0"/>
              <a:t>爱国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99592" y="404664"/>
          <a:ext cx="7200799" cy="6147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8936"/>
                <a:gridCol w="2977568"/>
                <a:gridCol w="1801488"/>
                <a:gridCol w="862807"/>
              </a:tblGrid>
              <a:tr h="68956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68913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　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01943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778333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97091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59632" y="1700808"/>
            <a:ext cx="80021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/>
              <a:t>藤野</a:t>
            </a:r>
            <a:endParaRPr lang="zh-CN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187624" y="476672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人物</a:t>
            </a:r>
            <a:endParaRPr lang="zh-CN" altLang="en-US" sz="2400" b="1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03848" y="476672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事件</a:t>
            </a:r>
            <a:endParaRPr lang="zh-CN" altLang="en-US" sz="2400" b="1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8144" y="548680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人品</a:t>
            </a:r>
            <a:endParaRPr lang="zh-CN" altLang="en-US" sz="2400" b="1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4288" y="476672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情感</a:t>
            </a:r>
            <a:endParaRPr lang="zh-CN" altLang="en-US" sz="2400" b="1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83768" y="1052736"/>
            <a:ext cx="2952328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dirty="0" smtClean="0"/>
              <a:t>1.</a:t>
            </a:r>
            <a:r>
              <a:rPr lang="zh-CN" altLang="en-US" b="1" dirty="0" smtClean="0">
                <a:solidFill>
                  <a:srgbClr val="FF3399"/>
                </a:solidFill>
              </a:rPr>
              <a:t>藤野</a:t>
            </a:r>
            <a:r>
              <a:rPr lang="zh-CN" altLang="en-US" dirty="0" smtClean="0"/>
              <a:t>的外貌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b="1" dirty="0" smtClean="0">
                <a:solidFill>
                  <a:srgbClr val="FF3399"/>
                </a:solidFill>
              </a:rPr>
              <a:t>藤野</a:t>
            </a:r>
            <a:r>
              <a:rPr lang="zh-CN" altLang="en-US" dirty="0" smtClean="0"/>
              <a:t>为</a:t>
            </a:r>
            <a:r>
              <a:rPr lang="zh-CN" altLang="en-US" b="1" dirty="0" smtClean="0">
                <a:solidFill>
                  <a:srgbClr val="FF3399"/>
                </a:solidFill>
              </a:rPr>
              <a:t>我</a:t>
            </a:r>
            <a:r>
              <a:rPr lang="zh-CN" altLang="en-US" dirty="0" smtClean="0"/>
              <a:t>添改讲义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b="1" dirty="0" smtClean="0">
                <a:solidFill>
                  <a:srgbClr val="FF3399"/>
                </a:solidFill>
              </a:rPr>
              <a:t>藤野</a:t>
            </a:r>
            <a:r>
              <a:rPr lang="zh-CN" altLang="en-US" dirty="0" smtClean="0"/>
              <a:t>为</a:t>
            </a:r>
            <a:r>
              <a:rPr lang="zh-CN" altLang="en-US" b="1" dirty="0" smtClean="0">
                <a:solidFill>
                  <a:srgbClr val="FF3399"/>
                </a:solidFill>
              </a:rPr>
              <a:t>我</a:t>
            </a:r>
            <a:r>
              <a:rPr lang="zh-CN" altLang="en-US" dirty="0" smtClean="0"/>
              <a:t>纠正解剖图</a:t>
            </a:r>
            <a:endParaRPr lang="en-US" altLang="zh-CN" dirty="0" smtClean="0"/>
          </a:p>
          <a:p>
            <a:r>
              <a:rPr lang="en-US" altLang="zh-CN" dirty="0" smtClean="0"/>
              <a:t>4.</a:t>
            </a:r>
            <a:r>
              <a:rPr lang="zh-CN" altLang="en-US" b="1" dirty="0" smtClean="0">
                <a:solidFill>
                  <a:srgbClr val="FF3399"/>
                </a:solidFill>
              </a:rPr>
              <a:t>藤野</a:t>
            </a:r>
            <a:r>
              <a:rPr lang="zh-CN" altLang="en-US" dirty="0" smtClean="0"/>
              <a:t>关心</a:t>
            </a:r>
            <a:r>
              <a:rPr lang="zh-CN" altLang="en-US" b="1" dirty="0" smtClean="0">
                <a:solidFill>
                  <a:srgbClr val="FF3399"/>
                </a:solidFill>
              </a:rPr>
              <a:t>我</a:t>
            </a:r>
            <a:r>
              <a:rPr lang="zh-CN" altLang="en-US" dirty="0" smtClean="0"/>
              <a:t>的解剖实习</a:t>
            </a:r>
            <a:endParaRPr lang="en-US" altLang="zh-CN" dirty="0" smtClean="0"/>
          </a:p>
          <a:p>
            <a:r>
              <a:rPr lang="en-US" altLang="zh-CN" dirty="0" smtClean="0"/>
              <a:t>5.</a:t>
            </a:r>
            <a:r>
              <a:rPr lang="zh-CN" altLang="en-US" b="1" dirty="0" smtClean="0">
                <a:solidFill>
                  <a:srgbClr val="FF3399"/>
                </a:solidFill>
              </a:rPr>
              <a:t>藤野</a:t>
            </a:r>
            <a:r>
              <a:rPr lang="zh-CN" altLang="en-US" dirty="0" smtClean="0"/>
              <a:t>向</a:t>
            </a:r>
            <a:r>
              <a:rPr lang="zh-CN" altLang="en-US" b="1" dirty="0" smtClean="0">
                <a:solidFill>
                  <a:srgbClr val="FF3399"/>
                </a:solidFill>
              </a:rPr>
              <a:t>我</a:t>
            </a:r>
            <a:r>
              <a:rPr lang="zh-CN" altLang="en-US" dirty="0" smtClean="0"/>
              <a:t>了解裹足的事</a:t>
            </a:r>
            <a:endParaRPr lang="en-US" altLang="zh-CN" dirty="0" smtClean="0"/>
          </a:p>
          <a:p>
            <a:r>
              <a:rPr lang="en-US" altLang="zh-CN" dirty="0" smtClean="0"/>
              <a:t>6.</a:t>
            </a:r>
            <a:r>
              <a:rPr lang="zh-CN" altLang="en-US" b="1" dirty="0" smtClean="0">
                <a:solidFill>
                  <a:srgbClr val="FF3399"/>
                </a:solidFill>
              </a:rPr>
              <a:t>我</a:t>
            </a:r>
            <a:r>
              <a:rPr lang="zh-CN" altLang="en-US" dirty="0" smtClean="0"/>
              <a:t>向</a:t>
            </a:r>
            <a:r>
              <a:rPr lang="zh-CN" altLang="en-US" b="1" dirty="0" smtClean="0">
                <a:solidFill>
                  <a:srgbClr val="FF3399"/>
                </a:solidFill>
              </a:rPr>
              <a:t>藤野</a:t>
            </a:r>
            <a:r>
              <a:rPr lang="zh-CN" altLang="en-US" dirty="0" smtClean="0"/>
              <a:t>告别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012160" y="1124744"/>
            <a:ext cx="792088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dirty="0" smtClean="0"/>
              <a:t>认真严格热诚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求实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12160" y="2348880"/>
            <a:ext cx="720080" cy="40011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伟大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08304" y="1196752"/>
            <a:ext cx="720080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 smtClean="0"/>
              <a:t>怀念感激</a:t>
            </a:r>
            <a:endParaRPr lang="en-US" altLang="zh-CN" sz="2000" dirty="0" smtClean="0"/>
          </a:p>
          <a:p>
            <a:r>
              <a:rPr lang="zh-CN" altLang="en-US" sz="2000" dirty="0" smtClean="0"/>
              <a:t>敬仰</a:t>
            </a:r>
            <a:endParaRPr lang="en-US" altLang="zh-CN" sz="2000" dirty="0" smtClean="0"/>
          </a:p>
          <a:p>
            <a:r>
              <a:rPr lang="zh-CN" altLang="en-US" sz="2000" dirty="0" smtClean="0"/>
              <a:t>愧疚</a:t>
            </a:r>
            <a:endParaRPr lang="zh-CN" altLang="en-US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2771800" y="2996952"/>
            <a:ext cx="17812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白天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1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赏花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晚上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1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跳舞</a:t>
            </a:r>
            <a:endParaRPr lang="zh-CN" altLang="en-US" sz="2400" b="1" dirty="0">
              <a:solidFill>
                <a:srgbClr val="FF339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24128" y="314096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不学无术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236296" y="2636912"/>
            <a:ext cx="8002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失望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痛苦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愤懑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627784" y="393305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对我格外</a:t>
            </a:r>
            <a:r>
              <a:rPr lang="zh-CN" altLang="en-US" sz="2400" b="1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优待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724128" y="386104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另眼看人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899592" y="2924944"/>
            <a:ext cx="1584176" cy="3144545"/>
            <a:chOff x="899592" y="2924944"/>
            <a:chExt cx="1584176" cy="3144545"/>
          </a:xfrm>
        </p:grpSpPr>
        <p:sp>
          <p:nvSpPr>
            <p:cNvPr id="15" name="TextBox 14"/>
            <p:cNvSpPr txBox="1"/>
            <p:nvPr/>
          </p:nvSpPr>
          <p:spPr>
            <a:xfrm>
              <a:off x="899592" y="2924944"/>
              <a:ext cx="15841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东京清国留学生</a:t>
              </a:r>
              <a:endParaRPr lang="zh-CN" altLang="en-US" sz="2400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043608" y="37890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仙台学校职员</a:t>
              </a:r>
              <a:endParaRPr lang="zh-CN" altLang="en-US" sz="2400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99592" y="4869160"/>
              <a:ext cx="144016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仙台日本学生会干事</a:t>
              </a:r>
              <a:endParaRPr lang="zh-CN" altLang="en-US" sz="2400" b="1" dirty="0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2555776" y="4797152"/>
            <a:ext cx="27350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１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写匿名信</a:t>
            </a:r>
            <a:r>
              <a:rPr lang="zh-CN" altLang="en-US" sz="2400" b="1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诬陷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我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看电影时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1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欢呼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枪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毙中国人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580112" y="4739660"/>
            <a:ext cx="1800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日本人的歧视偏见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中国人的愚昧麻木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08304" y="4797152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辛酸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激愤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痛楚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悲哀</a:t>
            </a:r>
          </a:p>
        </p:txBody>
      </p:sp>
      <p:sp>
        <p:nvSpPr>
          <p:cNvPr id="31" name="矩形 30"/>
          <p:cNvSpPr/>
          <p:nvPr/>
        </p:nvSpPr>
        <p:spPr>
          <a:xfrm>
            <a:off x="7280428" y="3822139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 rtl="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感激</a:t>
            </a:r>
            <a:endParaRPr lang="en-US" altLang="zh-CN" sz="24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lvl="0" defTabSz="685800" rtl="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自尊</a:t>
            </a:r>
            <a:endParaRPr lang="zh-CN" altLang="en-US" sz="24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  <p:bldP spid="22" grpId="0"/>
      <p:bldP spid="24" grpId="0"/>
      <p:bldP spid="25" grpId="0"/>
      <p:bldP spid="26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27584" y="1916832"/>
            <a:ext cx="6912768" cy="504056"/>
            <a:chOff x="827584" y="4221088"/>
            <a:chExt cx="5976664" cy="504056"/>
          </a:xfrm>
        </p:grpSpPr>
        <p:sp>
          <p:nvSpPr>
            <p:cNvPr id="5" name="TextBox 4"/>
            <p:cNvSpPr txBox="1"/>
            <p:nvPr/>
          </p:nvSpPr>
          <p:spPr>
            <a:xfrm>
              <a:off x="827584" y="4221088"/>
              <a:ext cx="864096" cy="461665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东京</a:t>
              </a:r>
              <a:endParaRPr lang="zh-CN" altLang="en-US" sz="2400" b="1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419872" y="4263479"/>
              <a:ext cx="864096" cy="461665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仙台</a:t>
              </a:r>
              <a:endParaRPr lang="zh-CN" altLang="en-US" sz="2400" b="1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940152" y="4263479"/>
              <a:ext cx="864096" cy="461665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回国</a:t>
              </a:r>
              <a:endParaRPr lang="zh-CN" altLang="en-US" sz="2400" b="1" dirty="0"/>
            </a:p>
          </p:txBody>
        </p:sp>
        <p:sp>
          <p:nvSpPr>
            <p:cNvPr id="8" name="右箭头 7"/>
            <p:cNvSpPr/>
            <p:nvPr/>
          </p:nvSpPr>
          <p:spPr>
            <a:xfrm>
              <a:off x="2267744" y="4365104"/>
              <a:ext cx="648072" cy="2880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右箭头 8"/>
            <p:cNvSpPr/>
            <p:nvPr/>
          </p:nvSpPr>
          <p:spPr>
            <a:xfrm>
              <a:off x="4860032" y="4365104"/>
              <a:ext cx="648072" cy="2880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标注 10"/>
          <p:cNvSpPr/>
          <p:nvPr/>
        </p:nvSpPr>
        <p:spPr>
          <a:xfrm>
            <a:off x="323528" y="2708920"/>
            <a:ext cx="2520280" cy="2376264"/>
          </a:xfrm>
          <a:prstGeom prst="wedgeRectCallout">
            <a:avLst>
              <a:gd name="adj1" fmla="val -9002"/>
              <a:gd name="adj2" fmla="val -6400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清国留学生让我失望、痛苦、愤懑所以离开东京去仙台－－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认识藤野的缘由</a:t>
            </a:r>
            <a:r>
              <a:rPr lang="en-US" altLang="zh-CN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b="1" dirty="0" smtClean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标注 11"/>
          <p:cNvSpPr/>
          <p:nvPr/>
        </p:nvSpPr>
        <p:spPr>
          <a:xfrm>
            <a:off x="3203848" y="2708920"/>
            <a:ext cx="2664296" cy="2880320"/>
          </a:xfrm>
          <a:prstGeom prst="wedgeRectCallout">
            <a:avLst>
              <a:gd name="adj1" fmla="val -11646"/>
              <a:gd name="adj2" fmla="val -5985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藤野先生让我温暖、感激，但学校职员对我另眼看人、学生会干事对我歧视凌辱、中国人愚昧麻木，所以离开仙台－－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离开藤野的缘由</a:t>
            </a:r>
            <a:r>
              <a:rPr lang="en-US" altLang="zh-CN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b="1" dirty="0" smtClean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标注 12"/>
          <p:cNvSpPr/>
          <p:nvPr/>
        </p:nvSpPr>
        <p:spPr>
          <a:xfrm>
            <a:off x="6804248" y="2780928"/>
            <a:ext cx="1872208" cy="1944216"/>
          </a:xfrm>
          <a:prstGeom prst="wedgeRectCallout">
            <a:avLst>
              <a:gd name="adj1" fmla="val -25187"/>
              <a:gd name="adj2" fmla="val -6463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怀念、感激、敬仰、愧疚－－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藤野是我继续勇敢战斗的动力　</a:t>
            </a:r>
            <a:endParaRPr lang="zh-CN" altLang="en-US" sz="2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标注 13"/>
          <p:cNvSpPr/>
          <p:nvPr/>
        </p:nvSpPr>
        <p:spPr>
          <a:xfrm>
            <a:off x="899592" y="980728"/>
            <a:ext cx="1008112" cy="720080"/>
          </a:xfrm>
          <a:prstGeom prst="wedgeRectCallout">
            <a:avLst>
              <a:gd name="adj1" fmla="val -20833"/>
              <a:gd name="adj2" fmla="val 724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学医</a:t>
            </a:r>
            <a:endParaRPr lang="en-US" altLang="zh-CN" sz="2400" b="1" dirty="0" smtClean="0"/>
          </a:p>
          <a:p>
            <a:pPr algn="ctr"/>
            <a:r>
              <a:rPr lang="zh-CN" altLang="en-US" sz="2400" b="1" dirty="0" smtClean="0"/>
              <a:t>救国</a:t>
            </a:r>
            <a:endParaRPr lang="zh-CN" altLang="en-US" sz="2400" b="1" dirty="0"/>
          </a:p>
        </p:txBody>
      </p:sp>
      <p:sp>
        <p:nvSpPr>
          <p:cNvPr id="15" name="矩形标注 14"/>
          <p:cNvSpPr/>
          <p:nvPr/>
        </p:nvSpPr>
        <p:spPr>
          <a:xfrm>
            <a:off x="3923928" y="1052736"/>
            <a:ext cx="1008112" cy="720080"/>
          </a:xfrm>
          <a:prstGeom prst="wedgeRectCallout">
            <a:avLst>
              <a:gd name="adj1" fmla="val -18165"/>
              <a:gd name="adj2" fmla="val 749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学医</a:t>
            </a:r>
            <a:endParaRPr lang="en-US" altLang="zh-CN" sz="2400" b="1" dirty="0" smtClean="0"/>
          </a:p>
          <a:p>
            <a:pPr algn="ctr"/>
            <a:r>
              <a:rPr lang="zh-CN" altLang="en-US" sz="2400" b="1" dirty="0" smtClean="0"/>
              <a:t>救国</a:t>
            </a:r>
          </a:p>
        </p:txBody>
      </p:sp>
      <p:sp>
        <p:nvSpPr>
          <p:cNvPr id="16" name="矩形标注 15"/>
          <p:cNvSpPr/>
          <p:nvPr/>
        </p:nvSpPr>
        <p:spPr>
          <a:xfrm>
            <a:off x="6804248" y="980728"/>
            <a:ext cx="1008112" cy="720080"/>
          </a:xfrm>
          <a:prstGeom prst="wedgeRectCallout">
            <a:avLst>
              <a:gd name="adj1" fmla="val -27058"/>
              <a:gd name="adj2" fmla="val 873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从文</a:t>
            </a:r>
            <a:endParaRPr lang="en-US" altLang="zh-CN" sz="2400" b="1" dirty="0" smtClean="0"/>
          </a:p>
          <a:p>
            <a:pPr algn="ctr"/>
            <a:r>
              <a:rPr lang="zh-CN" altLang="en-US" sz="2400" b="1" dirty="0" smtClean="0"/>
              <a:t>救国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755576" y="5805264"/>
            <a:ext cx="7272808" cy="461665"/>
            <a:chOff x="395536" y="4437112"/>
            <a:chExt cx="6912768" cy="461665"/>
          </a:xfrm>
        </p:grpSpPr>
        <p:cxnSp>
          <p:nvCxnSpPr>
            <p:cNvPr id="20" name="直接箭头连接符 19"/>
            <p:cNvCxnSpPr/>
            <p:nvPr/>
          </p:nvCxnSpPr>
          <p:spPr>
            <a:xfrm>
              <a:off x="395536" y="4869160"/>
              <a:ext cx="6912768" cy="0"/>
            </a:xfrm>
            <a:prstGeom prst="straightConnector1">
              <a:avLst/>
            </a:prstGeom>
            <a:ln w="38100">
              <a:solidFill>
                <a:srgbClr val="FF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1547664" y="4437112"/>
              <a:ext cx="44644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FF"/>
                  </a:solidFill>
                  <a:latin typeface="微软雅黑" pitchFamily="34" charset="-122"/>
                  <a:ea typeface="微软雅黑" pitchFamily="34" charset="-122"/>
                </a:rPr>
                <a:t>明线：作者与藤野先生的交往</a:t>
              </a:r>
              <a:endParaRPr lang="zh-CN" altLang="en-US" sz="2400" b="1" dirty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7544" y="332656"/>
            <a:ext cx="7416824" cy="461665"/>
            <a:chOff x="395536" y="4437112"/>
            <a:chExt cx="6912768" cy="461665"/>
          </a:xfrm>
        </p:grpSpPr>
        <p:cxnSp>
          <p:nvCxnSpPr>
            <p:cNvPr id="23" name="直接箭头连接符 22"/>
            <p:cNvCxnSpPr/>
            <p:nvPr/>
          </p:nvCxnSpPr>
          <p:spPr>
            <a:xfrm>
              <a:off x="395536" y="4869160"/>
              <a:ext cx="6912768" cy="0"/>
            </a:xfrm>
            <a:prstGeom prst="straightConnector1">
              <a:avLst/>
            </a:prstGeom>
            <a:ln w="38100">
              <a:solidFill>
                <a:srgbClr val="FF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1547664" y="4437112"/>
              <a:ext cx="56886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FF"/>
                  </a:solidFill>
                  <a:latin typeface="微软雅黑" pitchFamily="34" charset="-122"/>
                  <a:ea typeface="微软雅黑" pitchFamily="34" charset="-122"/>
                </a:rPr>
                <a:t>暗线：作者的爱国主义感情</a:t>
              </a:r>
              <a:endParaRPr lang="zh-CN" altLang="en-US" sz="2400" b="1" dirty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683568" y="2060848"/>
            <a:ext cx="1058612" cy="2189857"/>
            <a:chOff x="683568" y="2060848"/>
            <a:chExt cx="1058612" cy="2189857"/>
          </a:xfrm>
        </p:grpSpPr>
        <p:sp>
          <p:nvSpPr>
            <p:cNvPr id="8" name="TextBox 7"/>
            <p:cNvSpPr txBox="1"/>
            <p:nvPr/>
          </p:nvSpPr>
          <p:spPr>
            <a:xfrm>
              <a:off x="683568" y="3789040"/>
              <a:ext cx="1008112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伟大？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4" name="图片 13" descr="5__200410201613369785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3568" y="2060848"/>
              <a:ext cx="1058612" cy="136815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1" name="组合 20"/>
          <p:cNvGrpSpPr/>
          <p:nvPr/>
        </p:nvGrpSpPr>
        <p:grpSpPr>
          <a:xfrm>
            <a:off x="2987824" y="1124744"/>
            <a:ext cx="1656184" cy="3094603"/>
            <a:chOff x="2987824" y="1124744"/>
            <a:chExt cx="1656184" cy="3094603"/>
          </a:xfrm>
        </p:grpSpPr>
        <p:sp>
          <p:nvSpPr>
            <p:cNvPr id="10" name="TextBox 9"/>
            <p:cNvSpPr txBox="1"/>
            <p:nvPr/>
          </p:nvSpPr>
          <p:spPr>
            <a:xfrm>
              <a:off x="3059832" y="3573016"/>
              <a:ext cx="1584176" cy="64633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latin typeface="微软雅黑" pitchFamily="34" charset="-122"/>
                  <a:ea typeface="微软雅黑" pitchFamily="34" charset="-122"/>
                </a:rPr>
                <a:t>伟大？</a:t>
              </a:r>
              <a:endParaRPr lang="zh-CN" altLang="en-US" sz="36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8" name="图片 17" descr="5__200410201613369785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87824" y="1124744"/>
              <a:ext cx="1584176" cy="204739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2" name="组合 21"/>
          <p:cNvGrpSpPr/>
          <p:nvPr/>
        </p:nvGrpSpPr>
        <p:grpSpPr>
          <a:xfrm>
            <a:off x="6103067" y="332656"/>
            <a:ext cx="1997325" cy="3865785"/>
            <a:chOff x="6103067" y="332656"/>
            <a:chExt cx="1997325" cy="3865785"/>
          </a:xfrm>
        </p:grpSpPr>
        <p:sp>
          <p:nvSpPr>
            <p:cNvPr id="9" name="TextBox 8"/>
            <p:cNvSpPr txBox="1"/>
            <p:nvPr/>
          </p:nvSpPr>
          <p:spPr>
            <a:xfrm>
              <a:off x="6156176" y="3429000"/>
              <a:ext cx="1728192" cy="76944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latin typeface="微软雅黑" pitchFamily="34" charset="-122"/>
                  <a:ea typeface="微软雅黑" pitchFamily="34" charset="-122"/>
                </a:rPr>
                <a:t>伟大？</a:t>
              </a:r>
              <a:endParaRPr lang="zh-CN" altLang="en-US" sz="4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9" name="图片 18" descr="5__200410201613369785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03067" y="332656"/>
              <a:ext cx="1997325" cy="279736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187624" y="1844824"/>
            <a:ext cx="64807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对待自己工作：</a:t>
            </a:r>
            <a:r>
              <a:rPr lang="zh-CN" altLang="en-US" sz="2400" b="1" dirty="0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认真严谨和求实</a:t>
            </a:r>
            <a:endParaRPr lang="en-US" altLang="zh-CN" sz="2400" b="1" dirty="0" smtClean="0">
              <a:solidFill>
                <a:srgbClr val="0033CC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对待我的学习：</a:t>
            </a:r>
            <a:r>
              <a:rPr lang="zh-CN" altLang="en-US" sz="2400" b="1" dirty="0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真诚关心和帮助</a:t>
            </a:r>
            <a:endParaRPr lang="en-US" altLang="zh-CN" sz="2400" b="1" dirty="0" smtClean="0">
              <a:solidFill>
                <a:srgbClr val="0033CC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对待弱国学生的抱负：</a:t>
            </a:r>
            <a:endParaRPr lang="en-US" altLang="zh-CN" sz="2400" b="1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400" b="1" dirty="0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　　没有民族偏见，同情且尊重，无论是学医救国抱负，还是弃医从文救国的想法。</a:t>
            </a:r>
            <a:endParaRPr lang="en-US" altLang="zh-CN" sz="2400" b="1" dirty="0" smtClean="0">
              <a:solidFill>
                <a:srgbClr val="0033CC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对待贫弱的中国：</a:t>
            </a:r>
            <a:r>
              <a:rPr lang="zh-CN" altLang="en-US" sz="2400" b="1" dirty="0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希望中国有新的医学，希望新医学能救中国。</a:t>
            </a:r>
            <a:endParaRPr lang="en-US" altLang="zh-CN" sz="2400" b="1" dirty="0" smtClean="0">
              <a:solidFill>
                <a:srgbClr val="0033CC"/>
              </a:solidFill>
              <a:latin typeface="黑体" pitchFamily="2" charset="-122"/>
              <a:ea typeface="黑体" pitchFamily="2" charset="-122"/>
            </a:endParaRPr>
          </a:p>
          <a:p>
            <a:endParaRPr lang="en-US" altLang="zh-CN" sz="2400" b="1" dirty="0" smtClean="0">
              <a:solidFill>
                <a:srgbClr val="0033CC"/>
              </a:solidFill>
            </a:endParaRPr>
          </a:p>
          <a:p>
            <a:r>
              <a:rPr lang="zh-CN" altLang="en-US" sz="2400" b="1" dirty="0" smtClean="0">
                <a:solidFill>
                  <a:srgbClr val="0033CC"/>
                </a:solidFill>
              </a:rPr>
              <a:t> </a:t>
            </a:r>
            <a:r>
              <a:rPr lang="zh-CN" altLang="en-US" sz="2400" b="1" dirty="0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让总是被歧视、被凌辱的弱国国民，在孤寂中感到慰藉，于绝望中看到曙光。</a:t>
            </a:r>
            <a:endParaRPr lang="en-US" altLang="zh-CN" sz="2400" b="1" dirty="0" smtClean="0">
              <a:solidFill>
                <a:srgbClr val="0033CC"/>
              </a:solidFill>
              <a:latin typeface="黑体" pitchFamily="2" charset="-122"/>
              <a:ea typeface="黑体" pitchFamily="2" charset="-122"/>
            </a:endParaRPr>
          </a:p>
          <a:p>
            <a:endParaRPr lang="zh-CN" altLang="en-US" sz="2400" b="1" dirty="0" smtClean="0"/>
          </a:p>
          <a:p>
            <a:endParaRPr lang="zh-CN" altLang="en-US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115616" y="260648"/>
            <a:ext cx="4104456" cy="76944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</a:rPr>
              <a:t>伟大的藤野先生</a:t>
            </a:r>
            <a:endParaRPr lang="zh-CN" altLang="en-US" sz="44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5601"/>
          <p:cNvSpPr txBox="1"/>
          <p:nvPr/>
        </p:nvSpPr>
        <p:spPr>
          <a:xfrm>
            <a:off x="1403648" y="620688"/>
            <a:ext cx="5444119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400" b="1" dirty="0">
                <a:ea typeface="黑体" panose="02010609060101010101" pitchFamily="2" charset="-122"/>
              </a:rPr>
              <a:t>课文如何描写初见藤野先生的形象</a:t>
            </a:r>
            <a:r>
              <a:rPr lang="zh-CN" altLang="en-US" sz="2400" b="1" dirty="0" smtClean="0">
                <a:ea typeface="黑体" panose="02010609060101010101" pitchFamily="2" charset="-122"/>
              </a:rPr>
              <a:t>？　</a:t>
            </a:r>
            <a:endParaRPr lang="zh-CN" altLang="en-US" sz="2400" b="1" dirty="0">
              <a:solidFill>
                <a:srgbClr val="FF00FF"/>
              </a:solidFill>
              <a:ea typeface="黑体" panose="02010609060101010101" pitchFamily="2" charset="-122"/>
            </a:endParaRPr>
          </a:p>
        </p:txBody>
      </p:sp>
      <p:pic>
        <p:nvPicPr>
          <p:cNvPr id="25603" name="图片 25602" descr="藤野先生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32208" y="2924944"/>
            <a:ext cx="2530068" cy="3477444"/>
          </a:xfrm>
          <a:prstGeom prst="ellipse">
            <a:avLst/>
          </a:prstGeom>
          <a:noFill/>
          <a:ln w="9525">
            <a:noFill/>
          </a:ln>
          <a:effectLst>
            <a:softEdge rad="127000"/>
          </a:effectLst>
        </p:spPr>
      </p:pic>
      <p:grpSp>
        <p:nvGrpSpPr>
          <p:cNvPr id="15" name="组合 14"/>
          <p:cNvGrpSpPr/>
          <p:nvPr/>
        </p:nvGrpSpPr>
        <p:grpSpPr>
          <a:xfrm>
            <a:off x="899592" y="3284984"/>
            <a:ext cx="5040560" cy="2240959"/>
            <a:chOff x="1043608" y="3717032"/>
            <a:chExt cx="5040560" cy="2240959"/>
          </a:xfrm>
        </p:grpSpPr>
        <p:sp>
          <p:nvSpPr>
            <p:cNvPr id="25605" name="文本框 25604"/>
            <p:cNvSpPr txBox="1"/>
            <p:nvPr/>
          </p:nvSpPr>
          <p:spPr>
            <a:xfrm>
              <a:off x="1043608" y="3717032"/>
              <a:ext cx="223249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>
                <a:buClr>
                  <a:srgbClr val="000000"/>
                </a:buClr>
              </a:pPr>
              <a:r>
                <a:rPr lang="zh-CN" altLang="en-US" sz="2400" b="1" dirty="0" smtClean="0">
                  <a:latin typeface="+mn-ea"/>
                  <a:ea typeface="+mn-ea"/>
                  <a:cs typeface="+mn-ea"/>
                  <a:sym typeface="+mn-ea"/>
                </a:rPr>
                <a:t>目睹耳闻——</a:t>
              </a:r>
              <a:endParaRPr lang="zh-CN" altLang="en-US" sz="2400" b="1" dirty="0">
                <a:latin typeface="+mn-ea"/>
                <a:ea typeface="+mn-ea"/>
                <a:cs typeface="+mn-ea"/>
                <a:sym typeface="+mn-ea"/>
              </a:endParaRPr>
            </a:p>
          </p:txBody>
        </p:sp>
        <p:sp>
          <p:nvSpPr>
            <p:cNvPr id="25606" name="文本框 25605"/>
            <p:cNvSpPr txBox="1"/>
            <p:nvPr/>
          </p:nvSpPr>
          <p:spPr>
            <a:xfrm>
              <a:off x="4427984" y="3789040"/>
              <a:ext cx="165618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>
                <a:buClr>
                  <a:srgbClr val="000000"/>
                </a:buClr>
              </a:pPr>
              <a:endParaRPr lang="zh-CN" altLang="en-US" sz="2400" b="1" dirty="0">
                <a:solidFill>
                  <a:srgbClr val="0033CC"/>
                </a:solidFill>
                <a:latin typeface="+mn-ea"/>
                <a:ea typeface="+mn-ea"/>
              </a:endParaRPr>
            </a:p>
          </p:txBody>
        </p:sp>
        <p:sp>
          <p:nvSpPr>
            <p:cNvPr id="25607" name="文本框 25606"/>
            <p:cNvSpPr txBox="1"/>
            <p:nvPr/>
          </p:nvSpPr>
          <p:spPr>
            <a:xfrm>
              <a:off x="2987824" y="3717033"/>
              <a:ext cx="309634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buClr>
                  <a:srgbClr val="000000"/>
                </a:buClr>
              </a:pPr>
              <a:r>
                <a:rPr lang="zh-CN" altLang="en-US" sz="2400" b="1" dirty="0">
                  <a:solidFill>
                    <a:srgbClr val="0033CC"/>
                  </a:solidFill>
                  <a:latin typeface="+mn-ea"/>
                  <a:ea typeface="+mn-ea"/>
                  <a:cs typeface="+mn-ea"/>
                  <a:sym typeface="+mn-ea"/>
                </a:rPr>
                <a:t>生活</a:t>
              </a:r>
              <a:r>
                <a:rPr lang="zh-CN" altLang="en-US" sz="2400" b="1" dirty="0" smtClean="0">
                  <a:solidFill>
                    <a:srgbClr val="0033CC"/>
                  </a:solidFill>
                  <a:latin typeface="+mn-ea"/>
                  <a:ea typeface="+mn-ea"/>
                  <a:cs typeface="+mn-ea"/>
                  <a:sym typeface="+mn-ea"/>
                </a:rPr>
                <a:t>俭朴</a:t>
              </a:r>
              <a:r>
                <a:rPr lang="en-US" altLang="zh-CN" sz="2400" b="1" dirty="0" smtClean="0">
                  <a:solidFill>
                    <a:srgbClr val="0033CC"/>
                  </a:solidFill>
                  <a:latin typeface="+mn-ea"/>
                  <a:ea typeface="+mn-ea"/>
                  <a:cs typeface="+mn-ea"/>
                  <a:sym typeface="+mn-ea"/>
                </a:rPr>
                <a:t>,</a:t>
              </a:r>
              <a:r>
                <a:rPr lang="zh-CN" altLang="en-US" sz="2400" b="1" dirty="0" smtClean="0">
                  <a:solidFill>
                    <a:srgbClr val="0033CC"/>
                  </a:solidFill>
                  <a:latin typeface="+mn-ea"/>
                  <a:ea typeface="+mn-ea"/>
                </a:rPr>
                <a:t>治学严谨</a:t>
              </a:r>
              <a:endParaRPr lang="zh-CN" altLang="en-US" sz="2400" b="1" dirty="0">
                <a:solidFill>
                  <a:srgbClr val="0033CC"/>
                </a:solidFill>
                <a:latin typeface="+mn-ea"/>
                <a:ea typeface="+mn-ea"/>
                <a:cs typeface="+mn-ea"/>
                <a:sym typeface="+mn-ea"/>
              </a:endParaRPr>
            </a:p>
          </p:txBody>
        </p:sp>
        <p:sp>
          <p:nvSpPr>
            <p:cNvPr id="25608" name="直接连接符 25607"/>
            <p:cNvSpPr/>
            <p:nvPr/>
          </p:nvSpPr>
          <p:spPr>
            <a:xfrm>
              <a:off x="2609850" y="4967288"/>
              <a:ext cx="0" cy="68580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25609" name="直接连接符 25608"/>
            <p:cNvSpPr/>
            <p:nvPr/>
          </p:nvSpPr>
          <p:spPr>
            <a:xfrm>
              <a:off x="2771800" y="4653136"/>
              <a:ext cx="0" cy="720080"/>
            </a:xfrm>
            <a:prstGeom prst="line">
              <a:avLst/>
            </a:prstGeom>
            <a:ln w="152400" cap="sq" cmpd="sng">
              <a:solidFill>
                <a:srgbClr val="FF66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5610" name="文本框 25609"/>
            <p:cNvSpPr txBox="1"/>
            <p:nvPr/>
          </p:nvSpPr>
          <p:spPr>
            <a:xfrm>
              <a:off x="1835696" y="5373216"/>
              <a:ext cx="1832553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>
                <a:buClr>
                  <a:srgbClr val="000000"/>
                </a:buClr>
              </a:pPr>
              <a:r>
                <a:rPr lang="zh-CN" altLang="en-US" sz="3200" b="1" dirty="0">
                  <a:solidFill>
                    <a:srgbClr val="FF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学者形象</a:t>
              </a:r>
            </a:p>
          </p:txBody>
        </p:sp>
      </p:grpSp>
      <p:sp>
        <p:nvSpPr>
          <p:cNvPr id="25611" name="文本框 25610"/>
          <p:cNvSpPr txBox="1"/>
          <p:nvPr/>
        </p:nvSpPr>
        <p:spPr>
          <a:xfrm>
            <a:off x="6659245" y="6402705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藤野严九郎</a:t>
            </a:r>
          </a:p>
        </p:txBody>
      </p:sp>
      <p:sp>
        <p:nvSpPr>
          <p:cNvPr id="25612" name="文本框 25611"/>
          <p:cNvSpPr txBox="1"/>
          <p:nvPr/>
        </p:nvSpPr>
        <p:spPr>
          <a:xfrm>
            <a:off x="1043608" y="1628800"/>
            <a:ext cx="5401295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>
              <a:buClr>
                <a:srgbClr val="000000"/>
              </a:buClr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外貌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黑瘦、八字须、戴着眼镜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                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buClr>
                <a:srgbClr val="000000"/>
              </a:buClr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举止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挟着一叠大大小小的书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  <a:p>
            <a:pPr lvl="0" algn="just">
              <a:buClr>
                <a:srgbClr val="000000"/>
              </a:buClr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声调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缓慢而很有顿挫</a:t>
            </a:r>
          </a:p>
        </p:txBody>
      </p:sp>
      <p:sp>
        <p:nvSpPr>
          <p:cNvPr id="25613" name="右大括号 25612"/>
          <p:cNvSpPr/>
          <p:nvPr/>
        </p:nvSpPr>
        <p:spPr>
          <a:xfrm>
            <a:off x="6084168" y="1772816"/>
            <a:ext cx="73025" cy="1152525"/>
          </a:xfrm>
          <a:prstGeom prst="rightBrace">
            <a:avLst>
              <a:gd name="adj1" fmla="val 13152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4" name="文本框 25613"/>
          <p:cNvSpPr txBox="1"/>
          <p:nvPr/>
        </p:nvSpPr>
        <p:spPr>
          <a:xfrm>
            <a:off x="6300192" y="1916832"/>
            <a:ext cx="1152128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</a:pP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白描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2" grpId="0" uiExpand="1" build="p"/>
      <p:bldP spid="256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6625" descr="33004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5151264"/>
            <a:ext cx="1763688" cy="170673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文本框 26626"/>
          <p:cNvSpPr txBox="1"/>
          <p:nvPr/>
        </p:nvSpPr>
        <p:spPr>
          <a:xfrm>
            <a:off x="2051720" y="1196752"/>
            <a:ext cx="6264374" cy="41549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(1</a:t>
            </a:r>
            <a:r>
              <a:rPr lang="en-US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)</a:t>
            </a: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身份</a:t>
            </a:r>
            <a:endParaRPr lang="en-US" altLang="zh-CN" sz="2400" b="1" dirty="0" smtClean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endParaRPr lang="zh-CN" altLang="en-US" sz="24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endParaRPr lang="zh-CN" altLang="en-US" sz="24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en-US" altLang="zh-CN" sz="2400" b="1" dirty="0">
                <a:solidFill>
                  <a:srgbClr val="C00000"/>
                </a:solidFill>
                <a:ea typeface="黑体" panose="02010609060101010101" pitchFamily="2" charset="-122"/>
              </a:rPr>
              <a:t>(2</a:t>
            </a:r>
            <a:r>
              <a:rPr lang="en-US" altLang="zh-CN" sz="2400" b="1" dirty="0" smtClean="0">
                <a:solidFill>
                  <a:srgbClr val="C00000"/>
                </a:solidFill>
                <a:ea typeface="黑体" panose="02010609060101010101" pitchFamily="2" charset="-122"/>
              </a:rPr>
              <a:t>)</a:t>
            </a:r>
            <a:r>
              <a:rPr lang="zh-CN" altLang="en-US" sz="2400" b="1" dirty="0" smtClean="0">
                <a:solidFill>
                  <a:srgbClr val="C00000"/>
                </a:solidFill>
                <a:ea typeface="黑体" panose="02010609060101010101" pitchFamily="2" charset="-122"/>
              </a:rPr>
              <a:t>肖像</a:t>
            </a:r>
            <a:endParaRPr lang="en-US" altLang="zh-CN" sz="2400" b="1" dirty="0" smtClean="0">
              <a:solidFill>
                <a:srgbClr val="C00000"/>
              </a:solidFill>
              <a:ea typeface="黑体" panose="02010609060101010101" pitchFamily="2" charset="-122"/>
            </a:endParaRPr>
          </a:p>
          <a:p>
            <a:endParaRPr lang="zh-CN" altLang="en-US" sz="2400" b="1" dirty="0">
              <a:solidFill>
                <a:srgbClr val="0033CC"/>
              </a:solidFill>
              <a:ea typeface="黑体" panose="02010609060101010101" pitchFamily="2" charset="-122"/>
            </a:endParaRPr>
          </a:p>
          <a:p>
            <a:pPr lvl="0"/>
            <a:endParaRPr lang="zh-CN" altLang="en-US" sz="24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en-US" altLang="zh-CN" sz="2400" b="1" dirty="0">
                <a:solidFill>
                  <a:srgbClr val="C00000"/>
                </a:solidFill>
                <a:ea typeface="黑体" panose="02010609060101010101" pitchFamily="2" charset="-122"/>
              </a:rPr>
              <a:t>(3)</a:t>
            </a:r>
            <a:r>
              <a:rPr lang="zh-CN" altLang="en-US" sz="2400" b="1" dirty="0" smtClean="0">
                <a:solidFill>
                  <a:srgbClr val="C00000"/>
                </a:solidFill>
                <a:ea typeface="黑体" panose="02010609060101010101" pitchFamily="2" charset="-122"/>
              </a:rPr>
              <a:t>治学</a:t>
            </a:r>
            <a:endParaRPr lang="en-US" altLang="zh-CN" sz="2400" b="1" dirty="0" smtClean="0">
              <a:solidFill>
                <a:srgbClr val="C00000"/>
              </a:solidFill>
              <a:ea typeface="黑体" panose="02010609060101010101" pitchFamily="2" charset="-122"/>
            </a:endParaRPr>
          </a:p>
          <a:p>
            <a:endParaRPr lang="en-US" altLang="zh-CN" sz="2400" b="1" dirty="0" smtClean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endParaRPr lang="en-US" altLang="zh-CN" sz="2400" b="1" dirty="0" smtClean="0">
              <a:ea typeface="黑体" panose="02010609060101010101" pitchFamily="2" charset="-122"/>
            </a:endParaRPr>
          </a:p>
          <a:p>
            <a:r>
              <a:rPr lang="en-US" altLang="zh-CN" sz="2400" b="1" dirty="0" smtClean="0">
                <a:solidFill>
                  <a:srgbClr val="C00000"/>
                </a:solidFill>
                <a:ea typeface="黑体" panose="02010609060101010101" pitchFamily="2" charset="-122"/>
              </a:rPr>
              <a:t>(4)</a:t>
            </a:r>
            <a:r>
              <a:rPr lang="zh-CN" altLang="en-US" sz="2400" b="1" dirty="0" smtClean="0">
                <a:solidFill>
                  <a:srgbClr val="C00000"/>
                </a:solidFill>
                <a:ea typeface="黑体" panose="02010609060101010101" pitchFamily="2" charset="-122"/>
              </a:rPr>
              <a:t>待人</a:t>
            </a:r>
            <a:endParaRPr lang="zh-CN" altLang="en-US" sz="2400" b="1" dirty="0">
              <a:solidFill>
                <a:srgbClr val="C00000"/>
              </a:solidFill>
              <a:ea typeface="黑体" panose="02010609060101010101" pitchFamily="2" charset="-122"/>
            </a:endParaRPr>
          </a:p>
          <a:p>
            <a:pPr lvl="0"/>
            <a:endParaRPr lang="zh-CN" altLang="en-US" sz="24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6629" name="文本框 26628"/>
          <p:cNvSpPr txBox="1"/>
          <p:nvPr/>
        </p:nvSpPr>
        <p:spPr>
          <a:xfrm>
            <a:off x="3347864" y="1700808"/>
            <a:ext cx="352839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仙</a:t>
            </a:r>
            <a:r>
              <a:rPr lang="zh-CN" altLang="en-US" sz="2400" b="1" dirty="0">
                <a:solidFill>
                  <a:srgbClr val="0033CC"/>
                </a:solidFill>
                <a:ea typeface="黑体" panose="02010609060101010101" pitchFamily="2" charset="-122"/>
              </a:rPr>
              <a:t>台医</a:t>
            </a:r>
            <a:r>
              <a:rPr lang="zh-CN" altLang="en-US" sz="24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学院的医学教授</a:t>
            </a:r>
          </a:p>
        </p:txBody>
      </p:sp>
      <p:sp>
        <p:nvSpPr>
          <p:cNvPr id="26630" name="文本框 26629"/>
          <p:cNvSpPr txBox="1"/>
          <p:nvPr/>
        </p:nvSpPr>
        <p:spPr>
          <a:xfrm>
            <a:off x="3347864" y="2852936"/>
            <a:ext cx="491621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400" b="1" dirty="0">
                <a:solidFill>
                  <a:srgbClr val="0033CC"/>
                </a:solidFill>
                <a:ea typeface="黑体" panose="02010609060101010101" pitchFamily="2" charset="-122"/>
              </a:rPr>
              <a:t>“</a:t>
            </a:r>
            <a:r>
              <a:rPr lang="zh-CN" altLang="en-US" sz="2400" b="1" dirty="0">
                <a:solidFill>
                  <a:srgbClr val="0033CC"/>
                </a:solidFill>
                <a:ea typeface="黑体" panose="02010609060101010101" pitchFamily="2" charset="-122"/>
              </a:rPr>
              <a:t>黑瘦”“八字须”“戴着眼镜”</a:t>
            </a:r>
          </a:p>
        </p:txBody>
      </p:sp>
      <p:sp>
        <p:nvSpPr>
          <p:cNvPr id="26631" name="文本框 26630"/>
          <p:cNvSpPr txBox="1"/>
          <p:nvPr/>
        </p:nvSpPr>
        <p:spPr>
          <a:xfrm>
            <a:off x="3347864" y="3933056"/>
            <a:ext cx="36004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33CC"/>
                </a:solidFill>
                <a:ea typeface="黑体" panose="02010609060101010101" pitchFamily="2" charset="-122"/>
              </a:rPr>
              <a:t>认真负责   治学严谨</a:t>
            </a:r>
          </a:p>
        </p:txBody>
      </p:sp>
      <p:sp>
        <p:nvSpPr>
          <p:cNvPr id="26632" name="文本框 26631"/>
          <p:cNvSpPr txBox="1"/>
          <p:nvPr/>
        </p:nvSpPr>
        <p:spPr>
          <a:xfrm>
            <a:off x="3419872" y="5013176"/>
            <a:ext cx="323974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33CC"/>
                </a:solidFill>
                <a:ea typeface="黑体" panose="02010609060101010101" pitchFamily="2" charset="-122"/>
              </a:rPr>
              <a:t>热情诚恳   循循善诱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11760" y="332656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藤野先生的简介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9" grpId="0"/>
      <p:bldP spid="26630" grpId="0"/>
      <p:bldP spid="26631" grpId="0"/>
      <p:bldP spid="266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文本框 28675"/>
          <p:cNvSpPr txBox="1"/>
          <p:nvPr/>
        </p:nvSpPr>
        <p:spPr>
          <a:xfrm>
            <a:off x="647700" y="1340768"/>
            <a:ext cx="84963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2" charset="-122"/>
              </a:rPr>
              <a:t>我”对藤野先生</a:t>
            </a:r>
            <a:r>
              <a:rPr lang="zh-CN" altLang="en-US" sz="24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怀有什么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2" charset="-122"/>
              </a:rPr>
              <a:t>感情</a:t>
            </a:r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2" charset="-122"/>
              </a:rPr>
              <a:t>?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2" charset="-122"/>
              </a:rPr>
              <a:t>引用课文内容简要回答。</a:t>
            </a:r>
          </a:p>
        </p:txBody>
      </p:sp>
      <p:sp>
        <p:nvSpPr>
          <p:cNvPr id="28677" name="文本框 28676"/>
          <p:cNvSpPr txBox="1"/>
          <p:nvPr/>
        </p:nvSpPr>
        <p:spPr>
          <a:xfrm>
            <a:off x="539552" y="2780928"/>
            <a:ext cx="7689676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4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4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我”对藤野先生的感情</a:t>
            </a:r>
            <a:r>
              <a:rPr lang="en-US" altLang="zh-CN" sz="24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:</a:t>
            </a:r>
          </a:p>
          <a:p>
            <a:r>
              <a:rPr lang="en-US" altLang="zh-CN" sz="2400" b="1" dirty="0" smtClean="0">
                <a:ea typeface="黑体" panose="02010609060101010101" pitchFamily="2" charset="-122"/>
              </a:rPr>
              <a:t>1</a:t>
            </a:r>
            <a:r>
              <a:rPr lang="zh-CN" altLang="en-US" sz="2400" b="1" dirty="0" smtClean="0">
                <a:ea typeface="黑体" panose="02010609060101010101" pitchFamily="2" charset="-122"/>
              </a:rPr>
              <a:t>、</a:t>
            </a:r>
            <a:r>
              <a:rPr lang="zh-CN" altLang="en-US" sz="2400" b="1" dirty="0" smtClean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感激</a:t>
            </a: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400" b="1" dirty="0" smtClean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怀念</a:t>
            </a:r>
            <a:r>
              <a:rPr lang="en-US" altLang="zh-CN" sz="24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:</a:t>
            </a:r>
            <a:r>
              <a:rPr lang="en-US" altLang="zh-CN" sz="2400" b="1" dirty="0" smtClean="0">
                <a:solidFill>
                  <a:srgbClr val="0033CC"/>
                </a:solidFill>
                <a:ea typeface="黑体" panose="02010609060101010101" pitchFamily="2" charset="-122"/>
              </a:rPr>
              <a:t>①</a:t>
            </a:r>
            <a:r>
              <a:rPr lang="zh-CN" altLang="en-US" sz="2400" b="1" dirty="0">
                <a:solidFill>
                  <a:srgbClr val="0033CC"/>
                </a:solidFill>
                <a:ea typeface="黑体" panose="02010609060101010101" pitchFamily="2" charset="-122"/>
              </a:rPr>
              <a:t>装订收藏</a:t>
            </a:r>
            <a:r>
              <a:rPr lang="zh-CN" altLang="en-US" sz="2400" b="1" dirty="0" smtClean="0">
                <a:solidFill>
                  <a:srgbClr val="0033CC"/>
                </a:solidFill>
                <a:ea typeface="黑体" panose="02010609060101010101" pitchFamily="2" charset="-122"/>
              </a:rPr>
              <a:t>讲义</a:t>
            </a:r>
            <a:endParaRPr lang="en-US" altLang="zh-CN" sz="2400" b="1" dirty="0" smtClean="0">
              <a:solidFill>
                <a:srgbClr val="0033CC"/>
              </a:solidFill>
              <a:ea typeface="黑体" panose="02010609060101010101" pitchFamily="2" charset="-122"/>
            </a:endParaRPr>
          </a:p>
          <a:p>
            <a:r>
              <a:rPr lang="zh-CN" altLang="en-US" sz="2400" b="1" dirty="0" smtClean="0">
                <a:solidFill>
                  <a:srgbClr val="0033CC"/>
                </a:solidFill>
                <a:ea typeface="黑体" panose="02010609060101010101" pitchFamily="2" charset="-122"/>
              </a:rPr>
              <a:t>　　　　　　　</a:t>
            </a:r>
            <a:r>
              <a:rPr lang="en-US" altLang="zh-CN" sz="2400" b="1" dirty="0" smtClean="0">
                <a:solidFill>
                  <a:srgbClr val="0033CC"/>
                </a:solidFill>
                <a:ea typeface="黑体" panose="02010609060101010101" pitchFamily="2" charset="-122"/>
              </a:rPr>
              <a:t>②</a:t>
            </a:r>
            <a:r>
              <a:rPr lang="zh-CN" altLang="en-US" sz="2400" b="1" dirty="0">
                <a:solidFill>
                  <a:srgbClr val="0033CC"/>
                </a:solidFill>
                <a:ea typeface="黑体" panose="02010609060101010101" pitchFamily="2" charset="-122"/>
              </a:rPr>
              <a:t>悬挂先生的</a:t>
            </a:r>
            <a:r>
              <a:rPr lang="zh-CN" altLang="en-US" sz="2400" b="1" dirty="0" smtClean="0">
                <a:solidFill>
                  <a:srgbClr val="0033CC"/>
                </a:solidFill>
                <a:ea typeface="黑体" panose="02010609060101010101" pitchFamily="2" charset="-122"/>
              </a:rPr>
              <a:t>照片</a:t>
            </a:r>
            <a:endParaRPr lang="en-US" altLang="zh-CN" sz="2400" b="1" dirty="0" smtClean="0">
              <a:solidFill>
                <a:srgbClr val="0033CC"/>
              </a:solidFill>
              <a:ea typeface="黑体" panose="02010609060101010101" pitchFamily="2" charset="-122"/>
            </a:endParaRPr>
          </a:p>
          <a:p>
            <a:r>
              <a:rPr lang="zh-CN" altLang="en-US" sz="2400" b="1" dirty="0" smtClean="0">
                <a:solidFill>
                  <a:srgbClr val="0033CC"/>
                </a:solidFill>
                <a:ea typeface="黑体" panose="02010609060101010101" pitchFamily="2" charset="-122"/>
              </a:rPr>
              <a:t>　　　　　　　</a:t>
            </a:r>
            <a:r>
              <a:rPr lang="en-US" altLang="zh-CN" sz="2400" b="1" dirty="0" smtClean="0">
                <a:solidFill>
                  <a:srgbClr val="0033CC"/>
                </a:solidFill>
                <a:ea typeface="黑体" panose="02010609060101010101" pitchFamily="2" charset="-122"/>
              </a:rPr>
              <a:t>③</a:t>
            </a:r>
            <a:r>
              <a:rPr lang="zh-CN" altLang="en-US" sz="2400" b="1" dirty="0">
                <a:solidFill>
                  <a:srgbClr val="0033CC"/>
                </a:solidFill>
                <a:ea typeface="黑体" panose="02010609060101010101" pitchFamily="2" charset="-122"/>
              </a:rPr>
              <a:t>多写文章把怀念之情化为斗争和力量</a:t>
            </a:r>
            <a:r>
              <a:rPr lang="en-US" altLang="zh-CN" sz="2400" b="1" dirty="0">
                <a:solidFill>
                  <a:srgbClr val="0033CC"/>
                </a:solidFill>
                <a:ea typeface="黑体" panose="02010609060101010101" pitchFamily="2" charset="-122"/>
              </a:rPr>
              <a:t>.</a:t>
            </a:r>
          </a:p>
          <a:p>
            <a:r>
              <a:rPr lang="zh-CN" altLang="en-US" sz="2400" b="1" dirty="0" smtClean="0">
                <a:ea typeface="黑体" panose="02010609060101010101" pitchFamily="2" charset="-122"/>
              </a:rPr>
              <a:t>２、</a:t>
            </a:r>
            <a:r>
              <a:rPr lang="zh-CN" altLang="en-US" sz="2400" b="1" dirty="0" smtClean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愧疚：</a:t>
            </a:r>
            <a:r>
              <a:rPr lang="zh-CN" altLang="en-US" sz="2400" b="1" dirty="0" smtClean="0">
                <a:solidFill>
                  <a:srgbClr val="0033CC"/>
                </a:solidFill>
                <a:ea typeface="黑体" panose="02010609060101010101" pitchFamily="2" charset="-122"/>
              </a:rPr>
              <a:t>因“状况无聊”而没有</a:t>
            </a:r>
            <a:r>
              <a:rPr lang="zh-CN" altLang="en-US" sz="2400" b="1" dirty="0">
                <a:solidFill>
                  <a:srgbClr val="0033CC"/>
                </a:solidFill>
                <a:ea typeface="黑体" panose="02010609060101010101" pitchFamily="2" charset="-122"/>
              </a:rPr>
              <a:t>寄信和</a:t>
            </a:r>
            <a:r>
              <a:rPr lang="zh-CN" altLang="en-US" sz="2400" b="1" dirty="0" smtClean="0">
                <a:solidFill>
                  <a:srgbClr val="0033CC"/>
                </a:solidFill>
                <a:ea typeface="黑体" panose="02010609060101010101" pitchFamily="2" charset="-122"/>
              </a:rPr>
              <a:t>照片</a:t>
            </a:r>
            <a:endParaRPr lang="en-US" altLang="zh-CN" sz="2400" b="1" dirty="0">
              <a:solidFill>
                <a:srgbClr val="0033CC"/>
              </a:solidFill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340768"/>
            <a:ext cx="7183710" cy="4351338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zh-CN" altLang="en-US" dirty="0" smtClean="0"/>
              <a:t>　　　　人生中，总有一个或几个“重要的他人”，“他人”以其令人敬仰的品格或独特的个性，感染着我们，滋养着我们，丰盈着我们。正如马尔克斯在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百年孤独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中所说：生命中真正重要的不是你遇到了什么，而是你记住了什么，又是如何铭记的</a:t>
            </a:r>
            <a:r>
              <a:rPr lang="zh-CN" altLang="en-US" smtClean="0"/>
              <a:t>。  于是便有了</a:t>
            </a:r>
            <a:r>
              <a:rPr lang="zh-CN" altLang="en-US" dirty="0" smtClean="0"/>
              <a:t>写人叙事类散文。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文本框 30722"/>
          <p:cNvSpPr txBox="1"/>
          <p:nvPr/>
        </p:nvSpPr>
        <p:spPr>
          <a:xfrm>
            <a:off x="827088" y="1125538"/>
            <a:ext cx="743585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1.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精读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1—2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段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思考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:</a:t>
            </a:r>
          </a:p>
        </p:txBody>
      </p:sp>
      <p:sp>
        <p:nvSpPr>
          <p:cNvPr id="30724" name="文本框 30723"/>
          <p:cNvSpPr txBox="1"/>
          <p:nvPr/>
        </p:nvSpPr>
        <p:spPr>
          <a:xfrm>
            <a:off x="611560" y="1628800"/>
            <a:ext cx="734404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(1)“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东京也无非是这样”与后文哪几句话相呼应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?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流露出作者怎样的情绪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?</a:t>
            </a:r>
          </a:p>
        </p:txBody>
      </p:sp>
      <p:sp>
        <p:nvSpPr>
          <p:cNvPr id="30725" name="文本框 30724"/>
          <p:cNvSpPr txBox="1"/>
          <p:nvPr/>
        </p:nvSpPr>
        <p:spPr>
          <a:xfrm>
            <a:off x="827584" y="2780928"/>
            <a:ext cx="702064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与“到别的地方去看看</a:t>
            </a:r>
            <a:r>
              <a:rPr lang="en-US" altLang="zh-CN" sz="2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如何呢</a:t>
            </a:r>
            <a:r>
              <a:rPr lang="en-US" altLang="zh-CN" sz="2400" dirty="0" smtClean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?”“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我就往仙台的医学专门学校去”呼应</a:t>
            </a:r>
          </a:p>
        </p:txBody>
      </p:sp>
      <p:pic>
        <p:nvPicPr>
          <p:cNvPr id="30726" name="图片 30725" descr="2508942_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524625"/>
            <a:ext cx="4762500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7" name="图片 30726" descr="2508942_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81500" y="6524625"/>
            <a:ext cx="4762500" cy="333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36" name="文本框 30735"/>
          <p:cNvSpPr txBox="1"/>
          <p:nvPr/>
        </p:nvSpPr>
        <p:spPr>
          <a:xfrm>
            <a:off x="755576" y="3717032"/>
            <a:ext cx="7272808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400" dirty="0" smtClean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　以反语、</a:t>
            </a:r>
            <a:r>
              <a:rPr lang="zh-CN" altLang="en-US" sz="2400" dirty="0" smtClean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比喻、夸张等修辞，描写了</a:t>
            </a:r>
            <a:r>
              <a:rPr lang="zh-CN" altLang="en-US" sz="24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清国留学生</a:t>
            </a:r>
            <a:r>
              <a:rPr lang="zh-CN" altLang="en-US" sz="2400" dirty="0" smtClean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恶俗</a:t>
            </a:r>
            <a:r>
              <a:rPr lang="zh-CN" altLang="en-US" sz="24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的</a:t>
            </a:r>
            <a:r>
              <a:rPr lang="zh-CN" altLang="en-US" sz="2400" dirty="0" smtClean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生活</a:t>
            </a:r>
            <a:r>
              <a:rPr lang="zh-CN" altLang="en-US" sz="2400" dirty="0">
                <a:solidFill>
                  <a:srgbClr val="0033CC"/>
                </a:solidFill>
                <a:ea typeface="黑体" panose="02010609060101010101" pitchFamily="2" charset="-122"/>
              </a:rPr>
              <a:t>，</a:t>
            </a:r>
            <a:r>
              <a:rPr lang="zh-CN" altLang="en-US" sz="2400" dirty="0" smtClean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流</a:t>
            </a:r>
            <a:r>
              <a:rPr lang="zh-CN" altLang="en-US" sz="2400" dirty="0" smtClean="0">
                <a:solidFill>
                  <a:srgbClr val="0000CC"/>
                </a:solidFill>
                <a:ea typeface="黑体" panose="02010609060101010101" pitchFamily="2" charset="-122"/>
              </a:rPr>
              <a:t>露出</a:t>
            </a:r>
            <a:r>
              <a:rPr lang="zh-CN" altLang="en-US" sz="2400" dirty="0" smtClean="0">
                <a:solidFill>
                  <a:srgbClr val="0033CC"/>
                </a:solidFill>
                <a:ea typeface="黑体" panose="02010609060101010101" pitchFamily="2" charset="-122"/>
              </a:rPr>
              <a:t>作者对不学无术的清国留学生的嘲讽、厌恶、失望、愤懑等复杂情绪，反衬出作者忧国忧民的爱国情怀。</a:t>
            </a:r>
            <a:endParaRPr lang="zh-CN" altLang="en-US" sz="2400" dirty="0">
              <a:solidFill>
                <a:srgbClr val="0033CC"/>
              </a:solidFill>
              <a:ea typeface="黑体" panose="0201060906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99592" y="4149080"/>
            <a:ext cx="6912768" cy="1080120"/>
            <a:chOff x="899592" y="4149080"/>
            <a:chExt cx="6912768" cy="108012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475656" y="4149080"/>
              <a:ext cx="2376264" cy="0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5148064" y="4149080"/>
              <a:ext cx="2664296" cy="0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99592" y="4509120"/>
              <a:ext cx="1296144" cy="0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87624" y="4869160"/>
              <a:ext cx="4248472" cy="0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4211960" y="4509120"/>
              <a:ext cx="1296144" cy="0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763688" y="5229200"/>
              <a:ext cx="1152128" cy="0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矩形 31746"/>
          <p:cNvSpPr/>
          <p:nvPr/>
        </p:nvSpPr>
        <p:spPr>
          <a:xfrm>
            <a:off x="539552" y="908720"/>
            <a:ext cx="676855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2" charset="-122"/>
              </a:rPr>
              <a:t>(2)“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2" charset="-122"/>
              </a:rPr>
              <a:t>实在标致极了”改为“实在丑极了”可以吗</a:t>
            </a:r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2" charset="-122"/>
              </a:rPr>
              <a:t>?</a:t>
            </a:r>
          </a:p>
        </p:txBody>
      </p:sp>
      <p:sp>
        <p:nvSpPr>
          <p:cNvPr id="31748" name="文本框 31747"/>
          <p:cNvSpPr txBox="1"/>
          <p:nvPr/>
        </p:nvSpPr>
        <p:spPr>
          <a:xfrm>
            <a:off x="611188" y="2565400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endParaRPr sz="36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1749" name="文本框 31748"/>
          <p:cNvSpPr txBox="1"/>
          <p:nvPr/>
        </p:nvSpPr>
        <p:spPr>
          <a:xfrm>
            <a:off x="899592" y="2204864"/>
            <a:ext cx="6192838" cy="193899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400" dirty="0" smtClean="0">
                <a:solidFill>
                  <a:srgbClr val="0033CC"/>
                </a:solidFill>
                <a:latin typeface="+mn-ea"/>
                <a:ea typeface="+mn-ea"/>
              </a:rPr>
              <a:t>答：不可以。句</a:t>
            </a:r>
            <a:r>
              <a:rPr lang="zh-CN" altLang="en-US" sz="2400" dirty="0">
                <a:solidFill>
                  <a:srgbClr val="0033CC"/>
                </a:solidFill>
                <a:latin typeface="+mn-ea"/>
                <a:ea typeface="+mn-ea"/>
              </a:rPr>
              <a:t>中“标致”是</a:t>
            </a:r>
            <a:r>
              <a:rPr lang="zh-CN" altLang="en-US" sz="2400" dirty="0" smtClean="0">
                <a:solidFill>
                  <a:srgbClr val="0033CC"/>
                </a:solidFill>
                <a:latin typeface="+mn-ea"/>
                <a:ea typeface="+mn-ea"/>
              </a:rPr>
              <a:t>反语，前面用</a:t>
            </a:r>
            <a:r>
              <a:rPr lang="en-US" altLang="zh-CN" sz="2400" dirty="0" smtClean="0">
                <a:solidFill>
                  <a:srgbClr val="0033CC"/>
                </a:solidFill>
                <a:latin typeface="+mn-ea"/>
                <a:ea typeface="+mn-ea"/>
              </a:rPr>
              <a:t>“</a:t>
            </a:r>
            <a:r>
              <a:rPr lang="zh-CN" altLang="en-US" sz="2400" dirty="0">
                <a:solidFill>
                  <a:srgbClr val="0033CC"/>
                </a:solidFill>
                <a:latin typeface="+mn-ea"/>
                <a:ea typeface="+mn-ea"/>
              </a:rPr>
              <a:t>实在</a:t>
            </a:r>
            <a:r>
              <a:rPr lang="zh-CN" altLang="en-US" sz="2400" dirty="0" smtClean="0">
                <a:solidFill>
                  <a:srgbClr val="0033CC"/>
                </a:solidFill>
                <a:latin typeface="+mn-ea"/>
                <a:ea typeface="+mn-ea"/>
              </a:rPr>
              <a:t>”表示强调</a:t>
            </a:r>
            <a:r>
              <a:rPr lang="en-US" altLang="zh-CN" sz="2400" dirty="0" smtClean="0">
                <a:solidFill>
                  <a:srgbClr val="0033CC"/>
                </a:solidFill>
                <a:latin typeface="+mn-ea"/>
                <a:ea typeface="+mn-ea"/>
              </a:rPr>
              <a:t>,</a:t>
            </a:r>
            <a:r>
              <a:rPr lang="zh-CN" altLang="en-US" sz="2400" dirty="0" smtClean="0">
                <a:solidFill>
                  <a:srgbClr val="0033CC"/>
                </a:solidFill>
                <a:latin typeface="+mn-ea"/>
                <a:ea typeface="+mn-ea"/>
              </a:rPr>
              <a:t>突出写出了清国留学生的丑态，强烈</a:t>
            </a:r>
            <a:r>
              <a:rPr lang="zh-CN" altLang="en-US" sz="2400" dirty="0">
                <a:solidFill>
                  <a:srgbClr val="0033CC"/>
                </a:solidFill>
                <a:latin typeface="+mn-ea"/>
                <a:ea typeface="+mn-ea"/>
              </a:rPr>
              <a:t>表达作者对清国留学生</a:t>
            </a:r>
            <a:r>
              <a:rPr lang="zh-CN" altLang="en-US" sz="2400" dirty="0" smtClean="0">
                <a:solidFill>
                  <a:srgbClr val="0033CC"/>
                </a:solidFill>
                <a:latin typeface="+mn-ea"/>
                <a:ea typeface="+mn-ea"/>
              </a:rPr>
              <a:t>的讽刺、厌恶、失望、愤懑之情，也反衬了作者的爱国情怀。而</a:t>
            </a:r>
            <a:r>
              <a:rPr lang="zh-CN" altLang="en-US" sz="2400" dirty="0">
                <a:solidFill>
                  <a:srgbClr val="0033CC"/>
                </a:solidFill>
                <a:latin typeface="+mn-ea"/>
                <a:ea typeface="+mn-ea"/>
              </a:rPr>
              <a:t>改动</a:t>
            </a:r>
            <a:r>
              <a:rPr lang="zh-CN" altLang="en-US" sz="2400" dirty="0" smtClean="0">
                <a:solidFill>
                  <a:srgbClr val="0033CC"/>
                </a:solidFill>
                <a:latin typeface="+mn-ea"/>
                <a:ea typeface="+mn-ea"/>
              </a:rPr>
              <a:t>后语意直白</a:t>
            </a:r>
            <a:r>
              <a:rPr lang="en-US" altLang="zh-CN" sz="2400" dirty="0" smtClean="0">
                <a:solidFill>
                  <a:srgbClr val="0033CC"/>
                </a:solidFill>
                <a:latin typeface="+mn-ea"/>
                <a:ea typeface="+mn-ea"/>
              </a:rPr>
              <a:t>,</a:t>
            </a:r>
            <a:r>
              <a:rPr lang="zh-CN" altLang="en-US" sz="2400" dirty="0" smtClean="0">
                <a:solidFill>
                  <a:srgbClr val="0033CC"/>
                </a:solidFill>
                <a:latin typeface="+mn-ea"/>
                <a:ea typeface="+mn-ea"/>
              </a:rPr>
              <a:t>缺乏</a:t>
            </a:r>
            <a:r>
              <a:rPr lang="zh-CN" altLang="en-US" sz="2400" dirty="0">
                <a:solidFill>
                  <a:srgbClr val="0033CC"/>
                </a:solidFill>
                <a:latin typeface="+mn-ea"/>
                <a:ea typeface="+mn-ea"/>
              </a:rPr>
              <a:t>了讽刺意味。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971600" y="2636912"/>
            <a:ext cx="5760640" cy="1440160"/>
            <a:chOff x="971600" y="2636912"/>
            <a:chExt cx="5760640" cy="144016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4932040" y="2636912"/>
              <a:ext cx="648072" cy="0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043608" y="3356992"/>
              <a:ext cx="648072" cy="0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043608" y="3717032"/>
              <a:ext cx="2952328" cy="0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5868144" y="3356992"/>
              <a:ext cx="648072" cy="0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5580112" y="3717032"/>
              <a:ext cx="1152128" cy="0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971600" y="4077072"/>
              <a:ext cx="936104" cy="0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32769"/>
          <p:cNvSpPr txBox="1"/>
          <p:nvPr/>
        </p:nvSpPr>
        <p:spPr>
          <a:xfrm>
            <a:off x="0" y="274638"/>
            <a:ext cx="9144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endParaRPr sz="36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32771" name="图片 32770" descr="42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4941168"/>
            <a:ext cx="1819366" cy="191683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文本框 32771"/>
          <p:cNvSpPr txBox="1"/>
          <p:nvPr/>
        </p:nvSpPr>
        <p:spPr>
          <a:xfrm>
            <a:off x="158750" y="174625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endParaRPr sz="36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2773" name="文本框 32772"/>
          <p:cNvSpPr txBox="1"/>
          <p:nvPr/>
        </p:nvSpPr>
        <p:spPr>
          <a:xfrm>
            <a:off x="755576" y="332656"/>
            <a:ext cx="7632848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2.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精读第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5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语段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思考</a:t>
            </a:r>
            <a:r>
              <a:rPr lang="en-US" altLang="zh-CN" sz="2400" dirty="0" smtClean="0">
                <a:latin typeface="Arial" panose="020B0604020202020204" pitchFamily="34" charset="0"/>
                <a:ea typeface="黑体" panose="02010609060101010101" pitchFamily="2" charset="-122"/>
              </a:rPr>
              <a:t>:</a:t>
            </a:r>
          </a:p>
          <a:p>
            <a:pPr lvl="0"/>
            <a:endParaRPr lang="en-US" altLang="zh-CN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(1)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初到仙台的“我”受到优待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究其原因是“物以稀为贵”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句中的“大概”可以用“因为”替代吗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?</a:t>
            </a:r>
          </a:p>
        </p:txBody>
      </p:sp>
      <p:sp>
        <p:nvSpPr>
          <p:cNvPr id="32774" name="矩形 32773"/>
          <p:cNvSpPr/>
          <p:nvPr/>
        </p:nvSpPr>
        <p:spPr>
          <a:xfrm>
            <a:off x="1187624" y="2276872"/>
            <a:ext cx="6768752" cy="1569660"/>
          </a:xfrm>
          <a:prstGeom prst="rect">
            <a:avLst/>
          </a:prstGeom>
          <a:solidFill>
            <a:schemeClr val="bg1">
              <a:alpha val="74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400" dirty="0" smtClean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答：不可以。这是诙谐口气，</a:t>
            </a:r>
            <a:r>
              <a:rPr lang="en-US" altLang="zh-CN" sz="2400" dirty="0" smtClean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大概”表示猜测</a:t>
            </a:r>
            <a:r>
              <a:rPr lang="en-US" altLang="zh-CN" sz="2400" dirty="0" smtClean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2400" dirty="0" smtClean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　猜测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他在仙台受“优待”的</a:t>
            </a:r>
            <a:r>
              <a:rPr lang="zh-CN" altLang="en-US" sz="2400" dirty="0" smtClean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原因</a:t>
            </a:r>
            <a:r>
              <a:rPr lang="en-US" altLang="zh-CN" sz="2400" dirty="0" smtClean="0">
                <a:solidFill>
                  <a:srgbClr val="0000CC"/>
                </a:solidFill>
                <a:ea typeface="黑体" panose="02010609060101010101" pitchFamily="2" charset="-122"/>
              </a:rPr>
              <a:t>,</a:t>
            </a:r>
            <a:r>
              <a:rPr lang="zh-CN" altLang="en-US" sz="2400" dirty="0" smtClean="0">
                <a:solidFill>
                  <a:srgbClr val="0000CC"/>
                </a:solidFill>
                <a:ea typeface="黑体" panose="02010609060101010101" pitchFamily="2" charset="-122"/>
              </a:rPr>
              <a:t>表达了弱</a:t>
            </a:r>
            <a:r>
              <a:rPr lang="zh-CN" altLang="en-US" sz="2400" dirty="0" smtClean="0">
                <a:solidFill>
                  <a:srgbClr val="0000CC"/>
                </a:solidFill>
                <a:ea typeface="黑体" panose="02010609060101010101" pitchFamily="2" charset="-122"/>
                <a:sym typeface="+mn-ea"/>
              </a:rPr>
              <a:t>国</a:t>
            </a:r>
            <a:r>
              <a:rPr lang="zh-CN" altLang="en-US" sz="2400" dirty="0">
                <a:solidFill>
                  <a:srgbClr val="0000CC"/>
                </a:solidFill>
                <a:ea typeface="黑体" panose="02010609060101010101" pitchFamily="2" charset="-122"/>
                <a:sym typeface="+mn-ea"/>
              </a:rPr>
              <a:t>国民</a:t>
            </a:r>
            <a:r>
              <a:rPr lang="zh-CN" altLang="en-US" sz="2400" dirty="0" smtClean="0">
                <a:solidFill>
                  <a:srgbClr val="0000CC"/>
                </a:solidFill>
                <a:ea typeface="黑体" panose="02010609060101010101" pitchFamily="2" charset="-122"/>
                <a:sym typeface="+mn-ea"/>
              </a:rPr>
              <a:t>的感激与辛酸之情</a:t>
            </a:r>
            <a:r>
              <a:rPr lang="en-US" altLang="zh-CN" sz="2400" dirty="0" smtClean="0">
                <a:solidFill>
                  <a:srgbClr val="0000CC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2400" dirty="0" smtClean="0">
                <a:solidFill>
                  <a:srgbClr val="0000CC"/>
                </a:solidFill>
                <a:ea typeface="黑体" panose="02010609060101010101" pitchFamily="2" charset="-122"/>
                <a:sym typeface="+mn-ea"/>
              </a:rPr>
              <a:t>表现了作者</a:t>
            </a:r>
            <a:r>
              <a:rPr lang="zh-CN" altLang="en-US" sz="2400" dirty="0">
                <a:solidFill>
                  <a:srgbClr val="0000CC"/>
                </a:solidFill>
                <a:ea typeface="黑体" panose="02010609060101010101" pitchFamily="2" charset="-122"/>
                <a:sym typeface="+mn-ea"/>
              </a:rPr>
              <a:t>强烈的民族自尊心</a:t>
            </a:r>
            <a:r>
              <a:rPr lang="zh-CN" altLang="en-US" sz="2400" dirty="0" smtClean="0">
                <a:solidFill>
                  <a:srgbClr val="0000CC"/>
                </a:solidFill>
                <a:ea typeface="黑体" panose="02010609060101010101" pitchFamily="2" charset="-122"/>
                <a:sym typeface="+mn-ea"/>
              </a:rPr>
              <a:t>。而“因为”</a:t>
            </a:r>
            <a:r>
              <a:rPr lang="zh-CN" altLang="en-US" sz="2400" dirty="0">
                <a:solidFill>
                  <a:srgbClr val="0000CC"/>
                </a:solidFill>
                <a:ea typeface="黑体" panose="02010609060101010101" pitchFamily="2" charset="-122"/>
                <a:sym typeface="+mn-ea"/>
              </a:rPr>
              <a:t>表达不出这层意味</a:t>
            </a:r>
            <a:r>
              <a:rPr lang="zh-CN" altLang="en-US" sz="2400" dirty="0" smtClean="0">
                <a:solidFill>
                  <a:srgbClr val="0000CC"/>
                </a:solidFill>
                <a:ea typeface="黑体" panose="02010609060101010101" pitchFamily="2" charset="-122"/>
                <a:sym typeface="+mn-ea"/>
              </a:rPr>
              <a:t>。</a:t>
            </a:r>
            <a:endParaRPr lang="zh-CN" altLang="en-US" sz="2400" dirty="0">
              <a:solidFill>
                <a:srgbClr val="0000CC"/>
              </a:solidFill>
              <a:ea typeface="黑体" panose="0201060906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19672" y="2708920"/>
            <a:ext cx="6192688" cy="732074"/>
            <a:chOff x="1619672" y="2708920"/>
            <a:chExt cx="6192688" cy="732074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3242320" y="3056966"/>
              <a:ext cx="2193776" cy="11994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3851920" y="2708920"/>
              <a:ext cx="1152128" cy="0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619672" y="3429000"/>
              <a:ext cx="2193776" cy="11994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300192" y="3429000"/>
              <a:ext cx="1512168" cy="0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文本框 33794"/>
          <p:cNvSpPr txBox="1"/>
          <p:nvPr/>
        </p:nvSpPr>
        <p:spPr>
          <a:xfrm>
            <a:off x="1043608" y="836712"/>
            <a:ext cx="6264275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(2)“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居然睡安稳了”句中“居然”是什么意思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?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对表达思想感情有什么作用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?</a:t>
            </a:r>
          </a:p>
        </p:txBody>
      </p:sp>
      <p:sp>
        <p:nvSpPr>
          <p:cNvPr id="33796" name="矩形 33795"/>
          <p:cNvSpPr/>
          <p:nvPr/>
        </p:nvSpPr>
        <p:spPr>
          <a:xfrm>
            <a:off x="1331640" y="2276872"/>
            <a:ext cx="6264275" cy="193899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400" dirty="0" smtClean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答：</a:t>
            </a:r>
            <a:r>
              <a:rPr lang="en-US" altLang="zh-CN" sz="2400" dirty="0" smtClean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居然”表示</a:t>
            </a:r>
            <a:r>
              <a:rPr lang="zh-CN" altLang="en-US" sz="2400" dirty="0" smtClean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出乎意料</a:t>
            </a:r>
            <a:r>
              <a:rPr lang="zh-CN" altLang="en-US" sz="2400" dirty="0" smtClean="0">
                <a:solidFill>
                  <a:srgbClr val="0000CC"/>
                </a:solidFill>
                <a:ea typeface="黑体" panose="02010609060101010101" pitchFamily="2" charset="-122"/>
              </a:rPr>
              <a:t>、</a:t>
            </a:r>
            <a:r>
              <a:rPr lang="zh-CN" altLang="en-US" sz="2400" dirty="0" smtClean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意想不到的意思。</a:t>
            </a:r>
            <a:endParaRPr lang="en-US" altLang="zh-CN" sz="2400" dirty="0" smtClean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2400" dirty="0" smtClean="0">
                <a:solidFill>
                  <a:srgbClr val="0000CC"/>
                </a:solidFill>
                <a:ea typeface="黑体" panose="02010609060101010101" pitchFamily="2" charset="-122"/>
              </a:rPr>
              <a:t>用了对比，以幽默的笔调，写我在居住条件不好的情况下却</a:t>
            </a:r>
            <a:r>
              <a:rPr lang="zh-CN" altLang="en-US" sz="2400" dirty="0" smtClean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出乎意料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的睡</a:t>
            </a:r>
            <a:r>
              <a:rPr lang="zh-CN" altLang="en-US" sz="2400" dirty="0" smtClean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安稳</a:t>
            </a:r>
            <a:r>
              <a:rPr lang="en-US" altLang="zh-CN" sz="2400" dirty="0" smtClean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2400" dirty="0" smtClean="0">
                <a:solidFill>
                  <a:srgbClr val="0000CC"/>
                </a:solidFill>
                <a:ea typeface="黑体" panose="02010609060101010101" pitchFamily="2" charset="-122"/>
              </a:rPr>
              <a:t>表达了作者对恶劣生活</a:t>
            </a:r>
            <a:r>
              <a:rPr lang="zh-CN" altLang="en-US" sz="2400" dirty="0">
                <a:solidFill>
                  <a:srgbClr val="0000CC"/>
                </a:solidFill>
                <a:ea typeface="黑体" panose="02010609060101010101" pitchFamily="2" charset="-122"/>
              </a:rPr>
              <a:t>环境</a:t>
            </a:r>
            <a:r>
              <a:rPr lang="zh-CN" altLang="en-US" sz="2400" dirty="0" smtClean="0">
                <a:solidFill>
                  <a:srgbClr val="0000CC"/>
                </a:solidFill>
                <a:ea typeface="黑体" panose="02010609060101010101" pitchFamily="2" charset="-122"/>
              </a:rPr>
              <a:t>的不以为意，表现了作者的一心求学救国。</a:t>
            </a:r>
            <a:r>
              <a:rPr lang="en-US" altLang="zh-CN" sz="2400" dirty="0" smtClean="0">
                <a:solidFill>
                  <a:srgbClr val="0000CC"/>
                </a:solidFill>
                <a:ea typeface="黑体" panose="02010609060101010101" pitchFamily="2" charset="-122"/>
              </a:rPr>
              <a:t> </a:t>
            </a:r>
            <a:endParaRPr lang="zh-CN" altLang="en-US" sz="2400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图片 34819" descr="2004122610543723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210300"/>
            <a:ext cx="5076825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1" name="图片 34820" descr="2004122610543723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175" y="6210300"/>
            <a:ext cx="5076825" cy="64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2" name="文本框 34821"/>
          <p:cNvSpPr txBox="1"/>
          <p:nvPr/>
        </p:nvSpPr>
        <p:spPr>
          <a:xfrm>
            <a:off x="755576" y="548680"/>
            <a:ext cx="7344494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3.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精读第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24---31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段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思考</a:t>
            </a:r>
            <a:r>
              <a:rPr lang="en-US" altLang="zh-CN" sz="2400" dirty="0" smtClean="0">
                <a:latin typeface="Arial" panose="020B0604020202020204" pitchFamily="34" charset="0"/>
                <a:ea typeface="黑体" panose="02010609060101010101" pitchFamily="2" charset="-122"/>
              </a:rPr>
              <a:t>:</a:t>
            </a:r>
          </a:p>
          <a:p>
            <a:pPr lvl="0"/>
            <a:endParaRPr lang="en-US" altLang="zh-CN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(1)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怎样理解“中国是弱国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所以中国人当然是低能儿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分数在六十分以上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便不是自己的能力</a:t>
            </a:r>
            <a:r>
              <a:rPr lang="zh-CN" altLang="en-US" sz="2400" dirty="0" smtClean="0">
                <a:latin typeface="Arial" panose="020B0604020202020204" pitchFamily="34" charset="0"/>
                <a:ea typeface="黑体" panose="02010609060101010101" pitchFamily="2" charset="-122"/>
              </a:rPr>
              <a:t>了”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这句话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?</a:t>
            </a:r>
          </a:p>
        </p:txBody>
      </p:sp>
      <p:sp>
        <p:nvSpPr>
          <p:cNvPr id="34823" name="文本框 34822"/>
          <p:cNvSpPr txBox="1"/>
          <p:nvPr/>
        </p:nvSpPr>
        <p:spPr>
          <a:xfrm>
            <a:off x="899592" y="2636912"/>
            <a:ext cx="7345511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   </a:t>
            </a:r>
            <a:r>
              <a:rPr lang="zh-CN" altLang="en-US" sz="2400" dirty="0" smtClean="0">
                <a:solidFill>
                  <a:srgbClr val="0000CC"/>
                </a:solidFill>
                <a:ea typeface="黑体" panose="02010609060101010101" pitchFamily="2" charset="-122"/>
              </a:rPr>
              <a:t>答：</a:t>
            </a:r>
            <a:r>
              <a:rPr lang="en-US" altLang="zh-CN" sz="2400" dirty="0" smtClean="0">
                <a:solidFill>
                  <a:srgbClr val="0000CC"/>
                </a:solidFill>
                <a:ea typeface="黑体" panose="02010609060101010101" pitchFamily="2" charset="-122"/>
              </a:rPr>
              <a:t> </a:t>
            </a:r>
            <a:r>
              <a:rPr lang="zh-CN" altLang="en-US" sz="2400" dirty="0" smtClean="0">
                <a:solidFill>
                  <a:srgbClr val="0000CC"/>
                </a:solidFill>
                <a:ea typeface="黑体" panose="02010609060101010101" pitchFamily="2" charset="-122"/>
              </a:rPr>
              <a:t>模拟日本人的心理活动，揭露了日本人以荒诞的因果逻辑：因为你是“弱国”人，所以你就是“低能儿”，且还以 “当然”来强调，歧视和凌辱中国人。表达了</a:t>
            </a:r>
            <a:r>
              <a:rPr lang="zh-CN" altLang="en-US" sz="2400" dirty="0" smtClean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作者无比的辛酸和强烈的</a:t>
            </a:r>
            <a:r>
              <a:rPr lang="zh-CN" altLang="en-US" sz="2400" dirty="0" smtClean="0">
                <a:solidFill>
                  <a:srgbClr val="0000CC"/>
                </a:solidFill>
                <a:ea typeface="黑体" panose="02010609060101010101" pitchFamily="2" charset="-122"/>
              </a:rPr>
              <a:t>激愤之情，表现了作者强烈的</a:t>
            </a:r>
            <a:r>
              <a:rPr lang="zh-CN" altLang="en-US" sz="2400" dirty="0">
                <a:solidFill>
                  <a:srgbClr val="0000CC"/>
                </a:solidFill>
                <a:ea typeface="黑体" panose="02010609060101010101" pitchFamily="2" charset="-122"/>
              </a:rPr>
              <a:t>民族自尊心</a:t>
            </a:r>
            <a:r>
              <a:rPr lang="zh-CN" altLang="en-US" sz="2400" dirty="0" smtClean="0">
                <a:solidFill>
                  <a:srgbClr val="0000CC"/>
                </a:solidFill>
                <a:ea typeface="黑体" panose="02010609060101010101" pitchFamily="2" charset="-122"/>
              </a:rPr>
              <a:t>和救国之志。</a:t>
            </a:r>
            <a:endParaRPr lang="zh-CN" altLang="en-US" sz="2400" dirty="0">
              <a:solidFill>
                <a:srgbClr val="0000CC"/>
              </a:solidFill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文本框 35842"/>
          <p:cNvSpPr txBox="1"/>
          <p:nvPr/>
        </p:nvSpPr>
        <p:spPr>
          <a:xfrm>
            <a:off x="1331640" y="908720"/>
            <a:ext cx="6264275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(2)“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他们也何尝不酒醉似的喝彩”句中的“何尝”是什么意思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?</a:t>
            </a:r>
          </a:p>
        </p:txBody>
      </p:sp>
      <p:sp>
        <p:nvSpPr>
          <p:cNvPr id="35844" name="文本框 35843"/>
          <p:cNvSpPr txBox="1"/>
          <p:nvPr/>
        </p:nvSpPr>
        <p:spPr>
          <a:xfrm>
            <a:off x="971600" y="2420888"/>
            <a:ext cx="691314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400" dirty="0" smtClean="0">
                <a:solidFill>
                  <a:srgbClr val="0000CC"/>
                </a:solidFill>
                <a:ea typeface="黑体" panose="02010609060101010101" pitchFamily="2" charset="-122"/>
              </a:rPr>
              <a:t>答：反问，</a:t>
            </a:r>
            <a:r>
              <a:rPr lang="en-US" altLang="zh-CN" sz="2400" dirty="0" smtClean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何尝”与“不”连用</a:t>
            </a:r>
            <a:r>
              <a:rPr lang="en-US" altLang="zh-CN" sz="2400" dirty="0" smtClean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2400" dirty="0" smtClean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加强肯定，并用“也”字，</a:t>
            </a:r>
            <a:r>
              <a:rPr lang="zh-CN" altLang="en-US" sz="2400" dirty="0" smtClean="0">
                <a:solidFill>
                  <a:srgbClr val="0000CC"/>
                </a:solidFill>
                <a:ea typeface="黑体" panose="02010609060101010101" pitchFamily="2" charset="-122"/>
              </a:rPr>
              <a:t>说明</a:t>
            </a:r>
            <a:r>
              <a:rPr lang="zh-CN" altLang="en-US" sz="2400" dirty="0">
                <a:solidFill>
                  <a:srgbClr val="0000CC"/>
                </a:solidFill>
                <a:ea typeface="黑体" panose="02010609060101010101" pitchFamily="2" charset="-122"/>
              </a:rPr>
              <a:t>他们无一例外的</a:t>
            </a:r>
            <a:r>
              <a:rPr lang="zh-CN" altLang="en-US" sz="2400" dirty="0" smtClean="0">
                <a:solidFill>
                  <a:srgbClr val="0000CC"/>
                </a:solidFill>
                <a:ea typeface="黑体" panose="02010609060101010101" pitchFamily="2" charset="-122"/>
              </a:rPr>
              <a:t>幸灾乐祸、麻木不仁，强烈</a:t>
            </a:r>
            <a:r>
              <a:rPr lang="zh-CN" altLang="en-US" sz="2400" dirty="0">
                <a:solidFill>
                  <a:srgbClr val="0000CC"/>
                </a:solidFill>
                <a:ea typeface="黑体" panose="02010609060101010101" pitchFamily="2" charset="-122"/>
              </a:rPr>
              <a:t>表达了作者</a:t>
            </a:r>
            <a:r>
              <a:rPr lang="zh-CN" altLang="en-US" sz="2400" dirty="0" smtClean="0">
                <a:solidFill>
                  <a:srgbClr val="0000CC"/>
                </a:solidFill>
                <a:ea typeface="黑体" panose="02010609060101010101" pitchFamily="2" charset="-122"/>
              </a:rPr>
              <a:t>对愚昧麻木中国人的痛楚、悲哀之情，表现了作者忧国忧民的爱国情怀。　</a:t>
            </a:r>
            <a:endParaRPr lang="zh-CN" altLang="en-US" sz="2400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图片 37890" descr="Line03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543675"/>
            <a:ext cx="9144000" cy="31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4" name="文本框 37893"/>
          <p:cNvSpPr txBox="1"/>
          <p:nvPr/>
        </p:nvSpPr>
        <p:spPr>
          <a:xfrm>
            <a:off x="899592" y="476672"/>
            <a:ext cx="7560840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4.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精读第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38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段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思考</a:t>
            </a:r>
            <a:r>
              <a:rPr lang="en-US" altLang="zh-CN" sz="2400" dirty="0" smtClean="0">
                <a:latin typeface="Arial" panose="020B0604020202020204" pitchFamily="34" charset="0"/>
                <a:ea typeface="黑体" panose="02010609060101010101" pitchFamily="2" charset="-122"/>
              </a:rPr>
              <a:t>:</a:t>
            </a:r>
          </a:p>
          <a:p>
            <a:pPr lvl="0"/>
            <a:endParaRPr lang="en-US" altLang="zh-CN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良心发现”</a:t>
            </a:r>
            <a:r>
              <a:rPr lang="zh-CN" altLang="en-US" sz="2400" dirty="0" smtClean="0">
                <a:latin typeface="Arial" panose="020B0604020202020204" pitchFamily="34" charset="0"/>
                <a:ea typeface="黑体" panose="02010609060101010101" pitchFamily="2" charset="-122"/>
              </a:rPr>
              <a:t>指：</a:t>
            </a:r>
            <a:endParaRPr lang="en-US" altLang="zh-CN" sz="2400" dirty="0" smtClean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“增加勇气”</a:t>
            </a:r>
            <a:r>
              <a:rPr lang="zh-CN" altLang="en-US" sz="2400" dirty="0" smtClean="0">
                <a:latin typeface="Arial" panose="020B0604020202020204" pitchFamily="34" charset="0"/>
                <a:ea typeface="黑体" panose="02010609060101010101" pitchFamily="2" charset="-122"/>
              </a:rPr>
              <a:t>指：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“正人君子”</a:t>
            </a:r>
            <a:r>
              <a:rPr lang="zh-CN" altLang="en-US" sz="2400" dirty="0" smtClean="0">
                <a:latin typeface="Arial" panose="020B0604020202020204" pitchFamily="34" charset="0"/>
                <a:ea typeface="黑体" panose="02010609060101010101" pitchFamily="2" charset="-122"/>
              </a:rPr>
              <a:t>指：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7895" name="文本框 37894"/>
          <p:cNvSpPr txBox="1"/>
          <p:nvPr/>
        </p:nvSpPr>
        <p:spPr>
          <a:xfrm>
            <a:off x="1691680" y="1772816"/>
            <a:ext cx="648039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4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作者热爱祖国、勇于斗争的思想受到触动</a:t>
            </a:r>
            <a:r>
              <a:rPr lang="en-US" altLang="zh-CN" sz="24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</a:p>
        </p:txBody>
      </p:sp>
      <p:sp>
        <p:nvSpPr>
          <p:cNvPr id="37896" name="文本框 37895"/>
          <p:cNvSpPr txBox="1"/>
          <p:nvPr/>
        </p:nvSpPr>
        <p:spPr>
          <a:xfrm>
            <a:off x="1691680" y="2852936"/>
            <a:ext cx="6624736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</a:t>
            </a:r>
            <a:r>
              <a:rPr lang="zh-CN" altLang="en-US" sz="2400" dirty="0" smtClean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作者</a:t>
            </a:r>
            <a:r>
              <a:rPr lang="zh-CN" altLang="en-US" sz="24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长期遭受反动势力的迫害</a:t>
            </a:r>
            <a:r>
              <a:rPr lang="en-US" altLang="zh-CN" sz="24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24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一想到藤野先生对自己乃至中国的希望</a:t>
            </a:r>
            <a:r>
              <a:rPr lang="en-US" altLang="zh-CN" sz="24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24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便增加了勇气。</a:t>
            </a:r>
          </a:p>
        </p:txBody>
      </p:sp>
      <p:sp>
        <p:nvSpPr>
          <p:cNvPr id="37897" name="文本框 37896"/>
          <p:cNvSpPr txBox="1"/>
          <p:nvPr/>
        </p:nvSpPr>
        <p:spPr>
          <a:xfrm>
            <a:off x="1835696" y="4365104"/>
            <a:ext cx="648072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4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帝国主义、封建势力、反动政府的御用文人</a:t>
            </a:r>
            <a:r>
              <a:rPr lang="zh-CN" altLang="en-US" sz="2400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5" grpId="0"/>
      <p:bldP spid="37896" grpId="0"/>
      <p:bldP spid="3789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40961" descr="5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1416735" cy="17008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文本框 40962"/>
          <p:cNvSpPr txBox="1"/>
          <p:nvPr/>
        </p:nvSpPr>
        <p:spPr>
          <a:xfrm>
            <a:off x="1835696" y="1124744"/>
            <a:ext cx="586740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同样是写老师的回忆录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试比较本文和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从百草园到三味书屋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两文蕴含的作者的思想感情有何不同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</a:p>
        </p:txBody>
      </p:sp>
      <p:sp>
        <p:nvSpPr>
          <p:cNvPr id="40964" name="文本框 40963"/>
          <p:cNvSpPr txBox="1"/>
          <p:nvPr/>
        </p:nvSpPr>
        <p:spPr>
          <a:xfrm>
            <a:off x="1547664" y="2708920"/>
            <a:ext cx="6552728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从百草园到三味书屋</a:t>
            </a:r>
            <a:r>
              <a:rPr lang="en-US" altLang="zh-CN" sz="2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：写老师的宽严相济，表达了作者对老师的恭敬之情，表现了作者对读书既爱又厌的心理。</a:t>
            </a:r>
            <a:endParaRPr lang="en-US" altLang="zh-CN" sz="2400" dirty="0" smtClean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en-US" altLang="zh-CN" sz="2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藤野先生</a:t>
            </a:r>
            <a:r>
              <a:rPr lang="en-US" altLang="zh-CN" sz="2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：写老师的认真严谨热诚求实及没有民族偏见，表达了</a:t>
            </a:r>
            <a:r>
              <a:rPr lang="zh-CN" altLang="en-US" sz="24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</a:t>
            </a:r>
            <a:r>
              <a:rPr lang="zh-CN" altLang="en-US" sz="2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对藤</a:t>
            </a:r>
            <a:r>
              <a:rPr lang="zh-CN" altLang="en-US" sz="24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野</a:t>
            </a:r>
            <a:r>
              <a:rPr lang="zh-CN" altLang="en-US" sz="2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先生感激和怀念之情，表现了作者的爱国情怀。</a:t>
            </a:r>
            <a:endParaRPr lang="zh-CN" altLang="en-US" sz="2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764704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写人叙事　　　散　　　　文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611560" y="1484784"/>
            <a:ext cx="1512168" cy="720080"/>
          </a:xfrm>
          <a:prstGeom prst="wedgeRectCallout">
            <a:avLst>
              <a:gd name="adj1" fmla="val 30881"/>
              <a:gd name="adj2" fmla="val -89159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b="1" dirty="0" smtClean="0"/>
              <a:t>写作对象和内容：人事</a:t>
            </a:r>
            <a:endParaRPr lang="zh-CN" altLang="en-US" sz="2000" b="1" dirty="0"/>
          </a:p>
        </p:txBody>
      </p:sp>
      <p:sp>
        <p:nvSpPr>
          <p:cNvPr id="6" name="矩形标注 5"/>
          <p:cNvSpPr/>
          <p:nvPr/>
        </p:nvSpPr>
        <p:spPr>
          <a:xfrm>
            <a:off x="2771800" y="1412776"/>
            <a:ext cx="1368152" cy="792088"/>
          </a:xfrm>
          <a:prstGeom prst="wedgeRectCallout">
            <a:avLst>
              <a:gd name="adj1" fmla="val 17777"/>
              <a:gd name="adj2" fmla="val -76709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b="1" dirty="0" smtClean="0"/>
              <a:t>一人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多事</a:t>
            </a:r>
            <a:endParaRPr lang="en-US" altLang="zh-CN" sz="2000" b="1" dirty="0" smtClean="0">
              <a:solidFill>
                <a:srgbClr val="FFFF00"/>
              </a:solidFill>
            </a:endParaRPr>
          </a:p>
          <a:p>
            <a:r>
              <a:rPr lang="zh-CN" altLang="en-US" sz="2000" b="1" dirty="0" smtClean="0"/>
              <a:t>多人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多事</a:t>
            </a:r>
            <a:endParaRPr lang="zh-CN" altLang="en-US" sz="2000" b="1" dirty="0">
              <a:solidFill>
                <a:srgbClr val="FFFF00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4932040" y="1484784"/>
            <a:ext cx="1152128" cy="720080"/>
          </a:xfrm>
          <a:prstGeom prst="wedgeRectCallout">
            <a:avLst>
              <a:gd name="adj1" fmla="val 1193"/>
              <a:gd name="adj2" fmla="val -9029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/>
              <a:t>一主旨：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情</a:t>
            </a:r>
            <a:r>
              <a:rPr lang="zh-CN" altLang="en-US" sz="2000" b="1" dirty="0" smtClean="0"/>
              <a:t>或理</a:t>
            </a:r>
            <a:endParaRPr lang="zh-CN" altLang="en-US" sz="2000" b="1" dirty="0"/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611560" y="2636913"/>
          <a:ext cx="8064894" cy="3816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/>
                <a:gridCol w="936104"/>
                <a:gridCol w="3266172"/>
                <a:gridCol w="1369511"/>
                <a:gridCol w="836923"/>
              </a:tblGrid>
              <a:tr h="66476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　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8024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　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26122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1018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611560" y="4509120"/>
            <a:ext cx="1800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阿长与</a:t>
            </a:r>
            <a:endParaRPr lang="en-US" altLang="zh-CN" sz="24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＜山海经＞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400" dirty="0"/>
          </a:p>
        </p:txBody>
      </p:sp>
      <p:sp>
        <p:nvSpPr>
          <p:cNvPr id="29" name="矩形 28"/>
          <p:cNvSpPr/>
          <p:nvPr/>
        </p:nvSpPr>
        <p:spPr>
          <a:xfrm>
            <a:off x="539552" y="5733256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藤野先生</a:t>
            </a:r>
            <a:r>
              <a:rPr lang="en-US" altLang="zh-CN" sz="2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</p:txBody>
      </p:sp>
      <p:sp>
        <p:nvSpPr>
          <p:cNvPr id="15" name="矩形 14"/>
          <p:cNvSpPr/>
          <p:nvPr/>
        </p:nvSpPr>
        <p:spPr>
          <a:xfrm>
            <a:off x="755576" y="364502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老王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339752" y="2780928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人物</a:t>
            </a:r>
            <a:endParaRPr lang="zh-CN" altLang="en-US" sz="2400" b="1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99992" y="2780928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事件</a:t>
            </a:r>
            <a:endParaRPr lang="zh-CN" altLang="en-US" sz="2400" b="1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60232" y="2780928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人品</a:t>
            </a:r>
            <a:endParaRPr lang="zh-CN" altLang="en-US" sz="2400" b="1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84368" y="2780928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情感</a:t>
            </a:r>
            <a:endParaRPr lang="zh-CN" altLang="en-US" sz="2400" b="1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339752" y="3212976"/>
            <a:ext cx="6480720" cy="2448272"/>
            <a:chOff x="2339752" y="3212976"/>
            <a:chExt cx="6480720" cy="2448272"/>
          </a:xfrm>
        </p:grpSpPr>
        <p:sp>
          <p:nvSpPr>
            <p:cNvPr id="21" name="TextBox 20"/>
            <p:cNvSpPr txBox="1"/>
            <p:nvPr/>
          </p:nvSpPr>
          <p:spPr>
            <a:xfrm>
              <a:off x="2339752" y="3645024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老王</a:t>
              </a:r>
              <a:endParaRPr lang="zh-CN" altLang="en-US" sz="2400" b="1" dirty="0">
                <a:solidFill>
                  <a:srgbClr val="FF3399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411760" y="4581128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阿长</a:t>
              </a:r>
              <a:endParaRPr lang="zh-CN" altLang="en-US" sz="2400" b="1" dirty="0">
                <a:solidFill>
                  <a:srgbClr val="FF3399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131840" y="3212976"/>
              <a:ext cx="338437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黑体" pitchFamily="2" charset="-122"/>
                  <a:ea typeface="黑体" pitchFamily="2" charset="-122"/>
                </a:rPr>
                <a:t>1.</a:t>
              </a:r>
              <a:r>
                <a:rPr lang="zh-CN" altLang="en-US" sz="2400" b="1" dirty="0" smtClean="0">
                  <a:latin typeface="黑体" pitchFamily="2" charset="-122"/>
                  <a:ea typeface="黑体" pitchFamily="2" charset="-122"/>
                </a:rPr>
                <a:t>老王凄凉家境</a:t>
              </a:r>
              <a:endParaRPr lang="en-US" altLang="zh-CN" sz="2400" b="1" dirty="0" smtClean="0">
                <a:latin typeface="黑体" pitchFamily="2" charset="-122"/>
                <a:ea typeface="黑体" pitchFamily="2" charset="-122"/>
              </a:endParaRPr>
            </a:p>
            <a:p>
              <a:r>
                <a:rPr lang="en-US" altLang="zh-CN" sz="2400" b="1" dirty="0" smtClean="0">
                  <a:latin typeface="黑体" pitchFamily="2" charset="-122"/>
                  <a:ea typeface="黑体" pitchFamily="2" charset="-122"/>
                </a:rPr>
                <a:t>2.</a:t>
              </a:r>
              <a:r>
                <a:rPr lang="zh-CN" altLang="en-US" sz="24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老王</a:t>
              </a:r>
              <a:r>
                <a:rPr lang="zh-CN" altLang="en-US" sz="2400" b="1" dirty="0" smtClean="0">
                  <a:latin typeface="黑体" pitchFamily="2" charset="-122"/>
                  <a:ea typeface="黑体" pitchFamily="2" charset="-122"/>
                </a:rPr>
                <a:t>为我</a:t>
              </a:r>
              <a:r>
                <a:rPr lang="zh-CN" altLang="en-US" sz="24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送冰</a:t>
              </a:r>
              <a:r>
                <a:rPr lang="zh-CN" altLang="en-US" sz="2400" b="1" dirty="0" smtClean="0">
                  <a:latin typeface="黑体" pitchFamily="2" charset="-122"/>
                  <a:ea typeface="黑体" pitchFamily="2" charset="-122"/>
                </a:rPr>
                <a:t>、</a:t>
              </a:r>
              <a:r>
                <a:rPr lang="zh-CN" altLang="en-US" sz="24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送人</a:t>
              </a:r>
              <a:r>
                <a:rPr lang="zh-CN" altLang="en-US" sz="2400" b="1" dirty="0" smtClean="0">
                  <a:latin typeface="黑体" pitchFamily="2" charset="-122"/>
                  <a:ea typeface="黑体" pitchFamily="2" charset="-122"/>
                </a:rPr>
                <a:t>　</a:t>
              </a:r>
              <a:endParaRPr lang="en-US" altLang="zh-CN" sz="2400" b="1" dirty="0" smtClean="0">
                <a:latin typeface="黑体" pitchFamily="2" charset="-122"/>
                <a:ea typeface="黑体" pitchFamily="2" charset="-122"/>
              </a:endParaRPr>
            </a:p>
            <a:p>
              <a:r>
                <a:rPr lang="en-US" altLang="zh-CN" sz="2400" b="1" dirty="0" smtClean="0">
                  <a:latin typeface="黑体" pitchFamily="2" charset="-122"/>
                  <a:ea typeface="黑体" pitchFamily="2" charset="-122"/>
                </a:rPr>
                <a:t>3.</a:t>
              </a:r>
              <a:r>
                <a:rPr lang="zh-CN" altLang="en-US" sz="24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老王</a:t>
              </a:r>
              <a:r>
                <a:rPr lang="zh-CN" altLang="en-US" sz="2400" b="1" dirty="0" smtClean="0">
                  <a:latin typeface="黑体" pitchFamily="2" charset="-122"/>
                  <a:ea typeface="黑体" pitchFamily="2" charset="-122"/>
                </a:rPr>
                <a:t>给我</a:t>
              </a:r>
              <a:r>
                <a:rPr lang="zh-CN" altLang="en-US" sz="24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送鸡蛋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131840" y="4460919"/>
              <a:ext cx="331236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黑体" pitchFamily="2" charset="-122"/>
                  <a:ea typeface="黑体" pitchFamily="2" charset="-122"/>
                </a:rPr>
                <a:t>1.</a:t>
              </a:r>
              <a:r>
                <a:rPr lang="zh-CN" altLang="en-US" sz="2400" b="1" dirty="0" smtClean="0">
                  <a:latin typeface="黑体" pitchFamily="2" charset="-122"/>
                  <a:ea typeface="黑体" pitchFamily="2" charset="-122"/>
                </a:rPr>
                <a:t>阿长大字睡相</a:t>
              </a:r>
              <a:endParaRPr lang="en-US" altLang="zh-CN" sz="2400" b="1" dirty="0" smtClean="0">
                <a:latin typeface="黑体" pitchFamily="2" charset="-122"/>
                <a:ea typeface="黑体" pitchFamily="2" charset="-122"/>
              </a:endParaRPr>
            </a:p>
            <a:p>
              <a:r>
                <a:rPr lang="en-US" altLang="zh-CN" sz="2400" b="1" dirty="0" smtClean="0">
                  <a:latin typeface="黑体" pitchFamily="2" charset="-122"/>
                  <a:ea typeface="黑体" pitchFamily="2" charset="-122"/>
                </a:rPr>
                <a:t>2.</a:t>
              </a:r>
              <a:r>
                <a:rPr lang="zh-CN" altLang="en-US" sz="24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阿长</a:t>
              </a:r>
              <a:r>
                <a:rPr lang="zh-CN" altLang="en-US" sz="2400" b="1" dirty="0" smtClean="0">
                  <a:latin typeface="黑体" pitchFamily="2" charset="-122"/>
                  <a:ea typeface="黑体" pitchFamily="2" charset="-122"/>
                </a:rPr>
                <a:t>给我</a:t>
              </a:r>
              <a:r>
                <a:rPr lang="zh-CN" altLang="en-US" sz="24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讲</a:t>
              </a:r>
              <a:r>
                <a:rPr lang="zh-CN" altLang="en-US" sz="2400" b="1" dirty="0" smtClean="0">
                  <a:latin typeface="黑体" pitchFamily="2" charset="-122"/>
                  <a:ea typeface="黑体" pitchFamily="2" charset="-122"/>
                </a:rPr>
                <a:t>长毛</a:t>
              </a:r>
              <a:r>
                <a:rPr lang="zh-CN" altLang="en-US" sz="24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故事</a:t>
              </a:r>
              <a:endParaRPr lang="en-US" altLang="zh-CN" sz="2400" b="1" dirty="0" smtClean="0">
                <a:solidFill>
                  <a:srgbClr val="FF3399"/>
                </a:solidFill>
                <a:latin typeface="黑体" pitchFamily="2" charset="-122"/>
                <a:ea typeface="黑体" pitchFamily="2" charset="-122"/>
              </a:endParaRPr>
            </a:p>
            <a:p>
              <a:r>
                <a:rPr lang="en-US" altLang="zh-CN" sz="2400" b="1" dirty="0" smtClean="0">
                  <a:latin typeface="黑体" pitchFamily="2" charset="-122"/>
                  <a:ea typeface="黑体" pitchFamily="2" charset="-122"/>
                </a:rPr>
                <a:t>3.</a:t>
              </a:r>
              <a:r>
                <a:rPr lang="zh-CN" altLang="en-US" sz="24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阿长</a:t>
              </a:r>
              <a:r>
                <a:rPr lang="zh-CN" altLang="en-US" sz="2400" b="1" dirty="0" smtClean="0">
                  <a:latin typeface="黑体" pitchFamily="2" charset="-122"/>
                  <a:ea typeface="黑体" pitchFamily="2" charset="-122"/>
                </a:rPr>
                <a:t>为我</a:t>
              </a:r>
              <a:r>
                <a:rPr lang="zh-CN" altLang="en-US" sz="24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买</a:t>
              </a:r>
              <a:r>
                <a:rPr lang="en-US" altLang="zh-CN" sz="24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《</a:t>
              </a:r>
              <a:r>
                <a:rPr lang="zh-CN" altLang="en-US" sz="24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山海经</a:t>
              </a:r>
              <a:r>
                <a:rPr lang="en-US" altLang="zh-CN" sz="2400" b="1" dirty="0" smtClean="0">
                  <a:latin typeface="黑体" pitchFamily="2" charset="-122"/>
                  <a:ea typeface="黑体" pitchFamily="2" charset="-122"/>
                </a:rPr>
                <a:t>》</a:t>
              </a:r>
              <a:endParaRPr lang="zh-CN" altLang="en-US" sz="2400" b="1" dirty="0" smtClean="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444208" y="3429000"/>
              <a:ext cx="142218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悲苦善良</a:t>
              </a:r>
              <a:endParaRPr lang="en-US" altLang="zh-CN" sz="2400" b="1" dirty="0" smtClean="0">
                <a:solidFill>
                  <a:srgbClr val="FF3399"/>
                </a:solidFill>
                <a:latin typeface="黑体" pitchFamily="2" charset="-122"/>
                <a:ea typeface="黑体" pitchFamily="2" charset="-122"/>
              </a:endParaRPr>
            </a:p>
            <a:p>
              <a:r>
                <a:rPr lang="zh-CN" altLang="en-US" sz="24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知恩图报</a:t>
              </a:r>
              <a:endParaRPr lang="zh-CN" altLang="en-US" sz="2400" b="1" dirty="0">
                <a:solidFill>
                  <a:srgbClr val="FF3399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444208" y="4581128"/>
              <a:ext cx="15841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粗俗无知真诚关爱</a:t>
              </a:r>
              <a:endParaRPr lang="zh-CN" altLang="en-US" sz="2400" b="1" dirty="0">
                <a:solidFill>
                  <a:srgbClr val="FF3399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812360" y="3573016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愧作</a:t>
              </a:r>
              <a:endParaRPr lang="zh-CN" altLang="en-US" sz="2400" b="1" dirty="0">
                <a:solidFill>
                  <a:srgbClr val="FF3399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884368" y="4653136"/>
              <a:ext cx="9361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感激怀念</a:t>
              </a:r>
              <a:endParaRPr lang="zh-CN" altLang="en-US" sz="2400" b="1" dirty="0">
                <a:solidFill>
                  <a:srgbClr val="FF3399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699792" y="5805264"/>
            <a:ext cx="5688632" cy="360040"/>
            <a:chOff x="2699792" y="5805264"/>
            <a:chExt cx="5688632" cy="360040"/>
          </a:xfrm>
        </p:grpSpPr>
        <p:sp>
          <p:nvSpPr>
            <p:cNvPr id="30" name="动作按钮: 帮助 29">
              <a:hlinkClick r:id="" action="ppaction://noaction" highlightClick="1"/>
            </p:cNvPr>
            <p:cNvSpPr/>
            <p:nvPr/>
          </p:nvSpPr>
          <p:spPr>
            <a:xfrm>
              <a:off x="2699792" y="5805264"/>
              <a:ext cx="360040" cy="360040"/>
            </a:xfrm>
            <a:prstGeom prst="actionButtonHelp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1" name="动作按钮: 帮助 30">
              <a:hlinkClick r:id="" action="ppaction://noaction" highlightClick="1"/>
            </p:cNvPr>
            <p:cNvSpPr/>
            <p:nvPr/>
          </p:nvSpPr>
          <p:spPr>
            <a:xfrm>
              <a:off x="4427984" y="5805264"/>
              <a:ext cx="360040" cy="360040"/>
            </a:xfrm>
            <a:prstGeom prst="actionButtonHelp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2" name="动作按钮: 帮助 31">
              <a:hlinkClick r:id="" action="ppaction://noaction" highlightClick="1"/>
            </p:cNvPr>
            <p:cNvSpPr/>
            <p:nvPr/>
          </p:nvSpPr>
          <p:spPr>
            <a:xfrm>
              <a:off x="6876256" y="5805264"/>
              <a:ext cx="360040" cy="360040"/>
            </a:xfrm>
            <a:prstGeom prst="actionButtonHelp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3" name="动作按钮: 帮助 32">
              <a:hlinkClick r:id="" action="ppaction://noaction" highlightClick="1"/>
            </p:cNvPr>
            <p:cNvSpPr/>
            <p:nvPr/>
          </p:nvSpPr>
          <p:spPr>
            <a:xfrm>
              <a:off x="8028384" y="5805264"/>
              <a:ext cx="360040" cy="360040"/>
            </a:xfrm>
            <a:prstGeom prst="actionButtonHelp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38" name="矩形 37"/>
          <p:cNvSpPr/>
          <p:nvPr/>
        </p:nvSpPr>
        <p:spPr>
          <a:xfrm>
            <a:off x="5796136" y="764704"/>
            <a:ext cx="2750220" cy="4801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defTabSz="685800" rtl="0" fontAlgn="auto">
              <a:lnSpc>
                <a:spcPct val="90000"/>
              </a:lnSpc>
              <a:spcAft>
                <a:spcPts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Arial"/>
                <a:ea typeface="黑体"/>
                <a:cs typeface="+mj-cs"/>
              </a:rPr>
              <a:t>－－形散神聚</a:t>
            </a:r>
            <a:endParaRPr lang="zh-CN" altLang="en-US" sz="2800" dirty="0">
              <a:solidFill>
                <a:prstClr val="black"/>
              </a:solidFill>
              <a:latin typeface="Arial"/>
              <a:ea typeface="黑体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6" grpId="0"/>
      <p:bldP spid="29" grpId="0"/>
      <p:bldP spid="15" grpId="0"/>
      <p:bldP spid="17" grpId="0"/>
      <p:bldP spid="18" grpId="0"/>
      <p:bldP spid="19" grpId="0"/>
      <p:bldP spid="20" grpId="0"/>
      <p:bldP spid="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67025" y="1951339"/>
            <a:ext cx="3409950" cy="1432053"/>
          </a:xfrm>
          <a:prstGeom prst="rect">
            <a:avLst/>
          </a:prstGeom>
        </p:spPr>
        <p:txBody>
          <a:bodyPr vert="horz" lIns="90000" tIns="46800" rIns="90000" bIns="4680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8000">
                <a:solidFill>
                  <a:srgbClr val="2FA3DA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/>
              <a:t>藤野先生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852420" y="3723005"/>
            <a:ext cx="3439160" cy="44323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indent="0" algn="di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ctr"/>
            <a:r>
              <a:rPr lang="zh-CN" altLang="en-US" sz="2500">
                <a:sym typeface="+mn-ea"/>
              </a:rPr>
              <a:t>鲁迅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5121" descr="20041251552347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572000" cy="409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5122" descr="20041251552347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3" y="0"/>
            <a:ext cx="4643437" cy="409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5123" descr="20041251552347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448425"/>
            <a:ext cx="4572000" cy="409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5124" descr="20041251552347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3" y="6448425"/>
            <a:ext cx="4643437" cy="409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图片 5125" descr="20041251552347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33375"/>
            <a:ext cx="409575" cy="6119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图片 5126" descr="20041251552347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734425" y="333375"/>
            <a:ext cx="409575" cy="6119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图片 5127" descr="5__200410201613369785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9258" y="369253"/>
            <a:ext cx="4679950" cy="604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9" name="矩形 5128"/>
          <p:cNvSpPr/>
          <p:nvPr/>
        </p:nvSpPr>
        <p:spPr>
          <a:xfrm>
            <a:off x="5260341" y="1092200"/>
            <a:ext cx="3416116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藤野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先生：</a:t>
            </a:r>
            <a:endParaRPr lang="en-US" altLang="zh-CN" sz="2800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全名藤野严九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郎，</a:t>
            </a:r>
            <a:endParaRPr lang="zh-CN" altLang="en-US" sz="2800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是鲁迅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在日本仙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台学医时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的</a:t>
            </a:r>
            <a:r>
              <a:rPr lang="zh-CN" altLang="en-US" sz="2800" dirty="0" smtClean="0">
                <a:latin typeface="+mn-ea"/>
                <a:ea typeface="+mn-ea"/>
                <a:cs typeface="+mn-ea"/>
              </a:rPr>
              <a:t>老师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文章背景：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43808" y="4005064"/>
            <a:ext cx="2088232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清国留学生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2852936"/>
            <a:ext cx="1872208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科技救国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3808" y="5013176"/>
            <a:ext cx="1080120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学医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3808" y="1772816"/>
            <a:ext cx="2952328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师夷长技以制夷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131840" y="2636912"/>
          <a:ext cx="4608512" cy="2952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9"/>
                <a:gridCol w="2016223"/>
              </a:tblGrid>
              <a:tr h="59046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9046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9046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9046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9046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923928" y="2708920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人物</a:t>
            </a:r>
            <a:endParaRPr lang="zh-CN" altLang="en-US" sz="2400" b="1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96136" y="2708920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出现的地点</a:t>
            </a:r>
            <a:endParaRPr lang="zh-CN" altLang="en-US" sz="2400" b="1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203848" y="3284984"/>
            <a:ext cx="4104456" cy="2333873"/>
            <a:chOff x="3203848" y="3284984"/>
            <a:chExt cx="4104456" cy="2333873"/>
          </a:xfrm>
        </p:grpSpPr>
        <p:sp>
          <p:nvSpPr>
            <p:cNvPr id="10" name="TextBox 9"/>
            <p:cNvSpPr txBox="1"/>
            <p:nvPr/>
          </p:nvSpPr>
          <p:spPr>
            <a:xfrm>
              <a:off x="3275856" y="3284984"/>
              <a:ext cx="19442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清国留学生</a:t>
              </a:r>
              <a:endParaRPr lang="zh-CN" altLang="en-US" sz="240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275856" y="3861048"/>
              <a:ext cx="19442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学校职员</a:t>
              </a:r>
              <a:endParaRPr lang="zh-CN" altLang="en-US" sz="2400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275856" y="4509120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藤野先生</a:t>
              </a:r>
              <a:endParaRPr lang="zh-CN" altLang="en-US" sz="2400" b="1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940152" y="3356992"/>
              <a:ext cx="9361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东京</a:t>
              </a:r>
              <a:endParaRPr lang="zh-CN" altLang="en-US" sz="2400" b="1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940152" y="3933056"/>
              <a:ext cx="10801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仙台</a:t>
              </a:r>
              <a:endParaRPr lang="zh-CN" altLang="en-US" sz="2400" b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940152" y="4581128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仙台</a:t>
              </a:r>
              <a:endParaRPr lang="zh-CN" altLang="en-US" sz="2400" b="1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940152" y="5157192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仙台</a:t>
              </a:r>
              <a:endParaRPr lang="zh-CN" altLang="en-US" sz="2400" b="1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203848" y="5085184"/>
              <a:ext cx="23762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日本学生会干事</a:t>
              </a:r>
              <a:endParaRPr lang="zh-CN" altLang="en-US" sz="2400" b="1" dirty="0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827584" y="1052736"/>
            <a:ext cx="28803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预习检查：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　　１、字词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　　２、表格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 txBox="1">
            <a:spLocks noGrp="1"/>
          </p:cNvSpPr>
          <p:nvPr>
            <p:ph idx="1"/>
          </p:nvPr>
        </p:nvSpPr>
        <p:spPr>
          <a:xfrm>
            <a:off x="1331640" y="1484784"/>
            <a:ext cx="5112568" cy="1294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１、找到表明地点转换的句子。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２、梳理文章行文大思路。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75656" y="3789040"/>
            <a:ext cx="5976664" cy="504056"/>
            <a:chOff x="827584" y="4221088"/>
            <a:chExt cx="5976664" cy="504056"/>
          </a:xfrm>
        </p:grpSpPr>
        <p:sp>
          <p:nvSpPr>
            <p:cNvPr id="6" name="TextBox 5"/>
            <p:cNvSpPr txBox="1"/>
            <p:nvPr/>
          </p:nvSpPr>
          <p:spPr>
            <a:xfrm>
              <a:off x="827584" y="4221088"/>
              <a:ext cx="864096" cy="461665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东京</a:t>
              </a:r>
              <a:endParaRPr lang="zh-CN" altLang="en-US" sz="2400" b="1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419872" y="4263479"/>
              <a:ext cx="864096" cy="461665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仙台</a:t>
              </a:r>
              <a:endParaRPr lang="zh-CN" altLang="en-US" sz="2400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940152" y="4233862"/>
              <a:ext cx="864096" cy="461665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回国</a:t>
              </a:r>
              <a:endParaRPr lang="zh-CN" altLang="en-US" sz="2400" b="1" dirty="0"/>
            </a:p>
          </p:txBody>
        </p:sp>
        <p:sp>
          <p:nvSpPr>
            <p:cNvPr id="9" name="右箭头 8"/>
            <p:cNvSpPr/>
            <p:nvPr/>
          </p:nvSpPr>
          <p:spPr>
            <a:xfrm>
              <a:off x="2267744" y="4365104"/>
              <a:ext cx="648072" cy="2880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右箭头 9"/>
            <p:cNvSpPr/>
            <p:nvPr/>
          </p:nvSpPr>
          <p:spPr>
            <a:xfrm>
              <a:off x="4860032" y="4365104"/>
              <a:ext cx="648072" cy="2880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827584" y="692696"/>
            <a:ext cx="5472608" cy="4247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marL="171450" indent="-171450" defTabSz="685800" rtl="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cs typeface="+mn-cs"/>
              </a:rPr>
              <a:t>根据以上表格提示，思考：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表格 44"/>
          <p:cNvGraphicFramePr>
            <a:graphicFrameLocks noGrp="1"/>
          </p:cNvGraphicFramePr>
          <p:nvPr/>
        </p:nvGraphicFramePr>
        <p:xfrm>
          <a:off x="467544" y="404664"/>
          <a:ext cx="8064895" cy="4144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  <a:gridCol w="1080120"/>
                <a:gridCol w="3266173"/>
                <a:gridCol w="1369511"/>
                <a:gridCol w="836923"/>
              </a:tblGrid>
              <a:tr h="5760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　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08012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　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29614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19234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72" name="组合 71"/>
          <p:cNvGrpSpPr/>
          <p:nvPr/>
        </p:nvGrpSpPr>
        <p:grpSpPr>
          <a:xfrm>
            <a:off x="251520" y="476672"/>
            <a:ext cx="8424936" cy="3672408"/>
            <a:chOff x="251520" y="476672"/>
            <a:chExt cx="8424936" cy="3672408"/>
          </a:xfrm>
        </p:grpSpPr>
        <p:sp>
          <p:nvSpPr>
            <p:cNvPr id="47" name="矩形 46"/>
            <p:cNvSpPr/>
            <p:nvPr/>
          </p:nvSpPr>
          <p:spPr>
            <a:xfrm>
              <a:off x="467544" y="2204864"/>
              <a:ext cx="180020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阿长与</a:t>
              </a:r>
              <a:endParaRPr lang="en-US" altLang="zh-CN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000" b="1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＜山海经＞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endParaRPr lang="zh-CN" altLang="en-US" sz="2000" dirty="0"/>
            </a:p>
          </p:txBody>
        </p:sp>
        <p:sp>
          <p:nvSpPr>
            <p:cNvPr id="48" name="矩形 47"/>
            <p:cNvSpPr/>
            <p:nvPr/>
          </p:nvSpPr>
          <p:spPr>
            <a:xfrm>
              <a:off x="251520" y="3687415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4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4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藤野先生</a:t>
              </a:r>
              <a:r>
                <a:rPr lang="en-US" altLang="zh-CN" sz="24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611560" y="134076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老王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123728" y="476672"/>
              <a:ext cx="9361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00"/>
                  </a:solidFill>
                  <a:latin typeface="黑体" pitchFamily="2" charset="-122"/>
                  <a:ea typeface="黑体" pitchFamily="2" charset="-122"/>
                </a:rPr>
                <a:t>人物</a:t>
              </a:r>
              <a:endParaRPr lang="zh-CN" altLang="en-US" sz="2400" b="1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355976" y="476672"/>
              <a:ext cx="1008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00"/>
                  </a:solidFill>
                  <a:latin typeface="黑体" pitchFamily="2" charset="-122"/>
                  <a:ea typeface="黑体" pitchFamily="2" charset="-122"/>
                </a:rPr>
                <a:t>事件</a:t>
              </a:r>
              <a:endParaRPr lang="zh-CN" altLang="en-US" sz="2400" b="1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660232" y="476672"/>
              <a:ext cx="9361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00"/>
                  </a:solidFill>
                  <a:latin typeface="黑体" pitchFamily="2" charset="-122"/>
                  <a:ea typeface="黑体" pitchFamily="2" charset="-122"/>
                </a:rPr>
                <a:t>人品</a:t>
              </a:r>
              <a:endParaRPr lang="zh-CN" altLang="en-US" sz="2400" b="1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7740352" y="476672"/>
              <a:ext cx="8640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00"/>
                  </a:solidFill>
                  <a:latin typeface="黑体" pitchFamily="2" charset="-122"/>
                  <a:ea typeface="黑体" pitchFamily="2" charset="-122"/>
                </a:rPr>
                <a:t>情感</a:t>
              </a:r>
              <a:endParaRPr lang="zh-CN" altLang="en-US" sz="2400" b="1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051720" y="1412776"/>
              <a:ext cx="7008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老王</a:t>
              </a:r>
              <a:endParaRPr lang="zh-CN" altLang="en-US" sz="2000" b="1" dirty="0">
                <a:solidFill>
                  <a:srgbClr val="FF3399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051720" y="2276872"/>
              <a:ext cx="7008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阿长</a:t>
              </a:r>
              <a:endParaRPr lang="zh-CN" altLang="en-US" sz="2000" b="1" dirty="0">
                <a:solidFill>
                  <a:srgbClr val="FF3399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987824" y="908720"/>
              <a:ext cx="338437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黑体" pitchFamily="2" charset="-122"/>
                  <a:ea typeface="黑体" pitchFamily="2" charset="-122"/>
                </a:rPr>
                <a:t>1.</a:t>
              </a:r>
              <a:r>
                <a:rPr lang="zh-CN" altLang="en-US" sz="20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老王</a:t>
              </a:r>
              <a:r>
                <a:rPr lang="zh-CN" altLang="en-US" sz="2000" b="1" dirty="0" smtClean="0">
                  <a:latin typeface="黑体" pitchFamily="2" charset="-122"/>
                  <a:ea typeface="黑体" pitchFamily="2" charset="-122"/>
                </a:rPr>
                <a:t>凄凉家境</a:t>
              </a:r>
              <a:endParaRPr lang="en-US" altLang="zh-CN" sz="2000" b="1" dirty="0" smtClean="0">
                <a:latin typeface="黑体" pitchFamily="2" charset="-122"/>
                <a:ea typeface="黑体" pitchFamily="2" charset="-122"/>
              </a:endParaRPr>
            </a:p>
            <a:p>
              <a:r>
                <a:rPr lang="en-US" altLang="zh-CN" sz="2000" b="1" dirty="0" smtClean="0">
                  <a:latin typeface="黑体" pitchFamily="2" charset="-122"/>
                  <a:ea typeface="黑体" pitchFamily="2" charset="-122"/>
                </a:rPr>
                <a:t>2.</a:t>
              </a:r>
              <a:r>
                <a:rPr lang="zh-CN" altLang="en-US" sz="20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老王</a:t>
              </a:r>
              <a:r>
                <a:rPr lang="zh-CN" altLang="en-US" sz="2000" b="1" dirty="0" smtClean="0">
                  <a:latin typeface="黑体" pitchFamily="2" charset="-122"/>
                  <a:ea typeface="黑体" pitchFamily="2" charset="-122"/>
                </a:rPr>
                <a:t>为我</a:t>
              </a:r>
              <a:r>
                <a:rPr lang="zh-CN" altLang="en-US" sz="20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送冰、送人</a:t>
              </a:r>
              <a:endParaRPr lang="en-US" altLang="zh-CN" sz="2000" b="1" dirty="0" smtClean="0">
                <a:solidFill>
                  <a:srgbClr val="FF3399"/>
                </a:solidFill>
                <a:latin typeface="黑体" pitchFamily="2" charset="-122"/>
                <a:ea typeface="黑体" pitchFamily="2" charset="-122"/>
              </a:endParaRPr>
            </a:p>
            <a:p>
              <a:r>
                <a:rPr lang="en-US" altLang="zh-CN" sz="2000" b="1" dirty="0" smtClean="0">
                  <a:latin typeface="黑体" pitchFamily="2" charset="-122"/>
                  <a:ea typeface="黑体" pitchFamily="2" charset="-122"/>
                </a:rPr>
                <a:t>3.</a:t>
              </a:r>
              <a:r>
                <a:rPr lang="zh-CN" altLang="en-US" sz="20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老王</a:t>
              </a:r>
              <a:r>
                <a:rPr lang="zh-CN" altLang="en-US" sz="2000" b="1" dirty="0" smtClean="0">
                  <a:latin typeface="黑体" pitchFamily="2" charset="-122"/>
                  <a:ea typeface="黑体" pitchFamily="2" charset="-122"/>
                </a:rPr>
                <a:t>给我</a:t>
              </a:r>
              <a:r>
                <a:rPr lang="zh-CN" altLang="en-US" sz="20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送鸡蛋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987824" y="2156663"/>
              <a:ext cx="331236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黑体" pitchFamily="2" charset="-122"/>
                  <a:ea typeface="黑体" pitchFamily="2" charset="-122"/>
                </a:rPr>
                <a:t>1.</a:t>
              </a:r>
              <a:r>
                <a:rPr lang="zh-CN" altLang="en-US" sz="20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阿长</a:t>
              </a:r>
              <a:r>
                <a:rPr lang="zh-CN" altLang="en-US" sz="2000" b="1" dirty="0" smtClean="0">
                  <a:latin typeface="黑体" pitchFamily="2" charset="-122"/>
                  <a:ea typeface="黑体" pitchFamily="2" charset="-122"/>
                </a:rPr>
                <a:t>大字睡相</a:t>
              </a:r>
              <a:endParaRPr lang="en-US" altLang="zh-CN" sz="2000" b="1" dirty="0" smtClean="0">
                <a:latin typeface="黑体" pitchFamily="2" charset="-122"/>
                <a:ea typeface="黑体" pitchFamily="2" charset="-122"/>
              </a:endParaRPr>
            </a:p>
            <a:p>
              <a:r>
                <a:rPr lang="en-US" altLang="zh-CN" sz="2000" b="1" dirty="0" smtClean="0">
                  <a:latin typeface="黑体" pitchFamily="2" charset="-122"/>
                  <a:ea typeface="黑体" pitchFamily="2" charset="-122"/>
                </a:rPr>
                <a:t>2.</a:t>
              </a:r>
              <a:r>
                <a:rPr lang="zh-CN" altLang="en-US" sz="20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阿长</a:t>
              </a:r>
              <a:r>
                <a:rPr lang="zh-CN" altLang="en-US" sz="2000" b="1" dirty="0" smtClean="0">
                  <a:latin typeface="黑体" pitchFamily="2" charset="-122"/>
                  <a:ea typeface="黑体" pitchFamily="2" charset="-122"/>
                </a:rPr>
                <a:t>给我</a:t>
              </a:r>
              <a:r>
                <a:rPr lang="zh-CN" altLang="en-US" sz="20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讲</a:t>
              </a:r>
              <a:r>
                <a:rPr lang="zh-CN" altLang="en-US" sz="2000" b="1" dirty="0" smtClean="0">
                  <a:latin typeface="黑体" pitchFamily="2" charset="-122"/>
                  <a:ea typeface="黑体" pitchFamily="2" charset="-122"/>
                </a:rPr>
                <a:t>长毛</a:t>
              </a:r>
              <a:r>
                <a:rPr lang="zh-CN" altLang="en-US" sz="20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故事</a:t>
              </a:r>
              <a:endParaRPr lang="en-US" altLang="zh-CN" sz="2000" b="1" dirty="0" smtClean="0">
                <a:solidFill>
                  <a:srgbClr val="FF3399"/>
                </a:solidFill>
                <a:latin typeface="黑体" pitchFamily="2" charset="-122"/>
                <a:ea typeface="黑体" pitchFamily="2" charset="-122"/>
              </a:endParaRPr>
            </a:p>
            <a:p>
              <a:r>
                <a:rPr lang="en-US" altLang="zh-CN" sz="2000" b="1" dirty="0" smtClean="0">
                  <a:latin typeface="黑体" pitchFamily="2" charset="-122"/>
                  <a:ea typeface="黑体" pitchFamily="2" charset="-122"/>
                </a:rPr>
                <a:t>3.</a:t>
              </a:r>
              <a:r>
                <a:rPr lang="zh-CN" altLang="en-US" sz="20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阿长</a:t>
              </a:r>
              <a:r>
                <a:rPr lang="zh-CN" altLang="en-US" sz="2000" b="1" dirty="0" smtClean="0">
                  <a:latin typeface="黑体" pitchFamily="2" charset="-122"/>
                  <a:ea typeface="黑体" pitchFamily="2" charset="-122"/>
                </a:rPr>
                <a:t>为我</a:t>
              </a:r>
              <a:r>
                <a:rPr lang="zh-CN" altLang="en-US" sz="20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买</a:t>
              </a:r>
              <a:r>
                <a:rPr lang="en-US" altLang="zh-CN" sz="20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《</a:t>
              </a:r>
              <a:r>
                <a:rPr lang="zh-CN" altLang="en-US" sz="20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山海经</a:t>
              </a:r>
              <a:r>
                <a:rPr lang="en-US" altLang="zh-CN" sz="20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》</a:t>
              </a:r>
              <a:endParaRPr lang="zh-CN" altLang="en-US" sz="2000" b="1" dirty="0" smtClean="0">
                <a:solidFill>
                  <a:srgbClr val="FF3399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300192" y="1124744"/>
              <a:ext cx="121700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悲苦善良</a:t>
              </a:r>
              <a:endParaRPr lang="en-US" altLang="zh-CN" sz="2000" b="1" dirty="0" smtClean="0">
                <a:solidFill>
                  <a:srgbClr val="FF3399"/>
                </a:solidFill>
                <a:latin typeface="黑体" pitchFamily="2" charset="-122"/>
                <a:ea typeface="黑体" pitchFamily="2" charset="-122"/>
              </a:endParaRPr>
            </a:p>
            <a:p>
              <a:r>
                <a:rPr lang="zh-CN" altLang="en-US" sz="20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知恩图报</a:t>
              </a:r>
              <a:endParaRPr lang="zh-CN" altLang="en-US" sz="2000" b="1" dirty="0">
                <a:solidFill>
                  <a:srgbClr val="FF3399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372200" y="2276872"/>
              <a:ext cx="12241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粗俗无知</a:t>
              </a:r>
              <a:endParaRPr lang="en-US" altLang="zh-CN" sz="2000" b="1" dirty="0" smtClean="0">
                <a:solidFill>
                  <a:srgbClr val="FF3399"/>
                </a:solidFill>
                <a:latin typeface="黑体" pitchFamily="2" charset="-122"/>
                <a:ea typeface="黑体" pitchFamily="2" charset="-122"/>
              </a:endParaRPr>
            </a:p>
            <a:p>
              <a:r>
                <a:rPr lang="zh-CN" altLang="en-US" sz="20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真诚关爱</a:t>
              </a:r>
              <a:endParaRPr lang="zh-CN" altLang="en-US" sz="2000" b="1" dirty="0">
                <a:solidFill>
                  <a:srgbClr val="FF3399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7668344" y="1268760"/>
              <a:ext cx="7008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愧作</a:t>
              </a:r>
              <a:endParaRPr lang="zh-CN" altLang="en-US" sz="2000" b="1" dirty="0">
                <a:solidFill>
                  <a:srgbClr val="FF3399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740352" y="2348880"/>
              <a:ext cx="93610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3399"/>
                  </a:solidFill>
                  <a:latin typeface="黑体" pitchFamily="2" charset="-122"/>
                  <a:ea typeface="黑体" pitchFamily="2" charset="-122"/>
                </a:rPr>
                <a:t>感激怀念</a:t>
              </a:r>
              <a:endParaRPr lang="zh-CN" altLang="en-US" sz="2000" b="1" dirty="0">
                <a:solidFill>
                  <a:srgbClr val="FF3399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63" name="动作按钮: 帮助 62">
            <a:hlinkClick r:id="" action="ppaction://noaction" highlightClick="1"/>
          </p:cNvPr>
          <p:cNvSpPr/>
          <p:nvPr/>
        </p:nvSpPr>
        <p:spPr>
          <a:xfrm>
            <a:off x="2411760" y="3717032"/>
            <a:ext cx="360040" cy="36004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4" name="动作按钮: 帮助 63">
            <a:hlinkClick r:id="" action="ppaction://noaction" highlightClick="1"/>
          </p:cNvPr>
          <p:cNvSpPr/>
          <p:nvPr/>
        </p:nvSpPr>
        <p:spPr>
          <a:xfrm>
            <a:off x="4283968" y="3645024"/>
            <a:ext cx="360040" cy="36004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5" name="动作按钮: 帮助 64">
            <a:hlinkClick r:id="" action="ppaction://noaction" highlightClick="1"/>
          </p:cNvPr>
          <p:cNvSpPr/>
          <p:nvPr/>
        </p:nvSpPr>
        <p:spPr>
          <a:xfrm>
            <a:off x="6876256" y="3645024"/>
            <a:ext cx="360040" cy="36004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6" name="动作按钮: 帮助 65">
            <a:hlinkClick r:id="" action="ppaction://noaction" highlightClick="1"/>
          </p:cNvPr>
          <p:cNvSpPr/>
          <p:nvPr/>
        </p:nvSpPr>
        <p:spPr>
          <a:xfrm>
            <a:off x="7884368" y="3645024"/>
            <a:ext cx="360040" cy="36004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4" name="TextBox 43"/>
          <p:cNvSpPr txBox="1"/>
          <p:nvPr/>
        </p:nvSpPr>
        <p:spPr>
          <a:xfrm>
            <a:off x="2051720" y="3615407"/>
            <a:ext cx="80021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/>
              <a:t>藤野</a:t>
            </a:r>
            <a:endParaRPr lang="zh-CN" altLang="en-US" sz="2400" dirty="0"/>
          </a:p>
        </p:txBody>
      </p:sp>
      <p:sp>
        <p:nvSpPr>
          <p:cNvPr id="67" name="TextBox 66"/>
          <p:cNvSpPr txBox="1"/>
          <p:nvPr/>
        </p:nvSpPr>
        <p:spPr>
          <a:xfrm>
            <a:off x="2987824" y="3568948"/>
            <a:ext cx="3600400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dirty="0" smtClean="0"/>
              <a:t>1.</a:t>
            </a:r>
            <a:r>
              <a:rPr lang="zh-CN" altLang="en-US" sz="2400" b="1" dirty="0" smtClean="0">
                <a:solidFill>
                  <a:srgbClr val="FF3399"/>
                </a:solidFill>
              </a:rPr>
              <a:t>藤野</a:t>
            </a:r>
            <a:r>
              <a:rPr lang="zh-CN" altLang="en-US" sz="2400" dirty="0" smtClean="0"/>
              <a:t>的外貌</a:t>
            </a:r>
            <a:endParaRPr lang="en-US" altLang="zh-CN" sz="2400" dirty="0" smtClean="0"/>
          </a:p>
          <a:p>
            <a:r>
              <a:rPr lang="en-US" altLang="zh-CN" sz="2400" dirty="0" smtClean="0"/>
              <a:t>2.</a:t>
            </a:r>
            <a:r>
              <a:rPr lang="zh-CN" altLang="en-US" sz="2400" b="1" dirty="0" smtClean="0">
                <a:solidFill>
                  <a:srgbClr val="FF3399"/>
                </a:solidFill>
              </a:rPr>
              <a:t>藤野</a:t>
            </a:r>
            <a:r>
              <a:rPr lang="zh-CN" altLang="en-US" sz="2400" dirty="0" smtClean="0"/>
              <a:t>为我</a:t>
            </a:r>
            <a:r>
              <a:rPr lang="zh-CN" altLang="en-US" sz="2400" b="1" dirty="0" smtClean="0">
                <a:solidFill>
                  <a:srgbClr val="FF3399"/>
                </a:solidFill>
              </a:rPr>
              <a:t>添改讲义</a:t>
            </a:r>
            <a:endParaRPr lang="en-US" altLang="zh-CN" sz="2400" b="1" dirty="0" smtClean="0">
              <a:solidFill>
                <a:srgbClr val="FF3399"/>
              </a:solidFill>
            </a:endParaRPr>
          </a:p>
          <a:p>
            <a:r>
              <a:rPr lang="en-US" altLang="zh-CN" sz="2400" dirty="0" smtClean="0"/>
              <a:t>3.</a:t>
            </a:r>
            <a:r>
              <a:rPr lang="zh-CN" altLang="en-US" sz="2400" b="1" dirty="0" smtClean="0">
                <a:solidFill>
                  <a:srgbClr val="FF3399"/>
                </a:solidFill>
              </a:rPr>
              <a:t>藤野</a:t>
            </a:r>
            <a:r>
              <a:rPr lang="zh-CN" altLang="en-US" sz="2400" dirty="0" smtClean="0"/>
              <a:t>为我</a:t>
            </a:r>
            <a:r>
              <a:rPr lang="zh-CN" altLang="en-US" sz="2400" b="1" dirty="0" smtClean="0">
                <a:solidFill>
                  <a:srgbClr val="FF3399"/>
                </a:solidFill>
              </a:rPr>
              <a:t>纠正解剖图</a:t>
            </a:r>
            <a:endParaRPr lang="en-US" altLang="zh-CN" sz="2400" b="1" dirty="0" smtClean="0">
              <a:solidFill>
                <a:srgbClr val="FF3399"/>
              </a:solidFill>
            </a:endParaRPr>
          </a:p>
          <a:p>
            <a:r>
              <a:rPr lang="en-US" altLang="zh-CN" sz="2400" dirty="0" smtClean="0"/>
              <a:t>4.</a:t>
            </a:r>
            <a:r>
              <a:rPr lang="zh-CN" altLang="en-US" sz="2400" b="1" dirty="0" smtClean="0">
                <a:solidFill>
                  <a:srgbClr val="FF3399"/>
                </a:solidFill>
              </a:rPr>
              <a:t>藤野关心</a:t>
            </a:r>
            <a:r>
              <a:rPr lang="zh-CN" altLang="en-US" sz="2400" dirty="0" smtClean="0"/>
              <a:t>我的解剖</a:t>
            </a:r>
            <a:r>
              <a:rPr lang="zh-CN" altLang="en-US" sz="2400" b="1" dirty="0" smtClean="0">
                <a:solidFill>
                  <a:srgbClr val="FF3399"/>
                </a:solidFill>
              </a:rPr>
              <a:t>实习</a:t>
            </a:r>
            <a:endParaRPr lang="en-US" altLang="zh-CN" sz="2400" b="1" dirty="0" smtClean="0">
              <a:solidFill>
                <a:srgbClr val="FF3399"/>
              </a:solidFill>
            </a:endParaRPr>
          </a:p>
          <a:p>
            <a:r>
              <a:rPr lang="en-US" altLang="zh-CN" sz="2400" dirty="0" smtClean="0"/>
              <a:t>5.</a:t>
            </a:r>
            <a:r>
              <a:rPr lang="zh-CN" altLang="en-US" sz="2400" b="1" dirty="0" smtClean="0">
                <a:solidFill>
                  <a:srgbClr val="FF3399"/>
                </a:solidFill>
              </a:rPr>
              <a:t>藤野</a:t>
            </a:r>
            <a:r>
              <a:rPr lang="zh-CN" altLang="en-US" sz="2400" dirty="0" smtClean="0"/>
              <a:t>向我</a:t>
            </a:r>
            <a:r>
              <a:rPr lang="zh-CN" altLang="en-US" sz="2400" b="1" dirty="0" smtClean="0">
                <a:solidFill>
                  <a:srgbClr val="FF3399"/>
                </a:solidFill>
              </a:rPr>
              <a:t>了解裹足</a:t>
            </a:r>
            <a:r>
              <a:rPr lang="zh-CN" altLang="en-US" sz="2400" dirty="0" smtClean="0"/>
              <a:t>的事</a:t>
            </a:r>
            <a:endParaRPr lang="en-US" altLang="zh-CN" sz="2400" dirty="0" smtClean="0"/>
          </a:p>
          <a:p>
            <a:r>
              <a:rPr lang="en-US" altLang="zh-CN" sz="2400" dirty="0" smtClean="0"/>
              <a:t>6.</a:t>
            </a:r>
            <a:r>
              <a:rPr lang="zh-CN" altLang="en-US" sz="2400" dirty="0" smtClean="0"/>
              <a:t>我向藤野告别</a:t>
            </a:r>
            <a:endParaRPr lang="zh-CN" altLang="en-US" sz="2400" dirty="0"/>
          </a:p>
        </p:txBody>
      </p:sp>
      <p:sp>
        <p:nvSpPr>
          <p:cNvPr id="68" name="TextBox 67"/>
          <p:cNvSpPr txBox="1"/>
          <p:nvPr/>
        </p:nvSpPr>
        <p:spPr>
          <a:xfrm>
            <a:off x="7668344" y="3606115"/>
            <a:ext cx="864096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/>
              <a:t>怀念感激</a:t>
            </a:r>
            <a:endParaRPr lang="en-US" altLang="zh-CN" sz="2400" dirty="0" smtClean="0"/>
          </a:p>
          <a:p>
            <a:r>
              <a:rPr lang="zh-CN" altLang="en-US" sz="2400" dirty="0" smtClean="0"/>
              <a:t>敬仰</a:t>
            </a:r>
            <a:endParaRPr lang="en-US" altLang="zh-CN" sz="2400" dirty="0" smtClean="0"/>
          </a:p>
          <a:p>
            <a:r>
              <a:rPr lang="zh-CN" altLang="en-US" sz="2400" dirty="0" smtClean="0"/>
              <a:t>愧疚</a:t>
            </a:r>
            <a:endParaRPr lang="zh-CN" altLang="en-US" sz="2400" dirty="0"/>
          </a:p>
        </p:txBody>
      </p:sp>
      <p:sp>
        <p:nvSpPr>
          <p:cNvPr id="70" name="TextBox 69"/>
          <p:cNvSpPr txBox="1"/>
          <p:nvPr/>
        </p:nvSpPr>
        <p:spPr>
          <a:xfrm>
            <a:off x="6660232" y="5229200"/>
            <a:ext cx="936104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伟大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6660232" y="3573016"/>
            <a:ext cx="936104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/>
              <a:t>认真严格热诚</a:t>
            </a:r>
            <a:endParaRPr lang="en-US" altLang="zh-CN" sz="2400" dirty="0" smtClean="0"/>
          </a:p>
          <a:p>
            <a:r>
              <a:rPr lang="zh-CN" altLang="en-US" sz="2400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求实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67" grpId="0" animBg="1"/>
      <p:bldP spid="68" grpId="0" animBg="1"/>
      <p:bldP spid="70" grpId="0" animBg="1"/>
      <p:bldP spid="7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465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65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65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65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65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65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65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65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65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465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783"/>
  <p:tag name="KSO_WM_TAG_VERSION" val="1.0"/>
  <p:tag name="KSO_WM_TEMPLATE_THUMBS_INDEX" val="1、2、5、6、7、8、9、15、18、20、23、28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783"/>
  <p:tag name="KSO_WM_TAG_VERSION" val="1.0"/>
  <p:tag name="KSO_WM_TEMPLATE_THUMBS_INDEX" val="1、2、5、6、7、8、9、15、18、20、23、28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651"/>
  <p:tag name="KSO_WM_TAG_VERSION" val="1.0"/>
  <p:tag name="KSO_WM_SLIDE_ID" val="basetag20164651_1"/>
  <p:tag name="KSO_WM_SLIDE_INDEX" val="1"/>
  <p:tag name="KSO_WM_SLIDE_ITEM_CNT" val="0"/>
  <p:tag name="KSO_WM_SLIDE_TYPE" val="title"/>
  <p:tag name="KSO_WM_TEMPLATE_THUMBS_INDEX" val="1、2、5、6、7、8、9、15、18、20、23、28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65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65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65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651"/>
</p:tagLst>
</file>

<file path=ppt/theme/theme1.xml><?xml version="1.0" encoding="utf-8"?>
<a:theme xmlns:a="http://schemas.openxmlformats.org/drawingml/2006/main" name="basetag20163783_docer826152.唯美羽毛毕业答辩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</TotalTime>
  <Words>1701</Words>
  <Application>Microsoft Office PowerPoint</Application>
  <PresentationFormat>全屏显示(4:3)</PresentationFormat>
  <Paragraphs>289</Paragraphs>
  <Slides>27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basetag20163783_docer826152.唯美羽毛毕业答辩</vt:lpstr>
      <vt:lpstr>幻灯片 1</vt:lpstr>
      <vt:lpstr>幻灯片 2</vt:lpstr>
      <vt:lpstr>幻灯片 3</vt:lpstr>
      <vt:lpstr>幻灯片 4</vt:lpstr>
      <vt:lpstr>幻灯片 5</vt:lpstr>
      <vt:lpstr>文章背景：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377</cp:revision>
  <dcterms:created xsi:type="dcterms:W3CDTF">2005-02-21T13:08:00Z</dcterms:created>
  <dcterms:modified xsi:type="dcterms:W3CDTF">2019-10-20T12:16:42Z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