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saveSubsetFonts="1">
  <p:sldMasterIdLst>
    <p:sldMasterId id="2147483648" r:id="rId2"/>
  </p:sldMasterIdLst>
  <p:notesMasterIdLst>
    <p:notesMasterId r:id="rId3"/>
  </p:notesMasterIdLst>
  <p:sldIdLst>
    <p:sldId id="307" r:id="rId4"/>
    <p:sldId id="278" r:id="rId5"/>
    <p:sldId id="279" r:id="rId6"/>
    <p:sldId id="266" r:id="rId7"/>
    <p:sldId id="260" r:id="rId8"/>
    <p:sldId id="424" r:id="rId9"/>
    <p:sldId id="337" r:id="rId10"/>
    <p:sldId id="406" r:id="rId11"/>
    <p:sldId id="293" r:id="rId12"/>
    <p:sldId id="259" r:id="rId13"/>
    <p:sldId id="290" r:id="rId14"/>
    <p:sldId id="409" r:id="rId15"/>
    <p:sldId id="419" r:id="rId16"/>
    <p:sldId id="420" r:id="rId17"/>
    <p:sldId id="421" r:id="rId18"/>
    <p:sldId id="422" r:id="rId19"/>
    <p:sldId id="423" r:id="rId20"/>
    <p:sldId id="323" r:id="rId21"/>
    <p:sldId id="324" r:id="rId22"/>
    <p:sldId id="425" r:id="rId23"/>
    <p:sldId id="416" r:id="rId24"/>
    <p:sldId id="280" r:id="rId25"/>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p="http://schemas.openxmlformats.org/presentationml/2006/main">
  <p:cmAuthor id="1" name="贺 凡" initials="贺" lastIdx="0" clrIdx="0">
    <p:extLst>
      <p:ext uri="{19B8F6BF-5375-455C-9EA6-DF929625EA0E}">
        <p15:presenceInfo xmlns:p15="http://schemas.microsoft.com/office/powerpoint/2012/main" userId="4aa56ec1f2548ec3" providerId="Windows Live"/>
      </p:ext>
    </p:extLst>
  </p:cmAuthor>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69" autoAdjust="0"/>
    <p:restoredTop sz="94671"/>
  </p:normalViewPr>
  <p:slideViewPr>
    <p:cSldViewPr snapToGrid="0">
      <p:cViewPr varScale="1">
        <p:scale>
          <a:sx n="68" d="100"/>
          <a:sy n="68" d="100"/>
        </p:scale>
        <p:origin x="96" y="186"/>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tags" Target="tags/tag1.xml" /><Relationship Id="rId27" Type="http://schemas.openxmlformats.org/officeDocument/2006/relationships/presProps" Target="presProps.xml" /><Relationship Id="rId28" Type="http://schemas.openxmlformats.org/officeDocument/2006/relationships/viewProps" Target="viewProps.xml" /><Relationship Id="rId29" Type="http://schemas.openxmlformats.org/officeDocument/2006/relationships/theme" Target="theme/theme1.xml" /><Relationship Id="rId3" Type="http://schemas.openxmlformats.org/officeDocument/2006/relationships/notesMaster" Target="notesMasters/notesMaster1.xml" /><Relationship Id="rId30"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defRPr>
            </a:lvl1pPr>
          </a:lstStyle>
          <a:p>
            <a:fld id="{4DAA03B0-3645-4451-9D1E-59E2048DBF07}" type="datetimeFigureOut">
              <a:rPr lang="zh-CN" altLang="en-US" smtClean="0"/>
              <a:t>2021/4/28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defRPr>
            </a:lvl1pPr>
          </a:lstStyle>
          <a:p>
            <a:fld id="{2C58D2EC-BCD6-4C57-9B0E-B75E493D6586}" type="slidenum">
              <a:rPr lang="zh-CN" altLang="en-US" smtClean="0"/>
              <a:t>‹#›</a:t>
            </a:fld>
            <a:endParaRPr lang="zh-CN" altLang="en-US"/>
          </a:p>
        </p:txBody>
      </p:sp>
    </p:spTree>
    <p:extLst>
      <p:ext uri="{BB962C8B-B14F-4D97-AF65-F5344CB8AC3E}">
        <p14:creationId xmlns:p14="http://schemas.microsoft.com/office/powerpoint/2010/main" val="2684024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mn-ea"/>
        <a:cs typeface="+mn-cs"/>
      </a:defRPr>
    </a:lvl1pPr>
    <a:lvl2pPr marL="457200" algn="l" defTabSz="914400" rtl="0" eaLnBrk="1" latinLnBrk="0" hangingPunct="1">
      <a:defRPr sz="1200" kern="1200">
        <a:solidFill>
          <a:schemeClr val="tx1"/>
        </a:solidFill>
        <a:latin typeface="印品黑体" panose="00000500000000000000" pitchFamily="2" charset="-122"/>
        <a:ea typeface="+mn-ea"/>
        <a:cs typeface="+mn-cs"/>
      </a:defRPr>
    </a:lvl2pPr>
    <a:lvl3pPr marL="914400" algn="l" defTabSz="914400" rtl="0" eaLnBrk="1" latinLnBrk="0" hangingPunct="1">
      <a:defRPr sz="1200" kern="1200">
        <a:solidFill>
          <a:schemeClr val="tx1"/>
        </a:solidFill>
        <a:latin typeface="印品黑体" panose="00000500000000000000" pitchFamily="2" charset="-122"/>
        <a:ea typeface="+mn-ea"/>
        <a:cs typeface="+mn-cs"/>
      </a:defRPr>
    </a:lvl3pPr>
    <a:lvl4pPr marL="1371600" algn="l" defTabSz="914400" rtl="0" eaLnBrk="1" latinLnBrk="0" hangingPunct="1">
      <a:defRPr sz="1200" kern="1200">
        <a:solidFill>
          <a:schemeClr val="tx1"/>
        </a:solidFill>
        <a:latin typeface="印品黑体" panose="00000500000000000000" pitchFamily="2" charset="-122"/>
        <a:ea typeface="+mn-ea"/>
        <a:cs typeface="+mn-cs"/>
      </a:defRPr>
    </a:lvl4pPr>
    <a:lvl5pPr marL="1828800" algn="l" defTabSz="914400" rtl="0" eaLnBrk="1" latinLnBrk="0" hangingPunct="1">
      <a:defRPr sz="1200" kern="1200">
        <a:solidFill>
          <a:schemeClr val="tx1"/>
        </a:solidFill>
        <a:latin typeface="印品黑体" panose="000005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58D2EC-BCD6-4C57-9B0E-B75E493D6586}" type="slidenum">
              <a:rPr lang="zh-CN" altLang="en-US" smtClean="0"/>
              <a:t>1</a:t>
            </a:fld>
            <a:endParaRPr lang="zh-CN" altLang="en-US"/>
          </a:p>
        </p:txBody>
      </p:sp>
    </p:spTree>
    <p:extLst>
      <p:ext uri="{BB962C8B-B14F-4D97-AF65-F5344CB8AC3E}">
        <p14:creationId xmlns:p14="http://schemas.microsoft.com/office/powerpoint/2010/main" val="2824477640"/>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10</a:t>
            </a:fld>
            <a:endParaRPr lang="zh-CN" altLang="en-US"/>
          </a:p>
        </p:txBody>
      </p:sp>
    </p:spTree>
    <p:extLst>
      <p:ext uri="{BB962C8B-B14F-4D97-AF65-F5344CB8AC3E}">
        <p14:creationId xmlns:p14="http://schemas.microsoft.com/office/powerpoint/2010/main" val="2644915967"/>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11</a:t>
            </a:fld>
            <a:endParaRPr lang="zh-CN" altLang="en-US"/>
          </a:p>
        </p:txBody>
      </p:sp>
    </p:spTree>
    <p:extLst>
      <p:ext uri="{BB962C8B-B14F-4D97-AF65-F5344CB8AC3E}">
        <p14:creationId xmlns:p14="http://schemas.microsoft.com/office/powerpoint/2010/main" val="2060036926"/>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12</a:t>
            </a:fld>
            <a:endParaRPr lang="zh-CN" altLang="en-US"/>
          </a:p>
        </p:txBody>
      </p:sp>
    </p:spTree>
    <p:extLst>
      <p:ext uri="{BB962C8B-B14F-4D97-AF65-F5344CB8AC3E}">
        <p14:creationId xmlns:p14="http://schemas.microsoft.com/office/powerpoint/2010/main" val="99467087"/>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13</a:t>
            </a:fld>
            <a:endParaRPr lang="zh-CN" altLang="en-US"/>
          </a:p>
        </p:txBody>
      </p:sp>
    </p:spTree>
    <p:extLst>
      <p:ext uri="{BB962C8B-B14F-4D97-AF65-F5344CB8AC3E}">
        <p14:creationId xmlns:p14="http://schemas.microsoft.com/office/powerpoint/2010/main" val="1532798590"/>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14</a:t>
            </a:fld>
            <a:endParaRPr lang="zh-CN" altLang="en-US"/>
          </a:p>
        </p:txBody>
      </p:sp>
    </p:spTree>
    <p:extLst>
      <p:ext uri="{BB962C8B-B14F-4D97-AF65-F5344CB8AC3E}">
        <p14:creationId xmlns:p14="http://schemas.microsoft.com/office/powerpoint/2010/main" val="1548126824"/>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15</a:t>
            </a:fld>
            <a:endParaRPr lang="zh-CN" altLang="en-US"/>
          </a:p>
        </p:txBody>
      </p:sp>
    </p:spTree>
    <p:extLst>
      <p:ext uri="{BB962C8B-B14F-4D97-AF65-F5344CB8AC3E}">
        <p14:creationId xmlns:p14="http://schemas.microsoft.com/office/powerpoint/2010/main" val="4214121548"/>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16</a:t>
            </a:fld>
            <a:endParaRPr lang="zh-CN" altLang="en-US"/>
          </a:p>
        </p:txBody>
      </p:sp>
    </p:spTree>
    <p:extLst>
      <p:ext uri="{BB962C8B-B14F-4D97-AF65-F5344CB8AC3E}">
        <p14:creationId xmlns:p14="http://schemas.microsoft.com/office/powerpoint/2010/main" val="2187844331"/>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17</a:t>
            </a:fld>
            <a:endParaRPr lang="zh-CN" altLang="en-US"/>
          </a:p>
        </p:txBody>
      </p:sp>
    </p:spTree>
    <p:extLst>
      <p:ext uri="{BB962C8B-B14F-4D97-AF65-F5344CB8AC3E}">
        <p14:creationId xmlns:p14="http://schemas.microsoft.com/office/powerpoint/2010/main" val="897700144"/>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18</a:t>
            </a:fld>
            <a:endParaRPr lang="zh-CN" altLang="en-US"/>
          </a:p>
        </p:txBody>
      </p:sp>
    </p:spTree>
    <p:extLst>
      <p:ext uri="{BB962C8B-B14F-4D97-AF65-F5344CB8AC3E}">
        <p14:creationId xmlns:p14="http://schemas.microsoft.com/office/powerpoint/2010/main" val="2278816982"/>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19</a:t>
            </a:fld>
            <a:endParaRPr lang="zh-CN" altLang="en-US"/>
          </a:p>
        </p:txBody>
      </p:sp>
    </p:spTree>
    <p:extLst>
      <p:ext uri="{BB962C8B-B14F-4D97-AF65-F5344CB8AC3E}">
        <p14:creationId xmlns:p14="http://schemas.microsoft.com/office/powerpoint/2010/main" val="2912736632"/>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a:t>
            </a:fld>
            <a:endParaRPr lang="zh-CN" altLang="en-US"/>
          </a:p>
        </p:txBody>
      </p:sp>
    </p:spTree>
    <p:extLst>
      <p:ext uri="{BB962C8B-B14F-4D97-AF65-F5344CB8AC3E}">
        <p14:creationId xmlns:p14="http://schemas.microsoft.com/office/powerpoint/2010/main" val="1595581536"/>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20</a:t>
            </a:fld>
            <a:endParaRPr lang="zh-CN" altLang="en-US"/>
          </a:p>
        </p:txBody>
      </p:sp>
    </p:spTree>
    <p:extLst>
      <p:ext uri="{BB962C8B-B14F-4D97-AF65-F5344CB8AC3E}">
        <p14:creationId xmlns:p14="http://schemas.microsoft.com/office/powerpoint/2010/main" val="1441886821"/>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21</a:t>
            </a:fld>
            <a:endParaRPr lang="zh-CN" altLang="en-US"/>
          </a:p>
        </p:txBody>
      </p:sp>
    </p:spTree>
    <p:extLst>
      <p:ext uri="{BB962C8B-B14F-4D97-AF65-F5344CB8AC3E}">
        <p14:creationId xmlns:p14="http://schemas.microsoft.com/office/powerpoint/2010/main" val="3418238449"/>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58D2EC-BCD6-4C57-9B0E-B75E493D6586}" type="slidenum">
              <a:rPr lang="zh-CN" altLang="en-US" smtClean="0"/>
              <a:t>22</a:t>
            </a:fld>
            <a:endParaRPr lang="zh-CN" altLang="en-US"/>
          </a:p>
        </p:txBody>
      </p:sp>
    </p:spTree>
    <p:extLst>
      <p:ext uri="{BB962C8B-B14F-4D97-AF65-F5344CB8AC3E}">
        <p14:creationId xmlns:p14="http://schemas.microsoft.com/office/powerpoint/2010/main" val="1288634847"/>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a:t>
            </a:fld>
            <a:endParaRPr lang="zh-CN" altLang="en-US"/>
          </a:p>
        </p:txBody>
      </p:sp>
    </p:spTree>
    <p:extLst>
      <p:ext uri="{BB962C8B-B14F-4D97-AF65-F5344CB8AC3E}">
        <p14:creationId xmlns:p14="http://schemas.microsoft.com/office/powerpoint/2010/main" val="4120916099"/>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a:t>
            </a:fld>
            <a:endParaRPr lang="zh-CN" altLang="en-US"/>
          </a:p>
        </p:txBody>
      </p:sp>
    </p:spTree>
    <p:extLst>
      <p:ext uri="{BB962C8B-B14F-4D97-AF65-F5344CB8AC3E}">
        <p14:creationId xmlns:p14="http://schemas.microsoft.com/office/powerpoint/2010/main" val="1308712944"/>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5</a:t>
            </a:fld>
            <a:endParaRPr lang="zh-CN" altLang="en-US"/>
          </a:p>
        </p:txBody>
      </p:sp>
    </p:spTree>
    <p:extLst>
      <p:ext uri="{BB962C8B-B14F-4D97-AF65-F5344CB8AC3E}">
        <p14:creationId xmlns:p14="http://schemas.microsoft.com/office/powerpoint/2010/main" val="224283835"/>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6</a:t>
            </a:fld>
            <a:endParaRPr lang="zh-CN" altLang="en-US"/>
          </a:p>
        </p:txBody>
      </p:sp>
    </p:spTree>
    <p:extLst>
      <p:ext uri="{BB962C8B-B14F-4D97-AF65-F5344CB8AC3E}">
        <p14:creationId xmlns:p14="http://schemas.microsoft.com/office/powerpoint/2010/main" val="1542806717"/>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7</a:t>
            </a:fld>
            <a:endParaRPr lang="zh-CN" altLang="en-US"/>
          </a:p>
        </p:txBody>
      </p:sp>
    </p:spTree>
    <p:extLst>
      <p:ext uri="{BB962C8B-B14F-4D97-AF65-F5344CB8AC3E}">
        <p14:creationId xmlns:p14="http://schemas.microsoft.com/office/powerpoint/2010/main" val="2343649823"/>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8</a:t>
            </a:fld>
            <a:endParaRPr lang="zh-CN" altLang="en-US"/>
          </a:p>
        </p:txBody>
      </p:sp>
    </p:spTree>
    <p:extLst>
      <p:ext uri="{BB962C8B-B14F-4D97-AF65-F5344CB8AC3E}">
        <p14:creationId xmlns:p14="http://schemas.microsoft.com/office/powerpoint/2010/main" val="7474604"/>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9</a:t>
            </a:fld>
            <a:endParaRPr lang="zh-CN" altLang="en-US"/>
          </a:p>
        </p:txBody>
      </p:sp>
    </p:spTree>
    <p:extLst>
      <p:ext uri="{BB962C8B-B14F-4D97-AF65-F5344CB8AC3E}">
        <p14:creationId xmlns:p14="http://schemas.microsoft.com/office/powerpoint/2010/main" val="3145742883"/>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
        <p:nvSpPr>
          <p:cNvPr id="7" name="矩形 6"/>
          <p:cNvSpPr/>
          <p:nvPr userDrawn="1"/>
        </p:nvSpPr>
        <p:spPr>
          <a:xfrm>
            <a:off x="181200" y="180000"/>
            <a:ext cx="11829600" cy="6498000"/>
          </a:xfrm>
          <a:prstGeom prst="rect">
            <a:avLst/>
          </a:prstGeom>
          <a:solidFill>
            <a:srgbClr val="F0EC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Tree>
    <p:extLst>
      <p:ext uri="{BB962C8B-B14F-4D97-AF65-F5344CB8AC3E}">
        <p14:creationId xmlns:p14="http://schemas.microsoft.com/office/powerpoint/2010/main" val="2619523183"/>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1605174145"/>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548302547"/>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2656788402"/>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280060046"/>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2021/4/28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81066982"/>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EF7E283-1319-47E0-9BFE-D186D74C3DAC}" type="datetimeFigureOut">
              <a:rPr lang="zh-CN" altLang="en-US" smtClean="0"/>
              <a:t>2021/4/28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1019806574"/>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EF7E283-1319-47E0-9BFE-D186D74C3DAC}" type="datetimeFigureOut">
              <a:rPr lang="zh-CN" altLang="en-US" smtClean="0"/>
              <a:t>2021/4/28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3836791397"/>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0EF7E283-1319-47E0-9BFE-D186D74C3DAC}" type="datetimeFigureOut">
              <a:rPr lang="zh-CN" altLang="en-US" smtClean="0"/>
              <a:t>2021/4/28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1644154073"/>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2021/4/28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407953162"/>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2021/4/28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913312710"/>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defRPr>
            </a:lvl1pPr>
          </a:lstStyle>
          <a:p>
            <a:fld id="{0EF7E283-1319-47E0-9BFE-D186D74C3DAC}" type="datetimeFigureOut">
              <a:rPr lang="zh-CN" altLang="en-US" smtClean="0"/>
              <a:t>2021/4/28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defRPr>
            </a:lvl1pPr>
          </a:lstStyle>
          <a:p>
            <a:fld id="{ED9C9DE8-6944-4658-A18C-60D57C1D2619}" type="slidenum">
              <a:rPr lang="zh-CN" altLang="en-US" smtClean="0"/>
              <a:t>‹#›</a:t>
            </a:fld>
            <a:endParaRPr lang="zh-CN" altLang="en-US"/>
          </a:p>
        </p:txBody>
      </p:sp>
      <p:pic>
        <p:nvPicPr>
          <p:cNvPr id="7" name="图片 6">
            <a:extLst>
              <a:ext uri="{FF2B5EF4-FFF2-40B4-BE49-F238E27FC236}">
                <a16:creationId xmlns:a16="http://schemas.microsoft.com/office/drawing/2014/main" xmlns="" id="{763AE1F0-D05C-CB4E-A60C-91F309895BC2}"/>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0623550" y="84137"/>
            <a:ext cx="1460500" cy="596900"/>
          </a:xfrm>
          <a:prstGeom prst="rect">
            <a:avLst/>
          </a:prstGeom>
        </p:spPr>
      </p:pic>
    </p:spTree>
    <p:extLst>
      <p:ext uri="{BB962C8B-B14F-4D97-AF65-F5344CB8AC3E}">
        <p14:creationId xmlns:p14="http://schemas.microsoft.com/office/powerpoint/2010/main" val="6163919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2.xml" /><Relationship Id="rId3" Type="http://schemas.openxmlformats.org/officeDocument/2006/relationships/image" Target="../media/image2.jpeg" /><Relationship Id="rId4" Type="http://schemas.openxmlformats.org/officeDocument/2006/relationships/image" Target="../media/image5.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 Id="rId3" Type="http://schemas.openxmlformats.org/officeDocument/2006/relationships/image" Target="../media/image3.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image" Target="../media/image3.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image" Target="../media/image4.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 name="Freeform 5"/>
          <p:cNvSpPr/>
          <p:nvPr/>
        </p:nvSpPr>
        <p:spPr bwMode="auto">
          <a:xfrm rot="10800000">
            <a:off x="186426" y="1737666"/>
            <a:ext cx="5143838" cy="254268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3" name="Freeform 5"/>
          <p:cNvSpPr/>
          <p:nvPr/>
        </p:nvSpPr>
        <p:spPr bwMode="auto">
          <a:xfrm>
            <a:off x="5180913" y="1466605"/>
            <a:ext cx="6824662" cy="3373539"/>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a:blip r:embed="rId3">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4" name="TextBox 2088"/>
          <p:cNvSpPr txBox="1"/>
          <p:nvPr/>
        </p:nvSpPr>
        <p:spPr>
          <a:xfrm>
            <a:off x="256653" y="2716619"/>
            <a:ext cx="4854032" cy="523220"/>
          </a:xfrm>
          <a:prstGeom prst="rect">
            <a:avLst/>
          </a:prstGeom>
          <a:noFill/>
        </p:spPr>
        <p:txBody>
          <a:bodyPr wrap="square" rtlCol="0">
            <a:spAutoFit/>
          </a:bodyPr>
          <a:lstStyle/>
          <a:p>
            <a:r>
              <a:rPr lang="zh-CN" altLang="en-US" sz="28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a:t>
            </a:r>
            <a:r>
              <a:rPr lang="en-US" altLang="zh-CN" sz="28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13.1</a:t>
            </a:r>
            <a:r>
              <a:rPr lang="zh-CN" altLang="en-US" sz="28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   自然选择的证明</a:t>
            </a:r>
            <a:endParaRPr lang="zh-CN" altLang="en-US" sz="28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6" name="TextBox 2089"/>
          <p:cNvSpPr txBox="1"/>
          <p:nvPr/>
        </p:nvSpPr>
        <p:spPr>
          <a:xfrm>
            <a:off x="410887" y="1965089"/>
            <a:ext cx="3780202" cy="369332"/>
          </a:xfrm>
          <a:prstGeom prst="rect">
            <a:avLst/>
          </a:prstGeom>
          <a:noFill/>
        </p:spPr>
        <p:txBody>
          <a:bodyPr wrap="none" rtlCol="0">
            <a:spAutoFit/>
          </a:bodyPr>
          <a:lstStyle/>
          <a:p>
            <a:pPr marL="285750" indent="-285750">
              <a:buFont typeface="Arial" panose="020b0604020202020204" pitchFamily="34" charset="0"/>
              <a:buChar char="•"/>
            </a:pPr>
            <a:r>
              <a:rPr lang="zh-CN" altLang="en-US">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部编版高中语文选择性必修下册</a:t>
            </a:r>
          </a:p>
        </p:txBody>
      </p:sp>
    </p:spTree>
    <p:extLst>
      <p:ext uri="{BB962C8B-B14F-4D97-AF65-F5344CB8AC3E}">
        <p14:creationId xmlns:p14="http://schemas.microsoft.com/office/powerpoint/2010/main" val="964728098"/>
      </p:ext>
    </p:extLst>
  </p:cSld>
  <p:clrMapOvr>
    <a:masterClrMapping/>
  </p:clrMapOvr>
  <mc:AlternateContent>
    <mc:Choice xmlns:p14="http://schemas.microsoft.com/office/powerpoint/2010/main" Requires="p14">
      <p:transition spd="slow" advClick="0" p14:dur="2000"/>
    </mc:Choice>
    <mc:Fallback>
      <p:transition spd="slow" advClick="0"/>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a:extLst>
              <a:ext uri="{FF2B5EF4-FFF2-40B4-BE49-F238E27FC236}">
                <a16:creationId xmlns:a16="http://schemas.microsoft.com/office/drawing/2014/main" xmlns="" id="{7AEC7AC1-B9DC-4179-8633-F39E7622A5B6}"/>
              </a:ext>
            </a:extLst>
          </p:cNvPr>
          <p:cNvSpPr txBox="1"/>
          <p:nvPr/>
        </p:nvSpPr>
        <p:spPr>
          <a:xfrm>
            <a:off x="983432" y="344684"/>
            <a:ext cx="1638590"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xmlns="" id="{1CE0E887-B5D4-9348-AD19-62C045DB5FA1}"/>
              </a:ext>
            </a:extLst>
          </p:cNvPr>
          <p:cNvSpPr txBox="1"/>
          <p:nvPr/>
        </p:nvSpPr>
        <p:spPr>
          <a:xfrm>
            <a:off x="1297312" y="1141530"/>
            <a:ext cx="8773297" cy="5116209"/>
          </a:xfrm>
          <a:prstGeom prst="rect">
            <a:avLst/>
          </a:prstGeom>
          <a:noFill/>
        </p:spPr>
        <p:txBody>
          <a:bodyPr wrap="square" rtlCol="0">
            <a:spAutoFit/>
          </a:bodyPr>
          <a:lstStyle/>
          <a:p>
            <a:pPr>
              <a:lnSpc>
                <a:spcPct val="150000"/>
              </a:lnSpc>
            </a:pPr>
            <a:r>
              <a:rPr lang="en-US" altLang="zh-CN" sz="2000">
                <a:solidFill>
                  <a:srgbClr val="4C4C4C"/>
                </a:solidFill>
                <a:ea typeface="印品黑体" panose="00000500000000000000" pitchFamily="2" charset="-122"/>
              </a:rPr>
              <a:t>1.</a:t>
            </a:r>
            <a:r>
              <a:rPr lang="zh-CN" altLang="en-US" sz="2000">
                <a:solidFill>
                  <a:srgbClr val="4C4C4C"/>
                </a:solidFill>
                <a:ea typeface="印品黑体" panose="00000500000000000000" pitchFamily="2" charset="-122"/>
              </a:rPr>
              <a:t>明确字音。</a:t>
            </a:r>
          </a:p>
          <a:p>
            <a:pPr>
              <a:lnSpc>
                <a:spcPct val="150000"/>
              </a:lnSpc>
            </a:pPr>
            <a:r>
              <a:rPr lang="zh-CN" altLang="en-US" sz="2000">
                <a:solidFill>
                  <a:srgbClr val="4C4C4C"/>
                </a:solidFill>
                <a:ea typeface="印品黑体" panose="00000500000000000000" pitchFamily="2" charset="-122"/>
              </a:rPr>
              <a:t>蹼状（</a:t>
            </a:r>
            <a:r>
              <a:rPr lang="en-US" altLang="zh-CN" sz="2000" b="1" err="1">
                <a:solidFill>
                  <a:srgbClr val="FF0000"/>
                </a:solidFill>
                <a:ea typeface="印品黑体" panose="00000500000000000000" pitchFamily="2" charset="-122"/>
              </a:rPr>
              <a:t>pǔ</a:t>
            </a:r>
            <a:r>
              <a:rPr lang="zh-CN" altLang="en-US" sz="2000">
                <a:solidFill>
                  <a:srgbClr val="4C4C4C"/>
                </a:solidFill>
                <a:ea typeface="印品黑体" panose="00000500000000000000" pitchFamily="2" charset="-122"/>
              </a:rPr>
              <a:t>）   蝙蝠（</a:t>
            </a:r>
            <a:r>
              <a:rPr lang="en-US" altLang="zh-CN" sz="2000" b="1" err="1">
                <a:solidFill>
                  <a:srgbClr val="FF0000"/>
                </a:solidFill>
                <a:ea typeface="印品黑体" panose="00000500000000000000" pitchFamily="2" charset="-122"/>
              </a:rPr>
              <a:t>biān fú</a:t>
            </a:r>
            <a:r>
              <a:rPr lang="zh-CN" altLang="en-US" sz="2000">
                <a:solidFill>
                  <a:srgbClr val="4C4C4C"/>
                </a:solidFill>
                <a:ea typeface="印品黑体" panose="00000500000000000000" pitchFamily="2" charset="-122"/>
              </a:rPr>
              <a:t>）   姊妹（</a:t>
            </a:r>
            <a:r>
              <a:rPr lang="en-US" altLang="zh-CN" sz="2000" b="1" err="1">
                <a:solidFill>
                  <a:srgbClr val="FF0000"/>
                </a:solidFill>
                <a:ea typeface="印品黑体" panose="00000500000000000000" pitchFamily="2" charset="-122"/>
              </a:rPr>
              <a:t>zǐ</a:t>
            </a:r>
            <a:r>
              <a:rPr lang="zh-CN" altLang="en-US" sz="2000">
                <a:solidFill>
                  <a:srgbClr val="4C4C4C"/>
                </a:solidFill>
                <a:ea typeface="印品黑体" panose="00000500000000000000" pitchFamily="2" charset="-122"/>
              </a:rPr>
              <a:t>）   迁徙（</a:t>
            </a:r>
            <a:r>
              <a:rPr lang="en-US" altLang="zh-CN" sz="2000" b="1" err="1">
                <a:solidFill>
                  <a:srgbClr val="FF0000"/>
                </a:solidFill>
                <a:ea typeface="印品黑体" panose="00000500000000000000" pitchFamily="2" charset="-122"/>
              </a:rPr>
              <a:t>xǐ</a:t>
            </a:r>
            <a:r>
              <a:rPr lang="zh-CN" altLang="en-US" sz="2000">
                <a:solidFill>
                  <a:srgbClr val="4C4C4C"/>
                </a:solidFill>
                <a:ea typeface="印品黑体" panose="00000500000000000000" pitchFamily="2" charset="-122"/>
              </a:rPr>
              <a:t>）</a:t>
            </a:r>
          </a:p>
          <a:p>
            <a:pPr>
              <a:lnSpc>
                <a:spcPct val="150000"/>
              </a:lnSpc>
            </a:pPr>
            <a:r>
              <a:rPr lang="en-US" altLang="zh-CN" sz="2000">
                <a:solidFill>
                  <a:srgbClr val="4C4C4C"/>
                </a:solidFill>
                <a:ea typeface="印品黑体" panose="00000500000000000000" pitchFamily="2" charset="-122"/>
              </a:rPr>
              <a:t>2.</a:t>
            </a:r>
            <a:r>
              <a:rPr lang="zh-CN" altLang="en-US" sz="2000">
                <a:solidFill>
                  <a:srgbClr val="4C4C4C"/>
                </a:solidFill>
                <a:ea typeface="印品黑体" panose="00000500000000000000" pitchFamily="2" charset="-122"/>
              </a:rPr>
              <a:t>解释词语</a:t>
            </a:r>
          </a:p>
          <a:p>
            <a:pPr>
              <a:lnSpc>
                <a:spcPct val="150000"/>
              </a:lnSpc>
            </a:pPr>
            <a:r>
              <a:rPr lang="zh-CN" altLang="en-US" sz="2000">
                <a:solidFill>
                  <a:srgbClr val="4C4C4C"/>
                </a:solidFill>
                <a:ea typeface="印品黑体" panose="00000500000000000000" pitchFamily="2" charset="-122"/>
              </a:rPr>
              <a:t>①驯养：</a:t>
            </a:r>
            <a:r>
              <a:rPr lang="zh-CN" altLang="en-US" sz="2000" b="1">
                <a:solidFill>
                  <a:srgbClr val="FF0000"/>
                </a:solidFill>
                <a:ea typeface="印品黑体" panose="00000500000000000000" pitchFamily="2" charset="-122"/>
              </a:rPr>
              <a:t>饲养野生动物使逐渐驯服。</a:t>
            </a:r>
          </a:p>
          <a:p>
            <a:pPr>
              <a:lnSpc>
                <a:spcPct val="150000"/>
              </a:lnSpc>
            </a:pPr>
            <a:r>
              <a:rPr lang="zh-CN" altLang="en-US" sz="2000">
                <a:solidFill>
                  <a:srgbClr val="4C4C4C"/>
                </a:solidFill>
                <a:ea typeface="印品黑体" panose="00000500000000000000" pitchFamily="2" charset="-122"/>
              </a:rPr>
              <a:t>②审视：</a:t>
            </a:r>
            <a:r>
              <a:rPr lang="zh-CN" altLang="en-US" sz="2000" b="1">
                <a:solidFill>
                  <a:srgbClr val="FF0000"/>
                </a:solidFill>
                <a:ea typeface="印品黑体" panose="00000500000000000000" pitchFamily="2" charset="-122"/>
              </a:rPr>
              <a:t>仔细看。</a:t>
            </a:r>
          </a:p>
          <a:p>
            <a:pPr>
              <a:lnSpc>
                <a:spcPct val="150000"/>
              </a:lnSpc>
            </a:pPr>
            <a:r>
              <a:rPr lang="zh-CN" altLang="en-US" sz="2000">
                <a:solidFill>
                  <a:srgbClr val="4C4C4C"/>
                </a:solidFill>
                <a:ea typeface="印品黑体" panose="00000500000000000000" pitchFamily="2" charset="-122"/>
              </a:rPr>
              <a:t>③趋向：</a:t>
            </a:r>
            <a:r>
              <a:rPr lang="zh-CN" altLang="en-US" sz="2000" b="1">
                <a:solidFill>
                  <a:srgbClr val="FF0000"/>
                </a:solidFill>
                <a:ea typeface="印品黑体" panose="00000500000000000000" pitchFamily="2" charset="-122"/>
              </a:rPr>
              <a:t>朝着某个方向发展；趋势。</a:t>
            </a:r>
          </a:p>
          <a:p>
            <a:pPr>
              <a:lnSpc>
                <a:spcPct val="150000"/>
              </a:lnSpc>
            </a:pPr>
            <a:r>
              <a:rPr lang="zh-CN" altLang="en-US" sz="2000">
                <a:solidFill>
                  <a:srgbClr val="4C4C4C"/>
                </a:solidFill>
                <a:ea typeface="印品黑体" panose="00000500000000000000" pitchFamily="2" charset="-122"/>
              </a:rPr>
              <a:t>④历程：</a:t>
            </a:r>
            <a:r>
              <a:rPr lang="zh-CN" altLang="en-US" sz="2000" b="1">
                <a:solidFill>
                  <a:srgbClr val="FF0000"/>
                </a:solidFill>
                <a:ea typeface="印品黑体" panose="00000500000000000000" pitchFamily="2" charset="-122"/>
              </a:rPr>
              <a:t>经历的过程。</a:t>
            </a:r>
          </a:p>
          <a:p>
            <a:pPr>
              <a:lnSpc>
                <a:spcPct val="150000"/>
              </a:lnSpc>
            </a:pPr>
            <a:r>
              <a:rPr lang="zh-CN" altLang="en-US" sz="2000">
                <a:solidFill>
                  <a:srgbClr val="4C4C4C"/>
                </a:solidFill>
                <a:ea typeface="印品黑体" panose="00000500000000000000" pitchFamily="2" charset="-122"/>
              </a:rPr>
              <a:t>⑤循序渐进：</a:t>
            </a:r>
            <a:r>
              <a:rPr lang="en-US" altLang="zh-CN" sz="2000" b="1">
                <a:solidFill>
                  <a:srgbClr val="FF0000"/>
                </a:solidFill>
                <a:ea typeface="印品黑体" panose="00000500000000000000" pitchFamily="2" charset="-122"/>
              </a:rPr>
              <a:t>(</a:t>
            </a:r>
            <a:r>
              <a:rPr lang="zh-CN" altLang="en-US" sz="2000" b="1">
                <a:solidFill>
                  <a:srgbClr val="FF0000"/>
                </a:solidFill>
                <a:ea typeface="印品黑体" panose="00000500000000000000" pitchFamily="2" charset="-122"/>
              </a:rPr>
              <a:t>学习、工作</a:t>
            </a:r>
            <a:r>
              <a:rPr lang="en-US" altLang="zh-CN" sz="2000" b="1">
                <a:solidFill>
                  <a:srgbClr val="FF0000"/>
                </a:solidFill>
                <a:ea typeface="印品黑体" panose="00000500000000000000" pitchFamily="2" charset="-122"/>
              </a:rPr>
              <a:t>)</a:t>
            </a:r>
            <a:r>
              <a:rPr lang="zh-CN" altLang="en-US" sz="2000" b="1">
                <a:solidFill>
                  <a:srgbClr val="FF0000"/>
                </a:solidFill>
                <a:ea typeface="印品黑体" panose="00000500000000000000" pitchFamily="2" charset="-122"/>
              </a:rPr>
              <a:t>按照一定的步骤逐渐深入或提高。</a:t>
            </a:r>
          </a:p>
          <a:p>
            <a:pPr>
              <a:lnSpc>
                <a:spcPct val="150000"/>
              </a:lnSpc>
            </a:pPr>
            <a:r>
              <a:rPr lang="zh-CN" altLang="en-US" sz="2000">
                <a:solidFill>
                  <a:srgbClr val="4C4C4C"/>
                </a:solidFill>
                <a:ea typeface="印品黑体" panose="00000500000000000000" pitchFamily="2" charset="-122"/>
              </a:rPr>
              <a:t>⑥不胜枚举：</a:t>
            </a:r>
            <a:r>
              <a:rPr lang="zh-CN" altLang="en-US" sz="2000" b="1">
                <a:solidFill>
                  <a:srgbClr val="FF0000"/>
                </a:solidFill>
                <a:ea typeface="印品黑体" panose="00000500000000000000" pitchFamily="2" charset="-122"/>
              </a:rPr>
              <a:t>无法一个一个全举出来，形容同一类的人或事物很多。</a:t>
            </a:r>
          </a:p>
          <a:p>
            <a:pPr>
              <a:lnSpc>
                <a:spcPct val="150000"/>
              </a:lnSpc>
            </a:pPr>
            <a:r>
              <a:rPr lang="zh-CN" altLang="en-US" sz="2000">
                <a:solidFill>
                  <a:srgbClr val="4C4C4C"/>
                </a:solidFill>
                <a:ea typeface="印品黑体" panose="00000500000000000000" pitchFamily="2" charset="-122"/>
              </a:rPr>
              <a:t>⑦错综复杂：</a:t>
            </a:r>
            <a:r>
              <a:rPr lang="zh-CN" altLang="en-US" sz="2000" b="1">
                <a:solidFill>
                  <a:srgbClr val="FF0000"/>
                </a:solidFill>
                <a:ea typeface="印品黑体" panose="00000500000000000000" pitchFamily="2" charset="-122"/>
              </a:rPr>
              <a:t>形容头绪繁多，情况复杂。</a:t>
            </a:r>
          </a:p>
          <a:p>
            <a:pPr>
              <a:lnSpc>
                <a:spcPct val="150000"/>
              </a:lnSpc>
            </a:pPr>
            <a:endParaRPr kumimoji="1" lang="zh-CN" altLang="en-US" sz="200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243285395"/>
      </p:ext>
    </p:extLst>
  </p:cSld>
  <p:clrMapOvr>
    <a:masterClrMapping/>
  </p:clrMapOvr>
  <p:transition spd="med" advClick="0">
    <p:pull/>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品读研析</a:t>
            </a:r>
          </a:p>
        </p:txBody>
      </p:sp>
      <p:sp>
        <p:nvSpPr>
          <p:cNvPr id="19" name="TextBox 24"/>
          <p:cNvSpPr txBox="1"/>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2</a:t>
            </a:r>
            <a:endParaRPr lang="zh-CN" altLang="en-US" sz="8800">
              <a:solidFill>
                <a:srgbClr val="F0ECE9"/>
              </a:solidFill>
              <a:latin typeface="印品黑体" panose="00000500000000000000" pitchFamily="2" charset="-122"/>
            </a:endParaRPr>
          </a:p>
        </p:txBody>
      </p:sp>
    </p:spTree>
    <p:extLst>
      <p:ext uri="{BB962C8B-B14F-4D97-AF65-F5344CB8AC3E}">
        <p14:creationId xmlns:p14="http://schemas.microsoft.com/office/powerpoint/2010/main" val="3891639133"/>
      </p:ext>
    </p:extLst>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2" y="344684"/>
            <a:ext cx="1680268" cy="369332"/>
          </a:xfrm>
          <a:prstGeom prst="rect">
            <a:avLst/>
          </a:prstGeom>
          <a:noFill/>
        </p:spPr>
        <p:txBody>
          <a:bodyPr wrap="none" rtlCol="0">
            <a:spAutoFit/>
          </a:bodyPr>
          <a:lstStyle/>
          <a:p>
            <a:r>
              <a:rPr lang="zh-CN" altLang="en-US">
                <a:solidFill>
                  <a:srgbClr val="4C4C4C"/>
                </a:solidFill>
                <a:ea typeface="印品黑体" panose="00000500000000000000" pitchFamily="2" charset="-122"/>
              </a:rPr>
              <a:t>通读</a:t>
            </a:r>
            <a:r>
              <a:rPr lang="en-US" altLang="zh-CN">
                <a:solidFill>
                  <a:srgbClr val="4C4C4C"/>
                </a:solidFill>
                <a:ea typeface="印品黑体" panose="00000500000000000000" pitchFamily="2" charset="-122"/>
              </a:rPr>
              <a:t> ·</a:t>
            </a:r>
            <a:r>
              <a:rPr lang="zh-CN" altLang="en-US">
                <a:solidFill>
                  <a:srgbClr val="4C4C4C"/>
                </a:solidFill>
                <a:ea typeface="印品黑体" panose="00000500000000000000" pitchFamily="2" charset="-122"/>
              </a:rPr>
              <a:t>整体把握</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a:extLst>
              <a:ext uri="{FF2B5EF4-FFF2-40B4-BE49-F238E27FC236}">
                <a16:creationId xmlns:a16="http://schemas.microsoft.com/office/drawing/2014/main" xmlns="" id="{27511CF8-C2B6-432A-A74F-CB7360FEF8D4}"/>
              </a:ext>
            </a:extLst>
          </p:cNvPr>
          <p:cNvSpPr/>
          <p:nvPr/>
        </p:nvSpPr>
        <p:spPr>
          <a:xfrm>
            <a:off x="654105" y="1265593"/>
            <a:ext cx="11291728" cy="379882"/>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请简要梳理文章的行文脉络。 </a:t>
            </a:r>
          </a:p>
        </p:txBody>
      </p:sp>
      <p:sp>
        <p:nvSpPr>
          <p:cNvPr id="26" name="文本框 25">
            <a:extLst>
              <a:ext uri="{FF2B5EF4-FFF2-40B4-BE49-F238E27FC236}">
                <a16:creationId xmlns:a16="http://schemas.microsoft.com/office/drawing/2014/main" xmlns="" id="{496796FD-2D8D-FC47-8D72-0B8947CC394F}"/>
              </a:ext>
            </a:extLst>
          </p:cNvPr>
          <p:cNvSpPr txBox="1"/>
          <p:nvPr/>
        </p:nvSpPr>
        <p:spPr>
          <a:xfrm>
            <a:off x="520729" y="2115884"/>
            <a:ext cx="10972800" cy="1048172"/>
          </a:xfrm>
          <a:prstGeom prst="rect">
            <a:avLst/>
          </a:prstGeom>
          <a:noFill/>
        </p:spPr>
        <p:txBody>
          <a:bodyPr wrap="square">
            <a:spAutoFit/>
          </a:bodyPr>
          <a:lstStyle/>
          <a:p>
            <a:pPr algn="just">
              <a:lnSpc>
                <a:spcPct val="150000"/>
              </a:lnSpc>
            </a:pPr>
            <a:r>
              <a:rPr lang="zh-CN" altLang="en-US" sz="2200" kern="100">
                <a:latin typeface="微软雅黑" panose="020b0503020204020204" pitchFamily="34" charset="-122"/>
                <a:ea typeface="微软雅黑" panose="020b0503020204020204" pitchFamily="34" charset="-122"/>
                <a:cs typeface="Times New Roman" panose="02020603050405020304" pitchFamily="18" charset="0"/>
              </a:rPr>
              <a:t>明确   文章首先提出观点，就是自然界生物存在自然选择</a:t>
            </a:r>
            <a:r>
              <a:rPr lang="en-US" altLang="zh-CN" sz="2200" kern="10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latin typeface="微软雅黑" panose="020b0503020204020204" pitchFamily="34" charset="-122"/>
                <a:ea typeface="微软雅黑" panose="020b0503020204020204" pitchFamily="34" charset="-122"/>
                <a:cs typeface="Times New Roman" panose="02020603050405020304" pitchFamily="18" charset="0"/>
              </a:rPr>
              <a:t>适者生存，择优弃劣。然后从自然选择的基本法则与相关事实展开论述。文章论述的基本结构为总分关系。</a:t>
            </a:r>
          </a:p>
        </p:txBody>
      </p:sp>
    </p:spTree>
    <p:extLst>
      <p:ext uri="{BB962C8B-B14F-4D97-AF65-F5344CB8AC3E}">
        <p14:creationId xmlns:p14="http://schemas.microsoft.com/office/powerpoint/2010/main" val="3112923164"/>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2" y="344684"/>
            <a:ext cx="1680268" cy="369332"/>
          </a:xfrm>
          <a:prstGeom prst="rect">
            <a:avLst/>
          </a:prstGeom>
          <a:noFill/>
        </p:spPr>
        <p:txBody>
          <a:bodyPr wrap="none" rtlCol="0">
            <a:spAutoFit/>
          </a:bodyPr>
          <a:lstStyle/>
          <a:p>
            <a:r>
              <a:rPr lang="zh-CN" altLang="en-US">
                <a:solidFill>
                  <a:srgbClr val="4C4C4C"/>
                </a:solidFill>
                <a:ea typeface="印品黑体" panose="00000500000000000000" pitchFamily="2" charset="-122"/>
              </a:rPr>
              <a:t>通读</a:t>
            </a:r>
            <a:r>
              <a:rPr lang="en-US" altLang="zh-CN">
                <a:solidFill>
                  <a:srgbClr val="4C4C4C"/>
                </a:solidFill>
                <a:ea typeface="印品黑体" panose="00000500000000000000" pitchFamily="2" charset="-122"/>
              </a:rPr>
              <a:t> ·</a:t>
            </a:r>
            <a:r>
              <a:rPr lang="zh-CN" altLang="en-US">
                <a:solidFill>
                  <a:srgbClr val="4C4C4C"/>
                </a:solidFill>
                <a:ea typeface="印品黑体" panose="00000500000000000000" pitchFamily="2" charset="-122"/>
              </a:rPr>
              <a:t>解读内容</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a:extLst>
              <a:ext uri="{FF2B5EF4-FFF2-40B4-BE49-F238E27FC236}">
                <a16:creationId xmlns:a16="http://schemas.microsoft.com/office/drawing/2014/main" xmlns="" id="{27511CF8-C2B6-432A-A74F-CB7360FEF8D4}"/>
              </a:ext>
            </a:extLst>
          </p:cNvPr>
          <p:cNvSpPr/>
          <p:nvPr/>
        </p:nvSpPr>
        <p:spPr>
          <a:xfrm>
            <a:off x="654105" y="1265593"/>
            <a:ext cx="11291728" cy="379882"/>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第三自然段中的“某一地区内已经产生了归入同一属内的许多物种，并且这些物种现在仍很繁盛，仍会有那么多的变种存在”论证什么内容？</a:t>
            </a:r>
          </a:p>
        </p:txBody>
      </p:sp>
      <p:sp>
        <p:nvSpPr>
          <p:cNvPr id="26" name="文本框 25">
            <a:extLst>
              <a:ext uri="{FF2B5EF4-FFF2-40B4-BE49-F238E27FC236}">
                <a16:creationId xmlns:a16="http://schemas.microsoft.com/office/drawing/2014/main" xmlns="" id="{496796FD-2D8D-FC47-8D72-0B8947CC394F}"/>
              </a:ext>
            </a:extLst>
          </p:cNvPr>
          <p:cNvSpPr txBox="1"/>
          <p:nvPr/>
        </p:nvSpPr>
        <p:spPr>
          <a:xfrm>
            <a:off x="749614" y="3079711"/>
            <a:ext cx="10972800" cy="1048172"/>
          </a:xfrm>
          <a:prstGeom prst="rect">
            <a:avLst/>
          </a:prstGeom>
          <a:noFill/>
        </p:spPr>
        <p:txBody>
          <a:bodyPr wrap="square">
            <a:spAutoFit/>
          </a:bodyPr>
          <a:lstStyle/>
          <a:p>
            <a:pPr algn="just">
              <a:lnSpc>
                <a:spcPct val="150000"/>
              </a:lnSpc>
            </a:pPr>
            <a:r>
              <a:rPr lang="zh-CN" altLang="en-US" sz="2200" kern="100">
                <a:latin typeface="微软雅黑" panose="020b0503020204020204" pitchFamily="34" charset="-122"/>
                <a:ea typeface="微软雅黑" panose="020b0503020204020204" pitchFamily="34" charset="-122"/>
                <a:cs typeface="Times New Roman" panose="02020603050405020304" pitchFamily="18" charset="0"/>
              </a:rPr>
              <a:t>明确   物种只是特征显著而稳定的变种，而且每一物种开始时都只是变种。</a:t>
            </a:r>
          </a:p>
          <a:p>
            <a:pPr algn="just">
              <a:lnSpc>
                <a:spcPct val="150000"/>
              </a:lnSpc>
            </a:pPr>
            <a:endParaRPr lang="zh-CN" altLang="en-US" sz="2200" kern="100">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126486783"/>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2" y="344684"/>
            <a:ext cx="1680268" cy="369332"/>
          </a:xfrm>
          <a:prstGeom prst="rect">
            <a:avLst/>
          </a:prstGeom>
          <a:noFill/>
        </p:spPr>
        <p:txBody>
          <a:bodyPr wrap="none" rtlCol="0">
            <a:spAutoFit/>
          </a:bodyPr>
          <a:lstStyle/>
          <a:p>
            <a:r>
              <a:rPr lang="zh-CN" altLang="en-US">
                <a:solidFill>
                  <a:srgbClr val="4C4C4C"/>
                </a:solidFill>
                <a:ea typeface="印品黑体" panose="00000500000000000000" pitchFamily="2" charset="-122"/>
              </a:rPr>
              <a:t>通读</a:t>
            </a:r>
            <a:r>
              <a:rPr lang="en-US" altLang="zh-CN">
                <a:solidFill>
                  <a:srgbClr val="4C4C4C"/>
                </a:solidFill>
                <a:ea typeface="印品黑体" panose="00000500000000000000" pitchFamily="2" charset="-122"/>
              </a:rPr>
              <a:t> ·</a:t>
            </a:r>
            <a:r>
              <a:rPr lang="zh-CN" altLang="en-US">
                <a:solidFill>
                  <a:srgbClr val="4C4C4C"/>
                </a:solidFill>
                <a:ea typeface="印品黑体" panose="00000500000000000000" pitchFamily="2" charset="-122"/>
              </a:rPr>
              <a:t>解读内容</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a:extLst>
              <a:ext uri="{FF2B5EF4-FFF2-40B4-BE49-F238E27FC236}">
                <a16:creationId xmlns:a16="http://schemas.microsoft.com/office/drawing/2014/main" xmlns="" id="{27511CF8-C2B6-432A-A74F-CB7360FEF8D4}"/>
              </a:ext>
            </a:extLst>
          </p:cNvPr>
          <p:cNvSpPr/>
          <p:nvPr/>
        </p:nvSpPr>
        <p:spPr>
          <a:xfrm>
            <a:off x="654105" y="1265593"/>
            <a:ext cx="11291728" cy="379882"/>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地质记录为自然选择学说提供了哪些有力的证据？ </a:t>
            </a:r>
          </a:p>
        </p:txBody>
      </p:sp>
      <p:sp>
        <p:nvSpPr>
          <p:cNvPr id="26" name="文本框 25">
            <a:extLst>
              <a:ext uri="{FF2B5EF4-FFF2-40B4-BE49-F238E27FC236}">
                <a16:creationId xmlns:a16="http://schemas.microsoft.com/office/drawing/2014/main" xmlns="" id="{496796FD-2D8D-FC47-8D72-0B8947CC394F}"/>
              </a:ext>
            </a:extLst>
          </p:cNvPr>
          <p:cNvSpPr txBox="1"/>
          <p:nvPr/>
        </p:nvSpPr>
        <p:spPr>
          <a:xfrm>
            <a:off x="654105" y="2005078"/>
            <a:ext cx="10972800" cy="3587329"/>
          </a:xfrm>
          <a:prstGeom prst="rect">
            <a:avLst/>
          </a:prstGeom>
          <a:noFill/>
        </p:spPr>
        <p:txBody>
          <a:bodyPr wrap="square">
            <a:spAutoFit/>
          </a:bodyPr>
          <a:lstStyle/>
          <a:p>
            <a:pPr algn="just">
              <a:lnSpc>
                <a:spcPct val="150000"/>
              </a:lnSpc>
            </a:pPr>
            <a:r>
              <a:rPr lang="zh-CN" altLang="en-US" sz="2200" kern="100">
                <a:latin typeface="微软雅黑" panose="020b0503020204020204" pitchFamily="34" charset="-122"/>
                <a:ea typeface="微软雅黑" panose="020b0503020204020204" pitchFamily="34" charset="-122"/>
                <a:cs typeface="Times New Roman" panose="02020603050405020304" pitchFamily="18" charset="0"/>
              </a:rPr>
              <a:t>明确   ①物种和整个类群的绝灭是遵循自然选择原理的必然结果，因为旧的生物类型要为新的改良类型所取代，体现了“适者生存，择优弃劣”的法则。②各地质层中的化石，其性状在某种程度上，介于其上下地层的化石之间，证明物种是不断进化的。③一切灭绝了的生物可以与所有现生生物一样进行分类，因为它们都来源于共同的祖先。④现生生物类型的组织结构要较古代类型更为高级，某些类型在生物演化过程中，为了更好地适应新的、退化的生活习性，而在体制上发生了退化，这些情况都体现了自然选择的作用。</a:t>
            </a:r>
          </a:p>
        </p:txBody>
      </p:sp>
    </p:spTree>
    <p:extLst>
      <p:ext uri="{BB962C8B-B14F-4D97-AF65-F5344CB8AC3E}">
        <p14:creationId xmlns:p14="http://schemas.microsoft.com/office/powerpoint/2010/main" val="3772175401"/>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2" y="344684"/>
            <a:ext cx="2141933" cy="369332"/>
          </a:xfrm>
          <a:prstGeom prst="rect">
            <a:avLst/>
          </a:prstGeom>
          <a:noFill/>
        </p:spPr>
        <p:txBody>
          <a:bodyPr wrap="none" rtlCol="0">
            <a:spAutoFit/>
          </a:bodyPr>
          <a:lstStyle/>
          <a:p>
            <a:r>
              <a:rPr lang="zh-CN" altLang="en-US">
                <a:solidFill>
                  <a:srgbClr val="4C4C4C"/>
                </a:solidFill>
                <a:ea typeface="印品黑体" panose="00000500000000000000" pitchFamily="2" charset="-122"/>
              </a:rPr>
              <a:t>通读</a:t>
            </a:r>
            <a:r>
              <a:rPr lang="en-US" altLang="zh-CN">
                <a:solidFill>
                  <a:srgbClr val="4C4C4C"/>
                </a:solidFill>
                <a:ea typeface="印品黑体" panose="00000500000000000000" pitchFamily="2" charset="-122"/>
              </a:rPr>
              <a:t> ·</a:t>
            </a:r>
            <a:r>
              <a:rPr lang="zh-CN" altLang="en-US">
                <a:solidFill>
                  <a:srgbClr val="4C4C4C"/>
                </a:solidFill>
                <a:ea typeface="印品黑体" panose="00000500000000000000" pitchFamily="2" charset="-122"/>
              </a:rPr>
              <a:t>分析论证特点</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a:extLst>
              <a:ext uri="{FF2B5EF4-FFF2-40B4-BE49-F238E27FC236}">
                <a16:creationId xmlns:a16="http://schemas.microsoft.com/office/drawing/2014/main" xmlns="" id="{27511CF8-C2B6-432A-A74F-CB7360FEF8D4}"/>
              </a:ext>
            </a:extLst>
          </p:cNvPr>
          <p:cNvSpPr/>
          <p:nvPr/>
        </p:nvSpPr>
        <p:spPr>
          <a:xfrm>
            <a:off x="654105" y="1265593"/>
            <a:ext cx="11291728" cy="379882"/>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文章是如何论证观点的？</a:t>
            </a:r>
          </a:p>
        </p:txBody>
      </p:sp>
      <p:sp>
        <p:nvSpPr>
          <p:cNvPr id="26" name="文本框 25">
            <a:extLst>
              <a:ext uri="{FF2B5EF4-FFF2-40B4-BE49-F238E27FC236}">
                <a16:creationId xmlns:a16="http://schemas.microsoft.com/office/drawing/2014/main" xmlns="" id="{496796FD-2D8D-FC47-8D72-0B8947CC394F}"/>
              </a:ext>
            </a:extLst>
          </p:cNvPr>
          <p:cNvSpPr txBox="1"/>
          <p:nvPr/>
        </p:nvSpPr>
        <p:spPr>
          <a:xfrm>
            <a:off x="654105" y="2005078"/>
            <a:ext cx="10972800" cy="3587329"/>
          </a:xfrm>
          <a:prstGeom prst="rect">
            <a:avLst/>
          </a:prstGeom>
          <a:noFill/>
        </p:spPr>
        <p:txBody>
          <a:bodyPr wrap="square">
            <a:spAutoFit/>
          </a:bodyPr>
          <a:lstStyle/>
          <a:p>
            <a:pPr algn="just">
              <a:lnSpc>
                <a:spcPct val="150000"/>
              </a:lnSpc>
            </a:pPr>
            <a:r>
              <a:rPr lang="zh-CN" altLang="en-US" sz="2200" kern="100">
                <a:latin typeface="微软雅黑" panose="020b0503020204020204" pitchFamily="34" charset="-122"/>
                <a:ea typeface="微软雅黑" panose="020b0503020204020204" pitchFamily="34" charset="-122"/>
                <a:cs typeface="Times New Roman" panose="02020603050405020304" pitchFamily="18" charset="0"/>
              </a:rPr>
              <a:t>明确   自然选择的思想是通过研究大量动植物的形状和分布得出的结论。</a:t>
            </a:r>
            <a:endParaRPr lang="en-US" altLang="zh-CN" sz="2200" kern="10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150000"/>
              </a:lnSpc>
            </a:pPr>
            <a:r>
              <a:rPr lang="zh-CN" altLang="en-US" sz="2200" kern="100">
                <a:latin typeface="微软雅黑" panose="020b0503020204020204" pitchFamily="34" charset="-122"/>
                <a:ea typeface="微软雅黑" panose="020b0503020204020204" pitchFamily="34" charset="-122"/>
                <a:cs typeface="Times New Roman" panose="02020603050405020304" pitchFamily="18" charset="0"/>
              </a:rPr>
              <a:t>作者在文中，也以大量的动植物实例分析比较，论证观点。如作者举了像啄木鸟形态的鸟却在地面上捕食昆虫，高地上很少或根本不游泳的鹅，取食水生昆虫的像鸫的鸟，具有海雀的生活习性和构造的海燕等例子，来说明自然选择要求缓慢变异的后代去努力适应自然中未被占据的地盘。再如，说明自然选择带来美感，作者列举了鸟类、蝴蝶、植物的花和果实等例子来说明。在解说生物的本能、海岛上动物的分布特点时，也举了很多实例，这些实例，不仅充实了作者的观点，也生动有趣，增强了文章的文学性。</a:t>
            </a:r>
          </a:p>
        </p:txBody>
      </p:sp>
    </p:spTree>
    <p:extLst>
      <p:ext uri="{BB962C8B-B14F-4D97-AF65-F5344CB8AC3E}">
        <p14:creationId xmlns:p14="http://schemas.microsoft.com/office/powerpoint/2010/main" val="653283734"/>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2" y="344684"/>
            <a:ext cx="2887329" cy="369332"/>
          </a:xfrm>
          <a:prstGeom prst="rect">
            <a:avLst/>
          </a:prstGeom>
          <a:noFill/>
        </p:spPr>
        <p:txBody>
          <a:bodyPr wrap="none" rtlCol="0">
            <a:spAutoFit/>
          </a:bodyPr>
          <a:lstStyle/>
          <a:p>
            <a:r>
              <a:rPr lang="zh-CN" altLang="en-US">
                <a:solidFill>
                  <a:srgbClr val="4C4C4C"/>
                </a:solidFill>
                <a:ea typeface="印品黑体" panose="00000500000000000000" pitchFamily="2" charset="-122"/>
              </a:rPr>
              <a:t>通读</a:t>
            </a:r>
            <a:r>
              <a:rPr lang="en-US" altLang="zh-CN">
                <a:solidFill>
                  <a:srgbClr val="4C4C4C"/>
                </a:solidFill>
                <a:ea typeface="印品黑体" panose="00000500000000000000" pitchFamily="2" charset="-122"/>
              </a:rPr>
              <a:t> ·</a:t>
            </a:r>
            <a:r>
              <a:rPr lang="zh-CN" altLang="en-US">
                <a:solidFill>
                  <a:srgbClr val="4C4C4C"/>
                </a:solidFill>
                <a:ea typeface="印品黑体" panose="00000500000000000000" pitchFamily="2" charset="-122"/>
              </a:rPr>
              <a:t>鉴赏语言，品味风格 </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a:extLst>
              <a:ext uri="{FF2B5EF4-FFF2-40B4-BE49-F238E27FC236}">
                <a16:creationId xmlns:a16="http://schemas.microsoft.com/office/drawing/2014/main" xmlns="" id="{27511CF8-C2B6-432A-A74F-CB7360FEF8D4}"/>
              </a:ext>
            </a:extLst>
          </p:cNvPr>
          <p:cNvSpPr/>
          <p:nvPr/>
        </p:nvSpPr>
        <p:spPr>
          <a:xfrm>
            <a:off x="654105" y="1265593"/>
            <a:ext cx="11291728" cy="379882"/>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．如何理解“我们可望在自然条件下看到生物的变异”中的“可望”一词？</a:t>
            </a:r>
          </a:p>
        </p:txBody>
      </p:sp>
      <p:sp>
        <p:nvSpPr>
          <p:cNvPr id="26" name="文本框 25">
            <a:extLst>
              <a:ext uri="{FF2B5EF4-FFF2-40B4-BE49-F238E27FC236}">
                <a16:creationId xmlns:a16="http://schemas.microsoft.com/office/drawing/2014/main" xmlns="" id="{496796FD-2D8D-FC47-8D72-0B8947CC394F}"/>
              </a:ext>
            </a:extLst>
          </p:cNvPr>
          <p:cNvSpPr txBox="1"/>
          <p:nvPr/>
        </p:nvSpPr>
        <p:spPr>
          <a:xfrm>
            <a:off x="654105" y="2005078"/>
            <a:ext cx="10972800" cy="1048172"/>
          </a:xfrm>
          <a:prstGeom prst="rect">
            <a:avLst/>
          </a:prstGeom>
          <a:noFill/>
        </p:spPr>
        <p:txBody>
          <a:bodyPr wrap="square">
            <a:spAutoFit/>
          </a:bodyPr>
          <a:lstStyle/>
          <a:p>
            <a:pPr algn="just">
              <a:lnSpc>
                <a:spcPct val="150000"/>
              </a:lnSpc>
            </a:pPr>
            <a:r>
              <a:rPr lang="zh-CN" altLang="en-US" sz="2200" kern="100">
                <a:latin typeface="微软雅黑" panose="020b0503020204020204" pitchFamily="34" charset="-122"/>
                <a:ea typeface="微软雅黑" panose="020b0503020204020204" pitchFamily="34" charset="-122"/>
                <a:cs typeface="Times New Roman" panose="02020603050405020304" pitchFamily="18" charset="0"/>
              </a:rPr>
              <a:t>明确   “可望”是有希望，可能的意思，说明自然条件下的变异并没有确凿的证据，只是有这种可能，用“可望”符合实际情况。</a:t>
            </a:r>
          </a:p>
        </p:txBody>
      </p:sp>
    </p:spTree>
    <p:extLst>
      <p:ext uri="{BB962C8B-B14F-4D97-AF65-F5344CB8AC3E}">
        <p14:creationId xmlns:p14="http://schemas.microsoft.com/office/powerpoint/2010/main" val="1680662263"/>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2" y="344684"/>
            <a:ext cx="2887329" cy="369332"/>
          </a:xfrm>
          <a:prstGeom prst="rect">
            <a:avLst/>
          </a:prstGeom>
          <a:noFill/>
        </p:spPr>
        <p:txBody>
          <a:bodyPr wrap="none" rtlCol="0">
            <a:spAutoFit/>
          </a:bodyPr>
          <a:lstStyle/>
          <a:p>
            <a:r>
              <a:rPr lang="zh-CN" altLang="en-US">
                <a:solidFill>
                  <a:srgbClr val="4C4C4C"/>
                </a:solidFill>
                <a:ea typeface="印品黑体" panose="00000500000000000000" pitchFamily="2" charset="-122"/>
              </a:rPr>
              <a:t>通读</a:t>
            </a:r>
            <a:r>
              <a:rPr lang="en-US" altLang="zh-CN">
                <a:solidFill>
                  <a:srgbClr val="4C4C4C"/>
                </a:solidFill>
                <a:ea typeface="印品黑体" panose="00000500000000000000" pitchFamily="2" charset="-122"/>
              </a:rPr>
              <a:t> ·</a:t>
            </a:r>
            <a:r>
              <a:rPr lang="zh-CN" altLang="en-US">
                <a:solidFill>
                  <a:srgbClr val="4C4C4C"/>
                </a:solidFill>
                <a:ea typeface="印品黑体" panose="00000500000000000000" pitchFamily="2" charset="-122"/>
              </a:rPr>
              <a:t>鉴赏语言，品味风格 </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a:extLst>
              <a:ext uri="{FF2B5EF4-FFF2-40B4-BE49-F238E27FC236}">
                <a16:creationId xmlns:a16="http://schemas.microsoft.com/office/drawing/2014/main" xmlns="" id="{27511CF8-C2B6-432A-A74F-CB7360FEF8D4}"/>
              </a:ext>
            </a:extLst>
          </p:cNvPr>
          <p:cNvSpPr/>
          <p:nvPr/>
        </p:nvSpPr>
        <p:spPr>
          <a:xfrm>
            <a:off x="654105" y="1265593"/>
            <a:ext cx="11291728" cy="379882"/>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．如何理解“在一定程度上，我们可以理解为什么自然界处处充满着美，这很大一部分归功于自然选择”中加点词语的含义？</a:t>
            </a:r>
          </a:p>
        </p:txBody>
      </p:sp>
      <p:sp>
        <p:nvSpPr>
          <p:cNvPr id="26" name="文本框 25">
            <a:extLst>
              <a:ext uri="{FF2B5EF4-FFF2-40B4-BE49-F238E27FC236}">
                <a16:creationId xmlns:a16="http://schemas.microsoft.com/office/drawing/2014/main" xmlns="" id="{496796FD-2D8D-FC47-8D72-0B8947CC394F}"/>
              </a:ext>
            </a:extLst>
          </p:cNvPr>
          <p:cNvSpPr txBox="1"/>
          <p:nvPr/>
        </p:nvSpPr>
        <p:spPr>
          <a:xfrm>
            <a:off x="670494" y="2635272"/>
            <a:ext cx="10972800" cy="1048172"/>
          </a:xfrm>
          <a:prstGeom prst="rect">
            <a:avLst/>
          </a:prstGeom>
          <a:noFill/>
        </p:spPr>
        <p:txBody>
          <a:bodyPr wrap="square">
            <a:spAutoFit/>
          </a:bodyPr>
          <a:lstStyle/>
          <a:p>
            <a:pPr algn="just">
              <a:lnSpc>
                <a:spcPct val="150000"/>
              </a:lnSpc>
            </a:pPr>
            <a:r>
              <a:rPr lang="zh-CN" altLang="en-US" sz="2200" kern="100">
                <a:latin typeface="微软雅黑" panose="020b0503020204020204" pitchFamily="34" charset="-122"/>
                <a:ea typeface="微软雅黑" panose="020b0503020204020204" pitchFamily="34" charset="-122"/>
                <a:cs typeface="Times New Roman" panose="02020603050405020304" pitchFamily="18" charset="0"/>
              </a:rPr>
              <a:t>明确   “在一定程度上”“很大一部分”是表示程度范围的词语，作者运用这些词语体现了语言的准确性、严密性。</a:t>
            </a:r>
          </a:p>
        </p:txBody>
      </p:sp>
    </p:spTree>
    <p:extLst>
      <p:ext uri="{BB962C8B-B14F-4D97-AF65-F5344CB8AC3E}">
        <p14:creationId xmlns:p14="http://schemas.microsoft.com/office/powerpoint/2010/main" val="223622253"/>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拓展阅读</a:t>
            </a:r>
          </a:p>
        </p:txBody>
      </p:sp>
      <p:sp>
        <p:nvSpPr>
          <p:cNvPr id="19" name="TextBox 24"/>
          <p:cNvSpPr txBox="1"/>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3</a:t>
            </a:r>
            <a:endParaRPr lang="zh-CN" altLang="en-US" sz="8800">
              <a:solidFill>
                <a:srgbClr val="F0ECE9"/>
              </a:solidFill>
              <a:latin typeface="印品黑体" panose="00000500000000000000" pitchFamily="2" charset="-122"/>
            </a:endParaRPr>
          </a:p>
        </p:txBody>
      </p:sp>
    </p:spTree>
    <p:extLst>
      <p:ext uri="{BB962C8B-B14F-4D97-AF65-F5344CB8AC3E}">
        <p14:creationId xmlns:p14="http://schemas.microsoft.com/office/powerpoint/2010/main" val="2884248876"/>
      </p:ext>
    </p:extLst>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10799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拓展思考</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文本框 7">
            <a:extLst>
              <a:ext uri="{FF2B5EF4-FFF2-40B4-BE49-F238E27FC236}">
                <a16:creationId xmlns:a16="http://schemas.microsoft.com/office/drawing/2014/main" xmlns="" id="{D36E76F9-1735-4FF3-918F-AF1FF27AD312}"/>
              </a:ext>
            </a:extLst>
          </p:cNvPr>
          <p:cNvSpPr txBox="1"/>
          <p:nvPr/>
        </p:nvSpPr>
        <p:spPr>
          <a:xfrm>
            <a:off x="581616" y="1141530"/>
            <a:ext cx="11013183" cy="5029390"/>
          </a:xfrm>
          <a:prstGeom prst="rect">
            <a:avLst/>
          </a:prstGeom>
          <a:noFill/>
        </p:spPr>
        <p:txBody>
          <a:bodyPr wrap="square">
            <a:spAutoFit/>
          </a:bodyPr>
          <a:lstStyle/>
          <a:p>
            <a:pPr indent="457200" algn="ctr">
              <a:lnSpc>
                <a:spcPct val="150000"/>
              </a:lnSpc>
            </a:pPr>
            <a:r>
              <a:rPr lang="zh-CN" altLang="en-US">
                <a:solidFill>
                  <a:srgbClr val="7F6B5B"/>
                </a:solidFill>
                <a:latin typeface="微软雅黑" panose="020b0503020204020204" pitchFamily="34" charset="-122"/>
                <a:ea typeface="微软雅黑" panose="020b0503020204020204" pitchFamily="34" charset="-122"/>
              </a:rPr>
              <a:t>甲</a:t>
            </a:r>
          </a:p>
          <a:p>
            <a:pPr indent="457200">
              <a:lnSpc>
                <a:spcPct val="150000"/>
              </a:lnSpc>
            </a:pPr>
            <a:r>
              <a:rPr lang="zh-CN" altLang="en-US">
                <a:solidFill>
                  <a:srgbClr val="7F6B5B"/>
                </a:solidFill>
                <a:latin typeface="微软雅黑" panose="020b0503020204020204" pitchFamily="34" charset="-122"/>
                <a:ea typeface="微软雅黑" panose="020b0503020204020204" pitchFamily="34" charset="-122"/>
              </a:rPr>
              <a:t>关子“物种起源”，如果一个自然学者，对于生物的相互亲缘关系、它们的胚胎的关系、它们的地理分布、地质上的连续以及其他的此类事实加以思考</a:t>
            </a:r>
            <a:r>
              <a:rPr lang="en-US" altLang="zh-CN">
                <a:solidFill>
                  <a:srgbClr val="7F6B5B"/>
                </a:solidFill>
                <a:latin typeface="微软雅黑" panose="020b0503020204020204" pitchFamily="34" charset="-122"/>
                <a:ea typeface="微软雅黑" panose="020b0503020204020204" pitchFamily="34" charset="-122"/>
              </a:rPr>
              <a:t>,</a:t>
            </a:r>
            <a:r>
              <a:rPr lang="zh-CN" altLang="en-US">
                <a:solidFill>
                  <a:srgbClr val="7F6B5B"/>
                </a:solidFill>
                <a:latin typeface="微软雅黑" panose="020b0503020204020204" pitchFamily="34" charset="-122"/>
                <a:ea typeface="微软雅黑" panose="020b0503020204020204" pitchFamily="34" charset="-122"/>
              </a:rPr>
              <a:t>就可能得到如下的结论：物种不是被独立创造出来的。而是像变种一样，是从其他物种传下来的。然而这样的结论，即使很有根据，也还是不充分的，除非等到能够说明世界上无数的物种曾经是怎样变化以获得如此完善地、正当地引起了我们赞叹的构造和相互适应。自然学者们常常把变异的唯一可能原因归之于如气候、食物等等外界条件，从某一狭隘的意义上来说，这是正确的，我们以后会论述到。但是要把像啄木鸟那样的构造，它的脚、尾、嘴及舌，如此巧妙地适应于提取树皮下的昆虫，仅仅归因于外界条件是不合理的。又如槲寄生的情形，它从某几种树木吸取养料</a:t>
            </a:r>
            <a:r>
              <a:rPr lang="en-US" altLang="zh-CN">
                <a:solidFill>
                  <a:srgbClr val="7F6B5B"/>
                </a:solidFill>
                <a:latin typeface="微软雅黑" panose="020b0503020204020204" pitchFamily="34" charset="-122"/>
                <a:ea typeface="微软雅黑" panose="020b0503020204020204" pitchFamily="34" charset="-122"/>
              </a:rPr>
              <a:t>,</a:t>
            </a:r>
            <a:r>
              <a:rPr lang="zh-CN" altLang="en-US">
                <a:solidFill>
                  <a:srgbClr val="7F6B5B"/>
                </a:solidFill>
                <a:latin typeface="微软雅黑" panose="020b0503020204020204" pitchFamily="34" charset="-122"/>
                <a:ea typeface="微软雅黑" panose="020b0503020204020204" pitchFamily="34" charset="-122"/>
              </a:rPr>
              <a:t>它的种子必须由某几种鸟为它传播，它的花雌雄分开，绝对需要借某几种昆虫的帮助，把花粉从一朵花带到另一朵花上。如果说这种寄生物的构造，以及它与其他数种不同生物的关系，是外界条件或植物的习性导致的结果，也同样是不合理的。</a:t>
            </a:r>
          </a:p>
          <a:p>
            <a:pPr indent="457200" algn="r">
              <a:lnSpc>
                <a:spcPct val="150000"/>
              </a:lnSpc>
            </a:pPr>
            <a:r>
              <a:rPr lang="en-US" altLang="zh-CN">
                <a:solidFill>
                  <a:srgbClr val="7F6B5B"/>
                </a:solidFill>
                <a:latin typeface="微软雅黑" panose="020b0503020204020204" pitchFamily="34" charset="-122"/>
                <a:ea typeface="微软雅黑" panose="020b0503020204020204" pitchFamily="34" charset="-122"/>
              </a:rPr>
              <a:t>(</a:t>
            </a:r>
            <a:r>
              <a:rPr lang="zh-CN" altLang="en-US">
                <a:solidFill>
                  <a:srgbClr val="7F6B5B"/>
                </a:solidFill>
                <a:latin typeface="微软雅黑" panose="020b0503020204020204" pitchFamily="34" charset="-122"/>
                <a:ea typeface="微软雅黑" panose="020b0503020204020204" pitchFamily="34" charset="-122"/>
              </a:rPr>
              <a:t>节选自达尔文</a:t>
            </a:r>
            <a:r>
              <a:rPr lang="en-US" altLang="zh-CN">
                <a:solidFill>
                  <a:srgbClr val="7F6B5B"/>
                </a:solidFill>
                <a:latin typeface="微软雅黑" panose="020b0503020204020204" pitchFamily="34" charset="-122"/>
                <a:ea typeface="微软雅黑" panose="020b0503020204020204" pitchFamily="34" charset="-122"/>
              </a:rPr>
              <a:t>《&lt;</a:t>
            </a:r>
            <a:r>
              <a:rPr lang="zh-CN" altLang="en-US">
                <a:solidFill>
                  <a:srgbClr val="7F6B5B"/>
                </a:solidFill>
                <a:latin typeface="微软雅黑" panose="020b0503020204020204" pitchFamily="34" charset="-122"/>
                <a:ea typeface="微软雅黑" panose="020b0503020204020204" pitchFamily="34" charset="-122"/>
              </a:rPr>
              <a:t>物种起源</a:t>
            </a:r>
            <a:r>
              <a:rPr lang="en-US" altLang="zh-CN">
                <a:solidFill>
                  <a:srgbClr val="7F6B5B"/>
                </a:solidFill>
                <a:latin typeface="微软雅黑" panose="020b0503020204020204" pitchFamily="34" charset="-122"/>
                <a:ea typeface="微软雅黑" panose="020b0503020204020204" pitchFamily="34" charset="-122"/>
              </a:rPr>
              <a:t>&gt;</a:t>
            </a:r>
            <a:r>
              <a:rPr lang="zh-CN" altLang="en-US">
                <a:solidFill>
                  <a:srgbClr val="7F6B5B"/>
                </a:solidFill>
                <a:latin typeface="微软雅黑" panose="020b0503020204020204" pitchFamily="34" charset="-122"/>
                <a:ea typeface="微软雅黑" panose="020b0503020204020204" pitchFamily="34" charset="-122"/>
              </a:rPr>
              <a:t>绪论</a:t>
            </a:r>
            <a:r>
              <a:rPr lang="en-US" altLang="zh-CN">
                <a:solidFill>
                  <a:srgbClr val="7F6B5B"/>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86881440"/>
      </p:ext>
    </p:extLst>
  </p:cSld>
  <p:clrMapOvr>
    <a:masterClrMapping/>
  </p:clrMapOvr>
  <p:transition spd="med" advClick="0">
    <p:pull/>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Freeform 5"/>
          <p:cNvSpPr/>
          <p:nvPr/>
        </p:nvSpPr>
        <p:spPr bwMode="auto">
          <a:xfrm rot="10800000">
            <a:off x="179494" y="588815"/>
            <a:ext cx="2466723" cy="64633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grpSp>
        <p:nvGrpSpPr>
          <p:cNvPr id="2" name="组合 1"/>
          <p:cNvGrpSpPr/>
          <p:nvPr/>
        </p:nvGrpSpPr>
        <p:grpSpPr>
          <a:xfrm>
            <a:off x="556824" y="681148"/>
            <a:ext cx="1415772" cy="713452"/>
            <a:chOff x="563751" y="1817221"/>
            <a:chExt cx="1415772" cy="713452"/>
          </a:xfrm>
        </p:grpSpPr>
        <p:sp>
          <p:nvSpPr>
            <p:cNvPr id="42" name="TextBox 41"/>
            <p:cNvSpPr txBox="1"/>
            <p:nvPr/>
          </p:nvSpPr>
          <p:spPr>
            <a:xfrm>
              <a:off x="1429648" y="1884342"/>
              <a:ext cx="184731" cy="646331"/>
            </a:xfrm>
            <a:prstGeom prst="rect">
              <a:avLst/>
            </a:prstGeom>
            <a:noFill/>
          </p:spPr>
          <p:txBody>
            <a:bodyPr vert="horz" wrap="none" rtlCol="0">
              <a:spAutoFit/>
            </a:bodyPr>
            <a:lstStyle/>
            <a:p>
              <a:endParaRPr lang="zh-CN" altLang="en-US" sz="3600">
                <a:solidFill>
                  <a:srgbClr val="F0ECE9"/>
                </a:solidFill>
                <a:latin typeface="印品黑体" panose="00000500000000000000" pitchFamily="2" charset="-122"/>
              </a:endParaRPr>
            </a:p>
          </p:txBody>
        </p:sp>
        <p:sp>
          <p:nvSpPr>
            <p:cNvPr id="43" name="TextBox 42"/>
            <p:cNvSpPr txBox="1"/>
            <p:nvPr/>
          </p:nvSpPr>
          <p:spPr>
            <a:xfrm>
              <a:off x="563751" y="1817221"/>
              <a:ext cx="1415772" cy="461665"/>
            </a:xfrm>
            <a:prstGeom prst="rect">
              <a:avLst/>
            </a:prstGeom>
            <a:noFill/>
          </p:spPr>
          <p:txBody>
            <a:bodyPr wrap="none" rtlCol="0">
              <a:spAutoFit/>
            </a:bodyPr>
            <a:lstStyle/>
            <a:p>
              <a:r>
                <a:rPr lang="zh-CN" altLang="en-US" sz="2400" b="1">
                  <a:solidFill>
                    <a:srgbClr val="F0ECE9"/>
                  </a:solidFill>
                  <a:latin typeface="微软雅黑" panose="020b0503020204020204" pitchFamily="34" charset="-122"/>
                  <a:ea typeface="微软雅黑" panose="020b0503020204020204" pitchFamily="34" charset="-122"/>
                </a:rPr>
                <a:t>学习目标</a:t>
              </a:r>
            </a:p>
          </p:txBody>
        </p:sp>
      </p:grpSp>
      <p:sp>
        <p:nvSpPr>
          <p:cNvPr id="19" name="文本框 18">
            <a:extLst>
              <a:ext uri="{FF2B5EF4-FFF2-40B4-BE49-F238E27FC236}">
                <a16:creationId xmlns:a16="http://schemas.microsoft.com/office/drawing/2014/main" xmlns="" id="{91CBB1E5-5E59-46EB-AAF3-04475ED69AEC}"/>
              </a:ext>
            </a:extLst>
          </p:cNvPr>
          <p:cNvSpPr txBox="1"/>
          <p:nvPr/>
        </p:nvSpPr>
        <p:spPr>
          <a:xfrm>
            <a:off x="1264710" y="2108579"/>
            <a:ext cx="9309036" cy="1812484"/>
          </a:xfrm>
          <a:prstGeom prst="rect">
            <a:avLst/>
          </a:prstGeom>
          <a:noFill/>
        </p:spPr>
        <p:txBody>
          <a:bodyPr wrap="square">
            <a:spAutoFit/>
          </a:bodyPr>
          <a:lstStyle/>
          <a:p>
            <a:pPr marL="342900" indent="-342900" algn="just">
              <a:lnSpc>
                <a:spcPct val="150000"/>
              </a:lnSpc>
              <a:spcAft>
                <a:spcPts val="1000"/>
              </a:spcAft>
              <a:buFont typeface="Wingdings" panose="05000000000000000000" pitchFamily="2" charset="2"/>
              <a:buChar char="u"/>
            </a:pPr>
            <a:r>
              <a:rPr lang="en-US" altLang="zh-CN" sz="2200" kern="100">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200" kern="100">
                <a:latin typeface="微软雅黑" panose="020b0503020204020204" pitchFamily="34" charset="-122"/>
                <a:ea typeface="微软雅黑" panose="020b0503020204020204" pitchFamily="34" charset="-122"/>
                <a:cs typeface="Times New Roman" panose="02020603050405020304" pitchFamily="18" charset="0"/>
              </a:rPr>
              <a:t>了解达尔文及</a:t>
            </a:r>
            <a:r>
              <a:rPr lang="en-US" altLang="zh-CN" sz="2200" kern="10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latin typeface="微软雅黑" panose="020b0503020204020204" pitchFamily="34" charset="-122"/>
                <a:ea typeface="微软雅黑" panose="020b0503020204020204" pitchFamily="34" charset="-122"/>
                <a:cs typeface="Times New Roman" panose="02020603050405020304" pitchFamily="18" charset="0"/>
              </a:rPr>
              <a:t>物种起源</a:t>
            </a:r>
            <a:r>
              <a:rPr lang="en-US" altLang="zh-CN" sz="2200" kern="10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latin typeface="微软雅黑" panose="020b0503020204020204" pitchFamily="34" charset="-122"/>
                <a:ea typeface="微软雅黑" panose="020b0503020204020204" pitchFamily="34" charset="-122"/>
                <a:cs typeface="Times New Roman" panose="02020603050405020304" pitchFamily="18" charset="0"/>
              </a:rPr>
              <a:t>，积累文学常识。</a:t>
            </a:r>
          </a:p>
          <a:p>
            <a:pPr marL="342900" indent="-342900" algn="just">
              <a:lnSpc>
                <a:spcPct val="150000"/>
              </a:lnSpc>
              <a:spcAft>
                <a:spcPts val="1000"/>
              </a:spcAft>
              <a:buFont typeface="Wingdings" panose="05000000000000000000" pitchFamily="2" charset="2"/>
              <a:buChar char="u"/>
            </a:pPr>
            <a:r>
              <a:rPr lang="en-US" altLang="zh-CN" sz="2200" kern="100">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200" kern="100">
                <a:latin typeface="微软雅黑" panose="020b0503020204020204" pitchFamily="34" charset="-122"/>
                <a:ea typeface="微软雅黑" panose="020b0503020204020204" pitchFamily="34" charset="-122"/>
                <a:cs typeface="Times New Roman" panose="02020603050405020304" pitchFamily="18" charset="0"/>
              </a:rPr>
              <a:t>理解文章基本观点和文章各部分之间的关系，把握整体思路。</a:t>
            </a:r>
          </a:p>
          <a:p>
            <a:pPr marL="342900" indent="-342900" algn="just">
              <a:lnSpc>
                <a:spcPct val="150000"/>
              </a:lnSpc>
              <a:spcAft>
                <a:spcPts val="1000"/>
              </a:spcAft>
              <a:buFont typeface="Wingdings" panose="05000000000000000000" pitchFamily="2" charset="2"/>
              <a:buChar char="u"/>
            </a:pPr>
            <a:r>
              <a:rPr lang="en-US" altLang="zh-CN" sz="2200" kern="100">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200" kern="100">
                <a:latin typeface="微软雅黑" panose="020b0503020204020204" pitchFamily="34" charset="-122"/>
                <a:ea typeface="微软雅黑" panose="020b0503020204020204" pitchFamily="34" charset="-122"/>
                <a:cs typeface="Times New Roman" panose="02020603050405020304" pitchFamily="18" charset="0"/>
              </a:rPr>
              <a:t>鉴赏文章的表达方式和语言风格，体会严密的论辩逻辑。</a:t>
            </a:r>
          </a:p>
        </p:txBody>
      </p:sp>
    </p:spTree>
    <p:extLst>
      <p:ext uri="{BB962C8B-B14F-4D97-AF65-F5344CB8AC3E}">
        <p14:creationId xmlns:p14="http://schemas.microsoft.com/office/powerpoint/2010/main" val="2048457397"/>
      </p:ext>
    </p:extLst>
  </p:cSld>
  <p:clrMapOvr>
    <a:masterClrMapping/>
  </p:clrMapOvr>
  <mc:AlternateContent>
    <mc:Choice xmlns:p15="http://schemas.microsoft.com/office/powerpoint/2012/main" Requires="p15">
      <p:transition spd="slow" advClick="0" p14:dur="3000">
        <p15:prstTrans prst="curtains"/>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0-#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53" presetClass="entr" presetSubtype="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10799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拓展思考</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文本框 7">
            <a:extLst>
              <a:ext uri="{FF2B5EF4-FFF2-40B4-BE49-F238E27FC236}">
                <a16:creationId xmlns:a16="http://schemas.microsoft.com/office/drawing/2014/main" xmlns="" id="{D36E76F9-1735-4FF3-918F-AF1FF27AD312}"/>
              </a:ext>
            </a:extLst>
          </p:cNvPr>
          <p:cNvSpPr txBox="1"/>
          <p:nvPr/>
        </p:nvSpPr>
        <p:spPr>
          <a:xfrm>
            <a:off x="749614" y="1355217"/>
            <a:ext cx="11013183" cy="4613892"/>
          </a:xfrm>
          <a:prstGeom prst="rect">
            <a:avLst/>
          </a:prstGeom>
          <a:noFill/>
        </p:spPr>
        <p:txBody>
          <a:bodyPr wrap="square">
            <a:spAutoFit/>
          </a:bodyPr>
          <a:lstStyle/>
          <a:p>
            <a:pPr indent="457200" algn="ctr">
              <a:lnSpc>
                <a:spcPct val="150000"/>
              </a:lnSpc>
            </a:pPr>
            <a:r>
              <a:rPr lang="zh-CN" altLang="en-US">
                <a:solidFill>
                  <a:srgbClr val="7F6B5B"/>
                </a:solidFill>
                <a:latin typeface="微软雅黑" panose="020b0503020204020204" pitchFamily="34" charset="-122"/>
                <a:ea typeface="微软雅黑" panose="020b0503020204020204" pitchFamily="34" charset="-122"/>
              </a:rPr>
              <a:t>乙</a:t>
            </a:r>
          </a:p>
          <a:p>
            <a:pPr indent="457200">
              <a:lnSpc>
                <a:spcPct val="150000"/>
              </a:lnSpc>
            </a:pPr>
            <a:r>
              <a:rPr lang="zh-CN" altLang="en-US">
                <a:solidFill>
                  <a:srgbClr val="7F6B5B"/>
                </a:solidFill>
                <a:latin typeface="微软雅黑" panose="020b0503020204020204" pitchFamily="34" charset="-122"/>
                <a:ea typeface="微软雅黑" panose="020b0503020204020204" pitchFamily="34" charset="-122"/>
              </a:rPr>
              <a:t>英国伦敦大学的起源学教授史蒂夫</a:t>
            </a:r>
            <a:r>
              <a:rPr lang="en-US" altLang="zh-CN">
                <a:solidFill>
                  <a:srgbClr val="7F6B5B"/>
                </a:solidFill>
                <a:latin typeface="微软雅黑" panose="020b0503020204020204" pitchFamily="34" charset="-122"/>
                <a:ea typeface="微软雅黑" panose="020b0503020204020204" pitchFamily="34" charset="-122"/>
              </a:rPr>
              <a:t>·</a:t>
            </a:r>
            <a:r>
              <a:rPr lang="zh-CN" altLang="en-US">
                <a:solidFill>
                  <a:srgbClr val="7F6B5B"/>
                </a:solidFill>
                <a:latin typeface="微软雅黑" panose="020b0503020204020204" pitchFamily="34" charset="-122"/>
                <a:ea typeface="微软雅黑" panose="020b0503020204020204" pitchFamily="34" charset="-122"/>
              </a:rPr>
              <a:t>琼斯日前雄心勃勃地向物种起源学的开山鼻祖达尔文发起了挑战，并且发誓要写出一部比达尔文的巨著</a:t>
            </a:r>
            <a:r>
              <a:rPr lang="en-US" altLang="zh-CN">
                <a:solidFill>
                  <a:srgbClr val="7F6B5B"/>
                </a:solidFill>
                <a:latin typeface="微软雅黑" panose="020b0503020204020204" pitchFamily="34" charset="-122"/>
                <a:ea typeface="微软雅黑" panose="020b0503020204020204" pitchFamily="34" charset="-122"/>
              </a:rPr>
              <a:t>《</a:t>
            </a:r>
            <a:r>
              <a:rPr lang="zh-CN" altLang="en-US">
                <a:solidFill>
                  <a:srgbClr val="7F6B5B"/>
                </a:solidFill>
                <a:latin typeface="微软雅黑" panose="020b0503020204020204" pitchFamily="34" charset="-122"/>
                <a:ea typeface="微软雅黑" panose="020b0503020204020204" pitchFamily="34" charset="-122"/>
              </a:rPr>
              <a:t>物种起源</a:t>
            </a:r>
            <a:r>
              <a:rPr lang="en-US" altLang="zh-CN">
                <a:solidFill>
                  <a:srgbClr val="7F6B5B"/>
                </a:solidFill>
                <a:latin typeface="微软雅黑" panose="020b0503020204020204" pitchFamily="34" charset="-122"/>
                <a:ea typeface="微软雅黑" panose="020b0503020204020204" pitchFamily="34" charset="-122"/>
              </a:rPr>
              <a:t>》</a:t>
            </a:r>
            <a:r>
              <a:rPr lang="zh-CN" altLang="en-US">
                <a:solidFill>
                  <a:srgbClr val="7F6B5B"/>
                </a:solidFill>
                <a:latin typeface="微软雅黑" panose="020b0503020204020204" pitchFamily="34" charset="-122"/>
                <a:ea typeface="微软雅黑" panose="020b0503020204020204" pitchFamily="34" charset="-122"/>
              </a:rPr>
              <a:t>更完美的学术著作来。</a:t>
            </a:r>
          </a:p>
          <a:p>
            <a:pPr indent="457200">
              <a:lnSpc>
                <a:spcPct val="150000"/>
              </a:lnSpc>
            </a:pPr>
            <a:r>
              <a:rPr lang="en-US" altLang="zh-CN">
                <a:solidFill>
                  <a:srgbClr val="7F6B5B"/>
                </a:solidFill>
                <a:latin typeface="微软雅黑" panose="020b0503020204020204" pitchFamily="34" charset="-122"/>
                <a:ea typeface="微软雅黑" panose="020b0503020204020204" pitchFamily="34" charset="-122"/>
              </a:rPr>
              <a:t>1858</a:t>
            </a:r>
            <a:r>
              <a:rPr lang="zh-CN" altLang="en-US">
                <a:solidFill>
                  <a:srgbClr val="7F6B5B"/>
                </a:solidFill>
                <a:latin typeface="微软雅黑" panose="020b0503020204020204" pitchFamily="34" charset="-122"/>
                <a:ea typeface="微软雅黑" panose="020b0503020204020204" pitchFamily="34" charset="-122"/>
              </a:rPr>
              <a:t>年，达尔文在伦敦将他的进化论公诸于众，然而，这种</a:t>
            </a:r>
            <a:r>
              <a:rPr lang="en-US" altLang="zh-CN">
                <a:solidFill>
                  <a:srgbClr val="7F6B5B"/>
                </a:solidFill>
                <a:latin typeface="微软雅黑" panose="020b0503020204020204" pitchFamily="34" charset="-122"/>
                <a:ea typeface="微软雅黑" panose="020b0503020204020204" pitchFamily="34" charset="-122"/>
              </a:rPr>
              <a:t>150</a:t>
            </a:r>
            <a:r>
              <a:rPr lang="zh-CN" altLang="en-US">
                <a:solidFill>
                  <a:srgbClr val="7F6B5B"/>
                </a:solidFill>
                <a:latin typeface="微软雅黑" panose="020b0503020204020204" pitchFamily="34" charset="-122"/>
                <a:ea typeface="微软雅黑" panose="020b0503020204020204" pitchFamily="34" charset="-122"/>
              </a:rPr>
              <a:t>年后仍有科学意义的学说在当时不但没有引起任何的轰动，反而遭到当时科学界的冷嘲热讽，伦敦科学家协会的主席在当年的年会上说：“今年没有任何的发现。”当然了，神学界对这一学说更是恨之入骨。</a:t>
            </a:r>
          </a:p>
          <a:p>
            <a:pPr indent="457200">
              <a:lnSpc>
                <a:spcPct val="150000"/>
              </a:lnSpc>
            </a:pPr>
            <a:r>
              <a:rPr lang="zh-CN" altLang="en-US">
                <a:solidFill>
                  <a:srgbClr val="7F6B5B"/>
                </a:solidFill>
                <a:latin typeface="微软雅黑" panose="020b0503020204020204" pitchFamily="34" charset="-122"/>
                <a:ea typeface="微软雅黑" panose="020b0503020204020204" pitchFamily="34" charset="-122"/>
              </a:rPr>
              <a:t>然而任何学说都有其时代的局限和不足之处，达尔文的物种起源学说也不例外。按琼斯教授的说法，达尔文最大的不足便是没有解释人类的起源这一最为人们关心，也是最重要的问题。在达尔文的</a:t>
            </a:r>
            <a:r>
              <a:rPr lang="en-US" altLang="zh-CN">
                <a:solidFill>
                  <a:srgbClr val="7F6B5B"/>
                </a:solidFill>
                <a:latin typeface="微软雅黑" panose="020b0503020204020204" pitchFamily="34" charset="-122"/>
                <a:ea typeface="微软雅黑" panose="020b0503020204020204" pitchFamily="34" charset="-122"/>
              </a:rPr>
              <a:t>《</a:t>
            </a:r>
            <a:r>
              <a:rPr lang="zh-CN" altLang="en-US">
                <a:solidFill>
                  <a:srgbClr val="7F6B5B"/>
                </a:solidFill>
                <a:latin typeface="微软雅黑" panose="020b0503020204020204" pitchFamily="34" charset="-122"/>
                <a:ea typeface="微软雅黑" panose="020b0503020204020204" pitchFamily="34" charset="-122"/>
              </a:rPr>
              <a:t>物种起源</a:t>
            </a:r>
            <a:r>
              <a:rPr lang="en-US" altLang="zh-CN">
                <a:solidFill>
                  <a:srgbClr val="7F6B5B"/>
                </a:solidFill>
                <a:latin typeface="微软雅黑" panose="020b0503020204020204" pitchFamily="34" charset="-122"/>
                <a:ea typeface="微软雅黑" panose="020b0503020204020204" pitchFamily="34" charset="-122"/>
              </a:rPr>
              <a:t>》</a:t>
            </a:r>
            <a:r>
              <a:rPr lang="zh-CN" altLang="en-US">
                <a:solidFill>
                  <a:srgbClr val="7F6B5B"/>
                </a:solidFill>
                <a:latin typeface="微软雅黑" panose="020b0503020204020204" pitchFamily="34" charset="-122"/>
                <a:ea typeface="微软雅黑" panose="020b0503020204020204" pitchFamily="34" charset="-122"/>
              </a:rPr>
              <a:t>中，有关人类起源的话只有一句：“人类的起源和它的历史总有一天会大白于天下。”此外，琼斯教授还认为，达尔文的学说在其广义理论上也有许多缺陷。</a:t>
            </a:r>
          </a:p>
          <a:p>
            <a:pPr indent="457200" algn="r">
              <a:lnSpc>
                <a:spcPct val="150000"/>
              </a:lnSpc>
            </a:pPr>
            <a:r>
              <a:rPr lang="zh-CN" altLang="en-US">
                <a:solidFill>
                  <a:srgbClr val="7F6B5B"/>
                </a:solidFill>
                <a:latin typeface="微软雅黑" panose="020b0503020204020204" pitchFamily="34" charset="-122"/>
                <a:ea typeface="微软雅黑" panose="020b0503020204020204" pitchFamily="34" charset="-122"/>
              </a:rPr>
              <a:t>（节选自</a:t>
            </a:r>
            <a:r>
              <a:rPr lang="en-US" altLang="zh-CN">
                <a:solidFill>
                  <a:srgbClr val="7F6B5B"/>
                </a:solidFill>
                <a:latin typeface="微软雅黑" panose="020b0503020204020204" pitchFamily="34" charset="-122"/>
                <a:ea typeface="微软雅黑" panose="020b0503020204020204" pitchFamily="34" charset="-122"/>
              </a:rPr>
              <a:t>《</a:t>
            </a:r>
            <a:r>
              <a:rPr lang="zh-CN" altLang="en-US">
                <a:solidFill>
                  <a:srgbClr val="7F6B5B"/>
                </a:solidFill>
                <a:latin typeface="微软雅黑" panose="020b0503020204020204" pitchFamily="34" charset="-122"/>
                <a:ea typeface="微软雅黑" panose="020b0503020204020204" pitchFamily="34" charset="-122"/>
              </a:rPr>
              <a:t>挑战达尔文</a:t>
            </a:r>
            <a:r>
              <a:rPr lang="en-US" altLang="zh-CN">
                <a:solidFill>
                  <a:srgbClr val="7F6B5B"/>
                </a:solidFill>
                <a:latin typeface="微软雅黑" panose="020b0503020204020204" pitchFamily="34" charset="-122"/>
                <a:ea typeface="微软雅黑" panose="020b0503020204020204" pitchFamily="34" charset="-122"/>
              </a:rPr>
              <a:t>》</a:t>
            </a:r>
            <a:r>
              <a:rPr lang="zh-CN" altLang="en-US">
                <a:solidFill>
                  <a:srgbClr val="7F6B5B"/>
                </a:solidFill>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4283457800"/>
      </p:ext>
    </p:extLst>
  </p:cSld>
  <p:clrMapOvr>
    <a:masterClrMapping/>
  </p:clrMapOvr>
  <p:transition spd="med" advClick="0">
    <p:pull/>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1107996"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拓展思考</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文本框 7">
            <a:extLst>
              <a:ext uri="{FF2B5EF4-FFF2-40B4-BE49-F238E27FC236}">
                <a16:creationId xmlns:a16="http://schemas.microsoft.com/office/drawing/2014/main" xmlns="" id="{D36E76F9-1735-4FF3-918F-AF1FF27AD312}"/>
              </a:ext>
            </a:extLst>
          </p:cNvPr>
          <p:cNvSpPr txBox="1"/>
          <p:nvPr/>
        </p:nvSpPr>
        <p:spPr>
          <a:xfrm>
            <a:off x="749614" y="1355217"/>
            <a:ext cx="11013183" cy="1884555"/>
          </a:xfrm>
          <a:prstGeom prst="rect">
            <a:avLst/>
          </a:prstGeom>
          <a:noFill/>
        </p:spPr>
        <p:txBody>
          <a:bodyPr wrap="square">
            <a:spAutoFit/>
          </a:bodyPr>
          <a:lstStyle/>
          <a:p>
            <a:pPr>
              <a:lnSpc>
                <a:spcPct val="150000"/>
              </a:lnSpc>
            </a:pPr>
            <a:r>
              <a:rPr lang="zh-CN" altLang="en-US" sz="2000" b="1">
                <a:solidFill>
                  <a:srgbClr val="7F6B5B"/>
                </a:solidFill>
                <a:latin typeface="微软雅黑" panose="020b0503020204020204" pitchFamily="34" charset="-122"/>
                <a:ea typeface="微软雅黑" panose="020b0503020204020204" pitchFamily="34" charset="-122"/>
              </a:rPr>
              <a:t>问题：请分别简要概括达尔文和琼斯教授的主要观点。</a:t>
            </a:r>
          </a:p>
          <a:p>
            <a:pPr>
              <a:lnSpc>
                <a:spcPct val="150000"/>
              </a:lnSpc>
            </a:pPr>
            <a:r>
              <a:rPr lang="zh-CN" altLang="en-US" sz="2000">
                <a:latin typeface="微软雅黑" panose="020b0503020204020204" pitchFamily="34" charset="-122"/>
                <a:ea typeface="微软雅黑" panose="020b0503020204020204" pitchFamily="34" charset="-122"/>
              </a:rPr>
              <a:t>明确   （</a:t>
            </a:r>
            <a:r>
              <a:rPr lang="en-US" altLang="zh-CN" sz="2000">
                <a:latin typeface="微软雅黑" panose="020b0503020204020204" pitchFamily="34" charset="-122"/>
                <a:ea typeface="微软雅黑" panose="020b0503020204020204" pitchFamily="34" charset="-122"/>
              </a:rPr>
              <a:t>1</a:t>
            </a:r>
            <a:r>
              <a:rPr lang="zh-CN" altLang="en-US" sz="2000">
                <a:latin typeface="微软雅黑" panose="020b0503020204020204" pitchFamily="34" charset="-122"/>
                <a:ea typeface="微软雅黑" panose="020b0503020204020204" pitchFamily="34" charset="-122"/>
              </a:rPr>
              <a:t>）甲文：生物的种和变种一样， 是由以前别的种演变而来，而不是分别创造出来的。</a:t>
            </a:r>
          </a:p>
          <a:p>
            <a:pPr>
              <a:lnSpc>
                <a:spcPct val="150000"/>
              </a:lnSpc>
            </a:pPr>
            <a:r>
              <a:rPr lang="zh-CN" altLang="en-US" sz="2000">
                <a:latin typeface="微软雅黑" panose="020b0503020204020204" pitchFamily="34" charset="-122"/>
                <a:ea typeface="微软雅黑" panose="020b0503020204020204" pitchFamily="34" charset="-122"/>
              </a:rPr>
              <a:t>（</a:t>
            </a:r>
            <a:r>
              <a:rPr lang="en-US" altLang="zh-CN" sz="2000">
                <a:latin typeface="微软雅黑" panose="020b0503020204020204" pitchFamily="34" charset="-122"/>
                <a:ea typeface="微软雅黑" panose="020b0503020204020204" pitchFamily="34" charset="-122"/>
              </a:rPr>
              <a:t>2</a:t>
            </a:r>
            <a:r>
              <a:rPr lang="zh-CN" altLang="en-US" sz="2000">
                <a:latin typeface="微软雅黑" panose="020b0503020204020204" pitchFamily="34" charset="-122"/>
                <a:ea typeface="微软雅黑" panose="020b0503020204020204" pitchFamily="34" charset="-122"/>
              </a:rPr>
              <a:t>）乙文：达尔文最大的不足便是没有解释人类的起源这最重要的问题，达尔文的学说在其广义理论上也有许多缺陷。</a:t>
            </a:r>
          </a:p>
        </p:txBody>
      </p:sp>
    </p:spTree>
    <p:extLst>
      <p:ext uri="{BB962C8B-B14F-4D97-AF65-F5344CB8AC3E}">
        <p14:creationId xmlns:p14="http://schemas.microsoft.com/office/powerpoint/2010/main" val="2240575985"/>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dissolve">
                                      <p:cBhvr>
                                        <p:cTn id="7" dur="500"/>
                                        <p:tgtEl>
                                          <p:spTgt spid="8">
                                            <p:txEl>
                                              <p:pRg st="1" end="1"/>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8">
                                            <p:txEl>
                                              <p:pRg st="2" end="2"/>
                                            </p:txEl>
                                          </p:spTgt>
                                        </p:tgtEl>
                                        <p:attrNameLst>
                                          <p:attrName>style.visibility</p:attrName>
                                        </p:attrNameLst>
                                      </p:cBhvr>
                                      <p:to>
                                        <p:strVal val="visible"/>
                                      </p:to>
                                    </p:set>
                                    <p:animEffect transition="in" filter="dissolve">
                                      <p:cBhvr>
                                        <p:cTn id="10" dur="500"/>
                                        <p:tgtEl>
                                          <p:spTgt spid="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Freeform 5"/>
          <p:cNvSpPr/>
          <p:nvPr/>
        </p:nvSpPr>
        <p:spPr bwMode="auto">
          <a:xfrm rot="10800000">
            <a:off x="182616" y="3585482"/>
            <a:ext cx="4789006"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8" name="TextBox 24"/>
          <p:cNvSpPr txBox="1"/>
          <p:nvPr/>
        </p:nvSpPr>
        <p:spPr>
          <a:xfrm>
            <a:off x="705313" y="4261291"/>
            <a:ext cx="3262432" cy="1015663"/>
          </a:xfrm>
          <a:prstGeom prst="rect">
            <a:avLst/>
          </a:prstGeom>
          <a:noFill/>
        </p:spPr>
        <p:txBody>
          <a:bodyPr wrap="none" rtlCol="0">
            <a:spAutoFit/>
          </a:bodyPr>
          <a:lstStyle/>
          <a:p>
            <a:r>
              <a:rPr lang="zh-CN" altLang="en-US" sz="6000">
                <a:solidFill>
                  <a:srgbClr val="F0ECE9"/>
                </a:solidFill>
                <a:latin typeface="微软雅黑" panose="020b0503020204020204" pitchFamily="34" charset="-122"/>
                <a:ea typeface="微软雅黑" panose="020b0503020204020204" pitchFamily="34" charset="-122"/>
              </a:rPr>
              <a:t>本课结束</a:t>
            </a:r>
            <a:endParaRPr lang="en-US" altLang="zh-CN" sz="6000">
              <a:solidFill>
                <a:srgbClr val="F0ECE9"/>
              </a:solidFill>
              <a:latin typeface="微软雅黑" panose="020b0503020204020204" pitchFamily="34" charset="-122"/>
              <a:ea typeface="微软雅黑" panose="020b0503020204020204" pitchFamily="34" charset="-122"/>
            </a:endParaRPr>
          </a:p>
        </p:txBody>
      </p:sp>
      <p:sp>
        <p:nvSpPr>
          <p:cNvPr id="6" name="Freeform 5">
            <a:extLst>
              <a:ext uri="{FF2B5EF4-FFF2-40B4-BE49-F238E27FC236}">
                <a16:creationId xmlns:a16="http://schemas.microsoft.com/office/drawing/2014/main" xmlns="" id="{59CFE887-66B3-45B4-93D6-4029D61F3A6F}"/>
              </a:ext>
            </a:extLst>
          </p:cNvPr>
          <p:cNvSpPr/>
          <p:nvPr/>
        </p:nvSpPr>
        <p:spPr bwMode="auto">
          <a:xfrm>
            <a:off x="5180913" y="1466605"/>
            <a:ext cx="6824662" cy="3373539"/>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a:blip r:embed="rId3">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pic>
        <p:nvPicPr>
          <p:cNvPr id="10" name="New picture" hidden="1"/>
          <p:cNvPicPr/>
          <p:nvPr/>
        </p:nvPicPr>
        <p:blipFill>
          <a:blip r:embed="rId4"/>
          <a:stretch>
            <a:fillRect/>
          </a:stretch>
        </p:blipFill>
        <p:spPr>
          <a:xfrm>
            <a:off x="11125200" y="12369800"/>
            <a:ext cx="342900" cy="469900"/>
          </a:xfrm>
          <a:prstGeom prst="cube">
            <a:avLst/>
          </a:prstGeom>
        </p:spPr>
      </p:pic>
    </p:spTree>
    <p:extLst>
      <p:ext uri="{BB962C8B-B14F-4D97-AF65-F5344CB8AC3E}">
        <p14:creationId xmlns:p14="http://schemas.microsoft.com/office/powerpoint/2010/main" val="1436957785"/>
      </p:ext>
    </p:extLst>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预读先学</a:t>
            </a:r>
          </a:p>
        </p:txBody>
      </p:sp>
      <p:sp>
        <p:nvSpPr>
          <p:cNvPr id="19" name="TextBox 24"/>
          <p:cNvSpPr txBox="1"/>
          <p:nvPr/>
        </p:nvSpPr>
        <p:spPr>
          <a:xfrm>
            <a:off x="1124105" y="2712799"/>
            <a:ext cx="577402"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1</a:t>
            </a:r>
            <a:endParaRPr lang="zh-CN" altLang="en-US" sz="8800">
              <a:solidFill>
                <a:srgbClr val="F0ECE9"/>
              </a:solidFill>
              <a:latin typeface="印品黑体" panose="00000500000000000000" pitchFamily="2" charset="-122"/>
            </a:endParaRPr>
          </a:p>
        </p:txBody>
      </p:sp>
    </p:spTree>
    <p:extLst>
      <p:ext uri="{BB962C8B-B14F-4D97-AF65-F5344CB8AC3E}">
        <p14:creationId xmlns:p14="http://schemas.microsoft.com/office/powerpoint/2010/main" val="1296304894"/>
      </p:ext>
    </p:extLst>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 name="文本框 1">
            <a:extLst>
              <a:ext uri="{FF2B5EF4-FFF2-40B4-BE49-F238E27FC236}">
                <a16:creationId xmlns:a16="http://schemas.microsoft.com/office/drawing/2014/main" xmlns="" id="{E5CA6277-DE31-4479-8A5B-25ECDAFE78FC}"/>
              </a:ext>
            </a:extLst>
          </p:cNvPr>
          <p:cNvSpPr txBox="1"/>
          <p:nvPr/>
        </p:nvSpPr>
        <p:spPr>
          <a:xfrm>
            <a:off x="3955472" y="3100627"/>
            <a:ext cx="5056909"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板块一       文本常识积累</a:t>
            </a:r>
          </a:p>
        </p:txBody>
      </p:sp>
    </p:spTree>
    <p:extLst>
      <p:ext uri="{BB962C8B-B14F-4D97-AF65-F5344CB8AC3E}">
        <p14:creationId xmlns:p14="http://schemas.microsoft.com/office/powerpoint/2010/main" val="2211058572"/>
      </p:ext>
    </p:extLst>
  </p:cSld>
  <p:clrMapOvr>
    <a:masterClrMapping/>
  </p:clrMapOvr>
  <p:transition spd="med" advClick="0">
    <p:pull/>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了解作者</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xmlns="" id="{D45A875F-60C3-43B0-BDAC-0122159E1E6A}"/>
              </a:ext>
            </a:extLst>
          </p:cNvPr>
          <p:cNvSpPr txBox="1"/>
          <p:nvPr/>
        </p:nvSpPr>
        <p:spPr>
          <a:xfrm>
            <a:off x="605614" y="1643106"/>
            <a:ext cx="7766517" cy="3367397"/>
          </a:xfrm>
          <a:prstGeom prst="rect">
            <a:avLst/>
          </a:prstGeom>
          <a:noFill/>
        </p:spPr>
        <p:txBody>
          <a:bodyPr wrap="square">
            <a:spAutoFit/>
          </a:bodyPr>
          <a:lstStyle/>
          <a:p>
            <a:pPr indent="457200" algn="just">
              <a:lnSpc>
                <a:spcPct val="150000"/>
              </a:lnSpc>
              <a:spcAft>
                <a:spcPts val="1000"/>
              </a:spcAft>
            </a:pPr>
            <a:r>
              <a:rPr lang="zh-CN" altLang="en-US" kern="100">
                <a:solidFill>
                  <a:srgbClr val="FF0000"/>
                </a:solidFill>
                <a:latin typeface="微软雅黑" panose="020b0503020204020204" pitchFamily="34" charset="-122"/>
                <a:ea typeface="微软雅黑" panose="020b0503020204020204" pitchFamily="34" charset="-122"/>
                <a:cs typeface="Arial" panose="020b0604020202020204" pitchFamily="34" charset="0"/>
              </a:rPr>
              <a:t>查尔斯</a:t>
            </a:r>
            <a:r>
              <a:rPr lang="en-US" altLang="zh-CN" kern="100">
                <a:solidFill>
                  <a:srgbClr val="FF0000"/>
                </a:solidFill>
                <a:latin typeface="微软雅黑" panose="020b0503020204020204" pitchFamily="34" charset="-122"/>
                <a:ea typeface="微软雅黑" panose="020b0503020204020204" pitchFamily="34" charset="-122"/>
                <a:cs typeface="Arial" panose="020b0604020202020204" pitchFamily="34" charset="0"/>
              </a:rPr>
              <a:t>·</a:t>
            </a:r>
            <a:r>
              <a:rPr lang="zh-CN" altLang="en-US" kern="100">
                <a:solidFill>
                  <a:srgbClr val="FF0000"/>
                </a:solidFill>
                <a:latin typeface="微软雅黑" panose="020b0503020204020204" pitchFamily="34" charset="-122"/>
                <a:ea typeface="微软雅黑" panose="020b0503020204020204" pitchFamily="34" charset="-122"/>
                <a:cs typeface="Arial" panose="020b0604020202020204" pitchFamily="34" charset="0"/>
              </a:rPr>
              <a:t>罗伯特</a:t>
            </a:r>
            <a:r>
              <a:rPr lang="en-US" altLang="zh-CN" kern="100">
                <a:solidFill>
                  <a:srgbClr val="FF0000"/>
                </a:solidFill>
                <a:latin typeface="微软雅黑" panose="020b0503020204020204" pitchFamily="34" charset="-122"/>
                <a:ea typeface="微软雅黑" panose="020b0503020204020204" pitchFamily="34" charset="-122"/>
                <a:cs typeface="Arial" panose="020b0604020202020204" pitchFamily="34" charset="0"/>
              </a:rPr>
              <a:t>·</a:t>
            </a:r>
            <a:r>
              <a:rPr lang="zh-CN" altLang="en-US" kern="100">
                <a:solidFill>
                  <a:srgbClr val="FF0000"/>
                </a:solidFill>
                <a:latin typeface="微软雅黑" panose="020b0503020204020204" pitchFamily="34" charset="-122"/>
                <a:ea typeface="微软雅黑" panose="020b0503020204020204" pitchFamily="34" charset="-122"/>
                <a:cs typeface="Arial" panose="020b0604020202020204" pitchFamily="34" charset="0"/>
              </a:rPr>
              <a:t>达尔文</a:t>
            </a:r>
            <a:r>
              <a:rPr lang="en-US" altLang="zh-CN" kern="100">
                <a:solidFill>
                  <a:srgbClr val="FF0000"/>
                </a:solidFill>
                <a:latin typeface="微软雅黑" panose="020b0503020204020204" pitchFamily="34" charset="-122"/>
                <a:ea typeface="微软雅黑" panose="020b0503020204020204" pitchFamily="34" charset="-122"/>
                <a:cs typeface="Arial" panose="020b0604020202020204" pitchFamily="34" charset="0"/>
              </a:rPr>
              <a:t>(1809—1882)</a:t>
            </a:r>
            <a:r>
              <a:rPr lang="zh-CN" altLang="en-US" kern="100">
                <a:solidFill>
                  <a:srgbClr val="FF0000"/>
                </a:solidFill>
                <a:latin typeface="微软雅黑" panose="020b0503020204020204" pitchFamily="34" charset="-122"/>
                <a:ea typeface="微软雅黑" panose="020b0503020204020204" pitchFamily="34" charset="-122"/>
                <a:cs typeface="Arial" panose="020b0604020202020204" pitchFamily="34" charset="0"/>
              </a:rPr>
              <a:t>，英国博物学家，进化论的奠基人。</a:t>
            </a:r>
            <a:r>
              <a:rPr lang="zh-CN" altLang="en-US" kern="100">
                <a:latin typeface="微软雅黑" panose="020b0503020204020204" pitchFamily="34" charset="-122"/>
                <a:ea typeface="微软雅黑" panose="020b0503020204020204" pitchFamily="34" charset="-122"/>
                <a:cs typeface="Arial" panose="020b0604020202020204" pitchFamily="34" charset="0"/>
              </a:rPr>
              <a:t>曾经乘坐“贝格尔号”舰作了历时</a:t>
            </a:r>
            <a:r>
              <a:rPr lang="en-US" altLang="zh-CN" kern="100">
                <a:latin typeface="微软雅黑" panose="020b0503020204020204" pitchFamily="34" charset="-122"/>
                <a:ea typeface="微软雅黑" panose="020b0503020204020204" pitchFamily="34" charset="-122"/>
                <a:cs typeface="Arial" panose="020b0604020202020204" pitchFamily="34" charset="0"/>
              </a:rPr>
              <a:t>5</a:t>
            </a:r>
            <a:r>
              <a:rPr lang="zh-CN" altLang="en-US" kern="100">
                <a:latin typeface="微软雅黑" panose="020b0503020204020204" pitchFamily="34" charset="-122"/>
                <a:ea typeface="微软雅黑" panose="020b0503020204020204" pitchFamily="34" charset="-122"/>
                <a:cs typeface="Arial" panose="020b0604020202020204" pitchFamily="34" charset="0"/>
              </a:rPr>
              <a:t>年的环球航行，对动植物和地质结构等进行了大量的观察和采集。</a:t>
            </a:r>
            <a:r>
              <a:rPr lang="zh-CN" altLang="en-US" kern="100">
                <a:solidFill>
                  <a:srgbClr val="FF0000"/>
                </a:solidFill>
                <a:latin typeface="微软雅黑" panose="020b0503020204020204" pitchFamily="34" charset="-122"/>
                <a:ea typeface="微软雅黑" panose="020b0503020204020204" pitchFamily="34" charset="-122"/>
                <a:cs typeface="Arial" panose="020b0604020202020204" pitchFamily="34" charset="0"/>
              </a:rPr>
              <a:t>出版</a:t>
            </a:r>
            <a:r>
              <a:rPr lang="en-US" altLang="zh-CN" kern="100">
                <a:solidFill>
                  <a:srgbClr val="FF0000"/>
                </a:solidFill>
                <a:latin typeface="微软雅黑" panose="020b0503020204020204" pitchFamily="34" charset="-122"/>
                <a:ea typeface="微软雅黑" panose="020b0503020204020204" pitchFamily="34" charset="-122"/>
                <a:cs typeface="Arial" panose="020b0604020202020204" pitchFamily="34" charset="0"/>
              </a:rPr>
              <a:t>《</a:t>
            </a:r>
            <a:r>
              <a:rPr lang="zh-CN" altLang="en-US" kern="100">
                <a:solidFill>
                  <a:srgbClr val="FF0000"/>
                </a:solidFill>
                <a:latin typeface="微软雅黑" panose="020b0503020204020204" pitchFamily="34" charset="-122"/>
                <a:ea typeface="微软雅黑" panose="020b0503020204020204" pitchFamily="34" charset="-122"/>
                <a:cs typeface="Arial" panose="020b0604020202020204" pitchFamily="34" charset="0"/>
              </a:rPr>
              <a:t>物种起源</a:t>
            </a:r>
            <a:r>
              <a:rPr lang="en-US" altLang="zh-CN" kern="100">
                <a:solidFill>
                  <a:srgbClr val="FF0000"/>
                </a:solidFill>
                <a:latin typeface="微软雅黑" panose="020b0503020204020204" pitchFamily="34" charset="-122"/>
                <a:ea typeface="微软雅黑" panose="020b0503020204020204" pitchFamily="34" charset="-122"/>
                <a:cs typeface="Arial" panose="020b0604020202020204" pitchFamily="34" charset="0"/>
              </a:rPr>
              <a:t>》</a:t>
            </a:r>
            <a:r>
              <a:rPr lang="zh-CN" altLang="en-US" kern="100">
                <a:solidFill>
                  <a:srgbClr val="FF0000"/>
                </a:solidFill>
                <a:latin typeface="微软雅黑" panose="020b0503020204020204" pitchFamily="34" charset="-122"/>
                <a:ea typeface="微软雅黑" panose="020b0503020204020204" pitchFamily="34" charset="-122"/>
                <a:cs typeface="Arial" panose="020b0604020202020204" pitchFamily="34" charset="0"/>
              </a:rPr>
              <a:t>，提出了生物进化论学说，从而摧毁了各种唯心的神造论以及物种不变论。</a:t>
            </a:r>
            <a:r>
              <a:rPr lang="zh-CN" altLang="en-US" kern="100">
                <a:latin typeface="微软雅黑" panose="020b0503020204020204" pitchFamily="34" charset="-122"/>
                <a:ea typeface="微软雅黑" panose="020b0503020204020204" pitchFamily="34" charset="-122"/>
                <a:cs typeface="Arial" panose="020b0604020202020204" pitchFamily="34" charset="0"/>
              </a:rPr>
              <a:t>除了生物学外，他的理论对人类学、心理学、哲学的发展都有不容忽视的影响。恩格斯将“进化论”列为</a:t>
            </a:r>
            <a:r>
              <a:rPr lang="en-US" altLang="zh-CN" kern="100">
                <a:latin typeface="微软雅黑" panose="020b0503020204020204" pitchFamily="34" charset="-122"/>
                <a:ea typeface="微软雅黑" panose="020b0503020204020204" pitchFamily="34" charset="-122"/>
                <a:cs typeface="Arial" panose="020b0604020202020204" pitchFamily="34" charset="0"/>
              </a:rPr>
              <a:t>19</a:t>
            </a:r>
            <a:r>
              <a:rPr lang="zh-CN" altLang="en-US" kern="100">
                <a:latin typeface="微软雅黑" panose="020b0503020204020204" pitchFamily="34" charset="-122"/>
                <a:ea typeface="微软雅黑" panose="020b0503020204020204" pitchFamily="34" charset="-122"/>
                <a:cs typeface="Arial" panose="020b0604020202020204" pitchFamily="34" charset="0"/>
              </a:rPr>
              <a:t>世纪自然科学的三大发现之一</a:t>
            </a:r>
            <a:r>
              <a:rPr lang="en-US" altLang="zh-CN" kern="100">
                <a:latin typeface="微软雅黑" panose="020b0503020204020204" pitchFamily="34" charset="-122"/>
                <a:ea typeface="微软雅黑" panose="020b0503020204020204" pitchFamily="34" charset="-122"/>
                <a:cs typeface="Arial" panose="020b0604020202020204" pitchFamily="34" charset="0"/>
              </a:rPr>
              <a:t>(</a:t>
            </a:r>
            <a:r>
              <a:rPr lang="zh-CN" altLang="en-US" kern="100">
                <a:latin typeface="微软雅黑" panose="020b0503020204020204" pitchFamily="34" charset="-122"/>
                <a:ea typeface="微软雅黑" panose="020b0503020204020204" pitchFamily="34" charset="-122"/>
                <a:cs typeface="Arial" panose="020b0604020202020204" pitchFamily="34" charset="0"/>
              </a:rPr>
              <a:t>其他两个是细胞学说、能量守恒转化定律</a:t>
            </a:r>
            <a:r>
              <a:rPr lang="en-US" altLang="zh-CN" kern="100">
                <a:latin typeface="微软雅黑" panose="020b0503020204020204" pitchFamily="34" charset="-122"/>
                <a:ea typeface="微软雅黑" panose="020b0503020204020204" pitchFamily="34" charset="-122"/>
                <a:cs typeface="Arial" panose="020b0604020202020204" pitchFamily="34" charset="0"/>
              </a:rPr>
              <a:t>)</a:t>
            </a:r>
            <a:r>
              <a:rPr lang="zh-CN" altLang="en-US" kern="100">
                <a:latin typeface="微软雅黑" panose="020b0503020204020204" pitchFamily="34" charset="-122"/>
                <a:ea typeface="微软雅黑" panose="020b0503020204020204" pitchFamily="34" charset="-122"/>
                <a:cs typeface="Arial" panose="020b0604020202020204" pitchFamily="34" charset="0"/>
              </a:rPr>
              <a:t>，对人类有杰出的贡献。</a:t>
            </a:r>
            <a:r>
              <a:rPr lang="en-US" altLang="zh-CN" kern="100">
                <a:latin typeface="微软雅黑" panose="020b0503020204020204" pitchFamily="34" charset="-122"/>
                <a:ea typeface="微软雅黑" panose="020b0503020204020204" pitchFamily="34" charset="-122"/>
                <a:cs typeface="Arial" panose="020b0604020202020204" pitchFamily="34" charset="0"/>
              </a:rPr>
              <a:t>1882</a:t>
            </a:r>
            <a:r>
              <a:rPr lang="zh-CN" altLang="en-US" kern="100">
                <a:latin typeface="微软雅黑" panose="020b0503020204020204" pitchFamily="34" charset="-122"/>
                <a:ea typeface="微软雅黑" panose="020b0503020204020204" pitchFamily="34" charset="-122"/>
                <a:cs typeface="Arial" panose="020b0604020202020204" pitchFamily="34" charset="0"/>
              </a:rPr>
              <a:t>年</a:t>
            </a:r>
            <a:r>
              <a:rPr lang="en-US" altLang="zh-CN" kern="100">
                <a:latin typeface="微软雅黑" panose="020b0503020204020204" pitchFamily="34" charset="-122"/>
                <a:ea typeface="微软雅黑" panose="020b0503020204020204" pitchFamily="34" charset="-122"/>
                <a:cs typeface="Arial" panose="020b0604020202020204" pitchFamily="34" charset="0"/>
              </a:rPr>
              <a:t>4</a:t>
            </a:r>
            <a:r>
              <a:rPr lang="zh-CN" altLang="en-US" kern="100">
                <a:latin typeface="微软雅黑" panose="020b0503020204020204" pitchFamily="34" charset="-122"/>
                <a:ea typeface="微软雅黑" panose="020b0503020204020204" pitchFamily="34" charset="-122"/>
                <a:cs typeface="Arial" panose="020b0604020202020204" pitchFamily="34" charset="0"/>
              </a:rPr>
              <a:t>月</a:t>
            </a:r>
            <a:r>
              <a:rPr lang="en-US" altLang="zh-CN" kern="100">
                <a:latin typeface="微软雅黑" panose="020b0503020204020204" pitchFamily="34" charset="-122"/>
                <a:ea typeface="微软雅黑" panose="020b0503020204020204" pitchFamily="34" charset="-122"/>
                <a:cs typeface="Arial" panose="020b0604020202020204" pitchFamily="34" charset="0"/>
              </a:rPr>
              <a:t>19</a:t>
            </a:r>
            <a:r>
              <a:rPr lang="zh-CN" altLang="en-US" kern="100">
                <a:latin typeface="微软雅黑" panose="020b0503020204020204" pitchFamily="34" charset="-122"/>
                <a:ea typeface="微软雅黑" panose="020b0503020204020204" pitchFamily="34" charset="-122"/>
                <a:cs typeface="Arial" panose="020b0604020202020204" pitchFamily="34" charset="0"/>
              </a:rPr>
              <a:t>日，达尔文因病逝世，享年</a:t>
            </a:r>
            <a:r>
              <a:rPr lang="en-US" altLang="zh-CN" kern="100">
                <a:latin typeface="微软雅黑" panose="020b0503020204020204" pitchFamily="34" charset="-122"/>
                <a:ea typeface="微软雅黑" panose="020b0503020204020204" pitchFamily="34" charset="-122"/>
                <a:cs typeface="Arial" panose="020b0604020202020204" pitchFamily="34" charset="0"/>
              </a:rPr>
              <a:t>73</a:t>
            </a:r>
            <a:r>
              <a:rPr lang="zh-CN" altLang="en-US" kern="100">
                <a:latin typeface="微软雅黑" panose="020b0503020204020204" pitchFamily="34" charset="-122"/>
                <a:ea typeface="微软雅黑" panose="020b0503020204020204" pitchFamily="34" charset="-122"/>
                <a:cs typeface="Arial" panose="020b0604020202020204" pitchFamily="34" charset="0"/>
              </a:rPr>
              <a:t>岁，葬于威斯敏斯特大教堂。</a:t>
            </a:r>
          </a:p>
        </p:txBody>
      </p:sp>
      <p:pic>
        <p:nvPicPr>
          <p:cNvPr id="3" name="图片 2">
            <a:extLst>
              <a:ext uri="{FF2B5EF4-FFF2-40B4-BE49-F238E27FC236}">
                <a16:creationId xmlns:a16="http://schemas.microsoft.com/office/drawing/2014/main" xmlns="" id="{BC3BA792-857B-452D-A7B3-0C676B7637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36084" y="1837202"/>
            <a:ext cx="2683439" cy="263513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656510473"/>
      </p:ext>
    </p:extLst>
  </p:cSld>
  <p:clrMapOvr>
    <a:masterClrMapping/>
  </p:clrMapOvr>
  <p:transition spd="med" advClick="0">
    <p:pull/>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名人评价</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xmlns="" id="{D45A875F-60C3-43B0-BDAC-0122159E1E6A}"/>
              </a:ext>
            </a:extLst>
          </p:cNvPr>
          <p:cNvSpPr txBox="1"/>
          <p:nvPr/>
        </p:nvSpPr>
        <p:spPr>
          <a:xfrm>
            <a:off x="605614" y="1038024"/>
            <a:ext cx="7766517" cy="5604163"/>
          </a:xfrm>
          <a:prstGeom prst="rect">
            <a:avLst/>
          </a:prstGeom>
          <a:noFill/>
        </p:spPr>
        <p:txBody>
          <a:bodyPr wrap="square">
            <a:spAutoFit/>
          </a:bodyPr>
          <a:lstStyle/>
          <a:p>
            <a:pPr indent="457200" algn="just">
              <a:lnSpc>
                <a:spcPct val="150000"/>
              </a:lnSpc>
              <a:spcAft>
                <a:spcPts val="1000"/>
              </a:spcAft>
            </a:pPr>
            <a:r>
              <a:rPr lang="en-US" altLang="zh-CN" sz="1600" kern="100">
                <a:latin typeface="微软雅黑" panose="020b0503020204020204" pitchFamily="34" charset="-122"/>
                <a:ea typeface="微软雅黑" panose="020b0503020204020204" pitchFamily="34" charset="-122"/>
                <a:cs typeface="Arial" panose="020b0604020202020204" pitchFamily="34" charset="0"/>
              </a:rPr>
              <a:t>(1)</a:t>
            </a:r>
            <a:r>
              <a:rPr lang="zh-CN" altLang="en-US" sz="1600" kern="100">
                <a:latin typeface="微软雅黑" panose="020b0503020204020204" pitchFamily="34" charset="-122"/>
                <a:ea typeface="微软雅黑" panose="020b0503020204020204" pitchFamily="34" charset="-122"/>
                <a:cs typeface="Arial" panose="020b0604020202020204" pitchFamily="34" charset="0"/>
              </a:rPr>
              <a:t>达尔文的</a:t>
            </a:r>
            <a:r>
              <a:rPr lang="en-US" altLang="zh-CN" sz="1600" kern="100">
                <a:latin typeface="微软雅黑" panose="020b0503020204020204" pitchFamily="34" charset="-122"/>
                <a:ea typeface="微软雅黑" panose="020b0503020204020204" pitchFamily="34" charset="-122"/>
                <a:cs typeface="Arial" panose="020b0604020202020204" pitchFamily="34" charset="0"/>
              </a:rPr>
              <a:t>《</a:t>
            </a:r>
            <a:r>
              <a:rPr lang="zh-CN" altLang="en-US" sz="1600" kern="100">
                <a:latin typeface="微软雅黑" panose="020b0503020204020204" pitchFamily="34" charset="-122"/>
                <a:ea typeface="微软雅黑" panose="020b0503020204020204" pitchFamily="34" charset="-122"/>
                <a:cs typeface="Arial" panose="020b0604020202020204" pitchFamily="34" charset="0"/>
              </a:rPr>
              <a:t>物种起源</a:t>
            </a:r>
            <a:r>
              <a:rPr lang="en-US" altLang="zh-CN" sz="1600" kern="100">
                <a:latin typeface="微软雅黑" panose="020b0503020204020204" pitchFamily="34" charset="-122"/>
                <a:ea typeface="微软雅黑" panose="020b0503020204020204" pitchFamily="34" charset="-122"/>
                <a:cs typeface="Arial" panose="020b0604020202020204" pitchFamily="34" charset="0"/>
              </a:rPr>
              <a:t>》</a:t>
            </a:r>
            <a:r>
              <a:rPr lang="zh-CN" altLang="en-US" sz="1600" kern="100">
                <a:latin typeface="微软雅黑" panose="020b0503020204020204" pitchFamily="34" charset="-122"/>
                <a:ea typeface="微软雅黑" panose="020b0503020204020204" pitchFamily="34" charset="-122"/>
                <a:cs typeface="Arial" panose="020b0604020202020204" pitchFamily="34" charset="0"/>
              </a:rPr>
              <a:t>非常有意义，这本书可以用来当做历史上的阶级斗争的自然科学根据。</a:t>
            </a:r>
            <a:r>
              <a:rPr lang="en-US" altLang="zh-CN" sz="1600" kern="100">
                <a:latin typeface="微软雅黑" panose="020b0503020204020204" pitchFamily="34" charset="-122"/>
                <a:ea typeface="微软雅黑" panose="020b0503020204020204" pitchFamily="34" charset="-122"/>
                <a:cs typeface="Arial" panose="020b0604020202020204" pitchFamily="34" charset="0"/>
              </a:rPr>
              <a:t>——</a:t>
            </a:r>
            <a:r>
              <a:rPr lang="zh-CN" altLang="en-US" sz="1600" kern="100">
                <a:latin typeface="微软雅黑" panose="020b0503020204020204" pitchFamily="34" charset="-122"/>
                <a:ea typeface="微软雅黑" panose="020b0503020204020204" pitchFamily="34" charset="-122"/>
                <a:cs typeface="Arial" panose="020b0604020202020204" pitchFamily="34" charset="0"/>
              </a:rPr>
              <a:t>马克思</a:t>
            </a:r>
          </a:p>
          <a:p>
            <a:pPr indent="457200" algn="just">
              <a:lnSpc>
                <a:spcPct val="150000"/>
              </a:lnSpc>
              <a:spcAft>
                <a:spcPts val="1000"/>
              </a:spcAft>
            </a:pPr>
            <a:r>
              <a:rPr lang="en-US" altLang="zh-CN" sz="1600" kern="100">
                <a:latin typeface="微软雅黑" panose="020b0503020204020204" pitchFamily="34" charset="-122"/>
                <a:ea typeface="微软雅黑" panose="020b0503020204020204" pitchFamily="34" charset="-122"/>
                <a:cs typeface="Arial" panose="020b0604020202020204" pitchFamily="34" charset="0"/>
              </a:rPr>
              <a:t>(2)1859</a:t>
            </a:r>
            <a:r>
              <a:rPr lang="zh-CN" altLang="en-US" sz="1600" kern="100">
                <a:latin typeface="微软雅黑" panose="020b0503020204020204" pitchFamily="34" charset="-122"/>
                <a:ea typeface="微软雅黑" panose="020b0503020204020204" pitchFamily="34" charset="-122"/>
                <a:cs typeface="Arial" panose="020b0604020202020204" pitchFamily="34" charset="0"/>
              </a:rPr>
              <a:t>年成为划分科学史前后两个“世界”的界限。</a:t>
            </a:r>
            <a:r>
              <a:rPr lang="en-US" altLang="zh-CN" sz="1600" kern="100">
                <a:latin typeface="微软雅黑" panose="020b0503020204020204" pitchFamily="34" charset="-122"/>
                <a:ea typeface="微软雅黑" panose="020b0503020204020204" pitchFamily="34" charset="-122"/>
                <a:cs typeface="Arial" panose="020b0604020202020204" pitchFamily="34" charset="0"/>
              </a:rPr>
              <a:t>《</a:t>
            </a:r>
            <a:r>
              <a:rPr lang="zh-CN" altLang="en-US" sz="1600" kern="100">
                <a:latin typeface="微软雅黑" panose="020b0503020204020204" pitchFamily="34" charset="-122"/>
                <a:ea typeface="微软雅黑" panose="020b0503020204020204" pitchFamily="34" charset="-122"/>
                <a:cs typeface="Arial" panose="020b0604020202020204" pitchFamily="34" charset="0"/>
              </a:rPr>
              <a:t>物种起源</a:t>
            </a:r>
            <a:r>
              <a:rPr lang="en-US" altLang="zh-CN" sz="1600" kern="100">
                <a:latin typeface="微软雅黑" panose="020b0503020204020204" pitchFamily="34" charset="-122"/>
                <a:ea typeface="微软雅黑" panose="020b0503020204020204" pitchFamily="34" charset="-122"/>
                <a:cs typeface="Arial" panose="020b0604020202020204" pitchFamily="34" charset="0"/>
              </a:rPr>
              <a:t>》</a:t>
            </a:r>
            <a:r>
              <a:rPr lang="zh-CN" altLang="en-US" sz="1600" kern="100">
                <a:latin typeface="微软雅黑" panose="020b0503020204020204" pitchFamily="34" charset="-122"/>
                <a:ea typeface="微软雅黑" panose="020b0503020204020204" pitchFamily="34" charset="-122"/>
                <a:cs typeface="Arial" panose="020b0604020202020204" pitchFamily="34" charset="0"/>
              </a:rPr>
              <a:t>的出版使生物学发生了一场革命，这场革命如同马克思主义登上历史舞台一样，意义重大，影响深远。达尔文远离大城市的繁嚣，在他宁静的庄园里准备着一场革命，马克思自己在世界嚣嚷的中心所准备的也正是这种革命，差别只在杠杆是应用于另一点而已。</a:t>
            </a:r>
            <a:r>
              <a:rPr lang="en-US" altLang="zh-CN" sz="1600" kern="100">
                <a:latin typeface="微软雅黑" panose="020b0503020204020204" pitchFamily="34" charset="-122"/>
                <a:ea typeface="微软雅黑" panose="020b0503020204020204" pitchFamily="34" charset="-122"/>
                <a:cs typeface="Arial" panose="020b0604020202020204" pitchFamily="34" charset="0"/>
              </a:rPr>
              <a:t>——</a:t>
            </a:r>
            <a:r>
              <a:rPr lang="zh-CN" altLang="en-US" sz="1600" kern="100">
                <a:latin typeface="微软雅黑" panose="020b0503020204020204" pitchFamily="34" charset="-122"/>
                <a:ea typeface="微软雅黑" panose="020b0503020204020204" pitchFamily="34" charset="-122"/>
                <a:cs typeface="Arial" panose="020b0604020202020204" pitchFamily="34" charset="0"/>
              </a:rPr>
              <a:t>德国政治家、律师李卜克内西</a:t>
            </a:r>
          </a:p>
          <a:p>
            <a:pPr indent="457200" algn="just">
              <a:lnSpc>
                <a:spcPct val="150000"/>
              </a:lnSpc>
              <a:spcAft>
                <a:spcPts val="1000"/>
              </a:spcAft>
            </a:pPr>
            <a:r>
              <a:rPr lang="en-US" altLang="zh-CN" sz="1600" kern="100">
                <a:latin typeface="微软雅黑" panose="020b0503020204020204" pitchFamily="34" charset="-122"/>
                <a:ea typeface="微软雅黑" panose="020b0503020204020204" pitchFamily="34" charset="-122"/>
                <a:cs typeface="Arial" panose="020b0604020202020204" pitchFamily="34" charset="0"/>
              </a:rPr>
              <a:t>(3)</a:t>
            </a:r>
            <a:r>
              <a:rPr lang="zh-CN" altLang="en-US" sz="1600" kern="100">
                <a:latin typeface="微软雅黑" panose="020b0503020204020204" pitchFamily="34" charset="-122"/>
                <a:ea typeface="微软雅黑" panose="020b0503020204020204" pitchFamily="34" charset="-122"/>
                <a:cs typeface="Arial" panose="020b0604020202020204" pitchFamily="34" charset="0"/>
              </a:rPr>
              <a:t>达尔文在</a:t>
            </a:r>
            <a:r>
              <a:rPr lang="en-US" altLang="zh-CN" sz="1600" kern="100">
                <a:latin typeface="微软雅黑" panose="020b0503020204020204" pitchFamily="34" charset="-122"/>
                <a:ea typeface="微软雅黑" panose="020b0503020204020204" pitchFamily="34" charset="-122"/>
                <a:cs typeface="Arial" panose="020b0604020202020204" pitchFamily="34" charset="0"/>
              </a:rPr>
              <a:t>《</a:t>
            </a:r>
            <a:r>
              <a:rPr lang="zh-CN" altLang="en-US" sz="1600" kern="100">
                <a:latin typeface="微软雅黑" panose="020b0503020204020204" pitchFamily="34" charset="-122"/>
                <a:ea typeface="微软雅黑" panose="020b0503020204020204" pitchFamily="34" charset="-122"/>
                <a:cs typeface="Arial" panose="020b0604020202020204" pitchFamily="34" charset="0"/>
              </a:rPr>
              <a:t>物种起源</a:t>
            </a:r>
            <a:r>
              <a:rPr lang="en-US" altLang="zh-CN" sz="1600" kern="100">
                <a:latin typeface="微软雅黑" panose="020b0503020204020204" pitchFamily="34" charset="-122"/>
                <a:ea typeface="微软雅黑" panose="020b0503020204020204" pitchFamily="34" charset="-122"/>
                <a:cs typeface="Arial" panose="020b0604020202020204" pitchFamily="34" charset="0"/>
              </a:rPr>
              <a:t>》</a:t>
            </a:r>
            <a:r>
              <a:rPr lang="zh-CN" altLang="en-US" sz="1600" kern="100">
                <a:latin typeface="微软雅黑" panose="020b0503020204020204" pitchFamily="34" charset="-122"/>
                <a:ea typeface="微软雅黑" panose="020b0503020204020204" pitchFamily="34" charset="-122"/>
                <a:cs typeface="Arial" panose="020b0604020202020204" pitchFamily="34" charset="0"/>
              </a:rPr>
              <a:t>中的主导思想，即“自然选择”，一定会被当做科学上的确定真理而为人们所接受。它有一切伟大的自然科学真理所具有的特征，变模糊为清晰，化复杂为简单，并且在旧有的知识上添加了很多新的东西。达尔文是本世纪的、甚至是一切世纪的博物学中最伟大的革命者。</a:t>
            </a:r>
            <a:r>
              <a:rPr lang="en-US" altLang="zh-CN" sz="1600" kern="100">
                <a:latin typeface="微软雅黑" panose="020b0503020204020204" pitchFamily="34" charset="-122"/>
                <a:ea typeface="微软雅黑" panose="020b0503020204020204" pitchFamily="34" charset="-122"/>
                <a:cs typeface="Arial" panose="020b0604020202020204" pitchFamily="34" charset="0"/>
              </a:rPr>
              <a:t>——</a:t>
            </a:r>
            <a:r>
              <a:rPr lang="zh-CN" altLang="en-US" sz="1600" kern="100">
                <a:latin typeface="微软雅黑" panose="020b0503020204020204" pitchFamily="34" charset="-122"/>
                <a:ea typeface="微软雅黑" panose="020b0503020204020204" pitchFamily="34" charset="-122"/>
                <a:cs typeface="Arial" panose="020b0604020202020204" pitchFamily="34" charset="0"/>
              </a:rPr>
              <a:t>英国植物学家华生</a:t>
            </a:r>
          </a:p>
          <a:p>
            <a:pPr indent="457200" algn="just">
              <a:lnSpc>
                <a:spcPct val="150000"/>
              </a:lnSpc>
              <a:spcAft>
                <a:spcPts val="1000"/>
              </a:spcAft>
            </a:pPr>
            <a:r>
              <a:rPr lang="en-US" altLang="zh-CN" sz="1600" kern="100">
                <a:latin typeface="微软雅黑" panose="020b0503020204020204" pitchFamily="34" charset="-122"/>
                <a:ea typeface="微软雅黑" panose="020b0503020204020204" pitchFamily="34" charset="-122"/>
                <a:cs typeface="Arial" panose="020b0604020202020204" pitchFamily="34" charset="0"/>
              </a:rPr>
              <a:t>(4)</a:t>
            </a:r>
            <a:r>
              <a:rPr lang="zh-CN" altLang="en-US" sz="1600" kern="100">
                <a:latin typeface="微软雅黑" panose="020b0503020204020204" pitchFamily="34" charset="-122"/>
                <a:ea typeface="微软雅黑" panose="020b0503020204020204" pitchFamily="34" charset="-122"/>
                <a:cs typeface="Arial" panose="020b0604020202020204" pitchFamily="34" charset="0"/>
              </a:rPr>
              <a:t>我认为</a:t>
            </a:r>
            <a:r>
              <a:rPr lang="en-US" altLang="zh-CN" sz="1600" kern="100">
                <a:latin typeface="微软雅黑" panose="020b0503020204020204" pitchFamily="34" charset="-122"/>
                <a:ea typeface="微软雅黑" panose="020b0503020204020204" pitchFamily="34" charset="-122"/>
                <a:cs typeface="Arial" panose="020b0604020202020204" pitchFamily="34" charset="0"/>
              </a:rPr>
              <a:t>《</a:t>
            </a:r>
            <a:r>
              <a:rPr lang="zh-CN" altLang="en-US" sz="1600" kern="100">
                <a:latin typeface="微软雅黑" panose="020b0503020204020204" pitchFamily="34" charset="-122"/>
                <a:ea typeface="微软雅黑" panose="020b0503020204020204" pitchFamily="34" charset="-122"/>
                <a:cs typeface="Arial" panose="020b0604020202020204" pitchFamily="34" charset="0"/>
              </a:rPr>
              <a:t>物种起源</a:t>
            </a:r>
            <a:r>
              <a:rPr lang="en-US" altLang="zh-CN" sz="1600" kern="100">
                <a:latin typeface="微软雅黑" panose="020b0503020204020204" pitchFamily="34" charset="-122"/>
                <a:ea typeface="微软雅黑" panose="020b0503020204020204" pitchFamily="34" charset="-122"/>
                <a:cs typeface="Arial" panose="020b0604020202020204" pitchFamily="34" charset="0"/>
              </a:rPr>
              <a:t>》</a:t>
            </a:r>
            <a:r>
              <a:rPr lang="zh-CN" altLang="en-US" sz="1600" kern="100">
                <a:latin typeface="微软雅黑" panose="020b0503020204020204" pitchFamily="34" charset="-122"/>
                <a:ea typeface="微软雅黑" panose="020b0503020204020204" pitchFamily="34" charset="-122"/>
                <a:cs typeface="Arial" panose="020b0604020202020204" pitchFamily="34" charset="0"/>
              </a:rPr>
              <a:t>这本书的格调是再好也没有的，它可以感动那些对这个问题一无所知的人们。至于达尔文的理论，我准备即使赴汤蹈火也要支持。</a:t>
            </a:r>
            <a:r>
              <a:rPr lang="en-US" altLang="zh-CN" sz="1600" kern="100">
                <a:latin typeface="微软雅黑" panose="020b0503020204020204" pitchFamily="34" charset="-122"/>
                <a:ea typeface="微软雅黑" panose="020b0503020204020204" pitchFamily="34" charset="-122"/>
                <a:cs typeface="Arial" panose="020b0604020202020204" pitchFamily="34" charset="0"/>
              </a:rPr>
              <a:t>——</a:t>
            </a:r>
            <a:r>
              <a:rPr lang="zh-CN" altLang="en-US" sz="1600" kern="100">
                <a:latin typeface="微软雅黑" panose="020b0503020204020204" pitchFamily="34" charset="-122"/>
                <a:ea typeface="微软雅黑" panose="020b0503020204020204" pitchFamily="34" charset="-122"/>
                <a:cs typeface="Arial" panose="020b0604020202020204" pitchFamily="34" charset="0"/>
              </a:rPr>
              <a:t>英国博物学家赫胥黎</a:t>
            </a:r>
          </a:p>
        </p:txBody>
      </p:sp>
      <p:pic>
        <p:nvPicPr>
          <p:cNvPr id="8" name="图片 7">
            <a:extLst>
              <a:ext uri="{FF2B5EF4-FFF2-40B4-BE49-F238E27FC236}">
                <a16:creationId xmlns:a16="http://schemas.microsoft.com/office/drawing/2014/main" xmlns="" id="{78509EC0-339A-124C-B701-6F8B306983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36084" y="1837202"/>
            <a:ext cx="2683439" cy="263513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698234436"/>
      </p:ext>
    </p:extLst>
  </p:cSld>
  <p:clrMapOvr>
    <a:masterClrMapping/>
  </p:clrMapOvr>
  <p:transition spd="med" advClick="0">
    <p:pull/>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创作背景</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xmlns="" id="{D45A875F-60C3-43B0-BDAC-0122159E1E6A}"/>
              </a:ext>
            </a:extLst>
          </p:cNvPr>
          <p:cNvSpPr txBox="1"/>
          <p:nvPr/>
        </p:nvSpPr>
        <p:spPr>
          <a:xfrm>
            <a:off x="364299" y="1060370"/>
            <a:ext cx="5925290" cy="4737259"/>
          </a:xfrm>
          <a:prstGeom prst="rect">
            <a:avLst/>
          </a:prstGeom>
          <a:noFill/>
        </p:spPr>
        <p:txBody>
          <a:bodyPr wrap="square">
            <a:spAutoFit/>
          </a:bodyPr>
          <a:lstStyle/>
          <a:p>
            <a:pPr indent="457200" algn="just">
              <a:lnSpc>
                <a:spcPct val="150000"/>
              </a:lnSpc>
              <a:spcAft>
                <a:spcPts val="1000"/>
              </a:spcAft>
            </a:pPr>
            <a:r>
              <a:rPr lang="en-US" altLang="zh-CN" sz="1600" kern="100">
                <a:latin typeface="微软雅黑" panose="020b0503020204020204" pitchFamily="34" charset="-122"/>
                <a:ea typeface="微软雅黑" panose="020b0503020204020204" pitchFamily="34" charset="-122"/>
                <a:cs typeface="Arial" panose="020b0604020202020204" pitchFamily="34" charset="0"/>
              </a:rPr>
              <a:t>1831</a:t>
            </a:r>
            <a:r>
              <a:rPr lang="zh-CN" altLang="en-US" sz="1600" kern="100">
                <a:latin typeface="微软雅黑" panose="020b0503020204020204" pitchFamily="34" charset="-122"/>
                <a:ea typeface="微软雅黑" panose="020b0503020204020204" pitchFamily="34" charset="-122"/>
                <a:cs typeface="Arial" panose="020b0604020202020204" pitchFamily="34" charset="0"/>
              </a:rPr>
              <a:t>年，亨斯楼推荐达尔文参加“贝格尔号”的环球旅行。这次环球旅行可以说彻底改变了达尔文的一生，使他在生物学研究上更进一步。达尔文跟随“贝格尔号”穿过了大西洋和太平洋，到达了南美洲、澳洲和非洲最南端的好望角。一路上，达尔文沿途考察各地的地质、动植物的特性，采集了无数的标本，并将自己的发现做了详细的观察笔记。经过了</a:t>
            </a:r>
            <a:r>
              <a:rPr lang="en-US" altLang="zh-CN" sz="1600" kern="100">
                <a:latin typeface="微软雅黑" panose="020b0503020204020204" pitchFamily="34" charset="-122"/>
                <a:ea typeface="微软雅黑" panose="020b0503020204020204" pitchFamily="34" charset="-122"/>
                <a:cs typeface="Arial" panose="020b0604020202020204" pitchFamily="34" charset="0"/>
              </a:rPr>
              <a:t>5</a:t>
            </a:r>
            <a:r>
              <a:rPr lang="zh-CN" altLang="en-US" sz="1600" kern="100">
                <a:latin typeface="微软雅黑" panose="020b0503020204020204" pitchFamily="34" charset="-122"/>
                <a:ea typeface="微软雅黑" panose="020b0503020204020204" pitchFamily="34" charset="-122"/>
                <a:cs typeface="Arial" panose="020b0604020202020204" pitchFamily="34" charset="0"/>
              </a:rPr>
              <a:t>年时间，达尔文游遍了世界大部分地区，终于回到了英国。</a:t>
            </a:r>
          </a:p>
          <a:p>
            <a:pPr indent="457200" algn="just">
              <a:lnSpc>
                <a:spcPct val="150000"/>
              </a:lnSpc>
              <a:spcAft>
                <a:spcPts val="1000"/>
              </a:spcAft>
            </a:pPr>
            <a:r>
              <a:rPr lang="zh-CN" altLang="en-US" sz="1600" kern="100">
                <a:latin typeface="微软雅黑" panose="020b0503020204020204" pitchFamily="34" charset="-122"/>
                <a:ea typeface="微软雅黑" panose="020b0503020204020204" pitchFamily="34" charset="-122"/>
                <a:cs typeface="Arial" panose="020b0604020202020204" pitchFamily="34" charset="0"/>
              </a:rPr>
              <a:t>在环球航行的过程中，每个地区都存在着既相似又不一样的物种，或者是南美洲和大洋洲的小岛环境相似，但是物种却不相同，这些发现让达尔文更加坚信了研究生物特性的决心。</a:t>
            </a:r>
          </a:p>
          <a:p>
            <a:pPr indent="457200" algn="just">
              <a:lnSpc>
                <a:spcPct val="150000"/>
              </a:lnSpc>
              <a:spcAft>
                <a:spcPts val="1000"/>
              </a:spcAft>
            </a:pPr>
            <a:r>
              <a:rPr lang="en-US" altLang="zh-CN" sz="1600" kern="100">
                <a:latin typeface="微软雅黑" panose="020b0503020204020204" pitchFamily="34" charset="-122"/>
                <a:ea typeface="微软雅黑" panose="020b0503020204020204" pitchFamily="34" charset="-122"/>
                <a:cs typeface="Arial" panose="020b0604020202020204" pitchFamily="34" charset="0"/>
              </a:rPr>
              <a:t>1842</a:t>
            </a:r>
            <a:r>
              <a:rPr lang="zh-CN" altLang="en-US" sz="1600" kern="100">
                <a:latin typeface="微软雅黑" panose="020b0503020204020204" pitchFamily="34" charset="-122"/>
                <a:ea typeface="微软雅黑" panose="020b0503020204020204" pitchFamily="34" charset="-122"/>
                <a:cs typeface="Arial" panose="020b0604020202020204" pitchFamily="34" charset="0"/>
              </a:rPr>
              <a:t>年，达尔文完成了</a:t>
            </a:r>
            <a:r>
              <a:rPr lang="en-US" altLang="zh-CN" sz="1600" kern="100">
                <a:latin typeface="微软雅黑" panose="020b0503020204020204" pitchFamily="34" charset="-122"/>
                <a:ea typeface="微软雅黑" panose="020b0503020204020204" pitchFamily="34" charset="-122"/>
                <a:cs typeface="Arial" panose="020b0604020202020204" pitchFamily="34" charset="0"/>
              </a:rPr>
              <a:t>《</a:t>
            </a:r>
            <a:r>
              <a:rPr lang="zh-CN" altLang="en-US" sz="1600" kern="100">
                <a:latin typeface="微软雅黑" panose="020b0503020204020204" pitchFamily="34" charset="-122"/>
                <a:ea typeface="微软雅黑" panose="020b0503020204020204" pitchFamily="34" charset="-122"/>
                <a:cs typeface="Arial" panose="020b0604020202020204" pitchFamily="34" charset="0"/>
              </a:rPr>
              <a:t>物种起源</a:t>
            </a:r>
            <a:r>
              <a:rPr lang="en-US" altLang="zh-CN" sz="1600" kern="100">
                <a:latin typeface="微软雅黑" panose="020b0503020204020204" pitchFamily="34" charset="-122"/>
                <a:ea typeface="微软雅黑" panose="020b0503020204020204" pitchFamily="34" charset="-122"/>
                <a:cs typeface="Arial" panose="020b0604020202020204" pitchFamily="34" charset="0"/>
              </a:rPr>
              <a:t>》</a:t>
            </a:r>
            <a:r>
              <a:rPr lang="zh-CN" altLang="en-US" sz="1600" kern="100">
                <a:latin typeface="微软雅黑" panose="020b0503020204020204" pitchFamily="34" charset="-122"/>
                <a:ea typeface="微软雅黑" panose="020b0503020204020204" pitchFamily="34" charset="-122"/>
                <a:cs typeface="Arial" panose="020b0604020202020204" pitchFamily="34" charset="0"/>
              </a:rPr>
              <a:t>的简要提纲，经过了十几年的刻苦研究，终于在</a:t>
            </a:r>
            <a:r>
              <a:rPr lang="en-US" altLang="zh-CN" sz="1600" kern="100">
                <a:latin typeface="微软雅黑" panose="020b0503020204020204" pitchFamily="34" charset="-122"/>
                <a:ea typeface="微软雅黑" panose="020b0503020204020204" pitchFamily="34" charset="-122"/>
                <a:cs typeface="Arial" panose="020b0604020202020204" pitchFamily="34" charset="0"/>
              </a:rPr>
              <a:t>1859</a:t>
            </a:r>
            <a:r>
              <a:rPr lang="zh-CN" altLang="en-US" sz="1600" kern="100">
                <a:latin typeface="微软雅黑" panose="020b0503020204020204" pitchFamily="34" charset="-122"/>
                <a:ea typeface="微软雅黑" panose="020b0503020204020204" pitchFamily="34" charset="-122"/>
                <a:cs typeface="Arial" panose="020b0604020202020204" pitchFamily="34" charset="0"/>
              </a:rPr>
              <a:t>年出版了</a:t>
            </a:r>
            <a:r>
              <a:rPr lang="en-US" altLang="zh-CN" sz="1600" kern="100">
                <a:latin typeface="微软雅黑" panose="020b0503020204020204" pitchFamily="34" charset="-122"/>
                <a:ea typeface="微软雅黑" panose="020b0503020204020204" pitchFamily="34" charset="-122"/>
                <a:cs typeface="Arial" panose="020b0604020202020204" pitchFamily="34" charset="0"/>
              </a:rPr>
              <a:t>《</a:t>
            </a:r>
            <a:r>
              <a:rPr lang="zh-CN" altLang="en-US" sz="1600" kern="100">
                <a:latin typeface="微软雅黑" panose="020b0503020204020204" pitchFamily="34" charset="-122"/>
                <a:ea typeface="微软雅黑" panose="020b0503020204020204" pitchFamily="34" charset="-122"/>
                <a:cs typeface="Arial" panose="020b0604020202020204" pitchFamily="34" charset="0"/>
              </a:rPr>
              <a:t>物种起源</a:t>
            </a:r>
            <a:r>
              <a:rPr lang="en-US" altLang="zh-CN" sz="1600" kern="100">
                <a:latin typeface="微软雅黑" panose="020b0503020204020204" pitchFamily="34" charset="-122"/>
                <a:ea typeface="微软雅黑" panose="020b0503020204020204" pitchFamily="34" charset="-122"/>
                <a:cs typeface="Arial" panose="020b0604020202020204" pitchFamily="34" charset="0"/>
              </a:rPr>
              <a:t>》</a:t>
            </a:r>
            <a:r>
              <a:rPr lang="zh-CN" altLang="en-US" sz="1600" kern="100">
                <a:latin typeface="微软雅黑" panose="020b0503020204020204" pitchFamily="34" charset="-122"/>
                <a:ea typeface="微软雅黑" panose="020b0503020204020204" pitchFamily="34" charset="-122"/>
                <a:cs typeface="Arial" panose="020b0604020202020204" pitchFamily="34" charset="0"/>
              </a:rPr>
              <a:t>。</a:t>
            </a:r>
          </a:p>
        </p:txBody>
      </p:sp>
      <p:pic>
        <p:nvPicPr>
          <p:cNvPr id="3" name="图片 2">
            <a:extLst>
              <a:ext uri="{FF2B5EF4-FFF2-40B4-BE49-F238E27FC236}">
                <a16:creationId xmlns:a16="http://schemas.microsoft.com/office/drawing/2014/main" xmlns="" id="{809FC4CA-3FE3-4219-84D1-F7F8707F0D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8573" y="2030765"/>
            <a:ext cx="4660782" cy="279647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69663984"/>
      </p:ext>
    </p:extLst>
  </p:cSld>
  <p:clrMapOvr>
    <a:masterClrMapping/>
  </p:clrMapOvr>
  <p:transition spd="med" advClick="0">
    <p:pull/>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30361" y="345634"/>
            <a:ext cx="3504866" cy="646331"/>
          </a:xfrm>
          <a:prstGeom prst="rect">
            <a:avLst/>
          </a:prstGeom>
          <a:noFill/>
        </p:spPr>
        <p:txBody>
          <a:bodyPr wrap="square" rtlCol="0">
            <a:spAutoFit/>
          </a:bodyPr>
          <a:lstStyle/>
          <a:p>
            <a:r>
              <a:rPr lang="zh-CN" altLang="en-US">
                <a:solidFill>
                  <a:srgbClr val="4C4C4C"/>
                </a:solidFill>
                <a:ea typeface="印品黑体" panose="00000500000000000000" pitchFamily="2" charset="-122"/>
              </a:rPr>
              <a:t>文本常识积累 </a:t>
            </a:r>
            <a:r>
              <a:rPr lang="en-US" altLang="zh-CN">
                <a:solidFill>
                  <a:srgbClr val="4C4C4C"/>
                </a:solidFill>
                <a:ea typeface="印品黑体" panose="00000500000000000000" pitchFamily="2" charset="-122"/>
              </a:rPr>
              <a:t>· </a:t>
            </a:r>
            <a:r>
              <a:rPr lang="zh-CN" altLang="en-US">
                <a:solidFill>
                  <a:srgbClr val="4C4C4C"/>
                </a:solidFill>
                <a:ea typeface="印品黑体" panose="00000500000000000000" pitchFamily="2" charset="-122"/>
              </a:rPr>
              <a:t>了解</a:t>
            </a:r>
            <a:r>
              <a:rPr lang="en-US" altLang="zh-CN">
                <a:solidFill>
                  <a:srgbClr val="4C4C4C"/>
                </a:solidFill>
                <a:ea typeface="印品黑体" panose="00000500000000000000" pitchFamily="2" charset="-122"/>
              </a:rPr>
              <a:t>《</a:t>
            </a:r>
            <a:r>
              <a:rPr lang="zh-CN" altLang="en-US">
                <a:solidFill>
                  <a:srgbClr val="4C4C4C"/>
                </a:solidFill>
                <a:ea typeface="印品黑体" panose="00000500000000000000" pitchFamily="2" charset="-122"/>
              </a:rPr>
              <a:t>物种起源</a:t>
            </a:r>
            <a:r>
              <a:rPr lang="en-US" altLang="zh-CN">
                <a:solidFill>
                  <a:srgbClr val="4C4C4C"/>
                </a:solidFill>
                <a:ea typeface="印品黑体" panose="00000500000000000000" pitchFamily="2" charset="-122"/>
              </a:rPr>
              <a:t>》</a:t>
            </a:r>
            <a:endParaRPr lang="zh-CN" altLang="en-US">
              <a:solidFill>
                <a:srgbClr val="4C4C4C"/>
              </a:solidFill>
              <a:ea typeface="印品黑体" panose="00000500000000000000" pitchFamily="2" charset="-122"/>
            </a:endParaRPr>
          </a:p>
          <a:p>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xmlns="" id="{D45A875F-60C3-43B0-BDAC-0122159E1E6A}"/>
              </a:ext>
            </a:extLst>
          </p:cNvPr>
          <p:cNvSpPr txBox="1"/>
          <p:nvPr/>
        </p:nvSpPr>
        <p:spPr>
          <a:xfrm>
            <a:off x="746519" y="1960937"/>
            <a:ext cx="10698961" cy="2936125"/>
          </a:xfrm>
          <a:prstGeom prst="rect">
            <a:avLst/>
          </a:prstGeom>
          <a:noFill/>
        </p:spPr>
        <p:txBody>
          <a:bodyPr wrap="square">
            <a:spAutoFit/>
          </a:bodyPr>
          <a:lstStyle/>
          <a:p>
            <a:pPr indent="457200" algn="just">
              <a:lnSpc>
                <a:spcPct val="150000"/>
              </a:lnSpc>
              <a:spcAft>
                <a:spcPts val="1000"/>
              </a:spcAft>
            </a:pPr>
            <a:r>
              <a:rPr lang="en-US" altLang="zh-CN" sz="2000" kern="100">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latin typeface="微软雅黑" panose="020b0503020204020204" pitchFamily="34" charset="-122"/>
                <a:ea typeface="微软雅黑" panose="020b0503020204020204" pitchFamily="34" charset="-122"/>
                <a:cs typeface="Arial" panose="020b0604020202020204" pitchFamily="34" charset="0"/>
              </a:rPr>
              <a:t>物种起源</a:t>
            </a:r>
            <a:r>
              <a:rPr lang="en-US" altLang="zh-CN" sz="2000" kern="100">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latin typeface="微软雅黑" panose="020b0503020204020204" pitchFamily="34" charset="-122"/>
                <a:ea typeface="微软雅黑" panose="020b0503020204020204" pitchFamily="34" charset="-122"/>
                <a:cs typeface="Arial" panose="020b0604020202020204" pitchFamily="34" charset="0"/>
              </a:rPr>
              <a:t>全名</a:t>
            </a:r>
            <a:r>
              <a:rPr lang="en-US" altLang="zh-CN" sz="2000" kern="100">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latin typeface="微软雅黑" panose="020b0503020204020204" pitchFamily="34" charset="-122"/>
                <a:ea typeface="微软雅黑" panose="020b0503020204020204" pitchFamily="34" charset="-122"/>
                <a:cs typeface="Arial" panose="020b0604020202020204" pitchFamily="34" charset="0"/>
              </a:rPr>
              <a:t>论依据自然选择即在生存斗争中保存优良族的物种起源</a:t>
            </a:r>
            <a:r>
              <a:rPr lang="en-US" altLang="zh-CN" sz="2000" kern="100">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latin typeface="微软雅黑" panose="020b0503020204020204" pitchFamily="34" charset="-122"/>
                <a:ea typeface="微软雅黑" panose="020b0503020204020204" pitchFamily="34" charset="-122"/>
                <a:cs typeface="Arial" panose="020b0604020202020204" pitchFamily="34" charset="0"/>
              </a:rPr>
              <a:t>，</a:t>
            </a:r>
            <a:r>
              <a:rPr lang="en-US" altLang="zh-CN" sz="2000" kern="100">
                <a:latin typeface="微软雅黑" panose="020b0503020204020204" pitchFamily="34" charset="-122"/>
                <a:ea typeface="微软雅黑" panose="020b0503020204020204" pitchFamily="34" charset="-122"/>
                <a:cs typeface="Arial" panose="020b0604020202020204" pitchFamily="34" charset="0"/>
              </a:rPr>
              <a:t>1859</a:t>
            </a:r>
            <a:r>
              <a:rPr lang="zh-CN" altLang="en-US" sz="2000" kern="100">
                <a:latin typeface="微软雅黑" panose="020b0503020204020204" pitchFamily="34" charset="-122"/>
                <a:ea typeface="微软雅黑" panose="020b0503020204020204" pitchFamily="34" charset="-122"/>
                <a:cs typeface="Arial" panose="020b0604020202020204" pitchFamily="34" charset="0"/>
              </a:rPr>
              <a:t>年</a:t>
            </a:r>
            <a:r>
              <a:rPr lang="en-US" altLang="zh-CN" sz="2000" kern="100">
                <a:latin typeface="微软雅黑" panose="020b0503020204020204" pitchFamily="34" charset="-122"/>
                <a:ea typeface="微软雅黑" panose="020b0503020204020204" pitchFamily="34" charset="-122"/>
                <a:cs typeface="Arial" panose="020b0604020202020204" pitchFamily="34" charset="0"/>
              </a:rPr>
              <a:t>11</a:t>
            </a:r>
            <a:r>
              <a:rPr lang="zh-CN" altLang="en-US" sz="2000" kern="100">
                <a:latin typeface="微软雅黑" panose="020b0503020204020204" pitchFamily="34" charset="-122"/>
                <a:ea typeface="微软雅黑" panose="020b0503020204020204" pitchFamily="34" charset="-122"/>
                <a:cs typeface="Arial" panose="020b0604020202020204" pitchFamily="34" charset="0"/>
              </a:rPr>
              <a:t>月</a:t>
            </a:r>
            <a:r>
              <a:rPr lang="en-US" altLang="zh-CN" sz="2000" kern="100">
                <a:latin typeface="微软雅黑" panose="020b0503020204020204" pitchFamily="34" charset="-122"/>
                <a:ea typeface="微软雅黑" panose="020b0503020204020204" pitchFamily="34" charset="-122"/>
                <a:cs typeface="Arial" panose="020b0604020202020204" pitchFamily="34" charset="0"/>
              </a:rPr>
              <a:t>24</a:t>
            </a:r>
            <a:r>
              <a:rPr lang="zh-CN" altLang="en-US" sz="2000" kern="100">
                <a:latin typeface="微软雅黑" panose="020b0503020204020204" pitchFamily="34" charset="-122"/>
                <a:ea typeface="微软雅黑" panose="020b0503020204020204" pitchFamily="34" charset="-122"/>
                <a:cs typeface="Arial" panose="020b0604020202020204" pitchFamily="34" charset="0"/>
              </a:rPr>
              <a:t>日在伦敦出版。在书中，达尔文根据</a:t>
            </a:r>
            <a:r>
              <a:rPr lang="en-US" altLang="zh-CN" sz="2000" kern="100">
                <a:latin typeface="微软雅黑" panose="020b0503020204020204" pitchFamily="34" charset="-122"/>
                <a:ea typeface="微软雅黑" panose="020b0503020204020204" pitchFamily="34" charset="-122"/>
                <a:cs typeface="Arial" panose="020b0604020202020204" pitchFamily="34" charset="0"/>
              </a:rPr>
              <a:t>20</a:t>
            </a:r>
            <a:r>
              <a:rPr lang="zh-CN" altLang="en-US" sz="2000" kern="100">
                <a:latin typeface="微软雅黑" panose="020b0503020204020204" pitchFamily="34" charset="-122"/>
                <a:ea typeface="微软雅黑" panose="020b0503020204020204" pitchFamily="34" charset="-122"/>
                <a:cs typeface="Arial" panose="020b0604020202020204" pitchFamily="34" charset="0"/>
              </a:rPr>
              <a:t>多年积累的对古生物学、生物地理学、形态学、胚胎学和分类学等许多领域的大量研究资料，以自然选择为中心，从变异性、遗传性、人工选择、生存竞争和适应等方面论证物种起源和生命自然界的多样性与统一性。 </a:t>
            </a:r>
          </a:p>
          <a:p>
            <a:pPr indent="457200" algn="just">
              <a:lnSpc>
                <a:spcPct val="150000"/>
              </a:lnSpc>
              <a:spcAft>
                <a:spcPts val="1000"/>
              </a:spcAft>
            </a:pPr>
            <a:r>
              <a:rPr lang="en-US" altLang="zh-CN" sz="2000" kern="100">
                <a:solidFill>
                  <a:srgbClr val="FF0000"/>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FF0000"/>
                </a:solidFill>
                <a:latin typeface="微软雅黑" panose="020b0503020204020204" pitchFamily="34" charset="-122"/>
                <a:ea typeface="微软雅黑" panose="020b0503020204020204" pitchFamily="34" charset="-122"/>
                <a:cs typeface="Arial" panose="020b0604020202020204" pitchFamily="34" charset="0"/>
              </a:rPr>
              <a:t>物种起源</a:t>
            </a:r>
            <a:r>
              <a:rPr lang="en-US" altLang="zh-CN" sz="2000" kern="100">
                <a:solidFill>
                  <a:srgbClr val="FF0000"/>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2000" kern="100">
                <a:solidFill>
                  <a:srgbClr val="FF0000"/>
                </a:solidFill>
                <a:latin typeface="微软雅黑" panose="020b0503020204020204" pitchFamily="34" charset="-122"/>
                <a:ea typeface="微软雅黑" panose="020b0503020204020204" pitchFamily="34" charset="-122"/>
                <a:cs typeface="Arial" panose="020b0604020202020204" pitchFamily="34" charset="0"/>
              </a:rPr>
              <a:t>不仅开创了生物学发展史上的新纪元，使进化论思想渗透到自然科学的各个领域，而且引起了整个人类思想的巨大革命，在世界历史进程中有着广泛和深远的影响。</a:t>
            </a:r>
          </a:p>
        </p:txBody>
      </p:sp>
    </p:spTree>
    <p:extLst>
      <p:ext uri="{BB962C8B-B14F-4D97-AF65-F5344CB8AC3E}">
        <p14:creationId xmlns:p14="http://schemas.microsoft.com/office/powerpoint/2010/main" val="4108753407"/>
      </p:ext>
    </p:extLst>
  </p:cSld>
  <p:clrMapOvr>
    <a:masterClrMapping/>
  </p:clrMapOvr>
  <p:transition spd="med" advClick="0">
    <p:pull/>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3" name="文本框 2">
            <a:extLst>
              <a:ext uri="{FF2B5EF4-FFF2-40B4-BE49-F238E27FC236}">
                <a16:creationId xmlns:a16="http://schemas.microsoft.com/office/drawing/2014/main" xmlns="" id="{18BC6FB9-CB3A-4AE5-80E5-DF776C96D2CA}"/>
              </a:ext>
            </a:extLst>
          </p:cNvPr>
          <p:cNvSpPr txBox="1"/>
          <p:nvPr/>
        </p:nvSpPr>
        <p:spPr>
          <a:xfrm>
            <a:off x="3955472" y="3100627"/>
            <a:ext cx="5056909"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板块二       语言知识强化</a:t>
            </a:r>
          </a:p>
        </p:txBody>
      </p:sp>
    </p:spTree>
    <p:extLst>
      <p:ext uri="{BB962C8B-B14F-4D97-AF65-F5344CB8AC3E}">
        <p14:creationId xmlns:p14="http://schemas.microsoft.com/office/powerpoint/2010/main" val="783444150"/>
      </p:ext>
    </p:extLst>
  </p:cSld>
  <p:clrMapOvr>
    <a:masterClrMapping/>
  </p:clrMapOvr>
  <p:transition spd="med" advClick="0">
    <p:pull/>
  </p:transition>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 name="ISPRING_PLAYERS_CUSTOMIZATION" val="UEsDBBQAAgAIAOdaeEo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CngyZIFQ6tKGQEAAAHEQAAHQAAAHVuaXZlcnNhbC9jb21tb25fbWVzc2FnZXMubG5nrVhtb9s2EP5eoP+BEFBgA7a0HdCiGBIHtMTYRGTJleg42QsERmJsIpSY6cVt9mm/Zj9sv2RHyk7ivkBSEsA2TMr33PHunrujD48/5wptRFlJXRw5bw/eOEgUqc5ksTpyFuzk5w8OqmpeZFzpQhw5hXbQ8ejli0PFi1XDVwK+v3yB0GEuqgqW1cis7tdIZkfOfJy44WyOg4vEDydhMqYTZ+Tq/IYXt8jXK/1H+cMv7z98fvvu/Y+Hr7eSfYDiGfb9fShkkd696QEUsCj0E0AjfhKQc+aMzOcwuXDBfBoQZ7T9Mkx6HpEzZ2Q+O+UWUUQClsQ+9UhC4yQImfWFTxjxnNGFbtCabwSqNdpI8QnVawGRrGUpUKVkZh+kGjaKRnQp88IZpkESkZhF1GU0DJxRrMvy9icLy5t6rUtQV6FMVvxSiczqhJyxz29KUYFqXkNOIXjVawm/1DmXxUGn6ggvaTBJWBj6cUICb7fjjEiRIa/kRs1AlAjHJAKAkleifIRsYrPMiiOs1DCEKZ1MfXgzY8JUrtYK3vVQO+YEYjAXRZcU5AiJILvieBlGnnEaqEIc3fCq+qTLbC8/HgaqC5gGbggp6LIH4Mxg7IAhxhIqR1mKtO4Cm5E4xhOSjMNzSGTgXThEIjwFup0OkbggMVCExF0yAT6jE2wS3lBsl/87fqXcpLO6RTxNQc64byN1U8GOcSmwwDKtOhimJiYfFxA2iv3v0LhFBe/a1UpuBNhRZqLsVASVxSWeyaKPC/pbcoKpT7wE0soLlwmzJc9ozPktKnSNeLbhRSrQpUh5A7l+C88ymdlnJs5W/1+N/BvxeltVXm0LUuCR81dD7dmrYd8wq6nAproW+U3dpdo4bGv+Y6wwOf1dE/oc/XH6Y5cEOKLh80Smknmj2qr75PjcWTY0Rp1GPNFT/aP13JbEbW0dUyhYY6n7SxDopqZ/QANU/aVocAKK5m2JhhpOi6sBOoNwCxBo9FiMM3DVngln4MIB8ksyjimD2WgpLitZd44dlo1tgL4d2hTmPCVqcU/GS3GlYcJRgm/a6QO6kI10Z0AfDDd7rYJR5oPJAQCu2uQBSCVzsD/rgbmYkZ0H2gK/d5KlblRmyavktS3y4NsmF1+PTVelzu2u4tUuedsmc/wUK9rDRa3S+YD2f8e/3vF5QL/HRykmOHKniYsDl5hB33BV9RQCChhX+CxOfDw24sCFnNfpGprplW6KrCdQO6t75AQD2PbMseBluv7vn397YnxhSbuLtru/DgIBYpsqSO7Afg90Lao/u0AYHu/L2UUfqe3dZifX86rDKGThs9wheNtacp3D1kG3XkjybdAwY9idzoAHsU173ZQwug1BmOHoFGqZncKd0YyX11AImdZqEIp1tUnAepj2++tlUytZiCGyT2sl5sCMzhPsefauDeRTMr1ue2YGN4p0e+lWcOnuC+ZOcQB19gs8kcl6IKBtTbsqBERv1/c033zdqe5Wlf3L4vD1g38w/gdQSwMEFAACAAgAp4MmSM0WweooAwAAhgwAACcAAAB1bml2ZXJzYWwvZmxhc2hfcHVibGlzaGluZ19zZXR0aW5ncy54bWzVV91u2jAUvucpLE+9LKEdXTsUqKYCGmoLqLCtvapMbIhVx85iG0qv9jR7sD3JjmOgoHZd+oO0ISHi8/Od/xMTHt8mAk1ZprmSdbxXrmDEZKQol5M6/jJs7x5hpA2RlAglWR1LhdFxoxSmdiS4jgfMGBDVCGCkrqWmjmNj0loQzGazMtdp5rhKWAP4uhypJEgzppk0LAtSQebwY+Yp03iBUAAAvomSC7VGqYRQ6JHOFbWCIU7Bc8ldUES0BdExDrzYiEQ3k0xZSU+UUBnKJqM6flfJP0sZD9XkCZMuJ7oBREc2NUIpd14QMeB3DMWMT2Jw97CK0YxTE9fxftWhgHTwECXH9qETh3KiIAfSLOATZgglhvijt2fYrdFLgifRuSQJj4bAQS7+Om4Orz9f9VsXZ53u6fWw1zsbdvreiVwn2MQJg01DITikbBaxlZ2QGEOiGPwGnTERmoXBOmkpNlZywzl3RiMlIPe5FrRRMmK0SxK2Vo3BDZdtkNzDaAyBiHkdf8o4ERhxQwSPVsrajrThJq96e10SARa0J0PnA3xv3mcnikmm2bpbS452OY8a35QVFM2VRYLfMGQUgvhtAk8xQ+vFQeNMJTkV2scgLThYnHI2Y/Q4z+kC8E+GrsBEYkETejUVzHgL3y2/QyM2VhngMjKFzgY61x6//CzglGh9D0qWPu4MzjrN1nWn22xd7rgACZ0SGT0THArOktRsBZ/MkVRmqQfpiIjVLC8K5TTnFYmt/PIyaJ5Y4cv81sVYg95iSbZj5TmF+asHhc3GZJoPohuuHBpGkENJPCYwIlgXXFpWFDAiEikp5ohEsNa0G+spV1YDxQ+wh9Yv99DrIy7z0wRWG1jMKMsKQVb29t9XDz4cHn2slYNfP37uPqm0WPh9QZw5v/FPnlz5q7X/cBuGgdvSjy9tk9l/c2f3L1pfi+S127ocFippa1AIrldEqndaROrCv2T6ay+YQi7AUpr4IYO1JHjCDaNv2WIvaJNXvdt9j22nTbYY82tG478J2Z9W18SNe2EYPHpxdZyES55AItxKXN12GwfVCtw0H2WVSoC2+d+hUfoNUEsDBBQAAgAIAKeDJkjdIlMWuAIAAFUKAAAhAAAAdW5pdmVyc2FsL2ZsYXNoX3NraW5fc2V0dGluZ3MueG1slVbbbuIwEH3fr0DsO+leu5VcpJZSqVJ3W22rvjvJkFg4dmRP6PL3ayd2YwOBwKgSnjlnPJ4bJXrNxPzTZEIyyaV6AUQmCm01Xjdh+fU0bRClmGVSIAicCakqyqfzz5f3VkjSIk+x5AaU4fy4snKCs6IZ9Nd8u7cyhuLuOE7IZFVTsX2UhZylNFsXSjYiN7T79jNEK7c1KM7E2iAvri4Xy8shJGcaHxCqKKblLyvjKLUCrcGG9HNp5SSL0xS4v+mi/Yzk9Fcdf/0ObcM0w5Z288XKEK2mBcRJPh6dKYzxfjYB4R/aun+1MgjldAvqLOeybupzeqRWsrAJjTnHi/jB4ZLmZvwM4e7CykmCfZC96GQVXHq+31kJQO5rOPfEjquS/NnmdWch2KKnHOaoGiCJP3U2Xcr3pwbNfMB8Rbk2gFDVg55N0M+00d5NrOtxf+GdiTz05TQ95E3ypoJFF3DgLtb3+MXitt0VodMPXRChgo1TBiH2yh75x+R1Dxkoe+QLZzk8Cb7dj2DX1JF8kW+pK+fx/BsrCGqOubP6k7famx7t6OogVKfwmErmMNc2nFdWga0bSVpdF1KyFxMRdMMKikyK3xaXbtvHaJLsGFyvHe4sggw5HGq4NkazpsN0tee4H501bsjuZ6F/XHeeoNni11OKSLOyMj9LejpxPDMmJjHT5DDD7kkDB/UgVjLgtHcPkSqq1qBepeRjrxESQY91L7vhGoKTJMgBSQ5nmTgnh9IvmioFtTRVY6B9lmNlByxZUXLzh28M3iHfYQxYOyqWxp+g7KMvA4VrAqAqK33XdofOUjUcGYcN+OEPFO2Th95GtOnSoYa7wUdYYdhyTjOqJ92u6Hsl3iGB/gD+zYQVOd6xjGh7pKluXxZNvl/DfSzRYvbrzDZfuMnas+ulyLGx72fQKO2/k/8BUEsDBBQAAgAIAKeDJkgsT7aL/QIAAJcLAAAmAAAAdW5pdmVyc2FsL2h0bWxfcHVibGlzaGluZ19zZXR0aW5ncy54bWzNlt1SGjEUgO95ikw6XsqqtdUyuzgdwdGpFUZoq1dO2AQ2YzbZ5gfEqz5NH6xP0pMNIIyWro50ygwDOcn5zl9ykvjoLhdozLThSiZ4t76DEZOpolyOEvylf7J9iJGxRFIilGQJlgqjo2YtLtxAcJP1mLWw1CDASNMobIIza4tGFE0mkzo3hfazSjgLfFNPVR4VmhkmLdNRIcgUfuy0YAbPCBUA8M2VnKk1azWE4kD6rKgTDHEKnkvugyLi1OYCR2HVgKS3I62cpMdKKI30aJDgNzvlZ74mkFo8Z9KnxDRB6MW2QSjl3gkievyeoYzxUQbeHuxjNOHUZgne2/cUWB09ppTsEDnxlGMFKZB2hs+ZJZRYEobBnmV31swFQUSnkuQ87cMM8uEnuNW/Ob3uti/Pzy4+3fQ7nfP+WTc4UepEq5w4WjUUg0PK6ZQt7MTEWpJm4DfoDIkwLI6WRfNlQyVXnPNjNFACUl9qYTQET8U0wR81JwIjbong6WLWEj1i9oQLiMHr7taH0uIHYIg3zYg2bNnQfMb4LKbNb8oJiqbKIcFvGbIKQUQuh38ZQ8vpRkOt8lIqiLHICE4ZGnM2YfSozNIM+CdD12Aid6AJm68QzAYL3x2/RwM2VBq4jIxhq4Kcm8CvPwtcEGMeoGTu41bv/KzVvjm7aLWvtnyAhI6JTJ8JhxKyvLAb4ZMpksrO9SAdKXGGlUWhnJZzVWKrv7wMhudOhDK/djGW0BssyWasPKcwf/WgstmMjMuD6A9XiYYjyKEkgQkTKRx3Lh2rCkyJREqKKSIpNCrjj/WYK2dAEg5wQJuXexj0EZflaAQ3B1jUlOlKyJ3dvbf7794fHH5o1KNfP35ur1WatfCuIN5c6OHHa5v4opE/7oZx5Hvn023YavevunD3sv21SqYu2lf9SkVq9yrhOlVWdT5VWXUZro3u0pVRyQVoM6NwbKDRCJ5zy+hrbpoXFH79/Ru2xSsVfoNRrN2+/28QYbR4bq28r+LoyQdgDeSrj+lm7TdQSwMEFAACAAgAp4MmSD1kiNCZAQAAHwYAAB8AAAB1bml2ZXJzYWwvaHRtbF9za2luX3NldHRpbmdzLmpzjZTLbsIwEEX3fEXkbitEn5TuqgJSJRaVyq7qwglDiHDsyHZSKOLfm0l4OM6kxbOJb47v2GN5dr2gHCxiwXOwq76r+XtzXmmAmtU5XDd10aGnqDMjkgXMkxREIoF5SHFcepL3Z4IyZrIyDbcfaGscP6bwz5IL4+IZYaEJzVCLCwL8JrQNtfjnJPacc9Vncgod5tYq2Y+UtCBtXyqd8ophV8MphntED1YF6Bp9GGEQ6JJH0DC9m2J0kWfHNhepNONyO1Ox6oc8Wsda5XJR09NquPRqm4Eur3xdA4PR8HUydAGRGPtmIfUTT54wuslMgzFwyPs4wSBhwUMQju+gGn+gDeP2gTy6SExij/TLDYZLZzyGVpXaWygLWnpdylnY2MPt3GI0CMG3oC+xUlmeXXCBmVYxVqSFtmt+QoXii0TGNTceYJAcbhZtu6p3Puj9GIM1npDyntCKen5pV+/wQUOAttGWjnmNl3dG2QlKlEQORWhUtyroPmL9PoLzz4Bxa3m0Ssv2UDbHsgxcr0HPlRLl7r/+26efq7f/BVBLAwQUAAIACACngyZ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CngyZIsO1dV24AAAB2AAAAHAAAAHVuaXZlcnNhbC9sb2NhbF9zZXR0aW5ncy54bWwNzD0OwjAMQOG9p7C8l5+NoWk3NhAS5QBWY1Akx0aJheD2eHvDpzct3yrw4daLacLj7oDAulku+kr4WM/jCaE7aSYx5YRqCMs8TGIbyZ3dA3Z4C/24rVwjnK9UQ94ad1YnjzOMcInns3DG/Tz8AV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ngyZIF6nhQW8BAAD7AgAAKQAAAHVuaXZlcnNhbC9za2luX2N1c3RvbWl6YXRpb25fc2V0dGluZ3MueG1sjVLbatwwEH3PV4j8wEoa3Qzugm4ufklCspBnd60W00QulkJL0cdXTrJsttnQap5mzpkzzOi06fsU7VPK8+P0e8jTHO9CzlP8lrYXCLX7+WFebpaQQk6bY+V+iuP8s49f57VWqykPcRyW0a5o2mLUPT+kpFZO1YwZRpFknnqFnOe2Yg24BmzFHCW23fwl8aK7hH2I+bxquzlB3zf0MYUl93EMv7Zwyn4LnW7weRnGqfLSVrA1ymFqcWwNxAiX3BeqAUAgyx1xuEjZSE2Qx4xjKEZRoIAI56QRhUjKoWZdI6oK841ATDJGXaGe1m6ktXHUFgkNIbpO86qxpeuMxBgRQoC5wgV0BqPKhqqhQa0HBAcGRNFGEwWos53pWPHOC8uRol5gXJgxgPHxuMft3p7rWP3vdQ7n/Ifg2S84i67e2pwxV7t/WpZK3oXHHw9DDujLkEI/frq8ufV3/mqnd/311eWrN599fGCuhq2bf+jvP1BLAwQUAAIACACngyZIEQ5x/AERAABjOQAAFwAAAHVuaXZlcnNhbC91bml2ZXJzYWwucG5n7dt5WFLZ3wBwSrOopiadsnIrtZx3plxyyg2hLM1+ubW4ZCqaZmMu6KCmrFo6TbllzqiNC1njUiaMY+4CZQuZJuVGiYqGioKCqAgCF16aead837/fP+F5uDwH7vme7/3w3HPP949zw8vj+Ffrd64HgUBfnXA9dhoE0gCDQKvx67RU31gXEMZVH6uQp487gYjd+tOqhualI+5HQKDanA3ykDWqNjjW9RwSBNKO//ReNRJulAQC2UpOHDtyNilodphaHXZlB02YEnxr3Sod8L3xq8ZbNHVvG6enfrNt27Yt+zW3bjvlurspPT3jv5xcIw06b5kHl71f7xNxeo8yFf96CilsLS7p6uIUL8cJuiCkJ7fDqEhOt7iL110qTp4cwYYfXObU0aHnHTGSWNFkEWJEgZq8c0n+08btwSmrtP45NDlpsIup3cpqjQolxFrBeXf/eKn8e8x8eunbi59PKgy9iwqWI/XARjhJ2eGv1220fALS+Ofwg41XoJcSskBQytf+PLl98tdyZtPqp//+umgZy1wrMjT1TMoxG1qYSQ7/HNJVK0Y2OjnpYlpo+iWY5ZMnNalKcerv/zl4sWSL1r9ppoZrQcbelMb6ggP2BK+IcOyq65em6rTKjaBVmhorkvsl7Yeg2hhN2uf4bz+kXD6bteIMy+Dbb5vXzw57rxgt7PDBhy5aK4wsT7hOhAUGWn/uFX/o7k5vk5UjFZrGE53QV7zTPqeza4dX1sPcVSviuGmftjvny/jSq+SrKpf+V6AVcfaCS6rfjgRuDVlxlWfvXw5bcZWr8tLOegz0H/zc6/AljYenDh5YgZhywonz3eMrvs5fxr69qr9q544VWk9Md/+Wl5DwRk2jplHTqGnUNGoaNY2aRk2jplHTqGnUNGoaNY2aRk2jplHTqGnUNGoaNY2aRk2jplHTqGnUNGoaNY2aRk2jplHTqGnUNGoaNc3/A01ntfAkXNrDnZwMF40+vdbPI1EpqIU3NnS+ryMRhRHZ8oTfPZug14VOFlr93Sk2UKuCE8tJUhwSW/XbBQHS7iuUuikIaQluZA3F8TkONObw02T+ATkdKpvhXofJxz44PyWakQwRjjEW8Z2lkbRO4YW/8xlFbYSIh5CX0HHiW3lz9vRq8p7qhKKTDtdLkAHcdkkxUMmuC8HuUPgGJU/cWx2iP4QaQusXS6zgskGGjyiyG8s4y+6EK+Z1Y2T9JFyCKAuBYS8xGFSF6Jz4IGeh2b0B+I2EmeioxSuWOQT7pV5OeUzjbNIA8lApVfSgv4eTUJQbisle9KOIahA1ibMLXp600sO/bwtnXYdego5YhasS7HvRg8SKacU6Y/FFArxSJpQ/iMnjc04zeM2OT9cIL8JBBf7BoqYc4IKvWQyJIuXOgj8WyxT8K1RZOtM7uE/AAEcA3z0RCezEnEOdMzH2QQkz32/iFuJlTBYFELQElrzN5twboIjJguiv2qRNLe7YqOEYTOlPp8xGTA5xqb3Iho5XSVHXMdmBOeVL/uhvOyv/usIF/xExNgbf0FGRQCtM7TzoRVogkZcG+0t35ejIwhZPawTz2USO5BWiFv4zjq/hSGPugZwc4P3x0GMdj4U0Ltu7rshDm/dauPg8KmA2cN5vKPHOWFzbyw6lRNlyE0o8lpnHrfU54kf3BvDpw0ndLmGZzN+uW517mMef1uVtxs1dyyqzgiYW5WJhx2dD3IiJjvmDC3OYh65NGeDxBxXpFMqSTPrTkL6NVjftMLCckM25SMO5dQzVwlh2Iyxb3xO0C5PSA885SYcnoRV31poGzdbIdiA6C9Gn4WZ3eIhLHxaT3LTzkyHjdgaIsTsjx0vcGEoS7XwJJKdavhVtosl9jpcKnx0tKSZ5rnn5/Edm6Eh4GIt+ikAqrqAdcDJ2pBzNFgW67fK02g8Jo0OX+JR8g0ja76mzWlwyF0nPMwcSO56WCxDdbIIM2DHtB+CxHzI6i9cmERvvJB8Od25vIjXnevle7l1X5eGWE5CSsfTTTTayW9w83ayX+yeuHZKV5n6qlh/SO9t7QnLIhG01K7ObhOYvSjYlmwu4B8du0aZCC4Bzo0l2QRuLqan2gqZJwVE/Zd2eO23VsAy+bKGPmd1TW9hM2biMRchv0WELKfvs/0SahPSi39DYDyw++uuu69xnKMWUnjeNsjbWnlT+MnHUXSJpBXbGtxkgtDwiR3+nnrrSuxw8H//KbrwcGwUUMuIh4Y8sNFARayOkSZf0M1+sjfcw7WNmNmBZTmucsIhnxYjLji/YAgxBlF8WUehONSvD4aVnqitYeZaO4aLVEOCGNxutzRUP4HvaiYIT7y+Ov6VbiWsLTfeh98/I60MFjyxjFVpBqOnyQwjr+azOIosK8lz7hgx6JIPSUHAE5mPaJuO3Vk+TpgG+v8P4AuGjc7SH6Yz03e2EA/65lriWUwC6N+eE44tQAY6QUMx7jsXgOxZng7auE7WdfZ51S++dJfByYprWB7gdvevBrzSq49Hq9piYhOdjsqdtzOnJ+zjbwJuNoEOStQFkaBTaYCpmUFEAJE+qlBmXR/tgp/i3kLVncFEoqOdyM11IyZnLU+aTXfV5uwJOmnYto7UbyFlhbW+qBiqpkwryhumMp6iGQFrLSPcZqss3mWwfs8nQmr2abHElqwmy+sJQjHQoS0fqX530XpR3rYf5jlu7H9Bn6xXw4lSpVMrR2vltMfKp4zB/R9Ti1JJxe0WODvhDPQlL+yV1RGvTclxlQmo4wKDjFQtmJBpMIcwh+CtVk1Q9ilfT6ANb7vAsRb0ZiYeJ0FTJCwsfNpRLZcA5PAo3USTYg0/si86TlYt9G0m00+hi3ExSZn2OFBikNQADKAOqP8GQJgVaWFJAikQwaQL0vpdsxzmZTj529ywypRE4gv8qL02zR3oAns1IMCQ1k/RE7bJuBwHkzgGi53ae0rk9YaewXpB8cdRWdUdMIeFITjEhC1kfdy+A1MvTRdGUSoWYip9vbhyuMF/dzzEgiRKuQrD6eDnbCCHAF6dYfDh54PE45WU0DVrx7rQZXyRji1+m17ijibIHKQ/rBxfeI9YcBUZsDZnZvoCioUM6BOjPAeBOr27s4elExoETrrtqLBYmkgI5wkER6k9e+inTgMq1cE6pr5ZH6F0KdX8Jvlw0fYPXNOgIkLeAe3UY9mXKXoJisa8DkAKP8CONLJxsaam3ejFBBbh1/XRcjL8ncUn1r186O4vAyBtc3yco2aGXWVvXm9weCP1Rn7Vlswwy6W5kzaHNIWxxnXcNeU9vpl2kOT5t5CeV1qUeNQ5x2zSgJNONvuZgMiGH4M9Uj7mq1FD5D/fdzcRsLo7Mj7mZJgVYiqVGz8BAz1xLItHz2t2rZdCYXuatyWJ8BduGAx1AWDvCDUIee5r2Adls272bi/ZqVt5MC2TpNrOb9svuDXFACOn23D9nmswkAwZ05KFd2hLIJYKhHoFxYXQ750f2f3AljwZIcfNwX0plrpdZCxu7yGt8wIwu0vb0zKQthmBgz2xvBOE39AxhyzlxfMANYXOh0vC8wTUh8I1INj3rwutN2eIiqu3teL64UPKdNhf5Bzv09hwV8XGIvWt5Oy0rVWPjL5okh6ArO4JHF7WW7MAjCRMY1D0YZTqx+Hm2jrzFvQTCEJu4seytcVSPXyupFWeubtEVCYQ+91EO3RSZ68ulZtYWcCirnh6dlyYiD1AqCEjpofvRCDNtsN56JHmwwlKcfDpH6JNWAMcli1pZQIxIImRX4oD5AmoAWfIxw2PnZtsIN/irAU/l9Y5Aw9Dc2EA6J3BQ2Pw+JJiiEp99zVNFJhx4rEi8H9fehnMqHok5izd3o5Zdaev/ETAD7bdb6+aTP8Romo03Ysu+fclMHzADTyu+t3z5TQggs3pJK/1O+7WLPXQv2Noz6ntNqHTqfg0VKhm95j0cnqPBDw2Hrs2elcO2dwN+BtrgXl2uVftIIp6D04dQeFazzYsBpfdTEbiFIjQ8nRV/um26PrFXbJrZCK5Rxt+3Y2EcSlyj0Bs87JcNedN2d9CwIlV6VJsSzShU6zuijAR+vS47Qr9GOfX+jLPTB1facdMu2yNYdpZNolb7D4bcBrR+vJE1Ozk2gMTZPNZs0cW+2VdoSqR6ZaTxrMZ4TGTHk4iNkKS50bterjop0bDhH9ticqp5zJGYx4abQq96NcIJLl1AHZtoXAalS96VFxmHALMuIuXWVSKfh6iTA5LSn1sItQIRYTz+puu3Omgcef/RlkUwM1GGVM2uKL13RHB7RT1cKWVUf7qbq+kw5RBpg4PWp9WID17yzEg+GLcRt1RHmJV9nB9nq+Y4NyUxzd3Il2SwF9wZ1CiWPxsb5QxzRBCrWLEW12L5ETXiSgePv9iQcKGVF0b2QPEO8WCpVR4omo01A4i2DzGk2gCYhNWOODyBqheCgncwobSwXmFVo0EWqEr2iF0fTU1o4672qyEpy6PYuApE7U6a+G3wTvT+DReNDYr28zpBgr8nNeqsbFPimue7CfjuVQ8FR/w2p+IBHrzaE7o8vuQLiKVSmYBKRQnIYs329DXtv9jn3jKJ6GZ0E5n7gBYDPO8vV78lKWZqYZyteoISnz2xUlDSyklMTqxsXKxvyA6E/awblBTCOlyVc35pTRyjyGGSU1THoMonLDydn8CUy3SLYjlD4H50jKQadlZsVmgaMGnqbFoMN52RJcA4kUPR+eRJh6BsXY2CiFHVWloQ0U4hPRUDcR1cLIzSqpCT2uZf707dpT1wpMYT3FAiIbGILs7GR0wDImP/0B15jPO1yJyO86N25RnQizhZqcDGtqXByBqn3XbNqkVD99hCn6e1/Wi0i4l5/lOH61kC2XbtUn9dcEHyPbzr3UDeDcBKteSN5BQibOwnGJIytFDYqeiKbdO30OLTn9TRoei3YrMZmT8GblTwaJjBbsmhy4aQdAN7Z8sTfmvrVTeb1DBNpPNWJDg5l3i/c1NGaKkbnIct/5TZK5t3b7BxNfRcw+simcO5uBkDtBafdphshuXzpspZ5jtaF4E3WLkFebGnVgEJ+DmRrwH5tOKsp0zrFSgBAR4GTpcK3FlNcg5M+YGZhWHP9yt+/cMO7tAac0aQARFFtm8ZQSc/0vUW182hhzeJJtgFgB0/SaSaqIQ7MVyGxE5MiKI355ykvslV7gtYevGTrq+mp1DzDfm1H75zvscoVVrEkoeLhDSjjLQNmWmeMGDxsudMzsH+KqN3+UFJvdIHx0dEokCCieMmXmeQwMCClpHKs4qdYhFibyLrQkc4xdRTku14E5GV0UKtgJdC3RzCJBA6KSDzepeCX72lzPzKLWOIwKBJmpEtNseXDJv/Bu/ajzWcJhcYP9NU1TLEgScPLAb0ZWlXpoE3dvTWPuR7O9rHY7qd+SWPA4z/wm4a8sRLe0t00jdDJcHejXE9rV057Imk/ymoYFrcq6/LKSZhjBvzQwttJyHXS/TWmbX4NehzHxDXddt9fRKBfOX90heOTfg0m1o8dyJn3R/JH3eOaTagdVmF/lNMKTYG9NgNFSMp5ZzkYTF1LlKguGuOuevxOit1RV3bpKdhfOTR/9oCd0YrBXR1ZbF57KpV/3DmA/1LtDufux3TsLGxKW06ifkICY/5Es8jeLRhsyEUMzVaOjq603fHuS9ldsC9VCZUMlNH/7/b5s5rNGL/lLJgOYaOV1evXzHu73pV5lX4GJMyRbJ4+ErZj9kftWkhhnVW5v/mGquv0a/BJpjlelGFYqoS641vLdHAFmvM2tpnfymEOTF3/9lfKNfNvndxz4fc39xBqtcJZ49jRKfgq/8NUEsDBBQAAgAIAKeDJkhjUB02SwAAAGoAAAAbAAAAdW5pdmVyc2FsL3VuaXZlcnNhbC5wbmcueG1ss7GvyM1RKEstKs7Mz7NVMtQzULK34+WyKShKLctMLVeoAIoBBSFASaESyDVCcMszU0oybJXMTY0RYhmpmekZJbZKpmamcEF9oJEAUEsBAgAAFAACAAgA51p4Sg3AMR7AAQAA2gMAAA8AAAAAAAAAAQAAAAAAAAAAAG5vbmUvcGxheWVyLnhtbFBLAQIAABQAAgAIAKeDJkgVDq0oZAQAAAcRAAAdAAAAAAAAAAEAAAAAAO0BAAB1bml2ZXJzYWwvY29tbW9uX21lc3NhZ2VzLmxuZ1BLAQIAABQAAgAIAKeDJkjNFsHqKAMAAIYMAAAnAAAAAAAAAAEAAAAAAIwGAAB1bml2ZXJzYWwvZmxhc2hfcHVibGlzaGluZ19zZXR0aW5ncy54bWxQSwECAAAUAAIACACngyZI3SJTFrgCAABVCgAAIQAAAAAAAAABAAAAAAD5CQAAdW5pdmVyc2FsL2ZsYXNoX3NraW5fc2V0dGluZ3MueG1sUEsBAgAAFAACAAgAp4MmSCxPtov9AgAAlwsAACYAAAAAAAAAAQAAAAAA8AwAAHVuaXZlcnNhbC9odG1sX3B1Ymxpc2hpbmdfc2V0dGluZ3MueG1sUEsBAgAAFAACAAgAp4MmSD1kiNCZAQAAHwYAAB8AAAAAAAAAAQAAAAAAMRAAAHVuaXZlcnNhbC9odG1sX3NraW5fc2V0dGluZ3MuanNQSwECAAAUAAIACACngyZIPTwv0cEAAADlAQAAGgAAAAAAAAABAAAAAAAHEgAAdW5pdmVyc2FsL2kxOG5fcHJlc2V0cy54bWxQSwECAAAUAAIACACngyZIsO1dV24AAAB2AAAAHAAAAAAAAAABAAAAAAAAEwAAdW5pdmVyc2FsL2xvY2FsX3NldHRpbmdzLnhtbFBLAQIAABQAAgAIAESUV0cjtE77+wIAALAIAAAUAAAAAAAAAAEAAAAAAKgTAAB1bml2ZXJzYWwvcGxheWVyLnhtbFBLAQIAABQAAgAIAKeDJkgXqeFBbwEAAPsCAAApAAAAAAAAAAEAAAAAANUWAAB1bml2ZXJzYWwvc2tpbl9jdXN0b21pemF0aW9uX3NldHRpbmdzLnhtbFBLAQIAABQAAgAIAKeDJkgRDnH8AREAAGM5AAAXAAAAAAAAAAAAAAAAAIsYAAB1bml2ZXJzYWwvdW5pdmVyc2FsLnBuZ1BLAQIAABQAAgAIAKeDJkhjUB02SwAAAGoAAAAbAAAAAAAAAAEAAAAAAMEpAAB1bml2ZXJzYWwvdW5pdmVyc2FsLnBuZy54bWxQSwUGAAAAAAwADACGAwAARSoAAAAA"/>
  <p:tag name="ISPRING_PRESENTATION_TITLE" val="HG000773"/>
  <p:tag name="ISPRING_SCORM_ENDPOINT" val="&lt;endpoint&gt;&lt;enable&gt;0&lt;/enable&gt;&lt;lrs&gt;http://&lt;/lrs&gt;&lt;auth&gt;0&lt;/auth&gt;&lt;login&gt;&lt;/login&gt;&lt;password&gt;&lt;/password&gt;&lt;key&gt;&lt;/key&gt;&lt;name&gt;&lt;/name&gt;&lt;email&gt;&lt;/email&gt;&lt;/endpoint&gt;&#10;"/>
  <p:tag name="ISPRING_SCORM_PASSING_SCORE" val="100.000000"/>
  <p:tag name="ISPRING_SCORM_RATE_SLIDES" val="1"/>
  <p:tag name="ISPRING_ULTRA_SCORM_COURSE_ID" val="6711571B-384C-4F8B-828C-E071D9F183B8"/>
  <p:tag name="ISPRINGCLOUDFOLDERID" val="0"/>
  <p:tag name="ISPRINGCLOUDFOLDERPATH" val="Repository"/>
  <p:tag name="ISPRINGONLINEFOLDERID" val="0"/>
  <p:tag name="ISPRINGONLINEFOLDERPATH" val="Content List"/>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73</Paragraphs>
  <Slides>22</Slides>
  <Notes>22</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22</vt:i4>
      </vt:variant>
    </vt:vector>
  </HeadingPairs>
  <TitlesOfParts>
    <vt:vector baseType="lpstr" size="31">
      <vt:lpstr>Arial</vt:lpstr>
      <vt:lpstr>Calibri Light</vt:lpstr>
      <vt:lpstr>Calibri</vt:lpstr>
      <vt:lpstr>印品黑体</vt:lpstr>
      <vt:lpstr>微软雅黑</vt:lpstr>
      <vt:lpstr>Wingdings</vt:lpstr>
      <vt:lpstr>Times New Roman</vt:lpstr>
      <vt:lpstr>Microsoft YaHei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2021-04-28T17:30:44.486</cp:lastPrinted>
  <dcterms:created xsi:type="dcterms:W3CDTF">2021-04-28T17:30:44Z</dcterms:created>
  <dcterms:modified xsi:type="dcterms:W3CDTF">2021-05-20T05:27:23Z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