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8" r:id="rId4"/>
    <p:sldId id="293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65" r:id="rId23"/>
    <p:sldId id="278" r:id="rId24"/>
    <p:sldId id="294" r:id="rId25"/>
    <p:sldId id="279" r:id="rId26"/>
    <p:sldId id="280" r:id="rId27"/>
    <p:sldId id="281" r:id="rId28"/>
    <p:sldId id="282" r:id="rId29"/>
    <p:sldId id="289" r:id="rId30"/>
    <p:sldId id="290" r:id="rId31"/>
    <p:sldId id="291" r:id="rId32"/>
    <p:sldId id="292" r:id="rId33"/>
    <p:sldId id="295" r:id="rId34"/>
    <p:sldId id="283" r:id="rId35"/>
    <p:sldId id="284" r:id="rId36"/>
    <p:sldId id="285" r:id="rId37"/>
    <p:sldId id="286" r:id="rId38"/>
    <p:sldId id="287" r:id="rId39"/>
    <p:sldId id="288" r:id="rId40"/>
    <p:sldId id="296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6B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022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3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0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9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593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346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990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0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17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6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28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0569717-BD2A-4989-B618-122C2570FB16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2B48D-B280-4751-9ABC-ED8A5C30F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8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4380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1309501"/>
            <a:ext cx="9144000" cy="3006580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接天莲叶无穷碧，映日荷花别样红。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晓出净慈寺送林子方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“莲之出淤泥而不染，濯清涟而不妖”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周敦颐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爱莲说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清水出芙蓉，天然去雕饰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经乱离后天恩流夜郎忆旧游书怀赠江夏韦太守良宰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4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01490" y="1706880"/>
            <a:ext cx="3784754" cy="3784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125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99865" y="1544229"/>
            <a:ext cx="10395449" cy="412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曲折折的荷塘上面，弥望的是田田的叶子。叶子出水很高，像亭亭的舞女的裙。层层的叶子中间，零星地点缀着些白花，有袅娜地开着的，有羞涩地打着朵儿的；正如一粒粒的明珠，又如碧天里的星星，又如刚出浴的美人。微风过处，送来缕缕清香，仿佛远处高楼上渺茫的歌声似的。这时候叶子与花也有一丝的颤动，像闪电般，霎时传过荷塘的那边去了。叶子本是肩并肩密密地挨着，这便宛然有了一道凝碧的波痕。叶子底下是脉脉的流水，遮住了，不能见一些颜色；而叶子却更见风致了。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荷塘月色的描写（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541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99865" y="1544229"/>
            <a:ext cx="10395449" cy="412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月光如流水一般，静静地泻在这一片叶子和花上。薄薄的青雾浮起在荷塘里。叶子和花仿佛在牛乳中洗过一样；又像笼着轻纱的梦。虽然是满月，天上却有一层淡淡的云，所以不能朗照；但我以为这恰是到了好处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酣眠固不可少，小睡也别有风味的。月光是隔了树照过来的，高处丛生的灌木，落下参差的斑驳的黑影，峭楞楞如鬼一般；弯弯的杨柳的稀疏的倩影，却又像是画在荷叶上。塘中的月色并不均匀；但光与影有着和谐的旋律，如梵婀玲上奏着的名曲。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荷塘月色的描写（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9548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66717" y="1323388"/>
            <a:ext cx="10395449" cy="53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叶子出水很高，像亭亭的舞女的裙。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283"/>
          <a:stretch/>
        </p:blipFill>
        <p:spPr>
          <a:xfrm>
            <a:off x="911838" y="3397068"/>
            <a:ext cx="3887697" cy="2428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722"/>
          <a:stretch/>
        </p:blipFill>
        <p:spPr>
          <a:xfrm>
            <a:off x="6572670" y="3397068"/>
            <a:ext cx="4002942" cy="2428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566717" y="2155962"/>
            <a:ext cx="10080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荷叶</a:t>
            </a: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3503342" y="2444887"/>
            <a:ext cx="25923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022704" y="2141674"/>
            <a:ext cx="2952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亭亭的舞女的裙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936729" y="2576425"/>
            <a:ext cx="2159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（比喻）</a:t>
            </a:r>
          </a:p>
        </p:txBody>
      </p:sp>
    </p:spTree>
    <p:extLst>
      <p:ext uri="{BB962C8B-B14F-4D97-AF65-F5344CB8AC3E}">
        <p14:creationId xmlns:p14="http://schemas.microsoft.com/office/powerpoint/2010/main" val="21031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1583" y="1926851"/>
            <a:ext cx="10916015" cy="175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ts val="120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有袅娜地开着的，有羞涩地打着朵儿的；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（拟人）</a:t>
            </a:r>
            <a:r>
              <a:rPr kumimoji="0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妩媚多姿</a:t>
            </a:r>
            <a:endParaRPr kumimoji="0"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正如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一粒粒的明珠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，又如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碧天里的星星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，又如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刚出浴的美人。（博喻）</a:t>
            </a:r>
            <a:endParaRPr kumimoji="0"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（荷花之洁净、明朗、娇美）</a:t>
            </a:r>
          </a:p>
        </p:txBody>
      </p:sp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0194" y="1130708"/>
            <a:ext cx="2782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荷花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537" y="3966772"/>
            <a:ext cx="3617360" cy="2710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3182" t="2377" r="3785" b="4423"/>
          <a:stretch/>
        </p:blipFill>
        <p:spPr>
          <a:xfrm>
            <a:off x="6168462" y="3966772"/>
            <a:ext cx="3937835" cy="2603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13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75985" y="1886767"/>
            <a:ext cx="10916015" cy="53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ts val="120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微风过处，送来缕缕清香，仿佛远处高楼上渺茫的歌声似的。</a:t>
            </a:r>
            <a:endParaRPr kumimoji="0"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7267" y="1033684"/>
            <a:ext cx="2782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荷香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51758" y="4040779"/>
            <a:ext cx="948635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463634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200" dirty="0">
                <a:solidFill>
                  <a:srgbClr val="463634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通感，将嗅觉形象诉诸听觉形象，扩大意境，烘托环境优雅、宁静，这是月夜独处的独特感受。新奇真切，启发读者的联想和想象。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775722" y="2743792"/>
            <a:ext cx="10080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荷香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799909" y="2729504"/>
            <a:ext cx="4113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远处高楼上渺茫的歌声，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631259" y="3391492"/>
            <a:ext cx="6618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（时断时续，若有若无，轻淡飘渺，沁人心脾）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3712347" y="3032717"/>
            <a:ext cx="2089150" cy="0"/>
          </a:xfrm>
          <a:prstGeom prst="line">
            <a:avLst/>
          </a:prstGeom>
          <a:noFill/>
          <a:ln w="57150">
            <a:solidFill>
              <a:srgbClr val="46363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tabLst/>
              <a:defRPr/>
            </a:pPr>
            <a:endParaRPr kumimoji="1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6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2395" y="740402"/>
            <a:ext cx="2782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荷波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005599" y="5042251"/>
            <a:ext cx="774882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流水脉脉，拟人，默而有深情。由叶子的风韵想象到叶子下的水，言有尽而意无穷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46363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697506" y="3190126"/>
            <a:ext cx="165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荷波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6440831" y="3117101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4530635" y="3483749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5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3162210" y="3972699"/>
            <a:ext cx="543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（突出快速凝碧，以静写动）</a:t>
            </a: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>
            <a:off x="4064344" y="3477464"/>
            <a:ext cx="2089150" cy="0"/>
          </a:xfrm>
          <a:prstGeom prst="line">
            <a:avLst/>
          </a:prstGeom>
          <a:noFill/>
          <a:ln w="57150">
            <a:solidFill>
              <a:srgbClr val="46363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tabLst/>
              <a:defRPr/>
            </a:pPr>
            <a:endParaRPr kumimoji="1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4573120" y="4479511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dirty="0">
                <a:solidFill>
                  <a:srgbClr val="5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流水</a:t>
            </a:r>
          </a:p>
        </p:txBody>
      </p:sp>
      <p:sp>
        <p:nvSpPr>
          <p:cNvPr id="3" name="矩形 2"/>
          <p:cNvSpPr/>
          <p:nvPr/>
        </p:nvSpPr>
        <p:spPr>
          <a:xfrm>
            <a:off x="635974" y="1413138"/>
            <a:ext cx="104182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这时候叶子与花也有一丝的颤动，像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般，霎时传过荷塘的那边去了。叶子本是肩并肩密密地挨着，这便宛然有了一道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凝碧的波痕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。叶子底下是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脉脉的流水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，遮住了，不能见一些颜色；而叶子却更见风致了。</a:t>
            </a:r>
          </a:p>
        </p:txBody>
      </p:sp>
    </p:spTree>
    <p:extLst>
      <p:ext uri="{BB962C8B-B14F-4D97-AF65-F5344CB8AC3E}">
        <p14:creationId xmlns:p14="http://schemas.microsoft.com/office/powerpoint/2010/main" val="201033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837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951775" y="2417620"/>
            <a:ext cx="677108" cy="304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3200" b="1" dirty="0">
                <a:solidFill>
                  <a:srgbClr val="99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月下的荷塘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694220" y="1082533"/>
            <a:ext cx="3505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弥望 田田 出水很高 （比喻） 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770420" y="2225533"/>
            <a:ext cx="2514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0" lang="en-US" altLang="zh-CN" sz="2800" b="1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kumimoji="0" lang="zh-CN" altLang="en-US" sz="28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零星点缀（拟人、比喻）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6075220" y="3292333"/>
            <a:ext cx="23622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ts val="600"/>
              </a:spcBef>
              <a:spcAft>
                <a:spcPct val="0"/>
              </a:spcAft>
            </a:pPr>
            <a:r>
              <a:rPr kumimoji="0" lang="zh-CN" altLang="en-US" sz="280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缕缕  </a:t>
            </a:r>
          </a:p>
          <a:p>
            <a:pPr algn="ctr" fontAlgn="base">
              <a:spcBef>
                <a:spcPts val="600"/>
              </a:spcBef>
              <a:spcAft>
                <a:spcPct val="0"/>
              </a:spcAft>
            </a:pPr>
            <a:r>
              <a:rPr kumimoji="0" lang="zh-CN" altLang="en-US" sz="280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（通感）</a:t>
            </a:r>
            <a:endParaRPr kumimoji="0" lang="zh-CN" altLang="zh-CN" sz="28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770420" y="4511533"/>
            <a:ext cx="233348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0" lang="en-US" altLang="zh-CN" sz="2800" b="1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kumimoji="0" lang="zh-CN" altLang="en-US" sz="28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颤动（比喻、拟人）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6303820" y="5662470"/>
            <a:ext cx="1981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看不见的  脉脉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9275620" y="2219183"/>
            <a:ext cx="106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3200" b="1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9351820" y="5084620"/>
            <a:ext cx="68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3200" b="1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</a:t>
            </a:r>
          </a:p>
        </p:txBody>
      </p:sp>
      <p:sp>
        <p:nvSpPr>
          <p:cNvPr id="29" name="AutoShape 11"/>
          <p:cNvSpPr>
            <a:spLocks/>
          </p:cNvSpPr>
          <p:nvPr/>
        </p:nvSpPr>
        <p:spPr bwMode="auto">
          <a:xfrm>
            <a:off x="9885220" y="2341420"/>
            <a:ext cx="304800" cy="3200400"/>
          </a:xfrm>
          <a:prstGeom prst="rightBrace">
            <a:avLst>
              <a:gd name="adj1" fmla="val 87500"/>
              <a:gd name="adj2" fmla="val 50000"/>
            </a:avLst>
          </a:prstGeom>
          <a:noFill/>
          <a:ln w="19050">
            <a:solidFill>
              <a:srgbClr val="46363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10343175" y="2646220"/>
            <a:ext cx="677108" cy="24384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32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幽雅宁静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4017820" y="1198420"/>
            <a:ext cx="2133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） 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zh-CN" altLang="zh-CN" sz="2800" b="1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）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zh-CN" altLang="zh-CN" sz="2800" b="1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）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zh-CN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）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zh-CN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）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4475020" y="1179370"/>
            <a:ext cx="175260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荷叶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en-US" altLang="zh-CN" sz="28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荷花</a:t>
            </a:r>
            <a:endParaRPr kumimoji="0" lang="en-US" altLang="zh-CN" sz="28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zh-CN" altLang="en-US" sz="28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荷香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zh-CN" altLang="en-US" sz="28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荷波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endParaRPr kumimoji="0" lang="zh-CN" altLang="en-US" sz="28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kumimoji="0" lang="zh-CN" altLang="en-US" sz="28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流水</a:t>
            </a:r>
          </a:p>
        </p:txBody>
      </p:sp>
      <p:sp>
        <p:nvSpPr>
          <p:cNvPr id="33" name="AutoShape 15"/>
          <p:cNvSpPr>
            <a:spLocks/>
          </p:cNvSpPr>
          <p:nvPr/>
        </p:nvSpPr>
        <p:spPr bwMode="auto">
          <a:xfrm>
            <a:off x="3713020" y="1503220"/>
            <a:ext cx="457200" cy="4800600"/>
          </a:xfrm>
          <a:prstGeom prst="leftBrace">
            <a:avLst>
              <a:gd name="adj1" fmla="val 93042"/>
              <a:gd name="adj2" fmla="val 48958"/>
            </a:avLst>
          </a:prstGeom>
          <a:noFill/>
          <a:ln w="19050">
            <a:solidFill>
              <a:srgbClr val="46363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AutoShape 16"/>
          <p:cNvSpPr>
            <a:spLocks/>
          </p:cNvSpPr>
          <p:nvPr/>
        </p:nvSpPr>
        <p:spPr bwMode="auto">
          <a:xfrm>
            <a:off x="8970820" y="1274620"/>
            <a:ext cx="304800" cy="2590800"/>
          </a:xfrm>
          <a:prstGeom prst="rightBrace">
            <a:avLst>
              <a:gd name="adj1" fmla="val 81262"/>
              <a:gd name="adj2" fmla="val 50000"/>
            </a:avLst>
          </a:prstGeom>
          <a:noFill/>
          <a:ln w="19050">
            <a:solidFill>
              <a:srgbClr val="46363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AutoShape 17"/>
          <p:cNvSpPr>
            <a:spLocks/>
          </p:cNvSpPr>
          <p:nvPr/>
        </p:nvSpPr>
        <p:spPr bwMode="auto">
          <a:xfrm>
            <a:off x="8970820" y="4551220"/>
            <a:ext cx="304800" cy="1828800"/>
          </a:xfrm>
          <a:prstGeom prst="rightBrace">
            <a:avLst>
              <a:gd name="adj1" fmla="val 50000"/>
              <a:gd name="adj2" fmla="val 50000"/>
            </a:avLst>
          </a:prstGeom>
          <a:noFill/>
          <a:ln w="28575">
            <a:solidFill>
              <a:srgbClr val="46363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91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 autoUpdateAnimBg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  <p:bldP spid="31" grpId="0" animBg="1" autoUpdateAnimBg="0"/>
      <p:bldP spid="32" grpId="0"/>
      <p:bldP spid="33" grpId="0" animBg="1" autoUpdateAnimBg="0"/>
      <p:bldP spid="34" grpId="0" animBg="1" autoUpdateAnimBg="0"/>
      <p:bldP spid="3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0" y="1225238"/>
            <a:ext cx="995449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在这一段里，作者没有提及月光，但不管是静止画面还是动态景象，处处都存在着淡淡的月光，这月色就融化在作者通过观察之后的具体描写之中。那荷叶、荷花的情态，以及为微风带起的凝碧的波痕，都是在轻淡月色映射下形成的。</a:t>
            </a:r>
          </a:p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按观察的角度，视线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由近及远，由上而下，由静而动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的空间顺序：茂密荷叶→多姿荷花→缕缕荷香→叶、花颤动→流水来写的。</a:t>
            </a:r>
          </a:p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这段文字写得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形、味、色、声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俱全，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动静相宜，虚实相应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。作者在描写景物时，运用多种修辞手法，通过细腻的描写，表现了月下荷塘的淡雅静美。 </a:t>
            </a:r>
          </a:p>
        </p:txBody>
      </p:sp>
    </p:spTree>
    <p:extLst>
      <p:ext uri="{BB962C8B-B14F-4D97-AF65-F5344CB8AC3E}">
        <p14:creationId xmlns:p14="http://schemas.microsoft.com/office/powerpoint/2010/main" val="4979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509" y="1225238"/>
            <a:ext cx="9240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</p:txBody>
      </p:sp>
      <p:sp>
        <p:nvSpPr>
          <p:cNvPr id="3" name="矩形 2"/>
          <p:cNvSpPr/>
          <p:nvPr/>
        </p:nvSpPr>
        <p:spPr>
          <a:xfrm>
            <a:off x="1309254" y="1665450"/>
            <a:ext cx="9039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月光如流水一般，静静地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泻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在这一片叶子和花上。薄薄的青雾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起在荷塘里。叶子和花仿佛在牛乳中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洗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过一样；又像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笼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着轻纱的梦。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4345" y="1004223"/>
            <a:ext cx="2923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8764" y="3338945"/>
            <a:ext cx="1088967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泻： “泻”的范围广，与“流水”相照应，而且有动态美，显得生动活泼。既照应了以流水喻月光，又写出了月辉照耀，一泻无余的景象，使月光有了动感。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浮：写出了深夜水汽由下而上轻轻升腾，慢慢扩散弥漫的情状，描绘雾的轻飘含蓄之态。</a:t>
            </a:r>
          </a:p>
        </p:txBody>
      </p:sp>
    </p:spTree>
    <p:extLst>
      <p:ext uri="{BB962C8B-B14F-4D97-AF65-F5344CB8AC3E}">
        <p14:creationId xmlns:p14="http://schemas.microsoft.com/office/powerpoint/2010/main" val="355606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509" y="1225238"/>
            <a:ext cx="9240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</p:txBody>
      </p:sp>
      <p:sp>
        <p:nvSpPr>
          <p:cNvPr id="3" name="矩形 2"/>
          <p:cNvSpPr/>
          <p:nvPr/>
        </p:nvSpPr>
        <p:spPr>
          <a:xfrm>
            <a:off x="1309254" y="1665450"/>
            <a:ext cx="9039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月光如流水一般，静静地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泻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在这一片叶子和花上。薄薄的青雾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起在荷塘里。叶子和花仿佛在牛乳中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洗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过一样；又像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笼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着轻纱的梦。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4345" y="1004223"/>
            <a:ext cx="2923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8764" y="3338945"/>
            <a:ext cx="1088967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洗：写出了“叶子和花”在月光映照下呈现出的一种洁白纯净之感。</a:t>
            </a:r>
          </a:p>
          <a:p>
            <a:pPr>
              <a:spcAft>
                <a:spcPts val="1200"/>
              </a:spcAft>
            </a:pP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853" y="3921052"/>
            <a:ext cx="2528454" cy="286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8891" y="4292560"/>
            <a:ext cx="4017528" cy="2257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88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849221" y="3380532"/>
            <a:ext cx="1593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朱自清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05089" y="4189546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统编版高中语文必修上册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81" l="3667" r="99167">
                        <a14:foregroundMark x1="45000" y1="28571" x2="45000" y2="28571"/>
                        <a14:foregroundMark x1="47000" y1="23516" x2="47000" y2="23516"/>
                        <a14:foregroundMark x1="45333" y1="21978" x2="45333" y2="21978"/>
                        <a14:foregroundMark x1="43500" y1="17802" x2="43500" y2="17802"/>
                        <a14:foregroundMark x1="42833" y1="29670" x2="42833" y2="29670"/>
                        <a14:foregroundMark x1="37833" y1="26374" x2="37833" y2="26374"/>
                        <a14:foregroundMark x1="38167" y1="36264" x2="38167" y2="36264"/>
                        <a14:foregroundMark x1="35333" y1="31429" x2="35333" y2="31429"/>
                        <a14:foregroundMark x1="34667" y1="25055" x2="34667" y2="25055"/>
                        <a14:foregroundMark x1="52000" y1="27473" x2="52000" y2="27473"/>
                        <a14:foregroundMark x1="50833" y1="31429" x2="50833" y2="31429"/>
                        <a14:foregroundMark x1="55000" y1="33187" x2="55000" y2="33187"/>
                        <a14:foregroundMark x1="56500" y1="41538" x2="56500" y2="41538"/>
                        <a14:foregroundMark x1="54167" y1="26374" x2="54167" y2="26374"/>
                        <a14:foregroundMark x1="56667" y1="25714" x2="56667" y2="25714"/>
                        <a14:foregroundMark x1="58833" y1="24396" x2="58833" y2="24396"/>
                        <a14:foregroundMark x1="58167" y1="22198" x2="58167" y2="22198"/>
                        <a14:foregroundMark x1="55667" y1="21538" x2="55667" y2="21538"/>
                        <a14:foregroundMark x1="49167" y1="20659" x2="49167" y2="20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7820" y="1042532"/>
            <a:ext cx="7167419" cy="54352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7040" y="1404734"/>
            <a:ext cx="7937519" cy="23435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A20A5B-6731-4D52-910B-78D14947F961}"/>
              </a:ext>
            </a:extLst>
          </p:cNvPr>
          <p:cNvSpPr txBox="1"/>
          <p:nvPr/>
        </p:nvSpPr>
        <p:spPr>
          <a:xfrm>
            <a:off x="6824503" y="4993748"/>
            <a:ext cx="486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授课人：长郡斑马湖中学 谢忠凯</a:t>
            </a:r>
          </a:p>
        </p:txBody>
      </p:sp>
    </p:spTree>
    <p:extLst>
      <p:ext uri="{BB962C8B-B14F-4D97-AF65-F5344CB8AC3E}">
        <p14:creationId xmlns:p14="http://schemas.microsoft.com/office/powerpoint/2010/main" val="2850897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509" y="1225238"/>
            <a:ext cx="9240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</p:txBody>
      </p:sp>
      <p:sp>
        <p:nvSpPr>
          <p:cNvPr id="3" name="矩形 2"/>
          <p:cNvSpPr/>
          <p:nvPr/>
        </p:nvSpPr>
        <p:spPr>
          <a:xfrm>
            <a:off x="838779" y="1650554"/>
            <a:ext cx="107297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虽然是满月，天上却有一层淡淡的云，所以不能朗照；但我以为这恰是到了好处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酣眠固不可少，小睡也别有风味的。月光是隔了树照过来的，高处丛生的灌木，落下参差的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斑驳的黑影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，峭楞楞如鬼一般；弯弯的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杨柳的稀疏的倩影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，却又像是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画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在荷叶上。塘中的月色并不均匀；但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光与影有着和谐的旋律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，如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梵婀玲上奏着的名曲。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4345" y="1004223"/>
            <a:ext cx="2923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7154" y="4690960"/>
            <a:ext cx="10889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画：仿佛有无形的手在展纸描绘一般，富有情趣，表现了作者的喜爱之情。</a:t>
            </a:r>
          </a:p>
          <a:p>
            <a:pPr>
              <a:spcAft>
                <a:spcPts val="1200"/>
              </a:spcAft>
            </a:pP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4345" y="3999473"/>
            <a:ext cx="466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虚实结合</a:t>
            </a:r>
          </a:p>
        </p:txBody>
      </p:sp>
    </p:spTree>
    <p:extLst>
      <p:ext uri="{BB962C8B-B14F-4D97-AF65-F5344CB8AC3E}">
        <p14:creationId xmlns:p14="http://schemas.microsoft.com/office/powerpoint/2010/main" val="13108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87" y="21006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段历来被称道，试分析这两段好在哪？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13220" y="43642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</a:pPr>
            <a:endParaRPr kumimoji="0" lang="zh-CN" altLang="zh-CN" sz="320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711798" y="2161315"/>
            <a:ext cx="677108" cy="3505201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zh-CN" dirty="0">
                <a:solidFill>
                  <a:srgbClr val="99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kumimoji="0" lang="zh-CN" altLang="en-US" sz="3200" dirty="0">
                <a:solidFill>
                  <a:srgbClr val="99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荷塘上的月色</a:t>
            </a:r>
            <a:endParaRPr kumimoji="0" lang="zh-CN" altLang="en-US" sz="3200" dirty="0">
              <a:solidFill>
                <a:srgbClr val="9900CC"/>
              </a:solidFill>
              <a:latin typeface="华文楷体" panose="02010600040101010101" pitchFamily="2" charset="-122"/>
              <a:ea typeface="华文楷体" panose="02010600040101010101" pitchFamily="2" charset="-122"/>
              <a:hlinkClick r:id="rId3" action="ppaction://hlinksldjump"/>
            </a:endParaRPr>
          </a:p>
        </p:txBody>
      </p:sp>
      <p:sp>
        <p:nvSpPr>
          <p:cNvPr id="12" name="AutoShape 3"/>
          <p:cNvSpPr>
            <a:spLocks/>
          </p:cNvSpPr>
          <p:nvPr/>
        </p:nvSpPr>
        <p:spPr bwMode="auto">
          <a:xfrm>
            <a:off x="2473043" y="1323116"/>
            <a:ext cx="228600" cy="4648200"/>
          </a:xfrm>
          <a:prstGeom prst="leftBrace">
            <a:avLst>
              <a:gd name="adj1" fmla="val 16944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473043" y="1323116"/>
            <a:ext cx="22098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（     ）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（     ）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701643" y="1323116"/>
            <a:ext cx="11430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月光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kumimoji="0" lang="zh-CN" altLang="en-US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月影</a:t>
            </a:r>
            <a:endParaRPr kumimoji="0" lang="zh-CN" altLang="en-US" sz="2800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3844643" y="942116"/>
            <a:ext cx="304800" cy="21336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149443" y="713516"/>
            <a:ext cx="29718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如流水 静静地</a:t>
            </a:r>
            <a:r>
              <a:rPr kumimoji="0" lang="zh-CN" altLang="en-US" sz="280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泻</a:t>
            </a: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薄薄的青雾</a:t>
            </a:r>
            <a:r>
              <a:rPr kumimoji="0" lang="zh-CN" altLang="en-US" sz="280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</a:t>
            </a: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起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149443" y="1780316"/>
            <a:ext cx="3048000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叶子和花仿佛在牛乳中</a:t>
            </a:r>
            <a:r>
              <a:rPr kumimoji="0" lang="zh-CN" altLang="en-US" sz="280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洗</a:t>
            </a: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过一样，又像笼着轻纱的梦</a:t>
            </a:r>
          </a:p>
        </p:txBody>
      </p:sp>
      <p:sp>
        <p:nvSpPr>
          <p:cNvPr id="19" name="AutoShape 9"/>
          <p:cNvSpPr>
            <a:spLocks/>
          </p:cNvSpPr>
          <p:nvPr/>
        </p:nvSpPr>
        <p:spPr bwMode="auto">
          <a:xfrm>
            <a:off x="3997043" y="4675916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454243" y="4447316"/>
            <a:ext cx="22860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灌木的黑影  杨柳的倩影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4454243" y="5666516"/>
            <a:ext cx="2362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光和影的和谐像名曲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3311243" y="3609116"/>
            <a:ext cx="4724400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虽是满月</a:t>
            </a:r>
            <a:r>
              <a:rPr kumimoji="0"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kumimoji="0"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却有一层淡淡的云</a:t>
            </a:r>
            <a:endParaRPr kumimoji="0" lang="zh-CN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7273643" y="713516"/>
            <a:ext cx="228600" cy="762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7730843" y="865916"/>
            <a:ext cx="968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</a:t>
            </a:r>
          </a:p>
        </p:txBody>
      </p:sp>
      <p:sp>
        <p:nvSpPr>
          <p:cNvPr id="25" name="AutoShape 15"/>
          <p:cNvSpPr>
            <a:spLocks/>
          </p:cNvSpPr>
          <p:nvPr/>
        </p:nvSpPr>
        <p:spPr bwMode="auto">
          <a:xfrm>
            <a:off x="7273643" y="1780316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7730843" y="2161316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虚</a:t>
            </a:r>
          </a:p>
        </p:txBody>
      </p:sp>
      <p:sp>
        <p:nvSpPr>
          <p:cNvPr id="27" name="AutoShape 17"/>
          <p:cNvSpPr>
            <a:spLocks/>
          </p:cNvSpPr>
          <p:nvPr/>
        </p:nvSpPr>
        <p:spPr bwMode="auto">
          <a:xfrm>
            <a:off x="7349843" y="4752116"/>
            <a:ext cx="228600" cy="762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AutoShape 18"/>
          <p:cNvSpPr>
            <a:spLocks/>
          </p:cNvSpPr>
          <p:nvPr/>
        </p:nvSpPr>
        <p:spPr bwMode="auto">
          <a:xfrm>
            <a:off x="7349843" y="5818916"/>
            <a:ext cx="228600" cy="762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7730843" y="4828316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</a:t>
            </a:r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7730843" y="5971316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虚</a:t>
            </a:r>
          </a:p>
        </p:txBody>
      </p:sp>
      <p:sp>
        <p:nvSpPr>
          <p:cNvPr id="31" name="AutoShape 21"/>
          <p:cNvSpPr>
            <a:spLocks/>
          </p:cNvSpPr>
          <p:nvPr/>
        </p:nvSpPr>
        <p:spPr bwMode="auto">
          <a:xfrm>
            <a:off x="8645243" y="1323116"/>
            <a:ext cx="228600" cy="4953000"/>
          </a:xfrm>
          <a:prstGeom prst="rightBrace">
            <a:avLst>
              <a:gd name="adj1" fmla="val 180556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kumimoji="0" lang="zh-CN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9179398" y="2770916"/>
            <a:ext cx="677108" cy="22098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200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朦胧优雅</a:t>
            </a:r>
          </a:p>
        </p:txBody>
      </p:sp>
    </p:spTree>
    <p:extLst>
      <p:ext uri="{BB962C8B-B14F-4D97-AF65-F5344CB8AC3E}">
        <p14:creationId xmlns:p14="http://schemas.microsoft.com/office/powerpoint/2010/main" val="104654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  <p:bldP spid="12" grpId="0" animBg="1" autoUpdateAnimBg="0"/>
      <p:bldP spid="13" grpId="0" animBg="1" autoUpdateAnimBg="0"/>
      <p:bldP spid="14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  <p:bldP spid="31" grpId="0" animBg="1" autoUpdateAnimBg="0"/>
      <p:bldP spid="32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3143" y="1439726"/>
            <a:ext cx="10621871" cy="59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endParaRPr kumimoji="0" lang="zh-CN" altLang="en-US" sz="2800" dirty="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总结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6254" y="865316"/>
            <a:ext cx="8881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修辞：拟人、比喻、通感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动词：泻、浮、洗、画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叠词：曲曲折折、田田、蓊蓊郁郁、亭亭、隐隐约约、淡淡</a:t>
            </a:r>
          </a:p>
        </p:txBody>
      </p:sp>
      <p:graphicFrame>
        <p:nvGraphicFramePr>
          <p:cNvPr id="9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314331"/>
              </p:ext>
            </p:extLst>
          </p:nvPr>
        </p:nvGraphicFramePr>
        <p:xfrm>
          <a:off x="1995054" y="2506895"/>
          <a:ext cx="914400" cy="51816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4177778282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比喻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3492901"/>
                  </a:ext>
                </a:extLst>
              </a:tr>
            </a:tbl>
          </a:graphicData>
        </a:graphic>
      </p:graphicFrame>
      <p:graphicFrame>
        <p:nvGraphicFramePr>
          <p:cNvPr id="10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93354"/>
              </p:ext>
            </p:extLst>
          </p:nvPr>
        </p:nvGraphicFramePr>
        <p:xfrm>
          <a:off x="1954137" y="3377821"/>
          <a:ext cx="990600" cy="518160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56193360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拟人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5073558"/>
                  </a:ext>
                </a:extLst>
              </a:tr>
            </a:tbl>
          </a:graphicData>
        </a:graphic>
      </p:graphicFrame>
      <p:graphicFrame>
        <p:nvGraphicFramePr>
          <p:cNvPr id="11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871543"/>
              </p:ext>
            </p:extLst>
          </p:nvPr>
        </p:nvGraphicFramePr>
        <p:xfrm>
          <a:off x="1954137" y="4198862"/>
          <a:ext cx="914400" cy="5334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70439265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通感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1299279"/>
                  </a:ext>
                </a:extLst>
              </a:tr>
            </a:tbl>
          </a:graphicData>
        </a:graphic>
      </p:graphicFrame>
      <p:graphicFrame>
        <p:nvGraphicFramePr>
          <p:cNvPr id="12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0607"/>
              </p:ext>
            </p:extLst>
          </p:nvPr>
        </p:nvGraphicFramePr>
        <p:xfrm>
          <a:off x="1954137" y="5109910"/>
          <a:ext cx="914400" cy="51816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545786522"/>
                    </a:ext>
                  </a:extLst>
                </a:gridCol>
              </a:tblGrid>
              <a:tr h="496875">
                <a:tc>
                  <a:txBody>
                    <a:bodyPr/>
                    <a:lstStyle>
                      <a:lvl1pPr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动词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037925"/>
                  </a:ext>
                </a:extLst>
              </a:tr>
            </a:tbl>
          </a:graphicData>
        </a:graphic>
      </p:graphicFrame>
      <p:graphicFrame>
        <p:nvGraphicFramePr>
          <p:cNvPr id="13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52898"/>
              </p:ext>
            </p:extLst>
          </p:nvPr>
        </p:nvGraphicFramePr>
        <p:xfrm>
          <a:off x="1954137" y="5975457"/>
          <a:ext cx="914400" cy="51816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185711197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5000"/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叠词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23193"/>
                  </a:ext>
                </a:extLst>
              </a:tr>
            </a:tbl>
          </a:graphicData>
        </a:graphic>
      </p:graphicFrame>
      <p:sp>
        <p:nvSpPr>
          <p:cNvPr id="14" name="Text Box 38"/>
          <p:cNvSpPr txBox="1">
            <a:spLocks noChangeArrowheads="1"/>
          </p:cNvSpPr>
          <p:nvPr/>
        </p:nvSpPr>
        <p:spPr bwMode="auto">
          <a:xfrm>
            <a:off x="2909454" y="2363056"/>
            <a:ext cx="6705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加强描写对象的具体性、形象性使我们在遐思中获得无尽的美感享受</a:t>
            </a: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2909454" y="3453113"/>
            <a:ext cx="4648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更添景物灵动秀人的气质</a:t>
            </a:r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2944737" y="4148551"/>
            <a:ext cx="6781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使迷人境界又增无限韵致，迷离精妙，令人情动神摇。</a:t>
            </a:r>
          </a:p>
        </p:txBody>
      </p: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2868537" y="5209189"/>
            <a:ext cx="3886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精当生动，富于表现力</a:t>
            </a: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2909454" y="5770133"/>
            <a:ext cx="7239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传神地表现了事物的特征和姿态，又使行文轻缓舒徐，读起来节奏鲜明，令人耳目一新</a:t>
            </a:r>
          </a:p>
        </p:txBody>
      </p:sp>
    </p:spTree>
    <p:extLst>
      <p:ext uri="{BB962C8B-B14F-4D97-AF65-F5344CB8AC3E}">
        <p14:creationId xmlns:p14="http://schemas.microsoft.com/office/powerpoint/2010/main" val="305010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3143" y="1439726"/>
            <a:ext cx="10621871" cy="362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荷塘的四面，远远近近，高高低低都是树，而杨柳最多。这些树将一片荷塘重重围住；只在小路一旁，漏着几段空隙，像是特为月光留下的。树色一例是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阴阴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的，乍看像一团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烟雾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；但杨柳的丰姿，便在烟雾里也辨得出。树梢上隐隐约约的是一带远山，只有些大意罢了。树缝里也漏着一两点路灯光，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没精打采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的，是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渴睡人的眼</a:t>
            </a:r>
            <a:r>
              <a:rPr kumimoji="0" lang="zh-CN" altLang="en-US" sz="2800" dirty="0">
                <a:solidFill>
                  <a:srgbClr val="4636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。这时候最热闹的，要数树上的蝉声与水里的蛙声；</a:t>
            </a:r>
            <a:r>
              <a:rPr kumimoji="0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但热闹是它们的，我什么也没有。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荷塘月色的描写（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1782" y="506084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阴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8982" y="506084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仄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6182" y="506084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寂寞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07650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04853" y="2617362"/>
            <a:ext cx="10621871" cy="65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36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第二环节：深入文本，知人论世</a:t>
            </a:r>
            <a:endParaRPr kumimoji="0"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0010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527" y="554182"/>
            <a:ext cx="10903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都是写荷塘月色，为什么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段写的温暖明亮，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段却阴仄寂寞？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00400" y="1339196"/>
            <a:ext cx="9781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“一切景语皆情语”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3782" y="2185765"/>
            <a:ext cx="9504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我爱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热闹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，也爱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冷静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；爱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群居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，也爱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独处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。像今晚上，一个人在这苍茫的月下，什么都可以想，什么都可以不想，便觉是个自由的人。白天里一定要做的事，一定要说的话，现 在都可不理。这是独处的妙处，我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且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受用这无边的荷香月色好了。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1709" y="4062361"/>
            <a:ext cx="9490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矛盾、纠结、彷徨、想要超脱却不能，只好借荷塘赏月来一次短暂的精神畅游，“且”字蕴藏着无奈。</a:t>
            </a:r>
          </a:p>
        </p:txBody>
      </p:sp>
    </p:spTree>
    <p:extLst>
      <p:ext uri="{BB962C8B-B14F-4D97-AF65-F5344CB8AC3E}">
        <p14:creationId xmlns:p14="http://schemas.microsoft.com/office/powerpoint/2010/main" val="3274754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0897" y="180374"/>
            <a:ext cx="10903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都是写荷塘月色，为什么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段写的温暖明亮，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段却阴仄寂寞？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652661" y="2604657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kumimoji="0" lang="zh-CN" altLang="zh-CN" sz="3600">
              <a:solidFill>
                <a:srgbClr val="D6C08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728861" y="2528457"/>
            <a:ext cx="184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ClrTx/>
              <a:buSzTx/>
              <a:buFontTx/>
              <a:buNone/>
            </a:pPr>
            <a:br>
              <a:rPr kumimoji="0" lang="en-US" altLang="zh-CN" sz="3600">
                <a:solidFill>
                  <a:srgbClr val="D6C08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kumimoji="0" lang="en-US" altLang="zh-CN" sz="3600">
              <a:solidFill>
                <a:srgbClr val="D6C08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33061" y="1226707"/>
            <a:ext cx="3276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明线：游踪</a:t>
            </a:r>
            <a:r>
              <a:rPr kumimoji="0"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外结构）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33061" y="1875995"/>
            <a:ext cx="3505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暗线：情感（内结构）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265727" y="928257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出家门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5271661" y="2452257"/>
            <a:ext cx="3200400" cy="3048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3396" y="3803"/>
                </a:moveTo>
                <a:cubicBezTo>
                  <a:pt x="1608" y="5694"/>
                  <a:pt x="613" y="8197"/>
                  <a:pt x="613" y="10799"/>
                </a:cubicBezTo>
                <a:cubicBezTo>
                  <a:pt x="613" y="16426"/>
                  <a:pt x="5173" y="20987"/>
                  <a:pt x="10800" y="20987"/>
                </a:cubicBezTo>
                <a:cubicBezTo>
                  <a:pt x="16426" y="20987"/>
                  <a:pt x="20987" y="16426"/>
                  <a:pt x="20987" y="10800"/>
                </a:cubicBezTo>
                <a:cubicBezTo>
                  <a:pt x="20987" y="5173"/>
                  <a:pt x="16426" y="613"/>
                  <a:pt x="10800" y="613"/>
                </a:cubicBezTo>
                <a:cubicBezTo>
                  <a:pt x="9456" y="612"/>
                  <a:pt x="8127" y="878"/>
                  <a:pt x="6887" y="1394"/>
                </a:cubicBezTo>
                <a:lnTo>
                  <a:pt x="6651" y="828"/>
                </a:lnTo>
                <a:cubicBezTo>
                  <a:pt x="7966" y="281"/>
                  <a:pt x="9376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-1" y="8041"/>
                  <a:pt x="1055" y="5387"/>
                  <a:pt x="2950" y="3382"/>
                </a:cubicBezTo>
                <a:lnTo>
                  <a:pt x="988" y="1527"/>
                </a:lnTo>
                <a:lnTo>
                  <a:pt x="5237" y="1406"/>
                </a:lnTo>
                <a:lnTo>
                  <a:pt x="5358" y="5657"/>
                </a:lnTo>
                <a:lnTo>
                  <a:pt x="3396" y="3803"/>
                </a:lnTo>
                <a:close/>
              </a:path>
            </a:pathLst>
          </a:custGeom>
          <a:solidFill>
            <a:srgbClr val="7030A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ClrTx/>
              <a:buSzTx/>
              <a:buFontTx/>
              <a:buNone/>
            </a:pPr>
            <a:endParaRPr kumimoji="0" lang="zh-CN" altLang="zh-CN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9386858" y="3138057"/>
            <a:ext cx="61555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踱小路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6262261" y="6311901"/>
            <a:ext cx="1676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观荷塘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436908" y="3061857"/>
            <a:ext cx="61555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赏四周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109861" y="1842657"/>
            <a:ext cx="1371600" cy="5238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不宁静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8472458" y="3138057"/>
            <a:ext cx="615553" cy="191885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寻宁静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6262261" y="5500257"/>
            <a:ext cx="1447800" cy="5238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得宁静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662458" y="3061857"/>
            <a:ext cx="615553" cy="16764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失宁静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957461" y="3442857"/>
            <a:ext cx="2286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淡淡的哀愁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淡淡的喜悦</a:t>
            </a:r>
          </a:p>
        </p:txBody>
      </p:sp>
    </p:spTree>
    <p:extLst>
      <p:ext uri="{BB962C8B-B14F-4D97-AF65-F5344CB8AC3E}">
        <p14:creationId xmlns:p14="http://schemas.microsoft.com/office/powerpoint/2010/main" val="13200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0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2" grpId="0" autoUpdateAnimBg="0"/>
      <p:bldP spid="13" grpId="0" animBg="1"/>
      <p:bldP spid="14" grpId="0" autoUpdateAnimBg="0"/>
      <p:bldP spid="15" grpId="0" autoUpdateAnimBg="0"/>
      <p:bldP spid="16" grpId="0" autoUpdateAnimBg="0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527" y="554182"/>
            <a:ext cx="10903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都是写荷塘月色，为什么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段写的温暖明亮，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段却阴仄寂寞？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6582" y="1662545"/>
            <a:ext cx="10030691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“这几天心里颇不宁静”→“幽僻”“寂寞”的路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Aft>
                <a:spcPts val="18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“且受用这无边的荷香月色”→荷叶“像亭亭舞女的裙”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>
              <a:spcAft>
                <a:spcPts val="18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“热闹是他们的，我什么也没有”→“树色一例是阴阴的”，“路灯光”像“渴睡人的眼”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“到底惦着江南了”→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采莲赋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西洲曲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4618" y="5186954"/>
            <a:ext cx="9462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有我之境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以我观物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故物我皆著我之色彩。（王国维）</a:t>
            </a:r>
          </a:p>
        </p:txBody>
      </p:sp>
    </p:spTree>
    <p:extLst>
      <p:ext uri="{BB962C8B-B14F-4D97-AF65-F5344CB8AC3E}">
        <p14:creationId xmlns:p14="http://schemas.microsoft.com/office/powerpoint/2010/main" val="8624035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781" y="526472"/>
            <a:ext cx="972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思考：为什么作者会这么矛盾、纠结，“心里颇不宁静”？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1781" y="1454727"/>
            <a:ext cx="1123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本文的写作背景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4182" y="2119745"/>
            <a:ext cx="109450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荷塘月色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作于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1927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月，正值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大革命失败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白色恐怖笼罩中国大地。这时，蒋介石叛变革命，中国处于一片黑暗之中。朱自清作为“大时代中一名小卒”，一直在呐喊和斗争，但是在四一二政变之后，却从斗争的“十字街头”，钻进古典文学的“象牙之塔”。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但是作者既做不到投笔从戎，拿起枪来革命，但又始终平息不了对黑暗现实产生的不满与憎恶，作者对生活感到惶惑矛盾，内心是抑郁的，是始终无法平静的。</a:t>
            </a:r>
          </a:p>
        </p:txBody>
      </p:sp>
    </p:spTree>
    <p:extLst>
      <p:ext uri="{BB962C8B-B14F-4D97-AF65-F5344CB8AC3E}">
        <p14:creationId xmlns:p14="http://schemas.microsoft.com/office/powerpoint/2010/main" val="8505104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874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781" y="526472"/>
            <a:ext cx="972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思考：为什么作者会这么矛盾、纠结，“心里颇不宁静”？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1780" y="1455588"/>
            <a:ext cx="1123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第一种说法：时代的趋向与自我的固守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5127" y="2261998"/>
            <a:ext cx="10945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既反感于国民党的“反革命”，又对共产党的“革命”心怀疑惧。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58" y="3431144"/>
            <a:ext cx="5419994" cy="2939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548" y="3431145"/>
            <a:ext cx="3755725" cy="281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6019799" y="3793019"/>
            <a:ext cx="19607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773250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600" y="651164"/>
            <a:ext cx="5652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7973" y="1823886"/>
            <a:ext cx="9607244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、体会作者淡淡喜悦淡淡哀愁的思想感情，理解本课借景抒情的手法。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、通过品读语言，品味文章语言美，学习作者运用语言的技巧。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、启发阅读的创造性，鼓励学生参与对作品的解释，敢于质疑权威作品或权威解释。</a:t>
            </a:r>
          </a:p>
        </p:txBody>
      </p:sp>
    </p:spTree>
    <p:extLst>
      <p:ext uri="{BB962C8B-B14F-4D97-AF65-F5344CB8AC3E}">
        <p14:creationId xmlns:p14="http://schemas.microsoft.com/office/powerpoint/2010/main" val="2786128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781" y="405035"/>
            <a:ext cx="972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思考：为什么作者会这么矛盾、纠结，“心里颇不宁静”？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1781" y="1194509"/>
            <a:ext cx="11236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朱自清明确地意识到，发现与重视“个人价值”的时代已经结束，在社会政治革命中，“一切的价值都归于实际的行动”与“理智的权威”，而“党便是这种理智的权威之具体化。党所要求于个人的是牺牲，是无条件的牺牲，一个人得按照党的方式而生活，想出自心裁，是不行的”。由此而产生了朱自清所说的“性格与时代的矛盾”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一方面，他看到这是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一种时代的发展趋向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，“是创造一个新世界的必要的历程”，不仅势所必至，而且势不可挡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另一方面，他却要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固守知识分子的“自我”追求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即本文所说做想做的事，说想说的话，不做不想做的事，不说不想说的话的“自由”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，不愿“革自己的命”，即改变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改造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自己，因而产生了被毁灭的恐惧，“那些人都是暴徒，他们毁掉了我们最好的东西文化”。 </a:t>
            </a:r>
          </a:p>
        </p:txBody>
      </p:sp>
      <p:sp>
        <p:nvSpPr>
          <p:cNvPr id="2" name="矩形 1"/>
          <p:cNvSpPr/>
          <p:nvPr/>
        </p:nvSpPr>
        <p:spPr>
          <a:xfrm>
            <a:off x="2078181" y="4877083"/>
            <a:ext cx="1288473" cy="16209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时代的发展趋向</a:t>
            </a:r>
          </a:p>
        </p:txBody>
      </p:sp>
      <p:sp>
        <p:nvSpPr>
          <p:cNvPr id="10" name="矩形 9"/>
          <p:cNvSpPr/>
          <p:nvPr/>
        </p:nvSpPr>
        <p:spPr>
          <a:xfrm>
            <a:off x="7647709" y="4926068"/>
            <a:ext cx="1884218" cy="1585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固守自我追求</a:t>
            </a:r>
          </a:p>
        </p:txBody>
      </p:sp>
      <p:sp>
        <p:nvSpPr>
          <p:cNvPr id="11" name="右箭头 10"/>
          <p:cNvSpPr/>
          <p:nvPr/>
        </p:nvSpPr>
        <p:spPr>
          <a:xfrm>
            <a:off x="3394364" y="5597236"/>
            <a:ext cx="1122218" cy="121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箭头 11"/>
          <p:cNvSpPr/>
          <p:nvPr/>
        </p:nvSpPr>
        <p:spPr>
          <a:xfrm>
            <a:off x="6345382" y="5597236"/>
            <a:ext cx="1302327" cy="121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69310" y="5135571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矛盾</a:t>
            </a:r>
          </a:p>
        </p:txBody>
      </p:sp>
    </p:spTree>
    <p:extLst>
      <p:ext uri="{BB962C8B-B14F-4D97-AF65-F5344CB8AC3E}">
        <p14:creationId xmlns:p14="http://schemas.microsoft.com/office/powerpoint/2010/main" val="4265360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073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781" y="405035"/>
            <a:ext cx="972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思考：为什么作者会这么矛盾、纠结，“心里颇不宁静”？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1781" y="1194509"/>
            <a:ext cx="1123603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作为无可选择中的选择，朱自清“只有暂时逃避的一法”，“做些自己爱做的事业；就是将来轮着灭亡，也总算有过称心的日子，不白活了一生”。这就是说，他试图“躲到学术研究中”，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既是“避难”，又在与“政治”保持距离中维护知识分子的相对独立。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在某种意义上，“荷塘月色”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宁静的大自然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的“梦”也正是朱自清的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精神避难所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，但对于“五四”启蒙精神所哺育的这一代人，完全脱离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超然于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时代是不可想象的。正如朱自清自己在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荷塘月色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中所说，“我爱热闹，也爱冷静；爱群居，也爱独处”，尽管他现在被动地选择了“冷静”“独处”的学者生涯，但他仍不能摆脱处于时代中心的“热闹”的“群居”生活的蛊惑。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31672" y="4771212"/>
            <a:ext cx="5458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“心里颇不宁静”</a:t>
            </a:r>
          </a:p>
        </p:txBody>
      </p:sp>
    </p:spTree>
    <p:extLst>
      <p:ext uri="{BB962C8B-B14F-4D97-AF65-F5344CB8AC3E}">
        <p14:creationId xmlns:p14="http://schemas.microsoft.com/office/powerpoint/2010/main" val="2955001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781" y="526472"/>
            <a:ext cx="972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思考：为什么作者会这么矛盾、纠结，“心里颇不宁静”？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74958" y="1673607"/>
            <a:ext cx="82996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其他说法：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对现实不满的愤激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(2)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对政局和个人前途的忧虑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表现了一种超然物外的闲适心情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(4)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表现了作者对美好自由幸福生活的向往。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20982" y="4544291"/>
            <a:ext cx="93241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讨论：你觉得朱自清是因为什么会说“心里颇不宁静”？</a:t>
            </a:r>
          </a:p>
        </p:txBody>
      </p:sp>
    </p:spTree>
    <p:extLst>
      <p:ext uri="{BB962C8B-B14F-4D97-AF65-F5344CB8AC3E}">
        <p14:creationId xmlns:p14="http://schemas.microsoft.com/office/powerpoint/2010/main" val="1144658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49236" y="2480825"/>
            <a:ext cx="11236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第三环节：辩证思考，批判阅读</a:t>
            </a:r>
          </a:p>
        </p:txBody>
      </p:sp>
    </p:spTree>
    <p:extLst>
      <p:ext uri="{BB962C8B-B14F-4D97-AF65-F5344CB8AC3E}">
        <p14:creationId xmlns:p14="http://schemas.microsoft.com/office/powerpoint/2010/main" val="36683130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091" y="138546"/>
            <a:ext cx="860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阅读余光中对朱自清散文的评价，你对此有何看法？</a:t>
            </a:r>
          </a:p>
        </p:txBody>
      </p:sp>
      <p:sp>
        <p:nvSpPr>
          <p:cNvPr id="6" name="矩形 5"/>
          <p:cNvSpPr/>
          <p:nvPr/>
        </p:nvSpPr>
        <p:spPr>
          <a:xfrm>
            <a:off x="277091" y="800312"/>
            <a:ext cx="1191490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朱自清散文的譬喻虽多，却未见如何出色。且以溢美过甚的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荷塘月色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为例，看看朱文如何用喻：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叶子出水很高，像亭亭的舞女的裙。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层层的叶子中间，零星地点缀着些白花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正如一粒粒的明珠，又如碧空里的星星，又如刚出浴的美人。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微风过处，送来缕缕清香，仿佛远处高楼上渺茫的歌声似的。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四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这时候叶子与花也有一丝的颤动，像闪电般，霎时传过荷塘的那边去了。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五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叶子本是肩并肩密密地挨着，这便宛然有了一道凝碧的波痕。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月光如流水一般，静静地泻在这一片叶子和花上。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七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叶子和花仿佛在牛乳中洗过一样；又像笼着轻纱的梦。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丛生的灌木，落下参差的斑驳的黑影，峭楞楞如鬼一般。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九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光与影有着和谐的旋律，如梵婀玲上奏着的名曲。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十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树色一例是阴阴的，乍看像一团烟雾。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十一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树缝里也漏着一两点灯光，没精打彩的，是渴睡人的眼。</a:t>
            </a: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十一句中一共用了十四个譬喻，对一篇千把字的小品文说来，用喻不可谓之不密。细读之余，当可发现这些譬喻大半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泛浮，轻易，阴柔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在想像上都不出色。也许第三句的譬喻较有韵味，第八句的能够寓美于丑，算是小小的例外吧。第九句用小提琴所奏的西洋名曲来喻极富中国韵味的荷塘月色，很不恰当。十四个譬喻之中，竟有十三个是明喻，要用“像”“如”“仿佛”“宛然”之类的字眼来点明“喻体”和“喻依”的关系。在想像文学之中，明喻不一定不如隐喻，可是隐喻的手法毕竟要曲折，含蓄一些。朱文之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浅白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，这也是一个原因。唯一的例外是以睡眼状灯光的隐喻，但是并不精警，不美。</a:t>
            </a:r>
          </a:p>
        </p:txBody>
      </p:sp>
    </p:spTree>
    <p:extLst>
      <p:ext uri="{BB962C8B-B14F-4D97-AF65-F5344CB8AC3E}">
        <p14:creationId xmlns:p14="http://schemas.microsoft.com/office/powerpoint/2010/main" val="42218401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091" y="138546"/>
            <a:ext cx="860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阅读余光中对朱自清散文的评价，你对此有何看法？</a:t>
            </a:r>
          </a:p>
        </p:txBody>
      </p:sp>
      <p:sp>
        <p:nvSpPr>
          <p:cNvPr id="6" name="矩形 5"/>
          <p:cNvSpPr/>
          <p:nvPr/>
        </p:nvSpPr>
        <p:spPr>
          <a:xfrm>
            <a:off x="554181" y="1132823"/>
            <a:ext cx="105987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朱自清散文里的意象，除了好用明喻而趋于浅显外，还有一个特点，便是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好用女性意象。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前引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荷塘月色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一二两句里，便有两个这样的例子。这样的女性意象实在不高明，往往还有反作用，会引起庸俗的联想。“舞女的裙”一类的意象对今日读者的想像，恐怕只有负效果了吧。“美人出浴”的意象尤其糟，简直令人联想到月份牌、广告画之类的俗艳场面；至于说白莲又像明珠，又像星，又像出浴的美人，则不但一物三喻，形象太杂，焦点不准，而且三种形象都太俗滥，得来似太轻易。用喻草率，又不能发挥主题的含意，这样的譬喻只是一种装饰而已。</a:t>
            </a:r>
          </a:p>
        </p:txBody>
      </p:sp>
      <p:sp>
        <p:nvSpPr>
          <p:cNvPr id="3" name="矩形 2"/>
          <p:cNvSpPr/>
          <p:nvPr/>
        </p:nvSpPr>
        <p:spPr>
          <a:xfrm>
            <a:off x="554182" y="4532360"/>
            <a:ext cx="10598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这段（指第三段）无论在文字上或思想上，都平庸无趣。里面的道理，一般中学生都说得出来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而排比的句法，刻板的节奏，更显得交待太明，转折太露，一无可取。删去这一段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并无损失。</a:t>
            </a:r>
          </a:p>
        </p:txBody>
      </p:sp>
    </p:spTree>
    <p:extLst>
      <p:ext uri="{BB962C8B-B14F-4D97-AF65-F5344CB8AC3E}">
        <p14:creationId xmlns:p14="http://schemas.microsoft.com/office/powerpoint/2010/main" val="18786165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236" y="484910"/>
            <a:ext cx="114161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阅读余光中对朱自清散文的评价，你对此有何看法？你如何看待朱自清的散文风格？</a:t>
            </a:r>
          </a:p>
        </p:txBody>
      </p:sp>
      <p:sp>
        <p:nvSpPr>
          <p:cNvPr id="6" name="矩形 5"/>
          <p:cNvSpPr/>
          <p:nvPr/>
        </p:nvSpPr>
        <p:spPr>
          <a:xfrm>
            <a:off x="498763" y="1493040"/>
            <a:ext cx="10598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32607" y="2692479"/>
            <a:ext cx="105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余光中的观点是深刻的，当然也是片面的。因两位作家之间存在时空暌隔和个体、个性差异以及由比而来的不同艺术追求，其创作心理和审美追求上的隔膜是显而易见的。</a:t>
            </a:r>
          </a:p>
        </p:txBody>
      </p:sp>
    </p:spTree>
    <p:extLst>
      <p:ext uri="{BB962C8B-B14F-4D97-AF65-F5344CB8AC3E}">
        <p14:creationId xmlns:p14="http://schemas.microsoft.com/office/powerpoint/2010/main" val="12863517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236" y="484910"/>
            <a:ext cx="11416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关于朱自清文中的“女性意象”</a:t>
            </a:r>
          </a:p>
        </p:txBody>
      </p:sp>
      <p:sp>
        <p:nvSpPr>
          <p:cNvPr id="6" name="矩形 5"/>
          <p:cNvSpPr/>
          <p:nvPr/>
        </p:nvSpPr>
        <p:spPr>
          <a:xfrm>
            <a:off x="498763" y="1493040"/>
            <a:ext cx="10598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88918" y="1723872"/>
            <a:ext cx="916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传统的女性意象：圣主贤巨或美好理想，比如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楚辞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39092" y="2549236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朱自清文中的女性意象：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1928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年朱先生出版散文集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，第一篇题目就是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女人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他说“我总一贯地欢喜着女人”，“我到无论什么地方，第一总是用我的眼睛去寻找女人”因为在他看来，“女人是比男人更其艺术的”。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88918" y="4451817"/>
            <a:ext cx="1097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“出浴的美人”并不显得轻浮，作者对女性的态度坦然</a:t>
            </a:r>
          </a:p>
        </p:txBody>
      </p:sp>
    </p:spTree>
    <p:extLst>
      <p:ext uri="{BB962C8B-B14F-4D97-AF65-F5344CB8AC3E}">
        <p14:creationId xmlns:p14="http://schemas.microsoft.com/office/powerpoint/2010/main" val="2597085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053" y="187671"/>
            <a:ext cx="114161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讨论：阅读鲁迅的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雪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，找出文中的比喻句，特别是喻体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与朱自清的比喻做一番比较，看看有什么差别。</a:t>
            </a:r>
          </a:p>
        </p:txBody>
      </p:sp>
      <p:sp>
        <p:nvSpPr>
          <p:cNvPr id="6" name="矩形 5"/>
          <p:cNvSpPr/>
          <p:nvPr/>
        </p:nvSpPr>
        <p:spPr>
          <a:xfrm>
            <a:off x="498763" y="1493040"/>
            <a:ext cx="10598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263236" y="1162121"/>
            <a:ext cx="119287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暖国的雨，向来没有变过冰冷的坚硬的灿烂的雪花。博识的人们觉得他单调，他自己也以为不幸否耶？江南的雪，可是滋润美艳之至了；那是还在隐约着的青春的消息，是极壮健的处子的皮肤。雪野中有血红的宝珠山茶，白中隐青的单瓣梅花，深黄的磬口的蜡梅花；雪下面还有冷绿的杂草。蝴蝶确乎没有；蜜蜂是否来采山茶花和梅花的蜜，我可记不真切了。但我的眼前仿佛看见冬花开在雪野中，有许多蜜蜂们忙碌地飞着，也听得他们嗡嗡地闹着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孩子们呵着冻得通红，象紫芽姜一般的小手，七八个一齐来塑雪罗汉。因为不成功，谁的父亲也来帮忙了。罗汉就塑得比孩子们高得多，虽然不过是上小下大的一堆，终于分不清是壶卢还是罗汉，然而很洁白，很明艳，以自身的滋润相粘结，整个地闪闪地生光。孩子们用龙眼核给他做眼珠，又从谁的母亲的脂粉奁中偷得胭脂来涂在嘴唇上。这回确是一个大阿罗汉了。他也就目光灼灼地嘴唇通红地坐在雪地里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第二天还有几个孩子来访问他；对了他拍手，点头，嘻笑。但他终于独自坐着了。晴天又来消释他的皮肤，寒夜又使他结一层冰，化作不透明的水晶模样，连续的晴天又使他成为不知道算什么，而嘴上的胭脂也褪尽了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但是，朔方的雪花在纷飞之后，却永远如粉，如沙，他们决不粘连，撒在屋上，地上，枯草上，就是这样。屋上的雪是早已就有消化了的，因为屋里居人的火的温热。别的，在晴天之下，旋风忽来，便蓬勃地奋飞，在日光中灿灿地生光，如包藏火焰的大雾，旋转而且升腾，弥漫太空，使太空旋转而且升腾地闪烁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在无边的旷野上，在凛冽的天宇下，闪闪地旋转升腾着的是雨的精魂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是的，那是孤独的雪，是死掉的雨，是雨的精魂。</a:t>
            </a:r>
          </a:p>
        </p:txBody>
      </p:sp>
    </p:spTree>
    <p:extLst>
      <p:ext uri="{BB962C8B-B14F-4D97-AF65-F5344CB8AC3E}">
        <p14:creationId xmlns:p14="http://schemas.microsoft.com/office/powerpoint/2010/main" val="23290319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053" y="187671"/>
            <a:ext cx="114161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讨论：阅读鲁迅的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雪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，找出文中的比喻句，特别是喻体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与朱自清的比喻做一番比较，看看有什么差别。</a:t>
            </a:r>
          </a:p>
        </p:txBody>
      </p:sp>
      <p:sp>
        <p:nvSpPr>
          <p:cNvPr id="6" name="矩形 5"/>
          <p:cNvSpPr/>
          <p:nvPr/>
        </p:nvSpPr>
        <p:spPr>
          <a:xfrm>
            <a:off x="498763" y="1493040"/>
            <a:ext cx="10598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263236" y="1162121"/>
            <a:ext cx="119287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“极壮健的处子的皮肤”“像紫芽姜一般的小手” “这回确是一个大阿罗汉了” “阴方的雪花在纷飞之后，却永远如粉，如沙” “如包藏火焰的大雾” “那是孤独的雪，是死掉的雨，是雨的精魂”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2998" y="3168891"/>
            <a:ext cx="9310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鲁迅选用的喻体更阳刚、更男性化，富有战斗的激情：有时还不失幽默。朱自清更加温润、从容。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78181" y="4551781"/>
            <a:ext cx="10002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风格无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高下，禀赋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、境遇、气质不同而已。</a:t>
            </a:r>
          </a:p>
        </p:txBody>
      </p:sp>
    </p:spTree>
    <p:extLst>
      <p:ext uri="{BB962C8B-B14F-4D97-AF65-F5344CB8AC3E}">
        <p14:creationId xmlns:p14="http://schemas.microsoft.com/office/powerpoint/2010/main" val="194278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3671"/>
            <a:ext cx="12192000" cy="68622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8894" y="2251238"/>
            <a:ext cx="7329055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第一环节：初读文本，梳理脉络</a:t>
            </a:r>
          </a:p>
        </p:txBody>
      </p:sp>
    </p:spTree>
    <p:extLst>
      <p:ext uri="{BB962C8B-B14F-4D97-AF65-F5344CB8AC3E}">
        <p14:creationId xmlns:p14="http://schemas.microsoft.com/office/powerpoint/2010/main" val="33751804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8763" y="1493040"/>
            <a:ext cx="10598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3558527" y="2251705"/>
            <a:ext cx="119287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谢谢观看！</a:t>
            </a:r>
            <a:endParaRPr lang="zh-CN" altLang="en-US" sz="6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006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283"/>
            <a:ext cx="12192000" cy="68622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5252" y="290283"/>
            <a:ext cx="6601738" cy="6099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朱自清：原名自华，号秋实，后改名自清，字佩弦。中国近代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散文家、诗人、学者、民主战士。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原籍浙江绍兴，出生于江苏省东海县（今连云港市东海县平明镇），后随祖父、父亲定居扬州，自称“我是扬州人”。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1916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年中学毕业并成功考入北京大学预科。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年开始发表诗歌。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1928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年第一本散文集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出版。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1932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月，任清华大学中国文学系主任。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1934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年，出版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欧游杂记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伦敦杂记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年，出版散文集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你我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1948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日因胃穿孔病逝于北平，年仅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241" y="361033"/>
            <a:ext cx="3933135" cy="5958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518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9951" y="198508"/>
            <a:ext cx="96734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诵读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，完成以下任务：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、归纳每一段的内容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、找出两类句子或词语：描写作者心情的句子或词语，描写荷塘、月色的句子或词语。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、根据这些句子或词语归纳出作者的心情经历了怎样的变化，荷塘、月色有怎样的特点。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、思考文中景物描写与作者心情变化有怎样的关联。</a:t>
            </a:r>
          </a:p>
        </p:txBody>
      </p:sp>
      <p:sp>
        <p:nvSpPr>
          <p:cNvPr id="3" name="矩形 2"/>
          <p:cNvSpPr/>
          <p:nvPr/>
        </p:nvSpPr>
        <p:spPr>
          <a:xfrm>
            <a:off x="2119745" y="3078961"/>
            <a:ext cx="7633855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xiè    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pì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duó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wěng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mí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niǎo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nuó</a:t>
            </a:r>
            <a:endParaRPr lang="en-US" altLang="zh-CN" sz="2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煤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屑路   幽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僻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踱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着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蓊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郁  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弥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望 　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袅  娜</a:t>
            </a:r>
          </a:p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sè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bó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qiàn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yuàn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zhào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liǎn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jū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</a:p>
          <a:p>
            <a:pPr>
              <a:spcAft>
                <a:spcPts val="12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羞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涩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斑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驳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倩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影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媛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女   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敛   裾  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fàn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zhuì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shāo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xì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hān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800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wǎn</a:t>
            </a:r>
            <a:endParaRPr lang="en-US" altLang="zh-CN" sz="2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梵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婀玲    点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缀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树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梢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空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隙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酣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眠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宛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然</a:t>
            </a:r>
          </a:p>
        </p:txBody>
      </p:sp>
    </p:spTree>
    <p:extLst>
      <p:ext uri="{BB962C8B-B14F-4D97-AF65-F5344CB8AC3E}">
        <p14:creationId xmlns:p14="http://schemas.microsoft.com/office/powerpoint/2010/main" val="309409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82833" y="1439726"/>
            <a:ext cx="8820150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独游荷塘的时候、地点和缘由。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（心境：“颇不宁静”）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通往荷塘的小路、树木、月色。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行在小路时的感受。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荷塘美丽的景色。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流泻的月光，塘中的月色。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荷塘四周的景物。（在月下观察、感受到的）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7--8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联想古代江南采莲的旧俗。 </a:t>
            </a:r>
          </a:p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  在思乡与遐想中踱回家门。 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归纳每一段的内容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53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39739" y="2243467"/>
            <a:ext cx="10189001" cy="174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32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“心里颇不宁静”→淡淡的喜悦（“我且受用这无边的荷香月色好了”）→淡淡的哀愁（“我什么也没有”）→“到底惦着江南了”</a:t>
            </a:r>
          </a:p>
        </p:txBody>
      </p:sp>
      <p:sp>
        <p:nvSpPr>
          <p:cNvPr id="7" name="矩形 6"/>
          <p:cNvSpPr/>
          <p:nvPr/>
        </p:nvSpPr>
        <p:spPr>
          <a:xfrm>
            <a:off x="402256" y="42533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作者的心情变化线索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9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9"/>
            <a:ext cx="12192000" cy="6862289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99865" y="1674858"/>
            <a:ext cx="9992269" cy="261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7000"/>
              </a:lnSpc>
              <a:spcAft>
                <a:spcPct val="0"/>
              </a:spcAft>
            </a:pP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沿着荷塘，是一条曲折的小煤屑路。这是一条</a:t>
            </a:r>
            <a:r>
              <a:rPr kumimoji="0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幽僻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的路；白天也少人走，夜晚更加</a:t>
            </a:r>
            <a:r>
              <a:rPr kumimoji="0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。荷塘四面，长着许多树，蓊蓊郁郁的。路的一旁，是些杨柳，和一些不知道名字的树。没有月光的晚上，这路上</a:t>
            </a:r>
            <a:r>
              <a:rPr kumimoji="0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阴森森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的，有些怕人。今晚却很好，虽然月光也还是</a:t>
            </a:r>
            <a:r>
              <a:rPr kumimoji="0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淡淡</a:t>
            </a:r>
            <a:r>
              <a:rPr kumimoji="0" lang="zh-CN" altLang="en-US" sz="2800" dirty="0">
                <a:solidFill>
                  <a:srgbClr val="4636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</a:p>
        </p:txBody>
      </p:sp>
      <p:sp>
        <p:nvSpPr>
          <p:cNvPr id="7" name="矩形 6"/>
          <p:cNvSpPr/>
          <p:nvPr/>
        </p:nvSpPr>
        <p:spPr>
          <a:xfrm>
            <a:off x="377709" y="425331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荷塘月色的描写（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74473" y="451658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整体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8873" y="451658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风格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3273" y="451658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0473" y="451658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阴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7673" y="451658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仄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764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PRE" val="12667"/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TM02900771[[fn=切片]]</Template>
  <TotalTime>310</TotalTime>
  <Words>4962</Words>
  <Application>Microsoft Office PowerPoint</Application>
  <PresentationFormat>宽屏</PresentationFormat>
  <Paragraphs>260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黑体</vt:lpstr>
      <vt:lpstr>华文仿宋</vt:lpstr>
      <vt:lpstr>华文楷体</vt:lpstr>
      <vt:lpstr>华文新魏</vt:lpstr>
      <vt:lpstr>楷体</vt:lpstr>
      <vt:lpstr>微软雅黑</vt:lpstr>
      <vt:lpstr>Arial</vt:lpstr>
      <vt:lpstr>Calibri</vt:lpstr>
      <vt:lpstr>Calibri Light</vt:lpstr>
      <vt:lpstr>Wingdings</vt:lpstr>
      <vt:lpstr>Wingdings 2</vt:lpstr>
      <vt:lpstr>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忠凯</dc:creator>
  <cp:lastModifiedBy>谢 忠凯</cp:lastModifiedBy>
  <cp:revision>35</cp:revision>
  <dcterms:created xsi:type="dcterms:W3CDTF">2019-08-20T01:24:45Z</dcterms:created>
  <dcterms:modified xsi:type="dcterms:W3CDTF">2020-08-05T10:34:44Z</dcterms:modified>
</cp:coreProperties>
</file>