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7" r:id="rId55"/>
    <p:sldId id="328" r:id="rId56"/>
    <p:sldId id="329" r:id="rId57"/>
    <p:sldId id="330" r:id="rId58"/>
  </p:sldIdLst>
  <p:sldSz cx="9144000" cy="6858000" type="screen4x3"/>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tags" Target="tags/tag63.xml" /><Relationship Id="rId6" Type="http://schemas.openxmlformats.org/officeDocument/2006/relationships/slide" Target="slides/slide4.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4.docx" TargetMode="Internal" /><Relationship Id="rId7" Type="http://schemas.openxmlformats.org/officeDocument/2006/relationships/image" Target="../media/image6.emf" /><Relationship Id="rId8" Type="http://schemas.openxmlformats.org/officeDocument/2006/relationships/vmlDrawing" Target="../drawings/vmlDrawing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5.docx" TargetMode="Internal" /><Relationship Id="rId7" Type="http://schemas.openxmlformats.org/officeDocument/2006/relationships/image" Target="../media/image7.emf" /><Relationship Id="rId8" Type="http://schemas.openxmlformats.org/officeDocument/2006/relationships/vmlDrawing" Target="../drawings/vmlDrawing5.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6.docx" TargetMode="Internal" /><Relationship Id="rId7" Type="http://schemas.openxmlformats.org/officeDocument/2006/relationships/image" Target="../media/image8.emf" /><Relationship Id="rId8" Type="http://schemas.openxmlformats.org/officeDocument/2006/relationships/vmlDrawing" Target="../drawings/vmlDrawing6.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7.docx" TargetMode="Internal" /><Relationship Id="rId7" Type="http://schemas.openxmlformats.org/officeDocument/2006/relationships/image" Target="../media/image9.emf" /><Relationship Id="rId8" Type="http://schemas.openxmlformats.org/officeDocument/2006/relationships/vmlDrawing" Target="../drawings/vmlDrawing7.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package" Target="../embeddings/Document8.docx" TargetMode="Internal" /><Relationship Id="rId3" Type="http://schemas.openxmlformats.org/officeDocument/2006/relationships/image" Target="../media/image10.emf" /><Relationship Id="rId4" Type="http://schemas.openxmlformats.org/officeDocument/2006/relationships/slide" Target="slide2.xml" TargetMode="Internal" /><Relationship Id="rId5" Type="http://schemas.openxmlformats.org/officeDocument/2006/relationships/slide" Target="slide3.xml" TargetMode="Internal" /><Relationship Id="rId6" Type="http://schemas.openxmlformats.org/officeDocument/2006/relationships/slide" Target="slide4.xml" TargetMode="Internal" /><Relationship Id="rId7" Type="http://schemas.openxmlformats.org/officeDocument/2006/relationships/slide" Target="slide5.xml" TargetMode="Internal" /><Relationship Id="rId8" Type="http://schemas.openxmlformats.org/officeDocument/2006/relationships/vmlDrawing" Target="../drawings/vmlDrawing8.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image" Target="../media/image11.jpeg" /><Relationship Id="rId8" Type="http://schemas.openxmlformats.org/officeDocument/2006/relationships/slide" Target="slide4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9.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9.docx" TargetMode="Internal" /><Relationship Id="rId9" Type="http://schemas.openxmlformats.org/officeDocument/2006/relationships/image" Target="../media/image12.emf"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0.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0.docx" TargetMode="Internal" /><Relationship Id="rId9" Type="http://schemas.openxmlformats.org/officeDocument/2006/relationships/image" Target="../media/image13.em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1.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1.docx" TargetMode="Internal" /><Relationship Id="rId9" Type="http://schemas.openxmlformats.org/officeDocument/2006/relationships/image" Target="../media/image14.emf"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2.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2.docx" TargetMode="Internal" /><Relationship Id="rId9" Type="http://schemas.openxmlformats.org/officeDocument/2006/relationships/image" Target="../media/image15.emf"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3.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3.docx" TargetMode="Internal" /><Relationship Id="rId9" Type="http://schemas.openxmlformats.org/officeDocument/2006/relationships/image" Target="../media/image16.emf"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4.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4.docx" TargetMode="Internal" /><Relationship Id="rId9" Type="http://schemas.openxmlformats.org/officeDocument/2006/relationships/image" Target="../media/image17.emf"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5.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5.docx" TargetMode="Internal" /><Relationship Id="rId9" Type="http://schemas.openxmlformats.org/officeDocument/2006/relationships/image" Target="../media/image18.emf"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6.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6.docx" TargetMode="Internal" /><Relationship Id="rId9" Type="http://schemas.openxmlformats.org/officeDocument/2006/relationships/image" Target="../media/image19.emf"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7.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7.docx" TargetMode="Internal" /><Relationship Id="rId9" Type="http://schemas.openxmlformats.org/officeDocument/2006/relationships/image" Target="../media/image20.emf"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8.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8.docx" TargetMode="Internal" /><Relationship Id="rId9" Type="http://schemas.openxmlformats.org/officeDocument/2006/relationships/image" Target="../media/image21.emf"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19.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19.docx" TargetMode="Internal" /><Relationship Id="rId9" Type="http://schemas.openxmlformats.org/officeDocument/2006/relationships/image" Target="../media/image22.emf"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0.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0.docx" TargetMode="Internal" /><Relationship Id="rId9" Type="http://schemas.openxmlformats.org/officeDocument/2006/relationships/image" Target="../media/image23.emf"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1.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1.docx" TargetMode="Internal" /><Relationship Id="rId9" Type="http://schemas.openxmlformats.org/officeDocument/2006/relationships/image" Target="../media/image24.em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2.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2.docx" TargetMode="Internal" /><Relationship Id="rId9" Type="http://schemas.openxmlformats.org/officeDocument/2006/relationships/image" Target="../media/image25.emf"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3.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3.docx" TargetMode="Internal" /><Relationship Id="rId9" Type="http://schemas.openxmlformats.org/officeDocument/2006/relationships/image" Target="../media/image26.emf"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4.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4.docx" TargetMode="Internal" /><Relationship Id="rId9" Type="http://schemas.openxmlformats.org/officeDocument/2006/relationships/image" Target="../media/image27.emf"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5.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5.docx" TargetMode="Internal" /><Relationship Id="rId9" Type="http://schemas.openxmlformats.org/officeDocument/2006/relationships/image" Target="../media/image28.emf"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6.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6.docx" TargetMode="Internal" /><Relationship Id="rId9" Type="http://schemas.openxmlformats.org/officeDocument/2006/relationships/image" Target="../media/image29.emf"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27.v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 Id="rId8" Type="http://schemas.openxmlformats.org/officeDocument/2006/relationships/package" Target="../embeddings/Document27.docx" TargetMode="Internal" /><Relationship Id="rId9" Type="http://schemas.openxmlformats.org/officeDocument/2006/relationships/image" Target="../media/image30.emf"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7.xml" TargetMode="Internal" /><Relationship Id="rId3" Type="http://schemas.openxmlformats.org/officeDocument/2006/relationships/slide" Target="slide18.xml" TargetMode="Internal" /><Relationship Id="rId4" Type="http://schemas.openxmlformats.org/officeDocument/2006/relationships/slide" Target="slide19.xml" TargetMode="Internal" /><Relationship Id="rId5" Type="http://schemas.openxmlformats.org/officeDocument/2006/relationships/slide" Target="slide25.xml" TargetMode="Internal" /><Relationship Id="rId6" Type="http://schemas.openxmlformats.org/officeDocument/2006/relationships/slide" Target="slide26.xml" TargetMode="Internal" /><Relationship Id="rId7" Type="http://schemas.openxmlformats.org/officeDocument/2006/relationships/slide" Target="slide45.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7.xml" TargetMode="Internal" /><Relationship Id="rId3" Type="http://schemas.openxmlformats.org/officeDocument/2006/relationships/slide" Target="slide48.xml" TargetMode="Internal" /><Relationship Id="rId4" Type="http://schemas.openxmlformats.org/officeDocument/2006/relationships/slide" Target="slide49.xml" TargetMode="Internal" /><Relationship Id="rId5" Type="http://schemas.openxmlformats.org/officeDocument/2006/relationships/image" Target="../media/image3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11</a:t>
            </a:r>
            <a:r>
              <a:rPr lang="zh-CN" altLang="zh-CN"/>
              <a:t>　过秦论</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nvGraphicFramePr>
        <p:xfrm>
          <a:off x="508000" y="1772816"/>
          <a:ext cx="8128000" cy="4717026"/>
        </p:xfrm>
        <a:graphic>
          <a:graphicData uri="http://schemas.openxmlformats.org/presentationml/2006/ole">
            <mc:AlternateContent>
              <mc:Choice xmlns:v="urn:schemas-microsoft-com:vml" Requires="v">
                <p:oleObj spid="_x0000_s1041" name="文档" r:id="rId6" imgW="3881120" imgH="2254250" progId="Word.Document.12">
                  <p:embed/>
                </p:oleObj>
              </mc:Choice>
              <mc:Fallback>
                <p:oleObj name="文档" r:id="rId6" imgW="3881120" imgH="2254250" progId="Word.Document.12">
                  <p:embed/>
                  <p:pic>
                    <p:nvPicPr>
                      <p:cNvPr id="0" name="OLE substitute image"/>
                      <p:cNvPicPr/>
                      <p:nvPr/>
                    </p:nvPicPr>
                    <p:blipFill>
                      <a:blip r:embed="rId7"/>
                      <a:stretch>
                        <a:fillRect/>
                      </a:stretch>
                    </p:blipFill>
                    <p:spPr>
                      <a:xfrm>
                        <a:off x="508000" y="1772816"/>
                        <a:ext cx="8128000" cy="471702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701069"/>
            <a:ext cx="8128000" cy="3814149"/>
            <a:chOff x="508000" y="1701069"/>
            <a:chExt cx="8128000" cy="3814149"/>
          </a:xfrm>
        </p:grpSpPr>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词类活用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名词作动词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指斥过失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有席卷天下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包举宇内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囊括四海之意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用席、包、囊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然陈涉瓮牖绳枢之子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用草绳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天下云集响应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赢粮而景</a:t>
              </a:r>
              <a:r>
                <a:rPr lang="zh-CN" altLang="zh-CN" sz="2200" smtClean="0">
                  <a:solidFill>
                    <a:srgbClr val="000000"/>
                  </a:solidFill>
                  <a:latin typeface="Times New Roman" panose="02020603050405020304" pitchFamily="18" charset="0"/>
                  <a:cs typeface="Times New Roman" panose="02020603050405020304" pitchFamily="18" charset="0"/>
                </a:rPr>
                <a:t>从</a:t>
              </a:r>
              <a:endParaRPr lang="en-US" altLang="zh-CN" sz="2200" smtClean="0">
                <a:solidFill>
                  <a:srgbClr val="000000"/>
                </a:solidFill>
                <a:latin typeface="Times New Roman" pitchFamily="18" charset="0"/>
                <a:cs typeface="Times New Roman"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像云一样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像回声一样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像影子一样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履至尊而制六合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名词作动词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登上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子孙帝王万世之业也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名词作动词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称帝称王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据崤函之固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形容词作名词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险固的地势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p:cNvSpPr txBox="1"/>
            <p:nvPr/>
          </p:nvSpPr>
          <p:spPr>
            <a:xfrm>
              <a:off x="939002" y="2338606"/>
              <a:ext cx="259080" cy="368300"/>
            </a:xfrm>
            <a:prstGeom prst="rect">
              <a:avLst/>
            </a:prstGeom>
            <a:noFill/>
          </p:spPr>
          <p:txBody>
            <a:bodyPr wrap="none" rtlCol="0">
              <a:spAutoFit/>
            </a:bodyPr>
            <a:lstStyle/>
            <a:p>
              <a:r>
                <a:rPr lang="en-US" altLang="zh-CN" b="1" smtClean="0"/>
                <a:t>· </a:t>
              </a:r>
              <a:endParaRPr lang="zh-CN" altLang="en-US" b="1"/>
            </a:p>
          </p:txBody>
        </p:sp>
        <p:sp>
          <p:nvSpPr>
            <p:cNvPr id="13" name="文本框 12"/>
            <p:cNvSpPr txBox="1"/>
            <p:nvPr/>
          </p:nvSpPr>
          <p:spPr>
            <a:xfrm>
              <a:off x="1233497" y="2728486"/>
              <a:ext cx="259080" cy="368300"/>
            </a:xfrm>
            <a:prstGeom prst="rect">
              <a:avLst/>
            </a:prstGeom>
            <a:noFill/>
          </p:spPr>
          <p:txBody>
            <a:bodyPr wrap="none" rtlCol="0">
              <a:spAutoFit/>
            </a:bodyPr>
            <a:lstStyle/>
            <a:p>
              <a:r>
                <a:rPr lang="en-US" altLang="zh-CN" b="1" smtClean="0"/>
                <a:t>· </a:t>
              </a:r>
              <a:endParaRPr lang="zh-CN" altLang="en-US" b="1"/>
            </a:p>
          </p:txBody>
        </p:sp>
        <p:sp>
          <p:nvSpPr>
            <p:cNvPr id="14" name="文本框 13"/>
            <p:cNvSpPr txBox="1"/>
            <p:nvPr/>
          </p:nvSpPr>
          <p:spPr>
            <a:xfrm>
              <a:off x="2398546" y="2728486"/>
              <a:ext cx="259080" cy="368300"/>
            </a:xfrm>
            <a:prstGeom prst="rect">
              <a:avLst/>
            </a:prstGeom>
            <a:noFill/>
          </p:spPr>
          <p:txBody>
            <a:bodyPr wrap="none" rtlCol="0">
              <a:spAutoFit/>
            </a:bodyPr>
            <a:lstStyle/>
            <a:p>
              <a:r>
                <a:rPr lang="en-US" altLang="zh-CN" b="1" smtClean="0"/>
                <a:t>· </a:t>
              </a:r>
              <a:endParaRPr lang="zh-CN" altLang="en-US" b="1"/>
            </a:p>
          </p:txBody>
        </p:sp>
        <p:sp>
          <p:nvSpPr>
            <p:cNvPr id="15" name="文本框 14"/>
            <p:cNvSpPr txBox="1"/>
            <p:nvPr/>
          </p:nvSpPr>
          <p:spPr>
            <a:xfrm>
              <a:off x="3588212" y="2728486"/>
              <a:ext cx="259080" cy="368300"/>
            </a:xfrm>
            <a:prstGeom prst="rect">
              <a:avLst/>
            </a:prstGeom>
            <a:noFill/>
          </p:spPr>
          <p:txBody>
            <a:bodyPr wrap="none" rtlCol="0">
              <a:spAutoFit/>
            </a:bodyPr>
            <a:lstStyle/>
            <a:p>
              <a:r>
                <a:rPr lang="en-US" altLang="zh-CN" b="1" smtClean="0"/>
                <a:t>· </a:t>
              </a:r>
              <a:endParaRPr lang="zh-CN" altLang="en-US" b="1"/>
            </a:p>
          </p:txBody>
        </p:sp>
        <p:sp>
          <p:nvSpPr>
            <p:cNvPr id="16" name="文本框 15"/>
            <p:cNvSpPr txBox="1"/>
            <p:nvPr/>
          </p:nvSpPr>
          <p:spPr>
            <a:xfrm>
              <a:off x="1788830" y="3118366"/>
              <a:ext cx="259080" cy="368300"/>
            </a:xfrm>
            <a:prstGeom prst="rect">
              <a:avLst/>
            </a:prstGeom>
            <a:noFill/>
          </p:spPr>
          <p:txBody>
            <a:bodyPr wrap="none" rtlCol="0">
              <a:spAutoFit/>
            </a:bodyPr>
            <a:lstStyle/>
            <a:p>
              <a:r>
                <a:rPr lang="en-US" altLang="zh-CN" b="1" smtClean="0"/>
                <a:t>· </a:t>
              </a:r>
              <a:endParaRPr lang="zh-CN" altLang="en-US" b="1"/>
            </a:p>
          </p:txBody>
        </p:sp>
        <p:sp>
          <p:nvSpPr>
            <p:cNvPr id="17" name="文本框 16"/>
            <p:cNvSpPr txBox="1"/>
            <p:nvPr/>
          </p:nvSpPr>
          <p:spPr>
            <a:xfrm>
              <a:off x="2334171" y="3118366"/>
              <a:ext cx="259080" cy="368300"/>
            </a:xfrm>
            <a:prstGeom prst="rect">
              <a:avLst/>
            </a:prstGeom>
            <a:noFill/>
          </p:spPr>
          <p:txBody>
            <a:bodyPr wrap="none" rtlCol="0">
              <a:spAutoFit/>
            </a:bodyPr>
            <a:lstStyle/>
            <a:p>
              <a:r>
                <a:rPr lang="en-US" altLang="zh-CN" b="1" smtClean="0"/>
                <a:t>· </a:t>
              </a:r>
              <a:endParaRPr lang="zh-CN" altLang="en-US" b="1"/>
            </a:p>
          </p:txBody>
        </p:sp>
        <p:sp>
          <p:nvSpPr>
            <p:cNvPr id="18" name="文本框 17"/>
            <p:cNvSpPr txBox="1"/>
            <p:nvPr/>
          </p:nvSpPr>
          <p:spPr>
            <a:xfrm>
              <a:off x="1488748" y="3535452"/>
              <a:ext cx="259080" cy="368300"/>
            </a:xfrm>
            <a:prstGeom prst="rect">
              <a:avLst/>
            </a:prstGeom>
            <a:noFill/>
          </p:spPr>
          <p:txBody>
            <a:bodyPr wrap="none" rtlCol="0">
              <a:spAutoFit/>
            </a:bodyPr>
            <a:lstStyle/>
            <a:p>
              <a:r>
                <a:rPr lang="en-US" altLang="zh-CN" b="1" smtClean="0"/>
                <a:t>· </a:t>
              </a:r>
              <a:endParaRPr lang="zh-CN" altLang="en-US" b="1"/>
            </a:p>
          </p:txBody>
        </p:sp>
        <p:sp>
          <p:nvSpPr>
            <p:cNvPr id="19" name="文本框 18"/>
            <p:cNvSpPr txBox="1"/>
            <p:nvPr/>
          </p:nvSpPr>
          <p:spPr>
            <a:xfrm>
              <a:off x="2042017" y="3535452"/>
              <a:ext cx="259080" cy="368300"/>
            </a:xfrm>
            <a:prstGeom prst="rect">
              <a:avLst/>
            </a:prstGeom>
            <a:noFill/>
          </p:spPr>
          <p:txBody>
            <a:bodyPr wrap="none" rtlCol="0">
              <a:spAutoFit/>
            </a:bodyPr>
            <a:lstStyle/>
            <a:p>
              <a:r>
                <a:rPr lang="en-US" altLang="zh-CN" b="1" smtClean="0"/>
                <a:t>· </a:t>
              </a:r>
              <a:endParaRPr lang="zh-CN" altLang="en-US" b="1"/>
            </a:p>
          </p:txBody>
        </p:sp>
        <p:sp>
          <p:nvSpPr>
            <p:cNvPr id="20" name="文本框 19"/>
            <p:cNvSpPr txBox="1"/>
            <p:nvPr/>
          </p:nvSpPr>
          <p:spPr>
            <a:xfrm>
              <a:off x="3509486" y="3535452"/>
              <a:ext cx="259080" cy="368300"/>
            </a:xfrm>
            <a:prstGeom prst="rect">
              <a:avLst/>
            </a:prstGeom>
            <a:noFill/>
          </p:spPr>
          <p:txBody>
            <a:bodyPr wrap="none" rtlCol="0">
              <a:spAutoFit/>
            </a:bodyPr>
            <a:lstStyle/>
            <a:p>
              <a:r>
                <a:rPr lang="en-US" altLang="zh-CN" b="1" smtClean="0"/>
                <a:t>· </a:t>
              </a:r>
              <a:endParaRPr lang="zh-CN" altLang="en-US" b="1"/>
            </a:p>
          </p:txBody>
        </p:sp>
        <p:sp>
          <p:nvSpPr>
            <p:cNvPr id="21" name="文本框 20"/>
            <p:cNvSpPr txBox="1"/>
            <p:nvPr/>
          </p:nvSpPr>
          <p:spPr>
            <a:xfrm>
              <a:off x="933415" y="4323918"/>
              <a:ext cx="259080" cy="368300"/>
            </a:xfrm>
            <a:prstGeom prst="rect">
              <a:avLst/>
            </a:prstGeom>
            <a:noFill/>
          </p:spPr>
          <p:txBody>
            <a:bodyPr wrap="none" rtlCol="0">
              <a:spAutoFit/>
            </a:bodyPr>
            <a:lstStyle/>
            <a:p>
              <a:r>
                <a:rPr lang="en-US" altLang="zh-CN" b="1" smtClean="0"/>
                <a:t>· </a:t>
              </a:r>
              <a:endParaRPr lang="zh-CN" altLang="en-US" b="1"/>
            </a:p>
          </p:txBody>
        </p:sp>
        <p:sp>
          <p:nvSpPr>
            <p:cNvPr id="22" name="文本框 21"/>
            <p:cNvSpPr txBox="1"/>
            <p:nvPr/>
          </p:nvSpPr>
          <p:spPr>
            <a:xfrm>
              <a:off x="1517718" y="4747535"/>
              <a:ext cx="259080" cy="368300"/>
            </a:xfrm>
            <a:prstGeom prst="rect">
              <a:avLst/>
            </a:prstGeom>
            <a:noFill/>
          </p:spPr>
          <p:txBody>
            <a:bodyPr wrap="none" rtlCol="0">
              <a:spAutoFit/>
            </a:bodyPr>
            <a:lstStyle/>
            <a:p>
              <a:r>
                <a:rPr lang="en-US" altLang="zh-CN" b="1" smtClean="0"/>
                <a:t>· </a:t>
              </a:r>
              <a:endParaRPr lang="zh-CN" altLang="en-US" b="1"/>
            </a:p>
          </p:txBody>
        </p:sp>
        <p:sp>
          <p:nvSpPr>
            <p:cNvPr id="23" name="文本框 22"/>
            <p:cNvSpPr txBox="1"/>
            <p:nvPr/>
          </p:nvSpPr>
          <p:spPr>
            <a:xfrm>
              <a:off x="1784852" y="4747535"/>
              <a:ext cx="259080" cy="368300"/>
            </a:xfrm>
            <a:prstGeom prst="rect">
              <a:avLst/>
            </a:prstGeom>
            <a:noFill/>
          </p:spPr>
          <p:txBody>
            <a:bodyPr wrap="none" rtlCol="0">
              <a:spAutoFit/>
            </a:bodyPr>
            <a:lstStyle/>
            <a:p>
              <a:r>
                <a:rPr lang="en-US" altLang="zh-CN" b="1" smtClean="0"/>
                <a:t>· </a:t>
              </a:r>
              <a:endParaRPr lang="zh-CN" altLang="en-US" b="1"/>
            </a:p>
          </p:txBody>
        </p:sp>
        <p:sp>
          <p:nvSpPr>
            <p:cNvPr id="24" name="文本框 23"/>
            <p:cNvSpPr txBox="1"/>
            <p:nvPr/>
          </p:nvSpPr>
          <p:spPr>
            <a:xfrm>
              <a:off x="2051720" y="5146918"/>
              <a:ext cx="259080" cy="368300"/>
            </a:xfrm>
            <a:prstGeom prst="rect">
              <a:avLst/>
            </a:prstGeom>
            <a:noFill/>
          </p:spPr>
          <p:txBody>
            <a:bodyPr wrap="none" rtlCol="0">
              <a:spAutoFit/>
            </a:bodyPr>
            <a:lstStyle/>
            <a:p>
              <a:r>
                <a:rPr lang="en-US" altLang="zh-CN" b="1" smtClean="0"/>
                <a:t>· </a:t>
              </a:r>
              <a:endParaRPr lang="zh-CN" altLang="en-US" b="1"/>
            </a:p>
          </p:txBody>
        </p:sp>
      </p:grpSp>
      <p:sp>
        <p:nvSpPr>
          <p:cNvPr id="25" name="矩形 24"/>
          <p:cNvSpPr/>
          <p:nvPr/>
        </p:nvSpPr>
        <p:spPr>
          <a:xfrm>
            <a:off x="1848622" y="2164503"/>
            <a:ext cx="257936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矩形 25"/>
          <p:cNvSpPr/>
          <p:nvPr/>
        </p:nvSpPr>
        <p:spPr>
          <a:xfrm>
            <a:off x="5377014" y="2555365"/>
            <a:ext cx="315542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矩形 26"/>
          <p:cNvSpPr/>
          <p:nvPr/>
        </p:nvSpPr>
        <p:spPr>
          <a:xfrm>
            <a:off x="3545992" y="2966139"/>
            <a:ext cx="293940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683123" y="3769300"/>
            <a:ext cx="552093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矩形 28"/>
          <p:cNvSpPr/>
          <p:nvPr/>
        </p:nvSpPr>
        <p:spPr>
          <a:xfrm>
            <a:off x="2978831" y="4166867"/>
            <a:ext cx="202521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矩形 29"/>
          <p:cNvSpPr/>
          <p:nvPr/>
        </p:nvSpPr>
        <p:spPr>
          <a:xfrm>
            <a:off x="3539177" y="4574708"/>
            <a:ext cx="2616999"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矩形 30"/>
          <p:cNvSpPr/>
          <p:nvPr/>
        </p:nvSpPr>
        <p:spPr>
          <a:xfrm>
            <a:off x="2438509" y="4973149"/>
            <a:ext cx="314160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27"/>
                                        </p:tgtEl>
                                      </p:cBhvr>
                                    </p:animEffect>
                                    <p:set>
                                      <p:cBhvr>
                                        <p:cTn id="17" dur="1" fill="hold">
                                          <p:stCondLst>
                                            <p:cond delay="499"/>
                                          </p:stCondLst>
                                        </p:cTn>
                                        <p:tgtEl>
                                          <p:spTgt spid="27"/>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28"/>
                                        </p:tgtEl>
                                      </p:cBhvr>
                                    </p:animEffect>
                                    <p:set>
                                      <p:cBhvr>
                                        <p:cTn id="22" dur="1" fill="hold">
                                          <p:stCondLst>
                                            <p:cond delay="499"/>
                                          </p:stCondLst>
                                        </p:cTn>
                                        <p:tgtEl>
                                          <p:spTgt spid="28"/>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9"/>
                                        </p:tgtEl>
                                      </p:cBhvr>
                                    </p:animEffect>
                                    <p:set>
                                      <p:cBhvr>
                                        <p:cTn id="27" dur="1" fill="hold">
                                          <p:stCondLst>
                                            <p:cond delay="499"/>
                                          </p:stCondLst>
                                        </p:cTn>
                                        <p:tgtEl>
                                          <p:spTgt spid="29"/>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30"/>
                                        </p:tgtEl>
                                      </p:cBhvr>
                                    </p:animEffect>
                                    <p:set>
                                      <p:cBhvr>
                                        <p:cTn id="32" dur="1" fill="hold">
                                          <p:stCondLst>
                                            <p:cond delay="499"/>
                                          </p:stCondLst>
                                        </p:cTn>
                                        <p:tgtEl>
                                          <p:spTgt spid="30"/>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31"/>
                                        </p:tgtEl>
                                      </p:cBhvr>
                                    </p:animEffect>
                                    <p:set>
                                      <p:cBhvr>
                                        <p:cTn id="37"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2513599"/>
            <a:ext cx="8128000" cy="2201115"/>
            <a:chOff x="508000" y="2513599"/>
            <a:chExt cx="8128000" cy="2201115"/>
          </a:xfrm>
        </p:grpSpPr>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尊贤而重士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形容词作名词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贤者</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贤能的人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追亡逐北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动词作名词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逃亡的军队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外连衡而斗诸侯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使动用法</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争斗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却匈奴七百余里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使动用法</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退却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序八州而朝同列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使动用法</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使动用法</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朝见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1216760" y="2708920"/>
              <a:ext cx="259080" cy="368300"/>
            </a:xfrm>
            <a:prstGeom prst="rect">
              <a:avLst/>
            </a:prstGeom>
            <a:noFill/>
          </p:spPr>
          <p:txBody>
            <a:bodyPr wrap="none" rtlCol="0">
              <a:spAutoFit/>
            </a:bodyPr>
            <a:lstStyle/>
            <a:p>
              <a:r>
                <a:rPr lang="en-US" altLang="zh-CN" b="1" smtClean="0"/>
                <a:t>· </a:t>
              </a:r>
              <a:endParaRPr lang="zh-CN" altLang="en-US" b="1"/>
            </a:p>
          </p:txBody>
        </p:sp>
        <p:sp>
          <p:nvSpPr>
            <p:cNvPr id="12" name="文本框 11"/>
            <p:cNvSpPr txBox="1"/>
            <p:nvPr/>
          </p:nvSpPr>
          <p:spPr>
            <a:xfrm>
              <a:off x="1216760" y="3119729"/>
              <a:ext cx="259080" cy="368300"/>
            </a:xfrm>
            <a:prstGeom prst="rect">
              <a:avLst/>
            </a:prstGeom>
            <a:noFill/>
          </p:spPr>
          <p:txBody>
            <a:bodyPr wrap="none" rtlCol="0">
              <a:spAutoFit/>
            </a:bodyPr>
            <a:lstStyle/>
            <a:p>
              <a:r>
                <a:rPr lang="en-US" altLang="zh-CN" b="1" smtClean="0"/>
                <a:t>· </a:t>
              </a:r>
              <a:endParaRPr lang="zh-CN" altLang="en-US" b="1"/>
            </a:p>
          </p:txBody>
        </p:sp>
        <p:sp>
          <p:nvSpPr>
            <p:cNvPr id="13" name="文本框 12"/>
            <p:cNvSpPr txBox="1"/>
            <p:nvPr/>
          </p:nvSpPr>
          <p:spPr>
            <a:xfrm>
              <a:off x="2206010" y="3545725"/>
              <a:ext cx="259080" cy="368300"/>
            </a:xfrm>
            <a:prstGeom prst="rect">
              <a:avLst/>
            </a:prstGeom>
            <a:noFill/>
          </p:spPr>
          <p:txBody>
            <a:bodyPr wrap="none" rtlCol="0">
              <a:spAutoFit/>
            </a:bodyPr>
            <a:lstStyle/>
            <a:p>
              <a:r>
                <a:rPr lang="en-US" altLang="zh-CN" b="1" smtClean="0"/>
                <a:t>· </a:t>
              </a:r>
              <a:endParaRPr lang="zh-CN" altLang="en-US" b="1"/>
            </a:p>
          </p:txBody>
        </p:sp>
        <p:sp>
          <p:nvSpPr>
            <p:cNvPr id="14" name="文本框 13"/>
            <p:cNvSpPr txBox="1"/>
            <p:nvPr/>
          </p:nvSpPr>
          <p:spPr>
            <a:xfrm>
              <a:off x="1093748" y="3925331"/>
              <a:ext cx="259080" cy="368300"/>
            </a:xfrm>
            <a:prstGeom prst="rect">
              <a:avLst/>
            </a:prstGeom>
            <a:noFill/>
          </p:spPr>
          <p:txBody>
            <a:bodyPr wrap="none" rtlCol="0">
              <a:spAutoFit/>
            </a:bodyPr>
            <a:lstStyle/>
            <a:p>
              <a:r>
                <a:rPr lang="en-US" altLang="zh-CN" b="1" smtClean="0"/>
                <a:t>· </a:t>
              </a:r>
              <a:endParaRPr lang="zh-CN" altLang="en-US" b="1"/>
            </a:p>
          </p:txBody>
        </p:sp>
        <p:sp>
          <p:nvSpPr>
            <p:cNvPr id="15" name="文本框 14"/>
            <p:cNvSpPr txBox="1"/>
            <p:nvPr/>
          </p:nvSpPr>
          <p:spPr>
            <a:xfrm>
              <a:off x="1093748" y="4346414"/>
              <a:ext cx="259080" cy="368300"/>
            </a:xfrm>
            <a:prstGeom prst="rect">
              <a:avLst/>
            </a:prstGeom>
            <a:noFill/>
          </p:spPr>
          <p:txBody>
            <a:bodyPr wrap="none" rtlCol="0">
              <a:spAutoFit/>
            </a:bodyPr>
            <a:lstStyle/>
            <a:p>
              <a:r>
                <a:rPr lang="en-US" altLang="zh-CN" b="1" smtClean="0"/>
                <a:t>· </a:t>
              </a:r>
              <a:endParaRPr lang="zh-CN" altLang="en-US" b="1"/>
            </a:p>
          </p:txBody>
        </p:sp>
        <p:sp>
          <p:nvSpPr>
            <p:cNvPr id="16" name="文本框 15"/>
            <p:cNvSpPr txBox="1"/>
            <p:nvPr/>
          </p:nvSpPr>
          <p:spPr>
            <a:xfrm>
              <a:off x="2206010" y="4346414"/>
              <a:ext cx="259080" cy="368300"/>
            </a:xfrm>
            <a:prstGeom prst="rect">
              <a:avLst/>
            </a:prstGeom>
            <a:noFill/>
          </p:spPr>
          <p:txBody>
            <a:bodyPr wrap="none" rtlCol="0">
              <a:spAutoFit/>
            </a:bodyPr>
            <a:lstStyle/>
            <a:p>
              <a:r>
                <a:rPr lang="en-US" altLang="zh-CN" b="1" smtClean="0"/>
                <a:t>· </a:t>
              </a:r>
              <a:endParaRPr lang="zh-CN" altLang="en-US" b="1"/>
            </a:p>
          </p:txBody>
        </p:sp>
      </p:grpSp>
      <p:sp>
        <p:nvSpPr>
          <p:cNvPr id="17" name="矩形 16"/>
          <p:cNvSpPr/>
          <p:nvPr/>
        </p:nvSpPr>
        <p:spPr>
          <a:xfrm>
            <a:off x="2415078" y="2575545"/>
            <a:ext cx="3480571"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43287" y="2972544"/>
            <a:ext cx="284028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3129588" y="3378841"/>
            <a:ext cx="259454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3091929" y="3781682"/>
            <a:ext cx="259454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3096627" y="4181210"/>
            <a:ext cx="527673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一词多</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20464" y="2355345"/>
          <a:ext cx="8128000" cy="2513815"/>
        </p:xfrm>
        <a:graphic>
          <a:graphicData uri="http://schemas.openxmlformats.org/presentationml/2006/ole">
            <mc:AlternateContent>
              <mc:Choice xmlns:v="urn:schemas-microsoft-com:vml" Requires="v">
                <p:oleObj spid="_x0000_s1042" name="文档" r:id="rId6" imgW="3838575" imgH="1188085" progId="Word.Document.12">
                  <p:embed/>
                </p:oleObj>
              </mc:Choice>
              <mc:Fallback>
                <p:oleObj name="文档" r:id="rId6" imgW="3838575" imgH="1188085" progId="Word.Document.12">
                  <p:embed/>
                  <p:pic>
                    <p:nvPicPr>
                      <p:cNvPr id="0" name="OLE substitute image"/>
                      <p:cNvPicPr/>
                      <p:nvPr/>
                    </p:nvPicPr>
                    <p:blipFill>
                      <a:blip r:embed="rId7"/>
                      <a:stretch>
                        <a:fillRect/>
                      </a:stretch>
                    </p:blipFill>
                    <p:spPr>
                      <a:xfrm>
                        <a:off x="620464" y="2355345"/>
                        <a:ext cx="8128000" cy="2513815"/>
                      </a:xfrm>
                      <a:prstGeom prst="rect">
                        <a:avLst/>
                      </a:prstGeom>
                    </p:spPr>
                  </p:pic>
                </p:oleObj>
              </mc:Fallback>
            </mc:AlternateContent>
          </a:graphicData>
        </a:graphic>
      </p:graphicFrame>
      <p:sp>
        <p:nvSpPr>
          <p:cNvPr id="12" name="矩形 11"/>
          <p:cNvSpPr/>
          <p:nvPr/>
        </p:nvSpPr>
        <p:spPr>
          <a:xfrm>
            <a:off x="2915816" y="2626638"/>
            <a:ext cx="316835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772094" y="3185228"/>
            <a:ext cx="183638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826010" y="3719349"/>
            <a:ext cx="269020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633808" y="4263009"/>
            <a:ext cx="119220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095941"/>
          <a:ext cx="8128000" cy="5443247"/>
        </p:xfrm>
        <a:graphic>
          <a:graphicData uri="http://schemas.openxmlformats.org/presentationml/2006/ole">
            <mc:AlternateContent>
              <mc:Choice xmlns:v="urn:schemas-microsoft-com:vml" Requires="v">
                <p:oleObj spid="_x0000_s1043" name="文档" r:id="rId6" imgW="3838575" imgH="2571750" progId="Word.Document.12">
                  <p:embed/>
                </p:oleObj>
              </mc:Choice>
              <mc:Fallback>
                <p:oleObj name="文档" r:id="rId6" imgW="3838575" imgH="2571750" progId="Word.Document.12">
                  <p:embed/>
                  <p:pic>
                    <p:nvPicPr>
                      <p:cNvPr id="0" name="OLE substitute image"/>
                      <p:cNvPicPr/>
                      <p:nvPr/>
                    </p:nvPicPr>
                    <p:blipFill>
                      <a:blip r:embed="rId7"/>
                      <a:stretch>
                        <a:fillRect/>
                      </a:stretch>
                    </p:blipFill>
                    <p:spPr>
                      <a:xfrm>
                        <a:off x="508000" y="1095941"/>
                        <a:ext cx="8128000" cy="5443247"/>
                      </a:xfrm>
                      <a:prstGeom prst="rect">
                        <a:avLst/>
                      </a:prstGeom>
                    </p:spPr>
                  </p:pic>
                </p:oleObj>
              </mc:Fallback>
            </mc:AlternateContent>
          </a:graphicData>
        </a:graphic>
      </p:graphicFrame>
      <p:sp>
        <p:nvSpPr>
          <p:cNvPr id="7" name="矩形 6"/>
          <p:cNvSpPr/>
          <p:nvPr/>
        </p:nvSpPr>
        <p:spPr>
          <a:xfrm>
            <a:off x="2259620" y="1319379"/>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2523380" y="1851880"/>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523380" y="2384045"/>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802375" y="2940130"/>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738479" y="3475008"/>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3645165" y="4294656"/>
            <a:ext cx="185367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526345" y="4829534"/>
            <a:ext cx="290975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3362753" y="5364412"/>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3738479" y="5920497"/>
            <a:ext cx="1193561"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462831"/>
          <a:ext cx="8128000" cy="4186338"/>
        </p:xfrm>
        <a:graphic>
          <a:graphicData uri="http://schemas.openxmlformats.org/presentationml/2006/ole">
            <mc:AlternateContent>
              <mc:Choice xmlns:v="urn:schemas-microsoft-com:vml" Requires="v">
                <p:oleObj spid="_x0000_s1044" name="文档" r:id="rId6" imgW="3838575" imgH="1977390" progId="Word.Document.12">
                  <p:embed/>
                </p:oleObj>
              </mc:Choice>
              <mc:Fallback>
                <p:oleObj name="文档" r:id="rId6" imgW="3838575" imgH="1977390" progId="Word.Document.12">
                  <p:embed/>
                  <p:pic>
                    <p:nvPicPr>
                      <p:cNvPr id="0" name="OLE substitute image"/>
                      <p:cNvPicPr/>
                      <p:nvPr/>
                    </p:nvPicPr>
                    <p:blipFill>
                      <a:blip r:embed="rId7"/>
                      <a:stretch>
                        <a:fillRect/>
                      </a:stretch>
                    </p:blipFill>
                    <p:spPr>
                      <a:xfrm>
                        <a:off x="508000" y="1462831"/>
                        <a:ext cx="8128000" cy="4186338"/>
                      </a:xfrm>
                      <a:prstGeom prst="rect">
                        <a:avLst/>
                      </a:prstGeom>
                    </p:spPr>
                  </p:pic>
                </p:oleObj>
              </mc:Fallback>
            </mc:AlternateContent>
          </a:graphicData>
        </a:graphic>
      </p:graphicFrame>
      <p:sp>
        <p:nvSpPr>
          <p:cNvPr id="7" name="矩形 6"/>
          <p:cNvSpPr/>
          <p:nvPr/>
        </p:nvSpPr>
        <p:spPr>
          <a:xfrm>
            <a:off x="4500185" y="1731630"/>
            <a:ext cx="203638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667194" y="2287971"/>
            <a:ext cx="119532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366403" y="2817019"/>
            <a:ext cx="1195323" cy="340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356129" y="3338889"/>
            <a:ext cx="1781661" cy="355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160653" y="4089359"/>
            <a:ext cx="1195323" cy="340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3376677" y="4601116"/>
            <a:ext cx="1485840" cy="340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818676" y="5163364"/>
            <a:ext cx="1177260" cy="340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nvGraphicFramePr>
        <p:xfrm>
          <a:off x="508000" y="948355"/>
          <a:ext cx="8128000" cy="5443247"/>
        </p:xfrm>
        <a:graphic>
          <a:graphicData uri="http://schemas.openxmlformats.org/presentationml/2006/ole">
            <mc:AlternateContent>
              <mc:Choice xmlns:v="urn:schemas-microsoft-com:vml" Requires="v">
                <p:oleObj spid="_x0000_s1045" name="文档" r:id="rId2" imgW="3838575" imgH="2571750" progId="Word.Document.12">
                  <p:embed/>
                </p:oleObj>
              </mc:Choice>
              <mc:Fallback>
                <p:oleObj name="文档" r:id="rId2" imgW="3838575" imgH="2571750" progId="Word.Document.12">
                  <p:embed/>
                  <p:pic>
                    <p:nvPicPr>
                      <p:cNvPr id="0" name="OLE substitute image"/>
                      <p:cNvPicPr/>
                      <p:nvPr/>
                    </p:nvPicPr>
                    <p:blipFill>
                      <a:blip r:embed="rId3"/>
                      <a:stretch>
                        <a:fillRect/>
                      </a:stretch>
                    </p:blipFill>
                    <p:spPr>
                      <a:xfrm>
                        <a:off x="508000" y="948355"/>
                        <a:ext cx="8128000" cy="5443247"/>
                      </a:xfrm>
                      <a:prstGeom prst="rect">
                        <a:avLst/>
                      </a:prstGeom>
                    </p:spPr>
                  </p:pic>
                </p:oleObj>
              </mc:Fallback>
            </mc:AlternateContent>
          </a:graphicData>
        </a:graphic>
      </p:graphicFrame>
      <p:sp>
        <p:nvSpPr>
          <p:cNvPr id="8" name="矩形 7">
            <a:hlinkClick r:id="rId4"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7"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4218138" y="1207026"/>
            <a:ext cx="1458627"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4489280" y="1768485"/>
            <a:ext cx="2130205"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524348" y="2295624"/>
            <a:ext cx="2109114" cy="346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526669" y="2779697"/>
            <a:ext cx="2302435"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2526669" y="3613188"/>
            <a:ext cx="1181235"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064002" y="4127518"/>
            <a:ext cx="1204977"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3707968" y="4681461"/>
            <a:ext cx="2067556"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3707968" y="5207638"/>
            <a:ext cx="1227071"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3697694" y="5774911"/>
            <a:ext cx="1227071" cy="391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文言句式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南取百越之地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以为桂林、象郡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为桂林、象郡</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铸以为金人十二。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定语后置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铸以为十二金人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陈涉之位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非尊于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中山之君也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中山之君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后置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锄櫌棘矜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非铦于钩戟长铩也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于钩戟长铩</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后置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谪戍之众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非抗于九国之师也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于九国之师</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后置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身死人手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为天下笑者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表被动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仁义不施而攻守之势异也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不施仁义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表判断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96802" y="1988840"/>
            <a:ext cx="358716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265582" y="2390066"/>
            <a:ext cx="397071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696802" y="3202792"/>
            <a:ext cx="452327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696802" y="4001672"/>
            <a:ext cx="394720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696802" y="4810826"/>
            <a:ext cx="394720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4358936" y="5208652"/>
            <a:ext cx="230129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673294" y="6011898"/>
            <a:ext cx="605894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21.eps" descr="id:2147489936;FounderCES"/>
          <p:cNvPicPr>
            <a:picLocks noChangeAspect="1"/>
          </p:cNvPicPr>
          <p:nvPr/>
        </p:nvPicPr>
        <p:blipFill>
          <a:blip r:embed="rId7"/>
          <a:stretch>
            <a:fillRect/>
          </a:stretch>
        </p:blipFill>
        <p:spPr>
          <a:xfrm>
            <a:off x="2048576" y="1181431"/>
            <a:ext cx="5046848" cy="5117615"/>
          </a:xfrm>
          <a:prstGeom prst="rect">
            <a:avLst/>
          </a:prstGeom>
        </p:spPr>
      </p:pic>
      <p:sp>
        <p:nvSpPr>
          <p:cNvPr id="8" name="矩形 7">
            <a:hlinkClick r:id="rId8"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本文着重叙述秦王朝的兴亡过程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揭露秦始皇的暴虐无道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仁义不施而攻守之势异也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是秦王朝迅速灭亡的原因。作者总结秦王朝覆灭的历史教训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意在借古讽今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目的是劝汉文帝对人民实行宽松的政策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与民休息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以稳固西汉王朝的统治。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77281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27769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掌握文中的通假字、古今异义词、词类活用、文言句式等。</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理解文章结构层次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体会本课叙事时极力铺张渲染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议论时使用对比论证的写作特点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学习事实论证、对比论证的论证方法。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了解贾谊对秦王朝迅速灭亡原因的分析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了解借古讽今、实施仁政的意义。</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把握叙议关系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全文共</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从表达方式看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可以分为叙述部分和议论部分。哪几段是叙述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哪几段是议论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写秦王朝的兴亡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指出秦王朝迅速灭亡的原因。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本文为什么从秦孝公写起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而不从孝公以前的国君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如秦穆公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本文的论点是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仁义不施而攻守之势异也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秦攻夺天下正是从秦孝公开始的。这一点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君臣固守以窥周室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秦孝公在摄政之初固守秦地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席卷天下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包举宇内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囊括四海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并吞八荒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的野心和行动。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在秦国强大的同时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各国诸侯采用了什么方法来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弱秦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各国诸侯是在迫不得已的情况下才联合起来共同抵抗秦国的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其主要措施包括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招纳天下贤才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订立合纵盟约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结成联盟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具有政治影响力和远见的领导人聚合九国力量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一致对秦。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从全文看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攻守之势异也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的不同形势在课文中具体表现在哪些段落中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体现在第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段到第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体现在第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由统一天下到覆灭。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51657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秦始皇即位后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对外、对内分别采取了哪些政策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这些政策导致的结果是什么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请摘录原文词句填表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ct val="0"/>
              </a:spcAft>
              <a:tabLst>
                <a:tab pos="1188085"/>
                <a:tab pos="2163445"/>
                <a:tab pos="3142615"/>
                <a:tab pos="4190365"/>
              </a:tabLst>
            </a:pPr>
            <a:endParaRPr lang="en-US" altLang="zh-CN" sz="2200" smtClean="0">
              <a:solidFill>
                <a:srgbClr val="000000"/>
              </a:solidFill>
              <a:latin typeface="Times New Roman" pitchFamily="18" charset="0"/>
              <a:ea typeface="方正书宋_GBK" panose="03000509000000000000" pitchFamily="65" charset="-122"/>
              <a:cs typeface="Times New Roman" pitchFamily="18" charset="0"/>
            </a:endParaRPr>
          </a:p>
          <a:p>
            <a:pPr>
              <a:lnSpc>
                <a:spcPct val="150000"/>
              </a:lnSpc>
              <a:spcAft>
                <a:spcPct val="0"/>
              </a:spcAft>
              <a:tabLst>
                <a:tab pos="1188085"/>
                <a:tab pos="2163445"/>
                <a:tab pos="3142615"/>
                <a:tab pos="4190365"/>
              </a:tabLst>
            </a:pPr>
            <a:endParaRPr lang="en-US" altLang="zh-CN" sz="2200">
              <a:solidFill>
                <a:srgbClr val="000000"/>
              </a:solidFill>
              <a:latin typeface="Times New Roman" pitchFamily="18" charset="0"/>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南取百越之地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以为桂林、象郡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乃使蒙恬北筑长城而守藩篱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却匈奴七百余里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废先王之道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焚百家之言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以愚黔首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隳名城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杀豪杰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收天下之兵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聚之咸阳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销锋镝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铸以为金人十二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以弱天下之民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良将劲弩守要害之处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信臣精卒陈利兵而谁何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仁义不施而攻守之势异也。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204864"/>
          <a:ext cx="8128000" cy="1508760"/>
        </p:xfrm>
        <a:graphic>
          <a:graphicData uri="http://schemas.openxmlformats.org/drawingml/2006/table">
            <a:tbl>
              <a:tblPr firstRow="1" firstCol="1" bandRow="1"/>
              <a:tblGrid>
                <a:gridCol w="4064000"/>
                <a:gridCol w="40640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对外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对内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结果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7" dur="500"/>
                                        <p:tgtEl>
                                          <p:spTgt spid="2">
                                            <p:txEl>
                                              <p:pRg st="5" end="5"/>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randombar(horizontal)">
                                      <p:cBhvr>
                                        <p:cTn id="10" dur="500"/>
                                        <p:tgtEl>
                                          <p:spTgt spid="2">
                                            <p:txEl>
                                              <p:pRg st="6" end="6"/>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3"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体会文章语言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即指斥秦的过失。作者在文中是怎样层层推进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论述秦国的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作者以秦的兴亡史实为基本依据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采用对比方法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水到渠成地指出秦亡的原因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揭示出秦的过失在于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作者写了陈涉起义时的哪些不利条件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作者为什么要详写陈涉的不利条件与天下人的积极响应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详述了陈涉身份之低下、才能之平庸、财富之匮乏、起义之仓促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士卒之疲弊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武器之钝劣等。在这样的劣势之下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天下云集响应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说明秦的暴政使得人心尽失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在叙述中含有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本文多处运用了对比手法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试找出并分析其作用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秦国本身先强后弱、先盛后衰、先兴后亡的对比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秦国与九国之师的对比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秦王朝与陈涉的对比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陈涉与九国之师的对比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几种对比交织在一起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结构宏伟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角度清晰。主客观形势不同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强弱、盛衰、难易不同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都从几方面的对比中显现出来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有力地突出了中心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仁义不施而攻守之势异也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747200"/>
          <a:ext cx="8128635" cy="1930400"/>
        </p:xfrm>
        <a:graphic>
          <a:graphicData uri="http://schemas.openxmlformats.org/drawingml/2006/table">
            <a:tbl>
              <a:tblPr firstRow="1" firstCol="1" bandRow="1"/>
              <a:tblGrid>
                <a:gridCol w="2709545"/>
                <a:gridCol w="2709545"/>
                <a:gridCol w="2709545"/>
              </a:tblGrid>
              <a:tr h="386080">
                <a:tc gridSpan="2">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对比内容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对比作用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08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vert="horz" wrap="square"/>
                    <a:lstStyle/>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38608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r>
              <a:tr h="38608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r>
              <a:tr h="38608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r>
            </a:tbl>
          </a:graphicData>
        </a:graphic>
      </p:graphicFrame>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席卷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囊括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有吞并天下之心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但作者为什么要舍简就繁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采用排比句式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意在突出秦孝公吞并六国、独占天下的勃勃雄心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以及秦对诸侯各国虎视眈眈的情态、咄咄逼人的气势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也为后文写孝公之后的历代秦君的赫赫功业张本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与后文写秦一统天下之后的顷刻覆亡形成对比并做了铺垫。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2934"/>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贾谊认为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秦朝灭亡的原因是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仁义不施而攻守之势异也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。从文中你还能读出秦朝灭亡的其他原因吗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请结合文本加以探究。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秦朝在统一过程中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在夺得天下后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大肆扩展版图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只注重武力征服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缺少安定百姓的具体措施等。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滥用武力是主因。秦朝在统一过程中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依靠自身的武力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大肆征伐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在统一天下之后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又北征匈奴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南征百越。久战力竭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顾外而不顾内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是其灭亡主因。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滥用民力是主因。秦朝在统一天下之后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筑长城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建阿房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修骊宫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劳民而伤财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百姓得不到休养生息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农业得不到大力发展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这是主要原因。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骄傲自大是主因。秦朝在统一天下之后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践华为城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因河为池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自以为关中之固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金城千里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子孙帝王万世之业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骄傲自大使其失去天下。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5" dur="500"/>
                                        <p:tgtEl>
                                          <p:spTgt spid="2">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095940"/>
          <a:ext cx="8128000" cy="5024279"/>
        </p:xfrm>
        <a:graphic>
          <a:graphicData uri="http://schemas.openxmlformats.org/presentationml/2006/ole">
            <mc:AlternateContent>
              <mc:Choice xmlns:v="urn:schemas-microsoft-com:vml" Requires="v">
                <p:oleObj spid="_x0000_s1046"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095940"/>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47"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13564"/>
          <a:ext cx="8128000" cy="5024279"/>
        </p:xfrm>
        <a:graphic>
          <a:graphicData uri="http://schemas.openxmlformats.org/presentationml/2006/ole">
            <mc:AlternateContent>
              <mc:Choice xmlns:v="urn:schemas-microsoft-com:vml" Requires="v">
                <p:oleObj spid="_x0000_s1048"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13564"/>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6999679"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贾谊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168),</a:t>
            </a:r>
            <a:r>
              <a:rPr lang="zh-CN" altLang="zh-CN" sz="2200">
                <a:solidFill>
                  <a:srgbClr val="000000"/>
                </a:solidFill>
                <a:latin typeface="Times New Roman" panose="02020603050405020304" pitchFamily="18" charset="0"/>
                <a:cs typeface="Times New Roman" panose="02020603050405020304" pitchFamily="18" charset="0"/>
              </a:rPr>
              <a:t>洛阳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今属河南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西汉文学家。</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岁即有才名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年轻时由河南郡守吴公推荐</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岁被文帝召为博士。不到一年被破格提为太中大夫。因遭群臣忌恨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被贬为长沙王太傅。后被召回长安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为梁怀王太傅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20.eps" descr="id:2147489870;FounderCES"/>
          <p:cNvPicPr/>
          <p:nvPr/>
        </p:nvPicPr>
        <p:blipFill>
          <a:blip r:embed="rId6"/>
          <a:stretch>
            <a:fillRect/>
          </a:stretch>
        </p:blipFill>
        <p:spPr>
          <a:xfrm>
            <a:off x="7421498" y="2191156"/>
            <a:ext cx="1128321" cy="1618432"/>
          </a:xfrm>
          <a:prstGeom prst="rect">
            <a:avLst/>
          </a:prstGeom>
        </p:spPr>
      </p:pic>
      <p:sp>
        <p:nvSpPr>
          <p:cNvPr id="8" name="矩形 7"/>
          <p:cNvSpPr>
            <a:spLocks noChangeAspect="1"/>
          </p:cNvSpPr>
          <p:nvPr/>
        </p:nvSpPr>
        <p:spPr>
          <a:xfrm>
            <a:off x="508000" y="3775575"/>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梁怀王坠马而死后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贾谊深自歉疚</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Times New Roman" panose="02020603050405020304" pitchFamily="18" charset="0"/>
                <a:cs typeface="Times New Roman" panose="02020603050405020304" pitchFamily="18" charset="0"/>
              </a:rPr>
              <a:t>岁忧伤而死。其著作主要有政论和辞赋两类。政论如《过秦论》《论积贮疏》《陈政事疏》等都很有名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辞赋以《吊屈原赋》《服鸟赋》最著名。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23394"/>
          <a:ext cx="8128000" cy="5024279"/>
        </p:xfrm>
        <a:graphic>
          <a:graphicData uri="http://schemas.openxmlformats.org/presentationml/2006/ole">
            <mc:AlternateContent>
              <mc:Choice xmlns:v="urn:schemas-microsoft-com:vml" Requires="v">
                <p:oleObj spid="_x0000_s1049"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23394"/>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65130"/>
          <a:ext cx="8128000" cy="4781740"/>
        </p:xfrm>
        <a:graphic>
          <a:graphicData uri="http://schemas.openxmlformats.org/presentationml/2006/ole">
            <mc:AlternateContent>
              <mc:Choice xmlns:v="urn:schemas-microsoft-com:vml" Requires="v">
                <p:oleObj spid="_x0000_s1050" name="文档" r:id="rId8" imgW="4032885" imgH="2374265" progId="Word.Document.12">
                  <p:embed/>
                </p:oleObj>
              </mc:Choice>
              <mc:Fallback>
                <p:oleObj name="文档" r:id="rId8" imgW="4032885" imgH="2374265" progId="Word.Document.12">
                  <p:embed/>
                  <p:pic>
                    <p:nvPicPr>
                      <p:cNvPr id="0" name="OLE substitute image"/>
                      <p:cNvPicPr/>
                      <p:nvPr/>
                    </p:nvPicPr>
                    <p:blipFill>
                      <a:blip r:embed="rId9"/>
                      <a:stretch>
                        <a:fillRect/>
                      </a:stretch>
                    </p:blipFill>
                    <p:spPr>
                      <a:xfrm>
                        <a:off x="508000" y="1165130"/>
                        <a:ext cx="8128000" cy="478174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222819"/>
          <a:ext cx="8128000" cy="4666363"/>
        </p:xfrm>
        <a:graphic>
          <a:graphicData uri="http://schemas.openxmlformats.org/presentationml/2006/ole">
            <mc:AlternateContent>
              <mc:Choice xmlns:v="urn:schemas-microsoft-com:vml" Requires="v">
                <p:oleObj spid="_x0000_s1051" name="文档" r:id="rId8" imgW="4133215" imgH="2374265" progId="Word.Document.12">
                  <p:embed/>
                </p:oleObj>
              </mc:Choice>
              <mc:Fallback>
                <p:oleObj name="文档" r:id="rId8" imgW="4133215" imgH="2374265" progId="Word.Document.12">
                  <p:embed/>
                  <p:pic>
                    <p:nvPicPr>
                      <p:cNvPr id="0" name="OLE substitute image"/>
                      <p:cNvPicPr/>
                      <p:nvPr/>
                    </p:nvPicPr>
                    <p:blipFill>
                      <a:blip r:embed="rId9"/>
                      <a:stretch>
                        <a:fillRect/>
                      </a:stretch>
                    </p:blipFill>
                    <p:spPr>
                      <a:xfrm>
                        <a:off x="508000" y="1222819"/>
                        <a:ext cx="8128000" cy="4666363"/>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2"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53"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96752"/>
          <a:ext cx="8128000" cy="5024279"/>
        </p:xfrm>
        <a:graphic>
          <a:graphicData uri="http://schemas.openxmlformats.org/presentationml/2006/ole">
            <mc:AlternateContent>
              <mc:Choice xmlns:v="urn:schemas-microsoft-com:vml" Requires="v">
                <p:oleObj spid="_x0000_s1054"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96752"/>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5"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96752"/>
          <a:ext cx="8128000" cy="5024279"/>
        </p:xfrm>
        <a:graphic>
          <a:graphicData uri="http://schemas.openxmlformats.org/presentationml/2006/ole">
            <mc:AlternateContent>
              <mc:Choice xmlns:v="urn:schemas-microsoft-com:vml" Requires="v">
                <p:oleObj spid="_x0000_s1056"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96752"/>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57"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2299093"/>
          <a:ext cx="8128000" cy="2513815"/>
        </p:xfrm>
        <a:graphic>
          <a:graphicData uri="http://schemas.openxmlformats.org/presentationml/2006/ole">
            <mc:AlternateContent>
              <mc:Choice xmlns:v="urn:schemas-microsoft-com:vml" Requires="v">
                <p:oleObj spid="_x0000_s1058" name="文档" r:id="rId8" imgW="3838575" imgH="1188085" progId="Word.Document.12">
                  <p:embed/>
                </p:oleObj>
              </mc:Choice>
              <mc:Fallback>
                <p:oleObj name="文档" r:id="rId8" imgW="3838575" imgH="1188085" progId="Word.Document.12">
                  <p:embed/>
                  <p:pic>
                    <p:nvPicPr>
                      <p:cNvPr id="0" name="OLE substitute image"/>
                      <p:cNvPicPr/>
                      <p:nvPr/>
                    </p:nvPicPr>
                    <p:blipFill>
                      <a:blip r:embed="rId9"/>
                      <a:stretch>
                        <a:fillRect/>
                      </a:stretch>
                    </p:blipFill>
                    <p:spPr>
                      <a:xfrm>
                        <a:off x="508000" y="2299093"/>
                        <a:ext cx="8128000" cy="25138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《过秦论》是贾谊政论散文的代表作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有上中下三篇。三篇文章从不同角度指斥秦的过失。本文是上篇。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春秋以来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战乱频仍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加之秦统一后的暴政、秦末农民起义和楚汉之争的影响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社会经济遭受特大破坏。农民大量流亡异乡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不得耕作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还有些为生计所迫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卖妻鬻子或自卖为奴。战乱使人口锐减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商业萧条。奸商囤积居奇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物价昂贵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米一石值万钱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马一匹达百金。新建立的西汉政权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府库空虚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财政困难。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西汉文帝时代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虽然社会经济有所好转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但潜伏着严重的社会危机。当时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权贵豪门大量侵吞农民土地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使农民破产流亡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苛重的压迫剥削和酷虐的刑罚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也使阶级矛盾日渐激化。针对这样的社会现实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为巩固西汉政权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主张施行仁政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与民休息。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59"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41025"/>
          <a:ext cx="8128000" cy="5024279"/>
        </p:xfrm>
        <a:graphic>
          <a:graphicData uri="http://schemas.openxmlformats.org/presentationml/2006/ole">
            <mc:AlternateContent>
              <mc:Choice xmlns:v="urn:schemas-microsoft-com:vml" Requires="v">
                <p:oleObj spid="_x0000_s1060"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41025"/>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095940"/>
          <a:ext cx="8128000" cy="5024279"/>
        </p:xfrm>
        <a:graphic>
          <a:graphicData uri="http://schemas.openxmlformats.org/presentationml/2006/ole">
            <mc:AlternateContent>
              <mc:Choice xmlns:v="urn:schemas-microsoft-com:vml" Requires="v">
                <p:oleObj spid="_x0000_s1061"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095940"/>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96752"/>
          <a:ext cx="8128000" cy="5024279"/>
        </p:xfrm>
        <a:graphic>
          <a:graphicData uri="http://schemas.openxmlformats.org/presentationml/2006/ole">
            <mc:AlternateContent>
              <mc:Choice xmlns:v="urn:schemas-microsoft-com:vml" Requires="v">
                <p:oleObj spid="_x0000_s1062"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96752"/>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113031"/>
          <a:ext cx="8128000" cy="5024279"/>
        </p:xfrm>
        <a:graphic>
          <a:graphicData uri="http://schemas.openxmlformats.org/presentationml/2006/ole">
            <mc:AlternateContent>
              <mc:Choice xmlns:v="urn:schemas-microsoft-com:vml" Requires="v">
                <p:oleObj spid="_x0000_s1063" name="文档" r:id="rId8" imgW="3838575" imgH="2374265" progId="Word.Document.12">
                  <p:embed/>
                </p:oleObj>
              </mc:Choice>
              <mc:Fallback>
                <p:oleObj name="文档" r:id="rId8" imgW="3838575" imgH="2374265" progId="Word.Document.12">
                  <p:embed/>
                  <p:pic>
                    <p:nvPicPr>
                      <p:cNvPr id="0" name="OLE substitute image"/>
                      <p:cNvPicPr/>
                      <p:nvPr/>
                    </p:nvPicPr>
                    <p:blipFill>
                      <a:blip r:embed="rId9"/>
                      <a:stretch>
                        <a:fillRect/>
                      </a:stretch>
                    </p:blipFill>
                    <p:spPr>
                      <a:xfrm>
                        <a:off x="508000" y="1113031"/>
                        <a:ext cx="8128000" cy="50242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672315"/>
          <a:ext cx="8128000" cy="3767370"/>
        </p:xfrm>
        <a:graphic>
          <a:graphicData uri="http://schemas.openxmlformats.org/presentationml/2006/ole">
            <mc:AlternateContent>
              <mc:Choice xmlns:v="urn:schemas-microsoft-com:vml" Requires="v">
                <p:oleObj spid="_x0000_s1064" name="文档" r:id="rId8" imgW="3838575" imgH="1779905" progId="Word.Document.12">
                  <p:embed/>
                </p:oleObj>
              </mc:Choice>
              <mc:Fallback>
                <p:oleObj name="文档" r:id="rId8" imgW="3838575" imgH="1779905" progId="Word.Document.12">
                  <p:embed/>
                  <p:pic>
                    <p:nvPicPr>
                      <p:cNvPr id="0" name="OLE substitute image"/>
                      <p:cNvPicPr/>
                      <p:nvPr/>
                    </p:nvPicPr>
                    <p:blipFill>
                      <a:blip r:embed="rId9"/>
                      <a:stretch>
                        <a:fillRect/>
                      </a:stretch>
                    </p:blipFill>
                    <p:spPr>
                      <a:xfrm>
                        <a:off x="508000" y="1672315"/>
                        <a:ext cx="8128000" cy="376737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文采斐然的铺排渲染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贾谊是汉赋的早期作家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这篇文章不是赋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却带有赋的特色。它讲究铺排渲染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例如开头写秦孝公的雄心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席卷天下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包举宇内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等四个短语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中间写九国之师攻秦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四君、六国、谋臣、策士、武将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一一列名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显得很有气势。行文多用骈偶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朗朗上口。它的骈偶不同于后来的骈体文以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为基本形式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而是非常灵活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有时字数不完全相等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履至尊而制六合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执敲扑而鞭笞天下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有时骈语包含在散句之中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然后践华为城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因河为池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据亿丈之城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临不测之渊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。如此变化多端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不显得单调。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720571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心中的一泓清泉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的手法写一段或几段文字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要求语言优美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语文是一门学习语言文字运用的综合性、实用性课程。从结绳记事到出现文字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蕴藏着形象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从清丽脱俗的诗词到柔美飘逸的散文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蕴藏着灵动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从论证严密的论文到情节曲折的小说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蕴藏着灵魂。品味语文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就像细品一杯香茗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温馨的气息沁人心脾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就像荷叶上刚沁出的一滴露水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生命的气息传遍全身。语文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心中的一泓清泉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涤荡着人性的灵魂。让我们走进语文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去品味人性的至纯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去感受人性的高洁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去感受人性的华美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概括文言文内容要点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文言文阅读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读懂是关键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所以在做文言文阅读题时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首先要读文章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有时还可借助选项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进一步理解文意。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点面结合准对应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关注易错比细心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审题意。明方向认真审读题干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抓住问题的关键词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确保思维方向不偏离。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定范围。找信息找准回答问题的文本范围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并锁定相关信息。析要点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规范答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扣住问题的关键点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列举答案要点。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可主要采用以下方法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核心组合法。抓住题干中的核心人物、事件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对原文的重要信息进行组合。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提取法。根据句意或层意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提炼出内涵要素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进行陈述或评价。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是文体的一种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属议论文。论是论述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即发表自己的主张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阐明事物的道理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其目的主要在于立。陆机《文赋》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颂优游以彬蔚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论精微而朗畅。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如《过秦论》《六国论》等。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山东模拟题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萧相国何者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沛丰人也。高祖为亭长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常左右之。及高祖起为沛公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何常为丞督事。沛公至咸阳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诸将皆争走金帛财物之府分之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何独先入收秦丞相御史律令图书藏之。沛公为汉王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以何为丞相。项王与诸侯屠烧咸阳而去。汉王所以具知天下厄塞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户口多少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强弱之处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民所疾苦者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以何具得秦图书也。何进言韩信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汉王以信为大将军。汉王引兵东定三秦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何以丞相留收巴蜀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填抚谕告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使给军食。汉二年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汉王与诸侯击楚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何守关中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治栎阳。为法令约束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立宗庙社稷宫室县邑。辄奏上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许以从事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即不及奏上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辄以便宜施行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上来以闻。汉五年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既杀项羽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论功行封。群臣争功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岁余功不决。高祖以萧何功最盛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封为酂侯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所食邑多。功臣皆曰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臣等身被坚执锐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多者百余战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少者数十合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攻城略地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大小各有差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今萧何未尝有汗马之劳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徒持文墨议论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顾反居臣等上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诸君知猎乎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知猎狗乎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追杀兽兔者狗也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而发踪指示兽处者人也。今诸君徒能得走兽耳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功狗也。至如萧何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发踪指示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功人也。且诸君独以身随我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多者两三人。今萧何举宗数十人皆随我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功不可忘也。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群臣皆莫敢言。汉十一年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陈豨反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高祖自将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至邯郸。未罢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淮阴侯谋反关中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吕后用萧何计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诛淮阴侯。上已闻淮阴侯诛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使使拜丞相何为相国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益封五千户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令卒五百人一都尉为相国卫。诸君皆贺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召平独吊。召平谓相国曰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祸自此始矣。愿君让封勿受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悉以家私财佐军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则上心说。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相国从其计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高帝乃大喜。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萧相国世家》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23208"/>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萧何勤勤恳恳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长期辅佐刘邦。萧何在刘邦做亭长时就经常帮助他。楚汉战争中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萧何以丞相身份留守巴蜀、关中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使刘邦有稳固的后方。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萧何深谋远虑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志在经世济民。汉军攻入咸阳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将士们忙着哄抢财宝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萧何却收藏秦律令图籍档案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使刘邦能了解天下地形、户口等情况。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萧何不善征战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论功却排第一。天下平定论功行赏时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刘邦以狩猎为喻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坚持认为萧何之功最高。经过刘邦的开导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武将们对萧何心悦诚服。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萧何忠于刘邦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献计斩杀韩信。楚汉战争中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萧何为帮助刘邦战胜项羽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举荐了韩信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刘邦称帝后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因韩信谋反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萧何又帮吕后杀死了韩信。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答题区间在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既杀项羽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定天下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群臣皆莫敢言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本项涉及时间、事件、人物及行为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前面的表述都与原文相符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武将们对萧何心悦诚服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则与原文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群臣皆莫敢言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095941"/>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萧相国何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是沛县丰邑人。高祖担任亭长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萧何就经常给他帮助。等到高祖起兵当了沛公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萧何常常做副手督办事务。沛公进入咸阳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将领们都争先奔向储藏金帛财物的仓库去分东西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唯独萧何先去把秦朝丞相和御史大夫保管的法律诏令以及各种图书文献收藏起来。沛公立为汉王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让萧何当丞相。项羽与诸侯的军队屠杀焚烧咸阳然后离去。而汉王后来之所以能详细地知道全国各处的险关要塞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户口多少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兵力强弱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百姓们的疾苦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都是因为萧何完整地得到了秦朝的文献档案。萧何又向汉王进言推荐韩信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汉王就任命韩信为大将军。汉王带兵东出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平定三秦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萧何以丞相的身份留在后方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负责收服巴蜀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镇守安抚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发布政令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告谕百姓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为在前方作战的军队供给粮食。汉王二年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汉王联合诸侯一起攻打项羽</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44015"/>
            <a:ext cx="8128000" cy="455612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萧何留守关中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在栎阳处理政务。他制定各种法令制度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建立宗庙、社稷、宫殿、县邑。诸事总要奏请汉王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获准了就执行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倘若来不及奏请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就根据情况酌情处理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汉王来了再报告。汉王五年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已经消灭了项羽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平定了天下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汉王要评定功劳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进行封赏。由于群臣争功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过了一年多仍然没把功劳的大小决定下来。高祖认为萧何的功劳最大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把他封为酂侯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给他的食邑很多。功臣们都说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我们亲自身披铠甲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手执兵器作战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多的打过一百多仗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少的也经历了几十次战斗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攻破敌人的城池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夺取敌人的土地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或大或小都有战功。如今萧何没有汗马功劳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只管管文书案卷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发发议论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反倒功居我等之上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诸位懂得打猎吗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功臣们回答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你们知道猎狗的作用吗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2066"/>
            <a:ext cx="8128000" cy="536765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打猎的时候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追赶扑杀野兽兔子的是猎狗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能够发现踪迹向猎狗指示野兽所在之处的是猎人。现在你们诸位只能奔走追获野兽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不过是有功的猎狗。至于萧何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他能发现踪迹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是有功的猎人。何况你们都只是自己本人追随我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至多不过加上两三个亲属。现今萧何全部宗族几十个人都跟随我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他的功劳是不能忘记的。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群臣这才不敢多说什么。汉王十一年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陈豨反叛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高祖亲自统率军队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到达邯郸。战事还没有结束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淮阴侯韩信在关中谋反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吕后采用萧何的计策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杀了淮阴侯。高祖已经听说淮阴侯被杀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派遣使者拜丞相萧何为相国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加封五千户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并令一个都尉带领五百名士卒做相国的卫队。为此许多人都来祝贺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唯独召平一人来报忧。召平对相国萧何说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祸患从此开始了。希望您辞让封赏不受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把家里的资财全都捐助军队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那么皇上心里就会高兴。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萧相国依计行事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高祖果然非常欢喜。</a:t>
            </a:r>
            <a:endParaRPr lang="zh-CN" altLang="en-US" sz="2200"/>
          </a:p>
        </p:txBody>
      </p:sp>
      <p:pic>
        <p:nvPicPr>
          <p:cNvPr id="6" name="New picture" hidden="1"/>
          <p:cNvPicPr/>
          <p:nvPr/>
        </p:nvPicPr>
        <p:blipFill>
          <a:blip r:embed="rId5"/>
          <a:stretch>
            <a:fillRect/>
          </a:stretch>
        </p:blipFill>
        <p:spPr>
          <a:xfrm>
            <a:off x="11214100" y="11722100"/>
            <a:ext cx="444500" cy="3302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844824"/>
          <a:ext cx="8128000" cy="4349164"/>
        </p:xfrm>
        <a:graphic>
          <a:graphicData uri="http://schemas.openxmlformats.org/presentationml/2006/ole">
            <mc:AlternateContent>
              <mc:Choice xmlns:v="urn:schemas-microsoft-com:vml" Requires="v">
                <p:oleObj spid="_x0000_s1038" name="文档" r:id="rId6" imgW="3858260" imgH="2064385" progId="Word.Document.12">
                  <p:embed/>
                </p:oleObj>
              </mc:Choice>
              <mc:Fallback>
                <p:oleObj name="文档" r:id="rId6" imgW="3858260" imgH="2064385" progId="Word.Document.12">
                  <p:embed/>
                  <p:pic>
                    <p:nvPicPr>
                      <p:cNvPr id="0" name="OLE substitute image"/>
                      <p:cNvPicPr/>
                      <p:nvPr/>
                    </p:nvPicPr>
                    <p:blipFill>
                      <a:blip r:embed="rId7"/>
                      <a:stretch>
                        <a:fillRect/>
                      </a:stretch>
                    </p:blipFill>
                    <p:spPr>
                      <a:xfrm>
                        <a:off x="508000" y="1844824"/>
                        <a:ext cx="8128000" cy="434916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11175" y="1268760"/>
          <a:ext cx="8132763" cy="5518150"/>
        </p:xfrm>
        <a:graphic>
          <a:graphicData uri="http://schemas.openxmlformats.org/presentationml/2006/ole">
            <mc:AlternateContent>
              <mc:Choice xmlns:v="urn:schemas-microsoft-com:vml" Requires="v">
                <p:oleObj spid="_x0000_s1039" name="文档" r:id="rId6" imgW="3867785" imgH="2624455" progId="Word.Document.12">
                  <p:embed/>
                </p:oleObj>
              </mc:Choice>
              <mc:Fallback>
                <p:oleObj name="文档" r:id="rId6" imgW="3867785" imgH="2624455" progId="Word.Document.12">
                  <p:embed/>
                  <p:pic>
                    <p:nvPicPr>
                      <p:cNvPr id="0" name="OLE substitute image"/>
                      <p:cNvPicPr/>
                      <p:nvPr/>
                    </p:nvPicPr>
                    <p:blipFill>
                      <a:blip r:embed="rId7"/>
                      <a:stretch>
                        <a:fillRect/>
                      </a:stretch>
                    </p:blipFill>
                    <p:spPr>
                      <a:xfrm>
                        <a:off x="511175" y="1268760"/>
                        <a:ext cx="8132763" cy="551815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2716732"/>
            <a:ext cx="8128000" cy="1800648"/>
            <a:chOff x="508000" y="2716732"/>
            <a:chExt cx="8128000" cy="1800648"/>
          </a:xfrm>
        </p:grpSpPr>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辨析通假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锄櫌棘矜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碎土平田用的农具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赢粮而景从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非及乡时之士也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1227034" y="3350786"/>
              <a:ext cx="259080" cy="368300"/>
            </a:xfrm>
            <a:prstGeom prst="rect">
              <a:avLst/>
            </a:prstGeom>
            <a:noFill/>
          </p:spPr>
          <p:txBody>
            <a:bodyPr wrap="none" rtlCol="0">
              <a:spAutoFit/>
            </a:bodyPr>
            <a:lstStyle/>
            <a:p>
              <a:r>
                <a:rPr lang="en-US" altLang="zh-CN" b="1" smtClean="0"/>
                <a:t>· </a:t>
              </a:r>
              <a:endParaRPr lang="zh-CN" altLang="en-US" b="1"/>
            </a:p>
          </p:txBody>
        </p:sp>
        <p:sp>
          <p:nvSpPr>
            <p:cNvPr id="12" name="文本框 11"/>
            <p:cNvSpPr txBox="1"/>
            <p:nvPr/>
          </p:nvSpPr>
          <p:spPr>
            <a:xfrm>
              <a:off x="1761912" y="3748283"/>
              <a:ext cx="259080" cy="368300"/>
            </a:xfrm>
            <a:prstGeom prst="rect">
              <a:avLst/>
            </a:prstGeom>
            <a:noFill/>
          </p:spPr>
          <p:txBody>
            <a:bodyPr wrap="none" rtlCol="0">
              <a:spAutoFit/>
            </a:bodyPr>
            <a:lstStyle/>
            <a:p>
              <a:r>
                <a:rPr lang="en-US" altLang="zh-CN" b="1" smtClean="0"/>
                <a:t>· </a:t>
              </a:r>
              <a:endParaRPr lang="zh-CN" altLang="en-US" b="1"/>
            </a:p>
          </p:txBody>
        </p:sp>
        <p:sp>
          <p:nvSpPr>
            <p:cNvPr id="13" name="文本框 12"/>
            <p:cNvSpPr txBox="1"/>
            <p:nvPr/>
          </p:nvSpPr>
          <p:spPr>
            <a:xfrm>
              <a:off x="1472110" y="4149080"/>
              <a:ext cx="259080" cy="368300"/>
            </a:xfrm>
            <a:prstGeom prst="rect">
              <a:avLst/>
            </a:prstGeom>
            <a:noFill/>
          </p:spPr>
          <p:txBody>
            <a:bodyPr wrap="none" rtlCol="0">
              <a:spAutoFit/>
            </a:bodyPr>
            <a:lstStyle/>
            <a:p>
              <a:r>
                <a:rPr lang="en-US" altLang="zh-CN" b="1" smtClean="0"/>
                <a:t>· </a:t>
              </a:r>
              <a:endParaRPr lang="zh-CN" altLang="en-US" b="1"/>
            </a:p>
          </p:txBody>
        </p:sp>
      </p:grpSp>
      <p:sp>
        <p:nvSpPr>
          <p:cNvPr id="14" name="矩形 13"/>
          <p:cNvSpPr/>
          <p:nvPr/>
        </p:nvSpPr>
        <p:spPr>
          <a:xfrm>
            <a:off x="2896089" y="3146927"/>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367723" y="3146927"/>
            <a:ext cx="2214539"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3178451" y="3557143"/>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3707904" y="3959954"/>
            <a:ext cx="266573" cy="33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1"/>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古今异</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594539"/>
          <a:ext cx="8128000" cy="4736912"/>
        </p:xfrm>
        <a:graphic>
          <a:graphicData uri="http://schemas.openxmlformats.org/presentationml/2006/ole">
            <mc:AlternateContent>
              <mc:Choice xmlns:v="urn:schemas-microsoft-com:vml" Requires="v">
                <p:oleObj spid="_x0000_s1040" name="文档" r:id="rId6" imgW="3881120" imgH="2263140" progId="Word.Document.12">
                  <p:embed/>
                </p:oleObj>
              </mc:Choice>
              <mc:Fallback>
                <p:oleObj name="文档" r:id="rId6" imgW="3881120" imgH="2263140" progId="Word.Document.12">
                  <p:embed/>
                  <p:pic>
                    <p:nvPicPr>
                      <p:cNvPr id="0" name="OLE substitute image"/>
                      <p:cNvPicPr/>
                      <p:nvPr/>
                    </p:nvPicPr>
                    <p:blipFill>
                      <a:blip r:embed="rId7"/>
                      <a:stretch>
                        <a:fillRect/>
                      </a:stretch>
                    </p:blipFill>
                    <p:spPr>
                      <a:xfrm>
                        <a:off x="508000" y="1594539"/>
                        <a:ext cx="8128000" cy="4736912"/>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391</Paragraphs>
  <Slides>56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56</vt:i4>
      </vt:variant>
    </vt:vector>
  </HeadingPairs>
  <TitlesOfParts>
    <vt:vector baseType="lpstr" size="68">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11　过秦论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2020-09-14T09:46:46Z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