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99" r:id="rId6"/>
    <p:sldId id="379" r:id="rId7"/>
    <p:sldId id="300" r:id="rId8"/>
    <p:sldId id="389" r:id="rId9"/>
    <p:sldId id="380" r:id="rId10"/>
    <p:sldId id="259" r:id="rId11"/>
    <p:sldId id="382" r:id="rId12"/>
    <p:sldId id="444" r:id="rId13"/>
    <p:sldId id="384" r:id="rId14"/>
    <p:sldId id="383" r:id="rId15"/>
    <p:sldId id="470" r:id="rId16"/>
    <p:sldId id="360" r:id="rId17"/>
    <p:sldId id="385" r:id="rId18"/>
    <p:sldId id="423" r:id="rId19"/>
    <p:sldId id="390" r:id="rId20"/>
    <p:sldId id="361" r:id="rId21"/>
    <p:sldId id="391" r:id="rId22"/>
    <p:sldId id="362" r:id="rId23"/>
    <p:sldId id="471" r:id="rId24"/>
    <p:sldId id="301" r:id="rId25"/>
    <p:sldId id="386" r:id="rId26"/>
    <p:sldId id="364" r:id="rId27"/>
    <p:sldId id="366" r:id="rId28"/>
    <p:sldId id="388" r:id="rId29"/>
    <p:sldId id="392" r:id="rId30"/>
    <p:sldId id="365" r:id="rId31"/>
    <p:sldId id="378" r:id="rId32"/>
    <p:sldId id="417" r:id="rId33"/>
    <p:sldId id="373" r:id="rId34"/>
    <p:sldId id="374" r:id="rId35"/>
    <p:sldId id="375" r:id="rId36"/>
    <p:sldId id="376" r:id="rId37"/>
  </p:sldIdLst>
  <p:sldSz cx="12192000" cy="68580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412CC"/>
    <a:srgbClr val="B4DCFA"/>
    <a:srgbClr val="3B04AA"/>
    <a:srgbClr val="0F0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9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810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811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1048812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813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814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4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4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7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7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7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7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7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7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4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4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4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4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6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7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7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7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7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7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  <p:sp>
        <p:nvSpPr>
          <p:cNvPr id="104867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13EDE87-FC43-4F0C-9C51-E666AB0AC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5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736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04873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3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3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752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75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5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5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7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728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72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3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3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图片 12"/>
          <p:cNvPicPr>
            <a:picLocks noChangeAspect="1"/>
          </p:cNvPicPr>
          <p:nvPr/>
        </p:nvPicPr>
        <p:blipFill rotWithShape="1">
          <a:blip r:embed="rId2" cstate="print"/>
          <a:srcRect l="17878" t="35012" b="43146"/>
          <a:stretch>
            <a:fillRect/>
          </a:stretch>
        </p:blipFill>
        <p:spPr>
          <a:xfrm>
            <a:off x="0" y="0"/>
            <a:ext cx="5837733" cy="2166151"/>
          </a:xfrm>
          <a:prstGeom prst="rect">
            <a:avLst/>
          </a:prstGeom>
        </p:spPr>
      </p:pic>
      <p:pic>
        <p:nvPicPr>
          <p:cNvPr id="2097157" name="图片 11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7823199" y="5054600"/>
            <a:ext cx="4368801" cy="1803400"/>
          </a:xfrm>
          <a:prstGeom prst="rect">
            <a:avLst/>
          </a:prstGeom>
        </p:spPr>
      </p:pic>
      <p:sp>
        <p:nvSpPr>
          <p:cNvPr id="1048634" name="Rectangle 5"/>
          <p:cNvSpPr>
            <a:spLocks noChangeArrowheads="1"/>
          </p:cNvSpPr>
          <p:nvPr/>
        </p:nvSpPr>
        <p:spPr bwMode="auto">
          <a:xfrm>
            <a:off x="2472862" y="2048669"/>
            <a:ext cx="7246275" cy="2760663"/>
          </a:xfrm>
          <a:prstGeom prst="rect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048635" name="矩形: 圆角 14"/>
          <p:cNvSpPr/>
          <p:nvPr/>
        </p:nvSpPr>
        <p:spPr>
          <a:xfrm>
            <a:off x="5000625" y="4048356"/>
            <a:ext cx="2190749" cy="48554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p>
            <a:pPr algn="ctr"/>
            <a:endParaRPr lang="zh-CN" altLang="en-US" dirty="0">
              <a:solidFill>
                <a:srgbClr val="3D735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636" name="标题 1"/>
          <p:cNvSpPr>
            <a:spLocks noGrp="1"/>
          </p:cNvSpPr>
          <p:nvPr>
            <p:ph type="ctrTitle" hasCustomPrompt="1"/>
          </p:nvPr>
        </p:nvSpPr>
        <p:spPr>
          <a:xfrm>
            <a:off x="2472862" y="2048668"/>
            <a:ext cx="7246275" cy="1999687"/>
          </a:xfrm>
        </p:spPr>
        <p:txBody>
          <a:bodyPr anchor="ctr" anchorCtr="0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637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00625" y="4048356"/>
            <a:ext cx="2190750" cy="485544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1048638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63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endParaRPr lang="zh-CN" altLang="en-US"/>
          </a:p>
        </p:txBody>
      </p:sp>
      <p:sp>
        <p:nvSpPr>
          <p:cNvPr id="104864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6" name="标题 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797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9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79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 dirty="0"/>
          </a:p>
        </p:txBody>
      </p:sp>
      <p:sp>
        <p:nvSpPr>
          <p:cNvPr id="104880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图片 11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7823199" y="5054600"/>
            <a:ext cx="4368801" cy="1803400"/>
          </a:xfrm>
          <a:prstGeom prst="rect">
            <a:avLst/>
          </a:prstGeom>
        </p:spPr>
      </p:pic>
      <p:sp>
        <p:nvSpPr>
          <p:cNvPr id="1048801" name="椭圆 8"/>
          <p:cNvSpPr/>
          <p:nvPr/>
        </p:nvSpPr>
        <p:spPr>
          <a:xfrm>
            <a:off x="5560444" y="2226641"/>
            <a:ext cx="1071110" cy="107111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48802" name="文本框 9"/>
          <p:cNvSpPr txBox="1"/>
          <p:nvPr/>
        </p:nvSpPr>
        <p:spPr>
          <a:xfrm>
            <a:off x="5560445" y="2226641"/>
            <a:ext cx="1071110" cy="107111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/>
            <a:r>
              <a:rPr lang="en-US" altLang="zh-CN" sz="4000" dirty="0">
                <a:solidFill>
                  <a:srgbClr val="70826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4000" dirty="0">
              <a:solidFill>
                <a:srgbClr val="70826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803" name="Rectangle 5"/>
          <p:cNvSpPr>
            <a:spLocks noChangeArrowheads="1"/>
          </p:cNvSpPr>
          <p:nvPr/>
        </p:nvSpPr>
        <p:spPr bwMode="auto">
          <a:xfrm>
            <a:off x="2472862" y="2048669"/>
            <a:ext cx="7246275" cy="2760663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华文细黑" panose="02010600040101010101" pitchFamily="2" charset="-122"/>
            </a:endParaRPr>
          </a:p>
        </p:txBody>
      </p:sp>
      <p:pic>
        <p:nvPicPr>
          <p:cNvPr id="2097165" name="图片 7"/>
          <p:cNvPicPr>
            <a:picLocks noChangeAspect="1"/>
          </p:cNvPicPr>
          <p:nvPr/>
        </p:nvPicPr>
        <p:blipFill rotWithShape="1">
          <a:blip r:embed="rId3" cstate="print"/>
          <a:srcRect l="17878" t="35012" b="43146"/>
          <a:stretch>
            <a:fillRect/>
          </a:stretch>
        </p:blipFill>
        <p:spPr>
          <a:xfrm>
            <a:off x="-1" y="0"/>
            <a:ext cx="5837731" cy="2166151"/>
          </a:xfrm>
          <a:prstGeom prst="rect">
            <a:avLst/>
          </a:prstGeom>
        </p:spPr>
      </p:pic>
      <p:sp>
        <p:nvSpPr>
          <p:cNvPr id="1048804" name="标题 1"/>
          <p:cNvSpPr>
            <a:spLocks noGrp="1"/>
          </p:cNvSpPr>
          <p:nvPr>
            <p:ph type="title"/>
          </p:nvPr>
        </p:nvSpPr>
        <p:spPr>
          <a:xfrm>
            <a:off x="2472862" y="3358241"/>
            <a:ext cx="7246275" cy="856579"/>
          </a:xfrm>
        </p:spPr>
        <p:txBody>
          <a:bodyPr anchor="ctr" anchorCtr="0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805" name="文本占位符 2"/>
          <p:cNvSpPr>
            <a:spLocks noGrp="1"/>
          </p:cNvSpPr>
          <p:nvPr>
            <p:ph type="body" idx="1"/>
          </p:nvPr>
        </p:nvSpPr>
        <p:spPr>
          <a:xfrm>
            <a:off x="2472862" y="4275309"/>
            <a:ext cx="7246275" cy="53402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04880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80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80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2" name="标题 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76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6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6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6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6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9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b" anchorCtr="0"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780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048781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82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048783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8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8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8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4" name="Rectangle 5"/>
          <p:cNvSpPr>
            <a:spLocks noChangeArrowheads="1"/>
          </p:cNvSpPr>
          <p:nvPr/>
        </p:nvSpPr>
        <p:spPr bwMode="auto">
          <a:xfrm>
            <a:off x="2472862" y="2048669"/>
            <a:ext cx="7246275" cy="2760663"/>
          </a:xfrm>
          <a:prstGeom prst="rect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华文细黑" panose="02010600040101010101" pitchFamily="2" charset="-122"/>
            </a:endParaRPr>
          </a:p>
        </p:txBody>
      </p:sp>
      <p:pic>
        <p:nvPicPr>
          <p:cNvPr id="2097162" name="图片 7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7823199" y="5054600"/>
            <a:ext cx="4368801" cy="1803400"/>
          </a:xfrm>
          <a:prstGeom prst="rect">
            <a:avLst/>
          </a:prstGeom>
        </p:spPr>
      </p:pic>
      <p:pic>
        <p:nvPicPr>
          <p:cNvPr id="2097163" name="图片 6"/>
          <p:cNvPicPr>
            <a:picLocks noChangeAspect="1"/>
          </p:cNvPicPr>
          <p:nvPr/>
        </p:nvPicPr>
        <p:blipFill rotWithShape="1">
          <a:blip r:embed="rId3" cstate="print"/>
          <a:srcRect l="17878" t="35012" b="43146"/>
          <a:stretch>
            <a:fillRect/>
          </a:stretch>
        </p:blipFill>
        <p:spPr>
          <a:xfrm>
            <a:off x="-1" y="0"/>
            <a:ext cx="5837731" cy="2166151"/>
          </a:xfrm>
          <a:prstGeom prst="rect">
            <a:avLst/>
          </a:prstGeom>
        </p:spPr>
      </p:pic>
      <p:sp>
        <p:nvSpPr>
          <p:cNvPr id="1048775" name="标题 1"/>
          <p:cNvSpPr>
            <a:spLocks noGrp="1"/>
          </p:cNvSpPr>
          <p:nvPr>
            <p:ph type="title" hasCustomPrompt="1"/>
          </p:nvPr>
        </p:nvSpPr>
        <p:spPr>
          <a:xfrm>
            <a:off x="2472862" y="2048669"/>
            <a:ext cx="7246275" cy="276066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77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7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7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8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8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769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1048770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04877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77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 dirty="0"/>
          </a:p>
        </p:txBody>
      </p:sp>
      <p:sp>
        <p:nvSpPr>
          <p:cNvPr id="104877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719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72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2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2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1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792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9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9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9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8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8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790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6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747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74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4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5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705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706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70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0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0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0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711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712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713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714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71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1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1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3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72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2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2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3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3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757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758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75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6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6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0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741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742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74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4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4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9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700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701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0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70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048581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image" Target="../media/image1.png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80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image" Target="../media/image1.png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2" Type="http://schemas.openxmlformats.org/officeDocument/2006/relationships/notesSlide" Target="../notesSlides/notesSlide1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89.xml"/><Relationship Id="rId1" Type="http://schemas.openxmlformats.org/officeDocument/2006/relationships/tags" Target="../tags/tag8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95.xml"/><Relationship Id="rId6" Type="http://schemas.openxmlformats.org/officeDocument/2006/relationships/image" Target="../media/image1.png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3" Type="http://schemas.openxmlformats.org/officeDocument/2006/relationships/notesSlide" Target="../notesSlides/notesSlide13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05.xml"/><Relationship Id="rId10" Type="http://schemas.openxmlformats.org/officeDocument/2006/relationships/image" Target="../media/image1.png"/><Relationship Id="rId1" Type="http://schemas.openxmlformats.org/officeDocument/2006/relationships/tags" Target="../tags/tag9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15.xml"/><Relationship Id="rId10" Type="http://schemas.openxmlformats.org/officeDocument/2006/relationships/image" Target="../media/image1.png"/><Relationship Id="rId1" Type="http://schemas.openxmlformats.org/officeDocument/2006/relationships/tags" Target="../tags/tag10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8.xml"/><Relationship Id="rId6" Type="http://schemas.openxmlformats.org/officeDocument/2006/relationships/tags" Target="../tags/tag120.xml"/><Relationship Id="rId5" Type="http://schemas.openxmlformats.org/officeDocument/2006/relationships/image" Target="../media/image1.png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image" Target="../media/image1.png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3" Type="http://schemas.openxmlformats.org/officeDocument/2006/relationships/notesSlide" Target="../notesSlides/notesSlide1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tags" Target="../tags/tag12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image" Target="../media/image1.png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2" Type="http://schemas.openxmlformats.org/officeDocument/2006/relationships/notesSlide" Target="../notesSlides/notesSlide17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39.xml"/><Relationship Id="rId1" Type="http://schemas.openxmlformats.org/officeDocument/2006/relationships/tags" Target="../tags/tag13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image" Target="../media/image1.png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2" Type="http://schemas.openxmlformats.org/officeDocument/2006/relationships/notesSlide" Target="../notesSlides/notesSlide18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48.xml"/><Relationship Id="rId1" Type="http://schemas.openxmlformats.org/officeDocument/2006/relationships/tags" Target="../tags/tag14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3" Type="http://schemas.openxmlformats.org/officeDocument/2006/relationships/notesSlide" Target="../notesSlides/notesSlide19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58.xml"/><Relationship Id="rId10" Type="http://schemas.openxmlformats.org/officeDocument/2006/relationships/image" Target="../media/image1.png"/><Relationship Id="rId1" Type="http://schemas.openxmlformats.org/officeDocument/2006/relationships/tags" Target="../tags/tag14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5.xml"/><Relationship Id="rId10" Type="http://schemas.openxmlformats.org/officeDocument/2006/relationships/image" Target="../media/image1.png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image" Target="../media/image1.png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2" Type="http://schemas.openxmlformats.org/officeDocument/2006/relationships/notesSlide" Target="../notesSlides/notesSlide2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67.xml"/><Relationship Id="rId1" Type="http://schemas.openxmlformats.org/officeDocument/2006/relationships/tags" Target="../tags/tag15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3" Type="http://schemas.openxmlformats.org/officeDocument/2006/relationships/notesSlide" Target="../notesSlides/notesSlide21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77.xml"/><Relationship Id="rId10" Type="http://schemas.openxmlformats.org/officeDocument/2006/relationships/image" Target="../media/image1.png"/><Relationship Id="rId1" Type="http://schemas.openxmlformats.org/officeDocument/2006/relationships/tags" Target="../tags/tag16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3" Type="http://schemas.openxmlformats.org/officeDocument/2006/relationships/notesSlide" Target="../notesSlides/notesSlide22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87.xml"/><Relationship Id="rId10" Type="http://schemas.openxmlformats.org/officeDocument/2006/relationships/image" Target="../media/image1.png"/><Relationship Id="rId1" Type="http://schemas.openxmlformats.org/officeDocument/2006/relationships/tags" Target="../tags/tag17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3" Type="http://schemas.openxmlformats.org/officeDocument/2006/relationships/notesSlide" Target="../notesSlides/notesSlide23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7.xml"/><Relationship Id="rId10" Type="http://schemas.openxmlformats.org/officeDocument/2006/relationships/image" Target="../media/image1.png"/><Relationship Id="rId1" Type="http://schemas.openxmlformats.org/officeDocument/2006/relationships/tags" Target="../tags/tag188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3" Type="http://schemas.openxmlformats.org/officeDocument/2006/relationships/notesSlide" Target="../notesSlides/notesSlide2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07.xml"/><Relationship Id="rId10" Type="http://schemas.openxmlformats.org/officeDocument/2006/relationships/image" Target="../media/image1.png"/><Relationship Id="rId1" Type="http://schemas.openxmlformats.org/officeDocument/2006/relationships/tags" Target="../tags/tag198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3" Type="http://schemas.openxmlformats.org/officeDocument/2006/relationships/notesSlide" Target="../notesSlides/notesSlide25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17.xml"/><Relationship Id="rId10" Type="http://schemas.openxmlformats.org/officeDocument/2006/relationships/image" Target="../media/image1.png"/><Relationship Id="rId1" Type="http://schemas.openxmlformats.org/officeDocument/2006/relationships/tags" Target="../tags/tag208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3" Type="http://schemas.openxmlformats.org/officeDocument/2006/relationships/notesSlide" Target="../notesSlides/notesSlide2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27.xml"/><Relationship Id="rId10" Type="http://schemas.openxmlformats.org/officeDocument/2006/relationships/image" Target="../media/image1.png"/><Relationship Id="rId1" Type="http://schemas.openxmlformats.org/officeDocument/2006/relationships/tags" Target="../tags/tag21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3" Type="http://schemas.openxmlformats.org/officeDocument/2006/relationships/notesSlide" Target="../notesSlides/notesSlide2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37.xml"/><Relationship Id="rId10" Type="http://schemas.openxmlformats.org/officeDocument/2006/relationships/image" Target="../media/image1.png"/><Relationship Id="rId1" Type="http://schemas.openxmlformats.org/officeDocument/2006/relationships/tags" Target="../tags/tag228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39.xml"/><Relationship Id="rId1" Type="http://schemas.openxmlformats.org/officeDocument/2006/relationships/tags" Target="../tags/tag238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3" Type="http://schemas.openxmlformats.org/officeDocument/2006/relationships/notesSlide" Target="../notesSlides/notesSlide29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49.xml"/><Relationship Id="rId10" Type="http://schemas.openxmlformats.org/officeDocument/2006/relationships/image" Target="../media/image1.png"/><Relationship Id="rId1" Type="http://schemas.openxmlformats.org/officeDocument/2006/relationships/tags" Target="../tags/tag24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image" Target="../media/image1.png"/><Relationship Id="rId7" Type="http://schemas.openxmlformats.org/officeDocument/2006/relationships/tags" Target="../tags/tag256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1" Type="http://schemas.openxmlformats.org/officeDocument/2006/relationships/notesSlide" Target="../notesSlides/notesSlide30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50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265.xml"/><Relationship Id="rId8" Type="http://schemas.openxmlformats.org/officeDocument/2006/relationships/image" Target="../media/image1.png"/><Relationship Id="rId7" Type="http://schemas.openxmlformats.org/officeDocument/2006/relationships/tags" Target="../tags/tag264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1" Type="http://schemas.openxmlformats.org/officeDocument/2006/relationships/notesSlide" Target="../notesSlides/notesSlide31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58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tags" Target="../tags/tag272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tags" Target="../tags/tag269.xml"/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3" Type="http://schemas.openxmlformats.org/officeDocument/2006/relationships/notesSlide" Target="../notesSlides/notesSlide32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75.xml"/><Relationship Id="rId10" Type="http://schemas.openxmlformats.org/officeDocument/2006/relationships/image" Target="../media/image1.png"/><Relationship Id="rId1" Type="http://schemas.openxmlformats.org/officeDocument/2006/relationships/tags" Target="../tags/tag26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tags" Target="../tags/tag282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3" Type="http://schemas.openxmlformats.org/officeDocument/2006/relationships/notesSlide" Target="../notesSlides/notesSlide33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85.xml"/><Relationship Id="rId10" Type="http://schemas.openxmlformats.org/officeDocument/2006/relationships/image" Target="../media/image1.png"/><Relationship Id="rId1" Type="http://schemas.openxmlformats.org/officeDocument/2006/relationships/tags" Target="../tags/tag27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1.png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4.xml"/><Relationship Id="rId1" Type="http://schemas.openxmlformats.org/officeDocument/2006/relationships/tags" Target="../tags/tag2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44.xml"/><Relationship Id="rId10" Type="http://schemas.openxmlformats.org/officeDocument/2006/relationships/image" Target="../media/image1.png"/><Relationship Id="rId1" Type="http://schemas.openxmlformats.org/officeDocument/2006/relationships/tags" Target="../tags/tag3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image" Target="../media/image1.png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53.xml"/><Relationship Id="rId1" Type="http://schemas.openxmlformats.org/officeDocument/2006/relationships/tags" Target="../tags/tag4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image" Target="../media/image1.png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62.xml"/><Relationship Id="rId1" Type="http://schemas.openxmlformats.org/officeDocument/2006/relationships/tags" Target="../tags/tag5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image" Target="../media/image1.png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71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472862" y="2187733"/>
            <a:ext cx="7246275" cy="1999687"/>
          </a:xfrm>
        </p:spPr>
        <p:txBody>
          <a:bodyPr>
            <a:normAutofit/>
          </a:bodyPr>
          <a:p>
            <a:r>
              <a:rPr lang="zh-CN" altLang="en-US" sz="5400" smtClean="0">
                <a:solidFill>
                  <a:schemeClr val="tx1"/>
                </a:solidFill>
              </a:rPr>
              <a:t>学写读后感</a:t>
            </a:r>
            <a:endParaRPr lang="zh-CN" altLang="en-US" sz="5400" smtClean="0">
              <a:solidFill>
                <a:schemeClr val="tx1"/>
              </a:solidFill>
            </a:endParaRPr>
          </a:p>
        </p:txBody>
      </p:sp>
      <p:sp>
        <p:nvSpPr>
          <p:cNvPr id="1" name="副标题 0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 spd="slow" advTm="3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矩形 4"/>
          <p:cNvSpPr/>
          <p:nvPr>
            <p:custDataLst>
              <p:tags r:id="rId1"/>
            </p:custDataLst>
          </p:nvPr>
        </p:nvSpPr>
        <p:spPr>
          <a:xfrm>
            <a:off x="584835" y="974725"/>
            <a:ext cx="11460480" cy="5022215"/>
          </a:xfrm>
          <a:prstGeom prst="rect">
            <a:avLst/>
          </a:prstGeom>
          <a:noFill/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65" name="TextBox 6"/>
          <p:cNvSpPr/>
          <p:nvPr>
            <p:custDataLst>
              <p:tags r:id="rId2"/>
            </p:custDataLst>
          </p:nvPr>
        </p:nvSpPr>
        <p:spPr>
          <a:xfrm>
            <a:off x="6337625" y="189672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66" name="文本框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4835" y="974725"/>
            <a:ext cx="11459210" cy="502221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  <a:prstDash val="solid"/>
          </a:ln>
        </p:spPr>
        <p:txBody>
          <a:bodyPr wrap="square">
            <a:normAutofit lnSpcReduction="20000"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晋太元中，武陵人捕鱼为业。缘溪行，忘路之远近。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忽逢桃花林，夹岸数百步，中无杂树，芳草鲜美，落英缤纷，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渔人甚异之。复前行，欲穷其林。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林尽水源，便得一山，山有小口，仿佛若有光。便舍船，从口入。初极狭，才通人。复行数十步，豁然开朗。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土地平旷，屋舍俨然，有良田美池桑竹之属。阡陌交通，鸡犬相闻。其中往来种作，男女衣着，悉如外人。黄发垂髫，并怡然自乐。</a:t>
            </a:r>
            <a:endParaRPr lang="en-US" altLang="zh-CN" sz="20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见渔人，乃大惊，问所从来。具答之。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便要还家，设酒杀鸡作食。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村中闻有此人，咸来问讯。自云先世避秦时乱，率妻子邑人来此绝境，不复出焉，遂与外人间隔。问今是何世，乃不知有汉，无论魏晋。此人一一为具言所闻，皆叹惋。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余人各复延至其家，皆出酒食。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停数日，辞去。此中人语云：“不足为外人道也。”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既出，得其船，便扶向路，处处志之。及郡下，诣太守，说如此。太守即遣人随其往，寻向所志，</a:t>
            </a:r>
            <a:r>
              <a:rPr lang="en-US" altLang="zh-CN" sz="2000" b="1" dirty="0">
                <a:solidFill>
                  <a:srgbClr val="00B050"/>
                </a:solidFill>
                <a:latin typeface="+mn-ea"/>
                <a:ea typeface="+mn-ea"/>
                <a:cs typeface="+mn-ea"/>
                <a:sym typeface="+mn-ea"/>
              </a:rPr>
              <a:t>遂迷，不复得路。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南阳刘子骥，高尚士也，闻之，欣然规往。</a:t>
            </a:r>
            <a:r>
              <a:rPr lang="en-US" altLang="zh-CN" sz="2000" b="1" dirty="0">
                <a:solidFill>
                  <a:srgbClr val="00B050"/>
                </a:solidFill>
                <a:latin typeface="+mn-ea"/>
                <a:ea typeface="+mn-ea"/>
                <a:cs typeface="+mn-ea"/>
                <a:sym typeface="+mn-ea"/>
              </a:rPr>
              <a:t>未果，寻病终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，后遂无问津者。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048667" name="矩形 12"/>
          <p:cNvSpPr/>
          <p:nvPr>
            <p:custDataLst>
              <p:tags r:id="rId4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8" name="矩形 14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9" name="椭圆 15"/>
          <p:cNvSpPr/>
          <p:nvPr>
            <p:custDataLst>
              <p:tags r:id="rId6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1048658" name="矩形 11"/>
          <p:cNvSpPr/>
          <p:nvPr>
            <p:custDataLst>
              <p:tags r:id="rId9"/>
            </p:custDataLst>
          </p:nvPr>
        </p:nvSpPr>
        <p:spPr>
          <a:xfrm>
            <a:off x="1674495" y="327660"/>
            <a:ext cx="3636010" cy="6470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+mn-ea"/>
                <a:cs typeface="+mn-ea"/>
                <a:sym typeface="Arial" panose="020B0604020202020204" pitchFamily="34" charset="0"/>
              </a:rPr>
              <a:t>细读原文《桃花源记》</a:t>
            </a:r>
            <a:endParaRPr lang="zh-CN" altLang="en-US" sz="2800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8014970" y="2583180"/>
            <a:ext cx="2269490" cy="535940"/>
          </a:xfrm>
          <a:prstGeom prst="wedgeRectCallout">
            <a:avLst>
              <a:gd name="adj1" fmla="val -115687"/>
              <a:gd name="adj2" fmla="val -54329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理想社会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5410" y="6150610"/>
            <a:ext cx="9954260" cy="460375"/>
          </a:xfrm>
          <a:prstGeom prst="rect">
            <a:avLst/>
          </a:prstGeom>
          <a:noFill/>
          <a:ln w="28575" cmpd="sng">
            <a:solidFill>
              <a:srgbClr val="00B050"/>
            </a:solidFill>
            <a:prstDash val="solid"/>
          </a:ln>
        </p:spPr>
        <p:txBody>
          <a:bodyPr wrap="square" rtlCol="0">
            <a:spAutoFit/>
          </a:bodyPr>
          <a:p>
            <a:pPr algn="l"/>
            <a:r>
              <a:rPr lang="zh-CN" altLang="en-US" sz="2400" b="1"/>
              <a:t>思考：在描绘这样一个美妙的理想社会时，陶渊明的内心世界是怎样的？</a:t>
            </a:r>
            <a:endParaRPr lang="zh-CN" altLang="en-US" sz="2400" b="1"/>
          </a:p>
        </p:txBody>
      </p:sp>
      <p:sp>
        <p:nvSpPr>
          <p:cNvPr id="1" name="矩形标注 0"/>
          <p:cNvSpPr/>
          <p:nvPr/>
        </p:nvSpPr>
        <p:spPr>
          <a:xfrm>
            <a:off x="4988560" y="4997450"/>
            <a:ext cx="3026410" cy="440055"/>
          </a:xfrm>
          <a:prstGeom prst="wedgeRectCallout">
            <a:avLst>
              <a:gd name="adj1" fmla="val -128493"/>
              <a:gd name="adj2" fmla="val -72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心中的桃花源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矩形 4"/>
          <p:cNvSpPr/>
          <p:nvPr>
            <p:custDataLst>
              <p:tags r:id="rId1"/>
            </p:custDataLst>
          </p:nvPr>
        </p:nvSpPr>
        <p:spPr>
          <a:xfrm>
            <a:off x="584835" y="974725"/>
            <a:ext cx="11460480" cy="5022215"/>
          </a:xfrm>
          <a:prstGeom prst="rect">
            <a:avLst/>
          </a:prstGeom>
          <a:noFill/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65" name="TextBox 6"/>
          <p:cNvSpPr/>
          <p:nvPr>
            <p:custDataLst>
              <p:tags r:id="rId2"/>
            </p:custDataLst>
          </p:nvPr>
        </p:nvSpPr>
        <p:spPr>
          <a:xfrm>
            <a:off x="6337625" y="189672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66" name="文本框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4835" y="974725"/>
            <a:ext cx="11459210" cy="502221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  <a:prstDash val="solid"/>
          </a:ln>
        </p:spPr>
        <p:txBody>
          <a:bodyPr wrap="square">
            <a:normAutofit lnSpcReduction="20000"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晋太元中，武陵人捕鱼为业。缘溪行，忘路之远近。</a:t>
            </a:r>
            <a:r>
              <a:rPr lang="en-US" altLang="zh-CN" sz="2000" b="1" dirty="0">
                <a:solidFill>
                  <a:schemeClr val="tx2"/>
                </a:solidFill>
                <a:latin typeface="+mn-ea"/>
                <a:ea typeface="+mn-ea"/>
                <a:cs typeface="+mn-ea"/>
                <a:sym typeface="+mn-ea"/>
              </a:rPr>
              <a:t>忽逢桃花林，夹岸数百步，中无杂树，芳草鲜美，落英缤纷，渔人甚异之。复前行，欲穷其林。</a:t>
            </a:r>
            <a:endParaRPr lang="en-US" altLang="zh-CN" sz="2000" b="1" dirty="0">
              <a:solidFill>
                <a:schemeClr val="tx2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林尽水源，便得一山，山有小口，仿佛若有光。便舍船，从口入。初极狭，才通人。复行数十步，豁然开朗。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土地平旷，屋舍俨然，有良田美池桑竹之属。阡陌交通，鸡犬相闻。其中往来种作，男女衣着，悉如外人。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黄发垂髫，并怡然自乐。</a:t>
            </a:r>
            <a:endParaRPr lang="en-US" altLang="zh-CN" sz="20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见渔人，乃大惊，问所从来。具答之。</a:t>
            </a:r>
            <a:r>
              <a:rPr lang="en-US" altLang="zh-CN" sz="2000" b="1" dirty="0">
                <a:solidFill>
                  <a:schemeClr val="tx2"/>
                </a:solidFill>
                <a:latin typeface="+mn-ea"/>
                <a:ea typeface="+mn-ea"/>
                <a:cs typeface="+mn-ea"/>
                <a:sym typeface="+mn-ea"/>
              </a:rPr>
              <a:t>便要还家，设酒杀鸡作食。村中闻有此人，咸来问讯。自云先世避秦时乱，率妻子邑人来此绝境，不复出焉，遂与外人间隔。问今是何世，乃不知有汉，无论魏晋。此人一一为具言所闻，皆叹惋。余人各复延至其家，皆出酒食。停数日，辞去。此中人语云：“不足为外人道也。”</a:t>
            </a:r>
            <a:endParaRPr lang="en-US" altLang="zh-CN" sz="2000" b="1" dirty="0">
              <a:solidFill>
                <a:schemeClr val="tx2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既出，得其船，便扶向路，处处志之。及郡下，诣太守，说如此。太守即遣人随其往，寻向所志，遂迷，不复得路。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南阳刘子骥，高尚士也，闻之，欣然规往。未果，寻病终，后遂无问津者。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048667" name="矩形 12"/>
          <p:cNvSpPr/>
          <p:nvPr>
            <p:custDataLst>
              <p:tags r:id="rId4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8" name="矩形 14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9" name="椭圆 15"/>
          <p:cNvSpPr/>
          <p:nvPr>
            <p:custDataLst>
              <p:tags r:id="rId6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1048658" name="矩形 11"/>
          <p:cNvSpPr/>
          <p:nvPr>
            <p:custDataLst>
              <p:tags r:id="rId9"/>
            </p:custDataLst>
          </p:nvPr>
        </p:nvSpPr>
        <p:spPr>
          <a:xfrm>
            <a:off x="1674495" y="327660"/>
            <a:ext cx="3636010" cy="6470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+mn-ea"/>
                <a:cs typeface="+mn-ea"/>
                <a:sym typeface="Arial" panose="020B0604020202020204" pitchFamily="34" charset="0"/>
              </a:rPr>
              <a:t>细读原文《桃花源记》</a:t>
            </a:r>
            <a:endParaRPr lang="zh-CN" altLang="en-US" sz="2800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6916420" y="2569845"/>
            <a:ext cx="3402330" cy="467360"/>
          </a:xfrm>
          <a:prstGeom prst="wedgeRectCallout">
            <a:avLst>
              <a:gd name="adj1" fmla="val -90179"/>
              <a:gd name="adj2" fmla="val 7336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如桃花源般宁静的心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" name="矩形标注 0"/>
          <p:cNvSpPr/>
          <p:nvPr/>
        </p:nvSpPr>
        <p:spPr>
          <a:xfrm>
            <a:off x="6916420" y="1429385"/>
            <a:ext cx="1913255" cy="467360"/>
          </a:xfrm>
          <a:prstGeom prst="wedgeRectCallout">
            <a:avLst>
              <a:gd name="adj1" fmla="val -121357"/>
              <a:gd name="adj2" fmla="val 237635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理想社会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" grpId="0" bldLvl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2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3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1" name="文本框 0"/>
          <p:cNvSpPr txBox="1"/>
          <p:nvPr/>
        </p:nvSpPr>
        <p:spPr>
          <a:xfrm>
            <a:off x="683895" y="4982210"/>
            <a:ext cx="5959475" cy="46037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 dirty="0">
                <a:sym typeface="+mn-ea"/>
              </a:rPr>
              <a:t> 这真是好美妙的桃花源，好神秘的桃花源！</a:t>
            </a:r>
            <a:endParaRPr lang="zh-CN" altLang="en-US" sz="2400" b="1" dirty="0">
              <a:sym typeface="+mn-ea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2985135" y="4466590"/>
            <a:ext cx="1356360" cy="5156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2875" y="3984625"/>
            <a:ext cx="5959475" cy="46037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 dirty="0">
                <a:sym typeface="+mn-ea"/>
              </a:rPr>
              <a:t>陶渊明笔下的桃花源是他心中的理想社会。</a:t>
            </a:r>
            <a:endParaRPr lang="zh-CN" altLang="en-US" sz="2400" b="1" dirty="0">
              <a:sym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5286375" y="3469005"/>
            <a:ext cx="1356360" cy="5156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286375" y="2639060"/>
            <a:ext cx="5959475" cy="82994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 dirty="0">
                <a:sym typeface="+mn-ea"/>
              </a:rPr>
              <a:t>我看到陶先生笔下的理想社会，也看到了陶先生如桃花源般的心。</a:t>
            </a:r>
            <a:endParaRPr lang="zh-CN" altLang="en-US" sz="2400" b="1" dirty="0"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" grpId="0" bldLvl="0" animBg="1"/>
      <p:bldP spid="3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48055" y="1651000"/>
            <a:ext cx="10923270" cy="381635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   这事马上传开了。一时间，全国各地人情振奋，人头攒动，前来寻访桃花源的人络绎不绝，却个个高兴而来，失意而归，根本就找不到所谓的桃林。南阳郡有一位名动天下的读书人，名叫刘子骥，也听说了这回事，心想：天降奇宝，唯有德者方可居之。此等仙境，岂是凡夫俗子人人可到的?于是踌躇满志，想赶往桃花源。哪知这仙境如人间蒸发了一般，再也找不着了。刘公不甘心，潜心寻访，但终究入境无门，郁郁而死。</a:t>
            </a: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   </a:t>
            </a:r>
            <a:r>
              <a:rPr lang="zh-CN" altLang="en-US" sz="2000" b="1" u="sng" dirty="0">
                <a:solidFill>
                  <a:srgbClr val="FF0000"/>
                </a:solidFill>
                <a:latin typeface="+mn-lt"/>
                <a:ea typeface="+mn-ea"/>
              </a:rPr>
              <a:t> 由此</a:t>
            </a:r>
            <a:r>
              <a:rPr lang="zh-CN" altLang="en-US" sz="2000" b="1" u="sng" dirty="0">
                <a:solidFill>
                  <a:srgbClr val="FF0000"/>
                </a:solidFill>
                <a:latin typeface="+mn-lt"/>
                <a:ea typeface="+mn-ea"/>
              </a:rPr>
              <a:t>我看到了陶先生笔下理想的社会，也看到了陶先生如桃花源般的心。</a:t>
            </a:r>
            <a:endParaRPr lang="zh-CN" altLang="en-US" sz="2000" b="1" u="sng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948690" y="1651000"/>
            <a:ext cx="10922000" cy="3815715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1713230" y="1169670"/>
            <a:ext cx="4260215" cy="4813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626235" y="1169670"/>
            <a:ext cx="4347845" cy="481330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升格</a:t>
            </a: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一：</a:t>
            </a:r>
            <a:r>
              <a:rPr lang="en-US" altLang="zh-CN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“</a:t>
            </a: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感点</a:t>
            </a:r>
            <a:r>
              <a:rPr lang="en-US" altLang="zh-CN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”</a:t>
            </a: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修改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31465" y="3169285"/>
            <a:ext cx="5937885" cy="956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理解原文抓要领，细读感才深。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2831465" y="3258820"/>
            <a:ext cx="5937250" cy="866775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2832735" y="2652395"/>
            <a:ext cx="5935345" cy="606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32100" y="2590165"/>
            <a:ext cx="5937250" cy="730250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感点肤浅怎么办？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矩形 12"/>
          <p:cNvSpPr/>
          <p:nvPr>
            <p:custDataLst>
              <p:tags r:id="rId1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2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3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1" name="文本框 0"/>
          <p:cNvSpPr txBox="1"/>
          <p:nvPr/>
        </p:nvSpPr>
        <p:spPr>
          <a:xfrm>
            <a:off x="245745" y="3576955"/>
            <a:ext cx="2926080" cy="460375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p>
            <a:r>
              <a:rPr lang="zh-CN" altLang="en-US" sz="2400"/>
              <a:t>理解并把握文章中心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495935" y="3095625"/>
            <a:ext cx="792480" cy="460375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p>
            <a:r>
              <a:rPr lang="zh-CN" altLang="en-US" sz="2400"/>
              <a:t>积极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95935" y="4064635"/>
            <a:ext cx="792480" cy="460375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zh-CN" altLang="en-US" sz="2400"/>
              <a:t>深刻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408680" y="2378075"/>
            <a:ext cx="1710055" cy="119888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400"/>
              <a:t>表达对污浊、</a:t>
            </a:r>
            <a:endParaRPr lang="zh-CN" altLang="en-US" sz="2400"/>
          </a:p>
          <a:p>
            <a:pPr algn="l"/>
            <a:r>
              <a:rPr lang="zh-CN" altLang="en-US" sz="2400"/>
              <a:t>战乱社会现实的不满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3408680" y="4373245"/>
            <a:ext cx="1706880" cy="82994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p>
            <a:pPr algn="l"/>
            <a:r>
              <a:rPr lang="zh-CN" altLang="en-US" sz="2400"/>
              <a:t>对理想社会</a:t>
            </a:r>
            <a:endParaRPr lang="zh-CN" altLang="en-US" sz="2400"/>
          </a:p>
          <a:p>
            <a:pPr algn="l"/>
            <a:r>
              <a:rPr lang="zh-CN" altLang="en-US" sz="2400"/>
              <a:t>的向往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6179185" y="1373505"/>
            <a:ext cx="2848610" cy="230695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400"/>
              <a:t>面对战乱的社会现实，陶渊明选择在文章中勾勒他的理想社会，而积极地为改变现实竭尽所能更有现实意义。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6179185" y="4525010"/>
            <a:ext cx="2847975" cy="156845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400"/>
              <a:t>陶渊明笔下的理想社会更是古今中外许多人都向往的理想社会。</a:t>
            </a:r>
            <a:endParaRPr lang="zh-CN" altLang="en-US" sz="2400"/>
          </a:p>
        </p:txBody>
      </p:sp>
      <p:cxnSp>
        <p:nvCxnSpPr>
          <p:cNvPr id="8" name="直接箭头连接符 7"/>
          <p:cNvCxnSpPr>
            <a:stCxn id="1" idx="3"/>
            <a:endCxn id="4" idx="1"/>
          </p:cNvCxnSpPr>
          <p:nvPr/>
        </p:nvCxnSpPr>
        <p:spPr>
          <a:xfrm flipV="1">
            <a:off x="3171825" y="2977515"/>
            <a:ext cx="236855" cy="8299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1" idx="3"/>
            <a:endCxn id="5" idx="1"/>
          </p:cNvCxnSpPr>
          <p:nvPr/>
        </p:nvCxnSpPr>
        <p:spPr>
          <a:xfrm>
            <a:off x="3171825" y="3807460"/>
            <a:ext cx="236855" cy="9810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4" idx="3"/>
            <a:endCxn id="6" idx="1"/>
          </p:cNvCxnSpPr>
          <p:nvPr/>
        </p:nvCxnSpPr>
        <p:spPr>
          <a:xfrm flipV="1">
            <a:off x="5118735" y="2527300"/>
            <a:ext cx="1060450" cy="4502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5" idx="3"/>
            <a:endCxn id="7" idx="1"/>
          </p:cNvCxnSpPr>
          <p:nvPr/>
        </p:nvCxnSpPr>
        <p:spPr>
          <a:xfrm>
            <a:off x="5115560" y="4788535"/>
            <a:ext cx="1063625" cy="520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曲线连接符 13"/>
          <p:cNvCxnSpPr>
            <a:stCxn id="6" idx="3"/>
            <a:endCxn id="7" idx="3"/>
          </p:cNvCxnSpPr>
          <p:nvPr/>
        </p:nvCxnSpPr>
        <p:spPr>
          <a:xfrm flipH="1">
            <a:off x="9027160" y="2527300"/>
            <a:ext cx="635" cy="2781935"/>
          </a:xfrm>
          <a:prstGeom prst="curvedConnector3">
            <a:avLst>
              <a:gd name="adj1" fmla="val -3750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0207625" y="3198495"/>
            <a:ext cx="1402080" cy="460375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p>
            <a:r>
              <a:rPr lang="zh-CN" altLang="en-US" sz="2400"/>
              <a:t>感受最深</a:t>
            </a:r>
            <a:endParaRPr lang="zh-CN" altLang="en-US" sz="2400"/>
          </a:p>
        </p:txBody>
      </p:sp>
      <p:sp>
        <p:nvSpPr>
          <p:cNvPr id="17" name="文本框 16"/>
          <p:cNvSpPr txBox="1"/>
          <p:nvPr/>
        </p:nvSpPr>
        <p:spPr>
          <a:xfrm>
            <a:off x="10207625" y="4067810"/>
            <a:ext cx="1402080" cy="460375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p>
            <a:r>
              <a:rPr lang="zh-CN" altLang="en-US" sz="2400"/>
              <a:t>联系实际</a:t>
            </a:r>
            <a:endParaRPr lang="zh-CN" altLang="en-US" sz="2400"/>
          </a:p>
        </p:txBody>
      </p:sp>
      <p:cxnSp>
        <p:nvCxnSpPr>
          <p:cNvPr id="19" name="直接箭头连接符 18"/>
          <p:cNvCxnSpPr>
            <a:endCxn id="17" idx="1"/>
          </p:cNvCxnSpPr>
          <p:nvPr/>
        </p:nvCxnSpPr>
        <p:spPr>
          <a:xfrm>
            <a:off x="9243060" y="3855085"/>
            <a:ext cx="964565" cy="4432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endCxn id="16" idx="1"/>
          </p:cNvCxnSpPr>
          <p:nvPr/>
        </p:nvCxnSpPr>
        <p:spPr>
          <a:xfrm flipV="1">
            <a:off x="9286875" y="3429000"/>
            <a:ext cx="920750" cy="3822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9625" y="1581785"/>
            <a:ext cx="11109325" cy="393446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读《桃花源记》有感</a:t>
            </a: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   </a:t>
            </a:r>
            <a:r>
              <a:rPr lang="zh-CN" altLang="en-US" sz="2000" b="1" dirty="0">
                <a:latin typeface="Calibri" panose="020F0502020204030204" charset="0"/>
                <a:ea typeface="+mn-ea"/>
                <a:sym typeface="+mn-ea"/>
              </a:rPr>
              <a:t>①</a:t>
            </a: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本文乃东晋名士、一代隐士陶渊明先生的名作。陶先生借一位武陵渔人“忽逢桃花林”“欲穷其林”“从口入”“豁然开朗”的行踪，将一个人间仙境就呈现在我们面前。源中人大概担心从此外人会纷至沓来，打扰他们清静、幸福的生活，临别之余，谆谆叮嘱。可不曾想，渔人怎能按捺住内心的狂喜激动?口里唯唯诺诺，但早已留心，一路细致地留下记号，立马回郡报告太守。太守一听有这么个好地方，立刻派人随渔人前去，却如堕迷宫，再也找不着去路了。</a:t>
            </a:r>
            <a:endParaRPr lang="zh-CN" altLang="en-US" sz="2000" dirty="0">
              <a:solidFill>
                <a:srgbClr val="FF0000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</a:rPr>
              <a:t>       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809625" y="1581785"/>
            <a:ext cx="11108690" cy="393446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1048658" name="矩形 11"/>
          <p:cNvSpPr/>
          <p:nvPr>
            <p:custDataLst>
              <p:tags r:id="rId9"/>
            </p:custDataLst>
          </p:nvPr>
        </p:nvSpPr>
        <p:spPr>
          <a:xfrm>
            <a:off x="1771975" y="1100430"/>
            <a:ext cx="3064042" cy="481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" name="文本框 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771975" y="1100430"/>
            <a:ext cx="3064042" cy="481262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“</a:t>
            </a:r>
            <a:r>
              <a:rPr lang="zh-CN" altLang="en-US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引文</a:t>
            </a:r>
            <a:r>
              <a:rPr lang="en-US" altLang="zh-CN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”</a:t>
            </a:r>
            <a:r>
              <a:rPr lang="zh-CN" altLang="en-US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点评</a:t>
            </a:r>
            <a:endParaRPr lang="zh-CN" altLang="en-US" sz="2800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9625" y="1581785"/>
            <a:ext cx="11109325" cy="393446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读《桃花源记》有感</a:t>
            </a: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   </a:t>
            </a:r>
            <a:r>
              <a:rPr lang="zh-CN" altLang="en-US" sz="2000" b="1" dirty="0">
                <a:solidFill>
                  <a:schemeClr val="tx1"/>
                </a:solidFill>
                <a:latin typeface="Calibri" panose="020F0502020204030204" charset="0"/>
                <a:ea typeface="+mn-ea"/>
              </a:rPr>
              <a:t>①</a:t>
            </a: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本文乃东晋名士、一代隐士陶渊明先生的名作。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陶先生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借一位武陵渔人“忽逢桃花林”“欲穷其林”“从口入”“豁然开朗”的行踪，将一个人间仙境就呈现在我们面前。源中人大概担心从此外人会纷至沓来，打扰他们清静、幸福的生活，临别之余，谆谆叮嘱。可不曾想，渔人怎能按捺住内心的狂喜激动?口里唯唯诺诺，但早已留心，一路细致地留下记号，立马回郡报告太守。太守一听有这么个好地方，立刻派人随渔人前去，却如堕迷宫，再也找不着去路了。</a:t>
            </a:r>
            <a:endParaRPr lang="zh-CN" altLang="en-US" sz="2000" dirty="0">
              <a:solidFill>
                <a:srgbClr val="FF0000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</a:rPr>
              <a:t>       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809625" y="1581785"/>
            <a:ext cx="11108690" cy="393446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7919720" y="4641215"/>
            <a:ext cx="1526540" cy="535940"/>
          </a:xfrm>
          <a:prstGeom prst="wedgeRectCallout">
            <a:avLst>
              <a:gd name="adj1" fmla="val -96797"/>
              <a:gd name="adj2" fmla="val -90284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引文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1048658" name="矩形 11"/>
          <p:cNvSpPr/>
          <p:nvPr>
            <p:custDataLst>
              <p:tags r:id="rId9"/>
            </p:custDataLst>
          </p:nvPr>
        </p:nvSpPr>
        <p:spPr>
          <a:xfrm>
            <a:off x="1771975" y="1100430"/>
            <a:ext cx="3064042" cy="481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“</a:t>
            </a:r>
            <a:r>
              <a:rPr lang="zh-CN" altLang="en-US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引文</a:t>
            </a:r>
            <a:r>
              <a:rPr lang="en-US" altLang="zh-CN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”</a:t>
            </a:r>
            <a:r>
              <a:rPr lang="zh-CN" altLang="en-US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点评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48055" y="1651635"/>
            <a:ext cx="10876915" cy="4378960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  <a:prstDash val="solid"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   </a:t>
            </a:r>
            <a:r>
              <a:rPr lang="zh-CN" altLang="en-US" sz="2000" b="1" dirty="0">
                <a:solidFill>
                  <a:schemeClr val="tx1"/>
                </a:solidFill>
                <a:latin typeface="Calibri" panose="020F0502020204030204" charset="0"/>
                <a:ea typeface="+mn-ea"/>
              </a:rPr>
              <a:t>②</a:t>
            </a: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这事马上传开了。一时间，全国各地人情振奋，前来寻访桃花源的人络绎不绝。却个个高兴而来，失意而归，根本就找不到所谓的桃林。南阳郡有一位名动天下的读书人，名叫刘子骥，也听说了这回事，心想：天降奇宝，唯有德者方可居之。此等仙境，岂是凡夫俗子人人可到的?于是踌躇满志，想赶往桃花源。哪知这仙境如人间蒸发了一般，再也找不着了。刘公不甘心，潜心寻访，但终究入境无门，郁郁而死。</a:t>
            </a:r>
            <a:endParaRPr lang="zh-CN" altLang="en-US" sz="2000" b="1" dirty="0">
              <a:solidFill>
                <a:srgbClr val="0F03AC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</a:t>
            </a:r>
            <a:r>
              <a:rPr lang="zh-CN" altLang="en-US" sz="2000" b="1" dirty="0">
                <a:solidFill>
                  <a:srgbClr val="00B050"/>
                </a:solidFill>
                <a:latin typeface="+mn-lt"/>
                <a:ea typeface="+mn-ea"/>
              </a:rPr>
              <a:t> </a:t>
            </a:r>
            <a:r>
              <a:rPr lang="zh-CN" altLang="en-US" sz="2000" b="1" dirty="0">
                <a:solidFill>
                  <a:srgbClr val="7030A0"/>
                </a:solidFill>
                <a:latin typeface="+mn-lt"/>
                <a:ea typeface="+mn-ea"/>
              </a:rPr>
              <a:t> </a:t>
            </a: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948690" y="1651000"/>
            <a:ext cx="10876280" cy="4379595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04290" y="4961890"/>
            <a:ext cx="9965690" cy="39878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p>
            <a:r>
              <a:rPr lang="zh-CN" altLang="en-US" sz="2000" b="1" dirty="0">
                <a:sym typeface="+mn-ea"/>
              </a:rPr>
              <a:t>  </a:t>
            </a:r>
            <a:r>
              <a:rPr lang="zh-CN" altLang="en-US" sz="2000" b="1" dirty="0">
                <a:latin typeface="Calibri" panose="020F0502020204030204" charset="0"/>
                <a:sym typeface="+mn-ea"/>
              </a:rPr>
              <a:t>③由此我看到了陶先生笔下理想的社会，也看到了陶先生如桃花源般的心</a:t>
            </a:r>
            <a:r>
              <a:rPr lang="zh-CN" altLang="en-US" sz="2000" b="1" dirty="0">
                <a:sym typeface="+mn-ea"/>
              </a:rPr>
              <a:t>。</a:t>
            </a:r>
            <a:endParaRPr lang="zh-CN" altLang="en-US" sz="2000"/>
          </a:p>
        </p:txBody>
      </p:sp>
      <p:sp>
        <p:nvSpPr>
          <p:cNvPr id="1048658" name="矩形 11"/>
          <p:cNvSpPr/>
          <p:nvPr>
            <p:custDataLst>
              <p:tags r:id="rId9"/>
            </p:custDataLst>
          </p:nvPr>
        </p:nvSpPr>
        <p:spPr>
          <a:xfrm>
            <a:off x="1771975" y="1169645"/>
            <a:ext cx="3064042" cy="481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“</a:t>
            </a:r>
            <a:r>
              <a:rPr lang="zh-CN" altLang="en-US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引文</a:t>
            </a:r>
            <a:r>
              <a:rPr lang="en-US" altLang="zh-CN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”</a:t>
            </a:r>
            <a:r>
              <a:rPr lang="zh-CN" altLang="en-US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点评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48055" y="1651635"/>
            <a:ext cx="10876915" cy="4378960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  <a:prstDash val="solid"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       </a:t>
            </a:r>
            <a:r>
              <a:rPr lang="zh-CN" altLang="en-US" sz="2000" b="1" dirty="0">
                <a:solidFill>
                  <a:srgbClr val="FF0000"/>
                </a:solidFill>
                <a:latin typeface="Calibri" panose="020F0502020204030204" charset="0"/>
                <a:ea typeface="+mn-ea"/>
              </a:rPr>
              <a:t>②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这事马上传开了。一时间，全国各地人情振奋，前来寻访桃花源的人络绎不绝，却个个高兴而来，失意而归，根本就找不到所谓的桃林。南阳郡有一位名动天下的读书人，名叫刘子骥，也听说了这回事，心想：天降奇宝，唯有德者方可居之。此等仙境，岂是凡夫俗子人人可到的?于是踌躇满志，想赶往桃花源。哪知这仙境如人间蒸发了一般，再也找不着了。刘公不甘心，潜心寻访，但终究入境无门，郁郁而死。</a:t>
            </a:r>
            <a:endParaRPr lang="zh-CN" altLang="en-US" sz="2000" b="1" dirty="0">
              <a:solidFill>
                <a:srgbClr val="0F03AC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</a:t>
            </a:r>
            <a:r>
              <a:rPr lang="zh-CN" altLang="en-US" sz="2000" b="1" dirty="0">
                <a:solidFill>
                  <a:srgbClr val="00B050"/>
                </a:solidFill>
                <a:latin typeface="+mn-lt"/>
                <a:ea typeface="+mn-ea"/>
              </a:rPr>
              <a:t> </a:t>
            </a:r>
            <a:r>
              <a:rPr lang="zh-CN" altLang="en-US" sz="2000" b="1" u="sng" dirty="0">
                <a:solidFill>
                  <a:srgbClr val="7030A0"/>
                </a:solidFill>
                <a:latin typeface="+mn-lt"/>
                <a:ea typeface="+mn-ea"/>
              </a:rPr>
              <a:t> </a:t>
            </a:r>
            <a:endParaRPr lang="zh-CN" altLang="en-US" sz="2000" b="1" u="sng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948690" y="1651000"/>
            <a:ext cx="10876280" cy="4379595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1771340" y="1169645"/>
            <a:ext cx="3064042" cy="481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761180" y="1169645"/>
            <a:ext cx="3064042" cy="481262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“</a:t>
            </a:r>
            <a:r>
              <a:rPr lang="zh-CN" altLang="en-US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引文</a:t>
            </a:r>
            <a:r>
              <a:rPr lang="en-US" altLang="zh-CN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”</a:t>
            </a:r>
            <a:r>
              <a:rPr lang="zh-CN" altLang="en-US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点评</a:t>
            </a:r>
            <a:endParaRPr lang="zh-CN" altLang="en-US" sz="2800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" name="文本框 0"/>
          <p:cNvSpPr txBox="1"/>
          <p:nvPr/>
        </p:nvSpPr>
        <p:spPr>
          <a:xfrm>
            <a:off x="7256145" y="5464810"/>
            <a:ext cx="4465320" cy="46037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/>
              <a:t>问题二：引述不当</a:t>
            </a:r>
            <a:endParaRPr lang="zh-CN" altLang="en-US" sz="2400" b="1"/>
          </a:p>
        </p:txBody>
      </p:sp>
      <p:sp>
        <p:nvSpPr>
          <p:cNvPr id="2" name="矩形标注 1"/>
          <p:cNvSpPr/>
          <p:nvPr/>
        </p:nvSpPr>
        <p:spPr>
          <a:xfrm>
            <a:off x="8253730" y="2096135"/>
            <a:ext cx="1526540" cy="535940"/>
          </a:xfrm>
          <a:prstGeom prst="wedgeRectCallout">
            <a:avLst>
              <a:gd name="adj1" fmla="val -105657"/>
              <a:gd name="adj2" fmla="val 72748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引文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478020" y="4886960"/>
            <a:ext cx="1404620" cy="577850"/>
          </a:xfrm>
          <a:custGeom>
            <a:avLst/>
            <a:gdLst>
              <a:gd name="connisteX0" fmla="*/ 8259 w 556165"/>
              <a:gd name="connsiteY0" fmla="*/ 295277 h 577580"/>
              <a:gd name="connisteX1" fmla="*/ 175264 w 556165"/>
              <a:gd name="connsiteY1" fmla="*/ 17147 h 577580"/>
              <a:gd name="connisteX2" fmla="*/ 481334 w 556165"/>
              <a:gd name="connsiteY2" fmla="*/ 86997 h 577580"/>
              <a:gd name="connisteX3" fmla="*/ 550549 w 556165"/>
              <a:gd name="connsiteY3" fmla="*/ 379097 h 577580"/>
              <a:gd name="connisteX4" fmla="*/ 411484 w 556165"/>
              <a:gd name="connsiteY4" fmla="*/ 559437 h 577580"/>
              <a:gd name="connisteX5" fmla="*/ 147324 w 556165"/>
              <a:gd name="connsiteY5" fmla="*/ 545467 h 577580"/>
              <a:gd name="connisteX6" fmla="*/ 49534 w 556165"/>
              <a:gd name="connsiteY6" fmla="*/ 406402 h 577580"/>
              <a:gd name="connisteX7" fmla="*/ 8259 w 556165"/>
              <a:gd name="connsiteY7" fmla="*/ 295277 h 5775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556166" h="577580">
                <a:moveTo>
                  <a:pt x="8260" y="295277"/>
                </a:moveTo>
                <a:cubicBezTo>
                  <a:pt x="33660" y="217172"/>
                  <a:pt x="80650" y="59057"/>
                  <a:pt x="175265" y="17147"/>
                </a:cubicBezTo>
                <a:cubicBezTo>
                  <a:pt x="269880" y="-24763"/>
                  <a:pt x="406405" y="14607"/>
                  <a:pt x="481335" y="86997"/>
                </a:cubicBezTo>
                <a:cubicBezTo>
                  <a:pt x="556265" y="159387"/>
                  <a:pt x="564520" y="284482"/>
                  <a:pt x="550550" y="379097"/>
                </a:cubicBezTo>
                <a:cubicBezTo>
                  <a:pt x="536580" y="473712"/>
                  <a:pt x="492130" y="526417"/>
                  <a:pt x="411485" y="559437"/>
                </a:cubicBezTo>
                <a:cubicBezTo>
                  <a:pt x="330840" y="592457"/>
                  <a:pt x="219715" y="575947"/>
                  <a:pt x="147325" y="545467"/>
                </a:cubicBezTo>
                <a:cubicBezTo>
                  <a:pt x="74935" y="514987"/>
                  <a:pt x="77475" y="456567"/>
                  <a:pt x="49535" y="406402"/>
                </a:cubicBezTo>
                <a:cubicBezTo>
                  <a:pt x="21595" y="356237"/>
                  <a:pt x="-17140" y="373382"/>
                  <a:pt x="8260" y="295277"/>
                </a:cubicBezTo>
                <a:close/>
              </a:path>
            </a:pathLst>
          </a:custGeom>
          <a:noFill/>
          <a:ln w="28575">
            <a:solidFill>
              <a:srgbClr val="0F03A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7837805" y="4893945"/>
            <a:ext cx="2060575" cy="481330"/>
          </a:xfrm>
          <a:custGeom>
            <a:avLst/>
            <a:gdLst>
              <a:gd name="connisteX0" fmla="*/ 197 w 392541"/>
              <a:gd name="connsiteY0" fmla="*/ 289197 h 481599"/>
              <a:gd name="connisteX1" fmla="*/ 83382 w 392541"/>
              <a:gd name="connsiteY1" fmla="*/ 25037 h 481599"/>
              <a:gd name="connisteX2" fmla="*/ 320237 w 392541"/>
              <a:gd name="connsiteY2" fmla="*/ 52977 h 481599"/>
              <a:gd name="connisteX3" fmla="*/ 389452 w 392541"/>
              <a:gd name="connsiteY3" fmla="*/ 275227 h 481599"/>
              <a:gd name="connisteX4" fmla="*/ 264357 w 392541"/>
              <a:gd name="connsiteY4" fmla="*/ 470172 h 481599"/>
              <a:gd name="connisteX5" fmla="*/ 97352 w 392541"/>
              <a:gd name="connsiteY5" fmla="*/ 428262 h 481599"/>
              <a:gd name="connisteX6" fmla="*/ 197 w 392541"/>
              <a:gd name="connsiteY6" fmla="*/ 289197 h 48159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392542" h="481599">
                <a:moveTo>
                  <a:pt x="198" y="289198"/>
                </a:moveTo>
                <a:cubicBezTo>
                  <a:pt x="-2342" y="208553"/>
                  <a:pt x="19248" y="72028"/>
                  <a:pt x="83383" y="25038"/>
                </a:cubicBezTo>
                <a:cubicBezTo>
                  <a:pt x="147518" y="-21952"/>
                  <a:pt x="259278" y="2813"/>
                  <a:pt x="320238" y="52978"/>
                </a:cubicBezTo>
                <a:cubicBezTo>
                  <a:pt x="381198" y="103143"/>
                  <a:pt x="400883" y="192043"/>
                  <a:pt x="389453" y="275228"/>
                </a:cubicBezTo>
                <a:cubicBezTo>
                  <a:pt x="378023" y="358413"/>
                  <a:pt x="322778" y="439693"/>
                  <a:pt x="264358" y="470173"/>
                </a:cubicBezTo>
                <a:cubicBezTo>
                  <a:pt x="205938" y="500653"/>
                  <a:pt x="150058" y="464458"/>
                  <a:pt x="97353" y="428263"/>
                </a:cubicBezTo>
                <a:cubicBezTo>
                  <a:pt x="44648" y="392068"/>
                  <a:pt x="2738" y="369843"/>
                  <a:pt x="198" y="289198"/>
                </a:cubicBezTo>
                <a:close/>
              </a:path>
            </a:pathLst>
          </a:custGeom>
          <a:noFill/>
          <a:ln w="28575">
            <a:solidFill>
              <a:srgbClr val="0F03A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50340" y="4961890"/>
            <a:ext cx="8491855" cy="39878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p>
            <a:r>
              <a:rPr lang="zh-CN" altLang="en-US" sz="2000" b="1" dirty="0">
                <a:latin typeface="Calibri" panose="020F0502020204030204" charset="0"/>
                <a:sym typeface="+mn-ea"/>
              </a:rPr>
              <a:t>③由此我看到了陶先生笔下理想的社会，也看到了陶先生如桃花源般的心。</a:t>
            </a:r>
            <a:endParaRPr lang="zh-CN" altLang="en-US" sz="2000" b="1" dirty="0">
              <a:latin typeface="Calibri" panose="020F0502020204030204" charset="0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" grpId="0" animBg="1"/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10260" y="2305050"/>
            <a:ext cx="10720705" cy="2613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l">
              <a:buNone/>
            </a:pPr>
            <a:endParaRPr lang="zh-CN" altLang="en-US" sz="2800" dirty="0">
              <a:latin typeface="+mn-ea"/>
              <a:ea typeface="+mn-ea"/>
              <a:cs typeface="+mn-ea"/>
              <a:sym typeface="+mn-ea"/>
            </a:endParaRPr>
          </a:p>
          <a:p>
            <a:pPr algn="l">
              <a:buNone/>
            </a:pPr>
            <a:r>
              <a:rPr lang="zh-CN" altLang="en-US" sz="2800" dirty="0">
                <a:latin typeface="+mn-ea"/>
                <a:ea typeface="+mn-ea"/>
                <a:cs typeface="+mn-ea"/>
                <a:sym typeface="+mn-ea"/>
              </a:rPr>
              <a:t>1.学会寻找有价值的感点。</a:t>
            </a:r>
            <a:endParaRPr lang="zh-CN" altLang="en-US" sz="2800" dirty="0">
              <a:latin typeface="+mn-ea"/>
              <a:ea typeface="+mn-ea"/>
              <a:cs typeface="+mn-ea"/>
              <a:sym typeface="+mn-ea"/>
            </a:endParaRPr>
          </a:p>
          <a:p>
            <a:pPr algn="l">
              <a:buNone/>
            </a:pPr>
            <a:r>
              <a:rPr lang="zh-CN" altLang="en-US" sz="2800" dirty="0">
                <a:latin typeface="+mn-ea"/>
                <a:ea typeface="+mn-ea"/>
                <a:cs typeface="+mn-ea"/>
                <a:sym typeface="+mn-ea"/>
              </a:rPr>
              <a:t>2.能围绕一个具体的感点展开来写，做到“引”有针对性，</a:t>
            </a:r>
            <a:r>
              <a:rPr lang="en-US" altLang="zh-CN" sz="2800" dirty="0">
                <a:latin typeface="+mn-ea"/>
                <a:ea typeface="+mn-ea"/>
                <a:cs typeface="+mn-ea"/>
                <a:sym typeface="+mn-ea"/>
              </a:rPr>
              <a:t>“</a:t>
            </a:r>
            <a:r>
              <a:rPr lang="zh-CN" altLang="en-US" sz="2800" dirty="0">
                <a:latin typeface="+mn-ea"/>
                <a:ea typeface="+mn-ea"/>
                <a:cs typeface="+mn-ea"/>
                <a:sym typeface="+mn-ea"/>
              </a:rPr>
              <a:t>联</a:t>
            </a:r>
            <a:r>
              <a:rPr lang="en-US" altLang="zh-CN" sz="2800" dirty="0">
                <a:latin typeface="+mn-ea"/>
                <a:ea typeface="+mn-ea"/>
                <a:cs typeface="+mn-ea"/>
                <a:sym typeface="+mn-ea"/>
              </a:rPr>
              <a:t>”</a:t>
            </a:r>
            <a:r>
              <a:rPr lang="zh-CN" altLang="en-US" sz="2800" dirty="0">
                <a:latin typeface="+mn-ea"/>
                <a:ea typeface="+mn-ea"/>
                <a:cs typeface="+mn-ea"/>
                <a:sym typeface="+mn-ea"/>
              </a:rPr>
              <a:t>有侧重点。</a:t>
            </a:r>
            <a:endParaRPr lang="zh-CN" altLang="en-US" sz="2800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-1397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809625" y="2305050"/>
            <a:ext cx="10721340" cy="261366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2100580" y="1615440"/>
            <a:ext cx="3063875" cy="6896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100580" y="1573530"/>
            <a:ext cx="3063875" cy="773430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学习目标</a:t>
            </a:r>
            <a:endParaRPr lang="zh-CN" altLang="en-US" sz="3200" b="1" dirty="0">
              <a:solidFill>
                <a:schemeClr val="tx1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矩形 4"/>
          <p:cNvSpPr/>
          <p:nvPr>
            <p:custDataLst>
              <p:tags r:id="rId1"/>
            </p:custDataLst>
          </p:nvPr>
        </p:nvSpPr>
        <p:spPr>
          <a:xfrm>
            <a:off x="584835" y="974725"/>
            <a:ext cx="11460480" cy="5022215"/>
          </a:xfrm>
          <a:prstGeom prst="rect">
            <a:avLst/>
          </a:prstGeom>
          <a:noFill/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65" name="TextBox 6"/>
          <p:cNvSpPr/>
          <p:nvPr>
            <p:custDataLst>
              <p:tags r:id="rId2"/>
            </p:custDataLst>
          </p:nvPr>
        </p:nvSpPr>
        <p:spPr>
          <a:xfrm>
            <a:off x="6337625" y="189672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66" name="文本框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4835" y="974725"/>
            <a:ext cx="11459210" cy="502221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  <a:prstDash val="solid"/>
          </a:ln>
        </p:spPr>
        <p:txBody>
          <a:bodyPr wrap="square">
            <a:normAutofit lnSpcReduction="20000"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晋太元中，武陵人捕鱼为业。缘溪行，忘路之远近。</a:t>
            </a:r>
            <a:r>
              <a:rPr lang="en-US" altLang="zh-CN" sz="2000" b="1" dirty="0">
                <a:solidFill>
                  <a:schemeClr val="tx2"/>
                </a:solidFill>
                <a:latin typeface="+mn-ea"/>
                <a:ea typeface="+mn-ea"/>
                <a:cs typeface="+mn-ea"/>
                <a:sym typeface="+mn-ea"/>
              </a:rPr>
              <a:t>忽逢桃花林，夹岸数百步，中无杂树，芳草鲜美，落英缤纷，渔人甚异之。复前行，欲穷其林。</a:t>
            </a:r>
            <a:endParaRPr lang="en-US" altLang="zh-CN" sz="2000" b="1" dirty="0">
              <a:solidFill>
                <a:schemeClr val="tx2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林尽水源，便得一山，山有小口，仿佛若有光。便舍船，从口入。初极狭，才通人。复行数十步，豁然开朗。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土地平旷，屋舍俨然，有良田美池桑竹之属。阡陌交通，鸡犬相闻。其中往来种作，男女衣着，悉如外人。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黄发垂髫，并怡然自乐。</a:t>
            </a:r>
            <a:endParaRPr lang="en-US" altLang="zh-CN" sz="20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见渔人，乃大惊，问所从来。具答之。</a:t>
            </a:r>
            <a:r>
              <a:rPr lang="en-US" altLang="zh-CN" sz="2000" b="1" dirty="0">
                <a:solidFill>
                  <a:schemeClr val="tx2"/>
                </a:solidFill>
                <a:latin typeface="+mn-ea"/>
                <a:ea typeface="+mn-ea"/>
                <a:cs typeface="+mn-ea"/>
                <a:sym typeface="+mn-ea"/>
              </a:rPr>
              <a:t>便要还家，设酒杀鸡作食。村中闻有此人，咸来问讯。自云先世避秦时乱，率妻子邑人来此绝境，不复出焉，遂与外人间隔。问今是何世，乃不知有汉，无论魏晋。此人一一为具言所闻，皆叹惋。余人各复延至其家，皆出酒食。停数日，辞去。此中人语云：“不足为外人道也。”</a:t>
            </a:r>
            <a:endParaRPr lang="en-US" altLang="zh-CN" sz="2000" b="1" dirty="0">
              <a:solidFill>
                <a:schemeClr val="tx2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既出，得其船，便扶向路，处处志之。及郡下，诣太守，说如此。太守即遣人随其往，寻向所志，遂迷，不复得路。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南阳刘子骥，高尚士也，闻之，欣然规往。未果，寻病终，后遂无问津者。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048667" name="矩形 12"/>
          <p:cNvSpPr/>
          <p:nvPr>
            <p:custDataLst>
              <p:tags r:id="rId4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8" name="矩形 14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9" name="椭圆 15"/>
          <p:cNvSpPr/>
          <p:nvPr>
            <p:custDataLst>
              <p:tags r:id="rId6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1048658" name="矩形 11"/>
          <p:cNvSpPr/>
          <p:nvPr>
            <p:custDataLst>
              <p:tags r:id="rId9"/>
            </p:custDataLst>
          </p:nvPr>
        </p:nvSpPr>
        <p:spPr>
          <a:xfrm>
            <a:off x="1674495" y="327660"/>
            <a:ext cx="3636010" cy="6470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+mn-ea"/>
                <a:cs typeface="+mn-ea"/>
                <a:sym typeface="Arial" panose="020B0604020202020204" pitchFamily="34" charset="0"/>
              </a:rPr>
              <a:t>回看原文《桃花源记》</a:t>
            </a:r>
            <a:endParaRPr lang="zh-CN" altLang="en-US" sz="2800">
              <a:latin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380" y="1383030"/>
            <a:ext cx="11531600" cy="4829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</a:rPr>
              <a:t>       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本文乃东晋名士、一代隐士陶渊明先生的名作。陶先生借一位渔人的行踪，将一个人间仙境就呈现在我们面前：</a:t>
            </a:r>
            <a:r>
              <a:rPr lang="zh-CN" altLang="en-US" sz="2000" b="1" dirty="0">
                <a:solidFill>
                  <a:srgbClr val="00B050"/>
                </a:solidFill>
                <a:latin typeface="+mn-ea"/>
                <a:ea typeface="+mn-ea"/>
                <a:cs typeface="+mn-ea"/>
              </a:rPr>
              <a:t>“土地平旷，屋舍俨然，有良田美池桑竹之属。阡陌交通，鸡犬相闻。其中往来种作，男女衣着，悉如外人。黄发垂髫，并怡然自乐。”</a:t>
            </a:r>
            <a:endParaRPr lang="zh-CN" altLang="en-US" sz="2000" b="1" dirty="0">
              <a:solidFill>
                <a:srgbClr val="00B050"/>
              </a:solidFill>
              <a:latin typeface="+mn-ea"/>
              <a:ea typeface="+mn-ea"/>
              <a:cs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B050"/>
                </a:solidFill>
                <a:latin typeface="+mn-ea"/>
                <a:ea typeface="+mn-ea"/>
                <a:cs typeface="+mn-ea"/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由此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我看到了陶先生笔下理想的社会，也看到了陶先生如桃花源般的心。                                                                  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你看，有食可果腹，有衣可蔽体，有屋可安居，足以快乐。这是一种知足之乐，是一颗不为“苦”所累的宁静而平常的心。这不正是陶渊明心境的真实写照吗？我们都知道他生活在一个不幸的时代，世乱如倾，政乱如粥，心乱如麻，而他的一生也是备受挫折的一生。可是我们在他的诗文中看不到悲痛、哀愁，我们看到的是“采菊东篱下，悠然见南山”，我们看到的是一颗不为权、财、名、利、苦所累的像“桃花源”一般的心灵。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246380" y="1383030"/>
            <a:ext cx="11532235" cy="4829175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2099310" y="776605"/>
            <a:ext cx="3939540" cy="606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4100" y="829945"/>
            <a:ext cx="3489325" cy="49974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升格二：</a:t>
            </a:r>
            <a:r>
              <a:rPr lang="en-US" altLang="zh-CN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“</a:t>
            </a: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引文</a:t>
            </a:r>
            <a:r>
              <a:rPr lang="en-US" altLang="zh-CN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”</a:t>
            </a: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修改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7426960" y="2289175"/>
            <a:ext cx="230505" cy="489585"/>
          </a:xfrm>
          <a:prstGeom prst="straightConnector1">
            <a:avLst/>
          </a:prstGeom>
          <a:ln cap="sq">
            <a:solidFill>
              <a:srgbClr val="FF0000"/>
            </a:solidFill>
            <a:tailEnd type="arrow" w="med" len="med"/>
          </a:ln>
          <a:effectLst>
            <a:outerShdw blurRad="50800" dist="50800" dir="5400000" algn="ctr" rotWithShape="0">
              <a:srgbClr val="0412CC">
                <a:alpha val="100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>
            <a:off x="5003800" y="2188845"/>
            <a:ext cx="2423160" cy="589915"/>
          </a:xfrm>
          <a:prstGeom prst="straightConnector1">
            <a:avLst/>
          </a:prstGeom>
          <a:ln w="31750" cmpd="sng">
            <a:solidFill>
              <a:srgbClr val="00B050"/>
            </a:solidFill>
            <a:tailEnd type="arrow"/>
          </a:ln>
          <a:effectLst>
            <a:outerShdw blurRad="50800" dist="50800" dir="5400000" algn="ctr" rotWithShape="0">
              <a:srgbClr val="00B050">
                <a:alpha val="10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955790" y="2703195"/>
            <a:ext cx="1960880" cy="641350"/>
          </a:xfrm>
          <a:prstGeom prst="ellipse">
            <a:avLst/>
          </a:prstGeom>
          <a:noFill/>
          <a:ln w="38100">
            <a:solidFill>
              <a:srgbClr val="0412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645535" y="2703195"/>
            <a:ext cx="1358265" cy="64135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32735" y="3320415"/>
            <a:ext cx="5937885" cy="956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l"/>
            <a:r>
              <a:rPr lang="en-US" altLang="zh-CN" sz="2800" b="1">
                <a:latin typeface="+mn-ea"/>
                <a:ea typeface="+mn-ea"/>
                <a:sym typeface="+mn-ea"/>
              </a:rPr>
              <a:t>   </a:t>
            </a:r>
            <a:r>
              <a:rPr lang="zh-CN" altLang="en-US" sz="2800" b="1">
                <a:latin typeface="+mn-ea"/>
                <a:ea typeface="+mn-ea"/>
                <a:sym typeface="+mn-ea"/>
              </a:rPr>
              <a:t>选好感点看原文，引有针对性。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2831465" y="3258820"/>
            <a:ext cx="5937250" cy="1017905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2832735" y="2652395"/>
            <a:ext cx="5935345" cy="668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33370" y="2621280"/>
            <a:ext cx="5937250" cy="730250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引述不当怎么办？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775" y="1317625"/>
            <a:ext cx="11812905" cy="5309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</a:rPr>
              <a:t>      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本文乃东晋名士、一代隐士陶渊明先生的名作。陶先生借一位武陵渔人的行踪，将一个人间仙境就呈现在我们面前：“土地平旷，屋舍俨然，有良田美池桑竹之属。阡陌交通，鸡犬相闻。其中往来种作，男女衣着，悉如外人。黄发垂髫，并怡然自乐。”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由此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我看到了陶先生笔下理想的社会，也看到了陶先生如桃花源般的心。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你看，“黄发垂髫，并怡然自乐”。有食可果腹，有衣可蔽体，有屋可安居，足以快乐，这是一种知足之乐，不为“苦”所累的宁静而平常的心。这不正是陶渊明心境的真实写照吗？我们都知道他生活在一个不幸的时代，世乱如倾，政乱如粥，心乱如麻，他的一生也是备受挫折的一生。可是我们在他的诗文中看不到悲痛、哀愁，我们看到的是“采菊东篱下，悠然见南山”，我们看到的是一颗不为权、财、名、利、苦所累的像“桃花源”一般的心灵。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231775" y="1294765"/>
            <a:ext cx="11812905" cy="5346065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2099945" y="671195"/>
            <a:ext cx="3063875" cy="606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070735" y="777875"/>
            <a:ext cx="3307715" cy="49974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问题再寻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" name="文本框 0"/>
          <p:cNvSpPr txBox="1"/>
          <p:nvPr/>
        </p:nvSpPr>
        <p:spPr>
          <a:xfrm>
            <a:off x="6324600" y="5728335"/>
            <a:ext cx="5231765" cy="46037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/>
              <a:t>问题三：就文论文，没有联系实际</a:t>
            </a:r>
            <a:endParaRPr lang="zh-CN" altLang="en-US" sz="2400" b="1"/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2265680"/>
            <a:ext cx="11812905" cy="3943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indent="45720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latin typeface="+mn-ea"/>
                <a:ea typeface="+mn-ea"/>
                <a:cs typeface="+mn-ea"/>
                <a:sym typeface="+mn-ea"/>
              </a:rPr>
              <a:t>《心中的“桃花源”》</a:t>
            </a:r>
            <a:endParaRPr lang="en-US" altLang="zh-CN" sz="2000" b="1" dirty="0">
              <a:solidFill>
                <a:schemeClr val="tx1"/>
              </a:solidFill>
              <a:latin typeface="Calibri" panose="020F0502020204030204" charset="0"/>
              <a:ea typeface="+mn-ea"/>
              <a:cs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rPr>
              <a:t>③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翻阅史书，我们发现凡真正建功立业，轰轰烈烈的大人物，其内心深处都有一个静谧的桃花源，能隐能出，能动能静，收放自如。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诸葛亮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六出祁山，七擒孟获，火烧赤壁，舌战群儒，一生何等忙碌，但留下的格言是：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“淡泊明志，宁静致远”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。</a:t>
            </a:r>
            <a:r>
              <a:rPr lang="en-US" altLang="zh-CN" sz="2000" b="1" dirty="0">
                <a:solidFill>
                  <a:srgbClr val="00B050"/>
                </a:solidFill>
                <a:latin typeface="+mn-ea"/>
                <a:ea typeface="+mn-ea"/>
                <a:cs typeface="+mn-ea"/>
              </a:rPr>
              <a:t>范仲淹 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“先天下之忧而忧，后天下之乐而乐”，其政治抱负多么强烈，但他的心理支柱是</a:t>
            </a:r>
            <a:r>
              <a:rPr lang="en-US" altLang="zh-CN" sz="2000" b="1" dirty="0">
                <a:solidFill>
                  <a:srgbClr val="00B050"/>
                </a:solidFill>
                <a:latin typeface="+mn-ea"/>
                <a:ea typeface="+mn-ea"/>
                <a:cs typeface="+mn-ea"/>
              </a:rPr>
              <a:t>“不以物喜，不以己悲”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。</a:t>
            </a:r>
            <a:r>
              <a:rPr lang="en-US" altLang="zh-CN" sz="2000" b="1" dirty="0">
                <a:solidFill>
                  <a:srgbClr val="0412CC"/>
                </a:solidFill>
                <a:latin typeface="+mn-ea"/>
                <a:ea typeface="+mn-ea"/>
                <a:cs typeface="+mn-ea"/>
              </a:rPr>
              <a:t>邓小平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是继毛之后的又一伟人。文革之难，他在江西被软禁三年。这个昔日指挥淮海战役的主帅，在一个绿树砖墙的小院里，养了几只鸡，种了几垅菜，挑粪担水，劈柴烧火。如陶渊明那样</a:t>
            </a:r>
            <a:r>
              <a:rPr lang="en-US" altLang="zh-CN" sz="2000" b="1" dirty="0">
                <a:solidFill>
                  <a:srgbClr val="0412CC"/>
                </a:solidFill>
                <a:latin typeface="+mn-ea"/>
                <a:ea typeface="+mn-ea"/>
                <a:cs typeface="+mn-ea"/>
              </a:rPr>
              <a:t>“带月荷锄”、“守拙归园”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152400" y="2265680"/>
            <a:ext cx="11812905" cy="3963035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1"/>
          <p:cNvSpPr/>
          <p:nvPr>
            <p:custDataLst>
              <p:tags r:id="rId7"/>
            </p:custDataLst>
          </p:nvPr>
        </p:nvSpPr>
        <p:spPr>
          <a:xfrm>
            <a:off x="2099945" y="1659255"/>
            <a:ext cx="5937250" cy="606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254250" y="1671955"/>
            <a:ext cx="5782945" cy="59372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升格三：</a:t>
            </a:r>
            <a:r>
              <a:rPr lang="en-US" altLang="zh-CN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“</a:t>
            </a: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联想</a:t>
            </a:r>
            <a:r>
              <a:rPr lang="en-US" altLang="zh-CN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”</a:t>
            </a: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补充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1" name="矩形标注 0"/>
          <p:cNvSpPr/>
          <p:nvPr/>
        </p:nvSpPr>
        <p:spPr>
          <a:xfrm>
            <a:off x="8345805" y="5468620"/>
            <a:ext cx="3270250" cy="535940"/>
          </a:xfrm>
          <a:prstGeom prst="wedgeRectCallout">
            <a:avLst>
              <a:gd name="adj1" fmla="val -110815"/>
              <a:gd name="adj2" fmla="val -290639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内心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宁静</a:t>
            </a: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人物事例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32735" y="3258820"/>
            <a:ext cx="5937885" cy="1017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l"/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   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联系阅读与生活，联有侧重点。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2831465" y="3258820"/>
            <a:ext cx="5937250" cy="1017905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2832735" y="2652395"/>
            <a:ext cx="5935345" cy="606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33370" y="2652395"/>
            <a:ext cx="5937250" cy="730250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联系实际时应注意什么？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2639060"/>
            <a:ext cx="11812905" cy="3570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indent="45720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+mn-ea"/>
                <a:cs typeface="+mn-ea"/>
                <a:sym typeface="+mn-ea"/>
              </a:rPr>
              <a:t>《心中的“桃花源”》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④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陶渊明不是政治家，却勾勒出一个理想社会，让人们不断地去追求；他不是专门的游记作家，却描绘了一幅最美的山水图，让人们不断地去寻找；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他不是专门的哲学家，却给出了人生智慧，设计了一种最好的心态，让人们去解脱。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中外文学史上从来没有哪一位诗人能像他这样创造了一个社会模式、一种山水布景、一种人生哲学，深深地植根在后人的心中，让人不断地去追寻。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152400" y="2639060"/>
            <a:ext cx="11812905" cy="3589655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85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20000"/>
                  <a:lumOff val="80000"/>
                </a:schemeClr>
              </a:solidFill>
              <a:effectLst/>
              <a:uLnTx/>
              <a:uFillTx/>
              <a:latin typeface="+mn-ea"/>
              <a:ea typeface="+mj-ea"/>
              <a:cs typeface="+mn-ea"/>
              <a:sym typeface="+mn-ea"/>
            </a:endParaRPr>
          </a:p>
        </p:txBody>
      </p:sp>
      <p:sp>
        <p:nvSpPr>
          <p:cNvPr id="2" name="矩形 11"/>
          <p:cNvSpPr/>
          <p:nvPr>
            <p:custDataLst>
              <p:tags r:id="rId7"/>
            </p:custDataLst>
          </p:nvPr>
        </p:nvSpPr>
        <p:spPr>
          <a:xfrm>
            <a:off x="2023110" y="2032635"/>
            <a:ext cx="5937250" cy="606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177415" y="2045335"/>
            <a:ext cx="5782945" cy="59372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升格四：</a:t>
            </a:r>
            <a:r>
              <a:rPr lang="en-US" altLang="zh-CN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“</a:t>
            </a: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总结</a:t>
            </a:r>
            <a:r>
              <a:rPr lang="en-US" altLang="zh-CN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”</a:t>
            </a: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修改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5" name="矩形标注 4"/>
          <p:cNvSpPr/>
          <p:nvPr/>
        </p:nvSpPr>
        <p:spPr>
          <a:xfrm>
            <a:off x="5047615" y="5422265"/>
            <a:ext cx="3270250" cy="522605"/>
          </a:xfrm>
          <a:prstGeom prst="wedgeRectCallout">
            <a:avLst>
              <a:gd name="adj1" fmla="val -146834"/>
              <a:gd name="adj2" fmla="val -220352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总结，呼应感点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30830" y="1554480"/>
            <a:ext cx="5937885" cy="4268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读后感，读后感，读后才有感。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理解原文抓要领，细读感才深；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面面俱到不可取，感点精挑选； 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选好感点看原文，引有针对性；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联系阅读与生活，联有侧重点；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感为主，引为辅，不忘做总结。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2831465" y="1554480"/>
            <a:ext cx="5937250" cy="426847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2831465" y="960755"/>
            <a:ext cx="5937250" cy="606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31465" y="960755"/>
            <a:ext cx="5782945" cy="59372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读后感写作歌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472690" y="2049145"/>
            <a:ext cx="7245985" cy="2792095"/>
          </a:xfrm>
          <a:solidFill>
            <a:schemeClr val="bg1"/>
          </a:solidFill>
          <a:ln w="28575" cmpd="sng">
            <a:solidFill>
              <a:schemeClr val="accent1"/>
            </a:solidFill>
            <a:prstDash val="solid"/>
          </a:ln>
        </p:spPr>
        <p:txBody>
          <a:bodyPr>
            <a:normAutofit/>
          </a:bodyPr>
          <a:p>
            <a:r>
              <a:rPr lang="zh-CN" altLang="en-US" sz="5400" smtClean="0">
                <a:solidFill>
                  <a:schemeClr val="tx1"/>
                </a:solidFill>
              </a:rPr>
              <a:t>二、佳作欣赏</a:t>
            </a:r>
            <a:endParaRPr lang="zh-CN" altLang="en-US" sz="5400" smtClean="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 advTm="3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3035" y="1938655"/>
            <a:ext cx="11906250" cy="425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en-US" altLang="zh-CN" sz="2000" b="1" dirty="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rPr>
              <a:t>①</a:t>
            </a:r>
            <a:r>
              <a:rPr lang="zh-CN" altLang="en-US" sz="2000" b="1" dirty="0">
                <a:solidFill>
                  <a:srgbClr val="0412CC"/>
                </a:solidFill>
                <a:latin typeface="+mn-ea"/>
                <a:ea typeface="+mn-ea"/>
                <a:cs typeface="+mn-ea"/>
              </a:rPr>
              <a:t>流浪地球不如说是拯救地球。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不同于好莱坞大片中的个人英雄主义，比如《变形金刚》中又酷又炫的巨型机甲、《终结者》里面的施瓦辛格……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《流浪地球》中拯救地球的方式是一种集体主义的成功。</a:t>
            </a:r>
            <a:r>
              <a:rPr lang="zh-CN" altLang="en-US" sz="2000" b="1" dirty="0">
                <a:solidFill>
                  <a:srgbClr val="00B050"/>
                </a:solidFill>
                <a:latin typeface="+mn-ea"/>
                <a:ea typeface="+mn-ea"/>
                <a:cs typeface="+mn-ea"/>
              </a:rPr>
              <a:t>影片中最感人的地方不是外公韩子昂的死亡，也不是航天员刘培强驾驶飞车撞向木星，而是朵朵在最后的广播中说，“我们救援队牺牲了很多人……我需要你们的支援，我需要你们的支援”，当各个国家的救援队听到这段广播后，从犹豫中，从绝望中，掉转车头，从四面八方赶到现场，不分肤色，不用言语，一齐用力推进。那一刻，观众被深深地感动，热泪盈眶。</a:t>
            </a:r>
            <a:r>
              <a:rPr lang="zh-CN" altLang="en-US" sz="2000" b="1" u="sng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《礼记》曰：“大道之行，天下为公。”顾言武说：“天下兴亡，匹夫有责。”我们热情地歌唱：“五十六个民族，五十六枝花，五十六个兄弟姐妹是一家。”自古以来，中国人民就有着深厚的家国情怀。其基本的表现形式就是一种牺牲小我、顾全大局的集体主义精神。</a:t>
            </a:r>
            <a:endParaRPr lang="zh-CN" altLang="en-US" sz="2000" b="1" u="sng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153035" y="1938020"/>
            <a:ext cx="11906250" cy="425196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2099945" y="814070"/>
            <a:ext cx="7722870" cy="1164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43330" y="1091565"/>
            <a:ext cx="8342630" cy="742950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“集体主义”之美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                                          ——《流浪地球》观后感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10426065" y="814070"/>
            <a:ext cx="1526540" cy="742315"/>
          </a:xfrm>
          <a:prstGeom prst="wedgeRectCallout">
            <a:avLst>
              <a:gd name="adj1" fmla="val -58236"/>
              <a:gd name="adj2" fmla="val 184478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对比，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提出感点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3049905" y="6190615"/>
            <a:ext cx="3376930" cy="631825"/>
          </a:xfrm>
          <a:prstGeom prst="wedgeRectCallout">
            <a:avLst>
              <a:gd name="adj1" fmla="val -86855"/>
              <a:gd name="adj2" fmla="val -313919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先提出感点，后引述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8525510" y="6135370"/>
            <a:ext cx="2263140" cy="687705"/>
          </a:xfrm>
          <a:prstGeom prst="wedgeRectCallout">
            <a:avLst>
              <a:gd name="adj1" fmla="val -99466"/>
              <a:gd name="adj2" fmla="val -177288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联系经典论述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472690" y="2049145"/>
            <a:ext cx="7245985" cy="2792095"/>
          </a:xfrm>
          <a:solidFill>
            <a:schemeClr val="bg1"/>
          </a:solidFill>
          <a:ln w="28575" cmpd="sng">
            <a:solidFill>
              <a:schemeClr val="accent1"/>
            </a:solidFill>
            <a:prstDash val="solid"/>
          </a:ln>
        </p:spPr>
        <p:txBody>
          <a:bodyPr>
            <a:normAutofit/>
          </a:bodyPr>
          <a:p>
            <a:r>
              <a:rPr lang="zh-CN" altLang="en-US" sz="5400" smtClean="0">
                <a:solidFill>
                  <a:schemeClr val="tx1"/>
                </a:solidFill>
              </a:rPr>
              <a:t>一、习作点评</a:t>
            </a:r>
            <a:endParaRPr lang="zh-CN" altLang="en-US" sz="5400" smtClean="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 advTm="3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3035" y="1792605"/>
            <a:ext cx="11906250" cy="2737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en-US" altLang="zh-CN" sz="2000" b="1" dirty="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rPr>
              <a:t>②</a:t>
            </a:r>
            <a:r>
              <a:rPr lang="zh-CN" altLang="en-US" sz="2000" b="1" u="sng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长城</a:t>
            </a:r>
            <a:r>
              <a:rPr lang="zh-CN" altLang="en-US" sz="2000" b="1" u="sng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的伟大不在于长城的雄伟壮观，而在于合数万人之众、数十年如一日修建长城这一集体工程。</a:t>
            </a:r>
            <a:r>
              <a:rPr lang="zh-CN" altLang="en-US" sz="2000" b="1" u="sng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愚公</a:t>
            </a:r>
            <a:r>
              <a:rPr lang="zh-CN" altLang="en-US" sz="2000" b="1" u="sng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可以移动一座大山，因为即使愚公死了，其子子孙孙无穷尽也。面对烈火的焚烧，</a:t>
            </a:r>
            <a:r>
              <a:rPr lang="zh-CN" altLang="en-US" sz="2000" b="1" u="sng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邱少云</a:t>
            </a:r>
            <a:r>
              <a:rPr lang="zh-CN" altLang="en-US" sz="2000" b="1" u="sng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一动不动……一个个鲜活的生命因为这份伟大而又美好精神的召唤，奉献了自己的青春、热血乃至生命，烙印在各个时代的封面上。 这是一份令人惊叹、敬佩的精神。更让人感到了一份充满热情，悲壮的美。</a:t>
            </a:r>
            <a:endParaRPr lang="zh-CN" altLang="en-US" sz="2000" b="1" u="sng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153035" y="1791970"/>
            <a:ext cx="11906250" cy="273812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2750820" y="3868420"/>
            <a:ext cx="8753475" cy="661670"/>
          </a:xfrm>
          <a:prstGeom prst="wedgeRectCallout">
            <a:avLst>
              <a:gd name="adj1" fmla="val -72031"/>
              <a:gd name="adj2" fmla="val -220153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联系从古至今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体现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集体主义精神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经典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事例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5745" y="1278890"/>
            <a:ext cx="11813540" cy="4878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en-US" altLang="zh-CN" sz="2000" b="1" dirty="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rPr>
              <a:t>③</a:t>
            </a:r>
            <a:r>
              <a:rPr lang="zh-CN" altLang="en-US" sz="2000" b="1" dirty="0">
                <a:solidFill>
                  <a:srgbClr val="0412CC"/>
                </a:solidFill>
                <a:latin typeface="+mn-ea"/>
                <a:ea typeface="+mn-ea"/>
                <a:cs typeface="+mn-ea"/>
              </a:rPr>
              <a:t>地下城、死亡废墟、铁甲洪流、壮丽的空间站、精密的太空舱……电影镜头令人惊艳。然而这只是电影的外表包装。电影的本质是2500年的恢弘计划、百代人的分工合作。故土难离，带着地球逃离太阳系，这本身就是一份工程浩大的集体工程，是对集体主义精神的一种生动投射。因此显得格外勇敢，格外悲壮。</a:t>
            </a:r>
            <a:endParaRPr lang="zh-CN" altLang="en-US" sz="2000" b="1" dirty="0">
              <a:solidFill>
                <a:srgbClr val="0412CC"/>
              </a:solidFill>
              <a:latin typeface="+mn-ea"/>
              <a:ea typeface="+mn-ea"/>
              <a:cs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zh-CN" altLang="en-US" sz="20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t>④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所以说，《流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浪地球》没有照搬好莱坞大片中个人英雄主义模式，而是提炼出中国人固有的民族精神内核作为影片的支撑点，彰显着中国的格局与气度：“全人类是一个命运共同体。”在影片中，每一个平凡的人都是英雄，不是举一国之力就可以彰显伟大，需要各国之间通力合作，地球村有一个联合政府。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拯救地球也不再是一个人的热血与孤勇，它是全人类共同的事业。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 鲁迅说：“越是民族的，就越是世界的。”一部充满中国特色的科幻电影，肯定也是一部世界级的科幻电影，自然得到各国观众的认可和喜爱。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245745" y="1278890"/>
            <a:ext cx="11812905" cy="487807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4878070" y="5525135"/>
            <a:ext cx="4210685" cy="631825"/>
          </a:xfrm>
          <a:prstGeom prst="wedgeRectCallout">
            <a:avLst>
              <a:gd name="adj1" fmla="val -5331"/>
              <a:gd name="adj2" fmla="val -138844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总结，呼应感点，升华主题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5585460" y="238760"/>
            <a:ext cx="4307840" cy="742315"/>
          </a:xfrm>
          <a:prstGeom prst="wedgeRectCallout">
            <a:avLst>
              <a:gd name="adj1" fmla="val -100412"/>
              <a:gd name="adj2" fmla="val 107485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回到电影中，深入议论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380" y="1880235"/>
            <a:ext cx="11812270" cy="4867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这篇读后感非常典型。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首先，我们能看到非常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明晰的感点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：《流浪地球》中拯救地球的方式是一种集体主义的成功。而且整篇读后感全部围绕这一感点（中心）进行议论，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论述集中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，没有枝节，不混乱。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其次，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感点深刻，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避免了肤浅。看过电影，很多人都会有这样的感受：比如，带着地球去流浪，好浪漫的想法！中国能拍出好莱坞似的大片，真牛！刘培强为国献身，真英雄！儿子刘启终于理解了父亲刘培强，好感人！地球真的会灭亡吗……这些感受有的是肤浅的感受，如果作为感点写入文章，文章就会显得空泛，更不能引起读者的阅读兴趣；有的则是抛开作品传达的精神而随意抒发，这样的感点写入文章，更容易谬以千里。而作者正因为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准确理解了作品传达的精神，抓住了要领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，诸如：家国情怀、希望、集体主义精神。避免了随意抒发感受，也就避免了错误和肤浅，这是写好一篇读后感的基础。这篇文章做到了：</a:t>
            </a:r>
            <a:r>
              <a:rPr lang="zh-CN" altLang="en-US" sz="2000" b="1" u="sng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理解原文抓要领，细读感才深。</a:t>
            </a:r>
            <a:endParaRPr lang="zh-CN" altLang="en-US" sz="2400" b="1" u="sng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b="1" u="sng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245745" y="1866900"/>
            <a:ext cx="11812905" cy="488061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2831465" y="1233805"/>
            <a:ext cx="5937250" cy="606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31465" y="1260475"/>
            <a:ext cx="5782945" cy="59372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点评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" name="太阳形 0"/>
          <p:cNvSpPr/>
          <p:nvPr/>
        </p:nvSpPr>
        <p:spPr>
          <a:xfrm>
            <a:off x="5452745" y="6132830"/>
            <a:ext cx="306070" cy="306070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380" y="1720215"/>
            <a:ext cx="11671300" cy="467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然后，作者选择的是电影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最动人的点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。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正如读后感所说：“那一刻，观众被深深地感动，热泪盈眶。”这一点也是作者最有话可说，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最能联系阅读实际进行深入开掘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的一点。你看，这篇读后感不仅联系到了经典名言、经典歌曲，还有经典事例，非常丰富，怎能不引起读者的共鸣呢？这篇读后感做到了：        </a:t>
            </a:r>
            <a:r>
              <a:rPr lang="zh-CN" altLang="en-US" sz="2000" b="1" u="sng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面面俱到不可取，感点精挑选。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“引”的部分，作者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引而有当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，每一处引都为了引出感点服务，具有针对性。这篇文章还做到了：</a:t>
            </a:r>
            <a:r>
              <a:rPr lang="zh-CN" altLang="en-US" sz="2000" b="1" u="sng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选好感点看原文，引有针对性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“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联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”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的部分，作者联系了自己的阅读经历，有经典论述，也有经典事例，非常丰富，对感点进行深入挖掘。这样更能引起读者的共鸣。这篇文章做到了：</a:t>
            </a:r>
            <a:r>
              <a:rPr lang="zh-CN" altLang="en-US" sz="2000" b="1" u="sng" dirty="0">
                <a:latin typeface="+mn-ea"/>
                <a:ea typeface="+mn-ea"/>
                <a:cs typeface="+mn-ea"/>
                <a:sym typeface="+mn-ea"/>
              </a:rPr>
              <a:t>联系阅读与生活，联有侧重点。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最后，从整体结构看，这篇读后感引述最少，联系丰富，议论最多，感悟怎能不深刻？所以，这篇读后感也做到了：</a:t>
            </a:r>
            <a:r>
              <a:rPr lang="zh-CN" altLang="en-US" sz="2000" b="1" u="sng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感为主，引为辅，最后作总结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245745" y="1720215"/>
            <a:ext cx="11671935" cy="467868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2831465" y="1113790"/>
            <a:ext cx="5937250" cy="606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31465" y="1127125"/>
            <a:ext cx="5782945" cy="59372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点评</a:t>
            </a:r>
            <a:endParaRPr lang="zh-CN" altLang="en-US" sz="2800" b="1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" name="太阳形 0"/>
          <p:cNvSpPr/>
          <p:nvPr/>
        </p:nvSpPr>
        <p:spPr>
          <a:xfrm>
            <a:off x="3712845" y="3270885"/>
            <a:ext cx="306070" cy="306070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太阳形 1"/>
          <p:cNvSpPr/>
          <p:nvPr/>
        </p:nvSpPr>
        <p:spPr>
          <a:xfrm>
            <a:off x="3712845" y="4139565"/>
            <a:ext cx="306070" cy="306070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太阳形 2"/>
          <p:cNvSpPr/>
          <p:nvPr/>
        </p:nvSpPr>
        <p:spPr>
          <a:xfrm>
            <a:off x="5942965" y="5982970"/>
            <a:ext cx="306070" cy="306070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4" name="太阳形 3"/>
          <p:cNvSpPr/>
          <p:nvPr/>
        </p:nvSpPr>
        <p:spPr>
          <a:xfrm>
            <a:off x="10193020" y="5065395"/>
            <a:ext cx="306070" cy="306070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9625" y="1581785"/>
            <a:ext cx="11108055" cy="393446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读《桃花源记》有感</a:t>
            </a: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   本文乃东晋名士、一代隐士陶渊明先生的名作。陶先生借一位武陵渔人“忽逢桃花林”“欲穷其林”“从口入”“豁然开朗”的行踪，将一个人间仙境呈现在我们面前。源中人大概担心从此外人会纷至沓来，打扰他们清静、幸福的生活，临别之余，谆谆叮嘱。可不曾想，渔人怎能按捺住内心的狂喜激动?口里唯唯诺诺，但早已留心，一路细致地留下记号，立马回郡报告太守。太守一听有这么个好地方，立刻派人随渔人前去，却如堕迷宫，再也找不着去路了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</a:rPr>
              <a:t>       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809625" y="1581785"/>
            <a:ext cx="11108690" cy="393446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48055" y="1651000"/>
            <a:ext cx="10876280" cy="4379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   这事马上传开了。一时间，全国各地人情振奋，前来寻访桃花源的人络绎不绝。却个个高兴而来，失意而归，根本就找不到所谓的桃林。南阳郡有一位名动天下的读书人，名叫刘子骥，也听说了这回事，心想：天降奇宝，唯有德者方可居之。此等仙境，岂是凡夫俗子人人可到的?于是踌躇满志，想赶往桃花源。哪知这仙境如人间蒸发了一般，再也找不着了。刘公不甘心，潜心寻访，但终究入境无门，郁郁而死。</a:t>
            </a: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   这真是好美妙的桃花源，好神秘的桃花源！</a:t>
            </a: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948690" y="1651000"/>
            <a:ext cx="10876280" cy="4379595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1712920" y="1169645"/>
            <a:ext cx="3064042" cy="481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extBox 6"/>
          <p:cNvSpPr/>
          <p:nvPr>
            <p:custDataLst>
              <p:tags r:id="rId1"/>
            </p:custDataLst>
          </p:nvPr>
        </p:nvSpPr>
        <p:spPr>
          <a:xfrm>
            <a:off x="7724465" y="309560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5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48055" y="1651000"/>
            <a:ext cx="10876280" cy="4379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   这事马上传开了。一时间，全国各地人情振奋，前来寻访桃花源的人络绎不绝。却个个高兴而来，失意而归，根本就找不到所谓的桃林。南阳郡有一位名动天下的读书人，名叫刘子骥，也听说了这回事，心想：天降奇宝，唯有德者方可居之。此等仙境，岂是凡夫俗子人人可到的?于是踌躇满志，想赶往桃花源。哪知这仙境如人间蒸发了一般，再也找不着了。刘公不甘心，潜心寻访，但终究入境无门，郁郁而死。</a:t>
            </a:r>
            <a:endParaRPr lang="zh-CN" altLang="en-US" sz="20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ea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   这真是好美妙的桃花源，好神秘的桃花源！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48651" name="矩形 12"/>
          <p:cNvSpPr/>
          <p:nvPr>
            <p:custDataLst>
              <p:tags r:id="rId3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2" name="矩形 14"/>
          <p:cNvSpPr/>
          <p:nvPr>
            <p:custDataLst>
              <p:tags r:id="rId4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3" name="椭圆 15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56" name="矩形 2"/>
          <p:cNvSpPr/>
          <p:nvPr>
            <p:custDataLst>
              <p:tags r:id="rId6"/>
            </p:custDataLst>
          </p:nvPr>
        </p:nvSpPr>
        <p:spPr>
          <a:xfrm>
            <a:off x="948690" y="1651000"/>
            <a:ext cx="10876280" cy="4379595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8" name="矩形 11"/>
          <p:cNvSpPr/>
          <p:nvPr>
            <p:custDataLst>
              <p:tags r:id="rId7"/>
            </p:custDataLst>
          </p:nvPr>
        </p:nvSpPr>
        <p:spPr>
          <a:xfrm>
            <a:off x="1712920" y="1169645"/>
            <a:ext cx="3064042" cy="481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59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57020" y="1169670"/>
            <a:ext cx="3220720" cy="481330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“</a:t>
            </a:r>
            <a:r>
              <a:rPr lang="zh-CN" altLang="en-US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感点</a:t>
            </a:r>
            <a:r>
              <a:rPr lang="en-US" altLang="zh-CN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”</a:t>
            </a:r>
            <a:r>
              <a:rPr lang="zh-CN" altLang="en-US" sz="280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点评</a:t>
            </a:r>
            <a:endParaRPr lang="zh-CN" altLang="en-US" sz="2800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5755668" y="5315976"/>
            <a:ext cx="1054707" cy="537031"/>
          </a:xfrm>
          <a:prstGeom prst="wedgeRectCallout">
            <a:avLst>
              <a:gd name="adj1" fmla="val -139409"/>
              <a:gd name="adj2" fmla="val -48535"/>
            </a:avLst>
          </a:prstGeom>
          <a:solidFill>
            <a:schemeClr val="bg1"/>
          </a:solidFill>
          <a:ln w="28575" cmpd="sng">
            <a:solidFill>
              <a:srgbClr val="3B0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感点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" name="文本框 0"/>
          <p:cNvSpPr txBox="1"/>
          <p:nvPr/>
        </p:nvSpPr>
        <p:spPr>
          <a:xfrm>
            <a:off x="7192645" y="5354955"/>
            <a:ext cx="4465320" cy="46037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/>
              <a:t>问题一：感点肤浅</a:t>
            </a:r>
            <a:endParaRPr lang="zh-CN" altLang="en-US" sz="2400" b="1"/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48659" grpId="0"/>
      <p:bldP spid="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矩形 4"/>
          <p:cNvSpPr/>
          <p:nvPr>
            <p:custDataLst>
              <p:tags r:id="rId1"/>
            </p:custDataLst>
          </p:nvPr>
        </p:nvSpPr>
        <p:spPr>
          <a:xfrm>
            <a:off x="584835" y="974725"/>
            <a:ext cx="11460480" cy="5022215"/>
          </a:xfrm>
          <a:prstGeom prst="rect">
            <a:avLst/>
          </a:prstGeom>
          <a:noFill/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65" name="TextBox 6"/>
          <p:cNvSpPr/>
          <p:nvPr>
            <p:custDataLst>
              <p:tags r:id="rId2"/>
            </p:custDataLst>
          </p:nvPr>
        </p:nvSpPr>
        <p:spPr>
          <a:xfrm>
            <a:off x="6337625" y="189672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66" name="文本框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4835" y="974725"/>
            <a:ext cx="11459210" cy="502221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  <a:prstDash val="solid"/>
          </a:ln>
        </p:spPr>
        <p:txBody>
          <a:bodyPr wrap="square">
            <a:normAutofit lnSpcReduction="20000"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晋太元中，武陵人捕鱼为业。缘溪行，忘路之远近。忽逢桃花林，夹岸数百步，中无杂树，芳草鲜美，落英缤纷，渔人甚异之。复前行，欲穷其林。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林尽水源，便得一山，山有小口，仿佛若有光。便舍船，从口入。初极狭，才通人。复行数十步，豁然开朗。土地平旷，屋舍俨然，有良田美池桑竹之属。阡陌交通，鸡犬相闻。其中往来种作，男女衣着，悉如外人。黄发垂髫，并怡然自乐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见渔人，乃大惊，问所从来。具答之。便要还家，设酒杀鸡作食。村中闻有此人，咸来问讯。自云先世避秦时乱，率妻子邑人来此绝境，不复出焉，遂与外人间隔。问今是何世，乃不知有汉，无论魏晋。此人一一为具言所闻，皆叹惋。余人各复延至其家，皆出酒食。停数日，辞去。此中人语云：“不足为外人道也。”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既出，得其船，便扶向路，处处志之。及郡下，诣太守，说如此。太守即遣人随其往，寻向所志，遂迷，不复得路。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南阳刘子骥，高尚士也，闻之，欣然规往。未果，寻病终，后遂无问津者。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048667" name="矩形 12"/>
          <p:cNvSpPr/>
          <p:nvPr>
            <p:custDataLst>
              <p:tags r:id="rId4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8" name="矩形 14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9" name="椭圆 15"/>
          <p:cNvSpPr/>
          <p:nvPr>
            <p:custDataLst>
              <p:tags r:id="rId6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1048658" name="矩形 11"/>
          <p:cNvSpPr/>
          <p:nvPr>
            <p:custDataLst>
              <p:tags r:id="rId9"/>
            </p:custDataLst>
          </p:nvPr>
        </p:nvSpPr>
        <p:spPr>
          <a:xfrm>
            <a:off x="1674495" y="327660"/>
            <a:ext cx="3636010" cy="6470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latin typeface="+mn-ea"/>
                <a:cs typeface="+mn-ea"/>
                <a:sym typeface="Arial" panose="020B0604020202020204" pitchFamily="34" charset="0"/>
              </a:rPr>
              <a:t>细读原文《桃花源记》</a:t>
            </a:r>
            <a:endParaRPr lang="zh-CN" altLang="en-US" sz="2800" b="1">
              <a:latin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矩形 4"/>
          <p:cNvSpPr/>
          <p:nvPr>
            <p:custDataLst>
              <p:tags r:id="rId1"/>
            </p:custDataLst>
          </p:nvPr>
        </p:nvSpPr>
        <p:spPr>
          <a:xfrm>
            <a:off x="584835" y="974725"/>
            <a:ext cx="11460480" cy="5022215"/>
          </a:xfrm>
          <a:prstGeom prst="rect">
            <a:avLst/>
          </a:prstGeom>
          <a:noFill/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65" name="TextBox 6"/>
          <p:cNvSpPr/>
          <p:nvPr>
            <p:custDataLst>
              <p:tags r:id="rId2"/>
            </p:custDataLst>
          </p:nvPr>
        </p:nvSpPr>
        <p:spPr>
          <a:xfrm>
            <a:off x="6337625" y="189672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66" name="文本框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4835" y="974725"/>
            <a:ext cx="11459210" cy="502221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  <a:prstDash val="solid"/>
          </a:ln>
        </p:spPr>
        <p:txBody>
          <a:bodyPr wrap="square">
            <a:normAutofit lnSpcReduction="20000"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晋太元中，武陵人捕鱼为业。缘溪行，忘路之远近。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忽逢桃花林，夹岸数百步，中无杂树，芳草鲜美，落英缤纷，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渔人甚异之。复前行，欲穷其林。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林尽水源，便得一山，山有小口，仿佛若有光。便舍船，从口入。初极狭，才通人。复行数十步，豁然开朗。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土地平旷，屋舍俨然，有良田美池桑竹之属。阡陌交通，鸡犬相闻。其中往来种作，男女衣着，悉如外人。黄发垂髫，并怡然自乐。</a:t>
            </a:r>
            <a:endParaRPr lang="en-US" altLang="zh-CN" sz="20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见渔人，乃大惊，问所从来。具答之。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便要还家，设酒杀鸡作食。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村中闻有此人，咸来问讯。自云先世避秦时乱，率妻子邑人来此绝境，不复出焉，遂与外人间隔。问今是何世，乃不知有汉，无论魏晋。此人一一为具言所闻，皆叹惋。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余人各复延至其家，皆出酒食。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停数日，辞去。此中人语云：“不足为外人道也。”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既出，得其船，便扶向路，处处志之。及郡下，诣太守，说如此。太守即遣人随其往，寻向所志，</a:t>
            </a:r>
            <a:r>
              <a:rPr lang="en-US" altLang="zh-CN" sz="2000" b="1" dirty="0">
                <a:solidFill>
                  <a:srgbClr val="00B050"/>
                </a:solidFill>
                <a:latin typeface="+mn-ea"/>
                <a:ea typeface="+mn-ea"/>
                <a:cs typeface="+mn-ea"/>
                <a:sym typeface="+mn-ea"/>
              </a:rPr>
              <a:t>遂迷，不复得路。</a:t>
            </a:r>
            <a:endParaRPr lang="en-US" altLang="zh-CN" sz="2000" b="1" dirty="0">
              <a:solidFill>
                <a:srgbClr val="0412CC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南阳刘子骥，高尚士也，闻之，欣然规往。</a:t>
            </a:r>
            <a:r>
              <a:rPr lang="en-US" altLang="zh-CN" sz="2000" b="1" dirty="0">
                <a:solidFill>
                  <a:srgbClr val="00B050"/>
                </a:solidFill>
                <a:latin typeface="+mn-ea"/>
                <a:ea typeface="+mn-ea"/>
                <a:cs typeface="+mn-ea"/>
                <a:sym typeface="+mn-ea"/>
              </a:rPr>
              <a:t>未果，寻病终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，后遂无问津者。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048667" name="矩形 12"/>
          <p:cNvSpPr/>
          <p:nvPr>
            <p:custDataLst>
              <p:tags r:id="rId4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8" name="矩形 14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9" name="椭圆 15"/>
          <p:cNvSpPr/>
          <p:nvPr>
            <p:custDataLst>
              <p:tags r:id="rId6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1048658" name="矩形 11"/>
          <p:cNvSpPr/>
          <p:nvPr>
            <p:custDataLst>
              <p:tags r:id="rId9"/>
            </p:custDataLst>
          </p:nvPr>
        </p:nvSpPr>
        <p:spPr>
          <a:xfrm>
            <a:off x="1674495" y="327660"/>
            <a:ext cx="3636010" cy="6470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+mn-ea"/>
                <a:cs typeface="+mn-ea"/>
                <a:sym typeface="Arial" panose="020B0604020202020204" pitchFamily="34" charset="0"/>
              </a:rPr>
              <a:t>细读原文《桃花源记》</a:t>
            </a:r>
            <a:endParaRPr lang="zh-CN" altLang="en-US" sz="2800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8014970" y="2583180"/>
            <a:ext cx="3314700" cy="535940"/>
          </a:xfrm>
          <a:prstGeom prst="wedgeRectCallout">
            <a:avLst>
              <a:gd name="adj1" fmla="val -115687"/>
              <a:gd name="adj2" fmla="val -54329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好美妙的桃花源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" name="矩形标注 0"/>
          <p:cNvSpPr/>
          <p:nvPr/>
        </p:nvSpPr>
        <p:spPr>
          <a:xfrm>
            <a:off x="4988560" y="4997450"/>
            <a:ext cx="3026410" cy="440055"/>
          </a:xfrm>
          <a:prstGeom prst="wedgeRectCallout">
            <a:avLst>
              <a:gd name="adj1" fmla="val -128493"/>
              <a:gd name="adj2" fmla="val -72"/>
            </a:avLst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好神秘的桃花源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矩形 4"/>
          <p:cNvSpPr/>
          <p:nvPr>
            <p:custDataLst>
              <p:tags r:id="rId1"/>
            </p:custDataLst>
          </p:nvPr>
        </p:nvSpPr>
        <p:spPr>
          <a:xfrm>
            <a:off x="584835" y="974725"/>
            <a:ext cx="11460480" cy="5022215"/>
          </a:xfrm>
          <a:prstGeom prst="rect">
            <a:avLst/>
          </a:prstGeom>
          <a:noFill/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8665" name="TextBox 6"/>
          <p:cNvSpPr/>
          <p:nvPr>
            <p:custDataLst>
              <p:tags r:id="rId2"/>
            </p:custDataLst>
          </p:nvPr>
        </p:nvSpPr>
        <p:spPr>
          <a:xfrm>
            <a:off x="6337625" y="1896720"/>
            <a:ext cx="3064042" cy="4812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defTabSz="1216660">
              <a:spcBef>
                <a:spcPct val="20000"/>
              </a:spcBef>
            </a:pPr>
            <a:endParaRPr lang="zh-CN" altLang="en-US" sz="2000" b="1">
              <a:solidFill>
                <a:schemeClr val="bg1">
                  <a:lumMod val="20000"/>
                  <a:lumOff val="80000"/>
                </a:schemeClr>
              </a:solidFill>
              <a:latin typeface="+mj-lt"/>
              <a:ea typeface="微软雅黑" panose="020B0503020204020204" charset="-122"/>
              <a:cs typeface="+mn-ea"/>
            </a:endParaRPr>
          </a:p>
        </p:txBody>
      </p:sp>
      <p:sp>
        <p:nvSpPr>
          <p:cNvPr id="1048666" name="文本框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4835" y="974725"/>
            <a:ext cx="11459210" cy="502221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  <a:prstDash val="solid"/>
          </a:ln>
        </p:spPr>
        <p:txBody>
          <a:bodyPr wrap="square">
            <a:normAutofit lnSpcReduction="20000"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晋太元中，武陵人捕鱼为业。缘溪行，忘路之远近。忽逢桃花林，夹岸数百步，中无杂树，芳草鲜美，落英缤纷，渔人甚异之。复前行，欲穷其林。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林尽水源，便得一山，山有小口，仿佛若有光。便舍船，从口入。初极狭，才通人。复行数十步，豁然开朗。土地平旷，屋舍俨然，有良田美池桑竹之属。阡陌交通，鸡犬相闻。其中往来种作，男女衣着，悉如外人。黄发垂髫，并怡然自乐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见渔人，乃大惊，问所从来。具答之。便要还家，设酒杀鸡作食。村中闻有此人，咸来问讯。自云先世避秦时乱，率妻子邑人来此绝境，不复出焉，遂与外人间隔。问今是何世，乃不知有汉，无论魏晋。此人一一为具言所闻，皆叹惋。余人各复延至其家，皆出酒食。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停数日，辞去。此中人语云：“不足为外人道也。”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既出，得其船，便扶向路，处处志之。及郡下，诣太守，说如此。太守即遣人随其往，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寻向所志，</a:t>
            </a:r>
            <a:r>
              <a:rPr lang="en-US" altLang="zh-CN" sz="2000" b="1" dirty="0">
                <a:solidFill>
                  <a:schemeClr val="tx2"/>
                </a:solidFill>
                <a:latin typeface="+mn-ea"/>
                <a:ea typeface="+mn-ea"/>
                <a:cs typeface="+mn-ea"/>
                <a:sym typeface="+mn-ea"/>
              </a:rPr>
              <a:t>遂迷，不复得路。</a:t>
            </a:r>
            <a:endParaRPr lang="en-US" altLang="zh-CN" sz="2000" b="1" dirty="0">
              <a:solidFill>
                <a:srgbClr val="0412CC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572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南阳刘子骥，高尚士也，闻之，欣然规往</a:t>
            </a:r>
            <a:r>
              <a:rPr lang="en-US" altLang="zh-CN" sz="2000" b="1" dirty="0">
                <a:solidFill>
                  <a:schemeClr val="tx2"/>
                </a:solidFill>
                <a:latin typeface="+mn-ea"/>
                <a:ea typeface="+mn-ea"/>
                <a:cs typeface="+mn-ea"/>
                <a:sym typeface="+mn-ea"/>
              </a:rPr>
              <a:t>。未果，寻病终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，后遂无问津者。</a:t>
            </a:r>
            <a:endParaRPr lang="en-US" altLang="zh-CN" sz="2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048667" name="矩形 12"/>
          <p:cNvSpPr/>
          <p:nvPr>
            <p:custDataLst>
              <p:tags r:id="rId4"/>
            </p:custDataLst>
          </p:nvPr>
        </p:nvSpPr>
        <p:spPr>
          <a:xfrm>
            <a:off x="0" y="327025"/>
            <a:ext cx="152400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8" name="矩形 14"/>
          <p:cNvSpPr/>
          <p:nvPr>
            <p:custDataLst>
              <p:tags r:id="rId5"/>
            </p:custDataLst>
          </p:nvPr>
        </p:nvSpPr>
        <p:spPr>
          <a:xfrm>
            <a:off x="245745" y="327660"/>
            <a:ext cx="250031" cy="563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048669" name="椭圆 15"/>
          <p:cNvSpPr/>
          <p:nvPr>
            <p:custDataLst>
              <p:tags r:id="rId6"/>
            </p:custDataLst>
          </p:nvPr>
        </p:nvSpPr>
        <p:spPr>
          <a:xfrm>
            <a:off x="245745" y="327660"/>
            <a:ext cx="563880" cy="563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pic>
        <p:nvPicPr>
          <p:cNvPr id="209715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 l="17878" t="35012" b="43146"/>
          <a:stretch>
            <a:fillRect/>
          </a:stretch>
        </p:blipFill>
        <p:spPr>
          <a:xfrm rot="10800000" flipV="1">
            <a:off x="9292590" y="-16510"/>
            <a:ext cx="2879725" cy="1068705"/>
          </a:xfrm>
          <a:prstGeom prst="rect">
            <a:avLst/>
          </a:prstGeom>
        </p:spPr>
      </p:pic>
      <p:sp>
        <p:nvSpPr>
          <p:cNvPr id="1048658" name="矩形 11"/>
          <p:cNvSpPr/>
          <p:nvPr>
            <p:custDataLst>
              <p:tags r:id="rId9"/>
            </p:custDataLst>
          </p:nvPr>
        </p:nvSpPr>
        <p:spPr>
          <a:xfrm>
            <a:off x="1674495" y="327660"/>
            <a:ext cx="3636010" cy="6470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+mn-ea"/>
                <a:cs typeface="+mn-ea"/>
                <a:sym typeface="Arial" panose="020B0604020202020204" pitchFamily="34" charset="0"/>
              </a:rPr>
              <a:t>细读原文《桃花源记》</a:t>
            </a:r>
            <a:endParaRPr lang="zh-CN" altLang="en-US" sz="2800">
              <a:latin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1616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103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05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107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113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15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1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120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122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129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13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130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132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1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139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141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1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1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148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15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50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1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1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1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156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1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58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16.xml><?xml version="1.0" encoding="utf-8"?>
<p:tagLst xmlns:p="http://schemas.openxmlformats.org/presentationml/2006/main">
  <p:tag name="KSO_WM_TAG_VERSION" val="1.0"/>
  <p:tag name="KSO_WM_TEMPLATE_CATEGORY" val="custom"/>
  <p:tag name="KSO_WM_TEMPLATE_INDEX" val="20181616"/>
  <p:tag name="KSO_WM_UNIT_TYPE" val="a"/>
  <p:tag name="KSO_WM_UNIT_INDEX" val="1"/>
  <p:tag name="KSO_WM_UNIT_ID" val="custom20181616_1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绿色清新总结汇报"/>
</p:tagLst>
</file>

<file path=ppt/tags/tag1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161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1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1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1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167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169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17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title"/>
  <p:tag name="KSO_WM_BEAUTIFY_FLAG" val="#wm#"/>
  <p:tag name="KSO_WM_COMBINE_RELATE_SLIDE_ID" val="background20180945_1"/>
  <p:tag name="KSO_WM_TEMPLATE_CATEGORY" val="custom"/>
  <p:tag name="KSO_WM_TEMPLATE_INDEX" val="20181616"/>
  <p:tag name="KSO_WM_SLIDE_ID" val="custom20181616_1"/>
  <p:tag name="KSO_WM_SLIDE_INDEX" val="1"/>
  <p:tag name="KSO_WM_TEMPLATE_SUBCATEGORY" val="combine"/>
  <p:tag name="KSO_WM_TEMPLATE_THUMBS_INDEX" val="1、4、5、6、12、13、19、22、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SLIDE_SUBTYPE" val="pureTxt"/>
</p:tagLst>
</file>

<file path=ppt/tags/tag1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1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1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1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175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1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77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179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1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1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1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1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185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1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87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189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19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1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1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19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1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1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195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1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197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1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199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1616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2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2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2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2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2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205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2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207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2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209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2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2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2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2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2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215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2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217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2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219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2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2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2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2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2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225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2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227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2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229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2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2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2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2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2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235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2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237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238.xml><?xml version="1.0" encoding="utf-8"?>
<p:tagLst xmlns:p="http://schemas.openxmlformats.org/presentationml/2006/main">
  <p:tag name="KSO_WM_TAG_VERSION" val="1.0"/>
  <p:tag name="KSO_WM_TEMPLATE_CATEGORY" val="custom"/>
  <p:tag name="KSO_WM_TEMPLATE_INDEX" val="20181616"/>
  <p:tag name="KSO_WM_UNIT_TYPE" val="a"/>
  <p:tag name="KSO_WM_UNIT_INDEX" val="1"/>
  <p:tag name="KSO_WM_UNIT_ID" val="custom20181616_1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绿色清新总结汇报"/>
</p:tagLst>
</file>

<file path=ppt/tags/tag239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title"/>
  <p:tag name="KSO_WM_BEAUTIFY_FLAG" val="#wm#"/>
  <p:tag name="KSO_WM_COMBINE_RELATE_SLIDE_ID" val="background20180945_1"/>
  <p:tag name="KSO_WM_TEMPLATE_CATEGORY" val="custom"/>
  <p:tag name="KSO_WM_TEMPLATE_INDEX" val="20181616"/>
  <p:tag name="KSO_WM_SLIDE_ID" val="custom20181616_1"/>
  <p:tag name="KSO_WM_SLIDE_INDEX" val="1"/>
  <p:tag name="KSO_WM_TEMPLATE_SUBCATEGORY" val="combine"/>
  <p:tag name="KSO_WM_TEMPLATE_THUMBS_INDEX" val="1、4、5、6、12、13、19、22、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SLIDE_SUBTYPE" val="pureTxt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2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241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2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2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2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2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2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247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2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249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25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2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251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2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2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2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2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2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257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2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259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2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2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2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2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2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265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2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267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2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2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27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2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2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2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273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2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275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2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277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2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2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2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2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2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283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2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285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5_1"/>
  <p:tag name="KSO_WM_TEMPLATE_CATEGORY" val="custom"/>
  <p:tag name="KSO_WM_TEMPLATE_INDEX" val="20181616"/>
  <p:tag name="KSO_WM_TEMPLATE_SUBCATEGORY" val="combine"/>
  <p:tag name="KSO_WM_TEMPLATE_THUMBS_INDEX" val="1、4、5、6、12、13、19、22"/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34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36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1616"/>
  <p:tag name="KSO_WM_UNIT_TYPE" val="a"/>
  <p:tag name="KSO_WM_UNIT_INDEX" val="1"/>
  <p:tag name="KSO_WM_UNIT_ID" val="custom20181616_1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绿色清新总结汇报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42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a"/>
  <p:tag name="KSO_WM_UNIT_INDEX" val="1_1"/>
  <p:tag name="KSO_WM_UNIT_LAYERLEVEL" val="1_1"/>
  <p:tag name="KSO_WM_UNIT_VALUE" val="12"/>
  <p:tag name="KSO_WM_UNIT_HIGHLIGHT" val="0"/>
  <p:tag name="KSO_WM_UNIT_COMPATIBLE" val="0"/>
  <p:tag name="KSO_WM_UNIT_CLEAR" val="0"/>
  <p:tag name="KSO_WM_UNIT_PRESET_TEXT_INDEX" val="3"/>
  <p:tag name="KSO_WM_UNIT_PRESET_TEXT_LEN" val="17"/>
  <p:tag name="KSO_WM_UNIT_ID" val="custom20181616_19*h_a*1_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44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47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5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title"/>
  <p:tag name="KSO_WM_BEAUTIFY_FLAG" val="#wm#"/>
  <p:tag name="KSO_WM_COMBINE_RELATE_SLIDE_ID" val="background20180945_1"/>
  <p:tag name="KSO_WM_TEMPLATE_CATEGORY" val="custom"/>
  <p:tag name="KSO_WM_TEMPLATE_INDEX" val="20181616"/>
  <p:tag name="KSO_WM_SLIDE_ID" val="custom20181616_1"/>
  <p:tag name="KSO_WM_SLIDE_INDEX" val="1"/>
  <p:tag name="KSO_WM_TEMPLATE_SUBCATEGORY" val="combine"/>
  <p:tag name="KSO_WM_TEMPLATE_THUMBS_INDEX" val="1、4、5、6、12、13、19、22、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SLIDE_SUBTYPE" val="pureTxt"/>
  <p:tag name="KSO_WM_SLIDE_MODEL_TYPE" val="cover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53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56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62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65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7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71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74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80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0"/>
  <p:tag name="KSO_WM_TEMPLATE_CATEGORY" val="custom"/>
  <p:tag name="KSO_WM_TEMPLATE_INDEX" val="20181616"/>
  <p:tag name="KSO_WM_UNIT_INDEX" val="0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83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1"/>
  <p:tag name="KSO_WM_TEMPLATE_CATEGORY" val="custom"/>
  <p:tag name="KSO_WM_TEMPLATE_INDEX" val="20181616"/>
  <p:tag name="KSO_WM_UNIT_INDEX" val="1"/>
</p:tagLst>
</file>

<file path=ppt/tags/tag89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ags/tag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7"/>
  <p:tag name="KSO_WM_TEMPLATE_CATEGORY" val="custom"/>
  <p:tag name="KSO_WM_TEMPLATE_INDEX" val="20181616"/>
  <p:tag name="KSO_WM_UNIT_INDEX" val="7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9"/>
  <p:tag name="KSO_WM_TEMPLATE_CATEGORY" val="custom"/>
  <p:tag name="KSO_WM_TEMPLATE_INDEX" val="20181616"/>
  <p:tag name="KSO_WM_UNIT_INDEX" val="9"/>
</p:tagLst>
</file>

<file path=ppt/tags/tag95.xml><?xml version="1.0" encoding="utf-8"?>
<p:tagLst xmlns:p="http://schemas.openxmlformats.org/presentationml/2006/main">
  <p:tag name="KSO_WM_TAG_VERSION" val="1.0"/>
  <p:tag name="KSO_WM_SLIDE_ITEM_CNT" val="1"/>
  <p:tag name="KSO_WM_SLIDE_LAYOUT" val="a_b_h"/>
  <p:tag name="KSO_WM_SLIDE_LAYOUT_CNT" val="1_1_1"/>
  <p:tag name="KSO_WM_SLIDE_TYPE" val="text"/>
  <p:tag name="KSO_WM_BEAUTIFY_FLAG" val="#wm#"/>
  <p:tag name="KSO_WM_SLIDE_POSITION" val="71*58"/>
  <p:tag name="KSO_WM_SLIDE_SIZE" val="709*297"/>
  <p:tag name="KSO_WM_COMBINE_RELATE_SLIDE_ID" val="background20180945_7"/>
  <p:tag name="KSO_WM_TEMPLATE_CATEGORY" val="custom"/>
  <p:tag name="KSO_WM_TEMPLATE_INDEX" val="20181616"/>
  <p:tag name="KSO_WM_SLIDE_ID" val="custom20181616_19"/>
  <p:tag name="KSO_WM_SLIDE_INDEX" val="19"/>
  <p:tag name="KSO_WM_TEMPLATE_SUBCATEGORY" val="combine"/>
  <p:tag name="KSO_WM_SLIDE_SUBTYPE" val="pureTxt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2"/>
  <p:tag name="KSO_WM_TEMPLATE_CATEGORY" val="custom"/>
  <p:tag name="KSO_WM_TEMPLATE_INDEX" val="20181616"/>
  <p:tag name="KSO_WM_UNIT_INDEX" val="2"/>
</p:tagLst>
</file>

<file path=ppt/tags/tag97.xml><?xml version="1.0" encoding="utf-8"?>
<p:tagLst xmlns:p="http://schemas.openxmlformats.org/presentationml/2006/main">
  <p:tag name="KSO_WM_TEMPLATE_CATEGORY" val="custom"/>
  <p:tag name="KSO_WM_TEMPLATE_INDEX" val="20181616"/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UNIT_ID" val="custom20181616_19*h_f*1_1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5"/>
  <p:tag name="KSO_WM_TEMPLATE_CATEGORY" val="custom"/>
  <p:tag name="KSO_WM_TEMPLATE_INDEX" val="20181616"/>
  <p:tag name="KSO_WM_UNIT_INDEX" val="5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1616_19*i*6"/>
  <p:tag name="KSO_WM_TEMPLATE_CATEGORY" val="custom"/>
  <p:tag name="KSO_WM_TEMPLATE_INDEX" val="20181616"/>
  <p:tag name="KSO_WM_UNIT_INDEX" val="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Solstic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FF8021"/>
      </a:accent1>
      <a:accent2>
        <a:srgbClr val="5ECCF3"/>
      </a:accent2>
      <a:accent3>
        <a:srgbClr val="A7EA52"/>
      </a:accent3>
      <a:accent4>
        <a:srgbClr val="5DCEAF"/>
      </a:accent4>
      <a:accent5>
        <a:srgbClr val="4E67C8"/>
      </a:accent5>
      <a:accent6>
        <a:srgbClr val="F14124"/>
      </a:accent6>
      <a:hlink>
        <a:srgbClr val="56C7AA"/>
      </a:hlink>
      <a:folHlink>
        <a:srgbClr val="59A8D1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7888</Words>
  <Application>WPS 演示</Application>
  <PresentationFormat/>
  <Paragraphs>244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黑体</vt:lpstr>
      <vt:lpstr>华文细黑</vt:lpstr>
      <vt:lpstr>Calibri Light</vt:lpstr>
      <vt:lpstr>微软雅黑</vt:lpstr>
      <vt:lpstr>Calibri Light</vt:lpstr>
      <vt:lpstr>方正宋刻本秀楷简体</vt:lpstr>
      <vt:lpstr>Arial Unicode MS</vt:lpstr>
      <vt:lpstr>Calibri</vt:lpstr>
      <vt:lpstr>Office 主题</vt:lpstr>
      <vt:lpstr>1_Office 主题</vt:lpstr>
      <vt:lpstr>读后感写作复习</vt:lpstr>
      <vt:lpstr>PowerPoint 演示文稿</vt:lpstr>
      <vt:lpstr>一、习作点评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二、佳作欣赏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咏物抒怀其实很简单 ——向茅盾学写作文</dc:title>
  <dc:creator>zhengxi</dc:creator>
  <cp:lastModifiedBy>郑曦</cp:lastModifiedBy>
  <cp:revision>28</cp:revision>
  <dcterms:created xsi:type="dcterms:W3CDTF">2018-05-08T13:17:00Z</dcterms:created>
  <dcterms:modified xsi:type="dcterms:W3CDTF">2019-05-17T00:29:59Z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