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ags/tag6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sldIdLst>
    <p:sldId id="410" r:id="rId2"/>
    <p:sldId id="411" r:id="rId3"/>
    <p:sldId id="412" r:id="rId4"/>
    <p:sldId id="413" r:id="rId5"/>
    <p:sldId id="414" r:id="rId6"/>
    <p:sldId id="415" r:id="rId7"/>
    <p:sldId id="595" r:id="rId8"/>
    <p:sldId id="596" r:id="rId9"/>
    <p:sldId id="597" r:id="rId10"/>
    <p:sldId id="598" r:id="rId11"/>
    <p:sldId id="599" r:id="rId12"/>
    <p:sldId id="600" r:id="rId13"/>
    <p:sldId id="601" r:id="rId14"/>
    <p:sldId id="498" r:id="rId15"/>
    <p:sldId id="499" r:id="rId16"/>
    <p:sldId id="500" r:id="rId17"/>
    <p:sldId id="501" r:id="rId18"/>
    <p:sldId id="574" r:id="rId19"/>
    <p:sldId id="502" r:id="rId20"/>
    <p:sldId id="503" r:id="rId21"/>
    <p:sldId id="504" r:id="rId22"/>
    <p:sldId id="505" r:id="rId23"/>
    <p:sldId id="575" r:id="rId24"/>
    <p:sldId id="576" r:id="rId25"/>
    <p:sldId id="577" r:id="rId26"/>
    <p:sldId id="578" r:id="rId27"/>
    <p:sldId id="602" r:id="rId28"/>
    <p:sldId id="579" r:id="rId29"/>
    <p:sldId id="603" r:id="rId30"/>
    <p:sldId id="604" r:id="rId31"/>
    <p:sldId id="605" r:id="rId32"/>
    <p:sldId id="606" r:id="rId33"/>
    <p:sldId id="607" r:id="rId34"/>
    <p:sldId id="608" r:id="rId35"/>
    <p:sldId id="609" r:id="rId36"/>
    <p:sldId id="610" r:id="rId37"/>
    <p:sldId id="611" r:id="rId38"/>
    <p:sldId id="612" r:id="rId39"/>
    <p:sldId id="613" r:id="rId40"/>
    <p:sldId id="614" r:id="rId41"/>
    <p:sldId id="616" r:id="rId42"/>
    <p:sldId id="617" r:id="rId43"/>
    <p:sldId id="618" r:id="rId44"/>
    <p:sldId id="619" r:id="rId45"/>
    <p:sldId id="620" r:id="rId46"/>
    <p:sldId id="621" r:id="rId47"/>
    <p:sldId id="623" r:id="rId48"/>
    <p:sldId id="624" r:id="rId49"/>
    <p:sldId id="625" r:id="rId50"/>
    <p:sldId id="626" r:id="rId51"/>
    <p:sldId id="627" r:id="rId52"/>
    <p:sldId id="628"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45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23997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110" y="-1636"/>
            <a:ext cx="3035030" cy="6859636"/>
          </a:xfrm>
          <a:prstGeom prst="rect">
            <a:avLst/>
          </a:prstGeom>
        </p:spPr>
      </p:pic>
      <p:sp>
        <p:nvSpPr>
          <p:cNvPr id="15" name="文本框 14"/>
          <p:cNvSpPr txBox="1"/>
          <p:nvPr/>
        </p:nvSpPr>
        <p:spPr>
          <a:xfrm>
            <a:off x="1372595" y="1213276"/>
            <a:ext cx="2308324" cy="5566376"/>
          </a:xfrm>
          <a:prstGeom prst="rect">
            <a:avLst/>
          </a:prstGeom>
          <a:noFill/>
          <a:effectLst/>
        </p:spPr>
        <p:txBody>
          <a:bodyPr vert="eaVert" wrap="square" rtlCol="0">
            <a:spAutoFit/>
          </a:bodyPr>
          <a:lstStyle/>
          <a:p>
            <a:pPr algn="ctr"/>
            <a:r>
              <a:rPr lang="zh-CN" altLang="en-US" sz="13800" smtClean="0">
                <a:solidFill>
                  <a:schemeClr val="bg1"/>
                </a:solidFill>
                <a:latin typeface="华文新魏" pitchFamily="2" charset="-122"/>
                <a:ea typeface="华文新魏" pitchFamily="2" charset="-122"/>
                <a:cs typeface="+mn-ea"/>
                <a:sym typeface="+mn-lt"/>
              </a:rPr>
              <a:t>学与练</a:t>
            </a:r>
            <a:endParaRPr lang="en-US" altLang="zh-CN" sz="13800">
              <a:solidFill>
                <a:schemeClr val="bg1"/>
              </a:solidFill>
              <a:effectLst/>
              <a:latin typeface="华文新魏" panose="02010800040101010101" pitchFamily="2" charset="-122"/>
              <a:ea typeface="华文新魏" panose="02010800040101010101" pitchFamily="2" charset="-122"/>
              <a:cs typeface="+mn-ea"/>
              <a:sym typeface="+mn-lt"/>
            </a:endParaRPr>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70472">
            <a:off x="20390" y="83804"/>
            <a:ext cx="4843088" cy="2292223"/>
          </a:xfrm>
          <a:prstGeom prst="rect">
            <a:avLst/>
          </a:prstGeom>
        </p:spPr>
      </p:pic>
      <p:sp>
        <p:nvSpPr>
          <p:cNvPr id="7" name="文本框 6"/>
          <p:cNvSpPr txBox="1"/>
          <p:nvPr/>
        </p:nvSpPr>
        <p:spPr>
          <a:xfrm>
            <a:off x="4666684" y="2636016"/>
            <a:ext cx="6887119" cy="1754326"/>
          </a:xfrm>
          <a:prstGeom prst="rect">
            <a:avLst/>
          </a:prstGeom>
          <a:noFill/>
        </p:spPr>
        <p:txBody>
          <a:bodyPr wrap="square" rtlCol="0">
            <a:spAutoFit/>
          </a:bodyPr>
          <a:lstStyle/>
          <a:p>
            <a:pPr algn="dist"/>
            <a:r>
              <a:rPr lang="en-US" altLang="zh-CN" sz="5400">
                <a:solidFill>
                  <a:srgbClr val="F08F84"/>
                </a:solidFill>
                <a:latin typeface="隶书" pitchFamily="49" charset="-122"/>
                <a:ea typeface="隶书" pitchFamily="49" charset="-122"/>
                <a:cs typeface="+mn-ea"/>
                <a:sym typeface="思源黑体 CN Medium" panose="020B0600000000000000" pitchFamily="34" charset="-122"/>
              </a:rPr>
              <a:t>2021</a:t>
            </a:r>
            <a:r>
              <a:rPr lang="zh-CN" altLang="en-US" sz="5400">
                <a:solidFill>
                  <a:srgbClr val="F08F84"/>
                </a:solidFill>
                <a:latin typeface="隶书" pitchFamily="49" charset="-122"/>
                <a:ea typeface="隶书" pitchFamily="49" charset="-122"/>
                <a:cs typeface="+mn-ea"/>
                <a:sym typeface="思源黑体 CN Medium" panose="020B0600000000000000" pitchFamily="34" charset="-122"/>
              </a:rPr>
              <a:t>高考一轮</a:t>
            </a:r>
            <a:r>
              <a:rPr lang="zh-CN" altLang="en-US" sz="5400" smtClean="0">
                <a:solidFill>
                  <a:srgbClr val="F08F84"/>
                </a:solidFill>
                <a:latin typeface="隶书" pitchFamily="49" charset="-122"/>
                <a:ea typeface="隶书" pitchFamily="49" charset="-122"/>
                <a:cs typeface="+mn-ea"/>
                <a:sym typeface="思源黑体 CN Medium" panose="020B0600000000000000" pitchFamily="34" charset="-122"/>
              </a:rPr>
              <a:t>复习</a:t>
            </a:r>
            <a:endParaRPr lang="en-US" altLang="zh-CN" sz="5400" smtClean="0">
              <a:solidFill>
                <a:srgbClr val="F08F84"/>
              </a:solidFill>
              <a:latin typeface="隶书" panose="02010509060101010101" pitchFamily="49" charset="-122"/>
              <a:ea typeface="隶书" panose="02010509060101010101" pitchFamily="49" charset="-122"/>
              <a:cs typeface="+mn-ea"/>
              <a:sym typeface="思源黑体 CN Medium" panose="020B0600000000000000" pitchFamily="34" charset="-122"/>
            </a:endParaRPr>
          </a:p>
          <a:p>
            <a:pPr algn="ctr"/>
            <a:r>
              <a:rPr lang="zh-CN" altLang="en-US" sz="5400" smtClean="0">
                <a:solidFill>
                  <a:srgbClr val="F08F84"/>
                </a:solidFill>
                <a:latin typeface="隶书" pitchFamily="49" charset="-122"/>
                <a:ea typeface="隶书" pitchFamily="49" charset="-122"/>
                <a:cs typeface="+mn-ea"/>
                <a:sym typeface="思源黑体 CN Medium" panose="020B0600000000000000" pitchFamily="34" charset="-122"/>
              </a:rPr>
              <a:t>语   文</a:t>
            </a:r>
            <a:endParaRPr lang="en-US" altLang="zh-CN" sz="5400" smtClean="0">
              <a:solidFill>
                <a:srgbClr val="F08F84"/>
              </a:solidFill>
              <a:latin typeface="隶书" pitchFamily="49" charset="-122"/>
              <a:ea typeface="隶书" pitchFamily="49" charset="-122"/>
              <a:cs typeface="+mn-ea"/>
              <a:sym typeface="思源黑体 CN Medium" panose="020B0600000000000000" pitchFamily="34" charset="-122"/>
            </a:endParaRPr>
          </a:p>
        </p:txBody>
      </p:sp>
      <p:sp>
        <p:nvSpPr>
          <p:cNvPr id="9" name="文本框 8"/>
          <p:cNvSpPr txBox="1"/>
          <p:nvPr/>
        </p:nvSpPr>
        <p:spPr>
          <a:xfrm>
            <a:off x="4901832" y="4496170"/>
            <a:ext cx="6577654" cy="369332"/>
          </a:xfrm>
          <a:prstGeom prst="rect">
            <a:avLst/>
          </a:prstGeom>
          <a:noFill/>
        </p:spPr>
        <p:txBody>
          <a:bodyPr wrap="square" rtlCol="0">
            <a:spAutoFit/>
          </a:bodyPr>
          <a:lstStyle/>
          <a:p>
            <a:pPr algn="dist"/>
            <a:r>
              <a:rPr lang="zh-CN" altLang="zh-CN" b="1">
                <a:latin typeface="楷体" panose="02010609060101010101" pitchFamily="49" charset="-122"/>
                <a:ea typeface="楷体" panose="02010609060101010101" pitchFamily="49" charset="-122"/>
              </a:rPr>
              <a:t>把握高考命题走向</a:t>
            </a:r>
            <a:r>
              <a:rPr lang="zh-CN" altLang="zh-CN" b="1" smtClean="0">
                <a:latin typeface="楷体" panose="02010609060101010101" pitchFamily="49" charset="-122"/>
                <a:ea typeface="楷体" panose="02010609060101010101" pitchFamily="49" charset="-122"/>
              </a:rPr>
              <a:t>，夯实</a:t>
            </a:r>
            <a:r>
              <a:rPr lang="zh-CN" altLang="zh-CN" b="1">
                <a:latin typeface="楷体" panose="02010609060101010101" pitchFamily="49" charset="-122"/>
                <a:ea typeface="楷体" panose="02010609060101010101" pitchFamily="49" charset="-122"/>
              </a:rPr>
              <a:t>基础、</a:t>
            </a:r>
            <a:r>
              <a:rPr lang="zh-CN" altLang="zh-CN" b="1" smtClean="0">
                <a:latin typeface="楷体" panose="02010609060101010101" pitchFamily="49" charset="-122"/>
                <a:ea typeface="楷体" panose="02010609060101010101" pitchFamily="49" charset="-122"/>
              </a:rPr>
              <a:t>提升能力</a:t>
            </a:r>
            <a:r>
              <a:rPr lang="zh-CN" altLang="en-US" b="1" smtClean="0">
                <a:latin typeface="楷体" panose="02010609060101010101" pitchFamily="49" charset="-122"/>
                <a:ea typeface="楷体" panose="02010609060101010101" pitchFamily="49" charset="-122"/>
              </a:rPr>
              <a:t>。</a:t>
            </a:r>
            <a:endParaRPr lang="zh-CN" altLang="en-US" b="1">
              <a:solidFill>
                <a:schemeClr val="tx1">
                  <a:lumMod val="85000"/>
                  <a:lumOff val="15000"/>
                </a:schemeClr>
              </a:solidFill>
              <a:latin typeface="楷体" panose="02010609060101010101" pitchFamily="49" charset="-122"/>
              <a:ea typeface="楷体" panose="02010609060101010101" pitchFamily="49" charset="-122"/>
              <a:cs typeface="+mn-ea"/>
              <a:sym typeface="思源黑体 CN Medium" panose="020B0600000000000000"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3969385"/>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二、语言表达得体。</a:t>
            </a:r>
          </a:p>
          <a:p>
            <a:pPr indent="0" algn="l"/>
            <a:r>
              <a:rPr lang="zh-CN" sz="2800" b="1">
                <a:ea typeface="宋体" pitchFamily="2" charset="-122"/>
              </a:rPr>
              <a:t>     所谓“得体”，就是根据内部语境（上下文）和外部语境（语言交际的各种情境条件，如：时间、地点、场合、对象、目的、话题、使用语言流露出的情感色彩等）选用恰当的语句来表情达意，表达方式适合特定的语境，包括文体色彩、语体色彩（口语与书面语）、感情色彩（褒义与贬义）、交际目的、交际场合、交际对象、交际手段的差异，还要注意敬词、谦词的使用（用语要注意礼貌的要求）、转述语言得体等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5262245"/>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二、语言表达得体。</a:t>
            </a:r>
          </a:p>
          <a:p>
            <a:pPr indent="0" algn="l"/>
            <a:r>
              <a:rPr lang="zh-CN" sz="2800" b="1">
                <a:ea typeface="宋体" pitchFamily="2" charset="-122"/>
              </a:rPr>
              <a:t>    语言表达要做到“得体”，应学会“三看一理解”：</a:t>
            </a:r>
          </a:p>
          <a:p>
            <a:pPr indent="0" algn="l"/>
            <a:r>
              <a:rPr lang="zh-CN" sz="2800" b="1">
                <a:solidFill>
                  <a:srgbClr val="FF0000"/>
                </a:solidFill>
                <a:ea typeface="宋体" pitchFamily="2" charset="-122"/>
              </a:rPr>
              <a:t>（1）看文体，注意语体色彩。</a:t>
            </a:r>
            <a:r>
              <a:rPr lang="zh-CN" sz="2800" b="1">
                <a:ea typeface="宋体" pitchFamily="2" charset="-122"/>
              </a:rPr>
              <a:t>语体分为口语和书面语两种。书面语又有几种变体：公务语体、文艺语体、科技语体和政论语体等。口语通俗易懂，自然灵活，适用于日常交际对话及广播稿等。不同语体有不同的要求，如文艺语体要具有形象性，科技语体要具有精确性和严密性，政论语体要具有逻辑性和鼓动性，公文语体要准确、简洁和程式化。而各种文体，具体来说，对用语又有不同的要求。就实用文来说，新闻要求简明扼要、概括性强，广播稿、演讲稿要求用语通俗、口语化，合同要求措辞严密、表述清晰，贺词要求热情、庄重，讣告要求严肃、郑重而沉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4399915"/>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二、语言表达得体。</a:t>
            </a:r>
          </a:p>
          <a:p>
            <a:pPr indent="0" algn="l"/>
            <a:r>
              <a:rPr lang="zh-CN" sz="2800" b="1">
                <a:ea typeface="宋体" pitchFamily="2" charset="-122"/>
              </a:rPr>
              <a:t>    语言表达要做到“得体”，应学会“三看一理解”：</a:t>
            </a:r>
          </a:p>
          <a:p>
            <a:pPr indent="0" algn="l"/>
            <a:r>
              <a:rPr lang="zh-CN" sz="2800" b="1">
                <a:solidFill>
                  <a:srgbClr val="FF0000"/>
                </a:solidFill>
                <a:ea typeface="宋体" pitchFamily="2" charset="-122"/>
              </a:rPr>
              <a:t>（2）看场合，注意“因境设辞”。</a:t>
            </a:r>
            <a:r>
              <a:rPr lang="zh-CN" sz="2800" b="1">
                <a:ea typeface="宋体" pitchFamily="2" charset="-122"/>
              </a:rPr>
              <a:t>在庄重场合，要求用语庄重、规范，用典范的书面语，而不能用拉家常式的口吻；在公共场合，用语要准确、扼要，话题要集中，使用自然、亲切、灵活的语言，并尽量用口语；；在与人促膝谈心时，不宜用外交辞令，故弄玄虚。因为面对面说话，发话人和答话人都有一定的语境，许多话都可以十分简短甚至省略，不必追求完整；在娱乐场合，用语要有趣、生动，有时还需要一点幽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3538220"/>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二、语言表达得体。</a:t>
            </a:r>
          </a:p>
          <a:p>
            <a:pPr indent="0" algn="l"/>
            <a:r>
              <a:rPr lang="zh-CN" sz="2800" b="1">
                <a:ea typeface="宋体" pitchFamily="2" charset="-122"/>
              </a:rPr>
              <a:t>    语言表达要做到“得体”，应学会“三看一理解”：</a:t>
            </a:r>
          </a:p>
          <a:p>
            <a:pPr indent="0" algn="l"/>
            <a:r>
              <a:rPr lang="zh-CN" sz="2800" b="1">
                <a:solidFill>
                  <a:srgbClr val="FF0000"/>
                </a:solidFill>
                <a:ea typeface="宋体" pitchFamily="2" charset="-122"/>
              </a:rPr>
              <a:t>（3）看对象，注意讲究分寸</a:t>
            </a:r>
            <a:r>
              <a:rPr lang="zh-CN" sz="2800" b="1">
                <a:ea typeface="宋体" pitchFamily="2" charset="-122"/>
              </a:rPr>
              <a:t>。无论是说话还是写文章，都应首先考虑对象特征，如性别、年龄、职业、身份、文化水平、性格、爱好甚至禁忌等。这个对象不仅指信息接受者，也指信息表达者。同一个意思，对不同的人应有不同的说法。另外，还应注意谦称、敬称和习惯用语的使用。谦称只能用于称自己，敬称只能用于称对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612394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  </a:t>
            </a:r>
            <a:r>
              <a:rPr lang="en-US" altLang="zh-CN" sz="2800" b="1">
                <a:ea typeface="宋体" pitchFamily="2" charset="-122"/>
              </a:rPr>
              <a:t>1.</a:t>
            </a:r>
            <a:r>
              <a:rPr lang="zh-CN" sz="2400" b="1">
                <a:ea typeface="宋体" pitchFamily="2" charset="-122"/>
              </a:rPr>
              <a:t>【2020·全国卷Ⅱ】阅读下面的文字，完成试题。</a:t>
            </a:r>
          </a:p>
          <a:p>
            <a:pPr indent="0" algn="l"/>
            <a:r>
              <a:rPr lang="zh-CN" sz="2400" b="1">
                <a:ea typeface="宋体" pitchFamily="2" charset="-122"/>
              </a:rPr>
              <a:t>         </a:t>
            </a:r>
            <a:r>
              <a:rPr lang="zh-CN" sz="2400" b="1">
                <a:latin typeface="楷体" panose="02010609060101010101" pitchFamily="49" charset="-122"/>
                <a:ea typeface="楷体" panose="02010609060101010101" pitchFamily="49" charset="-122"/>
                <a:cs typeface="楷体" panose="02010609060101010101" pitchFamily="49" charset="-122"/>
              </a:rPr>
              <a:t>1899年发现的殷墟甲骨文，是近代中国史料“四大发现”之一。殷墟甲骨文内容丰富，甲骨刻辞大多是占卜的记录，但占卜的范围很广，涉及祭祀、征伐、农业，田猎、气象、疾病等等，能够在一定程度上反映商代的社会生活。从目前的发掘情况看，甲骨文不止出现在殷墟，在北京、山西、陕西、山东、湖北，__________宁夏都发现了刻有卜辞的甲骨。殷墟甲骨文年代最早，数量最多。但它不是当时唯一的文字。《尚书·多士》记载“惟殷先人，有册有典”，甲骨文有“典”“册” “聿（笔）”这样的文字，说明殷人祖先常规的书写材料是简册，书写工具是毛笔。只是用竹木做成的简册___________腐烂，似乎无法在北方的地下长期保存，所以至今___________没有发现商代的竹简。从出土材料看，甲骨文是商代晚期商王武丁以后才出现的，而商代早期、中期的青铜器上已有少量铭文。（  ），甲骨文字体简化较多。对于文字本身来说，汉代学者总结的“六书”的方法在甲骨文基本都已出现，已经说明它是成熟的文字。文字本质上是记录语言的，___________受书写材质和体裁所限，甲骨文不能全面记录当时的语言现象，但是已经能够反映汉语的基本语法、词汇系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93420" y="1297305"/>
            <a:ext cx="11288395" cy="353822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  下列填入文中括号内的语句，衔接最恰当的一项是（   ）</a:t>
            </a:r>
          </a:p>
          <a:p>
            <a:pPr indent="0" algn="l"/>
            <a:r>
              <a:rPr lang="zh-CN" sz="2800" b="1">
                <a:ea typeface="宋体" pitchFamily="2" charset="-122"/>
              </a:rPr>
              <a:t>A. 由于相较于铸造的青铜器铭文，用刀在龟甲和兽骨上刻字比较困难</a:t>
            </a:r>
          </a:p>
          <a:p>
            <a:pPr indent="0" algn="l"/>
            <a:r>
              <a:rPr lang="zh-CN" sz="2800" b="1">
                <a:ea typeface="宋体" pitchFamily="2" charset="-122"/>
              </a:rPr>
              <a:t>B. 用刀在龟甲和兽骨上刻字比较困难，这是相较于铸造青铜器铭文而言的</a:t>
            </a:r>
          </a:p>
          <a:p>
            <a:pPr indent="0" algn="l"/>
            <a:r>
              <a:rPr lang="zh-CN" sz="2800" b="1">
                <a:ea typeface="宋体" pitchFamily="2" charset="-122"/>
              </a:rPr>
              <a:t>C. 由于用刀在龟甲和兽骨上刻字比较困难，所以相较于铸造的青铜器铭文</a:t>
            </a:r>
          </a:p>
          <a:p>
            <a:pPr indent="0" algn="l"/>
            <a:r>
              <a:rPr lang="zh-CN" sz="2800" b="1">
                <a:ea typeface="宋体" pitchFamily="2" charset="-122"/>
              </a:rPr>
              <a:t>D. 用刀在龟甲和兽骨上刻字，相较于铸造青铜器铭文而言，比较困难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54050" y="303530"/>
            <a:ext cx="11288395" cy="5692775"/>
          </a:xfrm>
          <a:prstGeom prst="rect">
            <a:avLst/>
          </a:prstGeom>
          <a:noFill/>
          <a:ln w="9525">
            <a:noFill/>
          </a:ln>
        </p:spPr>
        <p:txBody>
          <a:bodyPr wrap="square">
            <a:spAutoFit/>
          </a:bodyPr>
          <a:lstStyle/>
          <a:p>
            <a:pPr indent="0"/>
            <a:r>
              <a:rPr lang="zh-CN" sz="2800" b="0">
                <a:solidFill>
                  <a:srgbClr val="FF0000"/>
                </a:solidFill>
                <a:ea typeface="宋体" pitchFamily="2" charset="-122"/>
              </a:rPr>
              <a:t>【答案】 C</a:t>
            </a:r>
          </a:p>
          <a:p>
            <a:pPr indent="0"/>
            <a:r>
              <a:rPr lang="zh-CN" sz="2800" b="0">
                <a:solidFill>
                  <a:srgbClr val="FF0000"/>
                </a:solidFill>
                <a:ea typeface="宋体" pitchFamily="2" charset="-122"/>
              </a:rPr>
              <a:t>【解析】本题主要考查语言表达简明、连贯、得体、准确、鲜明、生动的能力，重点考查语言的连贯能力。此类试题解答时，最重要的方法就是根据上下文意进行推断。命题者在题干所给文段中挖掉一句话，然后设计四个内容差不多、但句式各异的句子，选出最恰当的一项。选项都有一定的干扰性，难度适中。语句衔接补写，主要考虑上下文语境和语段的中心思想。</a:t>
            </a:r>
          </a:p>
          <a:p>
            <a:pPr indent="0"/>
            <a:r>
              <a:rPr lang="zh-CN" sz="2800" b="0">
                <a:solidFill>
                  <a:srgbClr val="FF0000"/>
                </a:solidFill>
                <a:ea typeface="宋体" pitchFamily="2" charset="-122"/>
              </a:rPr>
              <a:t>根据后面的文字“甲骨文字体简化较多”，可以推知括号里是写甲骨文相对于铭文简化的原因，因此句式选用“由于……所以……”更好，且主语应当是“甲骨文”，排除BD项；句子强调的应当是在龟甲兽骨上刻字困难，所以相较于铭文来说，甲骨文的字体简化较多，A项把“相较于铸造的铭文”放在前面不恰当，排除A项。</a:t>
            </a:r>
          </a:p>
          <a:p>
            <a:pPr indent="0"/>
            <a:r>
              <a:rPr lang="zh-CN" sz="2800" b="0">
                <a:solidFill>
                  <a:srgbClr val="FF0000"/>
                </a:solidFill>
                <a:ea typeface="宋体" pitchFamily="2" charset="-122"/>
              </a:rPr>
              <a:t>故选C。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741616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  </a:t>
            </a:r>
            <a:r>
              <a:rPr lang="en-US" altLang="zh-CN" sz="2800" b="1">
                <a:ea typeface="宋体" pitchFamily="2" charset="-122"/>
              </a:rPr>
              <a:t>2.</a:t>
            </a:r>
            <a:r>
              <a:rPr lang="zh-CN" sz="2800" b="1">
                <a:ea typeface="宋体" pitchFamily="2" charset="-122"/>
              </a:rPr>
              <a:t>【2020·全国卷Ⅲ】阅读下面的文字，完成试题。</a:t>
            </a:r>
          </a:p>
          <a:p>
            <a:pPr indent="0" algn="l"/>
            <a:r>
              <a:rPr lang="zh-CN" sz="2800" b="1">
                <a:ea typeface="宋体" pitchFamily="2" charset="-122"/>
              </a:rPr>
              <a:t>       </a:t>
            </a:r>
            <a:r>
              <a:rPr lang="zh-CN" sz="2800" b="1">
                <a:latin typeface="楷体" panose="02010609060101010101" pitchFamily="49" charset="-122"/>
                <a:ea typeface="楷体" panose="02010609060101010101" pitchFamily="49" charset="-122"/>
                <a:cs typeface="楷体" panose="02010609060101010101" pitchFamily="49" charset="-122"/>
              </a:rPr>
              <a:t> 文化是一个民族的灵魂。五千年的中华文化体现的中华民族的精神追求，已成为中华民族区别于其他民族的精神标识。而其基本价值已积淀为中华民族的文化基因。成为中华民族的精神命脉。（                  ）。中华文化与中华民族</a:t>
            </a:r>
            <a:r>
              <a:rPr lang="zh-CN" sz="2800" b="1" u="sng">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中国人之所以为中国人的特性，不是生理的，而是文化的、精神的因素；没有中华文化，中国人就不成其为中国人，中华民族就不成其为中华民族。中华文化的精神品格与价值追求，支撑了几千年来中华民族的繁衍生息</a:t>
            </a:r>
            <a:r>
              <a:rPr lang="zh-CN" sz="2800" b="1" u="sng">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     和</a:t>
            </a:r>
            <a:r>
              <a:rPr lang="zh-CN" sz="2800" b="1" u="sng">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 ，今天仍然是而且未来必将还是我们发展壮大的强大精神力量。中华文化的精神特质就是我们今天要大力弘扬的“中国精神”，而弘扬中国精神，是凝聚中国力量走稳中国道路的关键，没有中华文化的 </a:t>
            </a:r>
            <a:r>
              <a:rPr lang="zh-CN" sz="2800" b="1" u="sng">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就没有中华民族的伟大复兴。放到世界文明史中看，中华民族创造的</a:t>
            </a:r>
            <a:r>
              <a:rPr lang="zh-CN" sz="2800" b="1" u="sng">
                <a:latin typeface="楷体" panose="02010609060101010101" pitchFamily="49" charset="-122"/>
                <a:ea typeface="楷体" panose="02010609060101010101" pitchFamily="49" charset="-122"/>
                <a:cs typeface="楷体" panose="02010609060101010101" pitchFamily="49" charset="-122"/>
              </a:rPr>
              <a:t>               </a:t>
            </a:r>
            <a:r>
              <a:rPr lang="zh-CN" sz="2800" b="1">
                <a:latin typeface="楷体" panose="02010609060101010101" pitchFamily="49" charset="-122"/>
                <a:ea typeface="楷体" panose="02010609060101010101" pitchFamily="49" charset="-122"/>
                <a:cs typeface="楷体" panose="02010609060101010101" pitchFamily="49" charset="-122"/>
              </a:rPr>
              <a:t>的中华文化具有独特的文化传统，独特的价值体系，独特的民族色彩，独特的历史进程。其长期的演化过程造就了我们的文化认同，赋予我们生命力和创造力，也决定了我们独特的发展路径。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267652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  下列在文中括号内补写的语句，最恰当的一项是（   ）</a:t>
            </a:r>
          </a:p>
          <a:p>
            <a:pPr indent="0" algn="l"/>
            <a:r>
              <a:rPr lang="zh-CN" sz="2800" b="1">
                <a:ea typeface="宋体" pitchFamily="2" charset="-122"/>
              </a:rPr>
              <a:t>A. 传承中华文化就是维系中华民族的精神命脉</a:t>
            </a:r>
          </a:p>
          <a:p>
            <a:pPr indent="0" algn="l"/>
            <a:r>
              <a:rPr lang="zh-CN" sz="2800" b="1">
                <a:ea typeface="宋体" pitchFamily="2" charset="-122"/>
              </a:rPr>
              <a:t>B. 传承中华文化必须维系中华民族的精神命脉</a:t>
            </a:r>
          </a:p>
          <a:p>
            <a:pPr indent="0" algn="l"/>
            <a:r>
              <a:rPr lang="zh-CN" sz="2800" b="1">
                <a:ea typeface="宋体" pitchFamily="2" charset="-122"/>
              </a:rPr>
              <a:t>C. 维系中华民族的精神命脉就是传承中华文化</a:t>
            </a:r>
          </a:p>
          <a:p>
            <a:pPr indent="0" algn="l"/>
            <a:r>
              <a:rPr lang="zh-CN" sz="2800" b="1">
                <a:ea typeface="宋体" pitchFamily="2" charset="-122"/>
              </a:rPr>
              <a:t>D. 维系中华民族的精神命脉就能传承中华文化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439991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solidFill>
                  <a:srgbClr val="FF0000"/>
                </a:solidFill>
                <a:ea typeface="宋体" pitchFamily="2" charset="-122"/>
              </a:rPr>
              <a:t>【答案】 A</a:t>
            </a:r>
          </a:p>
          <a:p>
            <a:pPr indent="0" algn="l"/>
            <a:r>
              <a:rPr lang="zh-CN" sz="2800" b="1">
                <a:solidFill>
                  <a:srgbClr val="FF0000"/>
                </a:solidFill>
                <a:ea typeface="宋体" pitchFamily="2" charset="-122"/>
              </a:rPr>
              <a:t>【解析】本题考查简明、连贯、得体的能力。填写衔接句主要从陈述对象的一致、虚词的运用、句式选用、情感基调、前后的逻辑顺序和音韵和谐的角度选择。</a:t>
            </a:r>
          </a:p>
          <a:p>
            <a:pPr indent="0" algn="l"/>
            <a:r>
              <a:rPr lang="zh-CN" sz="2800" b="1">
                <a:solidFill>
                  <a:srgbClr val="FF0000"/>
                </a:solidFill>
                <a:ea typeface="宋体" pitchFamily="2" charset="-122"/>
              </a:rPr>
              <a:t>文段论述中华文化和中华民族的关系，根据后文“中华文化与中华民族”可知，文化在前，民族在后，据此排除CD；再根据后文“中华文化与中华民族互为一体”，说明二者是对等关系，即“传承中华文化就是维系中华民族的精神命脉”，排除B。</a:t>
            </a:r>
          </a:p>
          <a:p>
            <a:pPr indent="0" algn="l"/>
            <a:r>
              <a:rPr lang="zh-CN" sz="2800" b="1">
                <a:solidFill>
                  <a:srgbClr val="FF0000"/>
                </a:solidFill>
                <a:ea typeface="宋体" pitchFamily="2" charset="-122"/>
              </a:rPr>
              <a:t>故选A。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94664" y="3498066"/>
            <a:ext cx="7962900" cy="706755"/>
          </a:xfrm>
          <a:prstGeom prst="rect">
            <a:avLst/>
          </a:prstGeom>
          <a:noFill/>
        </p:spPr>
        <p:txBody>
          <a:bodyPr wrap="none" rtlCol="0">
            <a:spAutoFit/>
          </a:bodyPr>
          <a:lstStyle/>
          <a:p>
            <a:pPr algn="l"/>
            <a:r>
              <a:rPr sz="4000">
                <a:ea typeface="楷体" panose="02010609060101010101" pitchFamily="49" charset="-122"/>
              </a:rPr>
              <a:t>专题11 语言表达简明、连贯、得体</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7211" y="1261793"/>
            <a:ext cx="2937569" cy="2167207"/>
          </a:xfrm>
          <a:prstGeom prst="ellipse">
            <a:avLst/>
          </a:prstGeom>
          <a:ln>
            <a:noFill/>
          </a:ln>
          <a:effectLst>
            <a:softEdge rad="112500"/>
          </a:effec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618553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  </a:t>
            </a:r>
            <a:r>
              <a:rPr lang="en-US" altLang="zh-CN" sz="2800" b="1">
                <a:ea typeface="宋体" pitchFamily="2" charset="-122"/>
              </a:rPr>
              <a:t>3.</a:t>
            </a:r>
            <a:r>
              <a:rPr lang="zh-CN" sz="2800" b="1">
                <a:ea typeface="宋体" pitchFamily="2" charset="-122"/>
              </a:rPr>
              <a:t>【2019·全国卷Ⅰ】 阅读下面的文字，完成题目。</a:t>
            </a:r>
          </a:p>
          <a:p>
            <a:pPr indent="0" algn="l"/>
            <a:r>
              <a:rPr lang="zh-CN" sz="2800" b="1">
                <a:ea typeface="宋体" pitchFamily="2" charset="-122"/>
              </a:rPr>
              <a:t>　　</a:t>
            </a:r>
            <a:r>
              <a:rPr lang="zh-CN" sz="2400" b="1">
                <a:latin typeface="楷体" panose="02010609060101010101" pitchFamily="49" charset="-122"/>
                <a:ea typeface="楷体" panose="02010609060101010101" pitchFamily="49" charset="-122"/>
                <a:cs typeface="楷体" panose="02010609060101010101" pitchFamily="49" charset="-122"/>
              </a:rPr>
              <a:t>有一个大坑，看着很松软，有点像巧克力蛋糕——这是北京时间2019年1月3日上午11时40分，“嫦娥四号”传回的月背影像图带给人们的　　　　。这张在网络上刷屏的图片，拍自月球背面南极-艾特肯盆地中的冯·卡门撞击坑。这一盆地是在40亿年前被小天体砸出来的。 </a:t>
            </a:r>
          </a:p>
          <a:p>
            <a:pPr indent="0" algn="l"/>
            <a:r>
              <a:rPr lang="zh-CN" sz="2400" b="1">
                <a:latin typeface="楷体" panose="02010609060101010101" pitchFamily="49" charset="-122"/>
                <a:ea typeface="楷体" panose="02010609060101010101" pitchFamily="49" charset="-122"/>
                <a:cs typeface="楷体" panose="02010609060101010101" pitchFamily="49" charset="-122"/>
              </a:rPr>
              <a:t>　　到月球背面去看看，一直是人类的梦想。但由于潮汐锁定的关系，月球的自转和公转周期几乎相等，（　　）。同样，从地球发射的电磁波也只能到达月球正面的半球，使得人类无法对月球背面的探测器进行远程操控。这大大　　　　了人类对于月球背面的探索。月球正面的历史，科学家已经大致研究得清楚了，但最古老的那一段历史却是仍藏在月球背面的深坑。此前，有关月球背面的信息主要来自遥感探测。此次，“嫦娥四号”携带月球车在月球背面成功软着陆，是中国航天创造的又一个人类“第一次”，是中国为全人类科技发展做出的一个重大贡献。在公众和网友为此　　　　之时，科学家则对“嫦娥四号”所携带的月球车有着更多期待：当月球车正式开始巡视，将会有更多科学数据　　　　地通过地月之间的中继星“鹊桥”传回地面。有关月背的研究才刚刚开始。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267652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  下列填入文中括号内的语句，衔接最恰当的一项是</a:t>
            </a:r>
          </a:p>
          <a:p>
            <a:pPr indent="0" algn="l"/>
            <a:r>
              <a:rPr lang="zh-CN" sz="2800" b="1">
                <a:ea typeface="宋体" pitchFamily="2" charset="-122"/>
              </a:rPr>
              <a:t>A. 古琴的缺点是音量小，这是很多人的看法</a:t>
            </a:r>
          </a:p>
          <a:p>
            <a:pPr indent="0" algn="l"/>
            <a:r>
              <a:rPr lang="zh-CN" sz="2800" b="1">
                <a:ea typeface="宋体" pitchFamily="2" charset="-122"/>
              </a:rPr>
              <a:t>B. 音量小作为古琴的一个缺点，被很多人所批评</a:t>
            </a:r>
          </a:p>
          <a:p>
            <a:pPr indent="0" algn="l"/>
            <a:r>
              <a:rPr lang="zh-CN" sz="2800" b="1">
                <a:ea typeface="宋体" pitchFamily="2" charset="-122"/>
              </a:rPr>
              <a:t>C. 音量小是古琴的一个缺点，很多人都是这么认为的</a:t>
            </a:r>
          </a:p>
          <a:p>
            <a:pPr indent="0" algn="l"/>
            <a:r>
              <a:rPr lang="zh-CN" sz="2800" b="1">
                <a:ea typeface="宋体" pitchFamily="2" charset="-122"/>
              </a:rPr>
              <a:t>D. 古琴音量小，很多人认为这是它的一个缺点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396938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solidFill>
                  <a:srgbClr val="FF0000"/>
                </a:solidFill>
                <a:ea typeface="宋体" pitchFamily="2" charset="-122"/>
              </a:rPr>
              <a:t>【答案】　D</a:t>
            </a:r>
          </a:p>
          <a:p>
            <a:pPr indent="0" algn="l"/>
            <a:r>
              <a:rPr lang="zh-CN" sz="2800" b="1">
                <a:solidFill>
                  <a:srgbClr val="FF0000"/>
                </a:solidFill>
                <a:ea typeface="宋体" pitchFamily="2" charset="-122"/>
              </a:rPr>
              <a:t>【解析】 此题考查语言表达的连贯准确的能力。此类型题首先要通读语段，了解句意，然后注意句与句的排列组合，注意上下句的衔接、呼应，做到话题统一，句序合理，衔接和呼应自然。要加强对语境的分析与体会。有些题应注意排序句的逻辑顺序和句中关联词语的运用。补写的部分在语境中是因果关系的结果的部分。就内容来说，作者不认为古琴音量小是缺点，只有D选项符合这一点，而且D项内容和后文衔接恰当。故选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655447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en-US" sz="2800" b="1">
                <a:ea typeface="宋体" pitchFamily="2" charset="-122"/>
              </a:rPr>
              <a:t>4</a:t>
            </a:r>
            <a:r>
              <a:rPr lang="en-US" altLang="zh-CN" sz="2800" b="1">
                <a:ea typeface="宋体" pitchFamily="2" charset="-122"/>
              </a:rPr>
              <a:t>.</a:t>
            </a:r>
            <a:r>
              <a:rPr lang="zh-CN" sz="2800" b="1">
                <a:ea typeface="宋体" pitchFamily="2" charset="-122"/>
              </a:rPr>
              <a:t>【2019·全国卷Ⅱ】阅读下面的文字，完成17-19题。</a:t>
            </a:r>
          </a:p>
          <a:p>
            <a:pPr indent="0" algn="l"/>
            <a:r>
              <a:rPr lang="zh-CN" sz="2800" b="1">
                <a:latin typeface="楷体" panose="02010609060101010101" pitchFamily="49" charset="-122"/>
                <a:ea typeface="楷体" panose="02010609060101010101" pitchFamily="49" charset="-122"/>
                <a:cs typeface="楷体" panose="02010609060101010101" pitchFamily="49" charset="-122"/>
              </a:rPr>
              <a:t>    中国画是融中国哲学思想、美学精神、绘画理念于一体的民族艺术。20世纪以来，新的文化思潮和艺术观念不断对中国化领域产生冲击，画家们既要突破传统观念推陈出新，又要继承传统发扬光大中国文化精神，（      ），也造就了当今画坛的各种风格。</a:t>
            </a:r>
          </a:p>
          <a:p>
            <a:pPr indent="0" algn="l"/>
            <a:r>
              <a:rPr lang="zh-CN" sz="2800" b="1">
                <a:latin typeface="楷体" panose="02010609060101010101" pitchFamily="49" charset="-122"/>
                <a:ea typeface="楷体" panose="02010609060101010101" pitchFamily="49" charset="-122"/>
                <a:cs typeface="楷体" panose="02010609060101010101" pitchFamily="49" charset="-122"/>
              </a:rPr>
              <a:t>作为中华文化的传统瑰宝，中国画的笔墨纸砚等工具材料和表现方式有着其他画种无法比拟的特殊性。为历代画家崇尚与传承，其伟大而完整的绘画体系，成就了一代代宗师。然而，也正是这千百来逐渐趋于完美的绘画准则，让一些画家“长跪不起”，不敢轻易逾越雷池，仍在使用今日的笔墨纸张道说古人程式化的话语。事实上，单凭笔墨功力，是无法成就作品艺术灵魂的，画家能否凭借自己的生活积累和艺术感受，让传统文化内涵及现代人文精神在画面上得到充分体现，是新时代美术创作并行不悖的艺术法则。新时代的中国画创作者，应该以笔墨激扬时代精神，让中国画在多元共融的艺术格局中保持鲜活的生命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267652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ea typeface="宋体" pitchFamily="2" charset="-122"/>
              </a:rPr>
              <a:t>下列填入文中括号内的语句，衔接最恰当的一项是（   ）</a:t>
            </a:r>
          </a:p>
          <a:p>
            <a:pPr indent="0" algn="l"/>
            <a:r>
              <a:rPr lang="zh-CN" sz="2800" b="1">
                <a:ea typeface="宋体" pitchFamily="2" charset="-122"/>
              </a:rPr>
              <a:t>A. 这其中尺度的把握使画家对中国文化的不同理解</a:t>
            </a:r>
          </a:p>
          <a:p>
            <a:pPr indent="0" algn="l"/>
            <a:r>
              <a:rPr lang="zh-CN" sz="2800" b="1">
                <a:ea typeface="宋体" pitchFamily="2" charset="-122"/>
              </a:rPr>
              <a:t>B. 这其中尺度的把握体现着画家对中国文化的不同理解</a:t>
            </a:r>
          </a:p>
          <a:p>
            <a:pPr indent="0" algn="l"/>
            <a:r>
              <a:rPr lang="zh-CN" sz="2800" b="1">
                <a:ea typeface="宋体" pitchFamily="2" charset="-122"/>
              </a:rPr>
              <a:t>C. 面家对中国文化的不同理解，影响他们对其中尺度的把握</a:t>
            </a:r>
          </a:p>
          <a:p>
            <a:pPr indent="0" algn="l"/>
            <a:r>
              <a:rPr lang="zh-CN" sz="2800" b="1">
                <a:ea typeface="宋体" pitchFamily="2" charset="-122"/>
              </a:rPr>
              <a:t>D. 画家对中国文化的不同理解使他们对其中尺度的把握不同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526224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solidFill>
                  <a:srgbClr val="FF0000"/>
                </a:solidFill>
                <a:ea typeface="宋体" pitchFamily="2" charset="-122"/>
              </a:rPr>
              <a:t>【答案】B</a:t>
            </a:r>
          </a:p>
          <a:p>
            <a:pPr indent="0" algn="l"/>
            <a:r>
              <a:rPr lang="zh-CN" sz="2800" b="1">
                <a:solidFill>
                  <a:srgbClr val="FF0000"/>
                </a:solidFill>
                <a:ea typeface="宋体" pitchFamily="2" charset="-122"/>
              </a:rPr>
              <a:t>【解析】此题考查语言表达的连贯准确的能力。此类型题首先要通读语段，了解句意，然后注意句与句的排列组合，注意上下句的衔接、呼应，做到话题统一，句序合理，衔接和呼应自然。要加强对语境的分析与体会。有些题应注意排序句的逻辑顺序和句中关联词语的运用。</a:t>
            </a:r>
          </a:p>
          <a:p>
            <a:pPr indent="0" algn="l"/>
            <a:r>
              <a:rPr lang="zh-CN" sz="2800" b="1">
                <a:solidFill>
                  <a:srgbClr val="FF0000"/>
                </a:solidFill>
                <a:ea typeface="宋体" pitchFamily="2" charset="-122"/>
              </a:rPr>
              <a:t>语境中，上文“画家们既要……又要……”，这就需要画家对中国文化把握好尺度。这尺度如何把握体现了画家对中国文化的不同理解。据此分析，CD两项因果倒置。排除CD两项。A项与下文“也造就了……”语意不连贯。排除A项。B项“体现了……”与下文“也造就了……”语句衔接最恰当。</a:t>
            </a:r>
          </a:p>
          <a:p>
            <a:pPr indent="0" algn="l"/>
            <a:r>
              <a:rPr lang="zh-CN" sz="2800" b="1">
                <a:solidFill>
                  <a:srgbClr val="FF0000"/>
                </a:solidFill>
                <a:ea typeface="宋体" pitchFamily="2" charset="-122"/>
              </a:rPr>
              <a:t>故选B。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569277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en-US" altLang="zh-CN" sz="2800" b="1">
                <a:ea typeface="宋体" pitchFamily="2" charset="-122"/>
              </a:rPr>
              <a:t>5.</a:t>
            </a:r>
            <a:r>
              <a:rPr lang="zh-CN" sz="2800" b="1">
                <a:ea typeface="宋体" pitchFamily="2" charset="-122"/>
              </a:rPr>
              <a:t>【2019·全国卷Ⅲ】 阅读下面的文字，完成题目。</a:t>
            </a:r>
          </a:p>
          <a:p>
            <a:pPr indent="0" algn="l"/>
            <a:r>
              <a:rPr lang="zh-CN" sz="2800" b="1">
                <a:ea typeface="宋体" pitchFamily="2" charset="-122"/>
              </a:rPr>
              <a:t>       </a:t>
            </a:r>
            <a:r>
              <a:rPr lang="zh-CN" sz="2800" b="1">
                <a:latin typeface="楷体" panose="02010609060101010101" pitchFamily="49" charset="-122"/>
                <a:ea typeface="楷体" panose="02010609060101010101" pitchFamily="49" charset="-122"/>
                <a:cs typeface="楷体" panose="02010609060101010101" pitchFamily="49" charset="-122"/>
              </a:rPr>
              <a:t> 中国传统音乐包括民间音乐、宗教音乐、文人音乐、宫廷音乐等类别，其中文人音乐的代表主要就是古琴艺术，但随着传统文人阶层在中国的消失，古琴艺术逐渐______、甚至被社会遗忘，直到2003年，中国的古琴艺术被联合国教科文组织列入“人类口头和非物质遗产代表作名录”，这种过去对文化有着深刻影响的艺术形式，才重新_____了生机。（        ），但我认为这恰恰是它的一个特点。正因为古琴音量小，使得它是直接和你的心进行交流的乐器，是最个人化的乐器，我国古代就有“琴者，心也”“琴者，禁也”的说法。“琴者，心也”即弹琴是为了和自己的心灵对话，与大自然交流，与三五“知音”互相欣赏；“琴者，禁也”即弹琴是为了_____自己，也说明在古人心目中，琴不仅是一件乐器，也是_____的工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439991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ea typeface="宋体" pitchFamily="2" charset="-122"/>
              </a:rPr>
              <a:t>下列填入文中括号内的语句，衔接最恰当的一项是</a:t>
            </a:r>
          </a:p>
          <a:p>
            <a:pPr indent="0" algn="l"/>
            <a:r>
              <a:rPr sz="2800" b="1">
                <a:ea typeface="宋体" pitchFamily="2" charset="-122"/>
              </a:rPr>
              <a:t>A. 所以无论人们何时在地球上观察月球，只有同一面的半球，即月球的正面能被看见</a:t>
            </a:r>
          </a:p>
          <a:p>
            <a:pPr indent="0" algn="l"/>
            <a:r>
              <a:rPr sz="2800" b="1">
                <a:ea typeface="宋体" pitchFamily="2" charset="-122"/>
              </a:rPr>
              <a:t>B. 所以无论何时观察月球，只有同一面半球，即正面的半球能被地球上的人们看见</a:t>
            </a:r>
          </a:p>
          <a:p>
            <a:pPr indent="0" algn="l"/>
            <a:r>
              <a:rPr sz="2800" b="1">
                <a:ea typeface="宋体" pitchFamily="2" charset="-122"/>
              </a:rPr>
              <a:t>C. 所以无论何时在地球上观察月球，人们都只能看见同一面半球，即正面的半球</a:t>
            </a:r>
          </a:p>
          <a:p>
            <a:pPr indent="0" algn="l"/>
            <a:r>
              <a:rPr sz="2800" b="1">
                <a:ea typeface="宋体" pitchFamily="2" charset="-122"/>
              </a:rPr>
              <a:t>D. 所以无论何时观察月球，地球上的人们都只能看见同一面的半球，即月球的正面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483108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lang="zh-CN" sz="2800" b="1">
                <a:solidFill>
                  <a:srgbClr val="FF0000"/>
                </a:solidFill>
                <a:ea typeface="宋体" pitchFamily="2" charset="-122"/>
              </a:rPr>
              <a:t>【答案】C</a:t>
            </a:r>
          </a:p>
          <a:p>
            <a:pPr indent="0" algn="l"/>
            <a:r>
              <a:rPr lang="zh-CN" sz="2800" b="1">
                <a:solidFill>
                  <a:srgbClr val="FF0000"/>
                </a:solidFill>
                <a:ea typeface="宋体" pitchFamily="2" charset="-122"/>
              </a:rPr>
              <a:t>【详解】此题考查语言表达的连贯准确的能力。此类型题首先要通读语段，了解句意，然后注意句与句的排列组合，注意上下句的衔接、呼应，做到话题统一，句序合理，衔接和呼应自然。要加强对语境的分析与体会。有些题应注意排序句的逻辑顺序和句中关联词语的运用。补写的部分在语境中是因果关系的结果的部分。根据语境，补写的句子主语是“人们”，应使用主动态。AB两项省略了主语，而采用了被动态表达，与语境表达不连贯。排除AB两项。D项 “观察月球”的立足点应是“在地球上”，“地球上的人们”语言累赘，说法不妥，目前地球之外还没有发现有人类。排除D项。故选C。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569277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语言表达连贯之情境补写</a:t>
            </a:r>
          </a:p>
          <a:p>
            <a:pPr indent="0" algn="l"/>
            <a:r>
              <a:rPr sz="2800" b="1">
                <a:ea typeface="宋体" pitchFamily="2" charset="-122"/>
              </a:rPr>
              <a:t>1.【2020·全国卷Ⅰ】在下面一段文字横线处补写恰当的语句，使整段文字语意完整连贯，内容贴切，逻辑严密，每处不超过15个字。</a:t>
            </a:r>
          </a:p>
          <a:p>
            <a:pPr indent="0" algn="l"/>
            <a:r>
              <a:rPr sz="2800" b="1">
                <a:ea typeface="宋体" pitchFamily="2" charset="-122"/>
              </a:rPr>
              <a:t>研究发现，有氧运动能增加流向与记忆有关的大脑区域的血流量，从而改善记忆力。任何时候开始锻炼都不会太晚，即使进入老年阶段，_________，你仍然可以通过适当增加有氧运动来加以改善。有30名被试人员（平均年龄66岁）参与了研究，_________，这两组人都没有定期锻炼的习惯，也没有记忆障碍的迹象。其中一组每周完成数次有氧运动的任务，而另一组只进行拉伸和平衡训练，同时保持较低的心率。12个月后，与拉伸平衡组相比，有氧运动组流向与记忆有关的大脑区域的血流量增加了。研究开始和结束时进行的记记力测试显示，________，而拉伸平衡组的成绩提高不明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1196975" y="597535"/>
            <a:ext cx="9797415" cy="3969385"/>
          </a:xfrm>
          <a:prstGeom prst="rect">
            <a:avLst/>
          </a:prstGeom>
          <a:noFill/>
          <a:ln w="9525">
            <a:noFill/>
          </a:ln>
        </p:spPr>
        <p:txBody>
          <a:bodyPr wrap="square">
            <a:spAutoFit/>
          </a:bodyPr>
          <a:lstStyle/>
          <a:p>
            <a:pPr indent="0"/>
            <a:r>
              <a:rPr lang="zh-CN" sz="2800" b="1">
                <a:ea typeface="宋体" pitchFamily="2" charset="-122"/>
              </a:rPr>
              <a:t>【考纲解读】</a:t>
            </a:r>
            <a:r>
              <a:rPr lang="zh-CN" sz="2800" b="0">
                <a:solidFill>
                  <a:srgbClr val="000000"/>
                </a:solidFill>
                <a:ea typeface="宋体" pitchFamily="2" charset="-122"/>
              </a:rPr>
              <a:t>   
</a:t>
            </a:r>
          </a:p>
          <a:p>
            <a:pPr indent="0"/>
            <a:r>
              <a:rPr lang="zh-CN" sz="2800" b="0">
                <a:ea typeface="宋体" pitchFamily="2" charset="-122"/>
              </a:rPr>
              <a:t>      语言表达简明、连贯、得体，准确、鲜明、生动。对这一大考点，全国新课标卷</a:t>
            </a:r>
            <a:r>
              <a:rPr lang="zh-CN" sz="2800" b="0">
                <a:solidFill>
                  <a:srgbClr val="FF0000"/>
                </a:solidFill>
                <a:ea typeface="宋体" pitchFamily="2" charset="-122"/>
              </a:rPr>
              <a:t>重点考查“连贯”</a:t>
            </a:r>
            <a:r>
              <a:rPr lang="zh-CN" sz="2800" b="0">
                <a:ea typeface="宋体" pitchFamily="2" charset="-122"/>
              </a:rPr>
              <a:t>，语言连贯常考题型为</a:t>
            </a:r>
            <a:r>
              <a:rPr lang="zh-CN" sz="2800" b="0">
                <a:solidFill>
                  <a:srgbClr val="FF0000"/>
                </a:solidFill>
                <a:ea typeface="宋体" pitchFamily="2" charset="-122"/>
              </a:rPr>
              <a:t>“情境补写”“选句填空”</a:t>
            </a:r>
            <a:r>
              <a:rPr lang="zh-CN" sz="2800" b="0">
                <a:ea typeface="宋体" pitchFamily="2" charset="-122"/>
              </a:rPr>
              <a:t>。</a:t>
            </a:r>
          </a:p>
          <a:p>
            <a:pPr indent="0"/>
            <a:r>
              <a:rPr lang="zh-CN" sz="2800" b="0">
                <a:ea typeface="宋体" pitchFamily="2" charset="-122"/>
              </a:rPr>
              <a:t>     语言得体题近几年没有出现在全国卷的试题当中，该考点以往主要以</a:t>
            </a:r>
            <a:r>
              <a:rPr lang="zh-CN" sz="2800" b="0">
                <a:solidFill>
                  <a:srgbClr val="FF0000"/>
                </a:solidFill>
                <a:ea typeface="宋体" pitchFamily="2" charset="-122"/>
              </a:rPr>
              <a:t>选择题和修改语段（句）</a:t>
            </a:r>
            <a:r>
              <a:rPr lang="zh-CN" sz="2800" b="0">
                <a:ea typeface="宋体" pitchFamily="2" charset="-122"/>
              </a:rPr>
              <a:t>的形式出现。</a:t>
            </a:r>
          </a:p>
          <a:p>
            <a:pPr indent="0"/>
            <a:r>
              <a:rPr lang="zh-CN" sz="2800" b="0">
                <a:ea typeface="宋体" pitchFamily="2" charset="-122"/>
              </a:rPr>
              <a:t>     语言表达简明、准确、鲜明、生动的考查，贯穿于整个语言文字运用的各种题型之中，可以说，是语言综合素养的考查。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14045" y="328295"/>
            <a:ext cx="11288395" cy="5692775"/>
          </a:xfrm>
          <a:prstGeom prst="rect">
            <a:avLst/>
          </a:prstGeom>
          <a:noFill/>
          <a:ln w="9525">
            <a:noFill/>
          </a:ln>
        </p:spPr>
        <p:txBody>
          <a:bodyPr wrap="square">
            <a:spAutoFit/>
          </a:bodyPr>
          <a:lstStyle/>
          <a:p>
            <a:pPr indent="0" algn="l"/>
            <a:r>
              <a:rPr sz="2800" b="1">
                <a:solidFill>
                  <a:srgbClr val="FF0000"/>
                </a:solidFill>
                <a:ea typeface="宋体" pitchFamily="2" charset="-122"/>
              </a:rPr>
              <a:t>【答案】    (1). 记忆力已经开始消退；    (2). 他们被随机分为两组；    (3). 有氧运动组的成绩有显著提高。</a:t>
            </a:r>
          </a:p>
          <a:p>
            <a:pPr indent="0" algn="l"/>
            <a:r>
              <a:rPr sz="2800" b="1">
                <a:solidFill>
                  <a:srgbClr val="FF0000"/>
                </a:solidFill>
                <a:ea typeface="宋体" pitchFamily="2" charset="-122"/>
              </a:rPr>
              <a:t>【解析】①处空缺，上文有“有氧运动能增加流向与记忆有关的大脑区域的血流量，从而改善记忆力，任何时候开始锻炼都不会太晚”的引领，下文有“你仍然可以通过适当增加有氧运动来加以改善”，改善的对象应为“记忆力”；前文又有“即使进入老年阶段”的表述，所以填入此处的句子应与老年人的记忆力情况有关，故此处可填写“记忆力已经开始消退”；第②处，结合上文“有30名被试人员（平均年龄66岁）参与了研究”、下文“这两组人都没有定期锻炼的习惯”分析可知，“这两组人”应指上文所说的“30名被试人员”，故此处可填写“他们被随机分为两组”；第③处，结合下文“而拉伸平衡组的成绩提高不明显”分析，“而”表转折，可推断内容上应和上文是相对的，也就是“有氧运动组的成绩”相对较好，故此处可填写“有氧运动组的成绩有显著提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439991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2.【2020·全国卷Ⅱ】在下面一段文字横线处补写恰当的语句，使整段文字语意完整连贯，内容贴切，逻辑严密，每处不超过10个字，</a:t>
            </a:r>
          </a:p>
          <a:p>
            <a:pPr indent="0" algn="l"/>
            <a:r>
              <a:rPr sz="2800" b="1">
                <a:solidFill>
                  <a:schemeClr val="tx1"/>
                </a:solidFill>
                <a:ea typeface="宋体" pitchFamily="2" charset="-122"/>
              </a:rPr>
              <a:t>无论生产、生活还是娱乐，当人暴露在噪声环境中时，健康就会受到威胁。暴露时间短，会产生焦虑与精神压力；暴露时间长，________，甚至失聪。 听力损失程度与音量和暴露时长相关。然而，当噪声级达到一定高度时，_______， 均会产生永久性听力损害。而单从听力保护角度来说，即使是乐音，_______，时间过久，也会对听力造成不可逆的损害。</a:t>
            </a:r>
          </a:p>
          <a:p>
            <a:pPr indent="0" algn="l"/>
            <a:endParaRPr sz="2800" b="1">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63575" y="180340"/>
            <a:ext cx="11288395" cy="483108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    (1). 则会造成听力损失    (2). 无论暴露时间长短    (3). 如果音量过大</a:t>
            </a:r>
          </a:p>
          <a:p>
            <a:pPr indent="0" algn="l"/>
            <a:r>
              <a:rPr sz="2800" b="1">
                <a:solidFill>
                  <a:srgbClr val="FF0000"/>
                </a:solidFill>
                <a:ea typeface="宋体" pitchFamily="2" charset="-122"/>
              </a:rPr>
              <a:t>【解析】此题考查补写句子的能力。需要根据上下文进行分析。第①空，前句为“暴露时间短，会产生焦虑与精神压力”；后句为“甚至失聪。听力损失程度与音量和暴露时长相关”，据此可知此处应填“听力会受到损失”。第②空，前文为“听力损失程度与音量和暴露时长相关。然而，当噪声级达到一定高度时”，后文为“均会产生永久性听力损害”，分析可知此处应填“无论暴露时间长短”。第③空，根据前文“即使是乐音”“时间过久”以及前文对“噪声、音量、时间”的分析可知，此处应填“音量过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73735" y="516255"/>
            <a:ext cx="11288395" cy="439991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3.【2020·全国卷Ⅲ】</a:t>
            </a:r>
          </a:p>
          <a:p>
            <a:pPr indent="0" algn="l"/>
            <a:r>
              <a:rPr sz="2800" b="1">
                <a:solidFill>
                  <a:schemeClr val="tx1"/>
                </a:solidFill>
                <a:ea typeface="宋体" pitchFamily="2" charset="-122"/>
              </a:rPr>
              <a:t>在下面一段文字横线处补写恰当的语句，使整段文字语意完整连贯，内容贴切，逻辑严密，每处不超过8个字。</a:t>
            </a:r>
          </a:p>
          <a:p>
            <a:pPr indent="0" algn="l"/>
            <a:r>
              <a:rPr sz="2800" b="1">
                <a:solidFill>
                  <a:schemeClr val="tx1"/>
                </a:solidFill>
                <a:ea typeface="宋体" pitchFamily="2" charset="-122"/>
              </a:rPr>
              <a:t>食物的基本功能之一是给人体提供日常所需的能量。我们的一举一动，大到跑步，小到眨眼，①___________。食物中提供能量的三大营养素，即蛋白质、碳水化合物和脂防，人体不能②_________，因为它们均以大分子形式存在，必须消化分解成小分子才能吸收利用。这一过程中的能量消耗就是_③____________，又称为膳食生热作用，我们吃完饭后会有发热的感觉，这就是食物热效应的外在表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73735" y="516255"/>
            <a:ext cx="11288395" cy="483108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    (1). 都要消耗能量    (2). 直接吸收利用    (3). 食物热效应</a:t>
            </a:r>
          </a:p>
          <a:p>
            <a:pPr indent="0" algn="l"/>
            <a:r>
              <a:rPr sz="2800" b="1">
                <a:solidFill>
                  <a:srgbClr val="FF0000"/>
                </a:solidFill>
                <a:ea typeface="宋体" pitchFamily="2" charset="-122"/>
              </a:rPr>
              <a:t>【解析】此题考查补写句子的能力。需要根据上下文进行分析。第①空，前句为“食物的基本功能之一是给人体提供日常所需的能量 。我们的一举一动，大到跑步，小到眨眼”；下文为“这一过程中的能量消耗”，可见运动需要消耗能量，据此可知此处应补写“都要消耗能量”。第②空，前文为“蛋白质、碳水化合物和脂肪防，人体不能”，后文为“因为它们均以大分子形式存在，必须消化分解成小分子才能吸收利用”，分析可知此处应补写“直接吸收利用”。第③空，根据前文“这一过程中的能量消耗就是”和“又称为膳食生热作用”说明该句是下定义的句子，再根据“这就是食物热效应的外在表现”可知，此处应补写“食物热效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83895" y="555625"/>
            <a:ext cx="11288395" cy="526224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4.【2019·全国卷Ⅰ】 在下面一段文字横线处补恰当的语句，使整段文字语意完整连贯，内容贴切，逻辑严密，每处不超过12个字。</a:t>
            </a:r>
          </a:p>
          <a:p>
            <a:pPr indent="0" algn="l"/>
            <a:r>
              <a:rPr sz="2800" b="1">
                <a:solidFill>
                  <a:schemeClr val="tx1"/>
                </a:solidFill>
                <a:ea typeface="宋体" pitchFamily="2" charset="-122"/>
              </a:rPr>
              <a:t>研究发现，人们所受压力会增加血液中糖皮质激素的含量，而糖皮质激素可将前体细胞变为脂肪细胞，所以①____，但人们过去不清楚，为什么白天压力大不一定会变胖，而上夜班之类的压力则常与肥胖相联系。最近一项研究揭开了谜底：健康人的糖皮质激素水平在24小时内呈节律性涨落，早8点最高，凌晨3点最低。如果打破节律，在糖皮质激素水平②____，糖皮质激素的增加就会导致更多前体细胞变为脂肪细胞。如果顺应节律，在糖皮质激素水平本来就是峰值时，即使增加很多糖皮质激素，也不易引起脂肪细胞增加。可见，③____非常重要，夜间长期经历持续性压力体重会明显增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89940" y="753745"/>
            <a:ext cx="10973435" cy="3969385"/>
          </a:xfrm>
          <a:prstGeom prst="rect">
            <a:avLst/>
          </a:prstGeom>
          <a:noFill/>
          <a:ln w="9525">
            <a:noFill/>
          </a:ln>
        </p:spPr>
        <p:txBody>
          <a:bodyPr wrap="square">
            <a:spAutoFit/>
          </a:bodyPr>
          <a:lstStyle/>
          <a:p>
            <a:pPr indent="0" algn="l"/>
            <a:r>
              <a:rPr sz="2800" b="1">
                <a:solidFill>
                  <a:srgbClr val="FF0000"/>
                </a:solidFill>
                <a:ea typeface="宋体" pitchFamily="2" charset="-122"/>
              </a:rPr>
              <a:t>【答案】    (1). 压力大的人更容易变胖    (2). 本来应该是低谷时    (3). 压力产生的时间</a:t>
            </a:r>
          </a:p>
          <a:p>
            <a:pPr indent="0" algn="l"/>
            <a:r>
              <a:rPr sz="2800" b="1">
                <a:solidFill>
                  <a:srgbClr val="FF0000"/>
                </a:solidFill>
                <a:ea typeface="宋体" pitchFamily="2" charset="-122"/>
              </a:rPr>
              <a:t>【解析】</a:t>
            </a:r>
          </a:p>
          <a:p>
            <a:pPr indent="0" algn="l"/>
            <a:r>
              <a:rPr sz="2800" b="1">
                <a:solidFill>
                  <a:srgbClr val="FF0000"/>
                </a:solidFill>
                <a:ea typeface="宋体" pitchFamily="2" charset="-122"/>
              </a:rPr>
              <a:t>（1）空，分析句子，前后是因果关系，关键词是压力大—糖皮质激素增多----脂肪细胞增多，很容易得出答案。（2）空，打破节律，就是夜晚加班，夜晚糖皮质激素水平相对低，加班压力增大，会变高，结合后面句子，可知答案为糖皮质激素水平低时。（3）空，找关键词。前面提到“打破节律”“顺应节律”及对应的结果，人们基本都不想变胖，所以就要保持有节律的生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89940" y="753745"/>
            <a:ext cx="10973435" cy="4399915"/>
          </a:xfrm>
          <a:prstGeom prst="rect">
            <a:avLst/>
          </a:prstGeom>
          <a:noFill/>
          <a:ln w="9525">
            <a:noFill/>
          </a:ln>
        </p:spPr>
        <p:txBody>
          <a:bodyPr wrap="square">
            <a:spAutoFit/>
          </a:bodyPr>
          <a:lstStyle/>
          <a:p>
            <a:pPr indent="0" algn="l"/>
            <a:r>
              <a:rPr sz="2800" b="1">
                <a:solidFill>
                  <a:schemeClr val="tx1"/>
                </a:solidFill>
                <a:ea typeface="宋体" pitchFamily="2" charset="-122"/>
              </a:rPr>
              <a:t>5.【2019·全国卷Ⅱ】在下面一段文字横线处补写恰当的语句，使整段文字语意完整连贯，内容贴切，逻辑严密，每处不超过12个字。</a:t>
            </a:r>
          </a:p>
          <a:p>
            <a:pPr indent="0" algn="l"/>
            <a:r>
              <a:rPr sz="2800" b="1">
                <a:solidFill>
                  <a:schemeClr val="tx1"/>
                </a:solidFill>
                <a:ea typeface="宋体" pitchFamily="2" charset="-122"/>
              </a:rPr>
              <a:t>在奇妙的植物王国，春天来临之时，有些植物先开花后长叶，①________，还有些花叶同时生长，为什么呢？我们知道，植物的芽有叶芽、花芽和混合芽三种，叶芽发育为枝和叶，花芽发育成花或者花序，混合芽则发育成既长叶花又开花的枝条。而先开花还是先长叶，与②________密切相关。如果花芽生长所需温度比较低，叶芽所需温度较高，则先花后叶；如果花芽③________，则先叶后花，而那些叶芽与花芽对温度要求相似的植物，花叶便会同时发育，形成花叶同现的景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89940" y="753745"/>
            <a:ext cx="10973435" cy="5262245"/>
          </a:xfrm>
          <a:prstGeom prst="rect">
            <a:avLst/>
          </a:prstGeom>
          <a:noFill/>
          <a:ln w="9525">
            <a:noFill/>
          </a:ln>
        </p:spPr>
        <p:txBody>
          <a:bodyPr wrap="square">
            <a:spAutoFit/>
          </a:bodyPr>
          <a:lstStyle/>
          <a:p>
            <a:pPr indent="0" algn="l"/>
            <a:r>
              <a:rPr sz="2800" b="1">
                <a:solidFill>
                  <a:srgbClr val="FF0000"/>
                </a:solidFill>
                <a:ea typeface="宋体" pitchFamily="2" charset="-122"/>
              </a:rPr>
              <a:t>【答案】    (1). ①有些先长叶后开花    (2). ②植物的芽生长所需温度    (3). ③生长所需温度比叶芽高</a:t>
            </a:r>
          </a:p>
          <a:p>
            <a:pPr indent="0" algn="l"/>
            <a:r>
              <a:rPr sz="2800" b="1">
                <a:solidFill>
                  <a:srgbClr val="FF0000"/>
                </a:solidFill>
                <a:ea typeface="宋体" pitchFamily="2" charset="-122"/>
              </a:rPr>
              <a:t>【解析】此题考查学生语言表达简明、连贯、准确的能力，具体为语境补写题。首先要阅读全段，了解文段内容；其次标出句子，分清句间上下文的逻辑关系，确定句子的性质；接着注意关联词的暗示作用和含义；最后结合文体，根据字数要求，概括答案。第①空，根据上文“先开花后长叶”，下文“花叶同时生长”，可知，此处应为“有些先长叶后开花”。第②空，根据下文的分析，先开花还是先长叶，主要看叶芽或是花芽，哪个生长需要的温度低，哪个就会先生长。此处应填“植物的芽生长所需温度”，与“密切相关”衔接。第③空，根据后文“先叶后花”，根据哪个芽所需温度高，哪个后生长，可知这里要填“（花芽）生长所需温度比叶芽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89940" y="753745"/>
            <a:ext cx="10973435" cy="3969385"/>
          </a:xfrm>
          <a:prstGeom prst="rect">
            <a:avLst/>
          </a:prstGeom>
          <a:noFill/>
          <a:ln w="9525">
            <a:noFill/>
          </a:ln>
        </p:spPr>
        <p:txBody>
          <a:bodyPr wrap="square">
            <a:spAutoFit/>
          </a:bodyPr>
          <a:lstStyle/>
          <a:p>
            <a:pPr indent="0" algn="l"/>
            <a:r>
              <a:rPr sz="2800" b="1">
                <a:solidFill>
                  <a:schemeClr val="tx1"/>
                </a:solidFill>
                <a:ea typeface="宋体" pitchFamily="2" charset="-122"/>
              </a:rPr>
              <a:t>6.【2019·全国卷Ⅲ】在下面一段文字横线处补写恰当的语句，使整段文字语意完整连贯，内容贴切，逻辑严密，每处不超过12个字。</a:t>
            </a:r>
          </a:p>
          <a:p>
            <a:pPr indent="0" algn="l"/>
            <a:r>
              <a:rPr sz="2800" b="1">
                <a:solidFill>
                  <a:schemeClr val="tx1"/>
                </a:solidFill>
                <a:ea typeface="宋体" pitchFamily="2" charset="-122"/>
              </a:rPr>
              <a:t>人体内有两种生物酶同酒精代谢相关。一种叫乙醇脱氢酶，能使酒精转化为乙醛；①________，能使乙醛转化为乙酸，最终分解为水和二氧化碳，排出体外。决定人的酒量大小的是乙醛脱氢酶。如果一个人的乙醛脱氢酶活性较低，②________，乙醛容易蓄积在体内，少量饮酒就会出现脸红、心跳加速等现象。而那些酒量大的人，③________，能迅速将乙醛代谢。他们少量饮酒后，脸色并无变化；但若过量饮酒，脸色会发青，身体也会受到很大伤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20725" y="866775"/>
            <a:ext cx="10273030" cy="4831080"/>
          </a:xfrm>
          <a:prstGeom prst="rect">
            <a:avLst/>
          </a:prstGeom>
          <a:noFill/>
          <a:ln w="9525">
            <a:noFill/>
          </a:ln>
        </p:spPr>
        <p:txBody>
          <a:bodyPr wrap="square">
            <a:spAutoFit/>
          </a:bodyPr>
          <a:lstStyle/>
          <a:p>
            <a:pPr indent="0"/>
            <a:r>
              <a:rPr lang="zh-CN" sz="2800" b="0">
                <a:solidFill>
                  <a:srgbClr val="000000"/>
                </a:solidFill>
                <a:ea typeface="宋体" pitchFamily="2" charset="-122"/>
              </a:rPr>
              <a:t>【语文核心素养】</a:t>
            </a:r>
          </a:p>
          <a:p>
            <a:pPr indent="0"/>
            <a:r>
              <a:rPr lang="zh-CN" sz="2800" b="0">
                <a:solidFill>
                  <a:srgbClr val="000000"/>
                </a:solidFill>
                <a:ea typeface="宋体" pitchFamily="2" charset="-122"/>
              </a:rPr>
              <a:t>      </a:t>
            </a:r>
            <a:r>
              <a:rPr lang="zh-CN" sz="2800" b="0">
                <a:ea typeface="宋体" pitchFamily="2" charset="-122"/>
              </a:rPr>
              <a:t>语言文字运用的考查体现了学科素养中的</a:t>
            </a:r>
            <a:r>
              <a:rPr lang="zh-CN" sz="2800" b="0">
                <a:solidFill>
                  <a:srgbClr val="FF0000"/>
                </a:solidFill>
                <a:ea typeface="宋体" pitchFamily="2" charset="-122"/>
              </a:rPr>
              <a:t>“语言建构与运用”。</a:t>
            </a:r>
            <a:r>
              <a:rPr lang="zh-CN" sz="2800" b="0">
                <a:ea typeface="宋体" pitchFamily="2" charset="-122"/>
              </a:rPr>
              <a:t>“语言建构与运用”是指学生在丰富的语言实践中，通过主动积累、梳理和整合，逐步掌握祖国语言文字的特点及其运用规律，形成个体言语经验，发展在具体语言情境中正确有效地运用祖国语言文字进行交流沟通的能力。“语言建构与运用”有三个明显特征：</a:t>
            </a:r>
            <a:r>
              <a:rPr lang="zh-CN" sz="2800" b="0">
                <a:solidFill>
                  <a:srgbClr val="FF0000"/>
                </a:solidFill>
                <a:ea typeface="宋体" pitchFamily="2" charset="-122"/>
              </a:rPr>
              <a:t>一是积累性</a:t>
            </a:r>
            <a:r>
              <a:rPr lang="zh-CN" sz="2800" b="0">
                <a:ea typeface="宋体" pitchFamily="2" charset="-122"/>
              </a:rPr>
              <a:t>，强调对日常语言现象的积累和梳理；</a:t>
            </a:r>
            <a:r>
              <a:rPr lang="zh-CN" sz="2800" b="0">
                <a:solidFill>
                  <a:srgbClr val="FF0000"/>
                </a:solidFill>
                <a:ea typeface="宋体" pitchFamily="2" charset="-122"/>
              </a:rPr>
              <a:t>二是情境性</a:t>
            </a:r>
            <a:r>
              <a:rPr lang="zh-CN" sz="2800" b="0">
                <a:ea typeface="宋体" pitchFamily="2" charset="-122"/>
              </a:rPr>
              <a:t>，凸显语言在具体环境中的实际运用能力、生活到语文学习的迁移能力；</a:t>
            </a:r>
            <a:r>
              <a:rPr lang="zh-CN" sz="2800" b="0">
                <a:solidFill>
                  <a:srgbClr val="FF0000"/>
                </a:solidFill>
                <a:ea typeface="宋体" pitchFamily="2" charset="-122"/>
              </a:rPr>
              <a:t>三是交际性</a:t>
            </a:r>
            <a:r>
              <a:rPr lang="zh-CN" sz="2800" b="0">
                <a:ea typeface="宋体" pitchFamily="2" charset="-122"/>
              </a:rPr>
              <a:t>，语文与生活的“同圈关系”，使得语言的交际性特点明显。</a:t>
            </a:r>
          </a:p>
          <a:p>
            <a:pPr indent="0"/>
            <a:r>
              <a:rPr lang="zh-CN" sz="2800" b="0">
                <a:ea typeface="宋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89940" y="753745"/>
            <a:ext cx="10973435" cy="4399915"/>
          </a:xfrm>
          <a:prstGeom prst="rect">
            <a:avLst/>
          </a:prstGeom>
          <a:noFill/>
          <a:ln w="9525">
            <a:noFill/>
          </a:ln>
        </p:spPr>
        <p:txBody>
          <a:bodyPr wrap="square">
            <a:spAutoFit/>
          </a:bodyPr>
          <a:lstStyle/>
          <a:p>
            <a:pPr indent="0" algn="l"/>
            <a:r>
              <a:rPr sz="2800" b="1">
                <a:solidFill>
                  <a:srgbClr val="FF0000"/>
                </a:solidFill>
                <a:ea typeface="宋体" pitchFamily="2" charset="-122"/>
              </a:rPr>
              <a:t>【答案】    (1). ①另一种叫乙醛脱氢酶    (2). ②代谢乙醛的能力较差    (3). ③体内乙醛脱氢酶活性较高</a:t>
            </a:r>
          </a:p>
          <a:p>
            <a:pPr indent="0" algn="l"/>
            <a:r>
              <a:rPr sz="2800" b="1">
                <a:solidFill>
                  <a:srgbClr val="FF0000"/>
                </a:solidFill>
                <a:ea typeface="宋体" pitchFamily="2" charset="-122"/>
              </a:rPr>
              <a:t>【解析】本题①处根据前文的“有两种……一种叫乙醇脱氧酶……”以及后文的“能使乙醛转化为乙酸”和“决定人酒量大小的是乙醛脱氧酶”，可知①处应该填写：另一种叫乙醛脱氢酶。②处，根据语境，需要概括如果一个人乙醛脱氧酶活性较低，会出现什么样的后果；根据后文“酒量大的人……能迅速将乙醛代谢”可知此处可填写：代谢乙醛的能力较差。③处前面“而那些酒量大的人”表示转折，说明相反的情况，对应上文“如果一个人乙醛脱氧酶活性较低”，可填写：体内乙醛脱氢酶活性较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73735" y="516255"/>
            <a:ext cx="11288395" cy="483108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语言表达连贯之选择题</a:t>
            </a:r>
          </a:p>
          <a:p>
            <a:pPr indent="0" algn="l"/>
            <a:r>
              <a:rPr sz="2800" b="1">
                <a:solidFill>
                  <a:schemeClr val="tx1"/>
                </a:solidFill>
                <a:ea typeface="宋体" pitchFamily="2" charset="-122"/>
              </a:rPr>
              <a:t>1.【2017·全国卷Ⅰ】下列各句中，表达得体的一句是（   ）                                           </a:t>
            </a:r>
          </a:p>
          <a:p>
            <a:pPr indent="0" algn="l"/>
            <a:r>
              <a:rPr sz="2800" b="1">
                <a:solidFill>
                  <a:schemeClr val="tx1"/>
                </a:solidFill>
                <a:ea typeface="宋体" pitchFamily="2" charset="-122"/>
              </a:rPr>
              <a:t>A．真是事出意外！舍弟太过顽皮，碰碎了您家这么贵重的花瓶，敬请原谅，我们一定照价赔偿。</a:t>
            </a:r>
          </a:p>
          <a:p>
            <a:pPr indent="0" algn="l"/>
            <a:r>
              <a:rPr sz="2800" b="1">
                <a:solidFill>
                  <a:schemeClr val="tx1"/>
                </a:solidFill>
                <a:ea typeface="宋体" pitchFamily="2" charset="-122"/>
              </a:rPr>
              <a:t>B．他的书法龙飞凤舞，引来一片赞叹，但落款却出了差错，一时又无法弥补，只好连声道歉：“献丑，献丑！”</a:t>
            </a:r>
          </a:p>
          <a:p>
            <a:pPr indent="0" algn="l"/>
            <a:r>
              <a:rPr sz="2800" b="1">
                <a:solidFill>
                  <a:schemeClr val="tx1"/>
                </a:solidFill>
                <a:ea typeface="宋体" pitchFamily="2" charset="-122"/>
              </a:rPr>
              <a:t>C．他是我最信任的朋友，头脑灵活，处事周到，每次我遇到难题写信垂询，都能得到很有启发的回复。</a:t>
            </a:r>
          </a:p>
          <a:p>
            <a:pPr indent="0" algn="l"/>
            <a:r>
              <a:rPr sz="2800" b="1">
                <a:solidFill>
                  <a:schemeClr val="tx1"/>
                </a:solidFill>
                <a:ea typeface="宋体" pitchFamily="2" charset="-122"/>
              </a:rPr>
              <a:t>D．我妻子和郭教授的内人是多年的闺蜜，她俩经常一起逛街、一起旅游，话多得似乎永远都说不完。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353822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【答案】A</a:t>
            </a:r>
          </a:p>
          <a:p>
            <a:pPr indent="0" algn="l"/>
            <a:r>
              <a:rPr sz="2800" b="1">
                <a:solidFill>
                  <a:srgbClr val="FF0000"/>
                </a:solidFill>
                <a:ea typeface="宋体" pitchFamily="2" charset="-122"/>
              </a:rPr>
              <a:t>【解析】试题分析：本题考查语言得体。B项，“献丑”，谦辞，用于展示作品或演出时，表示自己技能很差的谦虚说法，不用于“落款却出了差错，一时又无法弥补，只好连声道歉”这个语境。C项，“垂询”，敬语，多用于尊称长辈、上级对自己的行动。用于此处不得体。D项，“内人”，用于称自己的妻子。此句是说郭教授的妻子。不得体。A项“舍弟”，用于自己的弟弟。“家大舍小令外人”，使用正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483108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2.【2017·全国卷Ⅱ】</a:t>
            </a:r>
          </a:p>
          <a:p>
            <a:pPr indent="0" algn="l"/>
            <a:r>
              <a:rPr sz="2800" b="1">
                <a:solidFill>
                  <a:schemeClr val="tx1"/>
                </a:solidFill>
                <a:ea typeface="宋体" pitchFamily="2" charset="-122"/>
              </a:rPr>
              <a:t>下列各句中，表达得体的一句是（   ）</a:t>
            </a:r>
          </a:p>
          <a:p>
            <a:pPr indent="0" algn="l"/>
            <a:r>
              <a:rPr sz="2800" b="1">
                <a:solidFill>
                  <a:schemeClr val="tx1"/>
                </a:solidFill>
                <a:ea typeface="宋体" pitchFamily="2" charset="-122"/>
              </a:rPr>
              <a:t>A．我刚在姑姑家坐下来，她就有事失陪了，我只好无聊地翻翻闲书，看看电视。</a:t>
            </a:r>
          </a:p>
          <a:p>
            <a:pPr indent="0" algn="l"/>
            <a:r>
              <a:rPr sz="2800" b="1">
                <a:solidFill>
                  <a:schemeClr val="tx1"/>
                </a:solidFill>
                <a:ea typeface="宋体" pitchFamily="2" charset="-122"/>
              </a:rPr>
              <a:t>B．这么珍贵的书您都毫不犹豫地借给我，太感谢了，我会尽快璧还，请您放心。</a:t>
            </a:r>
          </a:p>
          <a:p>
            <a:pPr indent="0" algn="l"/>
            <a:r>
              <a:rPr sz="2800" b="1">
                <a:solidFill>
                  <a:schemeClr val="tx1"/>
                </a:solidFill>
                <a:ea typeface="宋体" pitchFamily="2" charset="-122"/>
              </a:rPr>
              <a:t>C．这种壁纸是最近才研制出来的，环保又美观，贴在您家里会让寒舍增色不少。</a:t>
            </a:r>
          </a:p>
          <a:p>
            <a:pPr indent="0" algn="l"/>
            <a:r>
              <a:rPr sz="2800" b="1">
                <a:solidFill>
                  <a:schemeClr val="tx1"/>
                </a:solidFill>
                <a:ea typeface="宋体" pitchFamily="2" charset="-122"/>
              </a:rPr>
              <a:t>D．我们夫妇好不容易才得了这个千金，的确放任了些，以后一定对她严格要求。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267652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【答案】B</a:t>
            </a:r>
          </a:p>
          <a:p>
            <a:pPr indent="0" algn="l"/>
            <a:r>
              <a:rPr sz="2800" b="1">
                <a:solidFill>
                  <a:srgbClr val="FF0000"/>
                </a:solidFill>
                <a:ea typeface="宋体" pitchFamily="2" charset="-122"/>
              </a:rPr>
              <a:t>【解析】</a:t>
            </a:r>
          </a:p>
          <a:p>
            <a:pPr indent="0" algn="l"/>
            <a:r>
              <a:rPr sz="2800" b="1">
                <a:solidFill>
                  <a:srgbClr val="FF0000"/>
                </a:solidFill>
                <a:ea typeface="宋体" pitchFamily="2" charset="-122"/>
              </a:rPr>
              <a:t>试题分析：A项“失陪”一词应是自己不能陪别人时的客套语。C项“寒舍”是称自己家的谦辞，不能用于别人家。D项“千金”用于称对方的女儿，不能用于自己的孩子。故选B。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439991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3.【2017·全国卷Ⅲ】下列各句中，表达得体的一句是（   ）</a:t>
            </a:r>
          </a:p>
          <a:p>
            <a:pPr indent="0" algn="l"/>
            <a:r>
              <a:rPr sz="2800" b="1">
                <a:solidFill>
                  <a:schemeClr val="tx1"/>
                </a:solidFill>
                <a:ea typeface="宋体" pitchFamily="2" charset="-122"/>
              </a:rPr>
              <a:t>A．他是个可怜的孤儿，小时候承蒙我父母照顾，所以现在经常来看望我们。</a:t>
            </a:r>
          </a:p>
          <a:p>
            <a:pPr indent="0" algn="l"/>
            <a:r>
              <a:rPr sz="2800" b="1">
                <a:solidFill>
                  <a:schemeClr val="tx1"/>
                </a:solidFill>
                <a:ea typeface="宋体" pitchFamily="2" charset="-122"/>
              </a:rPr>
              <a:t>B．杨老师年过七旬仍然笔耕不辍，作为他的高足，我们感到既自豪又惭愧。</a:t>
            </a:r>
          </a:p>
          <a:p>
            <a:pPr indent="0" algn="l"/>
            <a:r>
              <a:rPr sz="2800" b="1">
                <a:solidFill>
                  <a:schemeClr val="tx1"/>
                </a:solidFill>
                <a:ea typeface="宋体" pitchFamily="2" charset="-122"/>
              </a:rPr>
              <a:t>C．这篇文章是我刚完成的，无论观点还是文字都不够成熟，请您不吝赐教。</a:t>
            </a:r>
          </a:p>
          <a:p>
            <a:pPr indent="0" algn="l"/>
            <a:r>
              <a:rPr sz="2800" b="1">
                <a:solidFill>
                  <a:schemeClr val="tx1"/>
                </a:solidFill>
                <a:ea typeface="宋体" pitchFamily="2" charset="-122"/>
              </a:rPr>
              <a:t>D．由于路上堵车非常严重，我赶到约定地点的时候，对方早已恭候多时了。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267652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【答案】C</a:t>
            </a:r>
          </a:p>
          <a:p>
            <a:pPr indent="0" algn="l"/>
            <a:r>
              <a:rPr sz="2800" b="1">
                <a:solidFill>
                  <a:srgbClr val="FF0000"/>
                </a:solidFill>
                <a:ea typeface="宋体" pitchFamily="2" charset="-122"/>
              </a:rPr>
              <a:t>【解析】该题考核语言表达得体。A项，承蒙是敬辞，表示心怀感激地接受，句中说“他承蒙我父母的照顾”不得体；B项，高足：赞扬别人的弟子本领高强，是敬辞，此处应该用谦辞，不得体；D项，恭候是敬辞，恭敬地等候，“对方早已恭候多时”表达不得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310769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语言得体之文段修改</a:t>
            </a:r>
          </a:p>
          <a:p>
            <a:pPr indent="0" algn="l"/>
            <a:r>
              <a:rPr sz="2800" b="1">
                <a:solidFill>
                  <a:schemeClr val="tx1"/>
                </a:solidFill>
                <a:ea typeface="宋体" pitchFamily="2" charset="-122"/>
              </a:rPr>
              <a:t>1.【2018·全国卷Ⅰ】下面是某一则启事初稿片段，其中有五处不合书面语体的要求，请找出来并作修改。</a:t>
            </a:r>
          </a:p>
          <a:p>
            <a:pPr indent="0" algn="l"/>
            <a:r>
              <a:rPr sz="2800" b="1">
                <a:solidFill>
                  <a:schemeClr val="tx1"/>
                </a:solidFill>
                <a:ea typeface="宋体" pitchFamily="2" charset="-122"/>
              </a:rPr>
              <a:t>我校学生宿舍下水道时常堵住。后勤处认真调查了原因，发现管子陈旧，需要换掉。学校打算7月15日开始施工。施工期间正遇上暑假，为安全起见，请全体同学暑假期间不要在校住宿。望大家配合。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439991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【答案】①“堵住”改为“堵塞”；②“管子”改为“管道”③“换掉”改为“更换”④“打算”改为“计划”⑤“正遇上”改为“正值”。</a:t>
            </a:r>
          </a:p>
          <a:p>
            <a:pPr indent="0" algn="l"/>
            <a:r>
              <a:rPr sz="2800" b="1">
                <a:solidFill>
                  <a:srgbClr val="FF0000"/>
                </a:solidFill>
                <a:ea typeface="宋体" pitchFamily="2" charset="-122"/>
              </a:rPr>
              <a:t>【解析】</a:t>
            </a:r>
          </a:p>
          <a:p>
            <a:pPr indent="0" algn="l"/>
            <a:r>
              <a:rPr sz="2800" b="1">
                <a:solidFill>
                  <a:srgbClr val="FF0000"/>
                </a:solidFill>
                <a:ea typeface="宋体" pitchFamily="2" charset="-122"/>
              </a:rPr>
              <a:t>本题考查语言的表达得体的能力。语言表达要符合具体的情境、对象、语体，要求分清不同场合、不同时间、不同目的，选用恰当的语句来表情达意。一般来说，庄重场合， 用语要规范雅正，多用书面语。文艺语体有形象性，科学语体有准确性和严密性，政论语体有逻辑性和鼓动性，公文讲究格式化和简明性。所以做本体是注意启事语言的规范雅正，不能用口语。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13105" y="970915"/>
            <a:ext cx="11288395" cy="2676525"/>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2.【2018·全国卷Ⅱ】下面是某报社一则启事初稿的片段,其中有五处词语使用不当,请找出并作修改,要求修改后语意准确,语体风格一致。</a:t>
            </a:r>
          </a:p>
          <a:p>
            <a:pPr indent="0" algn="l"/>
            <a:r>
              <a:rPr sz="2800" b="1">
                <a:solidFill>
                  <a:schemeClr val="tx1"/>
                </a:solidFill>
                <a:ea typeface="宋体" pitchFamily="2" charset="-122"/>
              </a:rPr>
              <a:t>如果您是重大事件的参加者,事故现场的目击者,业界内幕的打探者,社会热点的关爱者……请与我报“社会深度”栏目联系,本栏目长期公开征询有价值的新闻线索,等着您的支持。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61365" y="95885"/>
            <a:ext cx="10978515" cy="521970"/>
          </a:xfrm>
          <a:prstGeom prst="rect">
            <a:avLst/>
          </a:prstGeom>
          <a:noFill/>
          <a:ln w="9525">
            <a:noFill/>
          </a:ln>
        </p:spPr>
        <p:txBody>
          <a:bodyPr wrap="square">
            <a:spAutoFit/>
          </a:bodyPr>
          <a:lstStyle/>
          <a:p>
            <a:pPr indent="0"/>
            <a:r>
              <a:rPr lang="zh-CN" sz="2800" b="1">
                <a:ea typeface="宋体" pitchFamily="2" charset="-122"/>
                <a:sym typeface="+mn-ea"/>
              </a:rPr>
              <a:t>【考情分析】</a:t>
            </a:r>
            <a:endParaRPr lang="zh-CN" altLang="en-US" sz="2400" b="1">
              <a:ea typeface="宋体" panose="02010600030101010101" pitchFamily="2" charset="-122"/>
            </a:endParaRPr>
          </a:p>
        </p:txBody>
      </p:sp>
      <p:sp>
        <p:nvSpPr>
          <p:cNvPr id="2" name="文本框 1"/>
          <p:cNvSpPr txBox="1"/>
          <p:nvPr/>
        </p:nvSpPr>
        <p:spPr>
          <a:xfrm>
            <a:off x="990600" y="743585"/>
            <a:ext cx="9832340" cy="521970"/>
          </a:xfrm>
          <a:prstGeom prst="rect">
            <a:avLst/>
          </a:prstGeom>
          <a:noFill/>
          <a:ln w="9525">
            <a:noFill/>
          </a:ln>
        </p:spPr>
        <p:txBody>
          <a:bodyPr wrap="square">
            <a:spAutoFit/>
          </a:bodyPr>
          <a:lstStyle/>
          <a:p>
            <a:pPr indent="260985"/>
            <a:r>
              <a:rPr lang="en-US" altLang="zh-CN" sz="2800" b="0">
                <a:latin typeface="宋体" pitchFamily="2" charset="-122"/>
                <a:ea typeface="宋体" pitchFamily="2" charset="-122"/>
                <a:cs typeface="宋体" panose="02010600030101010101" pitchFamily="2" charset="-122"/>
              </a:rPr>
              <a:t> </a:t>
            </a:r>
            <a:endParaRPr sz="2800" b="0">
              <a:latin typeface="宋体" pitchFamily="2" charset="-122"/>
              <a:ea typeface="宋体" panose="02010600030101010101" pitchFamily="2" charset="-122"/>
              <a:cs typeface="宋体" panose="02010600030101010101" pitchFamily="2" charset="-122"/>
            </a:endParaRPr>
          </a:p>
        </p:txBody>
      </p:sp>
      <p:graphicFrame>
        <p:nvGraphicFramePr>
          <p:cNvPr id="4" name="表格 3"/>
          <p:cNvGraphicFramePr>
            <a:graphicFrameLocks noGrp="1"/>
          </p:cNvGraphicFramePr>
          <p:nvPr>
            <p:custDataLst>
              <p:tags r:id="rId1"/>
            </p:custDataLst>
          </p:nvPr>
        </p:nvGraphicFramePr>
        <p:xfrm>
          <a:off x="1238250" y="1519555"/>
          <a:ext cx="9764395" cy="4194810"/>
        </p:xfrm>
        <a:graphic>
          <a:graphicData uri="http://schemas.openxmlformats.org/drawingml/2006/table">
            <a:tbl>
              <a:tblPr firstRow="1" bandRow="1">
                <a:tableStyleId>{5940675A-B579-460E-94D1-54222C63F5DA}</a:tableStyleId>
              </a:tblPr>
              <a:tblGrid>
                <a:gridCol w="2439670"/>
                <a:gridCol w="2441575"/>
                <a:gridCol w="2441575"/>
                <a:gridCol w="2441575"/>
              </a:tblGrid>
              <a:tr h="832485">
                <a:tc>
                  <a:txBody>
                    <a:bodyPr/>
                    <a:lstStyle/>
                    <a:p>
                      <a:pPr indent="0">
                        <a:buNone/>
                      </a:pPr>
                      <a:r>
                        <a:rPr lang="en-US" sz="3200" b="0">
                          <a:latin typeface="宋体" pitchFamily="2" charset="-122"/>
                          <a:ea typeface="宋体" pitchFamily="2" charset="-122"/>
                          <a:cs typeface="宋体" panose="02010600030101010101" pitchFamily="2" charset="-122"/>
                        </a:rPr>
                        <a:t>年份</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全国卷1</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全国卷2</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全国卷3</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64970">
                <a:tc>
                  <a:txBody>
                    <a:bodyPr/>
                    <a:lstStyle/>
                    <a:p>
                      <a:pPr indent="0">
                        <a:buNone/>
                      </a:pPr>
                      <a:r>
                        <a:rPr lang="en-US" sz="3200" b="0">
                          <a:latin typeface="宋体" pitchFamily="2" charset="-122"/>
                          <a:ea typeface="宋体" pitchFamily="2" charset="-122"/>
                          <a:cs typeface="宋体" panose="02010600030101010101" pitchFamily="2" charset="-122"/>
                        </a:rPr>
                        <a:t>2019</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选句填空、情境补写</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选句填空、情境补写</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选句填空、情境补写</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97355">
                <a:tc>
                  <a:txBody>
                    <a:bodyPr/>
                    <a:lstStyle/>
                    <a:p>
                      <a:pPr indent="0">
                        <a:buNone/>
                      </a:pPr>
                      <a:r>
                        <a:rPr lang="en-US" sz="3200" b="0">
                          <a:latin typeface="宋体" pitchFamily="2" charset="-122"/>
                          <a:ea typeface="宋体" pitchFamily="2" charset="-122"/>
                          <a:cs typeface="宋体" panose="02010600030101010101" pitchFamily="2" charset="-122"/>
                        </a:rPr>
                        <a:t>2020</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情境补写</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选句填空、情境补写</a:t>
                      </a:r>
                      <a:endParaRPr lang="en-US" altLang="en-US" sz="3200" b="0">
                        <a:latin typeface="宋体" pitchFamily="2" charset="-122"/>
                        <a:ea typeface="宋体"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itchFamily="2" charset="-122"/>
                          <a:ea typeface="宋体" pitchFamily="2" charset="-122"/>
                          <a:cs typeface="宋体" panose="02010600030101010101" pitchFamily="2" charset="-122"/>
                        </a:rPr>
                        <a:t>选句填空、情境补写</a:t>
                      </a:r>
                      <a:endParaRPr lang="en-US" altLang="en-US" sz="3200" b="0">
                        <a:latin typeface="宋体"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54050" y="303530"/>
            <a:ext cx="11288395" cy="655447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【答案】“参加者”改为“亲历者”或“参与者”</a:t>
            </a:r>
          </a:p>
          <a:p>
            <a:pPr indent="0" algn="l"/>
            <a:r>
              <a:rPr sz="2800" b="1">
                <a:solidFill>
                  <a:srgbClr val="FF0000"/>
                </a:solidFill>
                <a:ea typeface="宋体" pitchFamily="2" charset="-122"/>
              </a:rPr>
              <a:t>“打探者”改为“知情者”</a:t>
            </a:r>
          </a:p>
          <a:p>
            <a:pPr indent="0" algn="l"/>
            <a:r>
              <a:rPr sz="2800" b="1">
                <a:solidFill>
                  <a:srgbClr val="FF0000"/>
                </a:solidFill>
                <a:ea typeface="宋体" pitchFamily="2" charset="-122"/>
              </a:rPr>
              <a:t>“关爱者”改为“关注者”</a:t>
            </a:r>
          </a:p>
          <a:p>
            <a:pPr indent="0" algn="l"/>
            <a:r>
              <a:rPr sz="2800" b="1">
                <a:solidFill>
                  <a:srgbClr val="FF0000"/>
                </a:solidFill>
                <a:ea typeface="宋体" pitchFamily="2" charset="-122"/>
              </a:rPr>
              <a:t>“征询”改为“征集”</a:t>
            </a:r>
          </a:p>
          <a:p>
            <a:pPr indent="0" algn="l"/>
            <a:r>
              <a:rPr sz="2800" b="1">
                <a:solidFill>
                  <a:srgbClr val="FF0000"/>
                </a:solidFill>
                <a:ea typeface="宋体" pitchFamily="2" charset="-122"/>
              </a:rPr>
              <a:t>“等着”改为“期待”或“等待”</a:t>
            </a:r>
          </a:p>
          <a:p>
            <a:pPr indent="0" algn="l"/>
            <a:r>
              <a:rPr sz="2800" b="1">
                <a:solidFill>
                  <a:srgbClr val="FF0000"/>
                </a:solidFill>
                <a:ea typeface="宋体" pitchFamily="2" charset="-122"/>
              </a:rPr>
              <a:t>【解析】</a:t>
            </a:r>
          </a:p>
          <a:p>
            <a:pPr indent="0" algn="l"/>
            <a:r>
              <a:rPr sz="2800" b="1">
                <a:solidFill>
                  <a:srgbClr val="FF0000"/>
                </a:solidFill>
                <a:ea typeface="宋体" pitchFamily="2" charset="-122"/>
              </a:rPr>
              <a:t>本题考查语言的表达得体的能力。语言表达要符合具体的情境、对象、语体，要求分清不同场合、不同时间、不同目的，选用恰当的语句来表情达意。重大事件需要共同见证,“参加者”可以参加活动,但在此出现不够妥帖；业界内幕需要知情,“打探”的是小道消息,在此出现不能体现业界内幕的公正、公开性;社会热点需要关注,“关爱”的应该是社会的群体；“征询”是征求询问的含义,此处表达含义是对新闻线索的征集,不是对问题的意见询问;“等着”过于口语化,在启事初稿的片段中应该使用双音节词“期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54050" y="303530"/>
            <a:ext cx="11288395" cy="310769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chemeClr val="tx1"/>
                </a:solidFill>
                <a:ea typeface="宋体" pitchFamily="2" charset="-122"/>
              </a:rPr>
              <a:t>3.【2018·全国卷Ⅲ】下面是一封信的主要内容，其中有五处不得体，请找出并作修改。</a:t>
            </a:r>
          </a:p>
          <a:p>
            <a:pPr indent="0" algn="l"/>
            <a:r>
              <a:rPr sz="2800" b="1">
                <a:solidFill>
                  <a:schemeClr val="tx1"/>
                </a:solidFill>
                <a:ea typeface="宋体" pitchFamily="2" charset="-122"/>
              </a:rPr>
              <a:t>获悉文学院下周举办活动，隆重庆贺先生教书50周年，我因俗务缠身，不能光临，特惠赠鲜花一束，以表敬意，随信寄去近期出版的拙著一册，还望先生先睹为快。</a:t>
            </a:r>
          </a:p>
          <a:p>
            <a:pPr indent="0" algn="l"/>
            <a:r>
              <a:rPr sz="2800" b="1">
                <a:solidFill>
                  <a:schemeClr val="tx1"/>
                </a:solidFill>
                <a:ea typeface="宋体" pitchFamily="2" charset="-122"/>
              </a:rPr>
              <a:t>盛夏快来了，请先生保重身体。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654050" y="303530"/>
            <a:ext cx="11288395" cy="6123940"/>
          </a:xfrm>
          <a:prstGeom prst="rect">
            <a:avLst/>
          </a:prstGeom>
          <a:noFill/>
          <a:ln w="9525">
            <a:noFill/>
          </a:ln>
        </p:spPr>
        <p:txBody>
          <a:bodyPr wrap="square">
            <a:spAutoFit/>
          </a:bodyPr>
          <a:lstStyle/>
          <a:p>
            <a:pPr indent="0"/>
            <a:r>
              <a:rPr lang="zh-CN" sz="2800" b="0">
                <a:ea typeface="宋体" pitchFamily="2" charset="-122"/>
              </a:rPr>
              <a:t>【重点讲练】</a:t>
            </a:r>
          </a:p>
          <a:p>
            <a:pPr indent="0" algn="l"/>
            <a:r>
              <a:rPr sz="2800" b="1">
                <a:solidFill>
                  <a:srgbClr val="FF0000"/>
                </a:solidFill>
                <a:ea typeface="宋体" pitchFamily="2" charset="-122"/>
              </a:rPr>
              <a:t>【答案】示例：</a:t>
            </a:r>
          </a:p>
          <a:p>
            <a:pPr indent="0" algn="l"/>
            <a:r>
              <a:rPr sz="2800" b="1">
                <a:solidFill>
                  <a:srgbClr val="FF0000"/>
                </a:solidFill>
                <a:ea typeface="宋体" pitchFamily="2" charset="-122"/>
              </a:rPr>
              <a:t>①“教书”改为“从教”；</a:t>
            </a:r>
          </a:p>
          <a:p>
            <a:pPr indent="0" algn="l"/>
            <a:r>
              <a:rPr sz="2800" b="1">
                <a:solidFill>
                  <a:srgbClr val="FF0000"/>
                </a:solidFill>
                <a:ea typeface="宋体" pitchFamily="2" charset="-122"/>
              </a:rPr>
              <a:t>②“光临”改为“前往”或“参加”；</a:t>
            </a:r>
          </a:p>
          <a:p>
            <a:pPr indent="0" algn="l"/>
            <a:r>
              <a:rPr sz="2800" b="1">
                <a:solidFill>
                  <a:srgbClr val="FF0000"/>
                </a:solidFill>
                <a:ea typeface="宋体" pitchFamily="2" charset="-122"/>
              </a:rPr>
              <a:t>③“惠赠”改为“奉上”“奉送”或“敬赠”；</a:t>
            </a:r>
          </a:p>
          <a:p>
            <a:pPr indent="0" algn="l"/>
            <a:r>
              <a:rPr sz="2800" b="1">
                <a:solidFill>
                  <a:srgbClr val="FF0000"/>
                </a:solidFill>
                <a:ea typeface="宋体" pitchFamily="2" charset="-122"/>
              </a:rPr>
              <a:t>④“先睹为快”改为“指正”或“斧正”；</a:t>
            </a:r>
          </a:p>
          <a:p>
            <a:pPr indent="0" algn="l"/>
            <a:r>
              <a:rPr sz="2800" b="1">
                <a:solidFill>
                  <a:srgbClr val="FF0000"/>
                </a:solidFill>
                <a:ea typeface="宋体" pitchFamily="2" charset="-122"/>
              </a:rPr>
              <a:t>⑤“快来了”改为“将至”或“将临”。</a:t>
            </a:r>
          </a:p>
          <a:p>
            <a:pPr indent="0" algn="l"/>
            <a:r>
              <a:rPr sz="2800" b="1">
                <a:solidFill>
                  <a:srgbClr val="FF0000"/>
                </a:solidFill>
                <a:ea typeface="宋体" pitchFamily="2" charset="-122"/>
              </a:rPr>
              <a:t>【解析】“教书”属于口语，同前面的书面色彩较浓的“获悉”不对口径，应改为书面语色彩较浓的“从教”或“执教”；“光临”是敬词,用在表述对对方的尊重，不能用于自己，应改为：“前往”或“参加”；“惠赠”也是敬词,不能用于己方，应改为表示尊敬的“敬赠”或“奉上”；“先睹为快”只能用在表示自己希望能尽先之意,不能用于对方，可改为使用敬词“斧正”或“指正”；“快来了”口语色彩较浓,宜改为同全文书面语体一致的“将至”或“将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4831080"/>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一、语言表达连贯。</a:t>
            </a:r>
          </a:p>
          <a:p>
            <a:pPr indent="0" algn="l"/>
            <a:r>
              <a:rPr lang="zh-CN" sz="2800" b="1">
                <a:ea typeface="宋体" pitchFamily="2" charset="-122"/>
              </a:rPr>
              <a:t>（一）相关知识</a:t>
            </a:r>
          </a:p>
          <a:p>
            <a:pPr indent="0" algn="l"/>
            <a:r>
              <a:rPr lang="zh-CN" sz="2800" b="1">
                <a:ea typeface="宋体" pitchFamily="2" charset="-122"/>
              </a:rPr>
              <a:t>连贯是从语言的组合、衔接角度对语言运用提出的要求。语言的组合首先要有合理的顺序：一篇之中，先说哪一段，后说哪一段；一段之中，先说哪一句，后说哪一句；一句之中，哪个词语在前，哪个词语在后。需要注意以下几点：</a:t>
            </a:r>
          </a:p>
          <a:p>
            <a:pPr indent="0" algn="l"/>
            <a:r>
              <a:rPr lang="zh-CN" sz="2800" b="1">
                <a:solidFill>
                  <a:srgbClr val="FF0000"/>
                </a:solidFill>
                <a:ea typeface="宋体" pitchFamily="2" charset="-122"/>
              </a:rPr>
              <a:t>1. 话题统一 </a:t>
            </a:r>
          </a:p>
          <a:p>
            <a:pPr indent="0" algn="l"/>
            <a:r>
              <a:rPr lang="zh-CN" sz="2800" b="1">
                <a:ea typeface="宋体" pitchFamily="2" charset="-122"/>
              </a:rPr>
              <a:t>话题统一，是指组成段落的句子之间，或是组成复句的分句之间，要密切相关，紧紧围绕一个中心或主旨，集中表现一个事实、场景或思想观点。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6123940"/>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一、语言表达连贯。</a:t>
            </a:r>
          </a:p>
          <a:p>
            <a:pPr indent="0" algn="l"/>
            <a:r>
              <a:rPr lang="zh-CN" sz="2800" b="1">
                <a:solidFill>
                  <a:srgbClr val="FF0000"/>
                </a:solidFill>
                <a:ea typeface="宋体" pitchFamily="2" charset="-122"/>
              </a:rPr>
              <a:t>2. 逻辑统一</a:t>
            </a:r>
          </a:p>
          <a:p>
            <a:pPr indent="0" algn="l"/>
            <a:r>
              <a:rPr lang="zh-CN" sz="2800" b="1">
                <a:ea typeface="宋体" pitchFamily="2" charset="-122"/>
              </a:rPr>
              <a:t>语段在表达一定的意思时，总会按照某种逻辑顺序或者符合一定的生活事理，而这顺序或者生活事理恰恰就是句子衔接的思路或特征。</a:t>
            </a:r>
          </a:p>
          <a:p>
            <a:pPr indent="0" algn="l"/>
            <a:r>
              <a:rPr lang="zh-CN" sz="2800" b="1">
                <a:solidFill>
                  <a:srgbClr val="FF0000"/>
                </a:solidFill>
                <a:ea typeface="宋体" pitchFamily="2" charset="-122"/>
              </a:rPr>
              <a:t>3. 前后呼应</a:t>
            </a:r>
          </a:p>
          <a:p>
            <a:pPr indent="0" algn="l"/>
            <a:r>
              <a:rPr lang="zh-CN" sz="2800" b="1">
                <a:ea typeface="宋体" pitchFamily="2" charset="-122"/>
              </a:rPr>
              <a:t>指句子间要做到连贯，就要注意前面意义与后面意义保持一致，注意内容的衔接和呼应。</a:t>
            </a:r>
          </a:p>
          <a:p>
            <a:pPr indent="0" algn="l"/>
            <a:r>
              <a:rPr lang="zh-CN" sz="2800" b="1">
                <a:solidFill>
                  <a:srgbClr val="FF0000"/>
                </a:solidFill>
                <a:ea typeface="宋体" pitchFamily="2" charset="-122"/>
              </a:rPr>
              <a:t>4. 气氛融洽</a:t>
            </a:r>
          </a:p>
          <a:p>
            <a:pPr indent="0" algn="l"/>
            <a:r>
              <a:rPr lang="zh-CN" sz="2800" b="1">
                <a:ea typeface="宋体" pitchFamily="2" charset="-122"/>
              </a:rPr>
              <a:t>文段的画面、色彩、情调、氛围、风格应和谐统一。文段中所体现出来的情感、意蕴同其中的物象、景致高度契合统一。 </a:t>
            </a:r>
          </a:p>
          <a:p>
            <a:pPr indent="0" algn="l"/>
            <a:r>
              <a:rPr lang="zh-CN" sz="2800" b="1">
                <a:solidFill>
                  <a:srgbClr val="FF0000"/>
                </a:solidFill>
                <a:ea typeface="宋体" pitchFamily="2" charset="-122"/>
              </a:rPr>
              <a:t>5. 句式恰当</a:t>
            </a:r>
          </a:p>
          <a:p>
            <a:pPr indent="0" algn="l"/>
            <a:r>
              <a:rPr lang="zh-CN" sz="2800" b="1">
                <a:ea typeface="宋体" pitchFamily="2" charset="-122"/>
              </a:rPr>
              <a:t>句子结构、关联词搭配等前后搭配恰当。所选用句式突出强调的内容符合语段表情达意的需要。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4831080"/>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一、语言表达连贯。</a:t>
            </a:r>
          </a:p>
          <a:p>
            <a:pPr indent="0" algn="l"/>
            <a:r>
              <a:rPr lang="zh-CN" sz="2800" b="1">
                <a:solidFill>
                  <a:schemeClr val="tx1"/>
                </a:solidFill>
                <a:ea typeface="宋体" pitchFamily="2" charset="-122"/>
              </a:rPr>
              <a:t>（二）连贯题答题时“四抓”：</a:t>
            </a:r>
          </a:p>
          <a:p>
            <a:pPr indent="0" algn="l"/>
            <a:endParaRPr lang="zh-CN" sz="2800" b="1">
              <a:solidFill>
                <a:schemeClr val="tx1"/>
              </a:solidFill>
              <a:ea typeface="宋体" pitchFamily="2" charset="-122"/>
            </a:endParaRPr>
          </a:p>
          <a:p>
            <a:pPr indent="0" algn="l"/>
            <a:r>
              <a:rPr lang="zh-CN" sz="2800" b="1">
                <a:solidFill>
                  <a:srgbClr val="FF0000"/>
                </a:solidFill>
                <a:ea typeface="宋体" pitchFamily="2" charset="-122"/>
              </a:rPr>
              <a:t>1．抓中心。</a:t>
            </a:r>
            <a:r>
              <a:rPr lang="zh-CN" sz="2800" b="1">
                <a:solidFill>
                  <a:schemeClr val="tx1"/>
                </a:solidFill>
                <a:ea typeface="宋体" pitchFamily="2" charset="-122"/>
              </a:rPr>
              <a:t>首先要统揽全局，抓中心句，分析句子的性质和作用(如总领句、总结句、过渡句、解说句、观点句、材料句等)，然后分析其他句子是如何围绕中心句来组织的。</a:t>
            </a:r>
          </a:p>
          <a:p>
            <a:pPr indent="0" algn="l"/>
            <a:r>
              <a:rPr lang="zh-CN" sz="2800" b="1">
                <a:solidFill>
                  <a:srgbClr val="FF0000"/>
                </a:solidFill>
                <a:ea typeface="宋体" pitchFamily="2" charset="-122"/>
              </a:rPr>
              <a:t>2．抓思路。</a:t>
            </a:r>
            <a:r>
              <a:rPr lang="zh-CN" sz="2800" b="1">
                <a:solidFill>
                  <a:schemeClr val="tx1"/>
                </a:solidFill>
                <a:ea typeface="宋体" pitchFamily="2" charset="-122"/>
              </a:rPr>
              <a:t>句子中的思路一般指三个方面：时间顺序、空间顺序和逻辑思维的顺序。空间顺序如从上到下，从左到右，从外到内；逻辑顺序，就是人们认识客观世界的具有规律性的顺序。</a:t>
            </a:r>
          </a:p>
          <a:p>
            <a:pPr indent="0" algn="l"/>
            <a:endParaRPr lang="zh-CN" sz="2800" b="1">
              <a:solidFill>
                <a:schemeClr val="tx1"/>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rcRect l="33697" t="11171" r="34310"/>
          <a:stretch>
            <a:fillRect/>
          </a:stretch>
        </p:blipFill>
        <p:spPr>
          <a:xfrm>
            <a:off x="0" y="0"/>
            <a:ext cx="790171" cy="2724150"/>
          </a:xfrm>
          <a:prstGeom prst="rect">
            <a:avLst/>
          </a:prstGeom>
        </p:spPr>
      </p:pic>
      <p:sp>
        <p:nvSpPr>
          <p:cNvPr id="100" name="文本框 99"/>
          <p:cNvSpPr txBox="1"/>
          <p:nvPr/>
        </p:nvSpPr>
        <p:spPr>
          <a:xfrm>
            <a:off x="792480" y="447040"/>
            <a:ext cx="10607040" cy="3969385"/>
          </a:xfrm>
          <a:prstGeom prst="rect">
            <a:avLst/>
          </a:prstGeom>
          <a:noFill/>
          <a:ln w="9525">
            <a:noFill/>
          </a:ln>
        </p:spPr>
        <p:txBody>
          <a:bodyPr wrap="square">
            <a:spAutoFit/>
          </a:bodyPr>
          <a:lstStyle/>
          <a:p>
            <a:pPr indent="0"/>
            <a:r>
              <a:rPr lang="zh-CN" sz="2800" b="0">
                <a:ea typeface="宋体" pitchFamily="2" charset="-122"/>
              </a:rPr>
              <a:t>【知识体系】</a:t>
            </a:r>
          </a:p>
          <a:p>
            <a:pPr indent="0" algn="l"/>
            <a:r>
              <a:rPr lang="zh-CN" sz="2800" b="1">
                <a:ea typeface="宋体" pitchFamily="2" charset="-122"/>
              </a:rPr>
              <a:t>一、语言表达连贯。</a:t>
            </a:r>
          </a:p>
          <a:p>
            <a:pPr indent="0" algn="l"/>
            <a:r>
              <a:rPr lang="zh-CN" sz="2800" b="1">
                <a:solidFill>
                  <a:schemeClr val="tx1"/>
                </a:solidFill>
                <a:ea typeface="宋体" pitchFamily="2" charset="-122"/>
              </a:rPr>
              <a:t>（二）连贯题答题时“四抓”：</a:t>
            </a:r>
          </a:p>
          <a:p>
            <a:pPr indent="0" algn="l"/>
            <a:endParaRPr lang="zh-CN" sz="2800" b="1">
              <a:solidFill>
                <a:schemeClr val="tx1"/>
              </a:solidFill>
              <a:ea typeface="宋体" pitchFamily="2" charset="-122"/>
            </a:endParaRPr>
          </a:p>
          <a:p>
            <a:pPr indent="0" algn="l"/>
            <a:r>
              <a:rPr lang="zh-CN" sz="2800" b="1">
                <a:solidFill>
                  <a:srgbClr val="FF0000"/>
                </a:solidFill>
                <a:ea typeface="宋体" pitchFamily="2" charset="-122"/>
              </a:rPr>
              <a:t>3．抓标志。</a:t>
            </a:r>
            <a:r>
              <a:rPr lang="zh-CN" sz="2800" b="1">
                <a:solidFill>
                  <a:schemeClr val="tx1"/>
                </a:solidFill>
                <a:ea typeface="宋体" pitchFamily="2" charset="-122"/>
              </a:rPr>
              <a:t>语言标志常常表现为：关联词语、暗示性词语、句子之间的对应关系(内容上、形式上)、陈述对象或议论角度等等。</a:t>
            </a:r>
          </a:p>
          <a:p>
            <a:pPr indent="0" algn="l"/>
            <a:r>
              <a:rPr lang="zh-CN" sz="2800" b="1">
                <a:solidFill>
                  <a:srgbClr val="FF0000"/>
                </a:solidFill>
                <a:ea typeface="宋体" pitchFamily="2" charset="-122"/>
              </a:rPr>
              <a:t>4．抓语境。</a:t>
            </a:r>
            <a:r>
              <a:rPr lang="zh-CN" sz="2800" b="1">
                <a:solidFill>
                  <a:schemeClr val="tx1"/>
                </a:solidFill>
                <a:ea typeface="宋体" pitchFamily="2" charset="-122"/>
              </a:rPr>
              <a:t>一篇文章要表达的情感或喜或悲或褒或贬，或高昂或低沉，是通过一定的情景色彩渲染而完成的。在同一段文字中，这种基调、气氛、色彩要保持一致。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UNIT_TABLE_BEAUTIFY" val="smartTable{55fd4b7b-1507-43d1-bc4e-dd52d94ea600}"/>
  <p:tag name="TABLE_ENDDRAG_ORIGIN_RECT" val="768*330"/>
  <p:tag name="TABLE_ENDDRAG_RECT" val="97*119*768*3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4993</Words>
  <Application>Microsoft Office PowerPoint</Application>
  <PresentationFormat>自定义</PresentationFormat>
  <Paragraphs>230</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2020-11-18T17:13:02Z</cp:lastPrinted>
  <dcterms:created xsi:type="dcterms:W3CDTF">2020-11-18T17:13:02Z</dcterms:created>
  <dcterms:modified xsi:type="dcterms:W3CDTF">2020-11-25T06:11:26Z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