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3" r:id="rId5"/>
    <p:sldId id="264" r:id="rId6"/>
    <p:sldId id="266" r:id="rId7"/>
    <p:sldId id="265" r:id="rId8"/>
    <p:sldId id="267" r:id="rId9"/>
    <p:sldId id="268" r:id="rId10"/>
    <p:sldId id="269" r:id="rId11"/>
    <p:sldId id="260" r:id="rId12"/>
    <p:sldId id="261" r:id="rId13"/>
    <p:sldId id="262" r:id="rId14"/>
    <p:sldId id="270" r:id="rId1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记承天诗夜游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160" y="-14605"/>
            <a:ext cx="12211050" cy="686054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</p:spPr>
      </p:pic>
      <p:sp>
        <p:nvSpPr>
          <p:cNvPr id="24585" name="文本框 45"/>
          <p:cNvSpPr txBox="1"/>
          <p:nvPr/>
        </p:nvSpPr>
        <p:spPr>
          <a:xfrm>
            <a:off x="2016125" y="427038"/>
            <a:ext cx="120396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76717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闲人</a:t>
            </a:r>
            <a:endParaRPr lang="zh-CN" altLang="en-US" sz="4000" b="1" dirty="0">
              <a:solidFill>
                <a:srgbClr val="76717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2890" y="1249680"/>
            <a:ext cx="11666220" cy="2834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66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元丰二年七月，御史李定等摘出苏轼的有关新法的诗句，说他以诗讪谤，八月，将他逮捕入狱。经过长时间的审问折磨，差一点丢了脑袋。十二月作者获释出狱，被贬谪到黄州任团练副使，但不得“签书公事”，不得随意外出，无薪俸，生活困难，只能租城东荒地自己耕种。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8465" y="4382770"/>
            <a:ext cx="658495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去年东坡拾瓦砾，</a:t>
            </a:r>
            <a:endParaRPr lang="zh-CN" altLang="en-US" sz="3600" b="1" dirty="0">
              <a:solidFill>
                <a:srgbClr val="7030A0"/>
              </a:solidFill>
              <a:latin typeface="Arial" panose="020B0604020202020204" pitchFamily="34" charset="0"/>
              <a:ea typeface="微软雅黑" charset="-122"/>
            </a:endParaRPr>
          </a:p>
          <a:p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自种黄桑三百尺。</a:t>
            </a:r>
            <a:endParaRPr lang="zh-CN" altLang="en-US" sz="3600" b="1" dirty="0">
              <a:solidFill>
                <a:srgbClr val="7030A0"/>
              </a:solidFill>
              <a:latin typeface="Arial" panose="020B0604020202020204" pitchFamily="34" charset="0"/>
              <a:ea typeface="微软雅黑" charset="-122"/>
            </a:endParaRPr>
          </a:p>
          <a:p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今年刈（yì）草盖雪堂，</a:t>
            </a:r>
            <a:endParaRPr lang="zh-CN" altLang="en-US" sz="3600" b="1" dirty="0">
              <a:solidFill>
                <a:srgbClr val="7030A0"/>
              </a:solidFill>
              <a:latin typeface="Arial" panose="020B0604020202020204" pitchFamily="34" charset="0"/>
              <a:ea typeface="微软雅黑" charset="-122"/>
            </a:endParaRPr>
          </a:p>
          <a:p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日炙（zhì）风吹面如墨。</a:t>
            </a:r>
            <a:endParaRPr lang="zh-CN" altLang="en-US" sz="320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025" y="1934845"/>
            <a:ext cx="11084560" cy="2987675"/>
          </a:xfrm>
        </p:spPr>
        <p:txBody>
          <a:bodyPr/>
          <a:p>
            <a:pPr marL="0" indent="817245" fontAlgn="auto">
              <a:lnSpc>
                <a:spcPct val="120000"/>
              </a:lnSpc>
              <a:buNone/>
            </a:pPr>
            <a:r>
              <a:rPr lang="zh-CN" altLang="en-US" sz="4400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苏轼离开黄州之后一路被贬，一直被贬到了海南。历典八州，行程万里，后半生基本在贬谪中度过。</a:t>
            </a:r>
            <a:endParaRPr lang="zh-CN" altLang="en-US" sz="4400" dirty="0">
              <a:solidFill>
                <a:srgbClr val="7030A0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</p:spPr>
      </p:pic>
      <p:sp>
        <p:nvSpPr>
          <p:cNvPr id="24585" name="文本框 45"/>
          <p:cNvSpPr txBox="1"/>
          <p:nvPr/>
        </p:nvSpPr>
        <p:spPr>
          <a:xfrm>
            <a:off x="2016125" y="427038"/>
            <a:ext cx="120396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76717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闲人</a:t>
            </a:r>
            <a:endParaRPr lang="zh-CN" altLang="en-US" sz="4000" b="1" dirty="0">
              <a:solidFill>
                <a:srgbClr val="76717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0995" y="1555115"/>
            <a:ext cx="11510645" cy="4351655"/>
          </a:xfrm>
        </p:spPr>
        <p:txBody>
          <a:bodyPr/>
          <a:p>
            <a:pPr marL="0" indent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贬官黄州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：何夜无月？何处无竹柏？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贬官惠州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：日啖（dàn）荔枝三百颗，不辞长作岭南人；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贬官琼州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：抒说先生睡未足，着人休撞五更钟；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贬官海南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：九死蛮荒吾不恨，兹游奇绝冠平生；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  <a:p>
            <a:pPr marL="0" indent="0">
              <a:lnSpc>
                <a:spcPct val="110000"/>
              </a:lnSpc>
              <a:buNone/>
            </a:pP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</a:rPr>
              <a:t>苏轼自云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：吾上可陪玉皇大帝，下可以陪卑田院乞儿，眼前见天下无一个不好人。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</p:spPr>
      </p:pic>
      <p:sp>
        <p:nvSpPr>
          <p:cNvPr id="24585" name="文本框 45"/>
          <p:cNvSpPr txBox="1"/>
          <p:nvPr/>
        </p:nvSpPr>
        <p:spPr>
          <a:xfrm>
            <a:off x="2016125" y="427038"/>
            <a:ext cx="27355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76717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闲人的魅力</a:t>
            </a:r>
            <a:endParaRPr lang="zh-CN" altLang="en-US" sz="4000" b="1" dirty="0">
              <a:solidFill>
                <a:srgbClr val="76717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>
              <a:lnSpc>
                <a:spcPct val="170000"/>
              </a:lnSpc>
              <a:buNone/>
            </a:pPr>
            <a:r>
              <a:rPr lang="zh-CN" altLang="en-US" sz="44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江山风月，本无常主，闲者便是主人！</a:t>
            </a:r>
            <a:endParaRPr lang="zh-CN" altLang="en-US" sz="44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  <a:p>
            <a:pPr marL="0" indent="0">
              <a:lnSpc>
                <a:spcPct val="170000"/>
              </a:lnSpc>
              <a:buNone/>
            </a:pPr>
            <a:r>
              <a:rPr lang="zh-CN" altLang="en-US" sz="44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                                   ——苏东坡</a:t>
            </a:r>
            <a:endParaRPr lang="zh-CN" altLang="en-US" sz="44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</p:spPr>
      </p:pic>
      <p:sp>
        <p:nvSpPr>
          <p:cNvPr id="24585" name="文本框 45"/>
          <p:cNvSpPr txBox="1"/>
          <p:nvPr/>
        </p:nvSpPr>
        <p:spPr>
          <a:xfrm>
            <a:off x="2016125" y="427038"/>
            <a:ext cx="2735580" cy="70104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76717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闲人的魅力</a:t>
            </a:r>
            <a:endParaRPr lang="zh-CN" altLang="en-US" sz="4000" b="1" dirty="0">
              <a:solidFill>
                <a:srgbClr val="76717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>
    <p:wheel spokes="8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1" name="图片 41985" descr="601d52ed5cee910e63d09f88[1]"/>
          <p:cNvPicPr>
            <a:picLocks noChangeAspect="1"/>
          </p:cNvPicPr>
          <p:nvPr>
            <p:ph idx="1"/>
          </p:nvPr>
        </p:nvPicPr>
        <p:blipFill>
          <a:blip r:embed="rId1">
            <a:lum bright="17999"/>
          </a:blip>
          <a:stretch>
            <a:fillRect/>
          </a:stretch>
        </p:blipFill>
        <p:spPr>
          <a:xfrm>
            <a:off x="-22225" y="-15240"/>
            <a:ext cx="12235815" cy="6887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87" name="文本框 41986"/>
          <p:cNvSpPr txBox="1"/>
          <p:nvPr/>
        </p:nvSpPr>
        <p:spPr>
          <a:xfrm>
            <a:off x="144145" y="926465"/>
            <a:ext cx="7308850" cy="34442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这轮明月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曾照亮了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《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诗经</a:t>
            </a:r>
            <a:r>
              <a:rPr lang="en-US" altLang="zh-CN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》</a:t>
            </a: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的河畔，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曾惊扰了鸟儿的安眠，</a:t>
            </a:r>
            <a:endParaRPr lang="zh-CN" altLang="en-US" sz="40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也曾打湿了乡书的封面</a:t>
            </a:r>
            <a:r>
              <a:rPr lang="en-US" altLang="zh-CN" sz="4000" b="1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……</a:t>
            </a:r>
            <a:endParaRPr lang="en-US" altLang="zh-CN" sz="4000" b="1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4145" y="4521200"/>
            <a:ext cx="535749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base"/>
            <a:r>
              <a:rPr lang="zh-CN" altLang="en-US" sz="3600" b="1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  <a:cs typeface="+mn-ea"/>
                <a:sym typeface="+mn-ea"/>
              </a:rPr>
              <a:t>调动你的语文积累，</a:t>
            </a:r>
            <a:endParaRPr lang="zh-CN" altLang="en-US" sz="4000" b="1" strike="noStrike" noProof="1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  <a:cs typeface="+mn-ea"/>
              <a:sym typeface="+mn-ea"/>
            </a:endParaRPr>
          </a:p>
          <a:p>
            <a:pPr algn="l" fontAlgn="base"/>
            <a:r>
              <a:rPr lang="zh-CN" altLang="en-US" sz="3600" b="1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  <a:cs typeface="+mn-ea"/>
                <a:sym typeface="+mn-ea"/>
              </a:rPr>
              <a:t>说出两句吟咏月亮的诗句。</a:t>
            </a:r>
            <a:endParaRPr lang="zh-CN" altLang="en-US" sz="3600" b="1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  <a:cs typeface="+mn-ea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5" name="图片 53249" descr="0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" y="0"/>
            <a:ext cx="1219644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6" name="文本框 53250"/>
          <p:cNvSpPr txBox="1"/>
          <p:nvPr/>
        </p:nvSpPr>
        <p:spPr>
          <a:xfrm>
            <a:off x="922338" y="295593"/>
            <a:ext cx="1718945" cy="703326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 indent="0">
              <a:lnSpc>
                <a:spcPct val="120000"/>
              </a:lnSpc>
            </a:pPr>
            <a:r>
              <a:rPr lang="zh-CN" altLang="en-US" sz="4400" b="1" dirty="0">
                <a:latin typeface="黑体" panose="02010600030101010101" charset="-122"/>
                <a:ea typeface="黑体" panose="02010600030101010101" charset="-122"/>
              </a:rPr>
              <a:t>举头望明月，低头思故乡</a:t>
            </a:r>
            <a:r>
              <a:rPr lang="zh-CN" altLang="en-US" sz="4000" b="1" dirty="0">
                <a:latin typeface="黑体" panose="02010600030101010101" charset="-122"/>
                <a:ea typeface="黑体" panose="02010600030101010101" charset="-122"/>
              </a:rPr>
              <a:t>。 </a:t>
            </a:r>
            <a:endParaRPr lang="zh-CN" altLang="en-US" sz="4000" b="1" dirty="0">
              <a:latin typeface="黑体" panose="02010600030101010101" charset="-122"/>
              <a:ea typeface="黑体" panose="02010600030101010101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4000" b="1" dirty="0">
                <a:latin typeface="黑体" panose="02010600030101010101" charset="-122"/>
                <a:ea typeface="黑体" panose="02010600030101010101" charset="-122"/>
              </a:rPr>
              <a:t>        </a:t>
            </a:r>
            <a:r>
              <a:rPr lang="zh-CN" altLang="en-US" sz="3200" b="1" dirty="0"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en-US" altLang="zh-CN" sz="3200" b="1" dirty="0">
                <a:latin typeface="黑体" panose="02010600030101010101" charset="-122"/>
                <a:ea typeface="黑体" panose="02010600030101010101" charset="-122"/>
              </a:rPr>
              <a:t>—</a:t>
            </a:r>
            <a:r>
              <a:rPr lang="zh-CN" altLang="en-US" sz="3200" b="1" dirty="0">
                <a:latin typeface="黑体" panose="02010600030101010101" charset="-122"/>
                <a:ea typeface="黑体" panose="02010600030101010101" charset="-122"/>
              </a:rPr>
              <a:t>《静夜思》李白</a:t>
            </a:r>
            <a:endParaRPr lang="zh-CN" altLang="en-US" sz="3200" b="1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50177" descr="xinsrc_4403013115117461008635"/>
          <p:cNvPicPr>
            <a:picLocks noChangeAspect="1"/>
          </p:cNvPicPr>
          <p:nvPr/>
        </p:nvPicPr>
        <p:blipFill>
          <a:blip r:embed="rId1"/>
          <a:srcRect l="9286" b="3915"/>
          <a:stretch>
            <a:fillRect/>
          </a:stretch>
        </p:blipFill>
        <p:spPr>
          <a:xfrm>
            <a:off x="-14605" y="-9525"/>
            <a:ext cx="12209145" cy="68491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674100" y="539750"/>
            <a:ext cx="495935" cy="44310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43560" y="83820"/>
            <a:ext cx="2286000" cy="67557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3200" b="1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春江潮水连海平，海上明月共潮生。</a:t>
            </a:r>
            <a:endParaRPr lang="zh-CN" altLang="en-US" sz="3200" b="1" dirty="0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lvl="0" indent="0">
              <a:lnSpc>
                <a:spcPct val="150000"/>
              </a:lnSpc>
            </a:pPr>
            <a:r>
              <a:rPr lang="zh-CN" altLang="en-US" sz="3200" b="1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滟滟随波千万里，何处春江无月明。</a:t>
            </a:r>
            <a:endParaRPr lang="zh-CN" altLang="en-US" sz="3200" b="1" dirty="0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  <a:p>
            <a:pPr lvl="0" indent="0">
              <a:lnSpc>
                <a:spcPct val="150000"/>
              </a:lnSpc>
            </a:pPr>
            <a:r>
              <a:rPr lang="en-US" altLang="zh-CN" sz="2800" b="1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          ——</a:t>
            </a:r>
            <a:r>
              <a:rPr lang="zh-CN" altLang="en-US" sz="2800" b="1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  <a:sym typeface="+mn-ea"/>
              </a:rPr>
              <a:t>《春江花月夜》张若虚</a:t>
            </a:r>
            <a:endParaRPr lang="zh-CN" altLang="en-US" sz="2800" b="1" dirty="0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52225" descr="intere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0" y="0"/>
            <a:ext cx="122205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文本框 52226"/>
          <p:cNvSpPr txBox="1"/>
          <p:nvPr/>
        </p:nvSpPr>
        <p:spPr>
          <a:xfrm>
            <a:off x="665480" y="167005"/>
            <a:ext cx="2005330" cy="65246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 lvl="0" indent="0"/>
            <a:r>
              <a:rPr lang="zh-CN" altLang="en-US" sz="4400" b="1" dirty="0">
                <a:latin typeface="黑体" panose="02010600030101010101" charset="-122"/>
                <a:ea typeface="黑体" panose="02010600030101010101" charset="-122"/>
              </a:rPr>
              <a:t>举杯邀明月</a:t>
            </a:r>
            <a:r>
              <a:rPr lang="en-US" altLang="zh-CN" sz="4400" b="1" dirty="0">
                <a:latin typeface="黑体" panose="02010600030101010101" charset="-122"/>
                <a:ea typeface="黑体" panose="02010600030101010101" charset="-122"/>
              </a:rPr>
              <a:t>, </a:t>
            </a:r>
            <a:r>
              <a:rPr lang="zh-CN" altLang="en-US" sz="4400" b="1" dirty="0">
                <a:latin typeface="黑体" panose="02010600030101010101" charset="-122"/>
                <a:ea typeface="黑体" panose="02010600030101010101" charset="-122"/>
              </a:rPr>
              <a:t>对饮成三人。</a:t>
            </a:r>
            <a:endParaRPr lang="zh-CN" altLang="en-US" sz="4400" b="1" dirty="0">
              <a:latin typeface="黑体" panose="02010600030101010101" charset="-122"/>
              <a:ea typeface="黑体" panose="02010600030101010101" charset="-122"/>
            </a:endParaRPr>
          </a:p>
          <a:p>
            <a:pPr lvl="0" indent="0">
              <a:lnSpc>
                <a:spcPct val="160000"/>
              </a:lnSpc>
            </a:pPr>
            <a:r>
              <a:rPr lang="en-US" altLang="zh-CN" sz="3600" b="1" dirty="0">
                <a:latin typeface="黑体" panose="02010600030101010101" charset="-122"/>
                <a:ea typeface="黑体" panose="02010600030101010101" charset="-122"/>
              </a:rPr>
              <a:t>       ——</a:t>
            </a:r>
            <a:r>
              <a:rPr lang="zh-CN" altLang="en-US" sz="3600" b="1" dirty="0">
                <a:latin typeface="黑体" panose="02010600030101010101" charset="-122"/>
                <a:ea typeface="黑体" panose="02010600030101010101" charset="-122"/>
              </a:rPr>
              <a:t>《月下独酌》李白</a:t>
            </a:r>
            <a:endParaRPr lang="zh-CN" altLang="en-US" sz="3600" b="1" dirty="0">
              <a:latin typeface="黑体" panose="02010600030101010101" charset="-122"/>
              <a:ea typeface="黑体" panose="02010600030101010101" charset="-122"/>
            </a:endParaRPr>
          </a:p>
          <a:p>
            <a:pPr lvl="0" indent="0"/>
            <a:endParaRPr lang="en-US" altLang="zh-CN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51201" descr="9701758_1_1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40" y="-9525"/>
            <a:ext cx="12212955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4" name="文本框 51202"/>
          <p:cNvSpPr txBox="1"/>
          <p:nvPr/>
        </p:nvSpPr>
        <p:spPr>
          <a:xfrm>
            <a:off x="494030" y="60960"/>
            <a:ext cx="1901825" cy="679704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>
              <a:lnSpc>
                <a:spcPct val="150000"/>
              </a:lnSpc>
            </a:pPr>
            <a:r>
              <a:rPr lang="zh-CN" altLang="en-US" sz="4400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</a:rPr>
              <a:t>海上生明月，天涯共此时。</a:t>
            </a:r>
            <a:endParaRPr lang="zh-CN" altLang="en-US" sz="4400" dirty="0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</a:endParaRPr>
          </a:p>
          <a:p>
            <a:pPr lvl="0" indent="0">
              <a:lnSpc>
                <a:spcPct val="130000"/>
              </a:lnSpc>
            </a:pPr>
            <a:r>
              <a:rPr lang="en-US" altLang="zh-CN" sz="3600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</a:rPr>
              <a:t>    ——</a:t>
            </a:r>
            <a:r>
              <a:rPr lang="zh-CN" altLang="en-US" sz="3600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</a:rPr>
              <a:t>《望月怀远》</a:t>
            </a:r>
            <a:r>
              <a:rPr lang="en-US" altLang="zh-CN" sz="3600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</a:rPr>
              <a:t> </a:t>
            </a:r>
            <a:r>
              <a:rPr lang="zh-CN" altLang="en-US" sz="3600" dirty="0">
                <a:solidFill>
                  <a:srgbClr val="FFC000"/>
                </a:solidFill>
                <a:latin typeface="黑体" panose="02010600030101010101" charset="-122"/>
                <a:ea typeface="黑体" panose="02010600030101010101" charset="-122"/>
              </a:rPr>
              <a:t>张九龄</a:t>
            </a:r>
            <a:endParaRPr lang="zh-CN" altLang="en-US" sz="3600" dirty="0">
              <a:solidFill>
                <a:srgbClr val="FFC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43009" descr="4a1d1c508c4806ac8d5430c7[1]"/>
          <p:cNvPicPr>
            <a:picLocks noChangeAspect="1"/>
          </p:cNvPicPr>
          <p:nvPr/>
        </p:nvPicPr>
        <p:blipFill>
          <a:blip r:embed="rId1">
            <a:lum bright="23999"/>
          </a:blip>
          <a:stretch>
            <a:fillRect/>
          </a:stretch>
        </p:blipFill>
        <p:spPr>
          <a:xfrm>
            <a:off x="-43815" y="0"/>
            <a:ext cx="122250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1" name="矩形 43010"/>
          <p:cNvSpPr/>
          <p:nvPr/>
        </p:nvSpPr>
        <p:spPr>
          <a:xfrm>
            <a:off x="3124200" y="838200"/>
            <a:ext cx="6324600" cy="1828800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  <a:normAutofit/>
          </a:bodyPr>
          <a:p>
            <a:pPr algn="ctr"/>
            <a:r>
              <a:rPr lang="zh-CN" altLang="en-US" sz="3600" i="1" spc="720">
                <a:ln w="9525" cap="flat" cmpd="sng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00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华文行楷" charset="0"/>
                <a:ea typeface="华文行楷" charset="0"/>
              </a:rPr>
              <a:t>记承天寺夜游</a:t>
            </a:r>
            <a:endParaRPr lang="zh-CN" altLang="en-US" sz="3600" i="1" spc="720">
              <a:ln w="9525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00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10243" name="矩形 43011"/>
          <p:cNvSpPr/>
          <p:nvPr/>
        </p:nvSpPr>
        <p:spPr>
          <a:xfrm>
            <a:off x="5697855" y="3162300"/>
            <a:ext cx="1447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20000"/>
          </a:bodyPr>
          <a:p>
            <a:pPr algn="ctr"/>
            <a:r>
              <a:rPr lang="zh-CN" altLang="en-US" sz="3600" i="1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苏轼</a:t>
            </a:r>
            <a:endParaRPr lang="zh-CN" altLang="en-US" sz="3600" i="1">
              <a:ln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FFFF"/>
              </a:solidFill>
              <a:effectLst>
                <a:outerShdw dist="35921" dir="2699999" algn="ctr" rotWithShape="0">
                  <a:srgbClr val="80808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</p:spPr>
      </p:pic>
      <p:sp>
        <p:nvSpPr>
          <p:cNvPr id="23562" name="TextBox 13"/>
          <p:cNvSpPr txBox="1"/>
          <p:nvPr/>
        </p:nvSpPr>
        <p:spPr>
          <a:xfrm>
            <a:off x="965200" y="1395095"/>
            <a:ext cx="7424738" cy="6705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lvl="0" defTabSz="1216025" eaLnBrk="1" hangingPunct="1">
              <a:spcBef>
                <a:spcPct val="20000"/>
              </a:spcBef>
            </a:pPr>
            <a:r>
              <a:rPr lang="en-US" altLang="zh-CN" sz="44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1.</a:t>
            </a:r>
            <a:r>
              <a:rPr lang="zh-CN" altLang="en-US" sz="44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作者会看到怎样的夜景？</a:t>
            </a:r>
            <a:endParaRPr lang="en-US" altLang="zh-CN" sz="44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</p:txBody>
      </p:sp>
      <p:sp>
        <p:nvSpPr>
          <p:cNvPr id="23563" name="TextBox 13"/>
          <p:cNvSpPr txBox="1"/>
          <p:nvPr/>
        </p:nvSpPr>
        <p:spPr>
          <a:xfrm>
            <a:off x="964883" y="2242820"/>
            <a:ext cx="10479087" cy="65786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p>
            <a:pPr lvl="0" indent="0" defTabSz="121602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庭下如积水空明，水中藻、荇交横，盖竹柏影也。</a:t>
            </a:r>
            <a:endParaRPr lang="zh-CN" altLang="en-US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</p:txBody>
      </p:sp>
      <p:sp>
        <p:nvSpPr>
          <p:cNvPr id="24585" name="文本框 45"/>
          <p:cNvSpPr txBox="1"/>
          <p:nvPr/>
        </p:nvSpPr>
        <p:spPr>
          <a:xfrm>
            <a:off x="2016125" y="427038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76717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我会答</a:t>
            </a:r>
            <a:endParaRPr lang="zh-CN" altLang="en-US" sz="4000" b="1" dirty="0">
              <a:solidFill>
                <a:srgbClr val="76717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5770" y="3258185"/>
            <a:ext cx="74250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</a:rPr>
              <a:t>庭下______如积水空明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12745" y="3234690"/>
            <a:ext cx="136461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</a:rPr>
              <a:t>月光</a:t>
            </a:r>
            <a:endParaRPr lang="zh-CN" altLang="en-US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sp>
        <p:nvSpPr>
          <p:cNvPr id="6" name="Oval 10"/>
          <p:cNvSpPr/>
          <p:nvPr/>
        </p:nvSpPr>
        <p:spPr>
          <a:xfrm>
            <a:off x="1004253" y="3196908"/>
            <a:ext cx="711200" cy="715962"/>
          </a:xfrm>
          <a:prstGeom prst="ellipse">
            <a:avLst/>
          </a:prstGeom>
          <a:solidFill>
            <a:srgbClr val="DE4477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zh-CN" sz="11700" dirty="0">
              <a:solidFill>
                <a:schemeClr val="bg1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7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1205865" y="3357245"/>
            <a:ext cx="390525" cy="36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715135" y="4375150"/>
            <a:ext cx="972883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庭下如积水空明，</a:t>
            </a:r>
            <a:r>
              <a:rPr lang="zh-CN" altLang="en-US" sz="3600" b="1" dirty="0">
                <a:solidFill>
                  <a:srgbClr val="7030A0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竹柏影似水中藻、荇交横</a:t>
            </a: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rgbClr val="7030A0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sp>
        <p:nvSpPr>
          <p:cNvPr id="14" name="Oval 16"/>
          <p:cNvSpPr/>
          <p:nvPr/>
        </p:nvSpPr>
        <p:spPr>
          <a:xfrm>
            <a:off x="1045210" y="4357370"/>
            <a:ext cx="711200" cy="715963"/>
          </a:xfrm>
          <a:prstGeom prst="ellipse">
            <a:avLst/>
          </a:prstGeom>
          <a:solidFill>
            <a:srgbClr val="513087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zh-CN" sz="11700" dirty="0">
              <a:solidFill>
                <a:schemeClr val="bg1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15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1205548" y="4530408"/>
            <a:ext cx="390525" cy="328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框 15"/>
          <p:cNvSpPr txBox="1"/>
          <p:nvPr/>
        </p:nvSpPr>
        <p:spPr>
          <a:xfrm>
            <a:off x="1756410" y="5553075"/>
            <a:ext cx="87477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月光如水，竹柏影似水中藻、荇交横</a:t>
            </a: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。</a:t>
            </a:r>
            <a:endParaRPr lang="zh-CN" altLang="en-US" sz="36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</a:endParaRPr>
          </a:p>
        </p:txBody>
      </p:sp>
      <p:sp>
        <p:nvSpPr>
          <p:cNvPr id="19" name="Oval 10"/>
          <p:cNvSpPr/>
          <p:nvPr/>
        </p:nvSpPr>
        <p:spPr>
          <a:xfrm>
            <a:off x="1044893" y="5491798"/>
            <a:ext cx="711200" cy="715962"/>
          </a:xfrm>
          <a:prstGeom prst="ellipse">
            <a:avLst/>
          </a:prstGeom>
          <a:solidFill>
            <a:srgbClr val="DE4477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zh-CN" sz="11700" dirty="0">
              <a:solidFill>
                <a:schemeClr val="bg1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20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1246505" y="5652135"/>
            <a:ext cx="390525" cy="36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23563" grpId="0"/>
      <p:bldP spid="6" grpId="0" bldLvl="0" animBg="1"/>
      <p:bldP spid="14" grpId="0" bldLvl="0" animBg="1"/>
      <p:bldP spid="19" grpId="0" bldLvl="0" animBg="1"/>
      <p:bldP spid="4" grpId="0"/>
      <p:bldP spid="5" grpId="0"/>
      <p:bldP spid="8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3" name="图片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358775"/>
            <a:ext cx="19812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8100000" algn="ctr" rotWithShape="0">
              <a:srgbClr val="000000">
                <a:alpha val="39000"/>
              </a:srgbClr>
            </a:outerShdw>
          </a:effectLst>
        </p:spPr>
      </p:pic>
      <p:sp>
        <p:nvSpPr>
          <p:cNvPr id="23562" name="TextBox 13"/>
          <p:cNvSpPr txBox="1"/>
          <p:nvPr/>
        </p:nvSpPr>
        <p:spPr>
          <a:xfrm>
            <a:off x="802640" y="1299845"/>
            <a:ext cx="9333865" cy="67056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lvl="0" defTabSz="1216025" eaLnBrk="1" hangingPunct="1">
              <a:spcBef>
                <a:spcPct val="20000"/>
              </a:spcBef>
            </a:pPr>
            <a:r>
              <a:rPr lang="en-US" altLang="zh-CN" sz="44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2.</a:t>
            </a:r>
            <a:r>
              <a:rPr lang="zh-CN" altLang="en-US" sz="44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文中哪些词句体现了作者的感情？</a:t>
            </a:r>
            <a:endParaRPr lang="en-US" altLang="zh-CN" sz="4400" b="1" dirty="0">
              <a:solidFill>
                <a:srgbClr val="DE4477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</p:txBody>
      </p:sp>
      <p:sp>
        <p:nvSpPr>
          <p:cNvPr id="23563" name="TextBox 13"/>
          <p:cNvSpPr txBox="1"/>
          <p:nvPr/>
        </p:nvSpPr>
        <p:spPr>
          <a:xfrm>
            <a:off x="1478915" y="2591435"/>
            <a:ext cx="5857875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lvl="0" indent="0" defTabSz="121602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月色入户，欣然起行。</a:t>
            </a:r>
            <a:endParaRPr lang="zh-CN" altLang="en-US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</p:txBody>
      </p:sp>
      <p:sp>
        <p:nvSpPr>
          <p:cNvPr id="24585" name="文本框 45"/>
          <p:cNvSpPr txBox="1"/>
          <p:nvPr/>
        </p:nvSpPr>
        <p:spPr>
          <a:xfrm>
            <a:off x="2016125" y="427038"/>
            <a:ext cx="1728788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767171"/>
                </a:solidFill>
                <a:latin typeface="Arial" panose="020B0604020202020204" pitchFamily="34" charset="0"/>
                <a:ea typeface="Arial" panose="020B0604020202020204" pitchFamily="34" charset="0"/>
              </a:rPr>
              <a:t>我会答</a:t>
            </a:r>
            <a:endParaRPr lang="zh-CN" altLang="en-US" sz="4000" b="1" dirty="0">
              <a:solidFill>
                <a:srgbClr val="76717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78220" y="2614930"/>
            <a:ext cx="44500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月色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到</a:t>
            </a: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户、月色</a:t>
            </a:r>
            <a:r>
              <a:rPr lang="zh-CN" altLang="en-US" sz="3600" b="1" dirty="0">
                <a:solidFill>
                  <a:srgbClr val="DE4477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进</a:t>
            </a: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+mn-ea"/>
              </a:rPr>
              <a:t>户</a:t>
            </a:r>
            <a:endParaRPr lang="zh-CN" altLang="en-US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  <a:sym typeface="+mn-ea"/>
            </a:endParaRPr>
          </a:p>
        </p:txBody>
      </p:sp>
      <p:pic>
        <p:nvPicPr>
          <p:cNvPr id="20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1246505" y="5652135"/>
            <a:ext cx="390525" cy="36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3"/>
          <p:cNvSpPr txBox="1"/>
          <p:nvPr/>
        </p:nvSpPr>
        <p:spPr>
          <a:xfrm>
            <a:off x="1480820" y="3736975"/>
            <a:ext cx="2872105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lvl="0" indent="0" defTabSz="121602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念无与为乐者。</a:t>
            </a:r>
            <a:endParaRPr lang="en-US" altLang="zh-CN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</p:txBody>
      </p:sp>
      <p:sp>
        <p:nvSpPr>
          <p:cNvPr id="9" name="Oval 10"/>
          <p:cNvSpPr/>
          <p:nvPr/>
        </p:nvSpPr>
        <p:spPr>
          <a:xfrm>
            <a:off x="728663" y="2576513"/>
            <a:ext cx="711200" cy="715962"/>
          </a:xfrm>
          <a:prstGeom prst="ellipse">
            <a:avLst/>
          </a:prstGeom>
          <a:solidFill>
            <a:srgbClr val="DE4477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zh-CN" sz="11700" dirty="0">
              <a:solidFill>
                <a:schemeClr val="bg1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10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930275" y="2736850"/>
            <a:ext cx="390525" cy="36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Oval 16"/>
          <p:cNvSpPr/>
          <p:nvPr/>
        </p:nvSpPr>
        <p:spPr>
          <a:xfrm>
            <a:off x="769620" y="3736975"/>
            <a:ext cx="711200" cy="715963"/>
          </a:xfrm>
          <a:prstGeom prst="ellipse">
            <a:avLst/>
          </a:prstGeom>
          <a:solidFill>
            <a:srgbClr val="513087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zh-CN" sz="11700" dirty="0">
              <a:solidFill>
                <a:schemeClr val="bg1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12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929958" y="3910013"/>
            <a:ext cx="390525" cy="328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Oval 10"/>
          <p:cNvSpPr/>
          <p:nvPr/>
        </p:nvSpPr>
        <p:spPr>
          <a:xfrm>
            <a:off x="769303" y="4871403"/>
            <a:ext cx="711200" cy="715962"/>
          </a:xfrm>
          <a:prstGeom prst="ellipse">
            <a:avLst/>
          </a:prstGeom>
          <a:solidFill>
            <a:srgbClr val="DE4477"/>
          </a:solidFill>
          <a:ln w="9525">
            <a:noFill/>
          </a:ln>
        </p:spPr>
        <p:txBody>
          <a:bodyPr anchor="ctr"/>
          <a:p>
            <a:pPr lvl="0" algn="ctr" eaLnBrk="1" hangingPunct="1"/>
            <a:endParaRPr lang="en-US" altLang="zh-CN" sz="11700" dirty="0">
              <a:solidFill>
                <a:schemeClr val="bg1"/>
              </a:solidFill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17" name="Group 23"/>
          <p:cNvPicPr/>
          <p:nvPr/>
        </p:nvPicPr>
        <p:blipFill>
          <a:blip r:embed="rId2"/>
          <a:stretch>
            <a:fillRect/>
          </a:stretch>
        </p:blipFill>
        <p:spPr>
          <a:xfrm>
            <a:off x="930275" y="5046345"/>
            <a:ext cx="390525" cy="36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TextBox 13"/>
          <p:cNvSpPr txBox="1"/>
          <p:nvPr/>
        </p:nvSpPr>
        <p:spPr>
          <a:xfrm>
            <a:off x="1480820" y="4871720"/>
            <a:ext cx="9934575" cy="131572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p>
            <a:pPr lvl="0" indent="0" defTabSz="1216025" fontAlgn="auto">
              <a:lnSpc>
                <a:spcPct val="12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445469"/>
                </a:solidFill>
                <a:latin typeface="Arial" panose="020B0604020202020204" pitchFamily="34" charset="0"/>
                <a:ea typeface="微软雅黑" charset="-122"/>
                <a:sym typeface="Arial" panose="020B0604020202020204" pitchFamily="34" charset="0"/>
              </a:rPr>
              <a:t>何夜无月？何处无竹柏？但少闲人如吾两人者而。</a:t>
            </a:r>
            <a:endParaRPr lang="zh-CN" altLang="en-US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  <a:p>
            <a:pPr lvl="0" indent="0" defTabSz="1216025" fontAlgn="auto">
              <a:lnSpc>
                <a:spcPct val="120000"/>
              </a:lnSpc>
              <a:spcBef>
                <a:spcPts val="0"/>
              </a:spcBef>
            </a:pPr>
            <a:endParaRPr lang="zh-CN" altLang="en-US" sz="3600" b="1" dirty="0">
              <a:solidFill>
                <a:srgbClr val="445469"/>
              </a:solidFill>
              <a:latin typeface="Arial" panose="020B0604020202020204" pitchFamily="34" charset="0"/>
              <a:ea typeface="微软雅黑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2" grpId="0"/>
      <p:bldP spid="23563" grpId="0"/>
      <p:bldP spid="2" grpId="0"/>
      <p:bldP spid="9" grpId="0" bldLvl="0" animBg="1"/>
      <p:bldP spid="11" grpId="0" bldLvl="0" animBg="1"/>
      <p:bldP spid="13" grpId="0" bldLvl="0" animBg="1"/>
      <p:bldP spid="22" grpId="0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771</Words>
  <Application>WPS 演示</Application>
  <PresentationFormat>宽屏</PresentationFormat>
  <Paragraphs>79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华文行楷</vt:lpstr>
      <vt:lpstr>微软雅黑</vt:lpstr>
      <vt:lpstr>Calibri</vt:lpstr>
      <vt:lpstr>Calibri Light</vt:lpstr>
      <vt:lpstr>Latha</vt:lpstr>
      <vt:lpstr>Lucida Sans Unicode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胡雨星</dc:creator>
  <cp:lastModifiedBy>胡雨星</cp:lastModifiedBy>
  <cp:revision>5</cp:revision>
  <dcterms:created xsi:type="dcterms:W3CDTF">2017-01-11T14:08:00Z</dcterms:created>
  <dcterms:modified xsi:type="dcterms:W3CDTF">2017-01-11T16:46:21Z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2052-10.1.0.6159</vt:lpwstr>
  </property>
</Properties>
</file>