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sldIdLst>
    <p:sldId id="256" r:id="rId3"/>
    <p:sldId id="258" r:id="rId4"/>
    <p:sldId id="300" r:id="rId5"/>
    <p:sldId id="259" r:id="rId6"/>
    <p:sldId id="263" r:id="rId7"/>
    <p:sldId id="264" r:id="rId8"/>
    <p:sldId id="266" r:id="rId10"/>
    <p:sldId id="267" r:id="rId11"/>
    <p:sldId id="278" r:id="rId12"/>
    <p:sldId id="282" r:id="rId13"/>
    <p:sldId id="283" r:id="rId14"/>
    <p:sldId id="284" r:id="rId15"/>
    <p:sldId id="285" r:id="rId16"/>
    <p:sldId id="286" r:id="rId17"/>
    <p:sldId id="287" r:id="rId18"/>
    <p:sldId id="294" r:id="rId19"/>
    <p:sldId id="295" r:id="rId20"/>
    <p:sldId id="296" r:id="rId21"/>
    <p:sldId id="297" r:id="rId22"/>
    <p:sldId id="298" r:id="rId23"/>
    <p:sldId id="299" r:id="rId24"/>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1EE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93" d="100"/>
          <a:sy n="93" d="100"/>
        </p:scale>
        <p:origin x="-792" y="-96"/>
      </p:cViewPr>
      <p:guideLst>
        <p:guide orient="horz" pos="2160"/>
        <p:guide pos="2880"/>
      </p:guideLst>
    </p:cSldViewPr>
  </p:slideViewPr>
  <p:notesTextViewPr>
    <p:cViewPr>
      <p:scale>
        <a:sx n="100" d="100"/>
        <a:sy n="100" d="100"/>
      </p:scale>
      <p:origin x="0" y="0"/>
    </p:cViewPr>
  </p:notesText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3314" name="页眉占位符 13313"/>
          <p:cNvSpPr>
            <a:spLocks noGrp="1"/>
          </p:cNvSpPr>
          <p:nvPr>
            <p:ph type="hdr" sz="quarter"/>
          </p:nvPr>
        </p:nvSpPr>
        <p:spPr>
          <a:xfrm>
            <a:off x="0" y="0"/>
            <a:ext cx="2971800" cy="457200"/>
          </a:xfrm>
          <a:prstGeom prst="rect">
            <a:avLst/>
          </a:prstGeom>
          <a:noFill/>
          <a:ln w="9525">
            <a:noFill/>
          </a:ln>
        </p:spPr>
        <p:txBody>
          <a:bodyPr/>
          <a:p>
            <a:pPr lvl="0" fontAlgn="base"/>
            <a:endParaRPr lang="zh-CN" sz="1200" strike="noStrike" noProof="1" dirty="0"/>
          </a:p>
        </p:txBody>
      </p:sp>
      <p:sp>
        <p:nvSpPr>
          <p:cNvPr id="13315" name="日期占位符 13314"/>
          <p:cNvSpPr>
            <a:spLocks noGrp="1"/>
          </p:cNvSpPr>
          <p:nvPr>
            <p:ph type="dt" idx="1"/>
          </p:nvPr>
        </p:nvSpPr>
        <p:spPr>
          <a:xfrm>
            <a:off x="3884613" y="0"/>
            <a:ext cx="2971800" cy="457200"/>
          </a:xfrm>
          <a:prstGeom prst="rect">
            <a:avLst/>
          </a:prstGeom>
          <a:noFill/>
          <a:ln w="9525">
            <a:noFill/>
          </a:ln>
        </p:spPr>
        <p:txBody>
          <a:bodyPr/>
          <a:p>
            <a:pPr lvl="0" algn="r" fontAlgn="base"/>
            <a:endParaRPr lang="zh-CN" altLang="en-US" sz="1200" strike="noStrike" noProof="1" dirty="0"/>
          </a:p>
        </p:txBody>
      </p:sp>
      <p:sp>
        <p:nvSpPr>
          <p:cNvPr id="2052" name="幻灯片图像占位符 13315"/>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文本占位符 13316"/>
          <p:cNvSpPr>
            <a:spLocks noGrp="1"/>
          </p:cNvSpPr>
          <p:nvPr>
            <p:ph type="body" sz="quarter"/>
          </p:nvPr>
        </p:nvSpPr>
        <p:spPr>
          <a:xfrm>
            <a:off x="685800" y="4343400"/>
            <a:ext cx="5486400" cy="4114800"/>
          </a:xfrm>
          <a:prstGeom prst="rect">
            <a:avLst/>
          </a:prstGeom>
          <a:noFill/>
          <a:ln w="9525">
            <a:noFill/>
          </a:ln>
        </p:spPr>
        <p:txBody>
          <a:bodyPr anchor="t" anchorCtr="0"/>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13318" name="页脚占位符 13317"/>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sz="1200" strike="noStrike" noProof="1" dirty="0"/>
          </a:p>
        </p:txBody>
      </p:sp>
      <p:sp>
        <p:nvSpPr>
          <p:cNvPr id="13319" name="灯片编号占位符 13318"/>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sz="1200" strike="noStrike" noProof="1" dirty="0">
                <a:latin typeface="Arial" panose="020B0604020202020204" pitchFamily="34" charset="0"/>
                <a:ea typeface="宋体" panose="02010600030101010101" pitchFamily="2" charset="-122"/>
                <a:cs typeface="+mn-ea"/>
              </a:rPr>
            </a:fld>
            <a:endParaRPr lang="zh-CN"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8194" name="Rectangle 2"/>
          <p:cNvSpPr>
            <a:spLocks noGrp="1" noRot="1" noTextEdit="1"/>
          </p:cNvSpPr>
          <p:nvPr>
            <p:ph type="sldImg"/>
          </p:nvPr>
        </p:nvSpPr>
        <p:spPr/>
      </p:sp>
      <p:sp>
        <p:nvSpPr>
          <p:cNvPr id="8195" name="Rectangle 3"/>
          <p:cNvSpPr>
            <a:spLocks noGrp="1"/>
          </p:cNvSpPr>
          <p:nvPr>
            <p:ph type="body"/>
          </p:nvPr>
        </p:nvSpPr>
        <p:spPr/>
        <p:txBody>
          <a:bodyPr wrap="square" lIns="91440" tIns="45720" rIns="91440" bIns="45720" anchor="t" anchorCtr="0"/>
          <a:p>
            <a:pPr lvl="0">
              <a:spcBef>
                <a:spcPct val="0"/>
              </a:spcBef>
            </a:pPr>
            <a:r>
              <a:rPr lang="zh-CN" altLang="en-US" dirty="0"/>
              <a:t>分成三部分并概括大意</a:t>
            </a:r>
            <a:endParaRPr lang="zh-CN" altLang="en-US" dirty="0"/>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p>
        </p:txBody>
      </p:sp>
      <p:sp>
        <p:nvSpPr>
          <p:cNvPr id="8" name="页脚占位符 7"/>
          <p:cNvSpPr>
            <a:spLocks noGrp="1"/>
          </p:cNvSpPr>
          <p:nvPr>
            <p:ph type="ftr" sz="quarter" idx="11"/>
          </p:nvPr>
        </p:nvSpPr>
        <p:spPr/>
        <p:txBody>
          <a:bodyPr/>
          <a:p>
            <a:pPr lvl="0" fontAlgn="base"/>
            <a:endParaRPr lang="zh-CN" strike="noStrike" noProof="1" dirty="0"/>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p>
        </p:txBody>
      </p:sp>
      <p:sp>
        <p:nvSpPr>
          <p:cNvPr id="4" name="页脚占位符 3"/>
          <p:cNvSpPr>
            <a:spLocks noGrp="1"/>
          </p:cNvSpPr>
          <p:nvPr>
            <p:ph type="ftr" sz="quarter" idx="11"/>
          </p:nvPr>
        </p:nvSpPr>
        <p:spPr/>
        <p:txBody>
          <a:bodyPr/>
          <a:p>
            <a:pPr lvl="0" fontAlgn="base"/>
            <a:endParaRPr lang="zh-CN" strike="noStrike" noProof="1" dirty="0"/>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p>
        </p:txBody>
      </p:sp>
      <p:sp>
        <p:nvSpPr>
          <p:cNvPr id="3" name="页脚占位符 2"/>
          <p:cNvSpPr>
            <a:spLocks noGrp="1"/>
          </p:cNvSpPr>
          <p:nvPr>
            <p:ph type="ftr" sz="quarter" idx="11"/>
          </p:nvPr>
        </p:nvSpPr>
        <p:spPr/>
        <p:txBody>
          <a:bodyPr/>
          <a:p>
            <a:pPr lvl="0" fontAlgn="base"/>
            <a:endParaRPr lang="zh-CN" strike="noStrike" noProof="1" dirty="0"/>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dirty="0"/>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dirty="0"/>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slide" Target="slide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073" name="Picture 2" descr="图片3"/>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074" name="Text Box 3"/>
          <p:cNvSpPr txBox="1"/>
          <p:nvPr/>
        </p:nvSpPr>
        <p:spPr>
          <a:xfrm>
            <a:off x="1509713" y="620713"/>
            <a:ext cx="2105025" cy="5040312"/>
          </a:xfrm>
          <a:prstGeom prst="rect">
            <a:avLst/>
          </a:prstGeom>
          <a:noFill/>
          <a:ln w="9525">
            <a:noFill/>
          </a:ln>
        </p:spPr>
        <p:txBody>
          <a:bodyPr vert="eaVert">
            <a:spAutoFit/>
          </a:bodyPr>
          <a:p>
            <a:pPr>
              <a:spcBef>
                <a:spcPct val="50000"/>
              </a:spcBef>
            </a:pPr>
            <a:r>
              <a:rPr lang="zh-CN" altLang="en-US" sz="7200" b="1" dirty="0">
                <a:solidFill>
                  <a:srgbClr val="D9B20B"/>
                </a:solidFill>
                <a:latin typeface="Arial" panose="020B0604020202020204" pitchFamily="34" charset="0"/>
                <a:ea typeface="华文行楷" panose="02010800040101010101" pitchFamily="2" charset="-122"/>
              </a:rPr>
              <a:t>边    城</a:t>
            </a:r>
            <a:endParaRPr lang="zh-CN" altLang="en-US" sz="7200" b="1" dirty="0">
              <a:solidFill>
                <a:srgbClr val="D9B20B"/>
              </a:solidFill>
              <a:latin typeface="Arial" panose="020B0604020202020204" pitchFamily="34" charset="0"/>
              <a:ea typeface="华文行楷" panose="02010800040101010101" pitchFamily="2" charset="-122"/>
            </a:endParaRPr>
          </a:p>
          <a:p>
            <a:pPr>
              <a:spcBef>
                <a:spcPct val="50000"/>
              </a:spcBef>
            </a:pPr>
            <a:r>
              <a:rPr lang="zh-CN" altLang="zh-CN" sz="3600" dirty="0">
                <a:latin typeface="Arial" panose="020B0604020202020204" pitchFamily="34" charset="0"/>
                <a:ea typeface="华文行楷" panose="02010800040101010101" pitchFamily="2" charset="-122"/>
              </a:rPr>
              <a:t>                     </a:t>
            </a:r>
            <a:r>
              <a:rPr lang="zh-CN" altLang="en-US" sz="3600" b="1" dirty="0">
                <a:solidFill>
                  <a:srgbClr val="FFFF66"/>
                </a:solidFill>
                <a:latin typeface="Arial" panose="020B0604020202020204" pitchFamily="34" charset="0"/>
                <a:ea typeface="华文行楷" panose="02010800040101010101" pitchFamily="2" charset="-122"/>
              </a:rPr>
              <a:t>沈从文</a:t>
            </a:r>
            <a:endParaRPr lang="zh-CN" altLang="en-US" sz="3600" b="1" dirty="0">
              <a:solidFill>
                <a:srgbClr val="FFFF66"/>
              </a:solidFill>
              <a:latin typeface="Arial" panose="020B0604020202020204" pitchFamily="34" charset="0"/>
              <a:ea typeface="华文行楷" panose="02010800040101010101" pitchFamily="2" charset="-122"/>
            </a:endParaRPr>
          </a:p>
        </p:txBody>
      </p:sp>
    </p:spTree>
  </p:cSld>
  <p:clrMapOvr>
    <a:masterClrMapping/>
  </p:clrMapOvr>
  <p:transition spd="med">
    <p:circle/>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7826" name="Text Box 2"/>
          <p:cNvSpPr txBox="1">
            <a:spLocks noChangeArrowheads="1"/>
          </p:cNvSpPr>
          <p:nvPr/>
        </p:nvSpPr>
        <p:spPr bwMode="auto">
          <a:xfrm>
            <a:off x="228600" y="304800"/>
            <a:ext cx="3657600" cy="645160"/>
          </a:xfrm>
          <a:prstGeom prst="rect">
            <a:avLst/>
          </a:prstGeom>
          <a:noFill/>
          <a:ln w="9525">
            <a:noFill/>
            <a:miter lim="800000"/>
          </a:ln>
          <a:effectLst/>
        </p:spPr>
        <p:txBody>
          <a:bodyPr>
            <a:spAutoFit/>
          </a:bodyPr>
          <a:lstStyle/>
          <a:p>
            <a:pPr marR="0" defTabSz="914400">
              <a:spcBef>
                <a:spcPct val="50000"/>
              </a:spcBef>
              <a:buClrTx/>
              <a:buSzTx/>
              <a:defRPr/>
            </a:pPr>
            <a:r>
              <a:rPr kumimoji="1" lang="en-US" altLang="zh-CN" sz="3600" b="1" i="1" baseline="0" noProof="0">
                <a:solidFill>
                  <a:srgbClr val="311EE8"/>
                </a:solidFill>
                <a:effectLst>
                  <a:outerShdw blurRad="38100" dist="38100" dir="2700000" algn="tl">
                    <a:srgbClr val="C0C0C0"/>
                  </a:outerShdw>
                </a:effectLst>
                <a:uFillTx/>
                <a:latin typeface="Verdana" panose="020B0604030504040204" pitchFamily="34" charset="0"/>
                <a:ea typeface="宋体" panose="02010600030101010101" pitchFamily="2" charset="-122"/>
                <a:cs typeface="+mn-cs"/>
              </a:rPr>
              <a:t>1</a:t>
            </a:r>
            <a:r>
              <a:rPr kumimoji="1" lang="zh-CN" altLang="en-US" sz="3600" b="1" i="1" baseline="0" noProof="0">
                <a:solidFill>
                  <a:srgbClr val="311EE8"/>
                </a:solidFill>
                <a:effectLst>
                  <a:outerShdw blurRad="38100" dist="38100" dir="2700000" algn="tl">
                    <a:srgbClr val="C0C0C0"/>
                  </a:outerShdw>
                </a:effectLst>
                <a:uFillTx/>
                <a:latin typeface="Verdana" panose="020B0604030504040204" pitchFamily="34" charset="0"/>
                <a:ea typeface="宋体" panose="02010600030101010101" pitchFamily="2" charset="-122"/>
                <a:cs typeface="+mn-cs"/>
              </a:rPr>
              <a:t>、纯朴的翠翠</a:t>
            </a:r>
            <a:endParaRPr kumimoji="1" lang="zh-CN" altLang="en-US" sz="3600" b="1" i="1" baseline="0" noProof="0">
              <a:solidFill>
                <a:srgbClr val="311EE8"/>
              </a:solidFill>
              <a:effectLst>
                <a:outerShdw blurRad="38100" dist="38100" dir="2700000" algn="tl">
                  <a:srgbClr val="C0C0C0"/>
                </a:outerShdw>
              </a:effectLst>
              <a:uFillTx/>
              <a:latin typeface="Verdana" panose="020B0604030504040204" pitchFamily="34" charset="0"/>
              <a:ea typeface="宋体" panose="02010600030101010101" pitchFamily="2" charset="-122"/>
              <a:cs typeface="+mn-cs"/>
            </a:endParaRPr>
          </a:p>
        </p:txBody>
      </p:sp>
      <p:sp>
        <p:nvSpPr>
          <p:cNvPr id="77827" name="Text Box 3"/>
          <p:cNvSpPr txBox="1"/>
          <p:nvPr/>
        </p:nvSpPr>
        <p:spPr>
          <a:xfrm>
            <a:off x="533400" y="1600200"/>
            <a:ext cx="8201025" cy="3784600"/>
          </a:xfrm>
          <a:prstGeom prst="rect">
            <a:avLst/>
          </a:prstGeom>
          <a:noFill/>
          <a:ln w="9525">
            <a:noFill/>
          </a:ln>
        </p:spPr>
        <p:txBody>
          <a:bodyPr wrap="square">
            <a:spAutoFit/>
          </a:bodyPr>
          <a:p>
            <a:pPr>
              <a:spcBef>
                <a:spcPct val="50000"/>
              </a:spcBef>
              <a:buChar char="•"/>
            </a:pPr>
            <a:r>
              <a:rPr lang="zh-CN" altLang="en-US" sz="3200" b="1" dirty="0">
                <a:solidFill>
                  <a:srgbClr val="0000FF"/>
                </a:solidFill>
                <a:latin typeface="宋体" panose="02010600030101010101" pitchFamily="2" charset="-122"/>
              </a:rPr>
              <a:t>翠翠</a:t>
            </a:r>
            <a:r>
              <a:rPr lang="zh-CN" altLang="en-US" sz="3200" b="1" dirty="0">
                <a:solidFill>
                  <a:srgbClr val="FF3300"/>
                </a:solidFill>
                <a:latin typeface="宋体" panose="02010600030101010101" pitchFamily="2" charset="-122"/>
              </a:rPr>
              <a:t>天真善良、温柔清纯</a:t>
            </a:r>
            <a:r>
              <a:rPr lang="zh-CN" altLang="en-US" sz="3200" b="1" dirty="0">
                <a:solidFill>
                  <a:srgbClr val="0000FF"/>
                </a:solidFill>
                <a:latin typeface="宋体" panose="02010600030101010101" pitchFamily="2" charset="-122"/>
              </a:rPr>
              <a:t>。她和外公相依为</a:t>
            </a:r>
            <a:r>
              <a:rPr lang="zh-CN" altLang="en-US" sz="3200" b="1" dirty="0">
                <a:solidFill>
                  <a:srgbClr val="0000FF"/>
                </a:solidFill>
                <a:uFillTx/>
                <a:latin typeface="宋体" panose="02010600030101010101" pitchFamily="2" charset="-122"/>
              </a:rPr>
              <a:t>命，</a:t>
            </a:r>
            <a:r>
              <a:rPr lang="zh-CN" altLang="en-US" sz="3200" b="1" dirty="0">
                <a:solidFill>
                  <a:srgbClr val="0000FF"/>
                </a:solidFill>
                <a:latin typeface="宋体" panose="02010600030101010101" pitchFamily="2" charset="-122"/>
              </a:rPr>
              <a:t>对外公关心备至。因为外公不理解她的心事，她就幻想出逃让外公去寻她，可是想到外公找不到她时的无奈，有为外公担忧起来，为自己的想法的后果害怕自责。</a:t>
            </a:r>
            <a:endParaRPr lang="zh-CN" altLang="en-US" sz="3200" b="1" dirty="0">
              <a:solidFill>
                <a:srgbClr val="0000FF"/>
              </a:solidFill>
              <a:latin typeface="宋体" panose="02010600030101010101" pitchFamily="2" charset="-122"/>
            </a:endParaRPr>
          </a:p>
          <a:p>
            <a:pPr>
              <a:spcBef>
                <a:spcPct val="50000"/>
              </a:spcBef>
              <a:buChar char="•"/>
            </a:pPr>
            <a:r>
              <a:rPr lang="zh-CN" altLang="en-US" sz="3200" b="1" dirty="0">
                <a:solidFill>
                  <a:srgbClr val="0000FF"/>
                </a:solidFill>
                <a:latin typeface="宋体" panose="02010600030101010101" pitchFamily="2" charset="-122"/>
              </a:rPr>
              <a:t>她</a:t>
            </a:r>
            <a:r>
              <a:rPr lang="zh-CN" altLang="en-US" sz="3200" b="1" dirty="0">
                <a:solidFill>
                  <a:srgbClr val="FF3300"/>
                </a:solidFill>
                <a:latin typeface="宋体" panose="02010600030101010101" pitchFamily="2" charset="-122"/>
              </a:rPr>
              <a:t>情窦初开，爱上傩送，感情纯洁真挚，对爱执着追求。</a:t>
            </a:r>
            <a:endParaRPr lang="zh-CN" altLang="en-US" sz="3200" b="1" dirty="0">
              <a:solidFill>
                <a:srgbClr val="FF3300"/>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2" fill="hold" grpId="0" nodeType="clickEffect">
                                  <p:stCondLst>
                                    <p:cond delay="0"/>
                                  </p:stCondLst>
                                  <p:childTnLst>
                                    <p:set>
                                      <p:cBhvr>
                                        <p:cTn id="6" dur="1" fill="hold">
                                          <p:stCondLst>
                                            <p:cond delay="0"/>
                                          </p:stCondLst>
                                        </p:cTn>
                                        <p:tgtEl>
                                          <p:spTgt spid="77827">
                                            <p:txEl>
                                              <p:charRg st="0" end="93"/>
                                            </p:txEl>
                                          </p:spTgt>
                                        </p:tgtEl>
                                        <p:attrNameLst>
                                          <p:attrName>style.visibility</p:attrName>
                                        </p:attrNameLst>
                                      </p:cBhvr>
                                      <p:to>
                                        <p:strVal val="visible"/>
                                      </p:to>
                                    </p:set>
                                    <p:animEffect transition="in" filter="slide(fromRight)">
                                      <p:cBhvr>
                                        <p:cTn id="7" dur="500"/>
                                        <p:tgtEl>
                                          <p:spTgt spid="77827">
                                            <p:txEl>
                                              <p:charRg st="0" end="9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2" fill="hold" grpId="0" nodeType="clickEffect">
                                  <p:stCondLst>
                                    <p:cond delay="0"/>
                                  </p:stCondLst>
                                  <p:childTnLst>
                                    <p:set>
                                      <p:cBhvr>
                                        <p:cTn id="11" dur="1" fill="hold">
                                          <p:stCondLst>
                                            <p:cond delay="0"/>
                                          </p:stCondLst>
                                        </p:cTn>
                                        <p:tgtEl>
                                          <p:spTgt spid="77827">
                                            <p:txEl>
                                              <p:charRg st="93" end="119"/>
                                            </p:txEl>
                                          </p:spTgt>
                                        </p:tgtEl>
                                        <p:attrNameLst>
                                          <p:attrName>style.visibility</p:attrName>
                                        </p:attrNameLst>
                                      </p:cBhvr>
                                      <p:to>
                                        <p:strVal val="visible"/>
                                      </p:to>
                                    </p:set>
                                    <p:animEffect transition="in" filter="slide(fromRight)">
                                      <p:cBhvr>
                                        <p:cTn id="12" dur="500"/>
                                        <p:tgtEl>
                                          <p:spTgt spid="77827">
                                            <p:txEl>
                                              <p:charRg st="93" end="11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7" grpId="0" build="p"/>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8850" name="Text Box 2"/>
          <p:cNvSpPr txBox="1"/>
          <p:nvPr/>
        </p:nvSpPr>
        <p:spPr>
          <a:xfrm>
            <a:off x="228600" y="381000"/>
            <a:ext cx="3505200" cy="645160"/>
          </a:xfrm>
          <a:prstGeom prst="rect">
            <a:avLst/>
          </a:prstGeom>
          <a:noFill/>
          <a:ln w="9525">
            <a:noFill/>
          </a:ln>
        </p:spPr>
        <p:txBody>
          <a:bodyPr>
            <a:spAutoFit/>
          </a:bodyPr>
          <a:p>
            <a:pPr>
              <a:spcBef>
                <a:spcPct val="50000"/>
              </a:spcBef>
            </a:pPr>
            <a:r>
              <a:rPr lang="en-US" altLang="zh-CN" sz="3600" b="1" i="1" dirty="0">
                <a:solidFill>
                  <a:srgbClr val="311EE8"/>
                </a:solidFill>
                <a:uFillTx/>
                <a:latin typeface="宋体" panose="02010600030101010101" pitchFamily="2" charset="-122"/>
              </a:rPr>
              <a:t>2</a:t>
            </a:r>
            <a:r>
              <a:rPr lang="zh-CN" altLang="en-US" sz="3600" b="1" i="1" dirty="0">
                <a:solidFill>
                  <a:srgbClr val="311EE8"/>
                </a:solidFill>
                <a:uFillTx/>
                <a:latin typeface="宋体" panose="02010600030101010101" pitchFamily="2" charset="-122"/>
              </a:rPr>
              <a:t>、孤寂的翠翠</a:t>
            </a:r>
            <a:endParaRPr lang="zh-CN" altLang="en-US" sz="3600" b="1" i="1" dirty="0">
              <a:solidFill>
                <a:srgbClr val="311EE8"/>
              </a:solidFill>
              <a:uFillTx/>
              <a:latin typeface="宋体" panose="02010600030101010101" pitchFamily="2" charset="-122"/>
            </a:endParaRPr>
          </a:p>
        </p:txBody>
      </p:sp>
      <p:sp>
        <p:nvSpPr>
          <p:cNvPr id="78851" name="Text Box 3"/>
          <p:cNvSpPr txBox="1"/>
          <p:nvPr/>
        </p:nvSpPr>
        <p:spPr>
          <a:xfrm>
            <a:off x="381000" y="1371600"/>
            <a:ext cx="8186420" cy="2491740"/>
          </a:xfrm>
          <a:prstGeom prst="rect">
            <a:avLst/>
          </a:prstGeom>
          <a:noFill/>
          <a:ln w="9525">
            <a:noFill/>
          </a:ln>
        </p:spPr>
        <p:txBody>
          <a:bodyPr wrap="square">
            <a:spAutoFit/>
          </a:bodyPr>
          <a:p>
            <a:pPr>
              <a:spcBef>
                <a:spcPct val="50000"/>
              </a:spcBef>
              <a:buChar char="•"/>
            </a:pPr>
            <a:r>
              <a:rPr lang="zh-CN" altLang="en-US" sz="2400" b="1" dirty="0">
                <a:solidFill>
                  <a:srgbClr val="311EE8"/>
                </a:solidFill>
                <a:uFillTx/>
                <a:latin typeface="宋体" panose="02010600030101010101" pitchFamily="2" charset="-122"/>
              </a:rPr>
              <a:t>翠翠</a:t>
            </a:r>
            <a:r>
              <a:rPr lang="zh-CN" altLang="en-US" sz="2400" b="1" dirty="0">
                <a:solidFill>
                  <a:srgbClr val="FF3300"/>
                </a:solidFill>
                <a:latin typeface="宋体" panose="02010600030101010101" pitchFamily="2" charset="-122"/>
              </a:rPr>
              <a:t>自幼父母双亡，内心无比孤独</a:t>
            </a:r>
            <a:r>
              <a:rPr lang="zh-CN" altLang="en-US" sz="2400" b="1" dirty="0">
                <a:latin typeface="宋体" panose="02010600030101010101" pitchFamily="2" charset="-122"/>
              </a:rPr>
              <a:t>。</a:t>
            </a:r>
            <a:r>
              <a:rPr lang="zh-CN" altLang="en-US" sz="2400" b="1" dirty="0">
                <a:solidFill>
                  <a:srgbClr val="311EE8"/>
                </a:solidFill>
                <a:uFillTx/>
                <a:latin typeface="宋体" panose="02010600030101010101" pitchFamily="2" charset="-122"/>
              </a:rPr>
              <a:t>虽然有外公无微不至的照顾，但是并不能真正理解她作为一个青春少女的情怀。</a:t>
            </a:r>
            <a:r>
              <a:rPr lang="zh-CN" altLang="en-US" sz="2400" b="1" dirty="0">
                <a:solidFill>
                  <a:srgbClr val="FF3300"/>
                </a:solidFill>
                <a:latin typeface="宋体" panose="02010600030101010101" pitchFamily="2" charset="-122"/>
              </a:rPr>
              <a:t>没有人能体会一个思春少女的感情。她为这无奈的生活而痛哭，</a:t>
            </a:r>
            <a:r>
              <a:rPr lang="zh-CN" altLang="en-US" sz="2400" b="1" dirty="0">
                <a:solidFill>
                  <a:srgbClr val="311EE8"/>
                </a:solidFill>
                <a:uFillTx/>
                <a:latin typeface="宋体" panose="02010600030101010101" pitchFamily="2" charset="-122"/>
              </a:rPr>
              <a:t>外公不能明白她内心的哀痛。</a:t>
            </a:r>
            <a:endParaRPr lang="zh-CN" altLang="en-US" sz="2400" b="1" dirty="0">
              <a:latin typeface="宋体" panose="02010600030101010101" pitchFamily="2" charset="-122"/>
            </a:endParaRPr>
          </a:p>
          <a:p>
            <a:pPr>
              <a:spcBef>
                <a:spcPct val="50000"/>
              </a:spcBef>
              <a:buChar char="•"/>
            </a:pPr>
            <a:r>
              <a:rPr lang="zh-CN" altLang="en-US" sz="2400" b="1" dirty="0">
                <a:solidFill>
                  <a:srgbClr val="311EE8"/>
                </a:solidFill>
                <a:uFillTx/>
                <a:latin typeface="宋体" panose="02010600030101010101" pitchFamily="2" charset="-122"/>
              </a:rPr>
              <a:t>天保和傩送为了她而唱歌</a:t>
            </a:r>
            <a:r>
              <a:rPr lang="zh-CN" altLang="en-US" sz="2400" b="1" dirty="0">
                <a:solidFill>
                  <a:srgbClr val="311EE8"/>
                </a:solidFill>
                <a:uFillTx/>
                <a:latin typeface="Verdana" panose="020B0604030504040204" pitchFamily="34" charset="0"/>
              </a:rPr>
              <a:t>“</a:t>
            </a:r>
            <a:r>
              <a:rPr lang="zh-CN" altLang="en-US" sz="2400" b="1" dirty="0">
                <a:solidFill>
                  <a:srgbClr val="311EE8"/>
                </a:solidFill>
                <a:uFillTx/>
                <a:latin typeface="宋体" panose="02010600030101010101" pitchFamily="2" charset="-122"/>
              </a:rPr>
              <a:t>决斗</a:t>
            </a:r>
            <a:r>
              <a:rPr lang="zh-CN" altLang="en-US" sz="2400" b="1" dirty="0">
                <a:solidFill>
                  <a:srgbClr val="311EE8"/>
                </a:solidFill>
                <a:uFillTx/>
                <a:latin typeface="Verdana" panose="020B0604030504040204" pitchFamily="34" charset="0"/>
              </a:rPr>
              <a:t>”</a:t>
            </a:r>
            <a:r>
              <a:rPr lang="zh-CN" altLang="en-US" sz="2400" b="1" dirty="0">
                <a:solidFill>
                  <a:srgbClr val="311EE8"/>
                </a:solidFill>
                <a:uFillTx/>
                <a:latin typeface="宋体" panose="02010600030101010101" pitchFamily="2" charset="-122"/>
              </a:rPr>
              <a:t>，她却毫不知情，</a:t>
            </a:r>
            <a:r>
              <a:rPr lang="zh-CN" altLang="en-US" sz="2400" b="1" dirty="0">
                <a:solidFill>
                  <a:srgbClr val="FF3300"/>
                </a:solidFill>
                <a:latin typeface="宋体" panose="02010600030101010101" pitchFamily="2" charset="-122"/>
              </a:rPr>
              <a:t>只能在梦中希望爱情的实现，现实似乎与她无关。</a:t>
            </a:r>
            <a:endParaRPr lang="zh-CN" altLang="en-US" sz="2400" b="1" dirty="0">
              <a:solidFill>
                <a:srgbClr val="FF3300"/>
              </a:solidFill>
              <a:latin typeface="宋体" panose="02010600030101010101" pitchFamily="2" charset="-122"/>
            </a:endParaRPr>
          </a:p>
        </p:txBody>
      </p:sp>
      <p:sp>
        <p:nvSpPr>
          <p:cNvPr id="78852" name="Text Box 4"/>
          <p:cNvSpPr txBox="1"/>
          <p:nvPr/>
        </p:nvSpPr>
        <p:spPr>
          <a:xfrm>
            <a:off x="0" y="4953000"/>
            <a:ext cx="9144000" cy="519113"/>
          </a:xfrm>
          <a:prstGeom prst="rect">
            <a:avLst/>
          </a:prstGeom>
          <a:noFill/>
          <a:ln w="9525">
            <a:noFill/>
          </a:ln>
        </p:spPr>
        <p:txBody>
          <a:bodyPr>
            <a:spAutoFit/>
          </a:bodyPr>
          <a:p>
            <a:pPr lvl="3">
              <a:spcBef>
                <a:spcPct val="50000"/>
              </a:spcBef>
              <a:buFontTx/>
              <a:buChar char="•"/>
            </a:pPr>
            <a:r>
              <a:rPr lang="zh-CN" altLang="en-US" sz="2800" b="1" dirty="0">
                <a:latin typeface="宋体" panose="02010600030101010101" pitchFamily="2" charset="-122"/>
              </a:rPr>
              <a:t>。</a:t>
            </a:r>
            <a:endParaRPr lang="zh-CN" altLang="en-US" sz="2400" dirty="0">
              <a:latin typeface="宋体" panose="02010600030101010101" pitchFamily="2" charset="-122"/>
            </a:endParaRPr>
          </a:p>
        </p:txBody>
      </p:sp>
      <p:sp>
        <p:nvSpPr>
          <p:cNvPr id="78854" name="Text Box 6"/>
          <p:cNvSpPr txBox="1"/>
          <p:nvPr/>
        </p:nvSpPr>
        <p:spPr>
          <a:xfrm>
            <a:off x="449898" y="4038600"/>
            <a:ext cx="8243887" cy="1198880"/>
          </a:xfrm>
          <a:prstGeom prst="rect">
            <a:avLst/>
          </a:prstGeom>
          <a:noFill/>
          <a:ln w="9525">
            <a:noFill/>
          </a:ln>
        </p:spPr>
        <p:txBody>
          <a:bodyPr>
            <a:spAutoFit/>
          </a:bodyPr>
          <a:p>
            <a:pPr>
              <a:spcBef>
                <a:spcPct val="50000"/>
              </a:spcBef>
            </a:pPr>
            <a:r>
              <a:rPr lang="zh-CN" altLang="en-US" sz="2400" b="1" dirty="0">
                <a:solidFill>
                  <a:srgbClr val="311EE8"/>
                </a:solidFill>
                <a:uFillTx/>
                <a:latin typeface="宋体" panose="02010600030101010101" pitchFamily="2" charset="-122"/>
              </a:rPr>
              <a:t>天保闯滩而死，傩送离家出走，外公为她的婚事忧愁而死，她却并不理解这一切前因后果，</a:t>
            </a:r>
            <a:r>
              <a:rPr lang="zh-CN" altLang="en-US" sz="2400" b="1" dirty="0">
                <a:solidFill>
                  <a:srgbClr val="FF3300"/>
                </a:solidFill>
                <a:latin typeface="宋体" panose="02010600030101010101" pitchFamily="2" charset="-122"/>
              </a:rPr>
              <a:t>只能凄凉地守着渡船，等待着心上人的归来。</a:t>
            </a:r>
            <a:r>
              <a:rPr lang="zh-CN" altLang="en-US" sz="2400" b="1" dirty="0">
                <a:solidFill>
                  <a:srgbClr val="311EE8"/>
                </a:solidFill>
                <a:uFillTx/>
                <a:latin typeface="宋体" panose="02010600030101010101" pitchFamily="2" charset="-122"/>
              </a:rPr>
              <a:t>没有人能告诉她要孤独等待到什么时候。</a:t>
            </a:r>
            <a:endParaRPr lang="zh-CN" altLang="en-US" sz="2400" b="1" dirty="0">
              <a:solidFill>
                <a:srgbClr val="311EE8"/>
              </a:solidFill>
              <a:uFillTx/>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8850"/>
                                        </p:tgtEl>
                                        <p:attrNameLst>
                                          <p:attrName>style.visibility</p:attrName>
                                        </p:attrNameLst>
                                      </p:cBhvr>
                                      <p:to>
                                        <p:strVal val="visible"/>
                                      </p:to>
                                    </p:set>
                                    <p:anim calcmode="lin" valueType="num">
                                      <p:cBhvr additive="base">
                                        <p:cTn id="7" dur="500" fill="hold"/>
                                        <p:tgtEl>
                                          <p:spTgt spid="78850"/>
                                        </p:tgtEl>
                                        <p:attrNameLst>
                                          <p:attrName>ppt_x</p:attrName>
                                        </p:attrNameLst>
                                      </p:cBhvr>
                                      <p:tavLst>
                                        <p:tav tm="0">
                                          <p:val>
                                            <p:strVal val="0-#ppt_w/2"/>
                                          </p:val>
                                        </p:tav>
                                        <p:tav tm="100000">
                                          <p:val>
                                            <p:strVal val="#ppt_x"/>
                                          </p:val>
                                        </p:tav>
                                      </p:tavLst>
                                    </p:anim>
                                    <p:anim calcmode="lin" valueType="num">
                                      <p:cBhvr additive="base">
                                        <p:cTn id="8" dur="500" fill="hold"/>
                                        <p:tgtEl>
                                          <p:spTgt spid="788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8851"/>
                                        </p:tgtEl>
                                        <p:attrNameLst>
                                          <p:attrName>style.visibility</p:attrName>
                                        </p:attrNameLst>
                                      </p:cBhvr>
                                      <p:to>
                                        <p:strVal val="visible"/>
                                      </p:to>
                                    </p:set>
                                    <p:anim calcmode="lin" valueType="num">
                                      <p:cBhvr additive="base">
                                        <p:cTn id="13" dur="500" fill="hold"/>
                                        <p:tgtEl>
                                          <p:spTgt spid="78851"/>
                                        </p:tgtEl>
                                        <p:attrNameLst>
                                          <p:attrName>ppt_x</p:attrName>
                                        </p:attrNameLst>
                                      </p:cBhvr>
                                      <p:tavLst>
                                        <p:tav tm="0">
                                          <p:val>
                                            <p:strVal val="0-#ppt_w/2"/>
                                          </p:val>
                                        </p:tav>
                                        <p:tav tm="100000">
                                          <p:val>
                                            <p:strVal val="#ppt_x"/>
                                          </p:val>
                                        </p:tav>
                                      </p:tavLst>
                                    </p:anim>
                                    <p:anim calcmode="lin" valueType="num">
                                      <p:cBhvr additive="base">
                                        <p:cTn id="14" dur="500" fill="hold"/>
                                        <p:tgtEl>
                                          <p:spTgt spid="7885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8854"/>
                                        </p:tgtEl>
                                        <p:attrNameLst>
                                          <p:attrName>style.visibility</p:attrName>
                                        </p:attrNameLst>
                                      </p:cBhvr>
                                      <p:to>
                                        <p:strVal val="visible"/>
                                      </p:to>
                                    </p:set>
                                    <p:anim calcmode="lin" valueType="num">
                                      <p:cBhvr additive="base">
                                        <p:cTn id="19" dur="500" fill="hold"/>
                                        <p:tgtEl>
                                          <p:spTgt spid="78854"/>
                                        </p:tgtEl>
                                        <p:attrNameLst>
                                          <p:attrName>ppt_x</p:attrName>
                                        </p:attrNameLst>
                                      </p:cBhvr>
                                      <p:tavLst>
                                        <p:tav tm="0">
                                          <p:val>
                                            <p:strVal val="0-#ppt_w/2"/>
                                          </p:val>
                                        </p:tav>
                                        <p:tav tm="100000">
                                          <p:val>
                                            <p:strVal val="#ppt_x"/>
                                          </p:val>
                                        </p:tav>
                                      </p:tavLst>
                                    </p:anim>
                                    <p:anim calcmode="lin" valueType="num">
                                      <p:cBhvr additive="base">
                                        <p:cTn id="20" dur="500" fill="hold"/>
                                        <p:tgtEl>
                                          <p:spTgt spid="7885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78852"/>
                                        </p:tgtEl>
                                        <p:attrNameLst>
                                          <p:attrName>style.visibility</p:attrName>
                                        </p:attrNameLst>
                                      </p:cBhvr>
                                      <p:to>
                                        <p:strVal val="visible"/>
                                      </p:to>
                                    </p:set>
                                    <p:anim calcmode="lin" valueType="num">
                                      <p:cBhvr additive="base">
                                        <p:cTn id="25" dur="500" fill="hold"/>
                                        <p:tgtEl>
                                          <p:spTgt spid="78852"/>
                                        </p:tgtEl>
                                        <p:attrNameLst>
                                          <p:attrName>ppt_x</p:attrName>
                                        </p:attrNameLst>
                                      </p:cBhvr>
                                      <p:tavLst>
                                        <p:tav tm="0">
                                          <p:val>
                                            <p:strVal val="0-#ppt_w/2"/>
                                          </p:val>
                                        </p:tav>
                                        <p:tav tm="100000">
                                          <p:val>
                                            <p:strVal val="#ppt_x"/>
                                          </p:val>
                                        </p:tav>
                                      </p:tavLst>
                                    </p:anim>
                                    <p:anim calcmode="lin" valueType="num">
                                      <p:cBhvr additive="base">
                                        <p:cTn id="26" dur="500" fill="hold"/>
                                        <p:tgtEl>
                                          <p:spTgt spid="788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0" grpId="0"/>
      <p:bldP spid="78851" grpId="0"/>
      <p:bldP spid="78852" grpId="0"/>
      <p:bldP spid="78854"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1922" name="Text Box 2"/>
          <p:cNvSpPr txBox="1">
            <a:spLocks noChangeArrowheads="1"/>
          </p:cNvSpPr>
          <p:nvPr/>
        </p:nvSpPr>
        <p:spPr bwMode="auto">
          <a:xfrm>
            <a:off x="228600" y="1219200"/>
            <a:ext cx="4800600" cy="4707890"/>
          </a:xfrm>
          <a:prstGeom prst="rect">
            <a:avLst/>
          </a:prstGeom>
          <a:noFill/>
          <a:ln w="9525">
            <a:noFill/>
            <a:miter lim="800000"/>
          </a:ln>
          <a:effectLst/>
        </p:spPr>
        <p:txBody>
          <a:bodyPr>
            <a:spAutoFit/>
          </a:bodyPr>
          <a:p>
            <a:pPr algn="just">
              <a:spcBef>
                <a:spcPct val="50000"/>
              </a:spcBef>
            </a:pPr>
            <a:r>
              <a:rPr lang="en-US" altLang="zh-CN" sz="2800" noProof="1" dirty="0">
                <a:solidFill>
                  <a:srgbClr val="000000"/>
                </a:solidFill>
                <a:latin typeface="楷体_GB2312" pitchFamily="49" charset="-122"/>
                <a:ea typeface="楷体_GB2312" pitchFamily="49" charset="-122"/>
                <a:cs typeface="+mn-cs"/>
              </a:rPr>
              <a:t>    </a:t>
            </a:r>
            <a:r>
              <a:rPr lang="zh-CN" altLang="en-US" sz="2800" b="1" noProof="1" dirty="0">
                <a:solidFill>
                  <a:srgbClr val="000000"/>
                </a:solidFill>
                <a:latin typeface="楷体_GB2312" pitchFamily="49" charset="-122"/>
                <a:ea typeface="楷体_GB2312" pitchFamily="49" charset="-122"/>
                <a:cs typeface="+mn-cs"/>
              </a:rPr>
              <a:t>翠翠</a:t>
            </a:r>
            <a:r>
              <a:rPr lang="zh-CN" altLang="en-US" sz="2800" b="1" noProof="1" dirty="0">
                <a:solidFill>
                  <a:srgbClr val="FF0000"/>
                </a:solidFill>
                <a:latin typeface="楷体_GB2312" pitchFamily="49" charset="-122"/>
                <a:ea typeface="楷体_GB2312" pitchFamily="49" charset="-122"/>
                <a:cs typeface="+mn-cs"/>
              </a:rPr>
              <a:t>天真善良，温柔清纯。</a:t>
            </a:r>
            <a:r>
              <a:rPr lang="zh-CN" altLang="en-US" sz="3200" b="1" noProof="1" dirty="0">
                <a:solidFill>
                  <a:srgbClr val="0000CC"/>
                </a:solidFill>
                <a:effectLst>
                  <a:outerShdw blurRad="38100" dist="38100" dir="2700000">
                    <a:srgbClr val="C0C0C0"/>
                  </a:outerShdw>
                </a:effectLst>
                <a:latin typeface="Arial" panose="020B0604020202020204" pitchFamily="34" charset="0"/>
                <a:ea typeface="宋体" panose="02010600030101010101" pitchFamily="2" charset="-122"/>
                <a:cs typeface="+mn-cs"/>
              </a:rPr>
              <a:t>和外公相依为命，对其关怀备至。对于爱情羞涩又真挚，是一个理想化、纯美化的形象。</a:t>
            </a:r>
            <a:endParaRPr lang="zh-CN" altLang="en-US" sz="3200" b="1" noProof="1" dirty="0">
              <a:solidFill>
                <a:srgbClr val="0000CC"/>
              </a:solidFill>
              <a:effectLst>
                <a:outerShdw blurRad="38100" dist="38100" dir="2700000">
                  <a:srgbClr val="C0C0C0"/>
                </a:outerShdw>
              </a:effectLst>
              <a:latin typeface="Arial" panose="020B0604020202020204" pitchFamily="34" charset="0"/>
              <a:ea typeface="宋体" panose="02010600030101010101" pitchFamily="2" charset="-122"/>
            </a:endParaRPr>
          </a:p>
          <a:p>
            <a:pPr algn="just">
              <a:spcBef>
                <a:spcPct val="50000"/>
              </a:spcBef>
            </a:pPr>
            <a:r>
              <a:rPr lang="en-US" altLang="zh-CN" sz="3200" b="1" noProof="1" dirty="0">
                <a:solidFill>
                  <a:srgbClr val="000000"/>
                </a:solidFill>
                <a:latin typeface="楷体_GB2312" pitchFamily="49" charset="-122"/>
                <a:ea typeface="楷体_GB2312" pitchFamily="49" charset="-122"/>
                <a:cs typeface="+mn-cs"/>
              </a:rPr>
              <a:t>    </a:t>
            </a:r>
            <a:r>
              <a:rPr lang="zh-CN" altLang="en-US" sz="3200" b="1" noProof="1" dirty="0">
                <a:solidFill>
                  <a:srgbClr val="000000"/>
                </a:solidFill>
                <a:latin typeface="楷体_GB2312" pitchFamily="49" charset="-122"/>
                <a:ea typeface="楷体_GB2312" pitchFamily="49" charset="-122"/>
                <a:cs typeface="+mn-cs"/>
              </a:rPr>
              <a:t>而节选部分以后傩送远去，她又矢志不渝地等着心上人的归来，表现她爱的执著</a:t>
            </a:r>
            <a:r>
              <a:rPr lang="zh-CN" altLang="en-US" sz="2800" b="1" noProof="1" dirty="0">
                <a:solidFill>
                  <a:srgbClr val="000000"/>
                </a:solidFill>
                <a:latin typeface="楷体_GB2312" pitchFamily="49" charset="-122"/>
                <a:ea typeface="楷体_GB2312" pitchFamily="49" charset="-122"/>
                <a:cs typeface="+mn-cs"/>
              </a:rPr>
              <a:t>。 </a:t>
            </a:r>
            <a:endParaRPr lang="zh-CN" altLang="en-US" sz="2800" b="1" noProof="1" dirty="0">
              <a:solidFill>
                <a:srgbClr val="000000"/>
              </a:solidFill>
              <a:latin typeface="楷体_GB2312" pitchFamily="49" charset="-122"/>
              <a:ea typeface="楷体_GB2312" pitchFamily="49" charset="-122"/>
            </a:endParaRPr>
          </a:p>
        </p:txBody>
      </p:sp>
      <p:sp>
        <p:nvSpPr>
          <p:cNvPr id="14338" name="Text Box 3"/>
          <p:cNvSpPr txBox="1"/>
          <p:nvPr/>
        </p:nvSpPr>
        <p:spPr>
          <a:xfrm>
            <a:off x="457200" y="381000"/>
            <a:ext cx="2590800" cy="583565"/>
          </a:xfrm>
          <a:prstGeom prst="rect">
            <a:avLst/>
          </a:prstGeom>
          <a:noFill/>
          <a:ln w="9525">
            <a:noFill/>
          </a:ln>
        </p:spPr>
        <p:txBody>
          <a:bodyPr>
            <a:spAutoFit/>
          </a:bodyPr>
          <a:p>
            <a:pPr>
              <a:spcBef>
                <a:spcPct val="50000"/>
              </a:spcBef>
            </a:pPr>
            <a:r>
              <a:rPr lang="zh-CN" altLang="en-US" sz="3200" b="1" u="sng" dirty="0">
                <a:solidFill>
                  <a:srgbClr val="311EE8"/>
                </a:solidFill>
                <a:uFillTx/>
                <a:latin typeface="Times New Roman" panose="02020603050405020304" pitchFamily="18" charset="0"/>
                <a:ea typeface="楷体_GB2312" pitchFamily="49" charset="-122"/>
              </a:rPr>
              <a:t>翠翠的形象</a:t>
            </a:r>
            <a:endParaRPr lang="zh-CN" altLang="en-US" sz="3200" b="1" u="sng" dirty="0">
              <a:solidFill>
                <a:srgbClr val="311EE8"/>
              </a:solidFill>
              <a:uFillTx/>
              <a:latin typeface="Times New Roman" panose="02020603050405020304" pitchFamily="18" charset="0"/>
              <a:ea typeface="楷体_GB2312" pitchFamily="49" charset="-122"/>
            </a:endParaRPr>
          </a:p>
        </p:txBody>
      </p:sp>
      <p:pic>
        <p:nvPicPr>
          <p:cNvPr id="14339" name="Picture 4" descr="cuicuiyugou"/>
          <p:cNvPicPr>
            <a:picLocks noChangeAspect="1"/>
          </p:cNvPicPr>
          <p:nvPr/>
        </p:nvPicPr>
        <p:blipFill>
          <a:blip r:embed="rId1"/>
          <a:stretch>
            <a:fillRect/>
          </a:stretch>
        </p:blipFill>
        <p:spPr>
          <a:xfrm>
            <a:off x="5105400" y="1066800"/>
            <a:ext cx="3771900" cy="5029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1922"/>
                                        </p:tgtEl>
                                        <p:attrNameLst>
                                          <p:attrName>style.visibility</p:attrName>
                                        </p:attrNameLst>
                                      </p:cBhvr>
                                      <p:to>
                                        <p:strVal val="visible"/>
                                      </p:to>
                                    </p:set>
                                    <p:animEffect transition="in" filter="dissolve">
                                      <p:cBhvr>
                                        <p:cTn id="7" dur="500"/>
                                        <p:tgtEl>
                                          <p:spTgt spid="819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2"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5361" name="Text Box 2"/>
          <p:cNvSpPr txBox="1"/>
          <p:nvPr/>
        </p:nvSpPr>
        <p:spPr>
          <a:xfrm>
            <a:off x="533400" y="123825"/>
            <a:ext cx="7848600" cy="645160"/>
          </a:xfrm>
          <a:prstGeom prst="rect">
            <a:avLst/>
          </a:prstGeom>
          <a:noFill/>
          <a:ln w="9525">
            <a:noFill/>
          </a:ln>
        </p:spPr>
        <p:txBody>
          <a:bodyPr>
            <a:spAutoFit/>
          </a:bodyPr>
          <a:p>
            <a:pPr>
              <a:spcBef>
                <a:spcPct val="50000"/>
              </a:spcBef>
            </a:pPr>
            <a:r>
              <a:rPr lang="zh-CN" altLang="en-US" sz="3600" b="1" dirty="0">
                <a:solidFill>
                  <a:srgbClr val="311EE8"/>
                </a:solidFill>
                <a:uFillTx/>
                <a:latin typeface="Verdana" panose="020B0604030504040204" pitchFamily="34" charset="0"/>
              </a:rPr>
              <a:t>简要分析小说中的其他人物形象。</a:t>
            </a:r>
            <a:endParaRPr lang="zh-CN" altLang="en-US" sz="3600" b="1" dirty="0">
              <a:solidFill>
                <a:srgbClr val="311EE8"/>
              </a:solidFill>
              <a:uFillTx/>
              <a:latin typeface="Verdana" panose="020B0604030504040204" pitchFamily="34" charset="0"/>
            </a:endParaRPr>
          </a:p>
        </p:txBody>
      </p:sp>
      <p:sp>
        <p:nvSpPr>
          <p:cNvPr id="79875" name="Text Box 3"/>
          <p:cNvSpPr txBox="1"/>
          <p:nvPr/>
        </p:nvSpPr>
        <p:spPr>
          <a:xfrm>
            <a:off x="250825" y="5229225"/>
            <a:ext cx="1371600" cy="579438"/>
          </a:xfrm>
          <a:prstGeom prst="rect">
            <a:avLst/>
          </a:prstGeom>
          <a:noFill/>
          <a:ln w="9525">
            <a:noFill/>
          </a:ln>
        </p:spPr>
        <p:txBody>
          <a:bodyPr>
            <a:spAutoFit/>
          </a:bodyPr>
          <a:p>
            <a:pPr>
              <a:spcBef>
                <a:spcPct val="50000"/>
              </a:spcBef>
            </a:pPr>
            <a:r>
              <a:rPr lang="zh-CN" altLang="en-US" sz="3200" b="1" dirty="0">
                <a:solidFill>
                  <a:srgbClr val="FF3300"/>
                </a:solidFill>
                <a:latin typeface="Times New Roman" panose="02020603050405020304" pitchFamily="18" charset="0"/>
              </a:rPr>
              <a:t>外公</a:t>
            </a:r>
            <a:r>
              <a:rPr lang="zh-CN" altLang="en-US" sz="3200" b="1" dirty="0">
                <a:latin typeface="Times New Roman" panose="02020603050405020304" pitchFamily="18" charset="0"/>
              </a:rPr>
              <a:t>：</a:t>
            </a:r>
            <a:endParaRPr lang="zh-CN" altLang="en-US" sz="3200" b="1" dirty="0">
              <a:latin typeface="Times New Roman" panose="02020603050405020304" pitchFamily="18" charset="0"/>
            </a:endParaRPr>
          </a:p>
        </p:txBody>
      </p:sp>
      <p:sp>
        <p:nvSpPr>
          <p:cNvPr id="79876" name="Text Box 4"/>
          <p:cNvSpPr txBox="1"/>
          <p:nvPr/>
        </p:nvSpPr>
        <p:spPr>
          <a:xfrm>
            <a:off x="1476375" y="5303838"/>
            <a:ext cx="7391400" cy="954087"/>
          </a:xfrm>
          <a:prstGeom prst="rect">
            <a:avLst/>
          </a:prstGeom>
          <a:noFill/>
          <a:ln w="9525">
            <a:noFill/>
          </a:ln>
        </p:spPr>
        <p:txBody>
          <a:bodyPr>
            <a:spAutoFit/>
          </a:bodyPr>
          <a:p>
            <a:pPr>
              <a:spcBef>
                <a:spcPct val="50000"/>
              </a:spcBef>
            </a:pPr>
            <a:r>
              <a:rPr lang="zh-CN" altLang="en-US" sz="2800" dirty="0">
                <a:solidFill>
                  <a:srgbClr val="FF3300"/>
                </a:solidFill>
                <a:latin typeface="Times New Roman" panose="02020603050405020304" pitchFamily="18" charset="0"/>
                <a:ea typeface="黑体" panose="02010609060101010101" pitchFamily="2" charset="-122"/>
              </a:rPr>
              <a:t>是中国传统美德的典范。对孙女爱怜备至，为其亲事操心担忧，尽力促成其爱情的实现。</a:t>
            </a:r>
            <a:endParaRPr lang="zh-CN" altLang="en-US" sz="2000" dirty="0">
              <a:solidFill>
                <a:srgbClr val="FF3300"/>
              </a:solidFill>
              <a:latin typeface="Verdana" panose="020B0604030504040204" pitchFamily="34" charset="0"/>
            </a:endParaRPr>
          </a:p>
        </p:txBody>
      </p:sp>
      <p:sp>
        <p:nvSpPr>
          <p:cNvPr id="15364" name="Rectangle 5"/>
          <p:cNvSpPr/>
          <p:nvPr/>
        </p:nvSpPr>
        <p:spPr>
          <a:xfrm>
            <a:off x="468313" y="765175"/>
            <a:ext cx="8496300" cy="4399915"/>
          </a:xfrm>
          <a:prstGeom prst="rect">
            <a:avLst/>
          </a:prstGeom>
          <a:noFill/>
          <a:ln w="9525">
            <a:noFill/>
          </a:ln>
        </p:spPr>
        <p:txBody>
          <a:bodyPr>
            <a:spAutoFit/>
          </a:bodyPr>
          <a:p>
            <a:r>
              <a:rPr lang="zh-CN" altLang="en-US" sz="2800" b="1" dirty="0">
                <a:solidFill>
                  <a:srgbClr val="311EE8"/>
                </a:solidFill>
                <a:uFillTx/>
                <a:latin typeface="Arial" panose="020B0604020202020204" pitchFamily="34" charset="0"/>
              </a:rPr>
              <a:t>（</a:t>
            </a:r>
            <a:r>
              <a:rPr lang="en-US" altLang="zh-CN" sz="2800" b="1" dirty="0">
                <a:solidFill>
                  <a:srgbClr val="311EE8"/>
                </a:solidFill>
                <a:uFillTx/>
                <a:latin typeface="Arial" panose="020B0604020202020204" pitchFamily="34" charset="0"/>
              </a:rPr>
              <a:t>1</a:t>
            </a:r>
            <a:r>
              <a:rPr lang="zh-CN" altLang="en-US" sz="2800" b="1" dirty="0">
                <a:solidFill>
                  <a:srgbClr val="311EE8"/>
                </a:solidFill>
                <a:uFillTx/>
                <a:latin typeface="Arial" panose="020B0604020202020204" pitchFamily="34" charset="0"/>
              </a:rPr>
              <a:t>）讲翠翠父母的故事</a:t>
            </a:r>
            <a:r>
              <a:rPr lang="en-US" altLang="zh-CN" sz="2800" b="1" dirty="0">
                <a:solidFill>
                  <a:srgbClr val="311EE8"/>
                </a:solidFill>
                <a:uFillTx/>
                <a:latin typeface="Arial" panose="020B0604020202020204" pitchFamily="34" charset="0"/>
              </a:rPr>
              <a:t>——</a:t>
            </a:r>
            <a:r>
              <a:rPr lang="zh-CN" altLang="en-US" sz="2800" b="1" dirty="0">
                <a:solidFill>
                  <a:srgbClr val="311EE8"/>
                </a:solidFill>
                <a:uFillTx/>
                <a:latin typeface="Arial" panose="020B0604020202020204" pitchFamily="34" charset="0"/>
              </a:rPr>
              <a:t>告诉翠翠应该怎样去爱</a:t>
            </a:r>
            <a:endParaRPr lang="zh-CN" altLang="en-US" sz="2800" b="1" dirty="0">
              <a:solidFill>
                <a:srgbClr val="311EE8"/>
              </a:solidFill>
              <a:uFillTx/>
              <a:latin typeface="Arial" panose="020B0604020202020204" pitchFamily="34" charset="0"/>
            </a:endParaRPr>
          </a:p>
          <a:p>
            <a:r>
              <a:rPr lang="zh-CN" altLang="en-US" sz="2800" b="1" dirty="0">
                <a:solidFill>
                  <a:srgbClr val="311EE8"/>
                </a:solidFill>
                <a:uFillTx/>
                <a:latin typeface="Arial" panose="020B0604020202020204" pitchFamily="34" charset="0"/>
              </a:rPr>
              <a:t>（</a:t>
            </a:r>
            <a:r>
              <a:rPr lang="en-US" altLang="zh-CN" sz="2800" b="1" dirty="0">
                <a:solidFill>
                  <a:srgbClr val="311EE8"/>
                </a:solidFill>
                <a:uFillTx/>
                <a:latin typeface="Arial" panose="020B0604020202020204" pitchFamily="34" charset="0"/>
              </a:rPr>
              <a:t>2</a:t>
            </a:r>
            <a:r>
              <a:rPr lang="zh-CN" altLang="en-US" sz="2800" b="1" dirty="0">
                <a:solidFill>
                  <a:srgbClr val="311EE8"/>
                </a:solidFill>
                <a:uFillTx/>
                <a:latin typeface="Arial" panose="020B0604020202020204" pitchFamily="34" charset="0"/>
              </a:rPr>
              <a:t>） 去城里打听却不告诉翠翠</a:t>
            </a:r>
            <a:r>
              <a:rPr lang="en-US" altLang="zh-CN" sz="2800" b="1" dirty="0">
                <a:solidFill>
                  <a:srgbClr val="311EE8"/>
                </a:solidFill>
                <a:uFillTx/>
                <a:latin typeface="Arial" panose="020B0604020202020204" pitchFamily="34" charset="0"/>
              </a:rPr>
              <a:t>——</a:t>
            </a:r>
            <a:r>
              <a:rPr lang="zh-CN" altLang="en-US" sz="2800" b="1" dirty="0">
                <a:solidFill>
                  <a:srgbClr val="311EE8"/>
                </a:solidFill>
                <a:uFillTx/>
                <a:latin typeface="Arial" panose="020B0604020202020204" pitchFamily="34" charset="0"/>
              </a:rPr>
              <a:t>给她余地，不影响翠翠的选择</a:t>
            </a:r>
            <a:endParaRPr lang="zh-CN" altLang="en-US" sz="2800" b="1" dirty="0">
              <a:solidFill>
                <a:srgbClr val="311EE8"/>
              </a:solidFill>
              <a:uFillTx/>
              <a:latin typeface="Arial" panose="020B0604020202020204" pitchFamily="34" charset="0"/>
            </a:endParaRPr>
          </a:p>
          <a:p>
            <a:r>
              <a:rPr lang="zh-CN" altLang="en-US" sz="2800" b="1" dirty="0">
                <a:solidFill>
                  <a:srgbClr val="311EE8"/>
                </a:solidFill>
                <a:uFillTx/>
                <a:latin typeface="Arial" panose="020B0604020202020204" pitchFamily="34" charset="0"/>
              </a:rPr>
              <a:t>（</a:t>
            </a:r>
            <a:r>
              <a:rPr lang="en-US" altLang="zh-CN" sz="2800" b="1" dirty="0">
                <a:solidFill>
                  <a:srgbClr val="311EE8"/>
                </a:solidFill>
                <a:uFillTx/>
                <a:latin typeface="Arial" panose="020B0604020202020204" pitchFamily="34" charset="0"/>
              </a:rPr>
              <a:t>3</a:t>
            </a:r>
            <a:r>
              <a:rPr lang="zh-CN" altLang="en-US" sz="2800" b="1" dirty="0">
                <a:solidFill>
                  <a:srgbClr val="311EE8"/>
                </a:solidFill>
                <a:uFillTx/>
                <a:latin typeface="Arial" panose="020B0604020202020204" pitchFamily="34" charset="0"/>
              </a:rPr>
              <a:t>）第三节对话</a:t>
            </a:r>
            <a:r>
              <a:rPr lang="en-US" altLang="zh-CN" sz="2800" b="1" dirty="0">
                <a:solidFill>
                  <a:srgbClr val="311EE8"/>
                </a:solidFill>
                <a:uFillTx/>
                <a:latin typeface="Arial" panose="020B0604020202020204" pitchFamily="34" charset="0"/>
              </a:rPr>
              <a:t>——</a:t>
            </a:r>
            <a:r>
              <a:rPr lang="zh-CN" altLang="en-US" sz="2800" b="1" dirty="0">
                <a:solidFill>
                  <a:srgbClr val="311EE8"/>
                </a:solidFill>
                <a:uFillTx/>
                <a:latin typeface="Arial" panose="020B0604020202020204" pitchFamily="34" charset="0"/>
              </a:rPr>
              <a:t>爷爷十分尊重翠翠的感情，把提亲的事当笑话讲。</a:t>
            </a:r>
            <a:endParaRPr lang="zh-CN" altLang="en-US" sz="2800" b="1" dirty="0">
              <a:solidFill>
                <a:srgbClr val="311EE8"/>
              </a:solidFill>
              <a:uFillTx/>
              <a:latin typeface="Arial" panose="020B0604020202020204" pitchFamily="34" charset="0"/>
            </a:endParaRPr>
          </a:p>
          <a:p>
            <a:r>
              <a:rPr lang="zh-CN" altLang="en-US" sz="2800" b="1" dirty="0">
                <a:solidFill>
                  <a:srgbClr val="311EE8"/>
                </a:solidFill>
                <a:uFillTx/>
                <a:latin typeface="Arial" panose="020B0604020202020204" pitchFamily="34" charset="0"/>
              </a:rPr>
              <a:t>（</a:t>
            </a:r>
            <a:r>
              <a:rPr lang="en-US" altLang="zh-CN" sz="2800" b="1" dirty="0">
                <a:solidFill>
                  <a:srgbClr val="311EE8"/>
                </a:solidFill>
                <a:uFillTx/>
                <a:latin typeface="Arial" panose="020B0604020202020204" pitchFamily="34" charset="0"/>
              </a:rPr>
              <a:t>4</a:t>
            </a:r>
            <a:r>
              <a:rPr lang="zh-CN" altLang="en-US" sz="2800" b="1" dirty="0">
                <a:solidFill>
                  <a:srgbClr val="311EE8"/>
                </a:solidFill>
                <a:uFillTx/>
                <a:latin typeface="Arial" panose="020B0604020202020204" pitchFamily="34" charset="0"/>
              </a:rPr>
              <a:t>） 翠翠心乱了，吹不好芦管，爷爷给她吹，吹的她心都软了。</a:t>
            </a:r>
            <a:r>
              <a:rPr lang="en-US" altLang="zh-CN" sz="2800" b="1" dirty="0">
                <a:solidFill>
                  <a:srgbClr val="311EE8"/>
                </a:solidFill>
                <a:uFillTx/>
                <a:latin typeface="Arial" panose="020B0604020202020204" pitchFamily="34" charset="0"/>
              </a:rPr>
              <a:t>——</a:t>
            </a:r>
            <a:r>
              <a:rPr lang="zh-CN" altLang="en-US" sz="2800" b="1" dirty="0">
                <a:solidFill>
                  <a:srgbClr val="311EE8"/>
                </a:solidFill>
                <a:uFillTx/>
                <a:latin typeface="Arial" panose="020B0604020202020204" pitchFamily="34" charset="0"/>
              </a:rPr>
              <a:t>理解翠翠的心</a:t>
            </a:r>
            <a:endParaRPr lang="zh-CN" altLang="en-US" sz="2800" b="1" dirty="0">
              <a:solidFill>
                <a:srgbClr val="311EE8"/>
              </a:solidFill>
              <a:uFillTx/>
              <a:latin typeface="Arial" panose="020B0604020202020204" pitchFamily="34" charset="0"/>
            </a:endParaRPr>
          </a:p>
          <a:p>
            <a:r>
              <a:rPr lang="zh-CN" altLang="en-US" sz="2800" b="1" dirty="0">
                <a:solidFill>
                  <a:srgbClr val="311EE8"/>
                </a:solidFill>
                <a:uFillTx/>
                <a:latin typeface="Arial" panose="020B0604020202020204" pitchFamily="34" charset="0"/>
              </a:rPr>
              <a:t>（</a:t>
            </a:r>
            <a:r>
              <a:rPr lang="en-US" altLang="zh-CN" sz="2800" b="1" dirty="0">
                <a:solidFill>
                  <a:srgbClr val="311EE8"/>
                </a:solidFill>
                <a:uFillTx/>
                <a:latin typeface="Arial" panose="020B0604020202020204" pitchFamily="34" charset="0"/>
              </a:rPr>
              <a:t>5 </a:t>
            </a:r>
            <a:r>
              <a:rPr lang="zh-CN" altLang="en-US" sz="2800" b="1" dirty="0">
                <a:solidFill>
                  <a:srgbClr val="311EE8"/>
                </a:solidFill>
                <a:uFillTx/>
                <a:latin typeface="Arial" panose="020B0604020202020204" pitchFamily="34" charset="0"/>
              </a:rPr>
              <a:t>）当傩送出走，翠翠却不知情，翠翠让爷爷唱歌，爷爷唱的是傩送唱的歌，翠翠就又摘了一把“虎耳草”。</a:t>
            </a:r>
            <a:r>
              <a:rPr lang="en-US" altLang="zh-CN" sz="2800" b="1" dirty="0">
                <a:solidFill>
                  <a:srgbClr val="311EE8"/>
                </a:solidFill>
                <a:uFillTx/>
                <a:latin typeface="Arial" panose="020B0604020202020204" pitchFamily="34" charset="0"/>
              </a:rPr>
              <a:t>——</a:t>
            </a:r>
            <a:r>
              <a:rPr lang="zh-CN" altLang="en-US" sz="2800" b="1" dirty="0">
                <a:solidFill>
                  <a:srgbClr val="311EE8"/>
                </a:solidFill>
                <a:uFillTx/>
                <a:latin typeface="Arial" panose="020B0604020202020204" pitchFamily="34" charset="0"/>
              </a:rPr>
              <a:t>心疼翠翠，其实是一种复杂的感情。</a:t>
            </a:r>
            <a:endParaRPr lang="zh-CN" altLang="en-US" sz="2800" b="1" dirty="0">
              <a:solidFill>
                <a:srgbClr val="311EE8"/>
              </a:solidFill>
              <a:uFillTx/>
              <a:latin typeface="Arial" panose="020B0604020202020204" pitchFamily="34" charset="0"/>
            </a:endParaRPr>
          </a:p>
        </p:txBody>
      </p:sp>
    </p:spTree>
  </p:cSld>
  <p:clrMapOvr>
    <a:masterClrMapping/>
  </p:clrMapOvr>
  <p:transition>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9875"/>
                                        </p:tgtEl>
                                        <p:attrNameLst>
                                          <p:attrName>style.visibility</p:attrName>
                                        </p:attrNameLst>
                                      </p:cBhvr>
                                      <p:to>
                                        <p:strVal val="visible"/>
                                      </p:to>
                                    </p:set>
                                    <p:anim calcmode="lin" valueType="num">
                                      <p:cBhvr additive="base">
                                        <p:cTn id="7" dur="500" fill="hold"/>
                                        <p:tgtEl>
                                          <p:spTgt spid="79875"/>
                                        </p:tgtEl>
                                        <p:attrNameLst>
                                          <p:attrName>ppt_x</p:attrName>
                                        </p:attrNameLst>
                                      </p:cBhvr>
                                      <p:tavLst>
                                        <p:tav tm="0">
                                          <p:val>
                                            <p:strVal val="0-#ppt_w/2"/>
                                          </p:val>
                                        </p:tav>
                                        <p:tav tm="100000">
                                          <p:val>
                                            <p:strVal val="#ppt_x"/>
                                          </p:val>
                                        </p:tav>
                                      </p:tavLst>
                                    </p:anim>
                                    <p:anim calcmode="lin" valueType="num">
                                      <p:cBhvr additive="base">
                                        <p:cTn id="8" dur="500" fill="hold"/>
                                        <p:tgtEl>
                                          <p:spTgt spid="7987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9876"/>
                                        </p:tgtEl>
                                        <p:attrNameLst>
                                          <p:attrName>style.visibility</p:attrName>
                                        </p:attrNameLst>
                                      </p:cBhvr>
                                      <p:to>
                                        <p:strVal val="visible"/>
                                      </p:to>
                                    </p:set>
                                    <p:anim calcmode="lin" valueType="num">
                                      <p:cBhvr additive="base">
                                        <p:cTn id="13" dur="500" fill="hold"/>
                                        <p:tgtEl>
                                          <p:spTgt spid="79876"/>
                                        </p:tgtEl>
                                        <p:attrNameLst>
                                          <p:attrName>ppt_x</p:attrName>
                                        </p:attrNameLst>
                                      </p:cBhvr>
                                      <p:tavLst>
                                        <p:tav tm="0">
                                          <p:val>
                                            <p:strVal val="0-#ppt_w/2"/>
                                          </p:val>
                                        </p:tav>
                                        <p:tav tm="100000">
                                          <p:val>
                                            <p:strVal val="#ppt_x"/>
                                          </p:val>
                                        </p:tav>
                                      </p:tavLst>
                                    </p:anim>
                                    <p:anim calcmode="lin" valueType="num">
                                      <p:cBhvr additive="base">
                                        <p:cTn id="14" dur="500" fill="hold"/>
                                        <p:tgtEl>
                                          <p:spTgt spid="798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5" grpId="0"/>
      <p:bldP spid="79876"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6385" name="Text Box 2"/>
          <p:cNvSpPr txBox="1"/>
          <p:nvPr/>
        </p:nvSpPr>
        <p:spPr>
          <a:xfrm>
            <a:off x="685800" y="533400"/>
            <a:ext cx="1143000" cy="579438"/>
          </a:xfrm>
          <a:prstGeom prst="rect">
            <a:avLst/>
          </a:prstGeom>
          <a:noFill/>
          <a:ln w="9525">
            <a:noFill/>
          </a:ln>
        </p:spPr>
        <p:txBody>
          <a:bodyPr>
            <a:spAutoFit/>
          </a:bodyPr>
          <a:p>
            <a:pPr>
              <a:spcBef>
                <a:spcPct val="50000"/>
              </a:spcBef>
            </a:pPr>
            <a:endParaRPr lang="zh-CN" altLang="zh-CN" sz="3200" b="1" dirty="0">
              <a:latin typeface="Times New Roman" panose="02020603050405020304" pitchFamily="18" charset="0"/>
            </a:endParaRPr>
          </a:p>
        </p:txBody>
      </p:sp>
      <p:sp>
        <p:nvSpPr>
          <p:cNvPr id="16386" name="Text Box 3"/>
          <p:cNvSpPr txBox="1"/>
          <p:nvPr/>
        </p:nvSpPr>
        <p:spPr>
          <a:xfrm>
            <a:off x="533400" y="609600"/>
            <a:ext cx="1295400" cy="579438"/>
          </a:xfrm>
          <a:prstGeom prst="rect">
            <a:avLst/>
          </a:prstGeom>
          <a:noFill/>
          <a:ln w="9525">
            <a:noFill/>
          </a:ln>
        </p:spPr>
        <p:txBody>
          <a:bodyPr>
            <a:spAutoFit/>
          </a:bodyPr>
          <a:p>
            <a:pPr>
              <a:spcBef>
                <a:spcPct val="50000"/>
              </a:spcBef>
            </a:pPr>
            <a:r>
              <a:rPr lang="zh-CN" altLang="en-US" sz="3200" b="1" dirty="0">
                <a:solidFill>
                  <a:srgbClr val="3333FF"/>
                </a:solidFill>
                <a:latin typeface="Times New Roman" panose="02020603050405020304" pitchFamily="18" charset="0"/>
              </a:rPr>
              <a:t>天保：</a:t>
            </a:r>
            <a:endParaRPr lang="zh-CN" altLang="en-US" sz="3200" b="1" dirty="0">
              <a:solidFill>
                <a:srgbClr val="3333FF"/>
              </a:solidFill>
              <a:latin typeface="Times New Roman" panose="02020603050405020304" pitchFamily="18" charset="0"/>
            </a:endParaRPr>
          </a:p>
        </p:txBody>
      </p:sp>
      <p:sp>
        <p:nvSpPr>
          <p:cNvPr id="16387" name="Text Box 4"/>
          <p:cNvSpPr txBox="1"/>
          <p:nvPr/>
        </p:nvSpPr>
        <p:spPr>
          <a:xfrm>
            <a:off x="609600" y="3657600"/>
            <a:ext cx="1447800" cy="579438"/>
          </a:xfrm>
          <a:prstGeom prst="rect">
            <a:avLst/>
          </a:prstGeom>
          <a:noFill/>
          <a:ln w="9525">
            <a:noFill/>
          </a:ln>
        </p:spPr>
        <p:txBody>
          <a:bodyPr>
            <a:spAutoFit/>
          </a:bodyPr>
          <a:p>
            <a:pPr>
              <a:spcBef>
                <a:spcPct val="50000"/>
              </a:spcBef>
            </a:pPr>
            <a:r>
              <a:rPr lang="zh-CN" altLang="en-US" sz="3200" b="1" dirty="0">
                <a:solidFill>
                  <a:srgbClr val="3333FF"/>
                </a:solidFill>
                <a:latin typeface="Times New Roman" panose="02020603050405020304" pitchFamily="18" charset="0"/>
              </a:rPr>
              <a:t>傩送：</a:t>
            </a:r>
            <a:endParaRPr lang="zh-CN" altLang="en-US" sz="3200" b="1" dirty="0">
              <a:solidFill>
                <a:srgbClr val="3333FF"/>
              </a:solidFill>
              <a:latin typeface="Times New Roman" panose="02020603050405020304" pitchFamily="18" charset="0"/>
            </a:endParaRPr>
          </a:p>
        </p:txBody>
      </p:sp>
      <p:sp>
        <p:nvSpPr>
          <p:cNvPr id="80901" name="Text Box 5"/>
          <p:cNvSpPr txBox="1"/>
          <p:nvPr/>
        </p:nvSpPr>
        <p:spPr>
          <a:xfrm>
            <a:off x="2057400" y="533400"/>
            <a:ext cx="6400800" cy="579438"/>
          </a:xfrm>
          <a:prstGeom prst="rect">
            <a:avLst/>
          </a:prstGeom>
          <a:noFill/>
          <a:ln w="9525">
            <a:noFill/>
          </a:ln>
        </p:spPr>
        <p:txBody>
          <a:bodyPr>
            <a:spAutoFit/>
          </a:bodyPr>
          <a:p>
            <a:pPr>
              <a:spcBef>
                <a:spcPct val="50000"/>
              </a:spcBef>
            </a:pPr>
            <a:endParaRPr lang="zh-CN" altLang="zh-CN" sz="3200" b="1" dirty="0">
              <a:latin typeface="Times New Roman" panose="02020603050405020304" pitchFamily="18" charset="0"/>
            </a:endParaRPr>
          </a:p>
        </p:txBody>
      </p:sp>
      <p:sp>
        <p:nvSpPr>
          <p:cNvPr id="80902" name="Text Box 6"/>
          <p:cNvSpPr txBox="1"/>
          <p:nvPr/>
        </p:nvSpPr>
        <p:spPr>
          <a:xfrm>
            <a:off x="1981200" y="457200"/>
            <a:ext cx="6324600" cy="2062163"/>
          </a:xfrm>
          <a:prstGeom prst="rect">
            <a:avLst/>
          </a:prstGeom>
          <a:noFill/>
          <a:ln w="9525">
            <a:noFill/>
          </a:ln>
        </p:spPr>
        <p:txBody>
          <a:bodyPr>
            <a:spAutoFit/>
          </a:bodyPr>
          <a:p>
            <a:pPr>
              <a:spcBef>
                <a:spcPct val="50000"/>
              </a:spcBef>
            </a:pPr>
            <a:r>
              <a:rPr lang="zh-CN" altLang="en-US" sz="3200" b="1" dirty="0">
                <a:solidFill>
                  <a:srgbClr val="3333FF"/>
                </a:solidFill>
                <a:latin typeface="Times New Roman" panose="02020603050405020304" pitchFamily="18" charset="0"/>
              </a:rPr>
              <a:t>痴情、豪爽、慷慨。既大胆表露爱情，又爱惜手足之情，在不知情中陷入爱情的矛盾中，最后</a:t>
            </a:r>
            <a:r>
              <a:rPr lang="zh-CN" altLang="en-US" sz="3200" b="1" dirty="0">
                <a:solidFill>
                  <a:srgbClr val="FF3300"/>
                </a:solidFill>
                <a:latin typeface="Times New Roman" panose="02020603050405020304" pitchFamily="18" charset="0"/>
              </a:rPr>
              <a:t>孤独</a:t>
            </a:r>
            <a:r>
              <a:rPr lang="zh-CN" altLang="en-US" sz="3200" b="1" dirty="0">
                <a:solidFill>
                  <a:srgbClr val="3333FF"/>
                </a:solidFill>
                <a:latin typeface="Times New Roman" panose="02020603050405020304" pitchFamily="18" charset="0"/>
              </a:rPr>
              <a:t>地离开并死于意外。</a:t>
            </a:r>
            <a:endParaRPr lang="zh-CN" altLang="en-US" sz="3200" b="1" dirty="0">
              <a:solidFill>
                <a:srgbClr val="3333FF"/>
              </a:solidFill>
              <a:latin typeface="Times New Roman" panose="02020603050405020304" pitchFamily="18" charset="0"/>
            </a:endParaRPr>
          </a:p>
        </p:txBody>
      </p:sp>
      <p:sp>
        <p:nvSpPr>
          <p:cNvPr id="80903" name="Text Box 7"/>
          <p:cNvSpPr txBox="1"/>
          <p:nvPr/>
        </p:nvSpPr>
        <p:spPr>
          <a:xfrm>
            <a:off x="1981200" y="3581400"/>
            <a:ext cx="6400800" cy="2062163"/>
          </a:xfrm>
          <a:prstGeom prst="rect">
            <a:avLst/>
          </a:prstGeom>
          <a:noFill/>
          <a:ln w="9525">
            <a:noFill/>
          </a:ln>
        </p:spPr>
        <p:txBody>
          <a:bodyPr>
            <a:spAutoFit/>
          </a:bodyPr>
          <a:p>
            <a:r>
              <a:rPr lang="zh-CN" altLang="en-US" sz="3200" b="1" dirty="0">
                <a:solidFill>
                  <a:srgbClr val="3333FF"/>
                </a:solidFill>
                <a:latin typeface="Arial" panose="020B0604020202020204" pitchFamily="34" charset="0"/>
              </a:rPr>
              <a:t>英俊强壮，秀拔出群，豪放豁达，不拘俗套 </a:t>
            </a:r>
            <a:r>
              <a:rPr lang="en-US" altLang="zh-CN" sz="3200" b="1" dirty="0">
                <a:solidFill>
                  <a:srgbClr val="3333FF"/>
                </a:solidFill>
                <a:latin typeface="Arial" panose="020B0604020202020204" pitchFamily="34" charset="0"/>
              </a:rPr>
              <a:t>,</a:t>
            </a:r>
            <a:r>
              <a:rPr lang="zh-CN" altLang="en-US" sz="3200" b="1" dirty="0">
                <a:solidFill>
                  <a:srgbClr val="3333FF"/>
                </a:solidFill>
                <a:latin typeface="Times New Roman" panose="02020603050405020304" pitchFamily="18" charset="0"/>
              </a:rPr>
              <a:t>多才多艺，性格与天保很相似，</a:t>
            </a:r>
            <a:r>
              <a:rPr lang="zh-CN" altLang="en-US" sz="3200" b="1" dirty="0">
                <a:solidFill>
                  <a:srgbClr val="FF3300"/>
                </a:solidFill>
                <a:latin typeface="Times New Roman" panose="02020603050405020304" pitchFamily="18" charset="0"/>
              </a:rPr>
              <a:t>孤独</a:t>
            </a:r>
            <a:r>
              <a:rPr lang="zh-CN" altLang="en-US" sz="3200" b="1" dirty="0">
                <a:solidFill>
                  <a:srgbClr val="3333FF"/>
                </a:solidFill>
                <a:latin typeface="Times New Roman" panose="02020603050405020304" pitchFamily="18" charset="0"/>
              </a:rPr>
              <a:t>地追求爱情，最后为亲情放弃爱情。</a:t>
            </a:r>
            <a:endParaRPr lang="zh-CN" altLang="en-US" sz="3200" b="1" dirty="0">
              <a:solidFill>
                <a:srgbClr val="3333FF"/>
              </a:solidFill>
              <a:latin typeface="Times New Roman" panose="02020603050405020304" pitchFamily="18" charset="0"/>
            </a:endParaRPr>
          </a:p>
        </p:txBody>
      </p:sp>
      <p:pic>
        <p:nvPicPr>
          <p:cNvPr id="16391" name="Picture 8" descr="a_left">
            <a:hlinkClick r:id="rId1" tooltip="点击返回" action="ppaction://hlinksldjump"/>
          </p:cNvPr>
          <p:cNvPicPr>
            <a:picLocks noChangeAspect="1"/>
          </p:cNvPicPr>
          <p:nvPr/>
        </p:nvPicPr>
        <p:blipFill>
          <a:blip r:embed="rId2"/>
          <a:stretch>
            <a:fillRect/>
          </a:stretch>
        </p:blipFill>
        <p:spPr>
          <a:xfrm>
            <a:off x="8382000" y="6248400"/>
            <a:ext cx="381000" cy="381000"/>
          </a:xfrm>
          <a:prstGeom prst="rect">
            <a:avLst/>
          </a:prstGeom>
          <a:noFill/>
          <a:ln w="9525">
            <a:noFill/>
          </a:ln>
        </p:spPr>
      </p:pic>
    </p:spTree>
  </p:cSld>
  <p:clrMapOvr>
    <a:masterClrMapping/>
  </p:clrMapOvr>
  <p:transition>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nodePh="1">
                                  <p:stCondLst>
                                    <p:cond delay="0"/>
                                  </p:stCondLst>
                                  <p:endCondLst>
                                    <p:cond evt="begin" delay="0"/>
                                  </p:endCondLst>
                                  <p:childTnLst>
                                    <p:set>
                                      <p:cBhvr>
                                        <p:cTn id="6" dur="1" fill="hold">
                                          <p:stCondLst>
                                            <p:cond delay="0"/>
                                          </p:stCondLst>
                                        </p:cTn>
                                        <p:tgtEl>
                                          <p:spTgt spid="80901"/>
                                        </p:tgtEl>
                                        <p:attrNameLst>
                                          <p:attrName>style.visibility</p:attrName>
                                        </p:attrNameLst>
                                      </p:cBhvr>
                                      <p:to>
                                        <p:strVal val="visible"/>
                                      </p:to>
                                    </p:set>
                                    <p:animEffect transition="in" filter="blinds(horizontal)">
                                      <p:cBhvr>
                                        <p:cTn id="7" dur="500"/>
                                        <p:tgtEl>
                                          <p:spTgt spid="8090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0902"/>
                                        </p:tgtEl>
                                        <p:attrNameLst>
                                          <p:attrName>style.visibility</p:attrName>
                                        </p:attrNameLst>
                                      </p:cBhvr>
                                      <p:to>
                                        <p:strVal val="visible"/>
                                      </p:to>
                                    </p:set>
                                    <p:animEffect transition="in" filter="blinds(horizontal)">
                                      <p:cBhvr>
                                        <p:cTn id="12" dur="500"/>
                                        <p:tgtEl>
                                          <p:spTgt spid="8090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0903"/>
                                        </p:tgtEl>
                                        <p:attrNameLst>
                                          <p:attrName>style.visibility</p:attrName>
                                        </p:attrNameLst>
                                      </p:cBhvr>
                                      <p:to>
                                        <p:strVal val="visible"/>
                                      </p:to>
                                    </p:set>
                                    <p:animEffect transition="in" filter="blinds(horizontal)">
                                      <p:cBhvr>
                                        <p:cTn id="17" dur="500"/>
                                        <p:tgtEl>
                                          <p:spTgt spid="809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1" grpId="0"/>
      <p:bldP spid="80902" grpId="0"/>
      <p:bldP spid="8090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7409" name="Text Box 2"/>
          <p:cNvSpPr txBox="1"/>
          <p:nvPr/>
        </p:nvSpPr>
        <p:spPr>
          <a:xfrm>
            <a:off x="2843213" y="1844675"/>
            <a:ext cx="1296987" cy="366713"/>
          </a:xfrm>
          <a:prstGeom prst="rect">
            <a:avLst/>
          </a:prstGeom>
          <a:noFill/>
          <a:ln w="9525">
            <a:noFill/>
          </a:ln>
        </p:spPr>
        <p:txBody>
          <a:bodyPr>
            <a:spAutoFit/>
          </a:bodyPr>
          <a:p>
            <a:pPr>
              <a:spcBef>
                <a:spcPct val="50000"/>
              </a:spcBef>
            </a:pPr>
            <a:endParaRPr lang="zh-CN" altLang="zh-CN" dirty="0">
              <a:latin typeface="Arial" panose="020B0604020202020204" pitchFamily="34" charset="0"/>
            </a:endParaRPr>
          </a:p>
        </p:txBody>
      </p:sp>
      <p:sp>
        <p:nvSpPr>
          <p:cNvPr id="99331" name="Rectangle 3"/>
          <p:cNvSpPr>
            <a:spLocks noChangeArrowheads="1"/>
          </p:cNvSpPr>
          <p:nvPr/>
        </p:nvSpPr>
        <p:spPr bwMode="auto">
          <a:xfrm>
            <a:off x="3203575" y="1341438"/>
            <a:ext cx="2160588" cy="647700"/>
          </a:xfrm>
          <a:prstGeom prst="rect">
            <a:avLst/>
          </a:prstGeom>
          <a:gradFill rotWithShape="1">
            <a:gsLst>
              <a:gs pos="0">
                <a:schemeClr val="accent1">
                  <a:gamma/>
                  <a:shade val="57255"/>
                  <a:invGamma/>
                </a:schemeClr>
              </a:gs>
              <a:gs pos="50000">
                <a:schemeClr val="accent1"/>
              </a:gs>
              <a:gs pos="100000">
                <a:schemeClr val="accent1">
                  <a:gamma/>
                  <a:shade val="57255"/>
                  <a:invGamma/>
                </a:schemeClr>
              </a:gs>
            </a:gsLst>
            <a:lin ang="5400000" scaled="1"/>
          </a:gradFill>
          <a:ln w="9525">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rgbClr val="0000CC"/>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祖    父</a:t>
            </a:r>
            <a:endParaRPr kumimoji="0" lang="zh-CN" altLang="en-US" sz="3600" b="1" i="0" u="none" strike="noStrike" kern="1200" cap="none" spc="0" normalizeH="0" baseline="0" noProof="0">
              <a:ln>
                <a:noFill/>
              </a:ln>
              <a:solidFill>
                <a:srgbClr val="0000CC"/>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99332" name="Rectangle 4"/>
          <p:cNvSpPr>
            <a:spLocks noChangeArrowheads="1"/>
          </p:cNvSpPr>
          <p:nvPr/>
        </p:nvSpPr>
        <p:spPr bwMode="auto">
          <a:xfrm>
            <a:off x="3203575" y="3141663"/>
            <a:ext cx="2160588" cy="647700"/>
          </a:xfrm>
          <a:prstGeom prst="rect">
            <a:avLst/>
          </a:prstGeom>
          <a:gradFill rotWithShape="1">
            <a:gsLst>
              <a:gs pos="0">
                <a:srgbClr val="F973E9">
                  <a:gamma/>
                  <a:shade val="66667"/>
                  <a:invGamma/>
                </a:srgbClr>
              </a:gs>
              <a:gs pos="50000">
                <a:srgbClr val="F973E9"/>
              </a:gs>
              <a:gs pos="100000">
                <a:srgbClr val="F973E9">
                  <a:gamma/>
                  <a:shade val="66667"/>
                  <a:invGamma/>
                </a:srgbClr>
              </a:gs>
            </a:gsLst>
            <a:lin ang="5400000" scaled="1"/>
          </a:gradFill>
          <a:ln w="9525">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rgbClr val="00FF00"/>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翠   翠</a:t>
            </a:r>
            <a:endParaRPr kumimoji="0" lang="zh-CN" altLang="en-US" sz="3600" b="1" i="0" u="none" strike="noStrike" kern="1200" cap="none" spc="0" normalizeH="0" baseline="0" noProof="0">
              <a:ln>
                <a:noFill/>
              </a:ln>
              <a:solidFill>
                <a:srgbClr val="00FF00"/>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99333" name="Rectangle 5"/>
          <p:cNvSpPr/>
          <p:nvPr/>
        </p:nvSpPr>
        <p:spPr>
          <a:xfrm>
            <a:off x="539750" y="5229225"/>
            <a:ext cx="2160588" cy="647700"/>
          </a:xfrm>
          <a:prstGeom prst="rect">
            <a:avLst/>
          </a:prstGeom>
          <a:gradFill rotWithShape="1">
            <a:gsLst>
              <a:gs pos="0">
                <a:srgbClr val="69D3E1"/>
              </a:gs>
              <a:gs pos="50000">
                <a:srgbClr val="316268"/>
              </a:gs>
              <a:gs pos="100000">
                <a:srgbClr val="69D3E1"/>
              </a:gs>
            </a:gsLst>
            <a:lin ang="5400000" scaled="1"/>
            <a:tileRect/>
          </a:gradFill>
          <a:ln w="9525">
            <a:noFill/>
          </a:ln>
        </p:spPr>
        <p:txBody>
          <a:bodyPr wrap="none" anchor="ctr" anchorCtr="0"/>
          <a:p>
            <a:pPr algn="ctr"/>
            <a:r>
              <a:rPr lang="zh-CN" altLang="en-US" sz="3600" b="1" dirty="0">
                <a:solidFill>
                  <a:srgbClr val="FF3300"/>
                </a:solidFill>
                <a:latin typeface="Arial" panose="020B0604020202020204" pitchFamily="34" charset="0"/>
              </a:rPr>
              <a:t>天    保</a:t>
            </a:r>
            <a:endParaRPr lang="zh-CN" altLang="en-US" sz="3600" b="1" dirty="0">
              <a:solidFill>
                <a:srgbClr val="FF3300"/>
              </a:solidFill>
              <a:latin typeface="Arial" panose="020B0604020202020204" pitchFamily="34" charset="0"/>
            </a:endParaRPr>
          </a:p>
        </p:txBody>
      </p:sp>
      <p:sp>
        <p:nvSpPr>
          <p:cNvPr id="99334" name="Rectangle 6"/>
          <p:cNvSpPr/>
          <p:nvPr/>
        </p:nvSpPr>
        <p:spPr>
          <a:xfrm>
            <a:off x="5651500" y="5229225"/>
            <a:ext cx="2160588" cy="647700"/>
          </a:xfrm>
          <a:prstGeom prst="rect">
            <a:avLst/>
          </a:prstGeom>
          <a:gradFill rotWithShape="1">
            <a:gsLst>
              <a:gs pos="0">
                <a:srgbClr val="007676"/>
              </a:gs>
              <a:gs pos="50000">
                <a:srgbClr val="00FFFF"/>
              </a:gs>
              <a:gs pos="100000">
                <a:srgbClr val="007676"/>
              </a:gs>
            </a:gsLst>
            <a:lin ang="5400000" scaled="1"/>
            <a:tileRect/>
          </a:gradFill>
          <a:ln w="9525">
            <a:noFill/>
          </a:ln>
        </p:spPr>
        <p:txBody>
          <a:bodyPr wrap="none" anchor="ctr" anchorCtr="0"/>
          <a:p>
            <a:pPr algn="ctr"/>
            <a:r>
              <a:rPr lang="zh-CN" altLang="en-US" sz="3600" b="1" dirty="0">
                <a:solidFill>
                  <a:srgbClr val="FF3300"/>
                </a:solidFill>
                <a:latin typeface="Arial" panose="020B0604020202020204" pitchFamily="34" charset="0"/>
              </a:rPr>
              <a:t>傩    送</a:t>
            </a:r>
            <a:endParaRPr lang="zh-CN" altLang="en-US" sz="3600" b="1" dirty="0">
              <a:solidFill>
                <a:srgbClr val="FF3300"/>
              </a:solidFill>
              <a:latin typeface="Arial" panose="020B0604020202020204" pitchFamily="34" charset="0"/>
            </a:endParaRPr>
          </a:p>
        </p:txBody>
      </p:sp>
      <p:sp>
        <p:nvSpPr>
          <p:cNvPr id="99335" name="AutoShape 7"/>
          <p:cNvSpPr/>
          <p:nvPr/>
        </p:nvSpPr>
        <p:spPr>
          <a:xfrm>
            <a:off x="4067175" y="1989138"/>
            <a:ext cx="360363" cy="1079500"/>
          </a:xfrm>
          <a:prstGeom prst="upDownArrow">
            <a:avLst>
              <a:gd name="adj1" fmla="val 50000"/>
              <a:gd name="adj2" fmla="val 59870"/>
            </a:avLst>
          </a:prstGeom>
          <a:solidFill>
            <a:srgbClr val="FFCC00"/>
          </a:solidFill>
          <a:ln w="9525" cap="flat" cmpd="sng">
            <a:solidFill>
              <a:srgbClr val="FFCC00"/>
            </a:solidFill>
            <a:prstDash val="solid"/>
            <a:miter/>
            <a:headEnd type="none" w="med" len="med"/>
            <a:tailEnd type="none" w="med" len="med"/>
          </a:ln>
        </p:spPr>
        <p:txBody>
          <a:bodyPr vert="eaVert" wrap="none" anchor="ctr" anchorCtr="0"/>
          <a:p>
            <a:endParaRPr lang="zh-CN" altLang="en-US" dirty="0">
              <a:latin typeface="Arial" panose="020B0604020202020204" pitchFamily="34" charset="0"/>
            </a:endParaRPr>
          </a:p>
        </p:txBody>
      </p:sp>
      <p:sp>
        <p:nvSpPr>
          <p:cNvPr id="99336" name="AutoShape 8"/>
          <p:cNvSpPr/>
          <p:nvPr/>
        </p:nvSpPr>
        <p:spPr>
          <a:xfrm rot="-2522953">
            <a:off x="1979613" y="4221163"/>
            <a:ext cx="1152525" cy="433387"/>
          </a:xfrm>
          <a:prstGeom prst="rightArrow">
            <a:avLst>
              <a:gd name="adj1" fmla="val 50000"/>
              <a:gd name="adj2" fmla="val 66446"/>
            </a:avLst>
          </a:prstGeom>
          <a:solidFill>
            <a:srgbClr val="FFCC00"/>
          </a:solidFill>
          <a:ln w="9525" cap="flat" cmpd="sng">
            <a:solidFill>
              <a:srgbClr val="FFCC00"/>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99337" name="AutoShape 9"/>
          <p:cNvSpPr/>
          <p:nvPr/>
        </p:nvSpPr>
        <p:spPr>
          <a:xfrm rot="-2846689">
            <a:off x="6018213" y="3897313"/>
            <a:ext cx="360362" cy="1296987"/>
          </a:xfrm>
          <a:prstGeom prst="upDownArrow">
            <a:avLst>
              <a:gd name="adj1" fmla="val 50000"/>
              <a:gd name="adj2" fmla="val 71932"/>
            </a:avLst>
          </a:prstGeom>
          <a:solidFill>
            <a:srgbClr val="FFCC00"/>
          </a:solidFill>
          <a:ln w="9525" cap="flat" cmpd="sng">
            <a:solidFill>
              <a:srgbClr val="FFCC00"/>
            </a:solidFill>
            <a:prstDash val="solid"/>
            <a:miter/>
            <a:headEnd type="none" w="med" len="med"/>
            <a:tailEnd type="none" w="med" len="med"/>
          </a:ln>
        </p:spPr>
        <p:txBody>
          <a:bodyPr vert="eaVert" wrap="none" anchor="ctr" anchorCtr="0"/>
          <a:p>
            <a:endParaRPr lang="zh-CN" altLang="en-US" dirty="0">
              <a:latin typeface="Arial" panose="020B0604020202020204" pitchFamily="34" charset="0"/>
            </a:endParaRPr>
          </a:p>
        </p:txBody>
      </p:sp>
      <p:sp>
        <p:nvSpPr>
          <p:cNvPr id="99338" name="AutoShape 10"/>
          <p:cNvSpPr/>
          <p:nvPr/>
        </p:nvSpPr>
        <p:spPr>
          <a:xfrm rot="5400000">
            <a:off x="4068763" y="4579938"/>
            <a:ext cx="431800" cy="2017712"/>
          </a:xfrm>
          <a:prstGeom prst="upDownArrow">
            <a:avLst>
              <a:gd name="adj1" fmla="val 50000"/>
              <a:gd name="adj2" fmla="val 93390"/>
            </a:avLst>
          </a:prstGeom>
          <a:solidFill>
            <a:srgbClr val="FFCC00"/>
          </a:solidFill>
          <a:ln w="9525" cap="flat" cmpd="sng">
            <a:solidFill>
              <a:srgbClr val="FFCC00"/>
            </a:solidFill>
            <a:prstDash val="solid"/>
            <a:miter/>
            <a:headEnd type="none" w="med" len="med"/>
            <a:tailEnd type="none" w="med" len="med"/>
          </a:ln>
        </p:spPr>
        <p:txBody>
          <a:bodyPr vert="eaVert" wrap="none" anchor="ctr" anchorCtr="0"/>
          <a:p>
            <a:endParaRPr lang="zh-CN" altLang="en-US" dirty="0">
              <a:latin typeface="Arial" panose="020B0604020202020204" pitchFamily="34" charset="0"/>
            </a:endParaRPr>
          </a:p>
        </p:txBody>
      </p:sp>
      <p:sp>
        <p:nvSpPr>
          <p:cNvPr id="99339" name="Text Box 11"/>
          <p:cNvSpPr txBox="1"/>
          <p:nvPr/>
        </p:nvSpPr>
        <p:spPr>
          <a:xfrm>
            <a:off x="3563938" y="2420938"/>
            <a:ext cx="1584325" cy="579437"/>
          </a:xfrm>
          <a:prstGeom prst="rect">
            <a:avLst/>
          </a:prstGeom>
          <a:noFill/>
          <a:ln w="9525">
            <a:noFill/>
          </a:ln>
        </p:spPr>
        <p:txBody>
          <a:bodyPr>
            <a:spAutoFit/>
          </a:bodyPr>
          <a:p>
            <a:pPr>
              <a:spcBef>
                <a:spcPct val="50000"/>
              </a:spcBef>
            </a:pPr>
            <a:r>
              <a:rPr lang="zh-CN" altLang="en-US" sz="3200" b="1" dirty="0">
                <a:solidFill>
                  <a:srgbClr val="CC0099"/>
                </a:solidFill>
                <a:latin typeface="Arial" panose="020B0604020202020204" pitchFamily="34" charset="0"/>
              </a:rPr>
              <a:t>亲   情</a:t>
            </a:r>
            <a:endParaRPr lang="zh-CN" altLang="en-US" sz="3200" b="1" dirty="0">
              <a:solidFill>
                <a:srgbClr val="CC0099"/>
              </a:solidFill>
              <a:latin typeface="Arial" panose="020B0604020202020204" pitchFamily="34" charset="0"/>
            </a:endParaRPr>
          </a:p>
        </p:txBody>
      </p:sp>
      <p:sp>
        <p:nvSpPr>
          <p:cNvPr id="99340" name="Text Box 12"/>
          <p:cNvSpPr txBox="1"/>
          <p:nvPr/>
        </p:nvSpPr>
        <p:spPr>
          <a:xfrm>
            <a:off x="3563938" y="4865688"/>
            <a:ext cx="1584325" cy="579437"/>
          </a:xfrm>
          <a:prstGeom prst="rect">
            <a:avLst/>
          </a:prstGeom>
          <a:noFill/>
          <a:ln w="9525">
            <a:noFill/>
          </a:ln>
        </p:spPr>
        <p:txBody>
          <a:bodyPr>
            <a:spAutoFit/>
          </a:bodyPr>
          <a:p>
            <a:pPr>
              <a:spcBef>
                <a:spcPct val="50000"/>
              </a:spcBef>
            </a:pPr>
            <a:r>
              <a:rPr lang="zh-CN" altLang="en-US" sz="3200" b="1" dirty="0">
                <a:solidFill>
                  <a:srgbClr val="CC0099"/>
                </a:solidFill>
                <a:latin typeface="Arial" panose="020B0604020202020204" pitchFamily="34" charset="0"/>
              </a:rPr>
              <a:t>手足情</a:t>
            </a:r>
            <a:endParaRPr lang="zh-CN" altLang="en-US" sz="3200" b="1" dirty="0">
              <a:solidFill>
                <a:srgbClr val="CC0099"/>
              </a:solidFill>
              <a:latin typeface="Arial" panose="020B0604020202020204" pitchFamily="34" charset="0"/>
            </a:endParaRPr>
          </a:p>
        </p:txBody>
      </p:sp>
      <p:sp>
        <p:nvSpPr>
          <p:cNvPr id="99341" name="Text Box 13"/>
          <p:cNvSpPr txBox="1"/>
          <p:nvPr/>
        </p:nvSpPr>
        <p:spPr>
          <a:xfrm rot="-2447233">
            <a:off x="1547813" y="3357563"/>
            <a:ext cx="1584325" cy="579437"/>
          </a:xfrm>
          <a:prstGeom prst="rect">
            <a:avLst/>
          </a:prstGeom>
          <a:noFill/>
          <a:ln w="9525">
            <a:noFill/>
          </a:ln>
        </p:spPr>
        <p:txBody>
          <a:bodyPr>
            <a:spAutoFit/>
          </a:bodyPr>
          <a:p>
            <a:pPr>
              <a:spcBef>
                <a:spcPct val="50000"/>
              </a:spcBef>
            </a:pPr>
            <a:r>
              <a:rPr lang="zh-CN" altLang="en-US" sz="3200" b="1" dirty="0">
                <a:solidFill>
                  <a:srgbClr val="E70FBE"/>
                </a:solidFill>
                <a:latin typeface="Arial" panose="020B0604020202020204" pitchFamily="34" charset="0"/>
              </a:rPr>
              <a:t>爱情</a:t>
            </a:r>
            <a:endParaRPr lang="zh-CN" altLang="en-US" sz="3200" b="1" dirty="0">
              <a:solidFill>
                <a:srgbClr val="E70FBE"/>
              </a:solidFill>
              <a:latin typeface="Arial" panose="020B0604020202020204" pitchFamily="34" charset="0"/>
            </a:endParaRPr>
          </a:p>
        </p:txBody>
      </p:sp>
      <p:sp>
        <p:nvSpPr>
          <p:cNvPr id="99342" name="Text Box 14"/>
          <p:cNvSpPr txBox="1"/>
          <p:nvPr/>
        </p:nvSpPr>
        <p:spPr>
          <a:xfrm rot="2651322">
            <a:off x="5867400" y="4073525"/>
            <a:ext cx="1584325" cy="579438"/>
          </a:xfrm>
          <a:prstGeom prst="rect">
            <a:avLst/>
          </a:prstGeom>
          <a:noFill/>
          <a:ln w="9525">
            <a:noFill/>
          </a:ln>
        </p:spPr>
        <p:txBody>
          <a:bodyPr>
            <a:spAutoFit/>
          </a:bodyPr>
          <a:p>
            <a:pPr>
              <a:spcBef>
                <a:spcPct val="50000"/>
              </a:spcBef>
            </a:pPr>
            <a:r>
              <a:rPr lang="zh-CN" altLang="en-US" sz="3200" b="1" dirty="0">
                <a:solidFill>
                  <a:srgbClr val="CC0099"/>
                </a:solidFill>
                <a:latin typeface="Arial" panose="020B0604020202020204" pitchFamily="34" charset="0"/>
              </a:rPr>
              <a:t>爱情</a:t>
            </a:r>
            <a:endParaRPr lang="zh-CN" altLang="en-US" sz="3200" b="1" dirty="0">
              <a:solidFill>
                <a:srgbClr val="CC0099"/>
              </a:solidFill>
              <a:latin typeface="Arial" panose="020B0604020202020204" pitchFamily="34" charset="0"/>
            </a:endParaRPr>
          </a:p>
        </p:txBody>
      </p:sp>
      <p:sp>
        <p:nvSpPr>
          <p:cNvPr id="17422" name="Rectangle 15"/>
          <p:cNvSpPr/>
          <p:nvPr/>
        </p:nvSpPr>
        <p:spPr>
          <a:xfrm>
            <a:off x="1042988" y="283687"/>
            <a:ext cx="7058025" cy="583565"/>
          </a:xfrm>
          <a:prstGeom prst="rect">
            <a:avLst/>
          </a:prstGeom>
          <a:noFill/>
          <a:ln w="9525">
            <a:noFill/>
          </a:ln>
        </p:spPr>
        <p:txBody>
          <a:bodyPr anchor="ctr" anchorCtr="0">
            <a:spAutoFit/>
          </a:bodyPr>
          <a:p>
            <a:r>
              <a:rPr lang="zh-CN" altLang="en-US" sz="3200" b="1" dirty="0">
                <a:solidFill>
                  <a:srgbClr val="311EE8"/>
                </a:solidFill>
                <a:uFillTx/>
                <a:latin typeface="Arial" panose="020B0604020202020204" pitchFamily="34" charset="0"/>
                <a:ea typeface="华文行楷" panose="02010800040101010101" pitchFamily="2" charset="-122"/>
              </a:rPr>
              <a:t>小说是怎样体现纯朴的人性之美？</a:t>
            </a:r>
            <a:endParaRPr lang="zh-CN" altLang="en-US" sz="3200" b="1" dirty="0">
              <a:solidFill>
                <a:srgbClr val="311EE8"/>
              </a:solidFill>
              <a:uFillTx/>
              <a:latin typeface="Arial" panose="020B0604020202020204" pitchFamily="34" charset="0"/>
              <a:ea typeface="华文行楷"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9331"/>
                                        </p:tgtEl>
                                        <p:attrNameLst>
                                          <p:attrName>style.visibility</p:attrName>
                                        </p:attrNameLst>
                                      </p:cBhvr>
                                      <p:to>
                                        <p:strVal val="visible"/>
                                      </p:to>
                                    </p:set>
                                    <p:animEffect transition="in" filter="blinds(horizontal)">
                                      <p:cBhvr>
                                        <p:cTn id="7" dur="500"/>
                                        <p:tgtEl>
                                          <p:spTgt spid="99331"/>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99332"/>
                                        </p:tgtEl>
                                        <p:attrNameLst>
                                          <p:attrName>style.visibility</p:attrName>
                                        </p:attrNameLst>
                                      </p:cBhvr>
                                      <p:to>
                                        <p:strVal val="visible"/>
                                      </p:to>
                                    </p:set>
                                    <p:animEffect transition="in" filter="blinds(horizontal)">
                                      <p:cBhvr>
                                        <p:cTn id="11" dur="500"/>
                                        <p:tgtEl>
                                          <p:spTgt spid="99332"/>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99333"/>
                                        </p:tgtEl>
                                        <p:attrNameLst>
                                          <p:attrName>style.visibility</p:attrName>
                                        </p:attrNameLst>
                                      </p:cBhvr>
                                      <p:to>
                                        <p:strVal val="visible"/>
                                      </p:to>
                                    </p:set>
                                    <p:animEffect transition="in" filter="blinds(horizontal)">
                                      <p:cBhvr>
                                        <p:cTn id="15" dur="500"/>
                                        <p:tgtEl>
                                          <p:spTgt spid="99333"/>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99334"/>
                                        </p:tgtEl>
                                        <p:attrNameLst>
                                          <p:attrName>style.visibility</p:attrName>
                                        </p:attrNameLst>
                                      </p:cBhvr>
                                      <p:to>
                                        <p:strVal val="visible"/>
                                      </p:to>
                                    </p:set>
                                    <p:animEffect transition="in" filter="blinds(horizontal)">
                                      <p:cBhvr>
                                        <p:cTn id="19" dur="500"/>
                                        <p:tgtEl>
                                          <p:spTgt spid="9933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99335"/>
                                        </p:tgtEl>
                                        <p:attrNameLst>
                                          <p:attrName>style.visibility</p:attrName>
                                        </p:attrNameLst>
                                      </p:cBhvr>
                                      <p:to>
                                        <p:strVal val="visible"/>
                                      </p:to>
                                    </p:set>
                                    <p:animEffect transition="in" filter="wipe(down)">
                                      <p:cBhvr>
                                        <p:cTn id="24" dur="500"/>
                                        <p:tgtEl>
                                          <p:spTgt spid="99335"/>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499"/>
                                          </p:stCondLst>
                                        </p:cTn>
                                        <p:tgtEl>
                                          <p:spTgt spid="9933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99336"/>
                                        </p:tgtEl>
                                        <p:attrNameLst>
                                          <p:attrName>style.visibility</p:attrName>
                                        </p:attrNameLst>
                                      </p:cBhvr>
                                      <p:to>
                                        <p:strVal val="visible"/>
                                      </p:to>
                                    </p:set>
                                    <p:animEffect transition="in" filter="wipe(down)">
                                      <p:cBhvr>
                                        <p:cTn id="33" dur="500"/>
                                        <p:tgtEl>
                                          <p:spTgt spid="99336"/>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499"/>
                                          </p:stCondLst>
                                        </p:cTn>
                                        <p:tgtEl>
                                          <p:spTgt spid="99341"/>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99337"/>
                                        </p:tgtEl>
                                        <p:attrNameLst>
                                          <p:attrName>style.visibility</p:attrName>
                                        </p:attrNameLst>
                                      </p:cBhvr>
                                      <p:to>
                                        <p:strVal val="visible"/>
                                      </p:to>
                                    </p:set>
                                    <p:animEffect transition="in" filter="wipe(down)">
                                      <p:cBhvr>
                                        <p:cTn id="42" dur="500"/>
                                        <p:tgtEl>
                                          <p:spTgt spid="99337"/>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499"/>
                                          </p:stCondLst>
                                        </p:cTn>
                                        <p:tgtEl>
                                          <p:spTgt spid="9934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4" presetClass="entr" presetSubtype="32" fill="hold" grpId="0" nodeType="clickEffect">
                                  <p:stCondLst>
                                    <p:cond delay="0"/>
                                  </p:stCondLst>
                                  <p:childTnLst>
                                    <p:set>
                                      <p:cBhvr>
                                        <p:cTn id="50" dur="1" fill="hold">
                                          <p:stCondLst>
                                            <p:cond delay="0"/>
                                          </p:stCondLst>
                                        </p:cTn>
                                        <p:tgtEl>
                                          <p:spTgt spid="99338"/>
                                        </p:tgtEl>
                                        <p:attrNameLst>
                                          <p:attrName>style.visibility</p:attrName>
                                        </p:attrNameLst>
                                      </p:cBhvr>
                                      <p:to>
                                        <p:strVal val="visible"/>
                                      </p:to>
                                    </p:set>
                                    <p:animEffect transition="in" filter="box(out)">
                                      <p:cBhvr>
                                        <p:cTn id="51" dur="500"/>
                                        <p:tgtEl>
                                          <p:spTgt spid="99338"/>
                                        </p:tgtEl>
                                      </p:cBhvr>
                                    </p:animEffect>
                                  </p:childTnLst>
                                </p:cTn>
                              </p:par>
                            </p:childTnLst>
                          </p:cTn>
                        </p:par>
                      </p:childTnLst>
                    </p:cTn>
                  </p:par>
                  <p:par>
                    <p:cTn id="52" fill="hold">
                      <p:stCondLst>
                        <p:cond delay="indefinite"/>
                      </p:stCondLst>
                      <p:childTnLst>
                        <p:par>
                          <p:cTn id="53" fill="hold">
                            <p:stCondLst>
                              <p:cond delay="0"/>
                            </p:stCondLst>
                            <p:childTnLst>
                              <p:par>
                                <p:cTn id="54" presetID="8" presetClass="entr" presetSubtype="32" fill="hold" grpId="0" nodeType="clickEffect">
                                  <p:stCondLst>
                                    <p:cond delay="0"/>
                                  </p:stCondLst>
                                  <p:childTnLst>
                                    <p:set>
                                      <p:cBhvr>
                                        <p:cTn id="55" dur="1" fill="hold">
                                          <p:stCondLst>
                                            <p:cond delay="0"/>
                                          </p:stCondLst>
                                        </p:cTn>
                                        <p:tgtEl>
                                          <p:spTgt spid="99340"/>
                                        </p:tgtEl>
                                        <p:attrNameLst>
                                          <p:attrName>style.visibility</p:attrName>
                                        </p:attrNameLst>
                                      </p:cBhvr>
                                      <p:to>
                                        <p:strVal val="visible"/>
                                      </p:to>
                                    </p:set>
                                    <p:animEffect transition="in" filter="diamond(out)">
                                      <p:cBhvr>
                                        <p:cTn id="56" dur="500"/>
                                        <p:tgtEl>
                                          <p:spTgt spid="99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1" grpId="0" animBg="1"/>
      <p:bldP spid="99332" grpId="0" animBg="1"/>
      <p:bldP spid="99333" grpId="0" animBg="1"/>
      <p:bldP spid="99334" grpId="0" animBg="1"/>
      <p:bldP spid="99335" grpId="0" animBg="1"/>
      <p:bldP spid="99336" grpId="0" animBg="1"/>
      <p:bldP spid="99337" grpId="0" animBg="1"/>
      <p:bldP spid="99338" grpId="0" animBg="1"/>
      <p:bldP spid="99339" grpId="0"/>
      <p:bldP spid="99340" grpId="0"/>
      <p:bldP spid="99341" grpId="0"/>
      <p:bldP spid="99342"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18433" name="Group 59"/>
          <p:cNvGrpSpPr/>
          <p:nvPr/>
        </p:nvGrpSpPr>
        <p:grpSpPr>
          <a:xfrm>
            <a:off x="1020763" y="1104900"/>
            <a:ext cx="2565400" cy="682625"/>
            <a:chOff x="1728" y="2018"/>
            <a:chExt cx="3024" cy="430"/>
          </a:xfrm>
        </p:grpSpPr>
        <p:sp>
          <p:nvSpPr>
            <p:cNvPr id="18434" name="Line 60"/>
            <p:cNvSpPr/>
            <p:nvPr/>
          </p:nvSpPr>
          <p:spPr>
            <a:xfrm>
              <a:off x="1728" y="2400"/>
              <a:ext cx="3024" cy="0"/>
            </a:xfrm>
            <a:prstGeom prst="line">
              <a:avLst/>
            </a:prstGeom>
            <a:ln w="25400" cap="flat" cmpd="sng">
              <a:solidFill>
                <a:srgbClr val="C0C0C0"/>
              </a:solidFill>
              <a:prstDash val="sysDot"/>
              <a:headEnd type="none" w="med" len="med"/>
              <a:tailEnd type="oval" w="med" len="med"/>
            </a:ln>
          </p:spPr>
        </p:sp>
        <p:sp>
          <p:nvSpPr>
            <p:cNvPr id="18435" name="Text Box 61"/>
            <p:cNvSpPr txBox="1"/>
            <p:nvPr/>
          </p:nvSpPr>
          <p:spPr>
            <a:xfrm>
              <a:off x="2135" y="2018"/>
              <a:ext cx="1204" cy="377"/>
            </a:xfrm>
            <a:prstGeom prst="rect">
              <a:avLst/>
            </a:prstGeom>
            <a:noFill/>
            <a:ln w="9525">
              <a:noFill/>
            </a:ln>
          </p:spPr>
          <p:txBody>
            <a:bodyPr wrap="none">
              <a:spAutoFit/>
            </a:bodyPr>
            <a:p>
              <a:r>
                <a:rPr lang="zh-CN" altLang="en-US" sz="3300" dirty="0">
                  <a:solidFill>
                    <a:srgbClr val="311EE8"/>
                  </a:solidFill>
                  <a:uFillTx/>
                  <a:latin typeface="黑体" panose="02010609060101010101" pitchFamily="2" charset="-122"/>
                  <a:ea typeface="黑体" panose="02010609060101010101" pitchFamily="2" charset="-122"/>
                </a:rPr>
                <a:t>探究</a:t>
              </a:r>
              <a:endParaRPr lang="zh-CN" altLang="en-US" sz="3300" dirty="0">
                <a:solidFill>
                  <a:srgbClr val="311EE8"/>
                </a:solidFill>
                <a:uFillTx/>
                <a:latin typeface="黑体" panose="02010609060101010101" pitchFamily="2" charset="-122"/>
                <a:ea typeface="黑体" panose="02010609060101010101" pitchFamily="2" charset="-122"/>
              </a:endParaRPr>
            </a:p>
          </p:txBody>
        </p:sp>
        <p:grpSp>
          <p:nvGrpSpPr>
            <p:cNvPr id="18436" name="Group 62"/>
            <p:cNvGrpSpPr/>
            <p:nvPr/>
          </p:nvGrpSpPr>
          <p:grpSpPr>
            <a:xfrm rot="-4423226">
              <a:off x="1668" y="2108"/>
              <a:ext cx="400" cy="280"/>
              <a:chOff x="1043" y="2596"/>
              <a:chExt cx="142" cy="99"/>
            </a:xfrm>
          </p:grpSpPr>
          <p:sp>
            <p:nvSpPr>
              <p:cNvPr id="18437" name="Freeform 63"/>
              <p:cNvSpPr/>
              <p:nvPr/>
            </p:nvSpPr>
            <p:spPr>
              <a:xfrm>
                <a:off x="1149" y="2693"/>
                <a:ext cx="12" cy="2"/>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63" h="14">
                    <a:moveTo>
                      <a:pt x="63" y="14"/>
                    </a:moveTo>
                    <a:lnTo>
                      <a:pt x="55" y="14"/>
                    </a:lnTo>
                    <a:lnTo>
                      <a:pt x="48" y="14"/>
                    </a:lnTo>
                    <a:lnTo>
                      <a:pt x="40" y="14"/>
                    </a:lnTo>
                    <a:lnTo>
                      <a:pt x="31" y="11"/>
                    </a:lnTo>
                    <a:lnTo>
                      <a:pt x="23" y="10"/>
                    </a:lnTo>
                    <a:lnTo>
                      <a:pt x="16" y="8"/>
                    </a:lnTo>
                    <a:lnTo>
                      <a:pt x="8" y="4"/>
                    </a:lnTo>
                    <a:lnTo>
                      <a:pt x="0" y="0"/>
                    </a:lnTo>
                    <a:lnTo>
                      <a:pt x="8" y="3"/>
                    </a:lnTo>
                    <a:lnTo>
                      <a:pt x="15" y="6"/>
                    </a:lnTo>
                    <a:lnTo>
                      <a:pt x="23" y="8"/>
                    </a:lnTo>
                    <a:lnTo>
                      <a:pt x="30" y="10"/>
                    </a:lnTo>
                    <a:lnTo>
                      <a:pt x="39" y="11"/>
                    </a:lnTo>
                    <a:lnTo>
                      <a:pt x="47" y="12"/>
                    </a:lnTo>
                    <a:lnTo>
                      <a:pt x="55" y="14"/>
                    </a:lnTo>
                    <a:lnTo>
                      <a:pt x="63" y="14"/>
                    </a:lnTo>
                    <a:close/>
                  </a:path>
                </a:pathLst>
              </a:custGeom>
              <a:solidFill>
                <a:srgbClr val="F0A78C"/>
              </a:solidFill>
              <a:ln w="9525">
                <a:noFill/>
              </a:ln>
            </p:spPr>
            <p:txBody>
              <a:bodyPr/>
              <a:p>
                <a:endParaRPr lang="zh-CN" altLang="en-US"/>
              </a:p>
            </p:txBody>
          </p:sp>
          <p:sp>
            <p:nvSpPr>
              <p:cNvPr id="18438" name="Freeform 64"/>
              <p:cNvSpPr/>
              <p:nvPr/>
            </p:nvSpPr>
            <p:spPr>
              <a:xfrm>
                <a:off x="1143" y="2689"/>
                <a:ext cx="26" cy="6"/>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129" h="38">
                    <a:moveTo>
                      <a:pt x="129" y="28"/>
                    </a:moveTo>
                    <a:lnTo>
                      <a:pt x="116" y="33"/>
                    </a:lnTo>
                    <a:lnTo>
                      <a:pt x="102" y="36"/>
                    </a:lnTo>
                    <a:lnTo>
                      <a:pt x="89" y="38"/>
                    </a:lnTo>
                    <a:lnTo>
                      <a:pt x="75" y="38"/>
                    </a:lnTo>
                    <a:lnTo>
                      <a:pt x="60" y="35"/>
                    </a:lnTo>
                    <a:lnTo>
                      <a:pt x="47" y="32"/>
                    </a:lnTo>
                    <a:lnTo>
                      <a:pt x="33" y="26"/>
                    </a:lnTo>
                    <a:lnTo>
                      <a:pt x="20" y="18"/>
                    </a:lnTo>
                    <a:lnTo>
                      <a:pt x="18" y="16"/>
                    </a:lnTo>
                    <a:lnTo>
                      <a:pt x="15" y="14"/>
                    </a:lnTo>
                    <a:lnTo>
                      <a:pt x="12" y="11"/>
                    </a:lnTo>
                    <a:lnTo>
                      <a:pt x="10" y="10"/>
                    </a:lnTo>
                    <a:lnTo>
                      <a:pt x="7" y="8"/>
                    </a:lnTo>
                    <a:lnTo>
                      <a:pt x="5" y="5"/>
                    </a:lnTo>
                    <a:lnTo>
                      <a:pt x="2" y="3"/>
                    </a:lnTo>
                    <a:lnTo>
                      <a:pt x="0" y="0"/>
                    </a:lnTo>
                    <a:lnTo>
                      <a:pt x="10" y="8"/>
                    </a:lnTo>
                    <a:lnTo>
                      <a:pt x="21" y="14"/>
                    </a:lnTo>
                    <a:lnTo>
                      <a:pt x="32" y="20"/>
                    </a:lnTo>
                    <a:lnTo>
                      <a:pt x="44" y="23"/>
                    </a:lnTo>
                    <a:lnTo>
                      <a:pt x="56" y="27"/>
                    </a:lnTo>
                    <a:lnTo>
                      <a:pt x="69" y="30"/>
                    </a:lnTo>
                    <a:lnTo>
                      <a:pt x="81" y="32"/>
                    </a:lnTo>
                    <a:lnTo>
                      <a:pt x="94" y="33"/>
                    </a:lnTo>
                    <a:lnTo>
                      <a:pt x="99" y="32"/>
                    </a:lnTo>
                    <a:lnTo>
                      <a:pt x="103" y="32"/>
                    </a:lnTo>
                    <a:lnTo>
                      <a:pt x="107" y="32"/>
                    </a:lnTo>
                    <a:lnTo>
                      <a:pt x="112" y="32"/>
                    </a:lnTo>
                    <a:lnTo>
                      <a:pt x="116" y="30"/>
                    </a:lnTo>
                    <a:lnTo>
                      <a:pt x="120" y="30"/>
                    </a:lnTo>
                    <a:lnTo>
                      <a:pt x="124" y="29"/>
                    </a:lnTo>
                    <a:lnTo>
                      <a:pt x="129" y="28"/>
                    </a:lnTo>
                    <a:close/>
                  </a:path>
                </a:pathLst>
              </a:custGeom>
              <a:solidFill>
                <a:srgbClr val="F1AA8C"/>
              </a:solidFill>
              <a:ln w="9525">
                <a:noFill/>
              </a:ln>
            </p:spPr>
            <p:txBody>
              <a:bodyPr/>
              <a:p>
                <a:endParaRPr lang="zh-CN" altLang="en-US"/>
              </a:p>
            </p:txBody>
          </p:sp>
          <p:sp>
            <p:nvSpPr>
              <p:cNvPr id="18439" name="Freeform 65"/>
              <p:cNvSpPr/>
              <p:nvPr/>
            </p:nvSpPr>
            <p:spPr>
              <a:xfrm>
                <a:off x="1140" y="2685"/>
                <a:ext cx="33" cy="1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166" h="59">
                    <a:moveTo>
                      <a:pt x="47" y="45"/>
                    </a:moveTo>
                    <a:lnTo>
                      <a:pt x="54" y="48"/>
                    </a:lnTo>
                    <a:lnTo>
                      <a:pt x="61" y="51"/>
                    </a:lnTo>
                    <a:lnTo>
                      <a:pt x="69" y="53"/>
                    </a:lnTo>
                    <a:lnTo>
                      <a:pt x="76" y="55"/>
                    </a:lnTo>
                    <a:lnTo>
                      <a:pt x="85" y="56"/>
                    </a:lnTo>
                    <a:lnTo>
                      <a:pt x="93" y="57"/>
                    </a:lnTo>
                    <a:lnTo>
                      <a:pt x="101" y="59"/>
                    </a:lnTo>
                    <a:lnTo>
                      <a:pt x="109" y="59"/>
                    </a:lnTo>
                    <a:lnTo>
                      <a:pt x="117" y="57"/>
                    </a:lnTo>
                    <a:lnTo>
                      <a:pt x="124" y="56"/>
                    </a:lnTo>
                    <a:lnTo>
                      <a:pt x="131" y="54"/>
                    </a:lnTo>
                    <a:lnTo>
                      <a:pt x="139" y="51"/>
                    </a:lnTo>
                    <a:lnTo>
                      <a:pt x="146" y="49"/>
                    </a:lnTo>
                    <a:lnTo>
                      <a:pt x="153" y="45"/>
                    </a:lnTo>
                    <a:lnTo>
                      <a:pt x="159" y="41"/>
                    </a:lnTo>
                    <a:lnTo>
                      <a:pt x="166" y="37"/>
                    </a:lnTo>
                    <a:lnTo>
                      <a:pt x="159" y="39"/>
                    </a:lnTo>
                    <a:lnTo>
                      <a:pt x="152" y="42"/>
                    </a:lnTo>
                    <a:lnTo>
                      <a:pt x="146" y="43"/>
                    </a:lnTo>
                    <a:lnTo>
                      <a:pt x="139" y="45"/>
                    </a:lnTo>
                    <a:lnTo>
                      <a:pt x="132" y="47"/>
                    </a:lnTo>
                    <a:lnTo>
                      <a:pt x="125" y="47"/>
                    </a:lnTo>
                    <a:lnTo>
                      <a:pt x="117" y="48"/>
                    </a:lnTo>
                    <a:lnTo>
                      <a:pt x="110" y="48"/>
                    </a:lnTo>
                    <a:lnTo>
                      <a:pt x="95" y="47"/>
                    </a:lnTo>
                    <a:lnTo>
                      <a:pt x="79" y="44"/>
                    </a:lnTo>
                    <a:lnTo>
                      <a:pt x="64" y="41"/>
                    </a:lnTo>
                    <a:lnTo>
                      <a:pt x="50" y="36"/>
                    </a:lnTo>
                    <a:lnTo>
                      <a:pt x="36" y="29"/>
                    </a:lnTo>
                    <a:lnTo>
                      <a:pt x="24" y="20"/>
                    </a:lnTo>
                    <a:lnTo>
                      <a:pt x="11" y="11"/>
                    </a:lnTo>
                    <a:lnTo>
                      <a:pt x="0" y="0"/>
                    </a:lnTo>
                    <a:lnTo>
                      <a:pt x="4" y="6"/>
                    </a:lnTo>
                    <a:lnTo>
                      <a:pt x="8" y="12"/>
                    </a:lnTo>
                    <a:lnTo>
                      <a:pt x="12" y="17"/>
                    </a:lnTo>
                    <a:lnTo>
                      <a:pt x="16" y="21"/>
                    </a:lnTo>
                    <a:lnTo>
                      <a:pt x="21" y="26"/>
                    </a:lnTo>
                    <a:lnTo>
                      <a:pt x="26" y="31"/>
                    </a:lnTo>
                    <a:lnTo>
                      <a:pt x="31" y="35"/>
                    </a:lnTo>
                    <a:lnTo>
                      <a:pt x="36" y="39"/>
                    </a:lnTo>
                    <a:lnTo>
                      <a:pt x="38" y="39"/>
                    </a:lnTo>
                    <a:lnTo>
                      <a:pt x="39" y="41"/>
                    </a:lnTo>
                    <a:lnTo>
                      <a:pt x="40" y="42"/>
                    </a:lnTo>
                    <a:lnTo>
                      <a:pt x="41" y="42"/>
                    </a:lnTo>
                    <a:lnTo>
                      <a:pt x="43" y="43"/>
                    </a:lnTo>
                    <a:lnTo>
                      <a:pt x="44" y="44"/>
                    </a:lnTo>
                    <a:lnTo>
                      <a:pt x="45" y="44"/>
                    </a:lnTo>
                    <a:lnTo>
                      <a:pt x="47" y="45"/>
                    </a:lnTo>
                    <a:close/>
                  </a:path>
                </a:pathLst>
              </a:custGeom>
              <a:solidFill>
                <a:srgbClr val="F1AB8E"/>
              </a:solidFill>
              <a:ln w="9525">
                <a:noFill/>
              </a:ln>
            </p:spPr>
            <p:txBody>
              <a:bodyPr/>
              <a:p>
                <a:endParaRPr lang="zh-CN" altLang="en-US"/>
              </a:p>
            </p:txBody>
          </p:sp>
          <p:sp>
            <p:nvSpPr>
              <p:cNvPr id="18440" name="Freeform 66"/>
              <p:cNvSpPr/>
              <p:nvPr/>
            </p:nvSpPr>
            <p:spPr>
              <a:xfrm>
                <a:off x="1138" y="2682"/>
                <a:ext cx="38" cy="12"/>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191" h="72">
                    <a:moveTo>
                      <a:pt x="26" y="39"/>
                    </a:moveTo>
                    <a:lnTo>
                      <a:pt x="36" y="47"/>
                    </a:lnTo>
                    <a:lnTo>
                      <a:pt x="47" y="53"/>
                    </a:lnTo>
                    <a:lnTo>
                      <a:pt x="58" y="59"/>
                    </a:lnTo>
                    <a:lnTo>
                      <a:pt x="70" y="62"/>
                    </a:lnTo>
                    <a:lnTo>
                      <a:pt x="82" y="66"/>
                    </a:lnTo>
                    <a:lnTo>
                      <a:pt x="95" y="69"/>
                    </a:lnTo>
                    <a:lnTo>
                      <a:pt x="107" y="71"/>
                    </a:lnTo>
                    <a:lnTo>
                      <a:pt x="120" y="72"/>
                    </a:lnTo>
                    <a:lnTo>
                      <a:pt x="125" y="71"/>
                    </a:lnTo>
                    <a:lnTo>
                      <a:pt x="129" y="71"/>
                    </a:lnTo>
                    <a:lnTo>
                      <a:pt x="133" y="71"/>
                    </a:lnTo>
                    <a:lnTo>
                      <a:pt x="138" y="71"/>
                    </a:lnTo>
                    <a:lnTo>
                      <a:pt x="142" y="69"/>
                    </a:lnTo>
                    <a:lnTo>
                      <a:pt x="146" y="69"/>
                    </a:lnTo>
                    <a:lnTo>
                      <a:pt x="150" y="68"/>
                    </a:lnTo>
                    <a:lnTo>
                      <a:pt x="155" y="67"/>
                    </a:lnTo>
                    <a:lnTo>
                      <a:pt x="160" y="65"/>
                    </a:lnTo>
                    <a:lnTo>
                      <a:pt x="164" y="62"/>
                    </a:lnTo>
                    <a:lnTo>
                      <a:pt x="169" y="60"/>
                    </a:lnTo>
                    <a:lnTo>
                      <a:pt x="174" y="56"/>
                    </a:lnTo>
                    <a:lnTo>
                      <a:pt x="178" y="53"/>
                    </a:lnTo>
                    <a:lnTo>
                      <a:pt x="183" y="49"/>
                    </a:lnTo>
                    <a:lnTo>
                      <a:pt x="187" y="45"/>
                    </a:lnTo>
                    <a:lnTo>
                      <a:pt x="191" y="42"/>
                    </a:lnTo>
                    <a:lnTo>
                      <a:pt x="183" y="45"/>
                    </a:lnTo>
                    <a:lnTo>
                      <a:pt x="175" y="49"/>
                    </a:lnTo>
                    <a:lnTo>
                      <a:pt x="166" y="53"/>
                    </a:lnTo>
                    <a:lnTo>
                      <a:pt x="157" y="55"/>
                    </a:lnTo>
                    <a:lnTo>
                      <a:pt x="148" y="57"/>
                    </a:lnTo>
                    <a:lnTo>
                      <a:pt x="139" y="59"/>
                    </a:lnTo>
                    <a:lnTo>
                      <a:pt x="130" y="60"/>
                    </a:lnTo>
                    <a:lnTo>
                      <a:pt x="120" y="60"/>
                    </a:lnTo>
                    <a:lnTo>
                      <a:pt x="103" y="60"/>
                    </a:lnTo>
                    <a:lnTo>
                      <a:pt x="85" y="56"/>
                    </a:lnTo>
                    <a:lnTo>
                      <a:pt x="69" y="51"/>
                    </a:lnTo>
                    <a:lnTo>
                      <a:pt x="53" y="44"/>
                    </a:lnTo>
                    <a:lnTo>
                      <a:pt x="38" y="36"/>
                    </a:lnTo>
                    <a:lnTo>
                      <a:pt x="24" y="25"/>
                    </a:lnTo>
                    <a:lnTo>
                      <a:pt x="12" y="13"/>
                    </a:lnTo>
                    <a:lnTo>
                      <a:pt x="0" y="0"/>
                    </a:lnTo>
                    <a:lnTo>
                      <a:pt x="2" y="5"/>
                    </a:lnTo>
                    <a:lnTo>
                      <a:pt x="5" y="11"/>
                    </a:lnTo>
                    <a:lnTo>
                      <a:pt x="8" y="15"/>
                    </a:lnTo>
                    <a:lnTo>
                      <a:pt x="11" y="20"/>
                    </a:lnTo>
                    <a:lnTo>
                      <a:pt x="15" y="25"/>
                    </a:lnTo>
                    <a:lnTo>
                      <a:pt x="18" y="30"/>
                    </a:lnTo>
                    <a:lnTo>
                      <a:pt x="22" y="35"/>
                    </a:lnTo>
                    <a:lnTo>
                      <a:pt x="26" y="39"/>
                    </a:lnTo>
                    <a:close/>
                  </a:path>
                </a:pathLst>
              </a:custGeom>
              <a:solidFill>
                <a:srgbClr val="F1AB8E"/>
              </a:solidFill>
              <a:ln w="9525">
                <a:noFill/>
              </a:ln>
            </p:spPr>
            <p:txBody>
              <a:bodyPr/>
              <a:p>
                <a:endParaRPr lang="zh-CN" altLang="en-US"/>
              </a:p>
            </p:txBody>
          </p:sp>
          <p:sp>
            <p:nvSpPr>
              <p:cNvPr id="18441" name="Freeform 67"/>
              <p:cNvSpPr/>
              <p:nvPr/>
            </p:nvSpPr>
            <p:spPr>
              <a:xfrm>
                <a:off x="1136" y="2679"/>
                <a:ext cx="42" cy="14"/>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210" h="84">
                    <a:moveTo>
                      <a:pt x="17" y="36"/>
                    </a:moveTo>
                    <a:lnTo>
                      <a:pt x="28" y="47"/>
                    </a:lnTo>
                    <a:lnTo>
                      <a:pt x="41" y="56"/>
                    </a:lnTo>
                    <a:lnTo>
                      <a:pt x="53" y="65"/>
                    </a:lnTo>
                    <a:lnTo>
                      <a:pt x="67" y="71"/>
                    </a:lnTo>
                    <a:lnTo>
                      <a:pt x="81" y="77"/>
                    </a:lnTo>
                    <a:lnTo>
                      <a:pt x="96" y="80"/>
                    </a:lnTo>
                    <a:lnTo>
                      <a:pt x="112" y="83"/>
                    </a:lnTo>
                    <a:lnTo>
                      <a:pt x="127" y="84"/>
                    </a:lnTo>
                    <a:lnTo>
                      <a:pt x="134" y="84"/>
                    </a:lnTo>
                    <a:lnTo>
                      <a:pt x="142" y="83"/>
                    </a:lnTo>
                    <a:lnTo>
                      <a:pt x="149" y="83"/>
                    </a:lnTo>
                    <a:lnTo>
                      <a:pt x="156" y="81"/>
                    </a:lnTo>
                    <a:lnTo>
                      <a:pt x="163" y="79"/>
                    </a:lnTo>
                    <a:lnTo>
                      <a:pt x="170" y="78"/>
                    </a:lnTo>
                    <a:lnTo>
                      <a:pt x="176" y="75"/>
                    </a:lnTo>
                    <a:lnTo>
                      <a:pt x="183" y="73"/>
                    </a:lnTo>
                    <a:lnTo>
                      <a:pt x="187" y="69"/>
                    </a:lnTo>
                    <a:lnTo>
                      <a:pt x="190" y="67"/>
                    </a:lnTo>
                    <a:lnTo>
                      <a:pt x="194" y="63"/>
                    </a:lnTo>
                    <a:lnTo>
                      <a:pt x="197" y="61"/>
                    </a:lnTo>
                    <a:lnTo>
                      <a:pt x="200" y="57"/>
                    </a:lnTo>
                    <a:lnTo>
                      <a:pt x="204" y="54"/>
                    </a:lnTo>
                    <a:lnTo>
                      <a:pt x="207" y="50"/>
                    </a:lnTo>
                    <a:lnTo>
                      <a:pt x="210" y="45"/>
                    </a:lnTo>
                    <a:lnTo>
                      <a:pt x="201" y="51"/>
                    </a:lnTo>
                    <a:lnTo>
                      <a:pt x="191" y="57"/>
                    </a:lnTo>
                    <a:lnTo>
                      <a:pt x="181" y="62"/>
                    </a:lnTo>
                    <a:lnTo>
                      <a:pt x="171" y="66"/>
                    </a:lnTo>
                    <a:lnTo>
                      <a:pt x="160" y="69"/>
                    </a:lnTo>
                    <a:lnTo>
                      <a:pt x="149" y="71"/>
                    </a:lnTo>
                    <a:lnTo>
                      <a:pt x="138" y="73"/>
                    </a:lnTo>
                    <a:lnTo>
                      <a:pt x="127" y="73"/>
                    </a:lnTo>
                    <a:lnTo>
                      <a:pt x="118" y="73"/>
                    </a:lnTo>
                    <a:lnTo>
                      <a:pt x="108" y="72"/>
                    </a:lnTo>
                    <a:lnTo>
                      <a:pt x="99" y="71"/>
                    </a:lnTo>
                    <a:lnTo>
                      <a:pt x="89" y="68"/>
                    </a:lnTo>
                    <a:lnTo>
                      <a:pt x="80" y="65"/>
                    </a:lnTo>
                    <a:lnTo>
                      <a:pt x="71" y="62"/>
                    </a:lnTo>
                    <a:lnTo>
                      <a:pt x="63" y="57"/>
                    </a:lnTo>
                    <a:lnTo>
                      <a:pt x="55" y="54"/>
                    </a:lnTo>
                    <a:lnTo>
                      <a:pt x="39" y="43"/>
                    </a:lnTo>
                    <a:lnTo>
                      <a:pt x="25" y="30"/>
                    </a:lnTo>
                    <a:lnTo>
                      <a:pt x="12" y="17"/>
                    </a:lnTo>
                    <a:lnTo>
                      <a:pt x="0" y="0"/>
                    </a:lnTo>
                    <a:lnTo>
                      <a:pt x="1" y="5"/>
                    </a:lnTo>
                    <a:lnTo>
                      <a:pt x="3" y="9"/>
                    </a:lnTo>
                    <a:lnTo>
                      <a:pt x="5" y="14"/>
                    </a:lnTo>
                    <a:lnTo>
                      <a:pt x="7" y="19"/>
                    </a:lnTo>
                    <a:lnTo>
                      <a:pt x="9" y="24"/>
                    </a:lnTo>
                    <a:lnTo>
                      <a:pt x="12" y="27"/>
                    </a:lnTo>
                    <a:lnTo>
                      <a:pt x="14" y="32"/>
                    </a:lnTo>
                    <a:lnTo>
                      <a:pt x="17" y="36"/>
                    </a:lnTo>
                    <a:close/>
                  </a:path>
                </a:pathLst>
              </a:custGeom>
              <a:solidFill>
                <a:srgbClr val="F1AD8F"/>
              </a:solidFill>
              <a:ln w="9525">
                <a:noFill/>
              </a:ln>
            </p:spPr>
            <p:txBody>
              <a:bodyPr/>
              <a:p>
                <a:endParaRPr lang="zh-CN" altLang="en-US"/>
              </a:p>
            </p:txBody>
          </p:sp>
          <p:sp>
            <p:nvSpPr>
              <p:cNvPr id="18442" name="Freeform 68"/>
              <p:cNvSpPr/>
              <p:nvPr/>
            </p:nvSpPr>
            <p:spPr>
              <a:xfrm>
                <a:off x="1135" y="2677"/>
                <a:ext cx="45" cy="15"/>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224" h="95">
                    <a:moveTo>
                      <a:pt x="12" y="35"/>
                    </a:moveTo>
                    <a:lnTo>
                      <a:pt x="24" y="48"/>
                    </a:lnTo>
                    <a:lnTo>
                      <a:pt x="37" y="60"/>
                    </a:lnTo>
                    <a:lnTo>
                      <a:pt x="50" y="71"/>
                    </a:lnTo>
                    <a:lnTo>
                      <a:pt x="65" y="79"/>
                    </a:lnTo>
                    <a:lnTo>
                      <a:pt x="81" y="86"/>
                    </a:lnTo>
                    <a:lnTo>
                      <a:pt x="97" y="91"/>
                    </a:lnTo>
                    <a:lnTo>
                      <a:pt x="115" y="95"/>
                    </a:lnTo>
                    <a:lnTo>
                      <a:pt x="132" y="95"/>
                    </a:lnTo>
                    <a:lnTo>
                      <a:pt x="142" y="95"/>
                    </a:lnTo>
                    <a:lnTo>
                      <a:pt x="151" y="94"/>
                    </a:lnTo>
                    <a:lnTo>
                      <a:pt x="160" y="92"/>
                    </a:lnTo>
                    <a:lnTo>
                      <a:pt x="169" y="90"/>
                    </a:lnTo>
                    <a:lnTo>
                      <a:pt x="178" y="88"/>
                    </a:lnTo>
                    <a:lnTo>
                      <a:pt x="187" y="84"/>
                    </a:lnTo>
                    <a:lnTo>
                      <a:pt x="195" y="80"/>
                    </a:lnTo>
                    <a:lnTo>
                      <a:pt x="203" y="77"/>
                    </a:lnTo>
                    <a:lnTo>
                      <a:pt x="206" y="73"/>
                    </a:lnTo>
                    <a:lnTo>
                      <a:pt x="209" y="70"/>
                    </a:lnTo>
                    <a:lnTo>
                      <a:pt x="212" y="67"/>
                    </a:lnTo>
                    <a:lnTo>
                      <a:pt x="214" y="64"/>
                    </a:lnTo>
                    <a:lnTo>
                      <a:pt x="217" y="60"/>
                    </a:lnTo>
                    <a:lnTo>
                      <a:pt x="219" y="56"/>
                    </a:lnTo>
                    <a:lnTo>
                      <a:pt x="222" y="53"/>
                    </a:lnTo>
                    <a:lnTo>
                      <a:pt x="224" y="49"/>
                    </a:lnTo>
                    <a:lnTo>
                      <a:pt x="214" y="56"/>
                    </a:lnTo>
                    <a:lnTo>
                      <a:pt x="204" y="64"/>
                    </a:lnTo>
                    <a:lnTo>
                      <a:pt x="193" y="70"/>
                    </a:lnTo>
                    <a:lnTo>
                      <a:pt x="181" y="76"/>
                    </a:lnTo>
                    <a:lnTo>
                      <a:pt x="170" y="79"/>
                    </a:lnTo>
                    <a:lnTo>
                      <a:pt x="157" y="82"/>
                    </a:lnTo>
                    <a:lnTo>
                      <a:pt x="145" y="84"/>
                    </a:lnTo>
                    <a:lnTo>
                      <a:pt x="132" y="84"/>
                    </a:lnTo>
                    <a:lnTo>
                      <a:pt x="122" y="84"/>
                    </a:lnTo>
                    <a:lnTo>
                      <a:pt x="112" y="83"/>
                    </a:lnTo>
                    <a:lnTo>
                      <a:pt x="101" y="82"/>
                    </a:lnTo>
                    <a:lnTo>
                      <a:pt x="92" y="78"/>
                    </a:lnTo>
                    <a:lnTo>
                      <a:pt x="82" y="76"/>
                    </a:lnTo>
                    <a:lnTo>
                      <a:pt x="73" y="71"/>
                    </a:lnTo>
                    <a:lnTo>
                      <a:pt x="64" y="67"/>
                    </a:lnTo>
                    <a:lnTo>
                      <a:pt x="56" y="61"/>
                    </a:lnTo>
                    <a:lnTo>
                      <a:pt x="47" y="55"/>
                    </a:lnTo>
                    <a:lnTo>
                      <a:pt x="40" y="49"/>
                    </a:lnTo>
                    <a:lnTo>
                      <a:pt x="32" y="42"/>
                    </a:lnTo>
                    <a:lnTo>
                      <a:pt x="25" y="35"/>
                    </a:lnTo>
                    <a:lnTo>
                      <a:pt x="18" y="28"/>
                    </a:lnTo>
                    <a:lnTo>
                      <a:pt x="12" y="19"/>
                    </a:lnTo>
                    <a:lnTo>
                      <a:pt x="6" y="10"/>
                    </a:lnTo>
                    <a:lnTo>
                      <a:pt x="0" y="0"/>
                    </a:lnTo>
                    <a:lnTo>
                      <a:pt x="1" y="5"/>
                    </a:lnTo>
                    <a:lnTo>
                      <a:pt x="2" y="10"/>
                    </a:lnTo>
                    <a:lnTo>
                      <a:pt x="4" y="13"/>
                    </a:lnTo>
                    <a:lnTo>
                      <a:pt x="5" y="18"/>
                    </a:lnTo>
                    <a:lnTo>
                      <a:pt x="7" y="23"/>
                    </a:lnTo>
                    <a:lnTo>
                      <a:pt x="8" y="26"/>
                    </a:lnTo>
                    <a:lnTo>
                      <a:pt x="10" y="30"/>
                    </a:lnTo>
                    <a:lnTo>
                      <a:pt x="12" y="35"/>
                    </a:lnTo>
                    <a:close/>
                  </a:path>
                </a:pathLst>
              </a:custGeom>
              <a:solidFill>
                <a:srgbClr val="F2AF91"/>
              </a:solidFill>
              <a:ln w="9525">
                <a:noFill/>
              </a:ln>
            </p:spPr>
            <p:txBody>
              <a:bodyPr/>
              <a:p>
                <a:endParaRPr lang="zh-CN" altLang="en-US"/>
              </a:p>
            </p:txBody>
          </p:sp>
          <p:sp>
            <p:nvSpPr>
              <p:cNvPr id="18443" name="Freeform 69"/>
              <p:cNvSpPr/>
              <p:nvPr/>
            </p:nvSpPr>
            <p:spPr>
              <a:xfrm>
                <a:off x="1135" y="2674"/>
                <a:ext cx="47" cy="1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235" h="106">
                    <a:moveTo>
                      <a:pt x="8" y="33"/>
                    </a:moveTo>
                    <a:lnTo>
                      <a:pt x="20" y="50"/>
                    </a:lnTo>
                    <a:lnTo>
                      <a:pt x="33" y="63"/>
                    </a:lnTo>
                    <a:lnTo>
                      <a:pt x="47" y="76"/>
                    </a:lnTo>
                    <a:lnTo>
                      <a:pt x="63" y="87"/>
                    </a:lnTo>
                    <a:lnTo>
                      <a:pt x="71" y="90"/>
                    </a:lnTo>
                    <a:lnTo>
                      <a:pt x="79" y="95"/>
                    </a:lnTo>
                    <a:lnTo>
                      <a:pt x="88" y="98"/>
                    </a:lnTo>
                    <a:lnTo>
                      <a:pt x="97" y="101"/>
                    </a:lnTo>
                    <a:lnTo>
                      <a:pt x="107" y="104"/>
                    </a:lnTo>
                    <a:lnTo>
                      <a:pt x="116" y="105"/>
                    </a:lnTo>
                    <a:lnTo>
                      <a:pt x="126" y="106"/>
                    </a:lnTo>
                    <a:lnTo>
                      <a:pt x="135" y="106"/>
                    </a:lnTo>
                    <a:lnTo>
                      <a:pt x="146" y="106"/>
                    </a:lnTo>
                    <a:lnTo>
                      <a:pt x="157" y="104"/>
                    </a:lnTo>
                    <a:lnTo>
                      <a:pt x="168" y="102"/>
                    </a:lnTo>
                    <a:lnTo>
                      <a:pt x="179" y="99"/>
                    </a:lnTo>
                    <a:lnTo>
                      <a:pt x="189" y="95"/>
                    </a:lnTo>
                    <a:lnTo>
                      <a:pt x="199" y="90"/>
                    </a:lnTo>
                    <a:lnTo>
                      <a:pt x="209" y="84"/>
                    </a:lnTo>
                    <a:lnTo>
                      <a:pt x="218" y="78"/>
                    </a:lnTo>
                    <a:lnTo>
                      <a:pt x="220" y="76"/>
                    </a:lnTo>
                    <a:lnTo>
                      <a:pt x="222" y="72"/>
                    </a:lnTo>
                    <a:lnTo>
                      <a:pt x="224" y="70"/>
                    </a:lnTo>
                    <a:lnTo>
                      <a:pt x="226" y="66"/>
                    </a:lnTo>
                    <a:lnTo>
                      <a:pt x="228" y="63"/>
                    </a:lnTo>
                    <a:lnTo>
                      <a:pt x="231" y="59"/>
                    </a:lnTo>
                    <a:lnTo>
                      <a:pt x="233" y="57"/>
                    </a:lnTo>
                    <a:lnTo>
                      <a:pt x="235" y="53"/>
                    </a:lnTo>
                    <a:lnTo>
                      <a:pt x="235" y="52"/>
                    </a:lnTo>
                    <a:lnTo>
                      <a:pt x="235" y="51"/>
                    </a:lnTo>
                    <a:lnTo>
                      <a:pt x="224" y="62"/>
                    </a:lnTo>
                    <a:lnTo>
                      <a:pt x="213" y="70"/>
                    </a:lnTo>
                    <a:lnTo>
                      <a:pt x="201" y="77"/>
                    </a:lnTo>
                    <a:lnTo>
                      <a:pt x="189" y="83"/>
                    </a:lnTo>
                    <a:lnTo>
                      <a:pt x="176" y="88"/>
                    </a:lnTo>
                    <a:lnTo>
                      <a:pt x="163" y="92"/>
                    </a:lnTo>
                    <a:lnTo>
                      <a:pt x="149" y="94"/>
                    </a:lnTo>
                    <a:lnTo>
                      <a:pt x="135" y="95"/>
                    </a:lnTo>
                    <a:lnTo>
                      <a:pt x="124" y="95"/>
                    </a:lnTo>
                    <a:lnTo>
                      <a:pt x="114" y="94"/>
                    </a:lnTo>
                    <a:lnTo>
                      <a:pt x="103" y="92"/>
                    </a:lnTo>
                    <a:lnTo>
                      <a:pt x="93" y="88"/>
                    </a:lnTo>
                    <a:lnTo>
                      <a:pt x="83" y="84"/>
                    </a:lnTo>
                    <a:lnTo>
                      <a:pt x="73" y="80"/>
                    </a:lnTo>
                    <a:lnTo>
                      <a:pt x="64" y="75"/>
                    </a:lnTo>
                    <a:lnTo>
                      <a:pt x="55" y="69"/>
                    </a:lnTo>
                    <a:lnTo>
                      <a:pt x="47" y="63"/>
                    </a:lnTo>
                    <a:lnTo>
                      <a:pt x="39" y="56"/>
                    </a:lnTo>
                    <a:lnTo>
                      <a:pt x="31" y="47"/>
                    </a:lnTo>
                    <a:lnTo>
                      <a:pt x="24" y="39"/>
                    </a:lnTo>
                    <a:lnTo>
                      <a:pt x="17" y="30"/>
                    </a:lnTo>
                    <a:lnTo>
                      <a:pt x="11" y="21"/>
                    </a:lnTo>
                    <a:lnTo>
                      <a:pt x="6" y="11"/>
                    </a:lnTo>
                    <a:lnTo>
                      <a:pt x="0" y="0"/>
                    </a:lnTo>
                    <a:lnTo>
                      <a:pt x="1" y="5"/>
                    </a:lnTo>
                    <a:lnTo>
                      <a:pt x="2" y="9"/>
                    </a:lnTo>
                    <a:lnTo>
                      <a:pt x="2" y="14"/>
                    </a:lnTo>
                    <a:lnTo>
                      <a:pt x="3" y="17"/>
                    </a:lnTo>
                    <a:lnTo>
                      <a:pt x="4" y="21"/>
                    </a:lnTo>
                    <a:lnTo>
                      <a:pt x="5" y="26"/>
                    </a:lnTo>
                    <a:lnTo>
                      <a:pt x="7" y="29"/>
                    </a:lnTo>
                    <a:lnTo>
                      <a:pt x="8" y="33"/>
                    </a:lnTo>
                    <a:close/>
                  </a:path>
                </a:pathLst>
              </a:custGeom>
              <a:solidFill>
                <a:srgbClr val="F2B191"/>
              </a:solidFill>
              <a:ln w="9525">
                <a:noFill/>
              </a:ln>
            </p:spPr>
            <p:txBody>
              <a:bodyPr/>
              <a:p>
                <a:endParaRPr lang="zh-CN" altLang="en-US"/>
              </a:p>
            </p:txBody>
          </p:sp>
          <p:sp>
            <p:nvSpPr>
              <p:cNvPr id="18444" name="Freeform 70"/>
              <p:cNvSpPr/>
              <p:nvPr/>
            </p:nvSpPr>
            <p:spPr>
              <a:xfrm>
                <a:off x="1134" y="2672"/>
                <a:ext cx="49" cy="19"/>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242" h="114">
                    <a:moveTo>
                      <a:pt x="4" y="30"/>
                    </a:moveTo>
                    <a:lnTo>
                      <a:pt x="10" y="40"/>
                    </a:lnTo>
                    <a:lnTo>
                      <a:pt x="16" y="49"/>
                    </a:lnTo>
                    <a:lnTo>
                      <a:pt x="22" y="58"/>
                    </a:lnTo>
                    <a:lnTo>
                      <a:pt x="29" y="65"/>
                    </a:lnTo>
                    <a:lnTo>
                      <a:pt x="36" y="72"/>
                    </a:lnTo>
                    <a:lnTo>
                      <a:pt x="44" y="79"/>
                    </a:lnTo>
                    <a:lnTo>
                      <a:pt x="51" y="85"/>
                    </a:lnTo>
                    <a:lnTo>
                      <a:pt x="60" y="91"/>
                    </a:lnTo>
                    <a:lnTo>
                      <a:pt x="68" y="97"/>
                    </a:lnTo>
                    <a:lnTo>
                      <a:pt x="77" y="101"/>
                    </a:lnTo>
                    <a:lnTo>
                      <a:pt x="86" y="106"/>
                    </a:lnTo>
                    <a:lnTo>
                      <a:pt x="96" y="108"/>
                    </a:lnTo>
                    <a:lnTo>
                      <a:pt x="105" y="112"/>
                    </a:lnTo>
                    <a:lnTo>
                      <a:pt x="116" y="113"/>
                    </a:lnTo>
                    <a:lnTo>
                      <a:pt x="126" y="114"/>
                    </a:lnTo>
                    <a:lnTo>
                      <a:pt x="136" y="114"/>
                    </a:lnTo>
                    <a:lnTo>
                      <a:pt x="149" y="114"/>
                    </a:lnTo>
                    <a:lnTo>
                      <a:pt x="161" y="112"/>
                    </a:lnTo>
                    <a:lnTo>
                      <a:pt x="174" y="109"/>
                    </a:lnTo>
                    <a:lnTo>
                      <a:pt x="185" y="106"/>
                    </a:lnTo>
                    <a:lnTo>
                      <a:pt x="197" y="100"/>
                    </a:lnTo>
                    <a:lnTo>
                      <a:pt x="208" y="94"/>
                    </a:lnTo>
                    <a:lnTo>
                      <a:pt x="218" y="86"/>
                    </a:lnTo>
                    <a:lnTo>
                      <a:pt x="228" y="79"/>
                    </a:lnTo>
                    <a:lnTo>
                      <a:pt x="229" y="78"/>
                    </a:lnTo>
                    <a:lnTo>
                      <a:pt x="230" y="76"/>
                    </a:lnTo>
                    <a:lnTo>
                      <a:pt x="232" y="74"/>
                    </a:lnTo>
                    <a:lnTo>
                      <a:pt x="232" y="73"/>
                    </a:lnTo>
                    <a:lnTo>
                      <a:pt x="233" y="72"/>
                    </a:lnTo>
                    <a:lnTo>
                      <a:pt x="234" y="70"/>
                    </a:lnTo>
                    <a:lnTo>
                      <a:pt x="235" y="68"/>
                    </a:lnTo>
                    <a:lnTo>
                      <a:pt x="236" y="67"/>
                    </a:lnTo>
                    <a:lnTo>
                      <a:pt x="237" y="65"/>
                    </a:lnTo>
                    <a:lnTo>
                      <a:pt x="237" y="64"/>
                    </a:lnTo>
                    <a:lnTo>
                      <a:pt x="238" y="61"/>
                    </a:lnTo>
                    <a:lnTo>
                      <a:pt x="239" y="59"/>
                    </a:lnTo>
                    <a:lnTo>
                      <a:pt x="240" y="58"/>
                    </a:lnTo>
                    <a:lnTo>
                      <a:pt x="241" y="55"/>
                    </a:lnTo>
                    <a:lnTo>
                      <a:pt x="241" y="54"/>
                    </a:lnTo>
                    <a:lnTo>
                      <a:pt x="242" y="52"/>
                    </a:lnTo>
                    <a:lnTo>
                      <a:pt x="230" y="64"/>
                    </a:lnTo>
                    <a:lnTo>
                      <a:pt x="219" y="73"/>
                    </a:lnTo>
                    <a:lnTo>
                      <a:pt x="207" y="83"/>
                    </a:lnTo>
                    <a:lnTo>
                      <a:pt x="194" y="90"/>
                    </a:lnTo>
                    <a:lnTo>
                      <a:pt x="180" y="96"/>
                    </a:lnTo>
                    <a:lnTo>
                      <a:pt x="166" y="100"/>
                    </a:lnTo>
                    <a:lnTo>
                      <a:pt x="151" y="103"/>
                    </a:lnTo>
                    <a:lnTo>
                      <a:pt x="136" y="103"/>
                    </a:lnTo>
                    <a:lnTo>
                      <a:pt x="125" y="103"/>
                    </a:lnTo>
                    <a:lnTo>
                      <a:pt x="114" y="102"/>
                    </a:lnTo>
                    <a:lnTo>
                      <a:pt x="102" y="100"/>
                    </a:lnTo>
                    <a:lnTo>
                      <a:pt x="92" y="96"/>
                    </a:lnTo>
                    <a:lnTo>
                      <a:pt x="82" y="92"/>
                    </a:lnTo>
                    <a:lnTo>
                      <a:pt x="72" y="88"/>
                    </a:lnTo>
                    <a:lnTo>
                      <a:pt x="63" y="82"/>
                    </a:lnTo>
                    <a:lnTo>
                      <a:pt x="54" y="74"/>
                    </a:lnTo>
                    <a:lnTo>
                      <a:pt x="45" y="67"/>
                    </a:lnTo>
                    <a:lnTo>
                      <a:pt x="37" y="60"/>
                    </a:lnTo>
                    <a:lnTo>
                      <a:pt x="30" y="52"/>
                    </a:lnTo>
                    <a:lnTo>
                      <a:pt x="23" y="42"/>
                    </a:lnTo>
                    <a:lnTo>
                      <a:pt x="16" y="32"/>
                    </a:lnTo>
                    <a:lnTo>
                      <a:pt x="10" y="22"/>
                    </a:lnTo>
                    <a:lnTo>
                      <a:pt x="5" y="11"/>
                    </a:lnTo>
                    <a:lnTo>
                      <a:pt x="0" y="0"/>
                    </a:lnTo>
                    <a:lnTo>
                      <a:pt x="0" y="4"/>
                    </a:lnTo>
                    <a:lnTo>
                      <a:pt x="1" y="7"/>
                    </a:lnTo>
                    <a:lnTo>
                      <a:pt x="1" y="11"/>
                    </a:lnTo>
                    <a:lnTo>
                      <a:pt x="1" y="16"/>
                    </a:lnTo>
                    <a:lnTo>
                      <a:pt x="2" y="19"/>
                    </a:lnTo>
                    <a:lnTo>
                      <a:pt x="3" y="23"/>
                    </a:lnTo>
                    <a:lnTo>
                      <a:pt x="3" y="26"/>
                    </a:lnTo>
                    <a:lnTo>
                      <a:pt x="4" y="30"/>
                    </a:lnTo>
                    <a:close/>
                  </a:path>
                </a:pathLst>
              </a:custGeom>
              <a:solidFill>
                <a:srgbClr val="F2B493"/>
              </a:solidFill>
              <a:ln w="9525">
                <a:noFill/>
              </a:ln>
            </p:spPr>
            <p:txBody>
              <a:bodyPr/>
              <a:p>
                <a:endParaRPr lang="zh-CN" altLang="en-US"/>
              </a:p>
            </p:txBody>
          </p:sp>
          <p:sp>
            <p:nvSpPr>
              <p:cNvPr id="18445" name="Freeform 71"/>
              <p:cNvSpPr/>
              <p:nvPr/>
            </p:nvSpPr>
            <p:spPr>
              <a:xfrm>
                <a:off x="1134" y="2669"/>
                <a:ext cx="50" cy="21"/>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246" h="123">
                    <a:moveTo>
                      <a:pt x="1" y="28"/>
                    </a:moveTo>
                    <a:lnTo>
                      <a:pt x="7" y="39"/>
                    </a:lnTo>
                    <a:lnTo>
                      <a:pt x="12" y="49"/>
                    </a:lnTo>
                    <a:lnTo>
                      <a:pt x="18" y="58"/>
                    </a:lnTo>
                    <a:lnTo>
                      <a:pt x="25" y="67"/>
                    </a:lnTo>
                    <a:lnTo>
                      <a:pt x="32" y="75"/>
                    </a:lnTo>
                    <a:lnTo>
                      <a:pt x="40" y="84"/>
                    </a:lnTo>
                    <a:lnTo>
                      <a:pt x="48" y="91"/>
                    </a:lnTo>
                    <a:lnTo>
                      <a:pt x="56" y="97"/>
                    </a:lnTo>
                    <a:lnTo>
                      <a:pt x="65" y="103"/>
                    </a:lnTo>
                    <a:lnTo>
                      <a:pt x="74" y="108"/>
                    </a:lnTo>
                    <a:lnTo>
                      <a:pt x="84" y="112"/>
                    </a:lnTo>
                    <a:lnTo>
                      <a:pt x="94" y="116"/>
                    </a:lnTo>
                    <a:lnTo>
                      <a:pt x="104" y="120"/>
                    </a:lnTo>
                    <a:lnTo>
                      <a:pt x="115" y="122"/>
                    </a:lnTo>
                    <a:lnTo>
                      <a:pt x="125" y="123"/>
                    </a:lnTo>
                    <a:lnTo>
                      <a:pt x="136" y="123"/>
                    </a:lnTo>
                    <a:lnTo>
                      <a:pt x="150" y="122"/>
                    </a:lnTo>
                    <a:lnTo>
                      <a:pt x="164" y="120"/>
                    </a:lnTo>
                    <a:lnTo>
                      <a:pt x="177" y="116"/>
                    </a:lnTo>
                    <a:lnTo>
                      <a:pt x="190" y="111"/>
                    </a:lnTo>
                    <a:lnTo>
                      <a:pt x="202" y="105"/>
                    </a:lnTo>
                    <a:lnTo>
                      <a:pt x="214" y="98"/>
                    </a:lnTo>
                    <a:lnTo>
                      <a:pt x="225" y="90"/>
                    </a:lnTo>
                    <a:lnTo>
                      <a:pt x="236" y="79"/>
                    </a:lnTo>
                    <a:lnTo>
                      <a:pt x="238" y="76"/>
                    </a:lnTo>
                    <a:lnTo>
                      <a:pt x="239" y="73"/>
                    </a:lnTo>
                    <a:lnTo>
                      <a:pt x="241" y="69"/>
                    </a:lnTo>
                    <a:lnTo>
                      <a:pt x="242" y="66"/>
                    </a:lnTo>
                    <a:lnTo>
                      <a:pt x="243" y="62"/>
                    </a:lnTo>
                    <a:lnTo>
                      <a:pt x="244" y="60"/>
                    </a:lnTo>
                    <a:lnTo>
                      <a:pt x="245" y="56"/>
                    </a:lnTo>
                    <a:lnTo>
                      <a:pt x="246" y="52"/>
                    </a:lnTo>
                    <a:lnTo>
                      <a:pt x="236" y="66"/>
                    </a:lnTo>
                    <a:lnTo>
                      <a:pt x="223" y="78"/>
                    </a:lnTo>
                    <a:lnTo>
                      <a:pt x="211" y="87"/>
                    </a:lnTo>
                    <a:lnTo>
                      <a:pt x="197" y="96"/>
                    </a:lnTo>
                    <a:lnTo>
                      <a:pt x="183" y="103"/>
                    </a:lnTo>
                    <a:lnTo>
                      <a:pt x="168" y="108"/>
                    </a:lnTo>
                    <a:lnTo>
                      <a:pt x="152" y="111"/>
                    </a:lnTo>
                    <a:lnTo>
                      <a:pt x="136" y="112"/>
                    </a:lnTo>
                    <a:lnTo>
                      <a:pt x="125" y="112"/>
                    </a:lnTo>
                    <a:lnTo>
                      <a:pt x="113" y="110"/>
                    </a:lnTo>
                    <a:lnTo>
                      <a:pt x="101" y="108"/>
                    </a:lnTo>
                    <a:lnTo>
                      <a:pt x="91" y="104"/>
                    </a:lnTo>
                    <a:lnTo>
                      <a:pt x="80" y="99"/>
                    </a:lnTo>
                    <a:lnTo>
                      <a:pt x="70" y="94"/>
                    </a:lnTo>
                    <a:lnTo>
                      <a:pt x="61" y="87"/>
                    </a:lnTo>
                    <a:lnTo>
                      <a:pt x="52" y="80"/>
                    </a:lnTo>
                    <a:lnTo>
                      <a:pt x="43" y="73"/>
                    </a:lnTo>
                    <a:lnTo>
                      <a:pt x="35" y="64"/>
                    </a:lnTo>
                    <a:lnTo>
                      <a:pt x="28" y="55"/>
                    </a:lnTo>
                    <a:lnTo>
                      <a:pt x="21" y="45"/>
                    </a:lnTo>
                    <a:lnTo>
                      <a:pt x="15" y="34"/>
                    </a:lnTo>
                    <a:lnTo>
                      <a:pt x="9" y="22"/>
                    </a:lnTo>
                    <a:lnTo>
                      <a:pt x="4" y="12"/>
                    </a:lnTo>
                    <a:lnTo>
                      <a:pt x="0" y="0"/>
                    </a:lnTo>
                    <a:lnTo>
                      <a:pt x="0" y="3"/>
                    </a:lnTo>
                    <a:lnTo>
                      <a:pt x="0" y="7"/>
                    </a:lnTo>
                    <a:lnTo>
                      <a:pt x="0" y="11"/>
                    </a:lnTo>
                    <a:lnTo>
                      <a:pt x="0" y="14"/>
                    </a:lnTo>
                    <a:lnTo>
                      <a:pt x="0" y="18"/>
                    </a:lnTo>
                    <a:lnTo>
                      <a:pt x="1" y="21"/>
                    </a:lnTo>
                    <a:lnTo>
                      <a:pt x="1" y="25"/>
                    </a:lnTo>
                    <a:lnTo>
                      <a:pt x="1" y="28"/>
                    </a:lnTo>
                    <a:close/>
                  </a:path>
                </a:pathLst>
              </a:custGeom>
              <a:solidFill>
                <a:srgbClr val="F3B694"/>
              </a:solidFill>
              <a:ln w="9525">
                <a:noFill/>
              </a:ln>
            </p:spPr>
            <p:txBody>
              <a:bodyPr/>
              <a:p>
                <a:endParaRPr lang="zh-CN" altLang="en-US"/>
              </a:p>
            </p:txBody>
          </p:sp>
          <p:sp>
            <p:nvSpPr>
              <p:cNvPr id="18446" name="Freeform 72"/>
              <p:cNvSpPr/>
              <p:nvPr/>
            </p:nvSpPr>
            <p:spPr>
              <a:xfrm>
                <a:off x="1134" y="2667"/>
                <a:ext cx="50" cy="22"/>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249" h="132">
                    <a:moveTo>
                      <a:pt x="0" y="29"/>
                    </a:moveTo>
                    <a:lnTo>
                      <a:pt x="5" y="40"/>
                    </a:lnTo>
                    <a:lnTo>
                      <a:pt x="10" y="51"/>
                    </a:lnTo>
                    <a:lnTo>
                      <a:pt x="16" y="61"/>
                    </a:lnTo>
                    <a:lnTo>
                      <a:pt x="23" y="71"/>
                    </a:lnTo>
                    <a:lnTo>
                      <a:pt x="30" y="79"/>
                    </a:lnTo>
                    <a:lnTo>
                      <a:pt x="37" y="89"/>
                    </a:lnTo>
                    <a:lnTo>
                      <a:pt x="45" y="96"/>
                    </a:lnTo>
                    <a:lnTo>
                      <a:pt x="54" y="103"/>
                    </a:lnTo>
                    <a:lnTo>
                      <a:pt x="63" y="111"/>
                    </a:lnTo>
                    <a:lnTo>
                      <a:pt x="72" y="117"/>
                    </a:lnTo>
                    <a:lnTo>
                      <a:pt x="82" y="121"/>
                    </a:lnTo>
                    <a:lnTo>
                      <a:pt x="92" y="125"/>
                    </a:lnTo>
                    <a:lnTo>
                      <a:pt x="102" y="129"/>
                    </a:lnTo>
                    <a:lnTo>
                      <a:pt x="114" y="131"/>
                    </a:lnTo>
                    <a:lnTo>
                      <a:pt x="125" y="132"/>
                    </a:lnTo>
                    <a:lnTo>
                      <a:pt x="136" y="132"/>
                    </a:lnTo>
                    <a:lnTo>
                      <a:pt x="151" y="132"/>
                    </a:lnTo>
                    <a:lnTo>
                      <a:pt x="166" y="129"/>
                    </a:lnTo>
                    <a:lnTo>
                      <a:pt x="180" y="125"/>
                    </a:lnTo>
                    <a:lnTo>
                      <a:pt x="194" y="119"/>
                    </a:lnTo>
                    <a:lnTo>
                      <a:pt x="207" y="112"/>
                    </a:lnTo>
                    <a:lnTo>
                      <a:pt x="219" y="102"/>
                    </a:lnTo>
                    <a:lnTo>
                      <a:pt x="230" y="93"/>
                    </a:lnTo>
                    <a:lnTo>
                      <a:pt x="242" y="81"/>
                    </a:lnTo>
                    <a:lnTo>
                      <a:pt x="243" y="77"/>
                    </a:lnTo>
                    <a:lnTo>
                      <a:pt x="244" y="75"/>
                    </a:lnTo>
                    <a:lnTo>
                      <a:pt x="245" y="71"/>
                    </a:lnTo>
                    <a:lnTo>
                      <a:pt x="246" y="67"/>
                    </a:lnTo>
                    <a:lnTo>
                      <a:pt x="247" y="64"/>
                    </a:lnTo>
                    <a:lnTo>
                      <a:pt x="248" y="60"/>
                    </a:lnTo>
                    <a:lnTo>
                      <a:pt x="249" y="58"/>
                    </a:lnTo>
                    <a:lnTo>
                      <a:pt x="249" y="54"/>
                    </a:lnTo>
                    <a:lnTo>
                      <a:pt x="239" y="69"/>
                    </a:lnTo>
                    <a:lnTo>
                      <a:pt x="227" y="82"/>
                    </a:lnTo>
                    <a:lnTo>
                      <a:pt x="214" y="94"/>
                    </a:lnTo>
                    <a:lnTo>
                      <a:pt x="200" y="103"/>
                    </a:lnTo>
                    <a:lnTo>
                      <a:pt x="185" y="112"/>
                    </a:lnTo>
                    <a:lnTo>
                      <a:pt x="169" y="117"/>
                    </a:lnTo>
                    <a:lnTo>
                      <a:pt x="161" y="119"/>
                    </a:lnTo>
                    <a:lnTo>
                      <a:pt x="153" y="120"/>
                    </a:lnTo>
                    <a:lnTo>
                      <a:pt x="145" y="121"/>
                    </a:lnTo>
                    <a:lnTo>
                      <a:pt x="136" y="121"/>
                    </a:lnTo>
                    <a:lnTo>
                      <a:pt x="124" y="121"/>
                    </a:lnTo>
                    <a:lnTo>
                      <a:pt x="113" y="120"/>
                    </a:lnTo>
                    <a:lnTo>
                      <a:pt x="100" y="117"/>
                    </a:lnTo>
                    <a:lnTo>
                      <a:pt x="90" y="113"/>
                    </a:lnTo>
                    <a:lnTo>
                      <a:pt x="79" y="108"/>
                    </a:lnTo>
                    <a:lnTo>
                      <a:pt x="69" y="102"/>
                    </a:lnTo>
                    <a:lnTo>
                      <a:pt x="59" y="95"/>
                    </a:lnTo>
                    <a:lnTo>
                      <a:pt x="50" y="88"/>
                    </a:lnTo>
                    <a:lnTo>
                      <a:pt x="42" y="79"/>
                    </a:lnTo>
                    <a:lnTo>
                      <a:pt x="34" y="70"/>
                    </a:lnTo>
                    <a:lnTo>
                      <a:pt x="27" y="60"/>
                    </a:lnTo>
                    <a:lnTo>
                      <a:pt x="20" y="49"/>
                    </a:lnTo>
                    <a:lnTo>
                      <a:pt x="14" y="37"/>
                    </a:lnTo>
                    <a:lnTo>
                      <a:pt x="9" y="26"/>
                    </a:lnTo>
                    <a:lnTo>
                      <a:pt x="5" y="14"/>
                    </a:lnTo>
                    <a:lnTo>
                      <a:pt x="1" y="0"/>
                    </a:lnTo>
                    <a:lnTo>
                      <a:pt x="1" y="4"/>
                    </a:lnTo>
                    <a:lnTo>
                      <a:pt x="0" y="8"/>
                    </a:lnTo>
                    <a:lnTo>
                      <a:pt x="0" y="11"/>
                    </a:lnTo>
                    <a:lnTo>
                      <a:pt x="0" y="15"/>
                    </a:lnTo>
                    <a:lnTo>
                      <a:pt x="0" y="18"/>
                    </a:lnTo>
                    <a:lnTo>
                      <a:pt x="0" y="22"/>
                    </a:lnTo>
                    <a:lnTo>
                      <a:pt x="0" y="26"/>
                    </a:lnTo>
                    <a:lnTo>
                      <a:pt x="0" y="29"/>
                    </a:lnTo>
                    <a:close/>
                  </a:path>
                </a:pathLst>
              </a:custGeom>
              <a:solidFill>
                <a:srgbClr val="F3B694"/>
              </a:solidFill>
              <a:ln w="9525">
                <a:noFill/>
              </a:ln>
            </p:spPr>
            <p:txBody>
              <a:bodyPr/>
              <a:p>
                <a:endParaRPr lang="zh-CN" altLang="en-US"/>
              </a:p>
            </p:txBody>
          </p:sp>
          <p:sp>
            <p:nvSpPr>
              <p:cNvPr id="18447" name="Freeform 73"/>
              <p:cNvSpPr/>
              <p:nvPr/>
            </p:nvSpPr>
            <p:spPr>
              <a:xfrm>
                <a:off x="1134" y="2665"/>
                <a:ext cx="51" cy="23"/>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251" h="140">
                    <a:moveTo>
                      <a:pt x="0" y="28"/>
                    </a:moveTo>
                    <a:lnTo>
                      <a:pt x="4" y="40"/>
                    </a:lnTo>
                    <a:lnTo>
                      <a:pt x="9" y="50"/>
                    </a:lnTo>
                    <a:lnTo>
                      <a:pt x="15" y="62"/>
                    </a:lnTo>
                    <a:lnTo>
                      <a:pt x="21" y="73"/>
                    </a:lnTo>
                    <a:lnTo>
                      <a:pt x="28" y="83"/>
                    </a:lnTo>
                    <a:lnTo>
                      <a:pt x="35" y="92"/>
                    </a:lnTo>
                    <a:lnTo>
                      <a:pt x="43" y="101"/>
                    </a:lnTo>
                    <a:lnTo>
                      <a:pt x="52" y="108"/>
                    </a:lnTo>
                    <a:lnTo>
                      <a:pt x="61" y="115"/>
                    </a:lnTo>
                    <a:lnTo>
                      <a:pt x="70" y="122"/>
                    </a:lnTo>
                    <a:lnTo>
                      <a:pt x="80" y="127"/>
                    </a:lnTo>
                    <a:lnTo>
                      <a:pt x="91" y="132"/>
                    </a:lnTo>
                    <a:lnTo>
                      <a:pt x="101" y="136"/>
                    </a:lnTo>
                    <a:lnTo>
                      <a:pt x="113" y="138"/>
                    </a:lnTo>
                    <a:lnTo>
                      <a:pt x="125" y="140"/>
                    </a:lnTo>
                    <a:lnTo>
                      <a:pt x="136" y="140"/>
                    </a:lnTo>
                    <a:lnTo>
                      <a:pt x="152" y="139"/>
                    </a:lnTo>
                    <a:lnTo>
                      <a:pt x="168" y="136"/>
                    </a:lnTo>
                    <a:lnTo>
                      <a:pt x="183" y="131"/>
                    </a:lnTo>
                    <a:lnTo>
                      <a:pt x="197" y="124"/>
                    </a:lnTo>
                    <a:lnTo>
                      <a:pt x="211" y="115"/>
                    </a:lnTo>
                    <a:lnTo>
                      <a:pt x="223" y="106"/>
                    </a:lnTo>
                    <a:lnTo>
                      <a:pt x="236" y="94"/>
                    </a:lnTo>
                    <a:lnTo>
                      <a:pt x="246" y="80"/>
                    </a:lnTo>
                    <a:lnTo>
                      <a:pt x="247" y="77"/>
                    </a:lnTo>
                    <a:lnTo>
                      <a:pt x="248" y="73"/>
                    </a:lnTo>
                    <a:lnTo>
                      <a:pt x="249" y="71"/>
                    </a:lnTo>
                    <a:lnTo>
                      <a:pt x="249" y="67"/>
                    </a:lnTo>
                    <a:lnTo>
                      <a:pt x="250" y="64"/>
                    </a:lnTo>
                    <a:lnTo>
                      <a:pt x="250" y="61"/>
                    </a:lnTo>
                    <a:lnTo>
                      <a:pt x="251" y="58"/>
                    </a:lnTo>
                    <a:lnTo>
                      <a:pt x="251" y="54"/>
                    </a:lnTo>
                    <a:lnTo>
                      <a:pt x="247" y="62"/>
                    </a:lnTo>
                    <a:lnTo>
                      <a:pt x="241" y="71"/>
                    </a:lnTo>
                    <a:lnTo>
                      <a:pt x="236" y="78"/>
                    </a:lnTo>
                    <a:lnTo>
                      <a:pt x="229" y="85"/>
                    </a:lnTo>
                    <a:lnTo>
                      <a:pt x="223" y="91"/>
                    </a:lnTo>
                    <a:lnTo>
                      <a:pt x="216" y="98"/>
                    </a:lnTo>
                    <a:lnTo>
                      <a:pt x="209" y="103"/>
                    </a:lnTo>
                    <a:lnTo>
                      <a:pt x="202" y="109"/>
                    </a:lnTo>
                    <a:lnTo>
                      <a:pt x="195" y="114"/>
                    </a:lnTo>
                    <a:lnTo>
                      <a:pt x="187" y="118"/>
                    </a:lnTo>
                    <a:lnTo>
                      <a:pt x="179" y="121"/>
                    </a:lnTo>
                    <a:lnTo>
                      <a:pt x="171" y="124"/>
                    </a:lnTo>
                    <a:lnTo>
                      <a:pt x="162" y="126"/>
                    </a:lnTo>
                    <a:lnTo>
                      <a:pt x="154" y="128"/>
                    </a:lnTo>
                    <a:lnTo>
                      <a:pt x="145" y="130"/>
                    </a:lnTo>
                    <a:lnTo>
                      <a:pt x="136" y="130"/>
                    </a:lnTo>
                    <a:lnTo>
                      <a:pt x="124" y="128"/>
                    </a:lnTo>
                    <a:lnTo>
                      <a:pt x="112" y="127"/>
                    </a:lnTo>
                    <a:lnTo>
                      <a:pt x="100" y="124"/>
                    </a:lnTo>
                    <a:lnTo>
                      <a:pt x="89" y="120"/>
                    </a:lnTo>
                    <a:lnTo>
                      <a:pt x="78" y="114"/>
                    </a:lnTo>
                    <a:lnTo>
                      <a:pt x="68" y="108"/>
                    </a:lnTo>
                    <a:lnTo>
                      <a:pt x="58" y="101"/>
                    </a:lnTo>
                    <a:lnTo>
                      <a:pt x="49" y="92"/>
                    </a:lnTo>
                    <a:lnTo>
                      <a:pt x="41" y="84"/>
                    </a:lnTo>
                    <a:lnTo>
                      <a:pt x="33" y="73"/>
                    </a:lnTo>
                    <a:lnTo>
                      <a:pt x="26" y="62"/>
                    </a:lnTo>
                    <a:lnTo>
                      <a:pt x="20" y="52"/>
                    </a:lnTo>
                    <a:lnTo>
                      <a:pt x="14" y="40"/>
                    </a:lnTo>
                    <a:lnTo>
                      <a:pt x="10" y="27"/>
                    </a:lnTo>
                    <a:lnTo>
                      <a:pt x="6" y="15"/>
                    </a:lnTo>
                    <a:lnTo>
                      <a:pt x="3" y="0"/>
                    </a:lnTo>
                    <a:lnTo>
                      <a:pt x="2" y="4"/>
                    </a:lnTo>
                    <a:lnTo>
                      <a:pt x="2" y="7"/>
                    </a:lnTo>
                    <a:lnTo>
                      <a:pt x="1" y="11"/>
                    </a:lnTo>
                    <a:lnTo>
                      <a:pt x="1" y="13"/>
                    </a:lnTo>
                    <a:lnTo>
                      <a:pt x="1" y="17"/>
                    </a:lnTo>
                    <a:lnTo>
                      <a:pt x="0" y="21"/>
                    </a:lnTo>
                    <a:lnTo>
                      <a:pt x="0" y="24"/>
                    </a:lnTo>
                    <a:lnTo>
                      <a:pt x="0" y="28"/>
                    </a:lnTo>
                    <a:close/>
                  </a:path>
                </a:pathLst>
              </a:custGeom>
              <a:solidFill>
                <a:srgbClr val="F3B897"/>
              </a:solidFill>
              <a:ln w="9525">
                <a:noFill/>
              </a:ln>
            </p:spPr>
            <p:txBody>
              <a:bodyPr/>
              <a:p>
                <a:endParaRPr lang="zh-CN" altLang="en-US"/>
              </a:p>
            </p:txBody>
          </p:sp>
          <p:sp>
            <p:nvSpPr>
              <p:cNvPr id="18448" name="Freeform 74"/>
              <p:cNvSpPr/>
              <p:nvPr/>
            </p:nvSpPr>
            <p:spPr>
              <a:xfrm>
                <a:off x="1135" y="2663"/>
                <a:ext cx="50" cy="24"/>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251" h="146">
                    <a:moveTo>
                      <a:pt x="0" y="25"/>
                    </a:moveTo>
                    <a:lnTo>
                      <a:pt x="4" y="39"/>
                    </a:lnTo>
                    <a:lnTo>
                      <a:pt x="8" y="51"/>
                    </a:lnTo>
                    <a:lnTo>
                      <a:pt x="13" y="62"/>
                    </a:lnTo>
                    <a:lnTo>
                      <a:pt x="19" y="74"/>
                    </a:lnTo>
                    <a:lnTo>
                      <a:pt x="26" y="85"/>
                    </a:lnTo>
                    <a:lnTo>
                      <a:pt x="33" y="95"/>
                    </a:lnTo>
                    <a:lnTo>
                      <a:pt x="41" y="104"/>
                    </a:lnTo>
                    <a:lnTo>
                      <a:pt x="49" y="113"/>
                    </a:lnTo>
                    <a:lnTo>
                      <a:pt x="58" y="120"/>
                    </a:lnTo>
                    <a:lnTo>
                      <a:pt x="68" y="127"/>
                    </a:lnTo>
                    <a:lnTo>
                      <a:pt x="78" y="133"/>
                    </a:lnTo>
                    <a:lnTo>
                      <a:pt x="89" y="138"/>
                    </a:lnTo>
                    <a:lnTo>
                      <a:pt x="99" y="142"/>
                    </a:lnTo>
                    <a:lnTo>
                      <a:pt x="112" y="145"/>
                    </a:lnTo>
                    <a:lnTo>
                      <a:pt x="123" y="146"/>
                    </a:lnTo>
                    <a:lnTo>
                      <a:pt x="135" y="146"/>
                    </a:lnTo>
                    <a:lnTo>
                      <a:pt x="144" y="146"/>
                    </a:lnTo>
                    <a:lnTo>
                      <a:pt x="152" y="145"/>
                    </a:lnTo>
                    <a:lnTo>
                      <a:pt x="160" y="144"/>
                    </a:lnTo>
                    <a:lnTo>
                      <a:pt x="168" y="142"/>
                    </a:lnTo>
                    <a:lnTo>
                      <a:pt x="184" y="137"/>
                    </a:lnTo>
                    <a:lnTo>
                      <a:pt x="199" y="128"/>
                    </a:lnTo>
                    <a:lnTo>
                      <a:pt x="213" y="119"/>
                    </a:lnTo>
                    <a:lnTo>
                      <a:pt x="226" y="107"/>
                    </a:lnTo>
                    <a:lnTo>
                      <a:pt x="238" y="94"/>
                    </a:lnTo>
                    <a:lnTo>
                      <a:pt x="248" y="79"/>
                    </a:lnTo>
                    <a:lnTo>
                      <a:pt x="249" y="76"/>
                    </a:lnTo>
                    <a:lnTo>
                      <a:pt x="249" y="72"/>
                    </a:lnTo>
                    <a:lnTo>
                      <a:pt x="250" y="70"/>
                    </a:lnTo>
                    <a:lnTo>
                      <a:pt x="250" y="66"/>
                    </a:lnTo>
                    <a:lnTo>
                      <a:pt x="251" y="62"/>
                    </a:lnTo>
                    <a:lnTo>
                      <a:pt x="251" y="60"/>
                    </a:lnTo>
                    <a:lnTo>
                      <a:pt x="251" y="57"/>
                    </a:lnTo>
                    <a:lnTo>
                      <a:pt x="251" y="53"/>
                    </a:lnTo>
                    <a:lnTo>
                      <a:pt x="247" y="62"/>
                    </a:lnTo>
                    <a:lnTo>
                      <a:pt x="242" y="71"/>
                    </a:lnTo>
                    <a:lnTo>
                      <a:pt x="237" y="79"/>
                    </a:lnTo>
                    <a:lnTo>
                      <a:pt x="231" y="86"/>
                    </a:lnTo>
                    <a:lnTo>
                      <a:pt x="224" y="95"/>
                    </a:lnTo>
                    <a:lnTo>
                      <a:pt x="217" y="101"/>
                    </a:lnTo>
                    <a:lnTo>
                      <a:pt x="210" y="108"/>
                    </a:lnTo>
                    <a:lnTo>
                      <a:pt x="203" y="113"/>
                    </a:lnTo>
                    <a:lnTo>
                      <a:pt x="196" y="119"/>
                    </a:lnTo>
                    <a:lnTo>
                      <a:pt x="188" y="122"/>
                    </a:lnTo>
                    <a:lnTo>
                      <a:pt x="179" y="127"/>
                    </a:lnTo>
                    <a:lnTo>
                      <a:pt x="171" y="130"/>
                    </a:lnTo>
                    <a:lnTo>
                      <a:pt x="162" y="133"/>
                    </a:lnTo>
                    <a:lnTo>
                      <a:pt x="153" y="134"/>
                    </a:lnTo>
                    <a:lnTo>
                      <a:pt x="144" y="136"/>
                    </a:lnTo>
                    <a:lnTo>
                      <a:pt x="135" y="136"/>
                    </a:lnTo>
                    <a:lnTo>
                      <a:pt x="123" y="136"/>
                    </a:lnTo>
                    <a:lnTo>
                      <a:pt x="111" y="133"/>
                    </a:lnTo>
                    <a:lnTo>
                      <a:pt x="98" y="130"/>
                    </a:lnTo>
                    <a:lnTo>
                      <a:pt x="87" y="126"/>
                    </a:lnTo>
                    <a:lnTo>
                      <a:pt x="76" y="120"/>
                    </a:lnTo>
                    <a:lnTo>
                      <a:pt x="66" y="113"/>
                    </a:lnTo>
                    <a:lnTo>
                      <a:pt x="57" y="106"/>
                    </a:lnTo>
                    <a:lnTo>
                      <a:pt x="48" y="97"/>
                    </a:lnTo>
                    <a:lnTo>
                      <a:pt x="39" y="88"/>
                    </a:lnTo>
                    <a:lnTo>
                      <a:pt x="32" y="77"/>
                    </a:lnTo>
                    <a:lnTo>
                      <a:pt x="25" y="66"/>
                    </a:lnTo>
                    <a:lnTo>
                      <a:pt x="19" y="54"/>
                    </a:lnTo>
                    <a:lnTo>
                      <a:pt x="14" y="41"/>
                    </a:lnTo>
                    <a:lnTo>
                      <a:pt x="10" y="28"/>
                    </a:lnTo>
                    <a:lnTo>
                      <a:pt x="7" y="15"/>
                    </a:lnTo>
                    <a:lnTo>
                      <a:pt x="5" y="0"/>
                    </a:lnTo>
                    <a:lnTo>
                      <a:pt x="4" y="3"/>
                    </a:lnTo>
                    <a:lnTo>
                      <a:pt x="3" y="6"/>
                    </a:lnTo>
                    <a:lnTo>
                      <a:pt x="3" y="10"/>
                    </a:lnTo>
                    <a:lnTo>
                      <a:pt x="2" y="12"/>
                    </a:lnTo>
                    <a:lnTo>
                      <a:pt x="1" y="16"/>
                    </a:lnTo>
                    <a:lnTo>
                      <a:pt x="1" y="19"/>
                    </a:lnTo>
                    <a:lnTo>
                      <a:pt x="0" y="22"/>
                    </a:lnTo>
                    <a:lnTo>
                      <a:pt x="0" y="25"/>
                    </a:lnTo>
                    <a:close/>
                  </a:path>
                </a:pathLst>
              </a:custGeom>
              <a:solidFill>
                <a:srgbClr val="F3BA98"/>
              </a:solidFill>
              <a:ln w="9525">
                <a:noFill/>
              </a:ln>
            </p:spPr>
            <p:txBody>
              <a:bodyPr/>
              <a:p>
                <a:endParaRPr lang="zh-CN" altLang="en-US"/>
              </a:p>
            </p:txBody>
          </p:sp>
          <p:sp>
            <p:nvSpPr>
              <p:cNvPr id="18449" name="Freeform 75"/>
              <p:cNvSpPr/>
              <p:nvPr/>
            </p:nvSpPr>
            <p:spPr>
              <a:xfrm>
                <a:off x="1135" y="2661"/>
                <a:ext cx="50" cy="25"/>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249" h="154">
                    <a:moveTo>
                      <a:pt x="0" y="24"/>
                    </a:moveTo>
                    <a:lnTo>
                      <a:pt x="3" y="39"/>
                    </a:lnTo>
                    <a:lnTo>
                      <a:pt x="7" y="51"/>
                    </a:lnTo>
                    <a:lnTo>
                      <a:pt x="11" y="64"/>
                    </a:lnTo>
                    <a:lnTo>
                      <a:pt x="17" y="76"/>
                    </a:lnTo>
                    <a:lnTo>
                      <a:pt x="23" y="86"/>
                    </a:lnTo>
                    <a:lnTo>
                      <a:pt x="30" y="97"/>
                    </a:lnTo>
                    <a:lnTo>
                      <a:pt x="38" y="108"/>
                    </a:lnTo>
                    <a:lnTo>
                      <a:pt x="46" y="116"/>
                    </a:lnTo>
                    <a:lnTo>
                      <a:pt x="55" y="125"/>
                    </a:lnTo>
                    <a:lnTo>
                      <a:pt x="65" y="132"/>
                    </a:lnTo>
                    <a:lnTo>
                      <a:pt x="75" y="138"/>
                    </a:lnTo>
                    <a:lnTo>
                      <a:pt x="86" y="144"/>
                    </a:lnTo>
                    <a:lnTo>
                      <a:pt x="97" y="148"/>
                    </a:lnTo>
                    <a:lnTo>
                      <a:pt x="109" y="151"/>
                    </a:lnTo>
                    <a:lnTo>
                      <a:pt x="121" y="152"/>
                    </a:lnTo>
                    <a:lnTo>
                      <a:pt x="133" y="154"/>
                    </a:lnTo>
                    <a:lnTo>
                      <a:pt x="142" y="154"/>
                    </a:lnTo>
                    <a:lnTo>
                      <a:pt x="151" y="152"/>
                    </a:lnTo>
                    <a:lnTo>
                      <a:pt x="159" y="150"/>
                    </a:lnTo>
                    <a:lnTo>
                      <a:pt x="168" y="148"/>
                    </a:lnTo>
                    <a:lnTo>
                      <a:pt x="176" y="145"/>
                    </a:lnTo>
                    <a:lnTo>
                      <a:pt x="184" y="142"/>
                    </a:lnTo>
                    <a:lnTo>
                      <a:pt x="192" y="138"/>
                    </a:lnTo>
                    <a:lnTo>
                      <a:pt x="199" y="133"/>
                    </a:lnTo>
                    <a:lnTo>
                      <a:pt x="206" y="127"/>
                    </a:lnTo>
                    <a:lnTo>
                      <a:pt x="213" y="122"/>
                    </a:lnTo>
                    <a:lnTo>
                      <a:pt x="220" y="115"/>
                    </a:lnTo>
                    <a:lnTo>
                      <a:pt x="226" y="109"/>
                    </a:lnTo>
                    <a:lnTo>
                      <a:pt x="233" y="102"/>
                    </a:lnTo>
                    <a:lnTo>
                      <a:pt x="238" y="95"/>
                    </a:lnTo>
                    <a:lnTo>
                      <a:pt x="244" y="86"/>
                    </a:lnTo>
                    <a:lnTo>
                      <a:pt x="248" y="78"/>
                    </a:lnTo>
                    <a:lnTo>
                      <a:pt x="249" y="74"/>
                    </a:lnTo>
                    <a:lnTo>
                      <a:pt x="249" y="72"/>
                    </a:lnTo>
                    <a:lnTo>
                      <a:pt x="249" y="69"/>
                    </a:lnTo>
                    <a:lnTo>
                      <a:pt x="249" y="65"/>
                    </a:lnTo>
                    <a:lnTo>
                      <a:pt x="249" y="63"/>
                    </a:lnTo>
                    <a:lnTo>
                      <a:pt x="249" y="59"/>
                    </a:lnTo>
                    <a:lnTo>
                      <a:pt x="249" y="57"/>
                    </a:lnTo>
                    <a:lnTo>
                      <a:pt x="249" y="53"/>
                    </a:lnTo>
                    <a:lnTo>
                      <a:pt x="245" y="63"/>
                    </a:lnTo>
                    <a:lnTo>
                      <a:pt x="241" y="72"/>
                    </a:lnTo>
                    <a:lnTo>
                      <a:pt x="236" y="80"/>
                    </a:lnTo>
                    <a:lnTo>
                      <a:pt x="230" y="89"/>
                    </a:lnTo>
                    <a:lnTo>
                      <a:pt x="223" y="97"/>
                    </a:lnTo>
                    <a:lnTo>
                      <a:pt x="217" y="104"/>
                    </a:lnTo>
                    <a:lnTo>
                      <a:pt x="210" y="112"/>
                    </a:lnTo>
                    <a:lnTo>
                      <a:pt x="203" y="118"/>
                    </a:lnTo>
                    <a:lnTo>
                      <a:pt x="195" y="124"/>
                    </a:lnTo>
                    <a:lnTo>
                      <a:pt x="187" y="128"/>
                    </a:lnTo>
                    <a:lnTo>
                      <a:pt x="179" y="133"/>
                    </a:lnTo>
                    <a:lnTo>
                      <a:pt x="170" y="136"/>
                    </a:lnTo>
                    <a:lnTo>
                      <a:pt x="161" y="139"/>
                    </a:lnTo>
                    <a:lnTo>
                      <a:pt x="152" y="142"/>
                    </a:lnTo>
                    <a:lnTo>
                      <a:pt x="143" y="143"/>
                    </a:lnTo>
                    <a:lnTo>
                      <a:pt x="133" y="143"/>
                    </a:lnTo>
                    <a:lnTo>
                      <a:pt x="121" y="142"/>
                    </a:lnTo>
                    <a:lnTo>
                      <a:pt x="109" y="140"/>
                    </a:lnTo>
                    <a:lnTo>
                      <a:pt x="96" y="137"/>
                    </a:lnTo>
                    <a:lnTo>
                      <a:pt x="85" y="132"/>
                    </a:lnTo>
                    <a:lnTo>
                      <a:pt x="74" y="126"/>
                    </a:lnTo>
                    <a:lnTo>
                      <a:pt x="64" y="119"/>
                    </a:lnTo>
                    <a:lnTo>
                      <a:pt x="54" y="110"/>
                    </a:lnTo>
                    <a:lnTo>
                      <a:pt x="45" y="101"/>
                    </a:lnTo>
                    <a:lnTo>
                      <a:pt x="37" y="91"/>
                    </a:lnTo>
                    <a:lnTo>
                      <a:pt x="30" y="80"/>
                    </a:lnTo>
                    <a:lnTo>
                      <a:pt x="24" y="69"/>
                    </a:lnTo>
                    <a:lnTo>
                      <a:pt x="18" y="57"/>
                    </a:lnTo>
                    <a:lnTo>
                      <a:pt x="14" y="43"/>
                    </a:lnTo>
                    <a:lnTo>
                      <a:pt x="10" y="29"/>
                    </a:lnTo>
                    <a:lnTo>
                      <a:pt x="8" y="15"/>
                    </a:lnTo>
                    <a:lnTo>
                      <a:pt x="6" y="0"/>
                    </a:lnTo>
                    <a:lnTo>
                      <a:pt x="5" y="3"/>
                    </a:lnTo>
                    <a:lnTo>
                      <a:pt x="4" y="6"/>
                    </a:lnTo>
                    <a:lnTo>
                      <a:pt x="4" y="9"/>
                    </a:lnTo>
                    <a:lnTo>
                      <a:pt x="3" y="12"/>
                    </a:lnTo>
                    <a:lnTo>
                      <a:pt x="2" y="16"/>
                    </a:lnTo>
                    <a:lnTo>
                      <a:pt x="1" y="18"/>
                    </a:lnTo>
                    <a:lnTo>
                      <a:pt x="1" y="22"/>
                    </a:lnTo>
                    <a:lnTo>
                      <a:pt x="0" y="24"/>
                    </a:lnTo>
                    <a:close/>
                  </a:path>
                </a:pathLst>
              </a:custGeom>
              <a:solidFill>
                <a:srgbClr val="F4BD9A"/>
              </a:solidFill>
              <a:ln w="9525">
                <a:noFill/>
              </a:ln>
            </p:spPr>
            <p:txBody>
              <a:bodyPr/>
              <a:p>
                <a:endParaRPr lang="zh-CN" altLang="en-US"/>
              </a:p>
            </p:txBody>
          </p:sp>
          <p:sp>
            <p:nvSpPr>
              <p:cNvPr id="18450" name="Freeform 76"/>
              <p:cNvSpPr/>
              <p:nvPr/>
            </p:nvSpPr>
            <p:spPr>
              <a:xfrm>
                <a:off x="1136" y="2659"/>
                <a:ext cx="49" cy="26"/>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246" h="159">
                    <a:moveTo>
                      <a:pt x="0" y="23"/>
                    </a:moveTo>
                    <a:lnTo>
                      <a:pt x="2" y="38"/>
                    </a:lnTo>
                    <a:lnTo>
                      <a:pt x="5" y="51"/>
                    </a:lnTo>
                    <a:lnTo>
                      <a:pt x="9" y="64"/>
                    </a:lnTo>
                    <a:lnTo>
                      <a:pt x="14" y="77"/>
                    </a:lnTo>
                    <a:lnTo>
                      <a:pt x="20" y="89"/>
                    </a:lnTo>
                    <a:lnTo>
                      <a:pt x="27" y="100"/>
                    </a:lnTo>
                    <a:lnTo>
                      <a:pt x="34" y="111"/>
                    </a:lnTo>
                    <a:lnTo>
                      <a:pt x="43" y="120"/>
                    </a:lnTo>
                    <a:lnTo>
                      <a:pt x="52" y="129"/>
                    </a:lnTo>
                    <a:lnTo>
                      <a:pt x="61" y="136"/>
                    </a:lnTo>
                    <a:lnTo>
                      <a:pt x="71" y="143"/>
                    </a:lnTo>
                    <a:lnTo>
                      <a:pt x="82" y="149"/>
                    </a:lnTo>
                    <a:lnTo>
                      <a:pt x="93" y="153"/>
                    </a:lnTo>
                    <a:lnTo>
                      <a:pt x="106" y="156"/>
                    </a:lnTo>
                    <a:lnTo>
                      <a:pt x="118" y="159"/>
                    </a:lnTo>
                    <a:lnTo>
                      <a:pt x="130" y="159"/>
                    </a:lnTo>
                    <a:lnTo>
                      <a:pt x="139" y="159"/>
                    </a:lnTo>
                    <a:lnTo>
                      <a:pt x="148" y="157"/>
                    </a:lnTo>
                    <a:lnTo>
                      <a:pt x="157" y="156"/>
                    </a:lnTo>
                    <a:lnTo>
                      <a:pt x="166" y="153"/>
                    </a:lnTo>
                    <a:lnTo>
                      <a:pt x="174" y="150"/>
                    </a:lnTo>
                    <a:lnTo>
                      <a:pt x="183" y="145"/>
                    </a:lnTo>
                    <a:lnTo>
                      <a:pt x="191" y="142"/>
                    </a:lnTo>
                    <a:lnTo>
                      <a:pt x="198" y="136"/>
                    </a:lnTo>
                    <a:lnTo>
                      <a:pt x="205" y="131"/>
                    </a:lnTo>
                    <a:lnTo>
                      <a:pt x="212" y="124"/>
                    </a:lnTo>
                    <a:lnTo>
                      <a:pt x="219" y="118"/>
                    </a:lnTo>
                    <a:lnTo>
                      <a:pt x="226" y="111"/>
                    </a:lnTo>
                    <a:lnTo>
                      <a:pt x="232" y="102"/>
                    </a:lnTo>
                    <a:lnTo>
                      <a:pt x="237" y="94"/>
                    </a:lnTo>
                    <a:lnTo>
                      <a:pt x="242" y="85"/>
                    </a:lnTo>
                    <a:lnTo>
                      <a:pt x="246" y="76"/>
                    </a:lnTo>
                    <a:lnTo>
                      <a:pt x="246" y="74"/>
                    </a:lnTo>
                    <a:lnTo>
                      <a:pt x="246" y="70"/>
                    </a:lnTo>
                    <a:lnTo>
                      <a:pt x="246" y="68"/>
                    </a:lnTo>
                    <a:lnTo>
                      <a:pt x="246" y="64"/>
                    </a:lnTo>
                    <a:lnTo>
                      <a:pt x="246" y="60"/>
                    </a:lnTo>
                    <a:lnTo>
                      <a:pt x="246" y="58"/>
                    </a:lnTo>
                    <a:lnTo>
                      <a:pt x="246" y="54"/>
                    </a:lnTo>
                    <a:lnTo>
                      <a:pt x="246" y="52"/>
                    </a:lnTo>
                    <a:lnTo>
                      <a:pt x="242" y="62"/>
                    </a:lnTo>
                    <a:lnTo>
                      <a:pt x="238" y="72"/>
                    </a:lnTo>
                    <a:lnTo>
                      <a:pt x="233" y="82"/>
                    </a:lnTo>
                    <a:lnTo>
                      <a:pt x="228" y="90"/>
                    </a:lnTo>
                    <a:lnTo>
                      <a:pt x="221" y="99"/>
                    </a:lnTo>
                    <a:lnTo>
                      <a:pt x="215" y="107"/>
                    </a:lnTo>
                    <a:lnTo>
                      <a:pt x="208" y="114"/>
                    </a:lnTo>
                    <a:lnTo>
                      <a:pt x="201" y="121"/>
                    </a:lnTo>
                    <a:lnTo>
                      <a:pt x="193" y="127"/>
                    </a:lnTo>
                    <a:lnTo>
                      <a:pt x="185" y="132"/>
                    </a:lnTo>
                    <a:lnTo>
                      <a:pt x="177" y="137"/>
                    </a:lnTo>
                    <a:lnTo>
                      <a:pt x="168" y="142"/>
                    </a:lnTo>
                    <a:lnTo>
                      <a:pt x="159" y="144"/>
                    </a:lnTo>
                    <a:lnTo>
                      <a:pt x="149" y="147"/>
                    </a:lnTo>
                    <a:lnTo>
                      <a:pt x="140" y="148"/>
                    </a:lnTo>
                    <a:lnTo>
                      <a:pt x="130" y="148"/>
                    </a:lnTo>
                    <a:lnTo>
                      <a:pt x="118" y="148"/>
                    </a:lnTo>
                    <a:lnTo>
                      <a:pt x="106" y="145"/>
                    </a:lnTo>
                    <a:lnTo>
                      <a:pt x="93" y="142"/>
                    </a:lnTo>
                    <a:lnTo>
                      <a:pt x="82" y="137"/>
                    </a:lnTo>
                    <a:lnTo>
                      <a:pt x="71" y="131"/>
                    </a:lnTo>
                    <a:lnTo>
                      <a:pt x="61" y="124"/>
                    </a:lnTo>
                    <a:lnTo>
                      <a:pt x="52" y="115"/>
                    </a:lnTo>
                    <a:lnTo>
                      <a:pt x="43" y="106"/>
                    </a:lnTo>
                    <a:lnTo>
                      <a:pt x="35" y="95"/>
                    </a:lnTo>
                    <a:lnTo>
                      <a:pt x="28" y="84"/>
                    </a:lnTo>
                    <a:lnTo>
                      <a:pt x="22" y="72"/>
                    </a:lnTo>
                    <a:lnTo>
                      <a:pt x="17" y="59"/>
                    </a:lnTo>
                    <a:lnTo>
                      <a:pt x="13" y="46"/>
                    </a:lnTo>
                    <a:lnTo>
                      <a:pt x="10" y="32"/>
                    </a:lnTo>
                    <a:lnTo>
                      <a:pt x="8" y="17"/>
                    </a:lnTo>
                    <a:lnTo>
                      <a:pt x="8" y="3"/>
                    </a:lnTo>
                    <a:lnTo>
                      <a:pt x="8" y="2"/>
                    </a:lnTo>
                    <a:lnTo>
                      <a:pt x="8" y="0"/>
                    </a:lnTo>
                    <a:lnTo>
                      <a:pt x="7" y="3"/>
                    </a:lnTo>
                    <a:lnTo>
                      <a:pt x="5" y="5"/>
                    </a:lnTo>
                    <a:lnTo>
                      <a:pt x="4" y="9"/>
                    </a:lnTo>
                    <a:lnTo>
                      <a:pt x="3" y="11"/>
                    </a:lnTo>
                    <a:lnTo>
                      <a:pt x="2" y="14"/>
                    </a:lnTo>
                    <a:lnTo>
                      <a:pt x="1" y="17"/>
                    </a:lnTo>
                    <a:lnTo>
                      <a:pt x="1" y="20"/>
                    </a:lnTo>
                    <a:lnTo>
                      <a:pt x="0" y="23"/>
                    </a:lnTo>
                    <a:close/>
                  </a:path>
                </a:pathLst>
              </a:custGeom>
              <a:solidFill>
                <a:srgbClr val="F4BF9B"/>
              </a:solidFill>
              <a:ln w="9525">
                <a:noFill/>
              </a:ln>
            </p:spPr>
            <p:txBody>
              <a:bodyPr/>
              <a:p>
                <a:endParaRPr lang="zh-CN" altLang="en-US"/>
              </a:p>
            </p:txBody>
          </p:sp>
          <p:sp>
            <p:nvSpPr>
              <p:cNvPr id="18451" name="Freeform 77"/>
              <p:cNvSpPr/>
              <p:nvPr/>
            </p:nvSpPr>
            <p:spPr>
              <a:xfrm>
                <a:off x="1136" y="2657"/>
                <a:ext cx="49" cy="2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243" h="164">
                    <a:moveTo>
                      <a:pt x="0" y="21"/>
                    </a:moveTo>
                    <a:lnTo>
                      <a:pt x="2" y="36"/>
                    </a:lnTo>
                    <a:lnTo>
                      <a:pt x="4" y="50"/>
                    </a:lnTo>
                    <a:lnTo>
                      <a:pt x="8" y="64"/>
                    </a:lnTo>
                    <a:lnTo>
                      <a:pt x="12" y="78"/>
                    </a:lnTo>
                    <a:lnTo>
                      <a:pt x="18" y="90"/>
                    </a:lnTo>
                    <a:lnTo>
                      <a:pt x="24" y="101"/>
                    </a:lnTo>
                    <a:lnTo>
                      <a:pt x="31" y="112"/>
                    </a:lnTo>
                    <a:lnTo>
                      <a:pt x="39" y="122"/>
                    </a:lnTo>
                    <a:lnTo>
                      <a:pt x="48" y="131"/>
                    </a:lnTo>
                    <a:lnTo>
                      <a:pt x="58" y="140"/>
                    </a:lnTo>
                    <a:lnTo>
                      <a:pt x="68" y="147"/>
                    </a:lnTo>
                    <a:lnTo>
                      <a:pt x="79" y="153"/>
                    </a:lnTo>
                    <a:lnTo>
                      <a:pt x="90" y="158"/>
                    </a:lnTo>
                    <a:lnTo>
                      <a:pt x="103" y="161"/>
                    </a:lnTo>
                    <a:lnTo>
                      <a:pt x="115" y="163"/>
                    </a:lnTo>
                    <a:lnTo>
                      <a:pt x="127" y="164"/>
                    </a:lnTo>
                    <a:lnTo>
                      <a:pt x="137" y="164"/>
                    </a:lnTo>
                    <a:lnTo>
                      <a:pt x="146" y="163"/>
                    </a:lnTo>
                    <a:lnTo>
                      <a:pt x="155" y="160"/>
                    </a:lnTo>
                    <a:lnTo>
                      <a:pt x="164" y="157"/>
                    </a:lnTo>
                    <a:lnTo>
                      <a:pt x="173" y="154"/>
                    </a:lnTo>
                    <a:lnTo>
                      <a:pt x="181" y="149"/>
                    </a:lnTo>
                    <a:lnTo>
                      <a:pt x="189" y="145"/>
                    </a:lnTo>
                    <a:lnTo>
                      <a:pt x="197" y="139"/>
                    </a:lnTo>
                    <a:lnTo>
                      <a:pt x="204" y="133"/>
                    </a:lnTo>
                    <a:lnTo>
                      <a:pt x="211" y="125"/>
                    </a:lnTo>
                    <a:lnTo>
                      <a:pt x="217" y="118"/>
                    </a:lnTo>
                    <a:lnTo>
                      <a:pt x="224" y="110"/>
                    </a:lnTo>
                    <a:lnTo>
                      <a:pt x="230" y="101"/>
                    </a:lnTo>
                    <a:lnTo>
                      <a:pt x="235" y="93"/>
                    </a:lnTo>
                    <a:lnTo>
                      <a:pt x="239" y="84"/>
                    </a:lnTo>
                    <a:lnTo>
                      <a:pt x="243" y="74"/>
                    </a:lnTo>
                    <a:lnTo>
                      <a:pt x="243" y="70"/>
                    </a:lnTo>
                    <a:lnTo>
                      <a:pt x="243" y="68"/>
                    </a:lnTo>
                    <a:lnTo>
                      <a:pt x="243" y="64"/>
                    </a:lnTo>
                    <a:lnTo>
                      <a:pt x="243" y="62"/>
                    </a:lnTo>
                    <a:lnTo>
                      <a:pt x="242" y="58"/>
                    </a:lnTo>
                    <a:lnTo>
                      <a:pt x="242" y="56"/>
                    </a:lnTo>
                    <a:lnTo>
                      <a:pt x="241" y="52"/>
                    </a:lnTo>
                    <a:lnTo>
                      <a:pt x="241" y="50"/>
                    </a:lnTo>
                    <a:lnTo>
                      <a:pt x="238" y="61"/>
                    </a:lnTo>
                    <a:lnTo>
                      <a:pt x="234" y="72"/>
                    </a:lnTo>
                    <a:lnTo>
                      <a:pt x="230" y="81"/>
                    </a:lnTo>
                    <a:lnTo>
                      <a:pt x="225" y="91"/>
                    </a:lnTo>
                    <a:lnTo>
                      <a:pt x="219" y="100"/>
                    </a:lnTo>
                    <a:lnTo>
                      <a:pt x="213" y="109"/>
                    </a:lnTo>
                    <a:lnTo>
                      <a:pt x="206" y="116"/>
                    </a:lnTo>
                    <a:lnTo>
                      <a:pt x="199" y="123"/>
                    </a:lnTo>
                    <a:lnTo>
                      <a:pt x="191" y="130"/>
                    </a:lnTo>
                    <a:lnTo>
                      <a:pt x="183" y="136"/>
                    </a:lnTo>
                    <a:lnTo>
                      <a:pt x="174" y="141"/>
                    </a:lnTo>
                    <a:lnTo>
                      <a:pt x="166" y="146"/>
                    </a:lnTo>
                    <a:lnTo>
                      <a:pt x="156" y="148"/>
                    </a:lnTo>
                    <a:lnTo>
                      <a:pt x="147" y="151"/>
                    </a:lnTo>
                    <a:lnTo>
                      <a:pt x="137" y="153"/>
                    </a:lnTo>
                    <a:lnTo>
                      <a:pt x="127" y="153"/>
                    </a:lnTo>
                    <a:lnTo>
                      <a:pt x="115" y="152"/>
                    </a:lnTo>
                    <a:lnTo>
                      <a:pt x="104" y="151"/>
                    </a:lnTo>
                    <a:lnTo>
                      <a:pt x="91" y="147"/>
                    </a:lnTo>
                    <a:lnTo>
                      <a:pt x="81" y="142"/>
                    </a:lnTo>
                    <a:lnTo>
                      <a:pt x="70" y="136"/>
                    </a:lnTo>
                    <a:lnTo>
                      <a:pt x="61" y="129"/>
                    </a:lnTo>
                    <a:lnTo>
                      <a:pt x="52" y="121"/>
                    </a:lnTo>
                    <a:lnTo>
                      <a:pt x="43" y="112"/>
                    </a:lnTo>
                    <a:lnTo>
                      <a:pt x="36" y="101"/>
                    </a:lnTo>
                    <a:lnTo>
                      <a:pt x="29" y="91"/>
                    </a:lnTo>
                    <a:lnTo>
                      <a:pt x="23" y="80"/>
                    </a:lnTo>
                    <a:lnTo>
                      <a:pt x="18" y="68"/>
                    </a:lnTo>
                    <a:lnTo>
                      <a:pt x="14" y="55"/>
                    </a:lnTo>
                    <a:lnTo>
                      <a:pt x="12" y="42"/>
                    </a:lnTo>
                    <a:lnTo>
                      <a:pt x="10" y="27"/>
                    </a:lnTo>
                    <a:lnTo>
                      <a:pt x="9" y="13"/>
                    </a:lnTo>
                    <a:lnTo>
                      <a:pt x="9" y="12"/>
                    </a:lnTo>
                    <a:lnTo>
                      <a:pt x="9" y="9"/>
                    </a:lnTo>
                    <a:lnTo>
                      <a:pt x="9" y="8"/>
                    </a:lnTo>
                    <a:lnTo>
                      <a:pt x="9" y="6"/>
                    </a:lnTo>
                    <a:lnTo>
                      <a:pt x="9" y="4"/>
                    </a:lnTo>
                    <a:lnTo>
                      <a:pt x="9" y="3"/>
                    </a:lnTo>
                    <a:lnTo>
                      <a:pt x="10" y="1"/>
                    </a:lnTo>
                    <a:lnTo>
                      <a:pt x="10" y="0"/>
                    </a:lnTo>
                    <a:lnTo>
                      <a:pt x="9" y="0"/>
                    </a:lnTo>
                    <a:lnTo>
                      <a:pt x="9" y="1"/>
                    </a:lnTo>
                    <a:lnTo>
                      <a:pt x="8" y="2"/>
                    </a:lnTo>
                    <a:lnTo>
                      <a:pt x="8" y="3"/>
                    </a:lnTo>
                    <a:lnTo>
                      <a:pt x="7" y="6"/>
                    </a:lnTo>
                    <a:lnTo>
                      <a:pt x="6" y="8"/>
                    </a:lnTo>
                    <a:lnTo>
                      <a:pt x="5" y="10"/>
                    </a:lnTo>
                    <a:lnTo>
                      <a:pt x="4" y="13"/>
                    </a:lnTo>
                    <a:lnTo>
                      <a:pt x="3" y="14"/>
                    </a:lnTo>
                    <a:lnTo>
                      <a:pt x="2" y="16"/>
                    </a:lnTo>
                    <a:lnTo>
                      <a:pt x="1" y="19"/>
                    </a:lnTo>
                    <a:lnTo>
                      <a:pt x="0" y="21"/>
                    </a:lnTo>
                    <a:close/>
                  </a:path>
                </a:pathLst>
              </a:custGeom>
              <a:solidFill>
                <a:srgbClr val="F4BF9B"/>
              </a:solidFill>
              <a:ln w="9525">
                <a:noFill/>
              </a:ln>
            </p:spPr>
            <p:txBody>
              <a:bodyPr/>
              <a:p>
                <a:endParaRPr lang="zh-CN" altLang="en-US"/>
              </a:p>
            </p:txBody>
          </p:sp>
          <p:sp>
            <p:nvSpPr>
              <p:cNvPr id="18452" name="Freeform 78"/>
              <p:cNvSpPr/>
              <p:nvPr/>
            </p:nvSpPr>
            <p:spPr>
              <a:xfrm>
                <a:off x="1137" y="2655"/>
                <a:ext cx="48" cy="2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238" h="169">
                    <a:moveTo>
                      <a:pt x="0" y="21"/>
                    </a:moveTo>
                    <a:lnTo>
                      <a:pt x="0" y="21"/>
                    </a:lnTo>
                    <a:lnTo>
                      <a:pt x="0" y="23"/>
                    </a:lnTo>
                    <a:lnTo>
                      <a:pt x="0" y="24"/>
                    </a:lnTo>
                    <a:lnTo>
                      <a:pt x="0" y="38"/>
                    </a:lnTo>
                    <a:lnTo>
                      <a:pt x="2" y="53"/>
                    </a:lnTo>
                    <a:lnTo>
                      <a:pt x="5" y="67"/>
                    </a:lnTo>
                    <a:lnTo>
                      <a:pt x="9" y="80"/>
                    </a:lnTo>
                    <a:lnTo>
                      <a:pt x="14" y="93"/>
                    </a:lnTo>
                    <a:lnTo>
                      <a:pt x="20" y="105"/>
                    </a:lnTo>
                    <a:lnTo>
                      <a:pt x="27" y="116"/>
                    </a:lnTo>
                    <a:lnTo>
                      <a:pt x="35" y="127"/>
                    </a:lnTo>
                    <a:lnTo>
                      <a:pt x="44" y="136"/>
                    </a:lnTo>
                    <a:lnTo>
                      <a:pt x="53" y="145"/>
                    </a:lnTo>
                    <a:lnTo>
                      <a:pt x="63" y="152"/>
                    </a:lnTo>
                    <a:lnTo>
                      <a:pt x="74" y="158"/>
                    </a:lnTo>
                    <a:lnTo>
                      <a:pt x="85" y="163"/>
                    </a:lnTo>
                    <a:lnTo>
                      <a:pt x="98" y="166"/>
                    </a:lnTo>
                    <a:lnTo>
                      <a:pt x="110" y="169"/>
                    </a:lnTo>
                    <a:lnTo>
                      <a:pt x="122" y="169"/>
                    </a:lnTo>
                    <a:lnTo>
                      <a:pt x="132" y="169"/>
                    </a:lnTo>
                    <a:lnTo>
                      <a:pt x="141" y="168"/>
                    </a:lnTo>
                    <a:lnTo>
                      <a:pt x="151" y="165"/>
                    </a:lnTo>
                    <a:lnTo>
                      <a:pt x="160" y="162"/>
                    </a:lnTo>
                    <a:lnTo>
                      <a:pt x="169" y="158"/>
                    </a:lnTo>
                    <a:lnTo>
                      <a:pt x="177" y="153"/>
                    </a:lnTo>
                    <a:lnTo>
                      <a:pt x="185" y="148"/>
                    </a:lnTo>
                    <a:lnTo>
                      <a:pt x="193" y="142"/>
                    </a:lnTo>
                    <a:lnTo>
                      <a:pt x="200" y="135"/>
                    </a:lnTo>
                    <a:lnTo>
                      <a:pt x="207" y="128"/>
                    </a:lnTo>
                    <a:lnTo>
                      <a:pt x="213" y="120"/>
                    </a:lnTo>
                    <a:lnTo>
                      <a:pt x="220" y="111"/>
                    </a:lnTo>
                    <a:lnTo>
                      <a:pt x="225" y="103"/>
                    </a:lnTo>
                    <a:lnTo>
                      <a:pt x="230" y="93"/>
                    </a:lnTo>
                    <a:lnTo>
                      <a:pt x="234" y="83"/>
                    </a:lnTo>
                    <a:lnTo>
                      <a:pt x="238" y="73"/>
                    </a:lnTo>
                    <a:lnTo>
                      <a:pt x="237" y="69"/>
                    </a:lnTo>
                    <a:lnTo>
                      <a:pt x="237" y="67"/>
                    </a:lnTo>
                    <a:lnTo>
                      <a:pt x="236" y="63"/>
                    </a:lnTo>
                    <a:lnTo>
                      <a:pt x="236" y="61"/>
                    </a:lnTo>
                    <a:lnTo>
                      <a:pt x="235" y="57"/>
                    </a:lnTo>
                    <a:lnTo>
                      <a:pt x="235" y="55"/>
                    </a:lnTo>
                    <a:lnTo>
                      <a:pt x="234" y="51"/>
                    </a:lnTo>
                    <a:lnTo>
                      <a:pt x="234" y="49"/>
                    </a:lnTo>
                    <a:lnTo>
                      <a:pt x="231" y="61"/>
                    </a:lnTo>
                    <a:lnTo>
                      <a:pt x="228" y="72"/>
                    </a:lnTo>
                    <a:lnTo>
                      <a:pt x="224" y="83"/>
                    </a:lnTo>
                    <a:lnTo>
                      <a:pt x="220" y="92"/>
                    </a:lnTo>
                    <a:lnTo>
                      <a:pt x="214" y="102"/>
                    </a:lnTo>
                    <a:lnTo>
                      <a:pt x="208" y="111"/>
                    </a:lnTo>
                    <a:lnTo>
                      <a:pt x="201" y="120"/>
                    </a:lnTo>
                    <a:lnTo>
                      <a:pt x="194" y="127"/>
                    </a:lnTo>
                    <a:lnTo>
                      <a:pt x="187" y="134"/>
                    </a:lnTo>
                    <a:lnTo>
                      <a:pt x="179" y="140"/>
                    </a:lnTo>
                    <a:lnTo>
                      <a:pt x="170" y="146"/>
                    </a:lnTo>
                    <a:lnTo>
                      <a:pt x="161" y="151"/>
                    </a:lnTo>
                    <a:lnTo>
                      <a:pt x="152" y="154"/>
                    </a:lnTo>
                    <a:lnTo>
                      <a:pt x="142" y="157"/>
                    </a:lnTo>
                    <a:lnTo>
                      <a:pt x="132" y="158"/>
                    </a:lnTo>
                    <a:lnTo>
                      <a:pt x="122" y="158"/>
                    </a:lnTo>
                    <a:lnTo>
                      <a:pt x="111" y="158"/>
                    </a:lnTo>
                    <a:lnTo>
                      <a:pt x="99" y="156"/>
                    </a:lnTo>
                    <a:lnTo>
                      <a:pt x="88" y="152"/>
                    </a:lnTo>
                    <a:lnTo>
                      <a:pt x="77" y="148"/>
                    </a:lnTo>
                    <a:lnTo>
                      <a:pt x="67" y="142"/>
                    </a:lnTo>
                    <a:lnTo>
                      <a:pt x="58" y="135"/>
                    </a:lnTo>
                    <a:lnTo>
                      <a:pt x="50" y="128"/>
                    </a:lnTo>
                    <a:lnTo>
                      <a:pt x="42" y="120"/>
                    </a:lnTo>
                    <a:lnTo>
                      <a:pt x="34" y="110"/>
                    </a:lnTo>
                    <a:lnTo>
                      <a:pt x="28" y="99"/>
                    </a:lnTo>
                    <a:lnTo>
                      <a:pt x="22" y="89"/>
                    </a:lnTo>
                    <a:lnTo>
                      <a:pt x="18" y="77"/>
                    </a:lnTo>
                    <a:lnTo>
                      <a:pt x="14" y="63"/>
                    </a:lnTo>
                    <a:lnTo>
                      <a:pt x="11" y="51"/>
                    </a:lnTo>
                    <a:lnTo>
                      <a:pt x="9" y="37"/>
                    </a:lnTo>
                    <a:lnTo>
                      <a:pt x="9" y="24"/>
                    </a:lnTo>
                    <a:lnTo>
                      <a:pt x="9" y="20"/>
                    </a:lnTo>
                    <a:lnTo>
                      <a:pt x="9" y="18"/>
                    </a:lnTo>
                    <a:lnTo>
                      <a:pt x="9" y="15"/>
                    </a:lnTo>
                    <a:lnTo>
                      <a:pt x="9" y="12"/>
                    </a:lnTo>
                    <a:lnTo>
                      <a:pt x="9" y="9"/>
                    </a:lnTo>
                    <a:lnTo>
                      <a:pt x="10" y="6"/>
                    </a:lnTo>
                    <a:lnTo>
                      <a:pt x="10" y="3"/>
                    </a:lnTo>
                    <a:lnTo>
                      <a:pt x="10" y="0"/>
                    </a:lnTo>
                    <a:lnTo>
                      <a:pt x="9" y="2"/>
                    </a:lnTo>
                    <a:lnTo>
                      <a:pt x="8" y="3"/>
                    </a:lnTo>
                    <a:lnTo>
                      <a:pt x="7" y="6"/>
                    </a:lnTo>
                    <a:lnTo>
                      <a:pt x="6" y="7"/>
                    </a:lnTo>
                    <a:lnTo>
                      <a:pt x="5" y="9"/>
                    </a:lnTo>
                    <a:lnTo>
                      <a:pt x="4" y="11"/>
                    </a:lnTo>
                    <a:lnTo>
                      <a:pt x="3" y="13"/>
                    </a:lnTo>
                    <a:lnTo>
                      <a:pt x="3" y="14"/>
                    </a:lnTo>
                    <a:lnTo>
                      <a:pt x="2" y="15"/>
                    </a:lnTo>
                    <a:lnTo>
                      <a:pt x="2" y="17"/>
                    </a:lnTo>
                    <a:lnTo>
                      <a:pt x="1" y="17"/>
                    </a:lnTo>
                    <a:lnTo>
                      <a:pt x="1" y="18"/>
                    </a:lnTo>
                    <a:lnTo>
                      <a:pt x="1" y="19"/>
                    </a:lnTo>
                    <a:lnTo>
                      <a:pt x="0" y="19"/>
                    </a:lnTo>
                    <a:lnTo>
                      <a:pt x="0" y="20"/>
                    </a:lnTo>
                    <a:lnTo>
                      <a:pt x="0" y="21"/>
                    </a:lnTo>
                    <a:close/>
                  </a:path>
                </a:pathLst>
              </a:custGeom>
              <a:solidFill>
                <a:srgbClr val="F5C19D"/>
              </a:solidFill>
              <a:ln w="9525">
                <a:noFill/>
              </a:ln>
            </p:spPr>
            <p:txBody>
              <a:bodyPr/>
              <a:p>
                <a:endParaRPr lang="zh-CN" altLang="en-US"/>
              </a:p>
            </p:txBody>
          </p:sp>
          <p:sp>
            <p:nvSpPr>
              <p:cNvPr id="18453" name="Freeform 79"/>
              <p:cNvSpPr/>
              <p:nvPr/>
            </p:nvSpPr>
            <p:spPr>
              <a:xfrm>
                <a:off x="1138" y="2654"/>
                <a:ext cx="46" cy="29"/>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232" h="174">
                    <a:moveTo>
                      <a:pt x="1" y="21"/>
                    </a:moveTo>
                    <a:lnTo>
                      <a:pt x="1" y="22"/>
                    </a:lnTo>
                    <a:lnTo>
                      <a:pt x="0" y="24"/>
                    </a:lnTo>
                    <a:lnTo>
                      <a:pt x="0" y="25"/>
                    </a:lnTo>
                    <a:lnTo>
                      <a:pt x="0" y="27"/>
                    </a:lnTo>
                    <a:lnTo>
                      <a:pt x="0" y="29"/>
                    </a:lnTo>
                    <a:lnTo>
                      <a:pt x="0" y="30"/>
                    </a:lnTo>
                    <a:lnTo>
                      <a:pt x="0" y="33"/>
                    </a:lnTo>
                    <a:lnTo>
                      <a:pt x="0" y="34"/>
                    </a:lnTo>
                    <a:lnTo>
                      <a:pt x="1" y="48"/>
                    </a:lnTo>
                    <a:lnTo>
                      <a:pt x="3" y="63"/>
                    </a:lnTo>
                    <a:lnTo>
                      <a:pt x="5" y="76"/>
                    </a:lnTo>
                    <a:lnTo>
                      <a:pt x="9" y="89"/>
                    </a:lnTo>
                    <a:lnTo>
                      <a:pt x="14" y="101"/>
                    </a:lnTo>
                    <a:lnTo>
                      <a:pt x="20" y="112"/>
                    </a:lnTo>
                    <a:lnTo>
                      <a:pt x="27" y="122"/>
                    </a:lnTo>
                    <a:lnTo>
                      <a:pt x="34" y="133"/>
                    </a:lnTo>
                    <a:lnTo>
                      <a:pt x="43" y="142"/>
                    </a:lnTo>
                    <a:lnTo>
                      <a:pt x="52" y="150"/>
                    </a:lnTo>
                    <a:lnTo>
                      <a:pt x="61" y="157"/>
                    </a:lnTo>
                    <a:lnTo>
                      <a:pt x="72" y="163"/>
                    </a:lnTo>
                    <a:lnTo>
                      <a:pt x="82" y="168"/>
                    </a:lnTo>
                    <a:lnTo>
                      <a:pt x="95" y="172"/>
                    </a:lnTo>
                    <a:lnTo>
                      <a:pt x="106" y="173"/>
                    </a:lnTo>
                    <a:lnTo>
                      <a:pt x="118" y="174"/>
                    </a:lnTo>
                    <a:lnTo>
                      <a:pt x="128" y="174"/>
                    </a:lnTo>
                    <a:lnTo>
                      <a:pt x="138" y="172"/>
                    </a:lnTo>
                    <a:lnTo>
                      <a:pt x="147" y="169"/>
                    </a:lnTo>
                    <a:lnTo>
                      <a:pt x="157" y="167"/>
                    </a:lnTo>
                    <a:lnTo>
                      <a:pt x="165" y="162"/>
                    </a:lnTo>
                    <a:lnTo>
                      <a:pt x="174" y="157"/>
                    </a:lnTo>
                    <a:lnTo>
                      <a:pt x="182" y="151"/>
                    </a:lnTo>
                    <a:lnTo>
                      <a:pt x="190" y="145"/>
                    </a:lnTo>
                    <a:lnTo>
                      <a:pt x="197" y="137"/>
                    </a:lnTo>
                    <a:lnTo>
                      <a:pt x="204" y="130"/>
                    </a:lnTo>
                    <a:lnTo>
                      <a:pt x="210" y="121"/>
                    </a:lnTo>
                    <a:lnTo>
                      <a:pt x="216" y="112"/>
                    </a:lnTo>
                    <a:lnTo>
                      <a:pt x="221" y="102"/>
                    </a:lnTo>
                    <a:lnTo>
                      <a:pt x="225" y="93"/>
                    </a:lnTo>
                    <a:lnTo>
                      <a:pt x="229" y="82"/>
                    </a:lnTo>
                    <a:lnTo>
                      <a:pt x="232" y="71"/>
                    </a:lnTo>
                    <a:lnTo>
                      <a:pt x="231" y="67"/>
                    </a:lnTo>
                    <a:lnTo>
                      <a:pt x="231" y="65"/>
                    </a:lnTo>
                    <a:lnTo>
                      <a:pt x="230" y="61"/>
                    </a:lnTo>
                    <a:lnTo>
                      <a:pt x="230" y="59"/>
                    </a:lnTo>
                    <a:lnTo>
                      <a:pt x="229" y="55"/>
                    </a:lnTo>
                    <a:lnTo>
                      <a:pt x="228" y="53"/>
                    </a:lnTo>
                    <a:lnTo>
                      <a:pt x="227" y="51"/>
                    </a:lnTo>
                    <a:lnTo>
                      <a:pt x="226" y="47"/>
                    </a:lnTo>
                    <a:lnTo>
                      <a:pt x="225" y="59"/>
                    </a:lnTo>
                    <a:lnTo>
                      <a:pt x="223" y="71"/>
                    </a:lnTo>
                    <a:lnTo>
                      <a:pt x="219" y="82"/>
                    </a:lnTo>
                    <a:lnTo>
                      <a:pt x="215" y="93"/>
                    </a:lnTo>
                    <a:lnTo>
                      <a:pt x="209" y="103"/>
                    </a:lnTo>
                    <a:lnTo>
                      <a:pt x="204" y="113"/>
                    </a:lnTo>
                    <a:lnTo>
                      <a:pt x="197" y="121"/>
                    </a:lnTo>
                    <a:lnTo>
                      <a:pt x="191" y="130"/>
                    </a:lnTo>
                    <a:lnTo>
                      <a:pt x="183" y="137"/>
                    </a:lnTo>
                    <a:lnTo>
                      <a:pt x="175" y="144"/>
                    </a:lnTo>
                    <a:lnTo>
                      <a:pt x="167" y="149"/>
                    </a:lnTo>
                    <a:lnTo>
                      <a:pt x="158" y="155"/>
                    </a:lnTo>
                    <a:lnTo>
                      <a:pt x="148" y="158"/>
                    </a:lnTo>
                    <a:lnTo>
                      <a:pt x="139" y="161"/>
                    </a:lnTo>
                    <a:lnTo>
                      <a:pt x="128" y="162"/>
                    </a:lnTo>
                    <a:lnTo>
                      <a:pt x="118" y="163"/>
                    </a:lnTo>
                    <a:lnTo>
                      <a:pt x="107" y="162"/>
                    </a:lnTo>
                    <a:lnTo>
                      <a:pt x="96" y="161"/>
                    </a:lnTo>
                    <a:lnTo>
                      <a:pt x="85" y="157"/>
                    </a:lnTo>
                    <a:lnTo>
                      <a:pt x="75" y="152"/>
                    </a:lnTo>
                    <a:lnTo>
                      <a:pt x="66" y="148"/>
                    </a:lnTo>
                    <a:lnTo>
                      <a:pt x="57" y="142"/>
                    </a:lnTo>
                    <a:lnTo>
                      <a:pt x="48" y="133"/>
                    </a:lnTo>
                    <a:lnTo>
                      <a:pt x="41" y="125"/>
                    </a:lnTo>
                    <a:lnTo>
                      <a:pt x="34" y="116"/>
                    </a:lnTo>
                    <a:lnTo>
                      <a:pt x="28" y="106"/>
                    </a:lnTo>
                    <a:lnTo>
                      <a:pt x="22" y="95"/>
                    </a:lnTo>
                    <a:lnTo>
                      <a:pt x="18" y="84"/>
                    </a:lnTo>
                    <a:lnTo>
                      <a:pt x="14" y="72"/>
                    </a:lnTo>
                    <a:lnTo>
                      <a:pt x="11" y="60"/>
                    </a:lnTo>
                    <a:lnTo>
                      <a:pt x="10" y="47"/>
                    </a:lnTo>
                    <a:lnTo>
                      <a:pt x="9" y="34"/>
                    </a:lnTo>
                    <a:lnTo>
                      <a:pt x="9" y="29"/>
                    </a:lnTo>
                    <a:lnTo>
                      <a:pt x="9" y="25"/>
                    </a:lnTo>
                    <a:lnTo>
                      <a:pt x="10" y="21"/>
                    </a:lnTo>
                    <a:lnTo>
                      <a:pt x="10" y="17"/>
                    </a:lnTo>
                    <a:lnTo>
                      <a:pt x="11" y="13"/>
                    </a:lnTo>
                    <a:lnTo>
                      <a:pt x="11" y="9"/>
                    </a:lnTo>
                    <a:lnTo>
                      <a:pt x="12" y="5"/>
                    </a:lnTo>
                    <a:lnTo>
                      <a:pt x="13" y="0"/>
                    </a:lnTo>
                    <a:lnTo>
                      <a:pt x="11" y="3"/>
                    </a:lnTo>
                    <a:lnTo>
                      <a:pt x="10" y="5"/>
                    </a:lnTo>
                    <a:lnTo>
                      <a:pt x="8" y="7"/>
                    </a:lnTo>
                    <a:lnTo>
                      <a:pt x="6" y="10"/>
                    </a:lnTo>
                    <a:lnTo>
                      <a:pt x="5" y="12"/>
                    </a:lnTo>
                    <a:lnTo>
                      <a:pt x="4" y="15"/>
                    </a:lnTo>
                    <a:lnTo>
                      <a:pt x="2" y="18"/>
                    </a:lnTo>
                    <a:lnTo>
                      <a:pt x="1" y="21"/>
                    </a:lnTo>
                    <a:close/>
                  </a:path>
                </a:pathLst>
              </a:custGeom>
              <a:solidFill>
                <a:srgbClr val="F5C39E"/>
              </a:solidFill>
              <a:ln w="9525">
                <a:noFill/>
              </a:ln>
            </p:spPr>
            <p:txBody>
              <a:bodyPr/>
              <a:p>
                <a:endParaRPr lang="zh-CN" altLang="en-US"/>
              </a:p>
            </p:txBody>
          </p:sp>
          <p:sp>
            <p:nvSpPr>
              <p:cNvPr id="18454" name="Freeform 80"/>
              <p:cNvSpPr/>
              <p:nvPr/>
            </p:nvSpPr>
            <p:spPr>
              <a:xfrm>
                <a:off x="1139" y="2652"/>
                <a:ext cx="45" cy="3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225" h="176">
                    <a:moveTo>
                      <a:pt x="1" y="18"/>
                    </a:moveTo>
                    <a:lnTo>
                      <a:pt x="1" y="21"/>
                    </a:lnTo>
                    <a:lnTo>
                      <a:pt x="1" y="24"/>
                    </a:lnTo>
                    <a:lnTo>
                      <a:pt x="0" y="27"/>
                    </a:lnTo>
                    <a:lnTo>
                      <a:pt x="0" y="30"/>
                    </a:lnTo>
                    <a:lnTo>
                      <a:pt x="0" y="33"/>
                    </a:lnTo>
                    <a:lnTo>
                      <a:pt x="0" y="36"/>
                    </a:lnTo>
                    <a:lnTo>
                      <a:pt x="0" y="38"/>
                    </a:lnTo>
                    <a:lnTo>
                      <a:pt x="0" y="42"/>
                    </a:lnTo>
                    <a:lnTo>
                      <a:pt x="0" y="55"/>
                    </a:lnTo>
                    <a:lnTo>
                      <a:pt x="2" y="69"/>
                    </a:lnTo>
                    <a:lnTo>
                      <a:pt x="5" y="81"/>
                    </a:lnTo>
                    <a:lnTo>
                      <a:pt x="9" y="95"/>
                    </a:lnTo>
                    <a:lnTo>
                      <a:pt x="13" y="107"/>
                    </a:lnTo>
                    <a:lnTo>
                      <a:pt x="19" y="117"/>
                    </a:lnTo>
                    <a:lnTo>
                      <a:pt x="25" y="128"/>
                    </a:lnTo>
                    <a:lnTo>
                      <a:pt x="33" y="138"/>
                    </a:lnTo>
                    <a:lnTo>
                      <a:pt x="41" y="146"/>
                    </a:lnTo>
                    <a:lnTo>
                      <a:pt x="49" y="153"/>
                    </a:lnTo>
                    <a:lnTo>
                      <a:pt x="59" y="160"/>
                    </a:lnTo>
                    <a:lnTo>
                      <a:pt x="68" y="166"/>
                    </a:lnTo>
                    <a:lnTo>
                      <a:pt x="79" y="170"/>
                    </a:lnTo>
                    <a:lnTo>
                      <a:pt x="90" y="174"/>
                    </a:lnTo>
                    <a:lnTo>
                      <a:pt x="102" y="176"/>
                    </a:lnTo>
                    <a:lnTo>
                      <a:pt x="113" y="176"/>
                    </a:lnTo>
                    <a:lnTo>
                      <a:pt x="123" y="176"/>
                    </a:lnTo>
                    <a:lnTo>
                      <a:pt x="133" y="175"/>
                    </a:lnTo>
                    <a:lnTo>
                      <a:pt x="143" y="172"/>
                    </a:lnTo>
                    <a:lnTo>
                      <a:pt x="152" y="169"/>
                    </a:lnTo>
                    <a:lnTo>
                      <a:pt x="161" y="164"/>
                    </a:lnTo>
                    <a:lnTo>
                      <a:pt x="170" y="158"/>
                    </a:lnTo>
                    <a:lnTo>
                      <a:pt x="178" y="152"/>
                    </a:lnTo>
                    <a:lnTo>
                      <a:pt x="185" y="145"/>
                    </a:lnTo>
                    <a:lnTo>
                      <a:pt x="192" y="138"/>
                    </a:lnTo>
                    <a:lnTo>
                      <a:pt x="199" y="129"/>
                    </a:lnTo>
                    <a:lnTo>
                      <a:pt x="205" y="120"/>
                    </a:lnTo>
                    <a:lnTo>
                      <a:pt x="211" y="110"/>
                    </a:lnTo>
                    <a:lnTo>
                      <a:pt x="215" y="101"/>
                    </a:lnTo>
                    <a:lnTo>
                      <a:pt x="219" y="90"/>
                    </a:lnTo>
                    <a:lnTo>
                      <a:pt x="222" y="79"/>
                    </a:lnTo>
                    <a:lnTo>
                      <a:pt x="225" y="67"/>
                    </a:lnTo>
                    <a:lnTo>
                      <a:pt x="224" y="63"/>
                    </a:lnTo>
                    <a:lnTo>
                      <a:pt x="223" y="61"/>
                    </a:lnTo>
                    <a:lnTo>
                      <a:pt x="222" y="59"/>
                    </a:lnTo>
                    <a:lnTo>
                      <a:pt x="221" y="55"/>
                    </a:lnTo>
                    <a:lnTo>
                      <a:pt x="221" y="53"/>
                    </a:lnTo>
                    <a:lnTo>
                      <a:pt x="220" y="49"/>
                    </a:lnTo>
                    <a:lnTo>
                      <a:pt x="219" y="47"/>
                    </a:lnTo>
                    <a:lnTo>
                      <a:pt x="218" y="44"/>
                    </a:lnTo>
                    <a:lnTo>
                      <a:pt x="217" y="56"/>
                    </a:lnTo>
                    <a:lnTo>
                      <a:pt x="215" y="68"/>
                    </a:lnTo>
                    <a:lnTo>
                      <a:pt x="212" y="80"/>
                    </a:lnTo>
                    <a:lnTo>
                      <a:pt x="209" y="91"/>
                    </a:lnTo>
                    <a:lnTo>
                      <a:pt x="203" y="102"/>
                    </a:lnTo>
                    <a:lnTo>
                      <a:pt x="198" y="113"/>
                    </a:lnTo>
                    <a:lnTo>
                      <a:pt x="192" y="122"/>
                    </a:lnTo>
                    <a:lnTo>
                      <a:pt x="186" y="130"/>
                    </a:lnTo>
                    <a:lnTo>
                      <a:pt x="178" y="138"/>
                    </a:lnTo>
                    <a:lnTo>
                      <a:pt x="170" y="145"/>
                    </a:lnTo>
                    <a:lnTo>
                      <a:pt x="162" y="151"/>
                    </a:lnTo>
                    <a:lnTo>
                      <a:pt x="153" y="157"/>
                    </a:lnTo>
                    <a:lnTo>
                      <a:pt x="144" y="160"/>
                    </a:lnTo>
                    <a:lnTo>
                      <a:pt x="134" y="163"/>
                    </a:lnTo>
                    <a:lnTo>
                      <a:pt x="124" y="165"/>
                    </a:lnTo>
                    <a:lnTo>
                      <a:pt x="113" y="165"/>
                    </a:lnTo>
                    <a:lnTo>
                      <a:pt x="103" y="165"/>
                    </a:lnTo>
                    <a:lnTo>
                      <a:pt x="92" y="163"/>
                    </a:lnTo>
                    <a:lnTo>
                      <a:pt x="81" y="160"/>
                    </a:lnTo>
                    <a:lnTo>
                      <a:pt x="72" y="156"/>
                    </a:lnTo>
                    <a:lnTo>
                      <a:pt x="63" y="151"/>
                    </a:lnTo>
                    <a:lnTo>
                      <a:pt x="54" y="145"/>
                    </a:lnTo>
                    <a:lnTo>
                      <a:pt x="46" y="138"/>
                    </a:lnTo>
                    <a:lnTo>
                      <a:pt x="39" y="129"/>
                    </a:lnTo>
                    <a:lnTo>
                      <a:pt x="32" y="121"/>
                    </a:lnTo>
                    <a:lnTo>
                      <a:pt x="26" y="111"/>
                    </a:lnTo>
                    <a:lnTo>
                      <a:pt x="21" y="101"/>
                    </a:lnTo>
                    <a:lnTo>
                      <a:pt x="17" y="90"/>
                    </a:lnTo>
                    <a:lnTo>
                      <a:pt x="13" y="79"/>
                    </a:lnTo>
                    <a:lnTo>
                      <a:pt x="11" y="67"/>
                    </a:lnTo>
                    <a:lnTo>
                      <a:pt x="9" y="55"/>
                    </a:lnTo>
                    <a:lnTo>
                      <a:pt x="9" y="42"/>
                    </a:lnTo>
                    <a:lnTo>
                      <a:pt x="9" y="36"/>
                    </a:lnTo>
                    <a:lnTo>
                      <a:pt x="9" y="31"/>
                    </a:lnTo>
                    <a:lnTo>
                      <a:pt x="10" y="25"/>
                    </a:lnTo>
                    <a:lnTo>
                      <a:pt x="10" y="20"/>
                    </a:lnTo>
                    <a:lnTo>
                      <a:pt x="11" y="15"/>
                    </a:lnTo>
                    <a:lnTo>
                      <a:pt x="12" y="9"/>
                    </a:lnTo>
                    <a:lnTo>
                      <a:pt x="13" y="5"/>
                    </a:lnTo>
                    <a:lnTo>
                      <a:pt x="15" y="0"/>
                    </a:lnTo>
                    <a:lnTo>
                      <a:pt x="13" y="2"/>
                    </a:lnTo>
                    <a:lnTo>
                      <a:pt x="11" y="5"/>
                    </a:lnTo>
                    <a:lnTo>
                      <a:pt x="9" y="7"/>
                    </a:lnTo>
                    <a:lnTo>
                      <a:pt x="8" y="8"/>
                    </a:lnTo>
                    <a:lnTo>
                      <a:pt x="6" y="11"/>
                    </a:lnTo>
                    <a:lnTo>
                      <a:pt x="5" y="13"/>
                    </a:lnTo>
                    <a:lnTo>
                      <a:pt x="3" y="15"/>
                    </a:lnTo>
                    <a:lnTo>
                      <a:pt x="1" y="18"/>
                    </a:lnTo>
                    <a:close/>
                  </a:path>
                </a:pathLst>
              </a:custGeom>
              <a:solidFill>
                <a:srgbClr val="F5C6A0"/>
              </a:solidFill>
              <a:ln w="9525">
                <a:noFill/>
              </a:ln>
            </p:spPr>
            <p:txBody>
              <a:bodyPr/>
              <a:p>
                <a:endParaRPr lang="zh-CN" altLang="en-US"/>
              </a:p>
            </p:txBody>
          </p:sp>
          <p:sp>
            <p:nvSpPr>
              <p:cNvPr id="18455" name="Freeform 81"/>
              <p:cNvSpPr/>
              <p:nvPr/>
            </p:nvSpPr>
            <p:spPr>
              <a:xfrm>
                <a:off x="1140" y="2651"/>
                <a:ext cx="43" cy="3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217" h="180">
                    <a:moveTo>
                      <a:pt x="4" y="18"/>
                    </a:moveTo>
                    <a:lnTo>
                      <a:pt x="3" y="22"/>
                    </a:lnTo>
                    <a:lnTo>
                      <a:pt x="2" y="26"/>
                    </a:lnTo>
                    <a:lnTo>
                      <a:pt x="2" y="30"/>
                    </a:lnTo>
                    <a:lnTo>
                      <a:pt x="1" y="34"/>
                    </a:lnTo>
                    <a:lnTo>
                      <a:pt x="1" y="38"/>
                    </a:lnTo>
                    <a:lnTo>
                      <a:pt x="0" y="42"/>
                    </a:lnTo>
                    <a:lnTo>
                      <a:pt x="0" y="46"/>
                    </a:lnTo>
                    <a:lnTo>
                      <a:pt x="0" y="51"/>
                    </a:lnTo>
                    <a:lnTo>
                      <a:pt x="1" y="64"/>
                    </a:lnTo>
                    <a:lnTo>
                      <a:pt x="2" y="77"/>
                    </a:lnTo>
                    <a:lnTo>
                      <a:pt x="5" y="89"/>
                    </a:lnTo>
                    <a:lnTo>
                      <a:pt x="9" y="101"/>
                    </a:lnTo>
                    <a:lnTo>
                      <a:pt x="13" y="112"/>
                    </a:lnTo>
                    <a:lnTo>
                      <a:pt x="19" y="123"/>
                    </a:lnTo>
                    <a:lnTo>
                      <a:pt x="25" y="133"/>
                    </a:lnTo>
                    <a:lnTo>
                      <a:pt x="32" y="142"/>
                    </a:lnTo>
                    <a:lnTo>
                      <a:pt x="39" y="150"/>
                    </a:lnTo>
                    <a:lnTo>
                      <a:pt x="48" y="159"/>
                    </a:lnTo>
                    <a:lnTo>
                      <a:pt x="57" y="165"/>
                    </a:lnTo>
                    <a:lnTo>
                      <a:pt x="66" y="171"/>
                    </a:lnTo>
                    <a:lnTo>
                      <a:pt x="76" y="174"/>
                    </a:lnTo>
                    <a:lnTo>
                      <a:pt x="87" y="178"/>
                    </a:lnTo>
                    <a:lnTo>
                      <a:pt x="98" y="179"/>
                    </a:lnTo>
                    <a:lnTo>
                      <a:pt x="109" y="180"/>
                    </a:lnTo>
                    <a:lnTo>
                      <a:pt x="119" y="179"/>
                    </a:lnTo>
                    <a:lnTo>
                      <a:pt x="130" y="178"/>
                    </a:lnTo>
                    <a:lnTo>
                      <a:pt x="139" y="175"/>
                    </a:lnTo>
                    <a:lnTo>
                      <a:pt x="149" y="172"/>
                    </a:lnTo>
                    <a:lnTo>
                      <a:pt x="158" y="167"/>
                    </a:lnTo>
                    <a:lnTo>
                      <a:pt x="166" y="161"/>
                    </a:lnTo>
                    <a:lnTo>
                      <a:pt x="174" y="154"/>
                    </a:lnTo>
                    <a:lnTo>
                      <a:pt x="182" y="147"/>
                    </a:lnTo>
                    <a:lnTo>
                      <a:pt x="188" y="138"/>
                    </a:lnTo>
                    <a:lnTo>
                      <a:pt x="195" y="130"/>
                    </a:lnTo>
                    <a:lnTo>
                      <a:pt x="200" y="120"/>
                    </a:lnTo>
                    <a:lnTo>
                      <a:pt x="206" y="110"/>
                    </a:lnTo>
                    <a:lnTo>
                      <a:pt x="210" y="99"/>
                    </a:lnTo>
                    <a:lnTo>
                      <a:pt x="214" y="88"/>
                    </a:lnTo>
                    <a:lnTo>
                      <a:pt x="216" y="76"/>
                    </a:lnTo>
                    <a:lnTo>
                      <a:pt x="217" y="64"/>
                    </a:lnTo>
                    <a:lnTo>
                      <a:pt x="217" y="62"/>
                    </a:lnTo>
                    <a:lnTo>
                      <a:pt x="216" y="58"/>
                    </a:lnTo>
                    <a:lnTo>
                      <a:pt x="215" y="56"/>
                    </a:lnTo>
                    <a:lnTo>
                      <a:pt x="214" y="53"/>
                    </a:lnTo>
                    <a:lnTo>
                      <a:pt x="212" y="50"/>
                    </a:lnTo>
                    <a:lnTo>
                      <a:pt x="211" y="47"/>
                    </a:lnTo>
                    <a:lnTo>
                      <a:pt x="210" y="45"/>
                    </a:lnTo>
                    <a:lnTo>
                      <a:pt x="209" y="42"/>
                    </a:lnTo>
                    <a:lnTo>
                      <a:pt x="209" y="44"/>
                    </a:lnTo>
                    <a:lnTo>
                      <a:pt x="209" y="45"/>
                    </a:lnTo>
                    <a:lnTo>
                      <a:pt x="209" y="46"/>
                    </a:lnTo>
                    <a:lnTo>
                      <a:pt x="209" y="47"/>
                    </a:lnTo>
                    <a:lnTo>
                      <a:pt x="209" y="48"/>
                    </a:lnTo>
                    <a:lnTo>
                      <a:pt x="209" y="50"/>
                    </a:lnTo>
                    <a:lnTo>
                      <a:pt x="209" y="51"/>
                    </a:lnTo>
                    <a:lnTo>
                      <a:pt x="209" y="63"/>
                    </a:lnTo>
                    <a:lnTo>
                      <a:pt x="207" y="75"/>
                    </a:lnTo>
                    <a:lnTo>
                      <a:pt x="205" y="86"/>
                    </a:lnTo>
                    <a:lnTo>
                      <a:pt x="200" y="98"/>
                    </a:lnTo>
                    <a:lnTo>
                      <a:pt x="196" y="107"/>
                    </a:lnTo>
                    <a:lnTo>
                      <a:pt x="191" y="117"/>
                    </a:lnTo>
                    <a:lnTo>
                      <a:pt x="185" y="126"/>
                    </a:lnTo>
                    <a:lnTo>
                      <a:pt x="179" y="135"/>
                    </a:lnTo>
                    <a:lnTo>
                      <a:pt x="172" y="142"/>
                    </a:lnTo>
                    <a:lnTo>
                      <a:pt x="164" y="149"/>
                    </a:lnTo>
                    <a:lnTo>
                      <a:pt x="156" y="155"/>
                    </a:lnTo>
                    <a:lnTo>
                      <a:pt x="148" y="160"/>
                    </a:lnTo>
                    <a:lnTo>
                      <a:pt x="139" y="165"/>
                    </a:lnTo>
                    <a:lnTo>
                      <a:pt x="129" y="167"/>
                    </a:lnTo>
                    <a:lnTo>
                      <a:pt x="119" y="168"/>
                    </a:lnTo>
                    <a:lnTo>
                      <a:pt x="109" y="169"/>
                    </a:lnTo>
                    <a:lnTo>
                      <a:pt x="99" y="168"/>
                    </a:lnTo>
                    <a:lnTo>
                      <a:pt x="89" y="167"/>
                    </a:lnTo>
                    <a:lnTo>
                      <a:pt x="79" y="165"/>
                    </a:lnTo>
                    <a:lnTo>
                      <a:pt x="70" y="160"/>
                    </a:lnTo>
                    <a:lnTo>
                      <a:pt x="61" y="155"/>
                    </a:lnTo>
                    <a:lnTo>
                      <a:pt x="53" y="149"/>
                    </a:lnTo>
                    <a:lnTo>
                      <a:pt x="45" y="142"/>
                    </a:lnTo>
                    <a:lnTo>
                      <a:pt x="38" y="135"/>
                    </a:lnTo>
                    <a:lnTo>
                      <a:pt x="32" y="126"/>
                    </a:lnTo>
                    <a:lnTo>
                      <a:pt x="26" y="117"/>
                    </a:lnTo>
                    <a:lnTo>
                      <a:pt x="21" y="107"/>
                    </a:lnTo>
                    <a:lnTo>
                      <a:pt x="17" y="98"/>
                    </a:lnTo>
                    <a:lnTo>
                      <a:pt x="14" y="86"/>
                    </a:lnTo>
                    <a:lnTo>
                      <a:pt x="11" y="75"/>
                    </a:lnTo>
                    <a:lnTo>
                      <a:pt x="10" y="63"/>
                    </a:lnTo>
                    <a:lnTo>
                      <a:pt x="9" y="51"/>
                    </a:lnTo>
                    <a:lnTo>
                      <a:pt x="9" y="44"/>
                    </a:lnTo>
                    <a:lnTo>
                      <a:pt x="10" y="38"/>
                    </a:lnTo>
                    <a:lnTo>
                      <a:pt x="11" y="32"/>
                    </a:lnTo>
                    <a:lnTo>
                      <a:pt x="12" y="24"/>
                    </a:lnTo>
                    <a:lnTo>
                      <a:pt x="13" y="18"/>
                    </a:lnTo>
                    <a:lnTo>
                      <a:pt x="14" y="12"/>
                    </a:lnTo>
                    <a:lnTo>
                      <a:pt x="16" y="6"/>
                    </a:lnTo>
                    <a:lnTo>
                      <a:pt x="18" y="0"/>
                    </a:lnTo>
                    <a:lnTo>
                      <a:pt x="16" y="3"/>
                    </a:lnTo>
                    <a:lnTo>
                      <a:pt x="15" y="5"/>
                    </a:lnTo>
                    <a:lnTo>
                      <a:pt x="13" y="6"/>
                    </a:lnTo>
                    <a:lnTo>
                      <a:pt x="11" y="9"/>
                    </a:lnTo>
                    <a:lnTo>
                      <a:pt x="9" y="11"/>
                    </a:lnTo>
                    <a:lnTo>
                      <a:pt x="7" y="14"/>
                    </a:lnTo>
                    <a:lnTo>
                      <a:pt x="5" y="16"/>
                    </a:lnTo>
                    <a:lnTo>
                      <a:pt x="4" y="18"/>
                    </a:lnTo>
                    <a:close/>
                  </a:path>
                </a:pathLst>
              </a:custGeom>
              <a:solidFill>
                <a:srgbClr val="F6C9A1"/>
              </a:solidFill>
              <a:ln w="9525">
                <a:noFill/>
              </a:ln>
            </p:spPr>
            <p:txBody>
              <a:bodyPr/>
              <a:p>
                <a:endParaRPr lang="zh-CN" altLang="en-US"/>
              </a:p>
            </p:txBody>
          </p:sp>
          <p:sp>
            <p:nvSpPr>
              <p:cNvPr id="18456" name="Freeform 82"/>
              <p:cNvSpPr/>
              <p:nvPr/>
            </p:nvSpPr>
            <p:spPr>
              <a:xfrm>
                <a:off x="1141" y="2650"/>
                <a:ext cx="42" cy="3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209" h="181">
                    <a:moveTo>
                      <a:pt x="6" y="16"/>
                    </a:moveTo>
                    <a:lnTo>
                      <a:pt x="4" y="21"/>
                    </a:lnTo>
                    <a:lnTo>
                      <a:pt x="3" y="25"/>
                    </a:lnTo>
                    <a:lnTo>
                      <a:pt x="2" y="31"/>
                    </a:lnTo>
                    <a:lnTo>
                      <a:pt x="1" y="36"/>
                    </a:lnTo>
                    <a:lnTo>
                      <a:pt x="1" y="41"/>
                    </a:lnTo>
                    <a:lnTo>
                      <a:pt x="0" y="47"/>
                    </a:lnTo>
                    <a:lnTo>
                      <a:pt x="0" y="52"/>
                    </a:lnTo>
                    <a:lnTo>
                      <a:pt x="0" y="58"/>
                    </a:lnTo>
                    <a:lnTo>
                      <a:pt x="0" y="71"/>
                    </a:lnTo>
                    <a:lnTo>
                      <a:pt x="2" y="83"/>
                    </a:lnTo>
                    <a:lnTo>
                      <a:pt x="4" y="95"/>
                    </a:lnTo>
                    <a:lnTo>
                      <a:pt x="8" y="106"/>
                    </a:lnTo>
                    <a:lnTo>
                      <a:pt x="12" y="117"/>
                    </a:lnTo>
                    <a:lnTo>
                      <a:pt x="17" y="127"/>
                    </a:lnTo>
                    <a:lnTo>
                      <a:pt x="23" y="137"/>
                    </a:lnTo>
                    <a:lnTo>
                      <a:pt x="30" y="145"/>
                    </a:lnTo>
                    <a:lnTo>
                      <a:pt x="37" y="154"/>
                    </a:lnTo>
                    <a:lnTo>
                      <a:pt x="45" y="161"/>
                    </a:lnTo>
                    <a:lnTo>
                      <a:pt x="54" y="167"/>
                    </a:lnTo>
                    <a:lnTo>
                      <a:pt x="63" y="172"/>
                    </a:lnTo>
                    <a:lnTo>
                      <a:pt x="72" y="176"/>
                    </a:lnTo>
                    <a:lnTo>
                      <a:pt x="83" y="179"/>
                    </a:lnTo>
                    <a:lnTo>
                      <a:pt x="94" y="181"/>
                    </a:lnTo>
                    <a:lnTo>
                      <a:pt x="104" y="181"/>
                    </a:lnTo>
                    <a:lnTo>
                      <a:pt x="115" y="181"/>
                    </a:lnTo>
                    <a:lnTo>
                      <a:pt x="125" y="179"/>
                    </a:lnTo>
                    <a:lnTo>
                      <a:pt x="135" y="176"/>
                    </a:lnTo>
                    <a:lnTo>
                      <a:pt x="144" y="173"/>
                    </a:lnTo>
                    <a:lnTo>
                      <a:pt x="153" y="167"/>
                    </a:lnTo>
                    <a:lnTo>
                      <a:pt x="161" y="161"/>
                    </a:lnTo>
                    <a:lnTo>
                      <a:pt x="169" y="154"/>
                    </a:lnTo>
                    <a:lnTo>
                      <a:pt x="177" y="146"/>
                    </a:lnTo>
                    <a:lnTo>
                      <a:pt x="183" y="138"/>
                    </a:lnTo>
                    <a:lnTo>
                      <a:pt x="189" y="129"/>
                    </a:lnTo>
                    <a:lnTo>
                      <a:pt x="194" y="118"/>
                    </a:lnTo>
                    <a:lnTo>
                      <a:pt x="200" y="107"/>
                    </a:lnTo>
                    <a:lnTo>
                      <a:pt x="203" y="96"/>
                    </a:lnTo>
                    <a:lnTo>
                      <a:pt x="206" y="84"/>
                    </a:lnTo>
                    <a:lnTo>
                      <a:pt x="208" y="72"/>
                    </a:lnTo>
                    <a:lnTo>
                      <a:pt x="209" y="60"/>
                    </a:lnTo>
                    <a:lnTo>
                      <a:pt x="207" y="57"/>
                    </a:lnTo>
                    <a:lnTo>
                      <a:pt x="206" y="54"/>
                    </a:lnTo>
                    <a:lnTo>
                      <a:pt x="205" y="52"/>
                    </a:lnTo>
                    <a:lnTo>
                      <a:pt x="204" y="49"/>
                    </a:lnTo>
                    <a:lnTo>
                      <a:pt x="202" y="46"/>
                    </a:lnTo>
                    <a:lnTo>
                      <a:pt x="201" y="43"/>
                    </a:lnTo>
                    <a:lnTo>
                      <a:pt x="200" y="41"/>
                    </a:lnTo>
                    <a:lnTo>
                      <a:pt x="197" y="39"/>
                    </a:lnTo>
                    <a:lnTo>
                      <a:pt x="197" y="41"/>
                    </a:lnTo>
                    <a:lnTo>
                      <a:pt x="198" y="43"/>
                    </a:lnTo>
                    <a:lnTo>
                      <a:pt x="198" y="46"/>
                    </a:lnTo>
                    <a:lnTo>
                      <a:pt x="198" y="48"/>
                    </a:lnTo>
                    <a:lnTo>
                      <a:pt x="198" y="51"/>
                    </a:lnTo>
                    <a:lnTo>
                      <a:pt x="198" y="53"/>
                    </a:lnTo>
                    <a:lnTo>
                      <a:pt x="200" y="55"/>
                    </a:lnTo>
                    <a:lnTo>
                      <a:pt x="200" y="58"/>
                    </a:lnTo>
                    <a:lnTo>
                      <a:pt x="198" y="70"/>
                    </a:lnTo>
                    <a:lnTo>
                      <a:pt x="197" y="81"/>
                    </a:lnTo>
                    <a:lnTo>
                      <a:pt x="194" y="91"/>
                    </a:lnTo>
                    <a:lnTo>
                      <a:pt x="191" y="102"/>
                    </a:lnTo>
                    <a:lnTo>
                      <a:pt x="187" y="112"/>
                    </a:lnTo>
                    <a:lnTo>
                      <a:pt x="182" y="121"/>
                    </a:lnTo>
                    <a:lnTo>
                      <a:pt x="177" y="130"/>
                    </a:lnTo>
                    <a:lnTo>
                      <a:pt x="171" y="138"/>
                    </a:lnTo>
                    <a:lnTo>
                      <a:pt x="164" y="145"/>
                    </a:lnTo>
                    <a:lnTo>
                      <a:pt x="157" y="151"/>
                    </a:lnTo>
                    <a:lnTo>
                      <a:pt x="149" y="157"/>
                    </a:lnTo>
                    <a:lnTo>
                      <a:pt x="141" y="162"/>
                    </a:lnTo>
                    <a:lnTo>
                      <a:pt x="132" y="166"/>
                    </a:lnTo>
                    <a:lnTo>
                      <a:pt x="123" y="169"/>
                    </a:lnTo>
                    <a:lnTo>
                      <a:pt x="114" y="170"/>
                    </a:lnTo>
                    <a:lnTo>
                      <a:pt x="104" y="170"/>
                    </a:lnTo>
                    <a:lnTo>
                      <a:pt x="94" y="170"/>
                    </a:lnTo>
                    <a:lnTo>
                      <a:pt x="85" y="169"/>
                    </a:lnTo>
                    <a:lnTo>
                      <a:pt x="76" y="166"/>
                    </a:lnTo>
                    <a:lnTo>
                      <a:pt x="66" y="162"/>
                    </a:lnTo>
                    <a:lnTo>
                      <a:pt x="58" y="157"/>
                    </a:lnTo>
                    <a:lnTo>
                      <a:pt x="50" y="151"/>
                    </a:lnTo>
                    <a:lnTo>
                      <a:pt x="43" y="145"/>
                    </a:lnTo>
                    <a:lnTo>
                      <a:pt x="36" y="138"/>
                    </a:lnTo>
                    <a:lnTo>
                      <a:pt x="30" y="130"/>
                    </a:lnTo>
                    <a:lnTo>
                      <a:pt x="25" y="121"/>
                    </a:lnTo>
                    <a:lnTo>
                      <a:pt x="20" y="112"/>
                    </a:lnTo>
                    <a:lnTo>
                      <a:pt x="16" y="102"/>
                    </a:lnTo>
                    <a:lnTo>
                      <a:pt x="13" y="91"/>
                    </a:lnTo>
                    <a:lnTo>
                      <a:pt x="11" y="81"/>
                    </a:lnTo>
                    <a:lnTo>
                      <a:pt x="9" y="70"/>
                    </a:lnTo>
                    <a:lnTo>
                      <a:pt x="9" y="58"/>
                    </a:lnTo>
                    <a:lnTo>
                      <a:pt x="9" y="49"/>
                    </a:lnTo>
                    <a:lnTo>
                      <a:pt x="10" y="42"/>
                    </a:lnTo>
                    <a:lnTo>
                      <a:pt x="11" y="35"/>
                    </a:lnTo>
                    <a:lnTo>
                      <a:pt x="12" y="28"/>
                    </a:lnTo>
                    <a:lnTo>
                      <a:pt x="14" y="21"/>
                    </a:lnTo>
                    <a:lnTo>
                      <a:pt x="16" y="13"/>
                    </a:lnTo>
                    <a:lnTo>
                      <a:pt x="19" y="6"/>
                    </a:lnTo>
                    <a:lnTo>
                      <a:pt x="22" y="0"/>
                    </a:lnTo>
                    <a:lnTo>
                      <a:pt x="20" y="1"/>
                    </a:lnTo>
                    <a:lnTo>
                      <a:pt x="18" y="4"/>
                    </a:lnTo>
                    <a:lnTo>
                      <a:pt x="16" y="6"/>
                    </a:lnTo>
                    <a:lnTo>
                      <a:pt x="14" y="7"/>
                    </a:lnTo>
                    <a:lnTo>
                      <a:pt x="12" y="10"/>
                    </a:lnTo>
                    <a:lnTo>
                      <a:pt x="10" y="12"/>
                    </a:lnTo>
                    <a:lnTo>
                      <a:pt x="8" y="13"/>
                    </a:lnTo>
                    <a:lnTo>
                      <a:pt x="6" y="16"/>
                    </a:lnTo>
                    <a:close/>
                  </a:path>
                </a:pathLst>
              </a:custGeom>
              <a:solidFill>
                <a:srgbClr val="F6CBA4"/>
              </a:solidFill>
              <a:ln w="9525">
                <a:noFill/>
              </a:ln>
            </p:spPr>
            <p:txBody>
              <a:bodyPr/>
              <a:p>
                <a:endParaRPr lang="zh-CN" altLang="en-US"/>
              </a:p>
            </p:txBody>
          </p:sp>
          <p:sp>
            <p:nvSpPr>
              <p:cNvPr id="18457" name="Freeform 83"/>
              <p:cNvSpPr/>
              <p:nvPr/>
            </p:nvSpPr>
            <p:spPr>
              <a:xfrm>
                <a:off x="1142" y="2649"/>
                <a:ext cx="40" cy="3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200" h="183">
                    <a:moveTo>
                      <a:pt x="200" y="65"/>
                    </a:moveTo>
                    <a:lnTo>
                      <a:pt x="200" y="64"/>
                    </a:lnTo>
                    <a:lnTo>
                      <a:pt x="200" y="62"/>
                    </a:lnTo>
                    <a:lnTo>
                      <a:pt x="200" y="61"/>
                    </a:lnTo>
                    <a:lnTo>
                      <a:pt x="200" y="60"/>
                    </a:lnTo>
                    <a:lnTo>
                      <a:pt x="200" y="59"/>
                    </a:lnTo>
                    <a:lnTo>
                      <a:pt x="200" y="58"/>
                    </a:lnTo>
                    <a:lnTo>
                      <a:pt x="200" y="56"/>
                    </a:lnTo>
                    <a:lnTo>
                      <a:pt x="198" y="53"/>
                    </a:lnTo>
                    <a:lnTo>
                      <a:pt x="197" y="50"/>
                    </a:lnTo>
                    <a:lnTo>
                      <a:pt x="196" y="48"/>
                    </a:lnTo>
                    <a:lnTo>
                      <a:pt x="193" y="46"/>
                    </a:lnTo>
                    <a:lnTo>
                      <a:pt x="192" y="42"/>
                    </a:lnTo>
                    <a:lnTo>
                      <a:pt x="190" y="40"/>
                    </a:lnTo>
                    <a:lnTo>
                      <a:pt x="188" y="37"/>
                    </a:lnTo>
                    <a:lnTo>
                      <a:pt x="187" y="35"/>
                    </a:lnTo>
                    <a:lnTo>
                      <a:pt x="187" y="38"/>
                    </a:lnTo>
                    <a:lnTo>
                      <a:pt x="188" y="42"/>
                    </a:lnTo>
                    <a:lnTo>
                      <a:pt x="189" y="46"/>
                    </a:lnTo>
                    <a:lnTo>
                      <a:pt x="189" y="49"/>
                    </a:lnTo>
                    <a:lnTo>
                      <a:pt x="190" y="53"/>
                    </a:lnTo>
                    <a:lnTo>
                      <a:pt x="190" y="58"/>
                    </a:lnTo>
                    <a:lnTo>
                      <a:pt x="190" y="61"/>
                    </a:lnTo>
                    <a:lnTo>
                      <a:pt x="190" y="65"/>
                    </a:lnTo>
                    <a:lnTo>
                      <a:pt x="190" y="76"/>
                    </a:lnTo>
                    <a:lnTo>
                      <a:pt x="188" y="86"/>
                    </a:lnTo>
                    <a:lnTo>
                      <a:pt x="186" y="97"/>
                    </a:lnTo>
                    <a:lnTo>
                      <a:pt x="183" y="107"/>
                    </a:lnTo>
                    <a:lnTo>
                      <a:pt x="179" y="116"/>
                    </a:lnTo>
                    <a:lnTo>
                      <a:pt x="175" y="125"/>
                    </a:lnTo>
                    <a:lnTo>
                      <a:pt x="169" y="133"/>
                    </a:lnTo>
                    <a:lnTo>
                      <a:pt x="164" y="142"/>
                    </a:lnTo>
                    <a:lnTo>
                      <a:pt x="157" y="147"/>
                    </a:lnTo>
                    <a:lnTo>
                      <a:pt x="150" y="155"/>
                    </a:lnTo>
                    <a:lnTo>
                      <a:pt x="143" y="159"/>
                    </a:lnTo>
                    <a:lnTo>
                      <a:pt x="135" y="164"/>
                    </a:lnTo>
                    <a:lnTo>
                      <a:pt x="127" y="168"/>
                    </a:lnTo>
                    <a:lnTo>
                      <a:pt x="118" y="170"/>
                    </a:lnTo>
                    <a:lnTo>
                      <a:pt x="109" y="173"/>
                    </a:lnTo>
                    <a:lnTo>
                      <a:pt x="100" y="173"/>
                    </a:lnTo>
                    <a:lnTo>
                      <a:pt x="91" y="173"/>
                    </a:lnTo>
                    <a:lnTo>
                      <a:pt x="82" y="170"/>
                    </a:lnTo>
                    <a:lnTo>
                      <a:pt x="73" y="168"/>
                    </a:lnTo>
                    <a:lnTo>
                      <a:pt x="64" y="164"/>
                    </a:lnTo>
                    <a:lnTo>
                      <a:pt x="56" y="159"/>
                    </a:lnTo>
                    <a:lnTo>
                      <a:pt x="49" y="155"/>
                    </a:lnTo>
                    <a:lnTo>
                      <a:pt x="42" y="147"/>
                    </a:lnTo>
                    <a:lnTo>
                      <a:pt x="36" y="142"/>
                    </a:lnTo>
                    <a:lnTo>
                      <a:pt x="30" y="133"/>
                    </a:lnTo>
                    <a:lnTo>
                      <a:pt x="25" y="125"/>
                    </a:lnTo>
                    <a:lnTo>
                      <a:pt x="20" y="116"/>
                    </a:lnTo>
                    <a:lnTo>
                      <a:pt x="16" y="107"/>
                    </a:lnTo>
                    <a:lnTo>
                      <a:pt x="13" y="97"/>
                    </a:lnTo>
                    <a:lnTo>
                      <a:pt x="11" y="86"/>
                    </a:lnTo>
                    <a:lnTo>
                      <a:pt x="10" y="76"/>
                    </a:lnTo>
                    <a:lnTo>
                      <a:pt x="9" y="65"/>
                    </a:lnTo>
                    <a:lnTo>
                      <a:pt x="9" y="55"/>
                    </a:lnTo>
                    <a:lnTo>
                      <a:pt x="10" y="47"/>
                    </a:lnTo>
                    <a:lnTo>
                      <a:pt x="12" y="38"/>
                    </a:lnTo>
                    <a:lnTo>
                      <a:pt x="14" y="30"/>
                    </a:lnTo>
                    <a:lnTo>
                      <a:pt x="16" y="22"/>
                    </a:lnTo>
                    <a:lnTo>
                      <a:pt x="20" y="14"/>
                    </a:lnTo>
                    <a:lnTo>
                      <a:pt x="23" y="7"/>
                    </a:lnTo>
                    <a:lnTo>
                      <a:pt x="27" y="0"/>
                    </a:lnTo>
                    <a:lnTo>
                      <a:pt x="25" y="1"/>
                    </a:lnTo>
                    <a:lnTo>
                      <a:pt x="22" y="4"/>
                    </a:lnTo>
                    <a:lnTo>
                      <a:pt x="20" y="5"/>
                    </a:lnTo>
                    <a:lnTo>
                      <a:pt x="18" y="7"/>
                    </a:lnTo>
                    <a:lnTo>
                      <a:pt x="16" y="8"/>
                    </a:lnTo>
                    <a:lnTo>
                      <a:pt x="14" y="11"/>
                    </a:lnTo>
                    <a:lnTo>
                      <a:pt x="11" y="13"/>
                    </a:lnTo>
                    <a:lnTo>
                      <a:pt x="9" y="14"/>
                    </a:lnTo>
                    <a:lnTo>
                      <a:pt x="7" y="20"/>
                    </a:lnTo>
                    <a:lnTo>
                      <a:pt x="5" y="26"/>
                    </a:lnTo>
                    <a:lnTo>
                      <a:pt x="4" y="32"/>
                    </a:lnTo>
                    <a:lnTo>
                      <a:pt x="3" y="38"/>
                    </a:lnTo>
                    <a:lnTo>
                      <a:pt x="2" y="46"/>
                    </a:lnTo>
                    <a:lnTo>
                      <a:pt x="1" y="52"/>
                    </a:lnTo>
                    <a:lnTo>
                      <a:pt x="0" y="58"/>
                    </a:lnTo>
                    <a:lnTo>
                      <a:pt x="0" y="65"/>
                    </a:lnTo>
                    <a:lnTo>
                      <a:pt x="1" y="77"/>
                    </a:lnTo>
                    <a:lnTo>
                      <a:pt x="2" y="89"/>
                    </a:lnTo>
                    <a:lnTo>
                      <a:pt x="5" y="100"/>
                    </a:lnTo>
                    <a:lnTo>
                      <a:pt x="8" y="112"/>
                    </a:lnTo>
                    <a:lnTo>
                      <a:pt x="12" y="121"/>
                    </a:lnTo>
                    <a:lnTo>
                      <a:pt x="17" y="131"/>
                    </a:lnTo>
                    <a:lnTo>
                      <a:pt x="23" y="140"/>
                    </a:lnTo>
                    <a:lnTo>
                      <a:pt x="29" y="149"/>
                    </a:lnTo>
                    <a:lnTo>
                      <a:pt x="36" y="156"/>
                    </a:lnTo>
                    <a:lnTo>
                      <a:pt x="44" y="163"/>
                    </a:lnTo>
                    <a:lnTo>
                      <a:pt x="52" y="169"/>
                    </a:lnTo>
                    <a:lnTo>
                      <a:pt x="61" y="174"/>
                    </a:lnTo>
                    <a:lnTo>
                      <a:pt x="70" y="179"/>
                    </a:lnTo>
                    <a:lnTo>
                      <a:pt x="80" y="181"/>
                    </a:lnTo>
                    <a:lnTo>
                      <a:pt x="90" y="182"/>
                    </a:lnTo>
                    <a:lnTo>
                      <a:pt x="100" y="183"/>
                    </a:lnTo>
                    <a:lnTo>
                      <a:pt x="110" y="182"/>
                    </a:lnTo>
                    <a:lnTo>
                      <a:pt x="120" y="181"/>
                    </a:lnTo>
                    <a:lnTo>
                      <a:pt x="130" y="179"/>
                    </a:lnTo>
                    <a:lnTo>
                      <a:pt x="139" y="174"/>
                    </a:lnTo>
                    <a:lnTo>
                      <a:pt x="147" y="169"/>
                    </a:lnTo>
                    <a:lnTo>
                      <a:pt x="155" y="163"/>
                    </a:lnTo>
                    <a:lnTo>
                      <a:pt x="163" y="156"/>
                    </a:lnTo>
                    <a:lnTo>
                      <a:pt x="170" y="149"/>
                    </a:lnTo>
                    <a:lnTo>
                      <a:pt x="176" y="140"/>
                    </a:lnTo>
                    <a:lnTo>
                      <a:pt x="182" y="131"/>
                    </a:lnTo>
                    <a:lnTo>
                      <a:pt x="187" y="121"/>
                    </a:lnTo>
                    <a:lnTo>
                      <a:pt x="191" y="112"/>
                    </a:lnTo>
                    <a:lnTo>
                      <a:pt x="196" y="100"/>
                    </a:lnTo>
                    <a:lnTo>
                      <a:pt x="198" y="89"/>
                    </a:lnTo>
                    <a:lnTo>
                      <a:pt x="200" y="77"/>
                    </a:lnTo>
                    <a:lnTo>
                      <a:pt x="200" y="65"/>
                    </a:lnTo>
                    <a:close/>
                  </a:path>
                </a:pathLst>
              </a:custGeom>
              <a:solidFill>
                <a:srgbClr val="F6CBA4"/>
              </a:solidFill>
              <a:ln w="9525">
                <a:noFill/>
              </a:ln>
            </p:spPr>
            <p:txBody>
              <a:bodyPr/>
              <a:p>
                <a:endParaRPr lang="zh-CN" altLang="en-US"/>
              </a:p>
            </p:txBody>
          </p:sp>
          <p:sp>
            <p:nvSpPr>
              <p:cNvPr id="18458" name="Freeform 84"/>
              <p:cNvSpPr/>
              <p:nvPr/>
            </p:nvSpPr>
            <p:spPr>
              <a:xfrm>
                <a:off x="1143" y="2648"/>
                <a:ext cx="38" cy="3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191" h="183">
                    <a:moveTo>
                      <a:pt x="191" y="71"/>
                    </a:moveTo>
                    <a:lnTo>
                      <a:pt x="191" y="68"/>
                    </a:lnTo>
                    <a:lnTo>
                      <a:pt x="189" y="66"/>
                    </a:lnTo>
                    <a:lnTo>
                      <a:pt x="189" y="64"/>
                    </a:lnTo>
                    <a:lnTo>
                      <a:pt x="189" y="61"/>
                    </a:lnTo>
                    <a:lnTo>
                      <a:pt x="189" y="59"/>
                    </a:lnTo>
                    <a:lnTo>
                      <a:pt x="189" y="56"/>
                    </a:lnTo>
                    <a:lnTo>
                      <a:pt x="188" y="54"/>
                    </a:lnTo>
                    <a:lnTo>
                      <a:pt x="188" y="52"/>
                    </a:lnTo>
                    <a:lnTo>
                      <a:pt x="187" y="48"/>
                    </a:lnTo>
                    <a:lnTo>
                      <a:pt x="185" y="46"/>
                    </a:lnTo>
                    <a:lnTo>
                      <a:pt x="183" y="43"/>
                    </a:lnTo>
                    <a:lnTo>
                      <a:pt x="181" y="41"/>
                    </a:lnTo>
                    <a:lnTo>
                      <a:pt x="179" y="38"/>
                    </a:lnTo>
                    <a:lnTo>
                      <a:pt x="178" y="35"/>
                    </a:lnTo>
                    <a:lnTo>
                      <a:pt x="176" y="32"/>
                    </a:lnTo>
                    <a:lnTo>
                      <a:pt x="174" y="30"/>
                    </a:lnTo>
                    <a:lnTo>
                      <a:pt x="175" y="35"/>
                    </a:lnTo>
                    <a:lnTo>
                      <a:pt x="177" y="40"/>
                    </a:lnTo>
                    <a:lnTo>
                      <a:pt x="178" y="44"/>
                    </a:lnTo>
                    <a:lnTo>
                      <a:pt x="179" y="49"/>
                    </a:lnTo>
                    <a:lnTo>
                      <a:pt x="180" y="55"/>
                    </a:lnTo>
                    <a:lnTo>
                      <a:pt x="180" y="60"/>
                    </a:lnTo>
                    <a:lnTo>
                      <a:pt x="180" y="66"/>
                    </a:lnTo>
                    <a:lnTo>
                      <a:pt x="181" y="71"/>
                    </a:lnTo>
                    <a:lnTo>
                      <a:pt x="180" y="82"/>
                    </a:lnTo>
                    <a:lnTo>
                      <a:pt x="179" y="91"/>
                    </a:lnTo>
                    <a:lnTo>
                      <a:pt x="177" y="101"/>
                    </a:lnTo>
                    <a:lnTo>
                      <a:pt x="174" y="110"/>
                    </a:lnTo>
                    <a:lnTo>
                      <a:pt x="170" y="120"/>
                    </a:lnTo>
                    <a:lnTo>
                      <a:pt x="166" y="128"/>
                    </a:lnTo>
                    <a:lnTo>
                      <a:pt x="161" y="136"/>
                    </a:lnTo>
                    <a:lnTo>
                      <a:pt x="156" y="143"/>
                    </a:lnTo>
                    <a:lnTo>
                      <a:pt x="149" y="150"/>
                    </a:lnTo>
                    <a:lnTo>
                      <a:pt x="143" y="156"/>
                    </a:lnTo>
                    <a:lnTo>
                      <a:pt x="136" y="161"/>
                    </a:lnTo>
                    <a:lnTo>
                      <a:pt x="128" y="165"/>
                    </a:lnTo>
                    <a:lnTo>
                      <a:pt x="121" y="169"/>
                    </a:lnTo>
                    <a:lnTo>
                      <a:pt x="112" y="171"/>
                    </a:lnTo>
                    <a:lnTo>
                      <a:pt x="104" y="173"/>
                    </a:lnTo>
                    <a:lnTo>
                      <a:pt x="95" y="173"/>
                    </a:lnTo>
                    <a:lnTo>
                      <a:pt x="86" y="173"/>
                    </a:lnTo>
                    <a:lnTo>
                      <a:pt x="78" y="171"/>
                    </a:lnTo>
                    <a:lnTo>
                      <a:pt x="70" y="169"/>
                    </a:lnTo>
                    <a:lnTo>
                      <a:pt x="61" y="165"/>
                    </a:lnTo>
                    <a:lnTo>
                      <a:pt x="53" y="161"/>
                    </a:lnTo>
                    <a:lnTo>
                      <a:pt x="46" y="156"/>
                    </a:lnTo>
                    <a:lnTo>
                      <a:pt x="40" y="150"/>
                    </a:lnTo>
                    <a:lnTo>
                      <a:pt x="34" y="143"/>
                    </a:lnTo>
                    <a:lnTo>
                      <a:pt x="28" y="136"/>
                    </a:lnTo>
                    <a:lnTo>
                      <a:pt x="23" y="128"/>
                    </a:lnTo>
                    <a:lnTo>
                      <a:pt x="19" y="120"/>
                    </a:lnTo>
                    <a:lnTo>
                      <a:pt x="15" y="110"/>
                    </a:lnTo>
                    <a:lnTo>
                      <a:pt x="12" y="101"/>
                    </a:lnTo>
                    <a:lnTo>
                      <a:pt x="10" y="91"/>
                    </a:lnTo>
                    <a:lnTo>
                      <a:pt x="9" y="82"/>
                    </a:lnTo>
                    <a:lnTo>
                      <a:pt x="9" y="71"/>
                    </a:lnTo>
                    <a:lnTo>
                      <a:pt x="9" y="60"/>
                    </a:lnTo>
                    <a:lnTo>
                      <a:pt x="10" y="50"/>
                    </a:lnTo>
                    <a:lnTo>
                      <a:pt x="12" y="41"/>
                    </a:lnTo>
                    <a:lnTo>
                      <a:pt x="15" y="32"/>
                    </a:lnTo>
                    <a:lnTo>
                      <a:pt x="18" y="23"/>
                    </a:lnTo>
                    <a:lnTo>
                      <a:pt x="22" y="14"/>
                    </a:lnTo>
                    <a:lnTo>
                      <a:pt x="27" y="7"/>
                    </a:lnTo>
                    <a:lnTo>
                      <a:pt x="32" y="0"/>
                    </a:lnTo>
                    <a:lnTo>
                      <a:pt x="30" y="1"/>
                    </a:lnTo>
                    <a:lnTo>
                      <a:pt x="27" y="2"/>
                    </a:lnTo>
                    <a:lnTo>
                      <a:pt x="25" y="5"/>
                    </a:lnTo>
                    <a:lnTo>
                      <a:pt x="22" y="6"/>
                    </a:lnTo>
                    <a:lnTo>
                      <a:pt x="20" y="7"/>
                    </a:lnTo>
                    <a:lnTo>
                      <a:pt x="18" y="10"/>
                    </a:lnTo>
                    <a:lnTo>
                      <a:pt x="15" y="11"/>
                    </a:lnTo>
                    <a:lnTo>
                      <a:pt x="13" y="13"/>
                    </a:lnTo>
                    <a:lnTo>
                      <a:pt x="10" y="19"/>
                    </a:lnTo>
                    <a:lnTo>
                      <a:pt x="7" y="26"/>
                    </a:lnTo>
                    <a:lnTo>
                      <a:pt x="5" y="34"/>
                    </a:lnTo>
                    <a:lnTo>
                      <a:pt x="3" y="41"/>
                    </a:lnTo>
                    <a:lnTo>
                      <a:pt x="2" y="48"/>
                    </a:lnTo>
                    <a:lnTo>
                      <a:pt x="1" y="55"/>
                    </a:lnTo>
                    <a:lnTo>
                      <a:pt x="0" y="62"/>
                    </a:lnTo>
                    <a:lnTo>
                      <a:pt x="0" y="71"/>
                    </a:lnTo>
                    <a:lnTo>
                      <a:pt x="0" y="83"/>
                    </a:lnTo>
                    <a:lnTo>
                      <a:pt x="2" y="94"/>
                    </a:lnTo>
                    <a:lnTo>
                      <a:pt x="4" y="104"/>
                    </a:lnTo>
                    <a:lnTo>
                      <a:pt x="7" y="115"/>
                    </a:lnTo>
                    <a:lnTo>
                      <a:pt x="11" y="125"/>
                    </a:lnTo>
                    <a:lnTo>
                      <a:pt x="16" y="134"/>
                    </a:lnTo>
                    <a:lnTo>
                      <a:pt x="21" y="143"/>
                    </a:lnTo>
                    <a:lnTo>
                      <a:pt x="27" y="151"/>
                    </a:lnTo>
                    <a:lnTo>
                      <a:pt x="34" y="158"/>
                    </a:lnTo>
                    <a:lnTo>
                      <a:pt x="41" y="164"/>
                    </a:lnTo>
                    <a:lnTo>
                      <a:pt x="49" y="170"/>
                    </a:lnTo>
                    <a:lnTo>
                      <a:pt x="57" y="175"/>
                    </a:lnTo>
                    <a:lnTo>
                      <a:pt x="67" y="179"/>
                    </a:lnTo>
                    <a:lnTo>
                      <a:pt x="76" y="182"/>
                    </a:lnTo>
                    <a:lnTo>
                      <a:pt x="85" y="183"/>
                    </a:lnTo>
                    <a:lnTo>
                      <a:pt x="95" y="183"/>
                    </a:lnTo>
                    <a:lnTo>
                      <a:pt x="105" y="183"/>
                    </a:lnTo>
                    <a:lnTo>
                      <a:pt x="114" y="182"/>
                    </a:lnTo>
                    <a:lnTo>
                      <a:pt x="123" y="179"/>
                    </a:lnTo>
                    <a:lnTo>
                      <a:pt x="132" y="175"/>
                    </a:lnTo>
                    <a:lnTo>
                      <a:pt x="140" y="170"/>
                    </a:lnTo>
                    <a:lnTo>
                      <a:pt x="148" y="164"/>
                    </a:lnTo>
                    <a:lnTo>
                      <a:pt x="155" y="158"/>
                    </a:lnTo>
                    <a:lnTo>
                      <a:pt x="162" y="151"/>
                    </a:lnTo>
                    <a:lnTo>
                      <a:pt x="168" y="143"/>
                    </a:lnTo>
                    <a:lnTo>
                      <a:pt x="173" y="134"/>
                    </a:lnTo>
                    <a:lnTo>
                      <a:pt x="178" y="125"/>
                    </a:lnTo>
                    <a:lnTo>
                      <a:pt x="182" y="115"/>
                    </a:lnTo>
                    <a:lnTo>
                      <a:pt x="185" y="104"/>
                    </a:lnTo>
                    <a:lnTo>
                      <a:pt x="188" y="94"/>
                    </a:lnTo>
                    <a:lnTo>
                      <a:pt x="189" y="83"/>
                    </a:lnTo>
                    <a:lnTo>
                      <a:pt x="191" y="71"/>
                    </a:lnTo>
                    <a:close/>
                  </a:path>
                </a:pathLst>
              </a:custGeom>
              <a:solidFill>
                <a:srgbClr val="F7CDA5"/>
              </a:solidFill>
              <a:ln w="9525">
                <a:noFill/>
              </a:ln>
            </p:spPr>
            <p:txBody>
              <a:bodyPr/>
              <a:p>
                <a:endParaRPr lang="zh-CN" altLang="en-US"/>
              </a:p>
            </p:txBody>
          </p:sp>
          <p:sp>
            <p:nvSpPr>
              <p:cNvPr id="18459" name="Freeform 85"/>
              <p:cNvSpPr/>
              <p:nvPr/>
            </p:nvSpPr>
            <p:spPr>
              <a:xfrm>
                <a:off x="1143" y="2647"/>
                <a:ext cx="37" cy="3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181" h="185">
                    <a:moveTo>
                      <a:pt x="181" y="77"/>
                    </a:moveTo>
                    <a:lnTo>
                      <a:pt x="181" y="73"/>
                    </a:lnTo>
                    <a:lnTo>
                      <a:pt x="181" y="70"/>
                    </a:lnTo>
                    <a:lnTo>
                      <a:pt x="181" y="65"/>
                    </a:lnTo>
                    <a:lnTo>
                      <a:pt x="180" y="61"/>
                    </a:lnTo>
                    <a:lnTo>
                      <a:pt x="180" y="58"/>
                    </a:lnTo>
                    <a:lnTo>
                      <a:pt x="179" y="54"/>
                    </a:lnTo>
                    <a:lnTo>
                      <a:pt x="178" y="50"/>
                    </a:lnTo>
                    <a:lnTo>
                      <a:pt x="178" y="47"/>
                    </a:lnTo>
                    <a:lnTo>
                      <a:pt x="176" y="44"/>
                    </a:lnTo>
                    <a:lnTo>
                      <a:pt x="174" y="41"/>
                    </a:lnTo>
                    <a:lnTo>
                      <a:pt x="171" y="38"/>
                    </a:lnTo>
                    <a:lnTo>
                      <a:pt x="169" y="36"/>
                    </a:lnTo>
                    <a:lnTo>
                      <a:pt x="167" y="34"/>
                    </a:lnTo>
                    <a:lnTo>
                      <a:pt x="165" y="31"/>
                    </a:lnTo>
                    <a:lnTo>
                      <a:pt x="163" y="29"/>
                    </a:lnTo>
                    <a:lnTo>
                      <a:pt x="160" y="26"/>
                    </a:lnTo>
                    <a:lnTo>
                      <a:pt x="163" y="31"/>
                    </a:lnTo>
                    <a:lnTo>
                      <a:pt x="165" y="37"/>
                    </a:lnTo>
                    <a:lnTo>
                      <a:pt x="167" y="43"/>
                    </a:lnTo>
                    <a:lnTo>
                      <a:pt x="169" y="50"/>
                    </a:lnTo>
                    <a:lnTo>
                      <a:pt x="170" y="56"/>
                    </a:lnTo>
                    <a:lnTo>
                      <a:pt x="171" y="64"/>
                    </a:lnTo>
                    <a:lnTo>
                      <a:pt x="172" y="70"/>
                    </a:lnTo>
                    <a:lnTo>
                      <a:pt x="172" y="77"/>
                    </a:lnTo>
                    <a:lnTo>
                      <a:pt x="172" y="86"/>
                    </a:lnTo>
                    <a:lnTo>
                      <a:pt x="170" y="96"/>
                    </a:lnTo>
                    <a:lnTo>
                      <a:pt x="168" y="106"/>
                    </a:lnTo>
                    <a:lnTo>
                      <a:pt x="166" y="114"/>
                    </a:lnTo>
                    <a:lnTo>
                      <a:pt x="162" y="124"/>
                    </a:lnTo>
                    <a:lnTo>
                      <a:pt x="158" y="131"/>
                    </a:lnTo>
                    <a:lnTo>
                      <a:pt x="154" y="139"/>
                    </a:lnTo>
                    <a:lnTo>
                      <a:pt x="148" y="145"/>
                    </a:lnTo>
                    <a:lnTo>
                      <a:pt x="143" y="151"/>
                    </a:lnTo>
                    <a:lnTo>
                      <a:pt x="136" y="157"/>
                    </a:lnTo>
                    <a:lnTo>
                      <a:pt x="130" y="162"/>
                    </a:lnTo>
                    <a:lnTo>
                      <a:pt x="123" y="167"/>
                    </a:lnTo>
                    <a:lnTo>
                      <a:pt x="115" y="169"/>
                    </a:lnTo>
                    <a:lnTo>
                      <a:pt x="107" y="171"/>
                    </a:lnTo>
                    <a:lnTo>
                      <a:pt x="99" y="174"/>
                    </a:lnTo>
                    <a:lnTo>
                      <a:pt x="91" y="174"/>
                    </a:lnTo>
                    <a:lnTo>
                      <a:pt x="83" y="174"/>
                    </a:lnTo>
                    <a:lnTo>
                      <a:pt x="75" y="171"/>
                    </a:lnTo>
                    <a:lnTo>
                      <a:pt x="67" y="169"/>
                    </a:lnTo>
                    <a:lnTo>
                      <a:pt x="59" y="167"/>
                    </a:lnTo>
                    <a:lnTo>
                      <a:pt x="52" y="162"/>
                    </a:lnTo>
                    <a:lnTo>
                      <a:pt x="45" y="157"/>
                    </a:lnTo>
                    <a:lnTo>
                      <a:pt x="39" y="151"/>
                    </a:lnTo>
                    <a:lnTo>
                      <a:pt x="33" y="145"/>
                    </a:lnTo>
                    <a:lnTo>
                      <a:pt x="28" y="139"/>
                    </a:lnTo>
                    <a:lnTo>
                      <a:pt x="23" y="131"/>
                    </a:lnTo>
                    <a:lnTo>
                      <a:pt x="19" y="124"/>
                    </a:lnTo>
                    <a:lnTo>
                      <a:pt x="16" y="114"/>
                    </a:lnTo>
                    <a:lnTo>
                      <a:pt x="13" y="106"/>
                    </a:lnTo>
                    <a:lnTo>
                      <a:pt x="11" y="96"/>
                    </a:lnTo>
                    <a:lnTo>
                      <a:pt x="10" y="86"/>
                    </a:lnTo>
                    <a:lnTo>
                      <a:pt x="9" y="77"/>
                    </a:lnTo>
                    <a:lnTo>
                      <a:pt x="10" y="65"/>
                    </a:lnTo>
                    <a:lnTo>
                      <a:pt x="11" y="54"/>
                    </a:lnTo>
                    <a:lnTo>
                      <a:pt x="14" y="43"/>
                    </a:lnTo>
                    <a:lnTo>
                      <a:pt x="18" y="34"/>
                    </a:lnTo>
                    <a:lnTo>
                      <a:pt x="22" y="24"/>
                    </a:lnTo>
                    <a:lnTo>
                      <a:pt x="27" y="16"/>
                    </a:lnTo>
                    <a:lnTo>
                      <a:pt x="33" y="7"/>
                    </a:lnTo>
                    <a:lnTo>
                      <a:pt x="40" y="0"/>
                    </a:lnTo>
                    <a:lnTo>
                      <a:pt x="37" y="1"/>
                    </a:lnTo>
                    <a:lnTo>
                      <a:pt x="35" y="2"/>
                    </a:lnTo>
                    <a:lnTo>
                      <a:pt x="32" y="4"/>
                    </a:lnTo>
                    <a:lnTo>
                      <a:pt x="29" y="6"/>
                    </a:lnTo>
                    <a:lnTo>
                      <a:pt x="26" y="7"/>
                    </a:lnTo>
                    <a:lnTo>
                      <a:pt x="23" y="8"/>
                    </a:lnTo>
                    <a:lnTo>
                      <a:pt x="21" y="11"/>
                    </a:lnTo>
                    <a:lnTo>
                      <a:pt x="18" y="12"/>
                    </a:lnTo>
                    <a:lnTo>
                      <a:pt x="14" y="19"/>
                    </a:lnTo>
                    <a:lnTo>
                      <a:pt x="11" y="26"/>
                    </a:lnTo>
                    <a:lnTo>
                      <a:pt x="7" y="34"/>
                    </a:lnTo>
                    <a:lnTo>
                      <a:pt x="5" y="42"/>
                    </a:lnTo>
                    <a:lnTo>
                      <a:pt x="3" y="50"/>
                    </a:lnTo>
                    <a:lnTo>
                      <a:pt x="1" y="59"/>
                    </a:lnTo>
                    <a:lnTo>
                      <a:pt x="0" y="67"/>
                    </a:lnTo>
                    <a:lnTo>
                      <a:pt x="0" y="77"/>
                    </a:lnTo>
                    <a:lnTo>
                      <a:pt x="1" y="88"/>
                    </a:lnTo>
                    <a:lnTo>
                      <a:pt x="2" y="98"/>
                    </a:lnTo>
                    <a:lnTo>
                      <a:pt x="4" y="109"/>
                    </a:lnTo>
                    <a:lnTo>
                      <a:pt x="7" y="119"/>
                    </a:lnTo>
                    <a:lnTo>
                      <a:pt x="11" y="128"/>
                    </a:lnTo>
                    <a:lnTo>
                      <a:pt x="16" y="137"/>
                    </a:lnTo>
                    <a:lnTo>
                      <a:pt x="21" y="145"/>
                    </a:lnTo>
                    <a:lnTo>
                      <a:pt x="27" y="154"/>
                    </a:lnTo>
                    <a:lnTo>
                      <a:pt x="33" y="159"/>
                    </a:lnTo>
                    <a:lnTo>
                      <a:pt x="40" y="167"/>
                    </a:lnTo>
                    <a:lnTo>
                      <a:pt x="47" y="171"/>
                    </a:lnTo>
                    <a:lnTo>
                      <a:pt x="55" y="176"/>
                    </a:lnTo>
                    <a:lnTo>
                      <a:pt x="64" y="180"/>
                    </a:lnTo>
                    <a:lnTo>
                      <a:pt x="73" y="182"/>
                    </a:lnTo>
                    <a:lnTo>
                      <a:pt x="82" y="185"/>
                    </a:lnTo>
                    <a:lnTo>
                      <a:pt x="91" y="185"/>
                    </a:lnTo>
                    <a:lnTo>
                      <a:pt x="100" y="185"/>
                    </a:lnTo>
                    <a:lnTo>
                      <a:pt x="109" y="182"/>
                    </a:lnTo>
                    <a:lnTo>
                      <a:pt x="118" y="180"/>
                    </a:lnTo>
                    <a:lnTo>
                      <a:pt x="126" y="176"/>
                    </a:lnTo>
                    <a:lnTo>
                      <a:pt x="134" y="171"/>
                    </a:lnTo>
                    <a:lnTo>
                      <a:pt x="141" y="167"/>
                    </a:lnTo>
                    <a:lnTo>
                      <a:pt x="148" y="159"/>
                    </a:lnTo>
                    <a:lnTo>
                      <a:pt x="155" y="154"/>
                    </a:lnTo>
                    <a:lnTo>
                      <a:pt x="160" y="145"/>
                    </a:lnTo>
                    <a:lnTo>
                      <a:pt x="166" y="137"/>
                    </a:lnTo>
                    <a:lnTo>
                      <a:pt x="170" y="128"/>
                    </a:lnTo>
                    <a:lnTo>
                      <a:pt x="174" y="119"/>
                    </a:lnTo>
                    <a:lnTo>
                      <a:pt x="177" y="109"/>
                    </a:lnTo>
                    <a:lnTo>
                      <a:pt x="179" y="98"/>
                    </a:lnTo>
                    <a:lnTo>
                      <a:pt x="181" y="88"/>
                    </a:lnTo>
                    <a:lnTo>
                      <a:pt x="181" y="77"/>
                    </a:lnTo>
                    <a:close/>
                  </a:path>
                </a:pathLst>
              </a:custGeom>
              <a:solidFill>
                <a:srgbClr val="F7CFA7"/>
              </a:solidFill>
              <a:ln w="9525">
                <a:noFill/>
              </a:ln>
            </p:spPr>
            <p:txBody>
              <a:bodyPr/>
              <a:p>
                <a:endParaRPr lang="zh-CN" altLang="en-US"/>
              </a:p>
            </p:txBody>
          </p:sp>
          <p:sp>
            <p:nvSpPr>
              <p:cNvPr id="18460" name="Freeform 86"/>
              <p:cNvSpPr/>
              <p:nvPr/>
            </p:nvSpPr>
            <p:spPr>
              <a:xfrm>
                <a:off x="1144" y="2646"/>
                <a:ext cx="35" cy="3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172" h="184">
                    <a:moveTo>
                      <a:pt x="172" y="82"/>
                    </a:moveTo>
                    <a:lnTo>
                      <a:pt x="171" y="77"/>
                    </a:lnTo>
                    <a:lnTo>
                      <a:pt x="171" y="71"/>
                    </a:lnTo>
                    <a:lnTo>
                      <a:pt x="171" y="66"/>
                    </a:lnTo>
                    <a:lnTo>
                      <a:pt x="170" y="60"/>
                    </a:lnTo>
                    <a:lnTo>
                      <a:pt x="169" y="55"/>
                    </a:lnTo>
                    <a:lnTo>
                      <a:pt x="168" y="51"/>
                    </a:lnTo>
                    <a:lnTo>
                      <a:pt x="166" y="46"/>
                    </a:lnTo>
                    <a:lnTo>
                      <a:pt x="165" y="41"/>
                    </a:lnTo>
                    <a:lnTo>
                      <a:pt x="162" y="39"/>
                    </a:lnTo>
                    <a:lnTo>
                      <a:pt x="160" y="36"/>
                    </a:lnTo>
                    <a:lnTo>
                      <a:pt x="157" y="33"/>
                    </a:lnTo>
                    <a:lnTo>
                      <a:pt x="154" y="30"/>
                    </a:lnTo>
                    <a:lnTo>
                      <a:pt x="152" y="28"/>
                    </a:lnTo>
                    <a:lnTo>
                      <a:pt x="149" y="25"/>
                    </a:lnTo>
                    <a:lnTo>
                      <a:pt x="146" y="23"/>
                    </a:lnTo>
                    <a:lnTo>
                      <a:pt x="143" y="21"/>
                    </a:lnTo>
                    <a:lnTo>
                      <a:pt x="147" y="27"/>
                    </a:lnTo>
                    <a:lnTo>
                      <a:pt x="151" y="34"/>
                    </a:lnTo>
                    <a:lnTo>
                      <a:pt x="155" y="41"/>
                    </a:lnTo>
                    <a:lnTo>
                      <a:pt x="157" y="48"/>
                    </a:lnTo>
                    <a:lnTo>
                      <a:pt x="160" y="57"/>
                    </a:lnTo>
                    <a:lnTo>
                      <a:pt x="161" y="65"/>
                    </a:lnTo>
                    <a:lnTo>
                      <a:pt x="162" y="73"/>
                    </a:lnTo>
                    <a:lnTo>
                      <a:pt x="163" y="82"/>
                    </a:lnTo>
                    <a:lnTo>
                      <a:pt x="162" y="91"/>
                    </a:lnTo>
                    <a:lnTo>
                      <a:pt x="161" y="100"/>
                    </a:lnTo>
                    <a:lnTo>
                      <a:pt x="159" y="109"/>
                    </a:lnTo>
                    <a:lnTo>
                      <a:pt x="157" y="118"/>
                    </a:lnTo>
                    <a:lnTo>
                      <a:pt x="153" y="125"/>
                    </a:lnTo>
                    <a:lnTo>
                      <a:pt x="149" y="133"/>
                    </a:lnTo>
                    <a:lnTo>
                      <a:pt x="145" y="141"/>
                    </a:lnTo>
                    <a:lnTo>
                      <a:pt x="140" y="147"/>
                    </a:lnTo>
                    <a:lnTo>
                      <a:pt x="135" y="153"/>
                    </a:lnTo>
                    <a:lnTo>
                      <a:pt x="129" y="157"/>
                    </a:lnTo>
                    <a:lnTo>
                      <a:pt x="123" y="162"/>
                    </a:lnTo>
                    <a:lnTo>
                      <a:pt x="116" y="166"/>
                    </a:lnTo>
                    <a:lnTo>
                      <a:pt x="109" y="169"/>
                    </a:lnTo>
                    <a:lnTo>
                      <a:pt x="102" y="172"/>
                    </a:lnTo>
                    <a:lnTo>
                      <a:pt x="94" y="173"/>
                    </a:lnTo>
                    <a:lnTo>
                      <a:pt x="86" y="173"/>
                    </a:lnTo>
                    <a:lnTo>
                      <a:pt x="78" y="173"/>
                    </a:lnTo>
                    <a:lnTo>
                      <a:pt x="71" y="172"/>
                    </a:lnTo>
                    <a:lnTo>
                      <a:pt x="63" y="169"/>
                    </a:lnTo>
                    <a:lnTo>
                      <a:pt x="55" y="166"/>
                    </a:lnTo>
                    <a:lnTo>
                      <a:pt x="49" y="162"/>
                    </a:lnTo>
                    <a:lnTo>
                      <a:pt x="42" y="157"/>
                    </a:lnTo>
                    <a:lnTo>
                      <a:pt x="36" y="153"/>
                    </a:lnTo>
                    <a:lnTo>
                      <a:pt x="31" y="147"/>
                    </a:lnTo>
                    <a:lnTo>
                      <a:pt x="26" y="141"/>
                    </a:lnTo>
                    <a:lnTo>
                      <a:pt x="22" y="133"/>
                    </a:lnTo>
                    <a:lnTo>
                      <a:pt x="18" y="125"/>
                    </a:lnTo>
                    <a:lnTo>
                      <a:pt x="15" y="118"/>
                    </a:lnTo>
                    <a:lnTo>
                      <a:pt x="12" y="109"/>
                    </a:lnTo>
                    <a:lnTo>
                      <a:pt x="10" y="100"/>
                    </a:lnTo>
                    <a:lnTo>
                      <a:pt x="9" y="91"/>
                    </a:lnTo>
                    <a:lnTo>
                      <a:pt x="9" y="82"/>
                    </a:lnTo>
                    <a:lnTo>
                      <a:pt x="9" y="69"/>
                    </a:lnTo>
                    <a:lnTo>
                      <a:pt x="12" y="57"/>
                    </a:lnTo>
                    <a:lnTo>
                      <a:pt x="15" y="45"/>
                    </a:lnTo>
                    <a:lnTo>
                      <a:pt x="20" y="34"/>
                    </a:lnTo>
                    <a:lnTo>
                      <a:pt x="26" y="24"/>
                    </a:lnTo>
                    <a:lnTo>
                      <a:pt x="33" y="15"/>
                    </a:lnTo>
                    <a:lnTo>
                      <a:pt x="41" y="7"/>
                    </a:lnTo>
                    <a:lnTo>
                      <a:pt x="49" y="0"/>
                    </a:lnTo>
                    <a:lnTo>
                      <a:pt x="46" y="2"/>
                    </a:lnTo>
                    <a:lnTo>
                      <a:pt x="43" y="3"/>
                    </a:lnTo>
                    <a:lnTo>
                      <a:pt x="39" y="4"/>
                    </a:lnTo>
                    <a:lnTo>
                      <a:pt x="36" y="5"/>
                    </a:lnTo>
                    <a:lnTo>
                      <a:pt x="33" y="6"/>
                    </a:lnTo>
                    <a:lnTo>
                      <a:pt x="30" y="7"/>
                    </a:lnTo>
                    <a:lnTo>
                      <a:pt x="27" y="10"/>
                    </a:lnTo>
                    <a:lnTo>
                      <a:pt x="23" y="11"/>
                    </a:lnTo>
                    <a:lnTo>
                      <a:pt x="18" y="18"/>
                    </a:lnTo>
                    <a:lnTo>
                      <a:pt x="13" y="25"/>
                    </a:lnTo>
                    <a:lnTo>
                      <a:pt x="9" y="34"/>
                    </a:lnTo>
                    <a:lnTo>
                      <a:pt x="6" y="43"/>
                    </a:lnTo>
                    <a:lnTo>
                      <a:pt x="3" y="52"/>
                    </a:lnTo>
                    <a:lnTo>
                      <a:pt x="1" y="61"/>
                    </a:lnTo>
                    <a:lnTo>
                      <a:pt x="0" y="71"/>
                    </a:lnTo>
                    <a:lnTo>
                      <a:pt x="0" y="82"/>
                    </a:lnTo>
                    <a:lnTo>
                      <a:pt x="0" y="93"/>
                    </a:lnTo>
                    <a:lnTo>
                      <a:pt x="1" y="102"/>
                    </a:lnTo>
                    <a:lnTo>
                      <a:pt x="3" y="112"/>
                    </a:lnTo>
                    <a:lnTo>
                      <a:pt x="6" y="121"/>
                    </a:lnTo>
                    <a:lnTo>
                      <a:pt x="10" y="131"/>
                    </a:lnTo>
                    <a:lnTo>
                      <a:pt x="14" y="139"/>
                    </a:lnTo>
                    <a:lnTo>
                      <a:pt x="19" y="147"/>
                    </a:lnTo>
                    <a:lnTo>
                      <a:pt x="25" y="154"/>
                    </a:lnTo>
                    <a:lnTo>
                      <a:pt x="31" y="161"/>
                    </a:lnTo>
                    <a:lnTo>
                      <a:pt x="37" y="167"/>
                    </a:lnTo>
                    <a:lnTo>
                      <a:pt x="44" y="172"/>
                    </a:lnTo>
                    <a:lnTo>
                      <a:pt x="52" y="176"/>
                    </a:lnTo>
                    <a:lnTo>
                      <a:pt x="61" y="180"/>
                    </a:lnTo>
                    <a:lnTo>
                      <a:pt x="69" y="182"/>
                    </a:lnTo>
                    <a:lnTo>
                      <a:pt x="77" y="184"/>
                    </a:lnTo>
                    <a:lnTo>
                      <a:pt x="86" y="184"/>
                    </a:lnTo>
                    <a:lnTo>
                      <a:pt x="95" y="184"/>
                    </a:lnTo>
                    <a:lnTo>
                      <a:pt x="103" y="182"/>
                    </a:lnTo>
                    <a:lnTo>
                      <a:pt x="111" y="180"/>
                    </a:lnTo>
                    <a:lnTo>
                      <a:pt x="119" y="176"/>
                    </a:lnTo>
                    <a:lnTo>
                      <a:pt x="127" y="172"/>
                    </a:lnTo>
                    <a:lnTo>
                      <a:pt x="134" y="167"/>
                    </a:lnTo>
                    <a:lnTo>
                      <a:pt x="140" y="161"/>
                    </a:lnTo>
                    <a:lnTo>
                      <a:pt x="147" y="154"/>
                    </a:lnTo>
                    <a:lnTo>
                      <a:pt x="152" y="147"/>
                    </a:lnTo>
                    <a:lnTo>
                      <a:pt x="157" y="139"/>
                    </a:lnTo>
                    <a:lnTo>
                      <a:pt x="161" y="131"/>
                    </a:lnTo>
                    <a:lnTo>
                      <a:pt x="165" y="121"/>
                    </a:lnTo>
                    <a:lnTo>
                      <a:pt x="168" y="112"/>
                    </a:lnTo>
                    <a:lnTo>
                      <a:pt x="170" y="102"/>
                    </a:lnTo>
                    <a:lnTo>
                      <a:pt x="171" y="93"/>
                    </a:lnTo>
                    <a:lnTo>
                      <a:pt x="172" y="82"/>
                    </a:lnTo>
                    <a:close/>
                  </a:path>
                </a:pathLst>
              </a:custGeom>
              <a:solidFill>
                <a:srgbClr val="F7D2A9"/>
              </a:solidFill>
              <a:ln w="9525">
                <a:noFill/>
              </a:ln>
            </p:spPr>
            <p:txBody>
              <a:bodyPr/>
              <a:p>
                <a:endParaRPr lang="zh-CN" altLang="en-US"/>
              </a:p>
            </p:txBody>
          </p:sp>
          <p:sp>
            <p:nvSpPr>
              <p:cNvPr id="18461" name="Freeform 87"/>
              <p:cNvSpPr/>
              <p:nvPr/>
            </p:nvSpPr>
            <p:spPr>
              <a:xfrm>
                <a:off x="1145" y="2645"/>
                <a:ext cx="33" cy="3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163" h="181">
                    <a:moveTo>
                      <a:pt x="163" y="84"/>
                    </a:moveTo>
                    <a:lnTo>
                      <a:pt x="163" y="77"/>
                    </a:lnTo>
                    <a:lnTo>
                      <a:pt x="162" y="71"/>
                    </a:lnTo>
                    <a:lnTo>
                      <a:pt x="161" y="63"/>
                    </a:lnTo>
                    <a:lnTo>
                      <a:pt x="160" y="57"/>
                    </a:lnTo>
                    <a:lnTo>
                      <a:pt x="158" y="50"/>
                    </a:lnTo>
                    <a:lnTo>
                      <a:pt x="156" y="44"/>
                    </a:lnTo>
                    <a:lnTo>
                      <a:pt x="154" y="38"/>
                    </a:lnTo>
                    <a:lnTo>
                      <a:pt x="151" y="33"/>
                    </a:lnTo>
                    <a:lnTo>
                      <a:pt x="149" y="31"/>
                    </a:lnTo>
                    <a:lnTo>
                      <a:pt x="147" y="30"/>
                    </a:lnTo>
                    <a:lnTo>
                      <a:pt x="145" y="27"/>
                    </a:lnTo>
                    <a:lnTo>
                      <a:pt x="143" y="26"/>
                    </a:lnTo>
                    <a:lnTo>
                      <a:pt x="141" y="24"/>
                    </a:lnTo>
                    <a:lnTo>
                      <a:pt x="139" y="23"/>
                    </a:lnTo>
                    <a:lnTo>
                      <a:pt x="137" y="21"/>
                    </a:lnTo>
                    <a:lnTo>
                      <a:pt x="135" y="19"/>
                    </a:lnTo>
                    <a:lnTo>
                      <a:pt x="133" y="18"/>
                    </a:lnTo>
                    <a:lnTo>
                      <a:pt x="132" y="18"/>
                    </a:lnTo>
                    <a:lnTo>
                      <a:pt x="130" y="17"/>
                    </a:lnTo>
                    <a:lnTo>
                      <a:pt x="128" y="15"/>
                    </a:lnTo>
                    <a:lnTo>
                      <a:pt x="127" y="14"/>
                    </a:lnTo>
                    <a:lnTo>
                      <a:pt x="125" y="13"/>
                    </a:lnTo>
                    <a:lnTo>
                      <a:pt x="123" y="13"/>
                    </a:lnTo>
                    <a:lnTo>
                      <a:pt x="122" y="12"/>
                    </a:lnTo>
                    <a:lnTo>
                      <a:pt x="129" y="18"/>
                    </a:lnTo>
                    <a:lnTo>
                      <a:pt x="135" y="25"/>
                    </a:lnTo>
                    <a:lnTo>
                      <a:pt x="140" y="33"/>
                    </a:lnTo>
                    <a:lnTo>
                      <a:pt x="145" y="42"/>
                    </a:lnTo>
                    <a:lnTo>
                      <a:pt x="149" y="51"/>
                    </a:lnTo>
                    <a:lnTo>
                      <a:pt x="152" y="62"/>
                    </a:lnTo>
                    <a:lnTo>
                      <a:pt x="153" y="73"/>
                    </a:lnTo>
                    <a:lnTo>
                      <a:pt x="154" y="84"/>
                    </a:lnTo>
                    <a:lnTo>
                      <a:pt x="154" y="92"/>
                    </a:lnTo>
                    <a:lnTo>
                      <a:pt x="153" y="101"/>
                    </a:lnTo>
                    <a:lnTo>
                      <a:pt x="151" y="109"/>
                    </a:lnTo>
                    <a:lnTo>
                      <a:pt x="148" y="117"/>
                    </a:lnTo>
                    <a:lnTo>
                      <a:pt x="145" y="125"/>
                    </a:lnTo>
                    <a:lnTo>
                      <a:pt x="142" y="132"/>
                    </a:lnTo>
                    <a:lnTo>
                      <a:pt x="138" y="139"/>
                    </a:lnTo>
                    <a:lnTo>
                      <a:pt x="133" y="145"/>
                    </a:lnTo>
                    <a:lnTo>
                      <a:pt x="128" y="151"/>
                    </a:lnTo>
                    <a:lnTo>
                      <a:pt x="122" y="156"/>
                    </a:lnTo>
                    <a:lnTo>
                      <a:pt x="116" y="159"/>
                    </a:lnTo>
                    <a:lnTo>
                      <a:pt x="110" y="163"/>
                    </a:lnTo>
                    <a:lnTo>
                      <a:pt x="103" y="166"/>
                    </a:lnTo>
                    <a:lnTo>
                      <a:pt x="97" y="169"/>
                    </a:lnTo>
                    <a:lnTo>
                      <a:pt x="89" y="170"/>
                    </a:lnTo>
                    <a:lnTo>
                      <a:pt x="82" y="170"/>
                    </a:lnTo>
                    <a:lnTo>
                      <a:pt x="75" y="170"/>
                    </a:lnTo>
                    <a:lnTo>
                      <a:pt x="68" y="169"/>
                    </a:lnTo>
                    <a:lnTo>
                      <a:pt x="61" y="166"/>
                    </a:lnTo>
                    <a:lnTo>
                      <a:pt x="54" y="163"/>
                    </a:lnTo>
                    <a:lnTo>
                      <a:pt x="47" y="159"/>
                    </a:lnTo>
                    <a:lnTo>
                      <a:pt x="41" y="156"/>
                    </a:lnTo>
                    <a:lnTo>
                      <a:pt x="35" y="151"/>
                    </a:lnTo>
                    <a:lnTo>
                      <a:pt x="30" y="145"/>
                    </a:lnTo>
                    <a:lnTo>
                      <a:pt x="26" y="139"/>
                    </a:lnTo>
                    <a:lnTo>
                      <a:pt x="21" y="132"/>
                    </a:lnTo>
                    <a:lnTo>
                      <a:pt x="18" y="125"/>
                    </a:lnTo>
                    <a:lnTo>
                      <a:pt x="15" y="117"/>
                    </a:lnTo>
                    <a:lnTo>
                      <a:pt x="12" y="109"/>
                    </a:lnTo>
                    <a:lnTo>
                      <a:pt x="11" y="101"/>
                    </a:lnTo>
                    <a:lnTo>
                      <a:pt x="10" y="92"/>
                    </a:lnTo>
                    <a:lnTo>
                      <a:pt x="9" y="84"/>
                    </a:lnTo>
                    <a:lnTo>
                      <a:pt x="9" y="77"/>
                    </a:lnTo>
                    <a:lnTo>
                      <a:pt x="10" y="68"/>
                    </a:lnTo>
                    <a:lnTo>
                      <a:pt x="12" y="61"/>
                    </a:lnTo>
                    <a:lnTo>
                      <a:pt x="13" y="55"/>
                    </a:lnTo>
                    <a:lnTo>
                      <a:pt x="18" y="42"/>
                    </a:lnTo>
                    <a:lnTo>
                      <a:pt x="25" y="30"/>
                    </a:lnTo>
                    <a:lnTo>
                      <a:pt x="33" y="19"/>
                    </a:lnTo>
                    <a:lnTo>
                      <a:pt x="43" y="11"/>
                    </a:lnTo>
                    <a:lnTo>
                      <a:pt x="48" y="7"/>
                    </a:lnTo>
                    <a:lnTo>
                      <a:pt x="54" y="5"/>
                    </a:lnTo>
                    <a:lnTo>
                      <a:pt x="60" y="1"/>
                    </a:lnTo>
                    <a:lnTo>
                      <a:pt x="66" y="0"/>
                    </a:lnTo>
                    <a:lnTo>
                      <a:pt x="62" y="0"/>
                    </a:lnTo>
                    <a:lnTo>
                      <a:pt x="57" y="1"/>
                    </a:lnTo>
                    <a:lnTo>
                      <a:pt x="52" y="1"/>
                    </a:lnTo>
                    <a:lnTo>
                      <a:pt x="48" y="2"/>
                    </a:lnTo>
                    <a:lnTo>
                      <a:pt x="44" y="4"/>
                    </a:lnTo>
                    <a:lnTo>
                      <a:pt x="39" y="5"/>
                    </a:lnTo>
                    <a:lnTo>
                      <a:pt x="35" y="6"/>
                    </a:lnTo>
                    <a:lnTo>
                      <a:pt x="31" y="7"/>
                    </a:lnTo>
                    <a:lnTo>
                      <a:pt x="24" y="14"/>
                    </a:lnTo>
                    <a:lnTo>
                      <a:pt x="18" y="23"/>
                    </a:lnTo>
                    <a:lnTo>
                      <a:pt x="13" y="31"/>
                    </a:lnTo>
                    <a:lnTo>
                      <a:pt x="9" y="41"/>
                    </a:lnTo>
                    <a:lnTo>
                      <a:pt x="5" y="50"/>
                    </a:lnTo>
                    <a:lnTo>
                      <a:pt x="2" y="61"/>
                    </a:lnTo>
                    <a:lnTo>
                      <a:pt x="1" y="72"/>
                    </a:lnTo>
                    <a:lnTo>
                      <a:pt x="0" y="84"/>
                    </a:lnTo>
                    <a:lnTo>
                      <a:pt x="1" y="93"/>
                    </a:lnTo>
                    <a:lnTo>
                      <a:pt x="2" y="103"/>
                    </a:lnTo>
                    <a:lnTo>
                      <a:pt x="4" y="113"/>
                    </a:lnTo>
                    <a:lnTo>
                      <a:pt x="7" y="121"/>
                    </a:lnTo>
                    <a:lnTo>
                      <a:pt x="10" y="131"/>
                    </a:lnTo>
                    <a:lnTo>
                      <a:pt x="14" y="138"/>
                    </a:lnTo>
                    <a:lnTo>
                      <a:pt x="19" y="146"/>
                    </a:lnTo>
                    <a:lnTo>
                      <a:pt x="24" y="152"/>
                    </a:lnTo>
                    <a:lnTo>
                      <a:pt x="30" y="158"/>
                    </a:lnTo>
                    <a:lnTo>
                      <a:pt x="36" y="164"/>
                    </a:lnTo>
                    <a:lnTo>
                      <a:pt x="43" y="169"/>
                    </a:lnTo>
                    <a:lnTo>
                      <a:pt x="50" y="174"/>
                    </a:lnTo>
                    <a:lnTo>
                      <a:pt x="58" y="176"/>
                    </a:lnTo>
                    <a:lnTo>
                      <a:pt x="66" y="178"/>
                    </a:lnTo>
                    <a:lnTo>
                      <a:pt x="74" y="181"/>
                    </a:lnTo>
                    <a:lnTo>
                      <a:pt x="82" y="181"/>
                    </a:lnTo>
                    <a:lnTo>
                      <a:pt x="90" y="181"/>
                    </a:lnTo>
                    <a:lnTo>
                      <a:pt x="98" y="178"/>
                    </a:lnTo>
                    <a:lnTo>
                      <a:pt x="106" y="176"/>
                    </a:lnTo>
                    <a:lnTo>
                      <a:pt x="114" y="174"/>
                    </a:lnTo>
                    <a:lnTo>
                      <a:pt x="121" y="169"/>
                    </a:lnTo>
                    <a:lnTo>
                      <a:pt x="127" y="164"/>
                    </a:lnTo>
                    <a:lnTo>
                      <a:pt x="134" y="158"/>
                    </a:lnTo>
                    <a:lnTo>
                      <a:pt x="139" y="152"/>
                    </a:lnTo>
                    <a:lnTo>
                      <a:pt x="145" y="146"/>
                    </a:lnTo>
                    <a:lnTo>
                      <a:pt x="149" y="138"/>
                    </a:lnTo>
                    <a:lnTo>
                      <a:pt x="153" y="131"/>
                    </a:lnTo>
                    <a:lnTo>
                      <a:pt x="157" y="121"/>
                    </a:lnTo>
                    <a:lnTo>
                      <a:pt x="159" y="113"/>
                    </a:lnTo>
                    <a:lnTo>
                      <a:pt x="161" y="103"/>
                    </a:lnTo>
                    <a:lnTo>
                      <a:pt x="163" y="93"/>
                    </a:lnTo>
                    <a:lnTo>
                      <a:pt x="163" y="84"/>
                    </a:lnTo>
                    <a:close/>
                  </a:path>
                </a:pathLst>
              </a:custGeom>
              <a:solidFill>
                <a:srgbClr val="F8D4AB"/>
              </a:solidFill>
              <a:ln w="9525">
                <a:noFill/>
              </a:ln>
            </p:spPr>
            <p:txBody>
              <a:bodyPr/>
              <a:p>
                <a:endParaRPr lang="zh-CN" altLang="en-US"/>
              </a:p>
            </p:txBody>
          </p:sp>
          <p:sp>
            <p:nvSpPr>
              <p:cNvPr id="18462" name="Freeform 88"/>
              <p:cNvSpPr>
                <a:spLocks noEditPoints="1"/>
              </p:cNvSpPr>
              <p:nvPr/>
            </p:nvSpPr>
            <p:spPr>
              <a:xfrm>
                <a:off x="1146" y="2645"/>
                <a:ext cx="31" cy="29"/>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154" h="175">
                    <a:moveTo>
                      <a:pt x="154" y="84"/>
                    </a:moveTo>
                    <a:lnTo>
                      <a:pt x="153" y="75"/>
                    </a:lnTo>
                    <a:lnTo>
                      <a:pt x="152" y="67"/>
                    </a:lnTo>
                    <a:lnTo>
                      <a:pt x="151" y="59"/>
                    </a:lnTo>
                    <a:lnTo>
                      <a:pt x="148" y="50"/>
                    </a:lnTo>
                    <a:lnTo>
                      <a:pt x="146" y="43"/>
                    </a:lnTo>
                    <a:lnTo>
                      <a:pt x="142" y="36"/>
                    </a:lnTo>
                    <a:lnTo>
                      <a:pt x="138" y="29"/>
                    </a:lnTo>
                    <a:lnTo>
                      <a:pt x="134" y="23"/>
                    </a:lnTo>
                    <a:lnTo>
                      <a:pt x="133" y="21"/>
                    </a:lnTo>
                    <a:lnTo>
                      <a:pt x="132" y="21"/>
                    </a:lnTo>
                    <a:lnTo>
                      <a:pt x="131" y="20"/>
                    </a:lnTo>
                    <a:lnTo>
                      <a:pt x="130" y="20"/>
                    </a:lnTo>
                    <a:lnTo>
                      <a:pt x="130" y="19"/>
                    </a:lnTo>
                    <a:lnTo>
                      <a:pt x="119" y="13"/>
                    </a:lnTo>
                    <a:lnTo>
                      <a:pt x="108" y="8"/>
                    </a:lnTo>
                    <a:lnTo>
                      <a:pt x="97" y="4"/>
                    </a:lnTo>
                    <a:lnTo>
                      <a:pt x="86" y="1"/>
                    </a:lnTo>
                    <a:lnTo>
                      <a:pt x="75" y="0"/>
                    </a:lnTo>
                    <a:lnTo>
                      <a:pt x="64" y="0"/>
                    </a:lnTo>
                    <a:lnTo>
                      <a:pt x="52" y="1"/>
                    </a:lnTo>
                    <a:lnTo>
                      <a:pt x="40" y="2"/>
                    </a:lnTo>
                    <a:lnTo>
                      <a:pt x="32" y="9"/>
                    </a:lnTo>
                    <a:lnTo>
                      <a:pt x="24" y="17"/>
                    </a:lnTo>
                    <a:lnTo>
                      <a:pt x="17" y="26"/>
                    </a:lnTo>
                    <a:lnTo>
                      <a:pt x="11" y="36"/>
                    </a:lnTo>
                    <a:lnTo>
                      <a:pt x="6" y="47"/>
                    </a:lnTo>
                    <a:lnTo>
                      <a:pt x="3" y="59"/>
                    </a:lnTo>
                    <a:lnTo>
                      <a:pt x="0" y="71"/>
                    </a:lnTo>
                    <a:lnTo>
                      <a:pt x="0" y="84"/>
                    </a:lnTo>
                    <a:lnTo>
                      <a:pt x="0" y="93"/>
                    </a:lnTo>
                    <a:lnTo>
                      <a:pt x="1" y="102"/>
                    </a:lnTo>
                    <a:lnTo>
                      <a:pt x="3" y="111"/>
                    </a:lnTo>
                    <a:lnTo>
                      <a:pt x="6" y="120"/>
                    </a:lnTo>
                    <a:lnTo>
                      <a:pt x="9" y="127"/>
                    </a:lnTo>
                    <a:lnTo>
                      <a:pt x="13" y="135"/>
                    </a:lnTo>
                    <a:lnTo>
                      <a:pt x="17" y="143"/>
                    </a:lnTo>
                    <a:lnTo>
                      <a:pt x="22" y="149"/>
                    </a:lnTo>
                    <a:lnTo>
                      <a:pt x="27" y="155"/>
                    </a:lnTo>
                    <a:lnTo>
                      <a:pt x="33" y="159"/>
                    </a:lnTo>
                    <a:lnTo>
                      <a:pt x="40" y="164"/>
                    </a:lnTo>
                    <a:lnTo>
                      <a:pt x="46" y="168"/>
                    </a:lnTo>
                    <a:lnTo>
                      <a:pt x="54" y="171"/>
                    </a:lnTo>
                    <a:lnTo>
                      <a:pt x="62" y="174"/>
                    </a:lnTo>
                    <a:lnTo>
                      <a:pt x="69" y="175"/>
                    </a:lnTo>
                    <a:lnTo>
                      <a:pt x="77" y="175"/>
                    </a:lnTo>
                    <a:lnTo>
                      <a:pt x="85" y="175"/>
                    </a:lnTo>
                    <a:lnTo>
                      <a:pt x="93" y="174"/>
                    </a:lnTo>
                    <a:lnTo>
                      <a:pt x="100" y="171"/>
                    </a:lnTo>
                    <a:lnTo>
                      <a:pt x="107" y="168"/>
                    </a:lnTo>
                    <a:lnTo>
                      <a:pt x="114" y="164"/>
                    </a:lnTo>
                    <a:lnTo>
                      <a:pt x="120" y="159"/>
                    </a:lnTo>
                    <a:lnTo>
                      <a:pt x="126" y="155"/>
                    </a:lnTo>
                    <a:lnTo>
                      <a:pt x="131" y="149"/>
                    </a:lnTo>
                    <a:lnTo>
                      <a:pt x="136" y="143"/>
                    </a:lnTo>
                    <a:lnTo>
                      <a:pt x="140" y="135"/>
                    </a:lnTo>
                    <a:lnTo>
                      <a:pt x="144" y="127"/>
                    </a:lnTo>
                    <a:lnTo>
                      <a:pt x="148" y="120"/>
                    </a:lnTo>
                    <a:lnTo>
                      <a:pt x="150" y="111"/>
                    </a:lnTo>
                    <a:lnTo>
                      <a:pt x="152" y="102"/>
                    </a:lnTo>
                    <a:lnTo>
                      <a:pt x="153" y="93"/>
                    </a:lnTo>
                    <a:lnTo>
                      <a:pt x="154" y="84"/>
                    </a:lnTo>
                    <a:close/>
                    <a:moveTo>
                      <a:pt x="145" y="84"/>
                    </a:moveTo>
                    <a:lnTo>
                      <a:pt x="144" y="92"/>
                    </a:lnTo>
                    <a:lnTo>
                      <a:pt x="143" y="101"/>
                    </a:lnTo>
                    <a:lnTo>
                      <a:pt x="142" y="108"/>
                    </a:lnTo>
                    <a:lnTo>
                      <a:pt x="139" y="115"/>
                    </a:lnTo>
                    <a:lnTo>
                      <a:pt x="136" y="122"/>
                    </a:lnTo>
                    <a:lnTo>
                      <a:pt x="133" y="129"/>
                    </a:lnTo>
                    <a:lnTo>
                      <a:pt x="129" y="135"/>
                    </a:lnTo>
                    <a:lnTo>
                      <a:pt x="125" y="141"/>
                    </a:lnTo>
                    <a:lnTo>
                      <a:pt x="120" y="146"/>
                    </a:lnTo>
                    <a:lnTo>
                      <a:pt x="115" y="151"/>
                    </a:lnTo>
                    <a:lnTo>
                      <a:pt x="109" y="155"/>
                    </a:lnTo>
                    <a:lnTo>
                      <a:pt x="103" y="158"/>
                    </a:lnTo>
                    <a:lnTo>
                      <a:pt x="97" y="161"/>
                    </a:lnTo>
                    <a:lnTo>
                      <a:pt x="91" y="163"/>
                    </a:lnTo>
                    <a:lnTo>
                      <a:pt x="84" y="164"/>
                    </a:lnTo>
                    <a:lnTo>
                      <a:pt x="77" y="164"/>
                    </a:lnTo>
                    <a:lnTo>
                      <a:pt x="70" y="164"/>
                    </a:lnTo>
                    <a:lnTo>
                      <a:pt x="64" y="163"/>
                    </a:lnTo>
                    <a:lnTo>
                      <a:pt x="57" y="161"/>
                    </a:lnTo>
                    <a:lnTo>
                      <a:pt x="51" y="158"/>
                    </a:lnTo>
                    <a:lnTo>
                      <a:pt x="44" y="155"/>
                    </a:lnTo>
                    <a:lnTo>
                      <a:pt x="38" y="151"/>
                    </a:lnTo>
                    <a:lnTo>
                      <a:pt x="33" y="146"/>
                    </a:lnTo>
                    <a:lnTo>
                      <a:pt x="28" y="141"/>
                    </a:lnTo>
                    <a:lnTo>
                      <a:pt x="24" y="135"/>
                    </a:lnTo>
                    <a:lnTo>
                      <a:pt x="20" y="129"/>
                    </a:lnTo>
                    <a:lnTo>
                      <a:pt x="17" y="122"/>
                    </a:lnTo>
                    <a:lnTo>
                      <a:pt x="14" y="115"/>
                    </a:lnTo>
                    <a:lnTo>
                      <a:pt x="12" y="108"/>
                    </a:lnTo>
                    <a:lnTo>
                      <a:pt x="10" y="101"/>
                    </a:lnTo>
                    <a:lnTo>
                      <a:pt x="9" y="92"/>
                    </a:lnTo>
                    <a:lnTo>
                      <a:pt x="9" y="84"/>
                    </a:lnTo>
                    <a:lnTo>
                      <a:pt x="9" y="75"/>
                    </a:lnTo>
                    <a:lnTo>
                      <a:pt x="10" y="67"/>
                    </a:lnTo>
                    <a:lnTo>
                      <a:pt x="12" y="60"/>
                    </a:lnTo>
                    <a:lnTo>
                      <a:pt x="14" y="53"/>
                    </a:lnTo>
                    <a:lnTo>
                      <a:pt x="17" y="45"/>
                    </a:lnTo>
                    <a:lnTo>
                      <a:pt x="20" y="38"/>
                    </a:lnTo>
                    <a:lnTo>
                      <a:pt x="24" y="32"/>
                    </a:lnTo>
                    <a:lnTo>
                      <a:pt x="28" y="26"/>
                    </a:lnTo>
                    <a:lnTo>
                      <a:pt x="33" y="21"/>
                    </a:lnTo>
                    <a:lnTo>
                      <a:pt x="38" y="17"/>
                    </a:lnTo>
                    <a:lnTo>
                      <a:pt x="44" y="13"/>
                    </a:lnTo>
                    <a:lnTo>
                      <a:pt x="51" y="9"/>
                    </a:lnTo>
                    <a:lnTo>
                      <a:pt x="57" y="7"/>
                    </a:lnTo>
                    <a:lnTo>
                      <a:pt x="64" y="5"/>
                    </a:lnTo>
                    <a:lnTo>
                      <a:pt x="70" y="4"/>
                    </a:lnTo>
                    <a:lnTo>
                      <a:pt x="77" y="2"/>
                    </a:lnTo>
                    <a:lnTo>
                      <a:pt x="84" y="4"/>
                    </a:lnTo>
                    <a:lnTo>
                      <a:pt x="91" y="5"/>
                    </a:lnTo>
                    <a:lnTo>
                      <a:pt x="97" y="7"/>
                    </a:lnTo>
                    <a:lnTo>
                      <a:pt x="103" y="9"/>
                    </a:lnTo>
                    <a:lnTo>
                      <a:pt x="109" y="13"/>
                    </a:lnTo>
                    <a:lnTo>
                      <a:pt x="115" y="17"/>
                    </a:lnTo>
                    <a:lnTo>
                      <a:pt x="120" y="21"/>
                    </a:lnTo>
                    <a:lnTo>
                      <a:pt x="125" y="26"/>
                    </a:lnTo>
                    <a:lnTo>
                      <a:pt x="129" y="32"/>
                    </a:lnTo>
                    <a:lnTo>
                      <a:pt x="133" y="38"/>
                    </a:lnTo>
                    <a:lnTo>
                      <a:pt x="136" y="45"/>
                    </a:lnTo>
                    <a:lnTo>
                      <a:pt x="139" y="53"/>
                    </a:lnTo>
                    <a:lnTo>
                      <a:pt x="142" y="60"/>
                    </a:lnTo>
                    <a:lnTo>
                      <a:pt x="143" y="67"/>
                    </a:lnTo>
                    <a:lnTo>
                      <a:pt x="144" y="75"/>
                    </a:lnTo>
                    <a:lnTo>
                      <a:pt x="145" y="84"/>
                    </a:lnTo>
                    <a:close/>
                  </a:path>
                </a:pathLst>
              </a:custGeom>
              <a:solidFill>
                <a:srgbClr val="F8D4AB"/>
              </a:solidFill>
              <a:ln w="9525">
                <a:noFill/>
              </a:ln>
            </p:spPr>
            <p:txBody>
              <a:bodyPr/>
              <a:p>
                <a:endParaRPr lang="zh-CN" altLang="en-US"/>
              </a:p>
            </p:txBody>
          </p:sp>
          <p:sp>
            <p:nvSpPr>
              <p:cNvPr id="18463" name="Freeform 89"/>
              <p:cNvSpPr>
                <a:spLocks noEditPoints="1"/>
              </p:cNvSpPr>
              <p:nvPr/>
            </p:nvSpPr>
            <p:spPr>
              <a:xfrm>
                <a:off x="1147" y="2645"/>
                <a:ext cx="29" cy="29"/>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145" h="170">
                    <a:moveTo>
                      <a:pt x="145" y="84"/>
                    </a:moveTo>
                    <a:lnTo>
                      <a:pt x="144" y="73"/>
                    </a:lnTo>
                    <a:lnTo>
                      <a:pt x="143" y="62"/>
                    </a:lnTo>
                    <a:lnTo>
                      <a:pt x="140" y="51"/>
                    </a:lnTo>
                    <a:lnTo>
                      <a:pt x="136" y="42"/>
                    </a:lnTo>
                    <a:lnTo>
                      <a:pt x="131" y="33"/>
                    </a:lnTo>
                    <a:lnTo>
                      <a:pt x="126" y="25"/>
                    </a:lnTo>
                    <a:lnTo>
                      <a:pt x="120" y="18"/>
                    </a:lnTo>
                    <a:lnTo>
                      <a:pt x="113" y="12"/>
                    </a:lnTo>
                    <a:lnTo>
                      <a:pt x="106" y="8"/>
                    </a:lnTo>
                    <a:lnTo>
                      <a:pt x="99" y="6"/>
                    </a:lnTo>
                    <a:lnTo>
                      <a:pt x="92" y="4"/>
                    </a:lnTo>
                    <a:lnTo>
                      <a:pt x="85" y="2"/>
                    </a:lnTo>
                    <a:lnTo>
                      <a:pt x="78" y="1"/>
                    </a:lnTo>
                    <a:lnTo>
                      <a:pt x="71" y="0"/>
                    </a:lnTo>
                    <a:lnTo>
                      <a:pt x="64" y="0"/>
                    </a:lnTo>
                    <a:lnTo>
                      <a:pt x="57" y="0"/>
                    </a:lnTo>
                    <a:lnTo>
                      <a:pt x="51" y="1"/>
                    </a:lnTo>
                    <a:lnTo>
                      <a:pt x="45" y="5"/>
                    </a:lnTo>
                    <a:lnTo>
                      <a:pt x="39" y="7"/>
                    </a:lnTo>
                    <a:lnTo>
                      <a:pt x="34" y="11"/>
                    </a:lnTo>
                    <a:lnTo>
                      <a:pt x="24" y="19"/>
                    </a:lnTo>
                    <a:lnTo>
                      <a:pt x="16" y="30"/>
                    </a:lnTo>
                    <a:lnTo>
                      <a:pt x="12" y="36"/>
                    </a:lnTo>
                    <a:lnTo>
                      <a:pt x="9" y="42"/>
                    </a:lnTo>
                    <a:lnTo>
                      <a:pt x="7" y="48"/>
                    </a:lnTo>
                    <a:lnTo>
                      <a:pt x="4" y="55"/>
                    </a:lnTo>
                    <a:lnTo>
                      <a:pt x="3" y="61"/>
                    </a:lnTo>
                    <a:lnTo>
                      <a:pt x="1" y="68"/>
                    </a:lnTo>
                    <a:lnTo>
                      <a:pt x="0" y="77"/>
                    </a:lnTo>
                    <a:lnTo>
                      <a:pt x="0" y="84"/>
                    </a:lnTo>
                    <a:lnTo>
                      <a:pt x="1" y="92"/>
                    </a:lnTo>
                    <a:lnTo>
                      <a:pt x="2" y="101"/>
                    </a:lnTo>
                    <a:lnTo>
                      <a:pt x="3" y="109"/>
                    </a:lnTo>
                    <a:lnTo>
                      <a:pt x="6" y="117"/>
                    </a:lnTo>
                    <a:lnTo>
                      <a:pt x="9" y="125"/>
                    </a:lnTo>
                    <a:lnTo>
                      <a:pt x="12" y="132"/>
                    </a:lnTo>
                    <a:lnTo>
                      <a:pt x="17" y="139"/>
                    </a:lnTo>
                    <a:lnTo>
                      <a:pt x="21" y="145"/>
                    </a:lnTo>
                    <a:lnTo>
                      <a:pt x="26" y="151"/>
                    </a:lnTo>
                    <a:lnTo>
                      <a:pt x="32" y="156"/>
                    </a:lnTo>
                    <a:lnTo>
                      <a:pt x="38" y="159"/>
                    </a:lnTo>
                    <a:lnTo>
                      <a:pt x="45" y="163"/>
                    </a:lnTo>
                    <a:lnTo>
                      <a:pt x="52" y="166"/>
                    </a:lnTo>
                    <a:lnTo>
                      <a:pt x="59" y="169"/>
                    </a:lnTo>
                    <a:lnTo>
                      <a:pt x="66" y="170"/>
                    </a:lnTo>
                    <a:lnTo>
                      <a:pt x="73" y="170"/>
                    </a:lnTo>
                    <a:lnTo>
                      <a:pt x="80" y="170"/>
                    </a:lnTo>
                    <a:lnTo>
                      <a:pt x="88" y="169"/>
                    </a:lnTo>
                    <a:lnTo>
                      <a:pt x="94" y="166"/>
                    </a:lnTo>
                    <a:lnTo>
                      <a:pt x="101" y="163"/>
                    </a:lnTo>
                    <a:lnTo>
                      <a:pt x="107" y="159"/>
                    </a:lnTo>
                    <a:lnTo>
                      <a:pt x="113" y="156"/>
                    </a:lnTo>
                    <a:lnTo>
                      <a:pt x="119" y="151"/>
                    </a:lnTo>
                    <a:lnTo>
                      <a:pt x="124" y="145"/>
                    </a:lnTo>
                    <a:lnTo>
                      <a:pt x="129" y="139"/>
                    </a:lnTo>
                    <a:lnTo>
                      <a:pt x="133" y="132"/>
                    </a:lnTo>
                    <a:lnTo>
                      <a:pt x="136" y="125"/>
                    </a:lnTo>
                    <a:lnTo>
                      <a:pt x="139" y="117"/>
                    </a:lnTo>
                    <a:lnTo>
                      <a:pt x="142" y="109"/>
                    </a:lnTo>
                    <a:lnTo>
                      <a:pt x="144" y="101"/>
                    </a:lnTo>
                    <a:lnTo>
                      <a:pt x="145" y="92"/>
                    </a:lnTo>
                    <a:lnTo>
                      <a:pt x="145" y="84"/>
                    </a:lnTo>
                    <a:close/>
                    <a:moveTo>
                      <a:pt x="136" y="84"/>
                    </a:moveTo>
                    <a:lnTo>
                      <a:pt x="136" y="91"/>
                    </a:lnTo>
                    <a:lnTo>
                      <a:pt x="135" y="99"/>
                    </a:lnTo>
                    <a:lnTo>
                      <a:pt x="133" y="107"/>
                    </a:lnTo>
                    <a:lnTo>
                      <a:pt x="131" y="113"/>
                    </a:lnTo>
                    <a:lnTo>
                      <a:pt x="128" y="120"/>
                    </a:lnTo>
                    <a:lnTo>
                      <a:pt x="125" y="126"/>
                    </a:lnTo>
                    <a:lnTo>
                      <a:pt x="122" y="132"/>
                    </a:lnTo>
                    <a:lnTo>
                      <a:pt x="118" y="138"/>
                    </a:lnTo>
                    <a:lnTo>
                      <a:pt x="113" y="143"/>
                    </a:lnTo>
                    <a:lnTo>
                      <a:pt x="108" y="146"/>
                    </a:lnTo>
                    <a:lnTo>
                      <a:pt x="103" y="150"/>
                    </a:lnTo>
                    <a:lnTo>
                      <a:pt x="98" y="153"/>
                    </a:lnTo>
                    <a:lnTo>
                      <a:pt x="92" y="156"/>
                    </a:lnTo>
                    <a:lnTo>
                      <a:pt x="86" y="158"/>
                    </a:lnTo>
                    <a:lnTo>
                      <a:pt x="80" y="159"/>
                    </a:lnTo>
                    <a:lnTo>
                      <a:pt x="73" y="159"/>
                    </a:lnTo>
                    <a:lnTo>
                      <a:pt x="67" y="159"/>
                    </a:lnTo>
                    <a:lnTo>
                      <a:pt x="60" y="158"/>
                    </a:lnTo>
                    <a:lnTo>
                      <a:pt x="54" y="156"/>
                    </a:lnTo>
                    <a:lnTo>
                      <a:pt x="49" y="153"/>
                    </a:lnTo>
                    <a:lnTo>
                      <a:pt x="42" y="150"/>
                    </a:lnTo>
                    <a:lnTo>
                      <a:pt x="37" y="146"/>
                    </a:lnTo>
                    <a:lnTo>
                      <a:pt x="32" y="143"/>
                    </a:lnTo>
                    <a:lnTo>
                      <a:pt x="28" y="138"/>
                    </a:lnTo>
                    <a:lnTo>
                      <a:pt x="24" y="132"/>
                    </a:lnTo>
                    <a:lnTo>
                      <a:pt x="20" y="126"/>
                    </a:lnTo>
                    <a:lnTo>
                      <a:pt x="17" y="120"/>
                    </a:lnTo>
                    <a:lnTo>
                      <a:pt x="14" y="113"/>
                    </a:lnTo>
                    <a:lnTo>
                      <a:pt x="12" y="107"/>
                    </a:lnTo>
                    <a:lnTo>
                      <a:pt x="10" y="99"/>
                    </a:lnTo>
                    <a:lnTo>
                      <a:pt x="9" y="91"/>
                    </a:lnTo>
                    <a:lnTo>
                      <a:pt x="9" y="84"/>
                    </a:lnTo>
                    <a:lnTo>
                      <a:pt x="9" y="77"/>
                    </a:lnTo>
                    <a:lnTo>
                      <a:pt x="10" y="68"/>
                    </a:lnTo>
                    <a:lnTo>
                      <a:pt x="12" y="61"/>
                    </a:lnTo>
                    <a:lnTo>
                      <a:pt x="14" y="54"/>
                    </a:lnTo>
                    <a:lnTo>
                      <a:pt x="17" y="48"/>
                    </a:lnTo>
                    <a:lnTo>
                      <a:pt x="20" y="42"/>
                    </a:lnTo>
                    <a:lnTo>
                      <a:pt x="24" y="36"/>
                    </a:lnTo>
                    <a:lnTo>
                      <a:pt x="28" y="30"/>
                    </a:lnTo>
                    <a:lnTo>
                      <a:pt x="32" y="25"/>
                    </a:lnTo>
                    <a:lnTo>
                      <a:pt x="37" y="21"/>
                    </a:lnTo>
                    <a:lnTo>
                      <a:pt x="42" y="18"/>
                    </a:lnTo>
                    <a:lnTo>
                      <a:pt x="49" y="14"/>
                    </a:lnTo>
                    <a:lnTo>
                      <a:pt x="54" y="12"/>
                    </a:lnTo>
                    <a:lnTo>
                      <a:pt x="60" y="9"/>
                    </a:lnTo>
                    <a:lnTo>
                      <a:pt x="67" y="8"/>
                    </a:lnTo>
                    <a:lnTo>
                      <a:pt x="73" y="8"/>
                    </a:lnTo>
                    <a:lnTo>
                      <a:pt x="80" y="8"/>
                    </a:lnTo>
                    <a:lnTo>
                      <a:pt x="86" y="9"/>
                    </a:lnTo>
                    <a:lnTo>
                      <a:pt x="92" y="12"/>
                    </a:lnTo>
                    <a:lnTo>
                      <a:pt x="98" y="14"/>
                    </a:lnTo>
                    <a:lnTo>
                      <a:pt x="103" y="18"/>
                    </a:lnTo>
                    <a:lnTo>
                      <a:pt x="108" y="21"/>
                    </a:lnTo>
                    <a:lnTo>
                      <a:pt x="113" y="25"/>
                    </a:lnTo>
                    <a:lnTo>
                      <a:pt x="118" y="30"/>
                    </a:lnTo>
                    <a:lnTo>
                      <a:pt x="122" y="36"/>
                    </a:lnTo>
                    <a:lnTo>
                      <a:pt x="125" y="42"/>
                    </a:lnTo>
                    <a:lnTo>
                      <a:pt x="128" y="48"/>
                    </a:lnTo>
                    <a:lnTo>
                      <a:pt x="131" y="54"/>
                    </a:lnTo>
                    <a:lnTo>
                      <a:pt x="133" y="61"/>
                    </a:lnTo>
                    <a:lnTo>
                      <a:pt x="135" y="68"/>
                    </a:lnTo>
                    <a:lnTo>
                      <a:pt x="136" y="77"/>
                    </a:lnTo>
                    <a:lnTo>
                      <a:pt x="136" y="84"/>
                    </a:lnTo>
                    <a:close/>
                  </a:path>
                </a:pathLst>
              </a:custGeom>
              <a:solidFill>
                <a:srgbClr val="F8D7AC"/>
              </a:solidFill>
              <a:ln w="9525">
                <a:noFill/>
              </a:ln>
            </p:spPr>
            <p:txBody>
              <a:bodyPr/>
              <a:p>
                <a:endParaRPr lang="zh-CN" altLang="en-US"/>
              </a:p>
            </p:txBody>
          </p:sp>
          <p:sp>
            <p:nvSpPr>
              <p:cNvPr id="18464" name="Freeform 90"/>
              <p:cNvSpPr>
                <a:spLocks noEditPoints="1"/>
              </p:cNvSpPr>
              <p:nvPr/>
            </p:nvSpPr>
            <p:spPr>
              <a:xfrm>
                <a:off x="1148" y="2646"/>
                <a:ext cx="27" cy="2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136" h="162">
                    <a:moveTo>
                      <a:pt x="136" y="82"/>
                    </a:moveTo>
                    <a:lnTo>
                      <a:pt x="135" y="73"/>
                    </a:lnTo>
                    <a:lnTo>
                      <a:pt x="134" y="65"/>
                    </a:lnTo>
                    <a:lnTo>
                      <a:pt x="133" y="58"/>
                    </a:lnTo>
                    <a:lnTo>
                      <a:pt x="130" y="51"/>
                    </a:lnTo>
                    <a:lnTo>
                      <a:pt x="127" y="43"/>
                    </a:lnTo>
                    <a:lnTo>
                      <a:pt x="124" y="36"/>
                    </a:lnTo>
                    <a:lnTo>
                      <a:pt x="120" y="30"/>
                    </a:lnTo>
                    <a:lnTo>
                      <a:pt x="116" y="24"/>
                    </a:lnTo>
                    <a:lnTo>
                      <a:pt x="111" y="19"/>
                    </a:lnTo>
                    <a:lnTo>
                      <a:pt x="106" y="15"/>
                    </a:lnTo>
                    <a:lnTo>
                      <a:pt x="100" y="11"/>
                    </a:lnTo>
                    <a:lnTo>
                      <a:pt x="94" y="7"/>
                    </a:lnTo>
                    <a:lnTo>
                      <a:pt x="88" y="5"/>
                    </a:lnTo>
                    <a:lnTo>
                      <a:pt x="82" y="3"/>
                    </a:lnTo>
                    <a:lnTo>
                      <a:pt x="75" y="2"/>
                    </a:lnTo>
                    <a:lnTo>
                      <a:pt x="68" y="0"/>
                    </a:lnTo>
                    <a:lnTo>
                      <a:pt x="61" y="2"/>
                    </a:lnTo>
                    <a:lnTo>
                      <a:pt x="55" y="3"/>
                    </a:lnTo>
                    <a:lnTo>
                      <a:pt x="48" y="5"/>
                    </a:lnTo>
                    <a:lnTo>
                      <a:pt x="42" y="7"/>
                    </a:lnTo>
                    <a:lnTo>
                      <a:pt x="35" y="11"/>
                    </a:lnTo>
                    <a:lnTo>
                      <a:pt x="29" y="15"/>
                    </a:lnTo>
                    <a:lnTo>
                      <a:pt x="24" y="19"/>
                    </a:lnTo>
                    <a:lnTo>
                      <a:pt x="19" y="24"/>
                    </a:lnTo>
                    <a:lnTo>
                      <a:pt x="15" y="30"/>
                    </a:lnTo>
                    <a:lnTo>
                      <a:pt x="11" y="36"/>
                    </a:lnTo>
                    <a:lnTo>
                      <a:pt x="8" y="43"/>
                    </a:lnTo>
                    <a:lnTo>
                      <a:pt x="5" y="51"/>
                    </a:lnTo>
                    <a:lnTo>
                      <a:pt x="3" y="58"/>
                    </a:lnTo>
                    <a:lnTo>
                      <a:pt x="1" y="65"/>
                    </a:lnTo>
                    <a:lnTo>
                      <a:pt x="0" y="73"/>
                    </a:lnTo>
                    <a:lnTo>
                      <a:pt x="0" y="82"/>
                    </a:lnTo>
                    <a:lnTo>
                      <a:pt x="0" y="90"/>
                    </a:lnTo>
                    <a:lnTo>
                      <a:pt x="1" y="99"/>
                    </a:lnTo>
                    <a:lnTo>
                      <a:pt x="3" y="106"/>
                    </a:lnTo>
                    <a:lnTo>
                      <a:pt x="5" y="113"/>
                    </a:lnTo>
                    <a:lnTo>
                      <a:pt x="8" y="120"/>
                    </a:lnTo>
                    <a:lnTo>
                      <a:pt x="11" y="127"/>
                    </a:lnTo>
                    <a:lnTo>
                      <a:pt x="15" y="133"/>
                    </a:lnTo>
                    <a:lnTo>
                      <a:pt x="19" y="139"/>
                    </a:lnTo>
                    <a:lnTo>
                      <a:pt x="24" y="144"/>
                    </a:lnTo>
                    <a:lnTo>
                      <a:pt x="29" y="149"/>
                    </a:lnTo>
                    <a:lnTo>
                      <a:pt x="35" y="153"/>
                    </a:lnTo>
                    <a:lnTo>
                      <a:pt x="42" y="156"/>
                    </a:lnTo>
                    <a:lnTo>
                      <a:pt x="48" y="159"/>
                    </a:lnTo>
                    <a:lnTo>
                      <a:pt x="55" y="161"/>
                    </a:lnTo>
                    <a:lnTo>
                      <a:pt x="61" y="162"/>
                    </a:lnTo>
                    <a:lnTo>
                      <a:pt x="68" y="162"/>
                    </a:lnTo>
                    <a:lnTo>
                      <a:pt x="75" y="162"/>
                    </a:lnTo>
                    <a:lnTo>
                      <a:pt x="82" y="161"/>
                    </a:lnTo>
                    <a:lnTo>
                      <a:pt x="88" y="159"/>
                    </a:lnTo>
                    <a:lnTo>
                      <a:pt x="94" y="156"/>
                    </a:lnTo>
                    <a:lnTo>
                      <a:pt x="100" y="153"/>
                    </a:lnTo>
                    <a:lnTo>
                      <a:pt x="106" y="149"/>
                    </a:lnTo>
                    <a:lnTo>
                      <a:pt x="111" y="144"/>
                    </a:lnTo>
                    <a:lnTo>
                      <a:pt x="116" y="139"/>
                    </a:lnTo>
                    <a:lnTo>
                      <a:pt x="120" y="133"/>
                    </a:lnTo>
                    <a:lnTo>
                      <a:pt x="124" y="127"/>
                    </a:lnTo>
                    <a:lnTo>
                      <a:pt x="127" y="120"/>
                    </a:lnTo>
                    <a:lnTo>
                      <a:pt x="130" y="113"/>
                    </a:lnTo>
                    <a:lnTo>
                      <a:pt x="133" y="106"/>
                    </a:lnTo>
                    <a:lnTo>
                      <a:pt x="134" y="99"/>
                    </a:lnTo>
                    <a:lnTo>
                      <a:pt x="135" y="90"/>
                    </a:lnTo>
                    <a:lnTo>
                      <a:pt x="136" y="82"/>
                    </a:lnTo>
                    <a:close/>
                    <a:moveTo>
                      <a:pt x="127" y="82"/>
                    </a:moveTo>
                    <a:lnTo>
                      <a:pt x="126" y="89"/>
                    </a:lnTo>
                    <a:lnTo>
                      <a:pt x="125" y="96"/>
                    </a:lnTo>
                    <a:lnTo>
                      <a:pt x="124" y="102"/>
                    </a:lnTo>
                    <a:lnTo>
                      <a:pt x="122" y="109"/>
                    </a:lnTo>
                    <a:lnTo>
                      <a:pt x="120" y="115"/>
                    </a:lnTo>
                    <a:lnTo>
                      <a:pt x="117" y="121"/>
                    </a:lnTo>
                    <a:lnTo>
                      <a:pt x="113" y="126"/>
                    </a:lnTo>
                    <a:lnTo>
                      <a:pt x="109" y="131"/>
                    </a:lnTo>
                    <a:lnTo>
                      <a:pt x="105" y="136"/>
                    </a:lnTo>
                    <a:lnTo>
                      <a:pt x="101" y="141"/>
                    </a:lnTo>
                    <a:lnTo>
                      <a:pt x="96" y="143"/>
                    </a:lnTo>
                    <a:lnTo>
                      <a:pt x="91" y="147"/>
                    </a:lnTo>
                    <a:lnTo>
                      <a:pt x="85" y="149"/>
                    </a:lnTo>
                    <a:lnTo>
                      <a:pt x="80" y="150"/>
                    </a:lnTo>
                    <a:lnTo>
                      <a:pt x="74" y="151"/>
                    </a:lnTo>
                    <a:lnTo>
                      <a:pt x="68" y="151"/>
                    </a:lnTo>
                    <a:lnTo>
                      <a:pt x="62" y="151"/>
                    </a:lnTo>
                    <a:lnTo>
                      <a:pt x="56" y="150"/>
                    </a:lnTo>
                    <a:lnTo>
                      <a:pt x="51" y="149"/>
                    </a:lnTo>
                    <a:lnTo>
                      <a:pt x="45" y="147"/>
                    </a:lnTo>
                    <a:lnTo>
                      <a:pt x="40" y="143"/>
                    </a:lnTo>
                    <a:lnTo>
                      <a:pt x="34" y="141"/>
                    </a:lnTo>
                    <a:lnTo>
                      <a:pt x="30" y="136"/>
                    </a:lnTo>
                    <a:lnTo>
                      <a:pt x="26" y="131"/>
                    </a:lnTo>
                    <a:lnTo>
                      <a:pt x="22" y="126"/>
                    </a:lnTo>
                    <a:lnTo>
                      <a:pt x="19" y="121"/>
                    </a:lnTo>
                    <a:lnTo>
                      <a:pt x="16" y="115"/>
                    </a:lnTo>
                    <a:lnTo>
                      <a:pt x="13" y="109"/>
                    </a:lnTo>
                    <a:lnTo>
                      <a:pt x="11" y="102"/>
                    </a:lnTo>
                    <a:lnTo>
                      <a:pt x="10" y="96"/>
                    </a:lnTo>
                    <a:lnTo>
                      <a:pt x="9" y="89"/>
                    </a:lnTo>
                    <a:lnTo>
                      <a:pt x="9" y="82"/>
                    </a:lnTo>
                    <a:lnTo>
                      <a:pt x="9" y="75"/>
                    </a:lnTo>
                    <a:lnTo>
                      <a:pt x="10" y="67"/>
                    </a:lnTo>
                    <a:lnTo>
                      <a:pt x="11" y="61"/>
                    </a:lnTo>
                    <a:lnTo>
                      <a:pt x="13" y="54"/>
                    </a:lnTo>
                    <a:lnTo>
                      <a:pt x="16" y="48"/>
                    </a:lnTo>
                    <a:lnTo>
                      <a:pt x="19" y="42"/>
                    </a:lnTo>
                    <a:lnTo>
                      <a:pt x="22" y="37"/>
                    </a:lnTo>
                    <a:lnTo>
                      <a:pt x="26" y="33"/>
                    </a:lnTo>
                    <a:lnTo>
                      <a:pt x="30" y="28"/>
                    </a:lnTo>
                    <a:lnTo>
                      <a:pt x="34" y="23"/>
                    </a:lnTo>
                    <a:lnTo>
                      <a:pt x="40" y="21"/>
                    </a:lnTo>
                    <a:lnTo>
                      <a:pt x="45" y="17"/>
                    </a:lnTo>
                    <a:lnTo>
                      <a:pt x="51" y="15"/>
                    </a:lnTo>
                    <a:lnTo>
                      <a:pt x="56" y="13"/>
                    </a:lnTo>
                    <a:lnTo>
                      <a:pt x="62" y="12"/>
                    </a:lnTo>
                    <a:lnTo>
                      <a:pt x="68" y="11"/>
                    </a:lnTo>
                    <a:lnTo>
                      <a:pt x="74" y="12"/>
                    </a:lnTo>
                    <a:lnTo>
                      <a:pt x="80" y="13"/>
                    </a:lnTo>
                    <a:lnTo>
                      <a:pt x="85" y="15"/>
                    </a:lnTo>
                    <a:lnTo>
                      <a:pt x="91" y="17"/>
                    </a:lnTo>
                    <a:lnTo>
                      <a:pt x="96" y="21"/>
                    </a:lnTo>
                    <a:lnTo>
                      <a:pt x="101" y="23"/>
                    </a:lnTo>
                    <a:lnTo>
                      <a:pt x="105" y="28"/>
                    </a:lnTo>
                    <a:lnTo>
                      <a:pt x="109" y="33"/>
                    </a:lnTo>
                    <a:lnTo>
                      <a:pt x="113" y="37"/>
                    </a:lnTo>
                    <a:lnTo>
                      <a:pt x="117" y="42"/>
                    </a:lnTo>
                    <a:lnTo>
                      <a:pt x="120" y="48"/>
                    </a:lnTo>
                    <a:lnTo>
                      <a:pt x="122" y="54"/>
                    </a:lnTo>
                    <a:lnTo>
                      <a:pt x="124" y="61"/>
                    </a:lnTo>
                    <a:lnTo>
                      <a:pt x="125" y="67"/>
                    </a:lnTo>
                    <a:lnTo>
                      <a:pt x="126" y="75"/>
                    </a:lnTo>
                    <a:lnTo>
                      <a:pt x="127" y="82"/>
                    </a:lnTo>
                    <a:close/>
                  </a:path>
                </a:pathLst>
              </a:custGeom>
              <a:solidFill>
                <a:srgbClr val="F9DAB0"/>
              </a:solidFill>
              <a:ln w="9525">
                <a:noFill/>
              </a:ln>
            </p:spPr>
            <p:txBody>
              <a:bodyPr/>
              <a:p>
                <a:endParaRPr lang="zh-CN" altLang="en-US"/>
              </a:p>
            </p:txBody>
          </p:sp>
          <p:sp>
            <p:nvSpPr>
              <p:cNvPr id="18465" name="Freeform 91"/>
              <p:cNvSpPr>
                <a:spLocks noEditPoints="1"/>
              </p:cNvSpPr>
              <p:nvPr/>
            </p:nvSpPr>
            <p:spPr>
              <a:xfrm>
                <a:off x="1149" y="2647"/>
                <a:ext cx="25" cy="25"/>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127" h="151">
                    <a:moveTo>
                      <a:pt x="127" y="76"/>
                    </a:moveTo>
                    <a:lnTo>
                      <a:pt x="127" y="69"/>
                    </a:lnTo>
                    <a:lnTo>
                      <a:pt x="126" y="60"/>
                    </a:lnTo>
                    <a:lnTo>
                      <a:pt x="124" y="53"/>
                    </a:lnTo>
                    <a:lnTo>
                      <a:pt x="122" y="46"/>
                    </a:lnTo>
                    <a:lnTo>
                      <a:pt x="119" y="40"/>
                    </a:lnTo>
                    <a:lnTo>
                      <a:pt x="116" y="34"/>
                    </a:lnTo>
                    <a:lnTo>
                      <a:pt x="113" y="28"/>
                    </a:lnTo>
                    <a:lnTo>
                      <a:pt x="109" y="22"/>
                    </a:lnTo>
                    <a:lnTo>
                      <a:pt x="104" y="17"/>
                    </a:lnTo>
                    <a:lnTo>
                      <a:pt x="99" y="13"/>
                    </a:lnTo>
                    <a:lnTo>
                      <a:pt x="94" y="10"/>
                    </a:lnTo>
                    <a:lnTo>
                      <a:pt x="89" y="6"/>
                    </a:lnTo>
                    <a:lnTo>
                      <a:pt x="83" y="4"/>
                    </a:lnTo>
                    <a:lnTo>
                      <a:pt x="77" y="1"/>
                    </a:lnTo>
                    <a:lnTo>
                      <a:pt x="71" y="0"/>
                    </a:lnTo>
                    <a:lnTo>
                      <a:pt x="64" y="0"/>
                    </a:lnTo>
                    <a:lnTo>
                      <a:pt x="58" y="0"/>
                    </a:lnTo>
                    <a:lnTo>
                      <a:pt x="51" y="1"/>
                    </a:lnTo>
                    <a:lnTo>
                      <a:pt x="45" y="4"/>
                    </a:lnTo>
                    <a:lnTo>
                      <a:pt x="40" y="6"/>
                    </a:lnTo>
                    <a:lnTo>
                      <a:pt x="33" y="10"/>
                    </a:lnTo>
                    <a:lnTo>
                      <a:pt x="28" y="13"/>
                    </a:lnTo>
                    <a:lnTo>
                      <a:pt x="23" y="17"/>
                    </a:lnTo>
                    <a:lnTo>
                      <a:pt x="19" y="22"/>
                    </a:lnTo>
                    <a:lnTo>
                      <a:pt x="15" y="28"/>
                    </a:lnTo>
                    <a:lnTo>
                      <a:pt x="11" y="34"/>
                    </a:lnTo>
                    <a:lnTo>
                      <a:pt x="8" y="40"/>
                    </a:lnTo>
                    <a:lnTo>
                      <a:pt x="5" y="46"/>
                    </a:lnTo>
                    <a:lnTo>
                      <a:pt x="3" y="53"/>
                    </a:lnTo>
                    <a:lnTo>
                      <a:pt x="1" y="60"/>
                    </a:lnTo>
                    <a:lnTo>
                      <a:pt x="0" y="69"/>
                    </a:lnTo>
                    <a:lnTo>
                      <a:pt x="0" y="76"/>
                    </a:lnTo>
                    <a:lnTo>
                      <a:pt x="0" y="83"/>
                    </a:lnTo>
                    <a:lnTo>
                      <a:pt x="1" y="91"/>
                    </a:lnTo>
                    <a:lnTo>
                      <a:pt x="3" y="99"/>
                    </a:lnTo>
                    <a:lnTo>
                      <a:pt x="5" y="105"/>
                    </a:lnTo>
                    <a:lnTo>
                      <a:pt x="8" y="112"/>
                    </a:lnTo>
                    <a:lnTo>
                      <a:pt x="11" y="118"/>
                    </a:lnTo>
                    <a:lnTo>
                      <a:pt x="15" y="124"/>
                    </a:lnTo>
                    <a:lnTo>
                      <a:pt x="19" y="130"/>
                    </a:lnTo>
                    <a:lnTo>
                      <a:pt x="23" y="135"/>
                    </a:lnTo>
                    <a:lnTo>
                      <a:pt x="28" y="138"/>
                    </a:lnTo>
                    <a:lnTo>
                      <a:pt x="33" y="142"/>
                    </a:lnTo>
                    <a:lnTo>
                      <a:pt x="40" y="145"/>
                    </a:lnTo>
                    <a:lnTo>
                      <a:pt x="45" y="148"/>
                    </a:lnTo>
                    <a:lnTo>
                      <a:pt x="51" y="150"/>
                    </a:lnTo>
                    <a:lnTo>
                      <a:pt x="58" y="151"/>
                    </a:lnTo>
                    <a:lnTo>
                      <a:pt x="64" y="151"/>
                    </a:lnTo>
                    <a:lnTo>
                      <a:pt x="71" y="151"/>
                    </a:lnTo>
                    <a:lnTo>
                      <a:pt x="77" y="150"/>
                    </a:lnTo>
                    <a:lnTo>
                      <a:pt x="83" y="148"/>
                    </a:lnTo>
                    <a:lnTo>
                      <a:pt x="89" y="145"/>
                    </a:lnTo>
                    <a:lnTo>
                      <a:pt x="94" y="142"/>
                    </a:lnTo>
                    <a:lnTo>
                      <a:pt x="99" y="138"/>
                    </a:lnTo>
                    <a:lnTo>
                      <a:pt x="104" y="135"/>
                    </a:lnTo>
                    <a:lnTo>
                      <a:pt x="109" y="130"/>
                    </a:lnTo>
                    <a:lnTo>
                      <a:pt x="113" y="124"/>
                    </a:lnTo>
                    <a:lnTo>
                      <a:pt x="116" y="118"/>
                    </a:lnTo>
                    <a:lnTo>
                      <a:pt x="119" y="112"/>
                    </a:lnTo>
                    <a:lnTo>
                      <a:pt x="122" y="105"/>
                    </a:lnTo>
                    <a:lnTo>
                      <a:pt x="124" y="99"/>
                    </a:lnTo>
                    <a:lnTo>
                      <a:pt x="126" y="91"/>
                    </a:lnTo>
                    <a:lnTo>
                      <a:pt x="127" y="83"/>
                    </a:lnTo>
                    <a:lnTo>
                      <a:pt x="127" y="76"/>
                    </a:lnTo>
                    <a:close/>
                    <a:moveTo>
                      <a:pt x="118" y="76"/>
                    </a:moveTo>
                    <a:lnTo>
                      <a:pt x="118" y="82"/>
                    </a:lnTo>
                    <a:lnTo>
                      <a:pt x="117" y="89"/>
                    </a:lnTo>
                    <a:lnTo>
                      <a:pt x="116" y="95"/>
                    </a:lnTo>
                    <a:lnTo>
                      <a:pt x="114" y="101"/>
                    </a:lnTo>
                    <a:lnTo>
                      <a:pt x="109" y="112"/>
                    </a:lnTo>
                    <a:lnTo>
                      <a:pt x="102" y="121"/>
                    </a:lnTo>
                    <a:lnTo>
                      <a:pt x="94" y="130"/>
                    </a:lnTo>
                    <a:lnTo>
                      <a:pt x="85" y="136"/>
                    </a:lnTo>
                    <a:lnTo>
                      <a:pt x="80" y="138"/>
                    </a:lnTo>
                    <a:lnTo>
                      <a:pt x="75" y="139"/>
                    </a:lnTo>
                    <a:lnTo>
                      <a:pt x="70" y="141"/>
                    </a:lnTo>
                    <a:lnTo>
                      <a:pt x="64" y="141"/>
                    </a:lnTo>
                    <a:lnTo>
                      <a:pt x="59" y="141"/>
                    </a:lnTo>
                    <a:lnTo>
                      <a:pt x="53" y="139"/>
                    </a:lnTo>
                    <a:lnTo>
                      <a:pt x="48" y="138"/>
                    </a:lnTo>
                    <a:lnTo>
                      <a:pt x="43" y="136"/>
                    </a:lnTo>
                    <a:lnTo>
                      <a:pt x="38" y="132"/>
                    </a:lnTo>
                    <a:lnTo>
                      <a:pt x="33" y="130"/>
                    </a:lnTo>
                    <a:lnTo>
                      <a:pt x="29" y="126"/>
                    </a:lnTo>
                    <a:lnTo>
                      <a:pt x="25" y="121"/>
                    </a:lnTo>
                    <a:lnTo>
                      <a:pt x="21" y="117"/>
                    </a:lnTo>
                    <a:lnTo>
                      <a:pt x="18" y="112"/>
                    </a:lnTo>
                    <a:lnTo>
                      <a:pt x="16" y="107"/>
                    </a:lnTo>
                    <a:lnTo>
                      <a:pt x="13" y="101"/>
                    </a:lnTo>
                    <a:lnTo>
                      <a:pt x="12" y="95"/>
                    </a:lnTo>
                    <a:lnTo>
                      <a:pt x="10" y="89"/>
                    </a:lnTo>
                    <a:lnTo>
                      <a:pt x="9" y="82"/>
                    </a:lnTo>
                    <a:lnTo>
                      <a:pt x="9" y="76"/>
                    </a:lnTo>
                    <a:lnTo>
                      <a:pt x="9" y="69"/>
                    </a:lnTo>
                    <a:lnTo>
                      <a:pt x="10" y="63"/>
                    </a:lnTo>
                    <a:lnTo>
                      <a:pt x="12" y="57"/>
                    </a:lnTo>
                    <a:lnTo>
                      <a:pt x="13" y="51"/>
                    </a:lnTo>
                    <a:lnTo>
                      <a:pt x="18" y="40"/>
                    </a:lnTo>
                    <a:lnTo>
                      <a:pt x="25" y="30"/>
                    </a:lnTo>
                    <a:lnTo>
                      <a:pt x="33" y="22"/>
                    </a:lnTo>
                    <a:lnTo>
                      <a:pt x="43" y="16"/>
                    </a:lnTo>
                    <a:lnTo>
                      <a:pt x="48" y="13"/>
                    </a:lnTo>
                    <a:lnTo>
                      <a:pt x="53" y="12"/>
                    </a:lnTo>
                    <a:lnTo>
                      <a:pt x="59" y="11"/>
                    </a:lnTo>
                    <a:lnTo>
                      <a:pt x="64" y="11"/>
                    </a:lnTo>
                    <a:lnTo>
                      <a:pt x="70" y="11"/>
                    </a:lnTo>
                    <a:lnTo>
                      <a:pt x="75" y="12"/>
                    </a:lnTo>
                    <a:lnTo>
                      <a:pt x="80" y="13"/>
                    </a:lnTo>
                    <a:lnTo>
                      <a:pt x="85" y="16"/>
                    </a:lnTo>
                    <a:lnTo>
                      <a:pt x="94" y="22"/>
                    </a:lnTo>
                    <a:lnTo>
                      <a:pt x="102" y="30"/>
                    </a:lnTo>
                    <a:lnTo>
                      <a:pt x="109" y="40"/>
                    </a:lnTo>
                    <a:lnTo>
                      <a:pt x="114" y="51"/>
                    </a:lnTo>
                    <a:lnTo>
                      <a:pt x="116" y="57"/>
                    </a:lnTo>
                    <a:lnTo>
                      <a:pt x="117" y="63"/>
                    </a:lnTo>
                    <a:lnTo>
                      <a:pt x="118" y="69"/>
                    </a:lnTo>
                    <a:lnTo>
                      <a:pt x="118" y="76"/>
                    </a:lnTo>
                    <a:close/>
                  </a:path>
                </a:pathLst>
              </a:custGeom>
              <a:solidFill>
                <a:srgbClr val="F9DDB1"/>
              </a:solidFill>
              <a:ln w="9525">
                <a:noFill/>
              </a:ln>
            </p:spPr>
            <p:txBody>
              <a:bodyPr/>
              <a:p>
                <a:endParaRPr lang="zh-CN" altLang="en-US"/>
              </a:p>
            </p:txBody>
          </p:sp>
          <p:sp>
            <p:nvSpPr>
              <p:cNvPr id="18466" name="Freeform 92"/>
              <p:cNvSpPr>
                <a:spLocks noEditPoints="1"/>
              </p:cNvSpPr>
              <p:nvPr/>
            </p:nvSpPr>
            <p:spPr>
              <a:xfrm>
                <a:off x="1150" y="2648"/>
                <a:ext cx="23" cy="23"/>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118" h="140">
                    <a:moveTo>
                      <a:pt x="118" y="71"/>
                    </a:moveTo>
                    <a:lnTo>
                      <a:pt x="117" y="64"/>
                    </a:lnTo>
                    <a:lnTo>
                      <a:pt x="116" y="56"/>
                    </a:lnTo>
                    <a:lnTo>
                      <a:pt x="115" y="50"/>
                    </a:lnTo>
                    <a:lnTo>
                      <a:pt x="113" y="43"/>
                    </a:lnTo>
                    <a:lnTo>
                      <a:pt x="110" y="37"/>
                    </a:lnTo>
                    <a:lnTo>
                      <a:pt x="108" y="31"/>
                    </a:lnTo>
                    <a:lnTo>
                      <a:pt x="104" y="26"/>
                    </a:lnTo>
                    <a:lnTo>
                      <a:pt x="100" y="22"/>
                    </a:lnTo>
                    <a:lnTo>
                      <a:pt x="96" y="17"/>
                    </a:lnTo>
                    <a:lnTo>
                      <a:pt x="92" y="12"/>
                    </a:lnTo>
                    <a:lnTo>
                      <a:pt x="87" y="10"/>
                    </a:lnTo>
                    <a:lnTo>
                      <a:pt x="82" y="6"/>
                    </a:lnTo>
                    <a:lnTo>
                      <a:pt x="76" y="4"/>
                    </a:lnTo>
                    <a:lnTo>
                      <a:pt x="71" y="2"/>
                    </a:lnTo>
                    <a:lnTo>
                      <a:pt x="65" y="1"/>
                    </a:lnTo>
                    <a:lnTo>
                      <a:pt x="59" y="0"/>
                    </a:lnTo>
                    <a:lnTo>
                      <a:pt x="53" y="1"/>
                    </a:lnTo>
                    <a:lnTo>
                      <a:pt x="47" y="2"/>
                    </a:lnTo>
                    <a:lnTo>
                      <a:pt x="42" y="4"/>
                    </a:lnTo>
                    <a:lnTo>
                      <a:pt x="36" y="6"/>
                    </a:lnTo>
                    <a:lnTo>
                      <a:pt x="31" y="10"/>
                    </a:lnTo>
                    <a:lnTo>
                      <a:pt x="25" y="12"/>
                    </a:lnTo>
                    <a:lnTo>
                      <a:pt x="21" y="17"/>
                    </a:lnTo>
                    <a:lnTo>
                      <a:pt x="17" y="22"/>
                    </a:lnTo>
                    <a:lnTo>
                      <a:pt x="13" y="26"/>
                    </a:lnTo>
                    <a:lnTo>
                      <a:pt x="10" y="31"/>
                    </a:lnTo>
                    <a:lnTo>
                      <a:pt x="7" y="37"/>
                    </a:lnTo>
                    <a:lnTo>
                      <a:pt x="4" y="43"/>
                    </a:lnTo>
                    <a:lnTo>
                      <a:pt x="2" y="50"/>
                    </a:lnTo>
                    <a:lnTo>
                      <a:pt x="1" y="56"/>
                    </a:lnTo>
                    <a:lnTo>
                      <a:pt x="0" y="64"/>
                    </a:lnTo>
                    <a:lnTo>
                      <a:pt x="0" y="71"/>
                    </a:lnTo>
                    <a:lnTo>
                      <a:pt x="0" y="78"/>
                    </a:lnTo>
                    <a:lnTo>
                      <a:pt x="1" y="85"/>
                    </a:lnTo>
                    <a:lnTo>
                      <a:pt x="2" y="91"/>
                    </a:lnTo>
                    <a:lnTo>
                      <a:pt x="4" y="98"/>
                    </a:lnTo>
                    <a:lnTo>
                      <a:pt x="7" y="104"/>
                    </a:lnTo>
                    <a:lnTo>
                      <a:pt x="10" y="110"/>
                    </a:lnTo>
                    <a:lnTo>
                      <a:pt x="13" y="115"/>
                    </a:lnTo>
                    <a:lnTo>
                      <a:pt x="17" y="120"/>
                    </a:lnTo>
                    <a:lnTo>
                      <a:pt x="21" y="125"/>
                    </a:lnTo>
                    <a:lnTo>
                      <a:pt x="25" y="128"/>
                    </a:lnTo>
                    <a:lnTo>
                      <a:pt x="31" y="132"/>
                    </a:lnTo>
                    <a:lnTo>
                      <a:pt x="36" y="136"/>
                    </a:lnTo>
                    <a:lnTo>
                      <a:pt x="42" y="138"/>
                    </a:lnTo>
                    <a:lnTo>
                      <a:pt x="47" y="139"/>
                    </a:lnTo>
                    <a:lnTo>
                      <a:pt x="53" y="140"/>
                    </a:lnTo>
                    <a:lnTo>
                      <a:pt x="59" y="140"/>
                    </a:lnTo>
                    <a:lnTo>
                      <a:pt x="65" y="140"/>
                    </a:lnTo>
                    <a:lnTo>
                      <a:pt x="71" y="139"/>
                    </a:lnTo>
                    <a:lnTo>
                      <a:pt x="76" y="138"/>
                    </a:lnTo>
                    <a:lnTo>
                      <a:pt x="82" y="136"/>
                    </a:lnTo>
                    <a:lnTo>
                      <a:pt x="87" y="132"/>
                    </a:lnTo>
                    <a:lnTo>
                      <a:pt x="92" y="128"/>
                    </a:lnTo>
                    <a:lnTo>
                      <a:pt x="96" y="125"/>
                    </a:lnTo>
                    <a:lnTo>
                      <a:pt x="100" y="120"/>
                    </a:lnTo>
                    <a:lnTo>
                      <a:pt x="104" y="115"/>
                    </a:lnTo>
                    <a:lnTo>
                      <a:pt x="108" y="110"/>
                    </a:lnTo>
                    <a:lnTo>
                      <a:pt x="110" y="104"/>
                    </a:lnTo>
                    <a:lnTo>
                      <a:pt x="113" y="98"/>
                    </a:lnTo>
                    <a:lnTo>
                      <a:pt x="115" y="91"/>
                    </a:lnTo>
                    <a:lnTo>
                      <a:pt x="116" y="85"/>
                    </a:lnTo>
                    <a:lnTo>
                      <a:pt x="117" y="78"/>
                    </a:lnTo>
                    <a:lnTo>
                      <a:pt x="118" y="71"/>
                    </a:lnTo>
                    <a:close/>
                    <a:moveTo>
                      <a:pt x="109" y="71"/>
                    </a:moveTo>
                    <a:lnTo>
                      <a:pt x="108" y="83"/>
                    </a:lnTo>
                    <a:lnTo>
                      <a:pt x="105" y="94"/>
                    </a:lnTo>
                    <a:lnTo>
                      <a:pt x="100" y="104"/>
                    </a:lnTo>
                    <a:lnTo>
                      <a:pt x="94" y="113"/>
                    </a:lnTo>
                    <a:lnTo>
                      <a:pt x="87" y="120"/>
                    </a:lnTo>
                    <a:lnTo>
                      <a:pt x="78" y="126"/>
                    </a:lnTo>
                    <a:lnTo>
                      <a:pt x="69" y="128"/>
                    </a:lnTo>
                    <a:lnTo>
                      <a:pt x="59" y="130"/>
                    </a:lnTo>
                    <a:lnTo>
                      <a:pt x="49" y="128"/>
                    </a:lnTo>
                    <a:lnTo>
                      <a:pt x="40" y="126"/>
                    </a:lnTo>
                    <a:lnTo>
                      <a:pt x="31" y="120"/>
                    </a:lnTo>
                    <a:lnTo>
                      <a:pt x="23" y="113"/>
                    </a:lnTo>
                    <a:lnTo>
                      <a:pt x="17" y="104"/>
                    </a:lnTo>
                    <a:lnTo>
                      <a:pt x="13" y="94"/>
                    </a:lnTo>
                    <a:lnTo>
                      <a:pt x="10" y="83"/>
                    </a:lnTo>
                    <a:lnTo>
                      <a:pt x="9" y="71"/>
                    </a:lnTo>
                    <a:lnTo>
                      <a:pt x="10" y="59"/>
                    </a:lnTo>
                    <a:lnTo>
                      <a:pt x="13" y="48"/>
                    </a:lnTo>
                    <a:lnTo>
                      <a:pt x="17" y="37"/>
                    </a:lnTo>
                    <a:lnTo>
                      <a:pt x="23" y="29"/>
                    </a:lnTo>
                    <a:lnTo>
                      <a:pt x="31" y="22"/>
                    </a:lnTo>
                    <a:lnTo>
                      <a:pt x="40" y="16"/>
                    </a:lnTo>
                    <a:lnTo>
                      <a:pt x="49" y="12"/>
                    </a:lnTo>
                    <a:lnTo>
                      <a:pt x="59" y="11"/>
                    </a:lnTo>
                    <a:lnTo>
                      <a:pt x="69" y="12"/>
                    </a:lnTo>
                    <a:lnTo>
                      <a:pt x="78" y="16"/>
                    </a:lnTo>
                    <a:lnTo>
                      <a:pt x="87" y="22"/>
                    </a:lnTo>
                    <a:lnTo>
                      <a:pt x="94" y="29"/>
                    </a:lnTo>
                    <a:lnTo>
                      <a:pt x="100" y="37"/>
                    </a:lnTo>
                    <a:lnTo>
                      <a:pt x="105" y="48"/>
                    </a:lnTo>
                    <a:lnTo>
                      <a:pt x="108" y="59"/>
                    </a:lnTo>
                    <a:lnTo>
                      <a:pt x="109" y="71"/>
                    </a:lnTo>
                    <a:close/>
                  </a:path>
                </a:pathLst>
              </a:custGeom>
              <a:solidFill>
                <a:srgbClr val="F9E0B3"/>
              </a:solidFill>
              <a:ln w="9525">
                <a:noFill/>
              </a:ln>
            </p:spPr>
            <p:txBody>
              <a:bodyPr/>
              <a:p>
                <a:endParaRPr lang="zh-CN" altLang="en-US"/>
              </a:p>
            </p:txBody>
          </p:sp>
          <p:sp>
            <p:nvSpPr>
              <p:cNvPr id="18467" name="Freeform 93"/>
              <p:cNvSpPr>
                <a:spLocks noEditPoints="1"/>
              </p:cNvSpPr>
              <p:nvPr/>
            </p:nvSpPr>
            <p:spPr>
              <a:xfrm>
                <a:off x="1151" y="2649"/>
                <a:ext cx="21" cy="21"/>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109" h="130">
                    <a:moveTo>
                      <a:pt x="109" y="65"/>
                    </a:moveTo>
                    <a:lnTo>
                      <a:pt x="109" y="58"/>
                    </a:lnTo>
                    <a:lnTo>
                      <a:pt x="108" y="52"/>
                    </a:lnTo>
                    <a:lnTo>
                      <a:pt x="107" y="46"/>
                    </a:lnTo>
                    <a:lnTo>
                      <a:pt x="105" y="40"/>
                    </a:lnTo>
                    <a:lnTo>
                      <a:pt x="100" y="29"/>
                    </a:lnTo>
                    <a:lnTo>
                      <a:pt x="93" y="19"/>
                    </a:lnTo>
                    <a:lnTo>
                      <a:pt x="85" y="11"/>
                    </a:lnTo>
                    <a:lnTo>
                      <a:pt x="76" y="5"/>
                    </a:lnTo>
                    <a:lnTo>
                      <a:pt x="71" y="2"/>
                    </a:lnTo>
                    <a:lnTo>
                      <a:pt x="66" y="1"/>
                    </a:lnTo>
                    <a:lnTo>
                      <a:pt x="61" y="0"/>
                    </a:lnTo>
                    <a:lnTo>
                      <a:pt x="55" y="0"/>
                    </a:lnTo>
                    <a:lnTo>
                      <a:pt x="50" y="0"/>
                    </a:lnTo>
                    <a:lnTo>
                      <a:pt x="44" y="1"/>
                    </a:lnTo>
                    <a:lnTo>
                      <a:pt x="39" y="2"/>
                    </a:lnTo>
                    <a:lnTo>
                      <a:pt x="34" y="5"/>
                    </a:lnTo>
                    <a:lnTo>
                      <a:pt x="24" y="11"/>
                    </a:lnTo>
                    <a:lnTo>
                      <a:pt x="16" y="19"/>
                    </a:lnTo>
                    <a:lnTo>
                      <a:pt x="9" y="29"/>
                    </a:lnTo>
                    <a:lnTo>
                      <a:pt x="4" y="40"/>
                    </a:lnTo>
                    <a:lnTo>
                      <a:pt x="3" y="46"/>
                    </a:lnTo>
                    <a:lnTo>
                      <a:pt x="1" y="52"/>
                    </a:lnTo>
                    <a:lnTo>
                      <a:pt x="0" y="58"/>
                    </a:lnTo>
                    <a:lnTo>
                      <a:pt x="0" y="65"/>
                    </a:lnTo>
                    <a:lnTo>
                      <a:pt x="0" y="71"/>
                    </a:lnTo>
                    <a:lnTo>
                      <a:pt x="1" y="78"/>
                    </a:lnTo>
                    <a:lnTo>
                      <a:pt x="3" y="84"/>
                    </a:lnTo>
                    <a:lnTo>
                      <a:pt x="4" y="90"/>
                    </a:lnTo>
                    <a:lnTo>
                      <a:pt x="7" y="96"/>
                    </a:lnTo>
                    <a:lnTo>
                      <a:pt x="9" y="101"/>
                    </a:lnTo>
                    <a:lnTo>
                      <a:pt x="12" y="106"/>
                    </a:lnTo>
                    <a:lnTo>
                      <a:pt x="16" y="110"/>
                    </a:lnTo>
                    <a:lnTo>
                      <a:pt x="20" y="115"/>
                    </a:lnTo>
                    <a:lnTo>
                      <a:pt x="24" y="119"/>
                    </a:lnTo>
                    <a:lnTo>
                      <a:pt x="29" y="121"/>
                    </a:lnTo>
                    <a:lnTo>
                      <a:pt x="34" y="125"/>
                    </a:lnTo>
                    <a:lnTo>
                      <a:pt x="39" y="127"/>
                    </a:lnTo>
                    <a:lnTo>
                      <a:pt x="44" y="128"/>
                    </a:lnTo>
                    <a:lnTo>
                      <a:pt x="50" y="130"/>
                    </a:lnTo>
                    <a:lnTo>
                      <a:pt x="55" y="130"/>
                    </a:lnTo>
                    <a:lnTo>
                      <a:pt x="61" y="130"/>
                    </a:lnTo>
                    <a:lnTo>
                      <a:pt x="66" y="128"/>
                    </a:lnTo>
                    <a:lnTo>
                      <a:pt x="71" y="127"/>
                    </a:lnTo>
                    <a:lnTo>
                      <a:pt x="76" y="125"/>
                    </a:lnTo>
                    <a:lnTo>
                      <a:pt x="85" y="119"/>
                    </a:lnTo>
                    <a:lnTo>
                      <a:pt x="93" y="110"/>
                    </a:lnTo>
                    <a:lnTo>
                      <a:pt x="100" y="101"/>
                    </a:lnTo>
                    <a:lnTo>
                      <a:pt x="105" y="90"/>
                    </a:lnTo>
                    <a:lnTo>
                      <a:pt x="107" y="84"/>
                    </a:lnTo>
                    <a:lnTo>
                      <a:pt x="108" y="78"/>
                    </a:lnTo>
                    <a:lnTo>
                      <a:pt x="109" y="71"/>
                    </a:lnTo>
                    <a:lnTo>
                      <a:pt x="109" y="65"/>
                    </a:lnTo>
                    <a:close/>
                    <a:moveTo>
                      <a:pt x="100" y="65"/>
                    </a:moveTo>
                    <a:lnTo>
                      <a:pt x="99" y="76"/>
                    </a:lnTo>
                    <a:lnTo>
                      <a:pt x="97" y="85"/>
                    </a:lnTo>
                    <a:lnTo>
                      <a:pt x="92" y="95"/>
                    </a:lnTo>
                    <a:lnTo>
                      <a:pt x="87" y="103"/>
                    </a:lnTo>
                    <a:lnTo>
                      <a:pt x="80" y="109"/>
                    </a:lnTo>
                    <a:lnTo>
                      <a:pt x="73" y="114"/>
                    </a:lnTo>
                    <a:lnTo>
                      <a:pt x="64" y="118"/>
                    </a:lnTo>
                    <a:lnTo>
                      <a:pt x="55" y="119"/>
                    </a:lnTo>
                    <a:lnTo>
                      <a:pt x="46" y="118"/>
                    </a:lnTo>
                    <a:lnTo>
                      <a:pt x="38" y="114"/>
                    </a:lnTo>
                    <a:lnTo>
                      <a:pt x="30" y="109"/>
                    </a:lnTo>
                    <a:lnTo>
                      <a:pt x="22" y="103"/>
                    </a:lnTo>
                    <a:lnTo>
                      <a:pt x="17" y="95"/>
                    </a:lnTo>
                    <a:lnTo>
                      <a:pt x="13" y="85"/>
                    </a:lnTo>
                    <a:lnTo>
                      <a:pt x="10" y="76"/>
                    </a:lnTo>
                    <a:lnTo>
                      <a:pt x="9" y="65"/>
                    </a:lnTo>
                    <a:lnTo>
                      <a:pt x="10" y="54"/>
                    </a:lnTo>
                    <a:lnTo>
                      <a:pt x="13" y="43"/>
                    </a:lnTo>
                    <a:lnTo>
                      <a:pt x="17" y="35"/>
                    </a:lnTo>
                    <a:lnTo>
                      <a:pt x="22" y="26"/>
                    </a:lnTo>
                    <a:lnTo>
                      <a:pt x="30" y="20"/>
                    </a:lnTo>
                    <a:lnTo>
                      <a:pt x="38" y="16"/>
                    </a:lnTo>
                    <a:lnTo>
                      <a:pt x="46" y="12"/>
                    </a:lnTo>
                    <a:lnTo>
                      <a:pt x="55" y="11"/>
                    </a:lnTo>
                    <a:lnTo>
                      <a:pt x="64" y="12"/>
                    </a:lnTo>
                    <a:lnTo>
                      <a:pt x="73" y="16"/>
                    </a:lnTo>
                    <a:lnTo>
                      <a:pt x="80" y="20"/>
                    </a:lnTo>
                    <a:lnTo>
                      <a:pt x="87" y="26"/>
                    </a:lnTo>
                    <a:lnTo>
                      <a:pt x="92" y="35"/>
                    </a:lnTo>
                    <a:lnTo>
                      <a:pt x="97" y="43"/>
                    </a:lnTo>
                    <a:lnTo>
                      <a:pt x="99" y="54"/>
                    </a:lnTo>
                    <a:lnTo>
                      <a:pt x="100" y="65"/>
                    </a:lnTo>
                    <a:close/>
                  </a:path>
                </a:pathLst>
              </a:custGeom>
              <a:solidFill>
                <a:srgbClr val="FAE3B4"/>
              </a:solidFill>
              <a:ln w="9525">
                <a:noFill/>
              </a:ln>
            </p:spPr>
            <p:txBody>
              <a:bodyPr/>
              <a:p>
                <a:endParaRPr lang="zh-CN" altLang="en-US"/>
              </a:p>
            </p:txBody>
          </p:sp>
          <p:sp>
            <p:nvSpPr>
              <p:cNvPr id="18468" name="Freeform 94"/>
              <p:cNvSpPr>
                <a:spLocks noEditPoints="1"/>
              </p:cNvSpPr>
              <p:nvPr/>
            </p:nvSpPr>
            <p:spPr>
              <a:xfrm>
                <a:off x="1152" y="2649"/>
                <a:ext cx="20" cy="2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100" h="119">
                    <a:moveTo>
                      <a:pt x="100" y="60"/>
                    </a:moveTo>
                    <a:lnTo>
                      <a:pt x="99" y="48"/>
                    </a:lnTo>
                    <a:lnTo>
                      <a:pt x="96" y="37"/>
                    </a:lnTo>
                    <a:lnTo>
                      <a:pt x="91" y="26"/>
                    </a:lnTo>
                    <a:lnTo>
                      <a:pt x="85" y="18"/>
                    </a:lnTo>
                    <a:lnTo>
                      <a:pt x="78" y="11"/>
                    </a:lnTo>
                    <a:lnTo>
                      <a:pt x="69" y="5"/>
                    </a:lnTo>
                    <a:lnTo>
                      <a:pt x="60" y="1"/>
                    </a:lnTo>
                    <a:lnTo>
                      <a:pt x="50" y="0"/>
                    </a:lnTo>
                    <a:lnTo>
                      <a:pt x="40" y="1"/>
                    </a:lnTo>
                    <a:lnTo>
                      <a:pt x="31" y="5"/>
                    </a:lnTo>
                    <a:lnTo>
                      <a:pt x="22" y="11"/>
                    </a:lnTo>
                    <a:lnTo>
                      <a:pt x="14" y="18"/>
                    </a:lnTo>
                    <a:lnTo>
                      <a:pt x="8" y="26"/>
                    </a:lnTo>
                    <a:lnTo>
                      <a:pt x="4" y="37"/>
                    </a:lnTo>
                    <a:lnTo>
                      <a:pt x="1" y="48"/>
                    </a:lnTo>
                    <a:lnTo>
                      <a:pt x="0" y="60"/>
                    </a:lnTo>
                    <a:lnTo>
                      <a:pt x="1" y="72"/>
                    </a:lnTo>
                    <a:lnTo>
                      <a:pt x="4" y="83"/>
                    </a:lnTo>
                    <a:lnTo>
                      <a:pt x="8" y="93"/>
                    </a:lnTo>
                    <a:lnTo>
                      <a:pt x="14" y="102"/>
                    </a:lnTo>
                    <a:lnTo>
                      <a:pt x="22" y="109"/>
                    </a:lnTo>
                    <a:lnTo>
                      <a:pt x="31" y="115"/>
                    </a:lnTo>
                    <a:lnTo>
                      <a:pt x="40" y="117"/>
                    </a:lnTo>
                    <a:lnTo>
                      <a:pt x="50" y="119"/>
                    </a:lnTo>
                    <a:lnTo>
                      <a:pt x="60" y="117"/>
                    </a:lnTo>
                    <a:lnTo>
                      <a:pt x="69" y="115"/>
                    </a:lnTo>
                    <a:lnTo>
                      <a:pt x="78" y="109"/>
                    </a:lnTo>
                    <a:lnTo>
                      <a:pt x="85" y="102"/>
                    </a:lnTo>
                    <a:lnTo>
                      <a:pt x="91" y="93"/>
                    </a:lnTo>
                    <a:lnTo>
                      <a:pt x="96" y="83"/>
                    </a:lnTo>
                    <a:lnTo>
                      <a:pt x="99" y="72"/>
                    </a:lnTo>
                    <a:lnTo>
                      <a:pt x="100" y="60"/>
                    </a:lnTo>
                    <a:close/>
                    <a:moveTo>
                      <a:pt x="91" y="60"/>
                    </a:moveTo>
                    <a:lnTo>
                      <a:pt x="90" y="69"/>
                    </a:lnTo>
                    <a:lnTo>
                      <a:pt x="87" y="79"/>
                    </a:lnTo>
                    <a:lnTo>
                      <a:pt x="84" y="87"/>
                    </a:lnTo>
                    <a:lnTo>
                      <a:pt x="79" y="95"/>
                    </a:lnTo>
                    <a:lnTo>
                      <a:pt x="73" y="101"/>
                    </a:lnTo>
                    <a:lnTo>
                      <a:pt x="66" y="104"/>
                    </a:lnTo>
                    <a:lnTo>
                      <a:pt x="58" y="108"/>
                    </a:lnTo>
                    <a:lnTo>
                      <a:pt x="50" y="108"/>
                    </a:lnTo>
                    <a:lnTo>
                      <a:pt x="42" y="108"/>
                    </a:lnTo>
                    <a:lnTo>
                      <a:pt x="34" y="104"/>
                    </a:lnTo>
                    <a:lnTo>
                      <a:pt x="27" y="101"/>
                    </a:lnTo>
                    <a:lnTo>
                      <a:pt x="20" y="95"/>
                    </a:lnTo>
                    <a:lnTo>
                      <a:pt x="16" y="87"/>
                    </a:lnTo>
                    <a:lnTo>
                      <a:pt x="12" y="79"/>
                    </a:lnTo>
                    <a:lnTo>
                      <a:pt x="9" y="69"/>
                    </a:lnTo>
                    <a:lnTo>
                      <a:pt x="9" y="60"/>
                    </a:lnTo>
                    <a:lnTo>
                      <a:pt x="9" y="50"/>
                    </a:lnTo>
                    <a:lnTo>
                      <a:pt x="12" y="41"/>
                    </a:lnTo>
                    <a:lnTo>
                      <a:pt x="16" y="32"/>
                    </a:lnTo>
                    <a:lnTo>
                      <a:pt x="20" y="25"/>
                    </a:lnTo>
                    <a:lnTo>
                      <a:pt x="27" y="19"/>
                    </a:lnTo>
                    <a:lnTo>
                      <a:pt x="34" y="15"/>
                    </a:lnTo>
                    <a:lnTo>
                      <a:pt x="42" y="12"/>
                    </a:lnTo>
                    <a:lnTo>
                      <a:pt x="50" y="11"/>
                    </a:lnTo>
                    <a:lnTo>
                      <a:pt x="58" y="12"/>
                    </a:lnTo>
                    <a:lnTo>
                      <a:pt x="66" y="15"/>
                    </a:lnTo>
                    <a:lnTo>
                      <a:pt x="73" y="19"/>
                    </a:lnTo>
                    <a:lnTo>
                      <a:pt x="79" y="25"/>
                    </a:lnTo>
                    <a:lnTo>
                      <a:pt x="84" y="32"/>
                    </a:lnTo>
                    <a:lnTo>
                      <a:pt x="87" y="41"/>
                    </a:lnTo>
                    <a:lnTo>
                      <a:pt x="90" y="50"/>
                    </a:lnTo>
                    <a:lnTo>
                      <a:pt x="91" y="60"/>
                    </a:lnTo>
                    <a:close/>
                  </a:path>
                </a:pathLst>
              </a:custGeom>
              <a:solidFill>
                <a:srgbClr val="FAE3B4"/>
              </a:solidFill>
              <a:ln w="9525">
                <a:noFill/>
              </a:ln>
            </p:spPr>
            <p:txBody>
              <a:bodyPr/>
              <a:p>
                <a:endParaRPr lang="zh-CN" altLang="en-US"/>
              </a:p>
            </p:txBody>
          </p:sp>
          <p:sp>
            <p:nvSpPr>
              <p:cNvPr id="18469" name="Freeform 95"/>
              <p:cNvSpPr>
                <a:spLocks noEditPoints="1"/>
              </p:cNvSpPr>
              <p:nvPr/>
            </p:nvSpPr>
            <p:spPr>
              <a:xfrm>
                <a:off x="1152" y="2650"/>
                <a:ext cx="19" cy="1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91" h="108">
                    <a:moveTo>
                      <a:pt x="91" y="54"/>
                    </a:moveTo>
                    <a:lnTo>
                      <a:pt x="90" y="43"/>
                    </a:lnTo>
                    <a:lnTo>
                      <a:pt x="88" y="32"/>
                    </a:lnTo>
                    <a:lnTo>
                      <a:pt x="83" y="24"/>
                    </a:lnTo>
                    <a:lnTo>
                      <a:pt x="78" y="15"/>
                    </a:lnTo>
                    <a:lnTo>
                      <a:pt x="71" y="9"/>
                    </a:lnTo>
                    <a:lnTo>
                      <a:pt x="64" y="3"/>
                    </a:lnTo>
                    <a:lnTo>
                      <a:pt x="55" y="1"/>
                    </a:lnTo>
                    <a:lnTo>
                      <a:pt x="46" y="0"/>
                    </a:lnTo>
                    <a:lnTo>
                      <a:pt x="37" y="1"/>
                    </a:lnTo>
                    <a:lnTo>
                      <a:pt x="29" y="3"/>
                    </a:lnTo>
                    <a:lnTo>
                      <a:pt x="21" y="9"/>
                    </a:lnTo>
                    <a:lnTo>
                      <a:pt x="13" y="15"/>
                    </a:lnTo>
                    <a:lnTo>
                      <a:pt x="8" y="24"/>
                    </a:lnTo>
                    <a:lnTo>
                      <a:pt x="4" y="32"/>
                    </a:lnTo>
                    <a:lnTo>
                      <a:pt x="1" y="43"/>
                    </a:lnTo>
                    <a:lnTo>
                      <a:pt x="0" y="54"/>
                    </a:lnTo>
                    <a:lnTo>
                      <a:pt x="1" y="65"/>
                    </a:lnTo>
                    <a:lnTo>
                      <a:pt x="4" y="74"/>
                    </a:lnTo>
                    <a:lnTo>
                      <a:pt x="8" y="84"/>
                    </a:lnTo>
                    <a:lnTo>
                      <a:pt x="13" y="92"/>
                    </a:lnTo>
                    <a:lnTo>
                      <a:pt x="21" y="98"/>
                    </a:lnTo>
                    <a:lnTo>
                      <a:pt x="29" y="103"/>
                    </a:lnTo>
                    <a:lnTo>
                      <a:pt x="37" y="107"/>
                    </a:lnTo>
                    <a:lnTo>
                      <a:pt x="46" y="108"/>
                    </a:lnTo>
                    <a:lnTo>
                      <a:pt x="55" y="107"/>
                    </a:lnTo>
                    <a:lnTo>
                      <a:pt x="64" y="103"/>
                    </a:lnTo>
                    <a:lnTo>
                      <a:pt x="71" y="98"/>
                    </a:lnTo>
                    <a:lnTo>
                      <a:pt x="78" y="92"/>
                    </a:lnTo>
                    <a:lnTo>
                      <a:pt x="83" y="84"/>
                    </a:lnTo>
                    <a:lnTo>
                      <a:pt x="88" y="74"/>
                    </a:lnTo>
                    <a:lnTo>
                      <a:pt x="90" y="65"/>
                    </a:lnTo>
                    <a:lnTo>
                      <a:pt x="91" y="54"/>
                    </a:lnTo>
                    <a:close/>
                    <a:moveTo>
                      <a:pt x="82" y="54"/>
                    </a:moveTo>
                    <a:lnTo>
                      <a:pt x="81" y="62"/>
                    </a:lnTo>
                    <a:lnTo>
                      <a:pt x="79" y="71"/>
                    </a:lnTo>
                    <a:lnTo>
                      <a:pt x="76" y="78"/>
                    </a:lnTo>
                    <a:lnTo>
                      <a:pt x="72" y="84"/>
                    </a:lnTo>
                    <a:lnTo>
                      <a:pt x="66" y="90"/>
                    </a:lnTo>
                    <a:lnTo>
                      <a:pt x="60" y="93"/>
                    </a:lnTo>
                    <a:lnTo>
                      <a:pt x="53" y="96"/>
                    </a:lnTo>
                    <a:lnTo>
                      <a:pt x="46" y="97"/>
                    </a:lnTo>
                    <a:lnTo>
                      <a:pt x="39" y="96"/>
                    </a:lnTo>
                    <a:lnTo>
                      <a:pt x="32" y="93"/>
                    </a:lnTo>
                    <a:lnTo>
                      <a:pt x="26" y="90"/>
                    </a:lnTo>
                    <a:lnTo>
                      <a:pt x="21" y="84"/>
                    </a:lnTo>
                    <a:lnTo>
                      <a:pt x="15" y="78"/>
                    </a:lnTo>
                    <a:lnTo>
                      <a:pt x="12" y="71"/>
                    </a:lnTo>
                    <a:lnTo>
                      <a:pt x="10" y="62"/>
                    </a:lnTo>
                    <a:lnTo>
                      <a:pt x="9" y="54"/>
                    </a:lnTo>
                    <a:lnTo>
                      <a:pt x="10" y="45"/>
                    </a:lnTo>
                    <a:lnTo>
                      <a:pt x="12" y="37"/>
                    </a:lnTo>
                    <a:lnTo>
                      <a:pt x="15" y="30"/>
                    </a:lnTo>
                    <a:lnTo>
                      <a:pt x="21" y="24"/>
                    </a:lnTo>
                    <a:lnTo>
                      <a:pt x="26" y="18"/>
                    </a:lnTo>
                    <a:lnTo>
                      <a:pt x="32" y="14"/>
                    </a:lnTo>
                    <a:lnTo>
                      <a:pt x="39" y="12"/>
                    </a:lnTo>
                    <a:lnTo>
                      <a:pt x="46" y="11"/>
                    </a:lnTo>
                    <a:lnTo>
                      <a:pt x="53" y="12"/>
                    </a:lnTo>
                    <a:lnTo>
                      <a:pt x="60" y="14"/>
                    </a:lnTo>
                    <a:lnTo>
                      <a:pt x="66" y="18"/>
                    </a:lnTo>
                    <a:lnTo>
                      <a:pt x="72" y="24"/>
                    </a:lnTo>
                    <a:lnTo>
                      <a:pt x="76" y="30"/>
                    </a:lnTo>
                    <a:lnTo>
                      <a:pt x="79" y="37"/>
                    </a:lnTo>
                    <a:lnTo>
                      <a:pt x="81" y="45"/>
                    </a:lnTo>
                    <a:lnTo>
                      <a:pt x="82" y="54"/>
                    </a:lnTo>
                    <a:close/>
                  </a:path>
                </a:pathLst>
              </a:custGeom>
              <a:solidFill>
                <a:srgbClr val="FAE6B8"/>
              </a:solidFill>
              <a:ln w="9525">
                <a:noFill/>
              </a:ln>
            </p:spPr>
            <p:txBody>
              <a:bodyPr/>
              <a:p>
                <a:endParaRPr lang="zh-CN" altLang="en-US"/>
              </a:p>
            </p:txBody>
          </p:sp>
          <p:sp>
            <p:nvSpPr>
              <p:cNvPr id="18470" name="Freeform 96"/>
              <p:cNvSpPr>
                <a:spLocks noEditPoints="1"/>
              </p:cNvSpPr>
              <p:nvPr/>
            </p:nvSpPr>
            <p:spPr>
              <a:xfrm>
                <a:off x="1153" y="2651"/>
                <a:ext cx="17" cy="16"/>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82" h="97">
                    <a:moveTo>
                      <a:pt x="82" y="49"/>
                    </a:moveTo>
                    <a:lnTo>
                      <a:pt x="81" y="39"/>
                    </a:lnTo>
                    <a:lnTo>
                      <a:pt x="78" y="30"/>
                    </a:lnTo>
                    <a:lnTo>
                      <a:pt x="75" y="21"/>
                    </a:lnTo>
                    <a:lnTo>
                      <a:pt x="70" y="14"/>
                    </a:lnTo>
                    <a:lnTo>
                      <a:pt x="64" y="8"/>
                    </a:lnTo>
                    <a:lnTo>
                      <a:pt x="57" y="4"/>
                    </a:lnTo>
                    <a:lnTo>
                      <a:pt x="49" y="1"/>
                    </a:lnTo>
                    <a:lnTo>
                      <a:pt x="41" y="0"/>
                    </a:lnTo>
                    <a:lnTo>
                      <a:pt x="33" y="1"/>
                    </a:lnTo>
                    <a:lnTo>
                      <a:pt x="25" y="4"/>
                    </a:lnTo>
                    <a:lnTo>
                      <a:pt x="18" y="8"/>
                    </a:lnTo>
                    <a:lnTo>
                      <a:pt x="11" y="14"/>
                    </a:lnTo>
                    <a:lnTo>
                      <a:pt x="7" y="21"/>
                    </a:lnTo>
                    <a:lnTo>
                      <a:pt x="3" y="30"/>
                    </a:lnTo>
                    <a:lnTo>
                      <a:pt x="0" y="39"/>
                    </a:lnTo>
                    <a:lnTo>
                      <a:pt x="0" y="49"/>
                    </a:lnTo>
                    <a:lnTo>
                      <a:pt x="0" y="58"/>
                    </a:lnTo>
                    <a:lnTo>
                      <a:pt x="3" y="68"/>
                    </a:lnTo>
                    <a:lnTo>
                      <a:pt x="7" y="76"/>
                    </a:lnTo>
                    <a:lnTo>
                      <a:pt x="11" y="84"/>
                    </a:lnTo>
                    <a:lnTo>
                      <a:pt x="18" y="90"/>
                    </a:lnTo>
                    <a:lnTo>
                      <a:pt x="25" y="93"/>
                    </a:lnTo>
                    <a:lnTo>
                      <a:pt x="33" y="97"/>
                    </a:lnTo>
                    <a:lnTo>
                      <a:pt x="41" y="97"/>
                    </a:lnTo>
                    <a:lnTo>
                      <a:pt x="49" y="97"/>
                    </a:lnTo>
                    <a:lnTo>
                      <a:pt x="57" y="93"/>
                    </a:lnTo>
                    <a:lnTo>
                      <a:pt x="64" y="90"/>
                    </a:lnTo>
                    <a:lnTo>
                      <a:pt x="70" y="84"/>
                    </a:lnTo>
                    <a:lnTo>
                      <a:pt x="75" y="76"/>
                    </a:lnTo>
                    <a:lnTo>
                      <a:pt x="78" y="68"/>
                    </a:lnTo>
                    <a:lnTo>
                      <a:pt x="81" y="58"/>
                    </a:lnTo>
                    <a:lnTo>
                      <a:pt x="82" y="49"/>
                    </a:lnTo>
                    <a:close/>
                    <a:moveTo>
                      <a:pt x="73" y="49"/>
                    </a:moveTo>
                    <a:lnTo>
                      <a:pt x="72" y="56"/>
                    </a:lnTo>
                    <a:lnTo>
                      <a:pt x="70" y="63"/>
                    </a:lnTo>
                    <a:lnTo>
                      <a:pt x="67" y="70"/>
                    </a:lnTo>
                    <a:lnTo>
                      <a:pt x="63" y="75"/>
                    </a:lnTo>
                    <a:lnTo>
                      <a:pt x="59" y="80"/>
                    </a:lnTo>
                    <a:lnTo>
                      <a:pt x="53" y="84"/>
                    </a:lnTo>
                    <a:lnTo>
                      <a:pt x="47" y="86"/>
                    </a:lnTo>
                    <a:lnTo>
                      <a:pt x="41" y="86"/>
                    </a:lnTo>
                    <a:lnTo>
                      <a:pt x="35" y="86"/>
                    </a:lnTo>
                    <a:lnTo>
                      <a:pt x="29" y="84"/>
                    </a:lnTo>
                    <a:lnTo>
                      <a:pt x="24" y="80"/>
                    </a:lnTo>
                    <a:lnTo>
                      <a:pt x="19" y="75"/>
                    </a:lnTo>
                    <a:lnTo>
                      <a:pt x="15" y="70"/>
                    </a:lnTo>
                    <a:lnTo>
                      <a:pt x="11" y="63"/>
                    </a:lnTo>
                    <a:lnTo>
                      <a:pt x="9" y="56"/>
                    </a:lnTo>
                    <a:lnTo>
                      <a:pt x="9" y="49"/>
                    </a:lnTo>
                    <a:lnTo>
                      <a:pt x="9" y="42"/>
                    </a:lnTo>
                    <a:lnTo>
                      <a:pt x="11" y="34"/>
                    </a:lnTo>
                    <a:lnTo>
                      <a:pt x="15" y="27"/>
                    </a:lnTo>
                    <a:lnTo>
                      <a:pt x="19" y="22"/>
                    </a:lnTo>
                    <a:lnTo>
                      <a:pt x="24" y="18"/>
                    </a:lnTo>
                    <a:lnTo>
                      <a:pt x="29" y="14"/>
                    </a:lnTo>
                    <a:lnTo>
                      <a:pt x="35" y="12"/>
                    </a:lnTo>
                    <a:lnTo>
                      <a:pt x="41" y="10"/>
                    </a:lnTo>
                    <a:lnTo>
                      <a:pt x="47" y="12"/>
                    </a:lnTo>
                    <a:lnTo>
                      <a:pt x="53" y="14"/>
                    </a:lnTo>
                    <a:lnTo>
                      <a:pt x="59" y="18"/>
                    </a:lnTo>
                    <a:lnTo>
                      <a:pt x="63" y="22"/>
                    </a:lnTo>
                    <a:lnTo>
                      <a:pt x="67" y="27"/>
                    </a:lnTo>
                    <a:lnTo>
                      <a:pt x="70" y="34"/>
                    </a:lnTo>
                    <a:lnTo>
                      <a:pt x="72" y="42"/>
                    </a:lnTo>
                    <a:lnTo>
                      <a:pt x="73" y="49"/>
                    </a:lnTo>
                    <a:close/>
                  </a:path>
                </a:pathLst>
              </a:custGeom>
              <a:solidFill>
                <a:srgbClr val="FBE9B9"/>
              </a:solidFill>
              <a:ln w="9525">
                <a:noFill/>
              </a:ln>
            </p:spPr>
            <p:txBody>
              <a:bodyPr/>
              <a:p>
                <a:endParaRPr lang="zh-CN" altLang="en-US"/>
              </a:p>
            </p:txBody>
          </p:sp>
          <p:sp>
            <p:nvSpPr>
              <p:cNvPr id="18471" name="Freeform 97"/>
              <p:cNvSpPr>
                <a:spLocks noEditPoints="1"/>
              </p:cNvSpPr>
              <p:nvPr/>
            </p:nvSpPr>
            <p:spPr>
              <a:xfrm>
                <a:off x="1154" y="2652"/>
                <a:ext cx="15" cy="14"/>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73" h="86">
                    <a:moveTo>
                      <a:pt x="73" y="43"/>
                    </a:moveTo>
                    <a:lnTo>
                      <a:pt x="72" y="34"/>
                    </a:lnTo>
                    <a:lnTo>
                      <a:pt x="70" y="26"/>
                    </a:lnTo>
                    <a:lnTo>
                      <a:pt x="67" y="19"/>
                    </a:lnTo>
                    <a:lnTo>
                      <a:pt x="63" y="13"/>
                    </a:lnTo>
                    <a:lnTo>
                      <a:pt x="57" y="7"/>
                    </a:lnTo>
                    <a:lnTo>
                      <a:pt x="51" y="3"/>
                    </a:lnTo>
                    <a:lnTo>
                      <a:pt x="44" y="1"/>
                    </a:lnTo>
                    <a:lnTo>
                      <a:pt x="37" y="0"/>
                    </a:lnTo>
                    <a:lnTo>
                      <a:pt x="30" y="1"/>
                    </a:lnTo>
                    <a:lnTo>
                      <a:pt x="23" y="3"/>
                    </a:lnTo>
                    <a:lnTo>
                      <a:pt x="17" y="7"/>
                    </a:lnTo>
                    <a:lnTo>
                      <a:pt x="12" y="13"/>
                    </a:lnTo>
                    <a:lnTo>
                      <a:pt x="6" y="19"/>
                    </a:lnTo>
                    <a:lnTo>
                      <a:pt x="3" y="26"/>
                    </a:lnTo>
                    <a:lnTo>
                      <a:pt x="1" y="34"/>
                    </a:lnTo>
                    <a:lnTo>
                      <a:pt x="0" y="43"/>
                    </a:lnTo>
                    <a:lnTo>
                      <a:pt x="1" y="51"/>
                    </a:lnTo>
                    <a:lnTo>
                      <a:pt x="3" y="60"/>
                    </a:lnTo>
                    <a:lnTo>
                      <a:pt x="6" y="67"/>
                    </a:lnTo>
                    <a:lnTo>
                      <a:pt x="12" y="73"/>
                    </a:lnTo>
                    <a:lnTo>
                      <a:pt x="17" y="79"/>
                    </a:lnTo>
                    <a:lnTo>
                      <a:pt x="23" y="82"/>
                    </a:lnTo>
                    <a:lnTo>
                      <a:pt x="30" y="85"/>
                    </a:lnTo>
                    <a:lnTo>
                      <a:pt x="37" y="86"/>
                    </a:lnTo>
                    <a:lnTo>
                      <a:pt x="44" y="85"/>
                    </a:lnTo>
                    <a:lnTo>
                      <a:pt x="51" y="82"/>
                    </a:lnTo>
                    <a:lnTo>
                      <a:pt x="57" y="79"/>
                    </a:lnTo>
                    <a:lnTo>
                      <a:pt x="63" y="73"/>
                    </a:lnTo>
                    <a:lnTo>
                      <a:pt x="67" y="67"/>
                    </a:lnTo>
                    <a:lnTo>
                      <a:pt x="70" y="60"/>
                    </a:lnTo>
                    <a:lnTo>
                      <a:pt x="72" y="51"/>
                    </a:lnTo>
                    <a:lnTo>
                      <a:pt x="73" y="43"/>
                    </a:lnTo>
                    <a:close/>
                    <a:moveTo>
                      <a:pt x="64" y="43"/>
                    </a:moveTo>
                    <a:lnTo>
                      <a:pt x="64" y="49"/>
                    </a:lnTo>
                    <a:lnTo>
                      <a:pt x="62" y="55"/>
                    </a:lnTo>
                    <a:lnTo>
                      <a:pt x="59" y="61"/>
                    </a:lnTo>
                    <a:lnTo>
                      <a:pt x="56" y="66"/>
                    </a:lnTo>
                    <a:lnTo>
                      <a:pt x="52" y="69"/>
                    </a:lnTo>
                    <a:lnTo>
                      <a:pt x="48" y="73"/>
                    </a:lnTo>
                    <a:lnTo>
                      <a:pt x="43" y="74"/>
                    </a:lnTo>
                    <a:lnTo>
                      <a:pt x="37" y="75"/>
                    </a:lnTo>
                    <a:lnTo>
                      <a:pt x="32" y="74"/>
                    </a:lnTo>
                    <a:lnTo>
                      <a:pt x="27" y="73"/>
                    </a:lnTo>
                    <a:lnTo>
                      <a:pt x="22" y="69"/>
                    </a:lnTo>
                    <a:lnTo>
                      <a:pt x="18" y="66"/>
                    </a:lnTo>
                    <a:lnTo>
                      <a:pt x="15" y="61"/>
                    </a:lnTo>
                    <a:lnTo>
                      <a:pt x="12" y="55"/>
                    </a:lnTo>
                    <a:lnTo>
                      <a:pt x="11" y="49"/>
                    </a:lnTo>
                    <a:lnTo>
                      <a:pt x="10" y="43"/>
                    </a:lnTo>
                    <a:lnTo>
                      <a:pt x="11" y="37"/>
                    </a:lnTo>
                    <a:lnTo>
                      <a:pt x="12" y="30"/>
                    </a:lnTo>
                    <a:lnTo>
                      <a:pt x="15" y="25"/>
                    </a:lnTo>
                    <a:lnTo>
                      <a:pt x="18" y="20"/>
                    </a:lnTo>
                    <a:lnTo>
                      <a:pt x="22" y="16"/>
                    </a:lnTo>
                    <a:lnTo>
                      <a:pt x="27" y="13"/>
                    </a:lnTo>
                    <a:lnTo>
                      <a:pt x="32" y="12"/>
                    </a:lnTo>
                    <a:lnTo>
                      <a:pt x="37" y="10"/>
                    </a:lnTo>
                    <a:lnTo>
                      <a:pt x="43" y="12"/>
                    </a:lnTo>
                    <a:lnTo>
                      <a:pt x="48" y="13"/>
                    </a:lnTo>
                    <a:lnTo>
                      <a:pt x="52" y="16"/>
                    </a:lnTo>
                    <a:lnTo>
                      <a:pt x="56" y="20"/>
                    </a:lnTo>
                    <a:lnTo>
                      <a:pt x="59" y="25"/>
                    </a:lnTo>
                    <a:lnTo>
                      <a:pt x="62" y="30"/>
                    </a:lnTo>
                    <a:lnTo>
                      <a:pt x="64" y="37"/>
                    </a:lnTo>
                    <a:lnTo>
                      <a:pt x="64" y="43"/>
                    </a:lnTo>
                    <a:close/>
                  </a:path>
                </a:pathLst>
              </a:custGeom>
              <a:solidFill>
                <a:srgbClr val="FBECBC"/>
              </a:solidFill>
              <a:ln w="9525">
                <a:noFill/>
              </a:ln>
            </p:spPr>
            <p:txBody>
              <a:bodyPr/>
              <a:p>
                <a:endParaRPr lang="zh-CN" altLang="en-US"/>
              </a:p>
            </p:txBody>
          </p:sp>
          <p:sp>
            <p:nvSpPr>
              <p:cNvPr id="18472" name="Freeform 98"/>
              <p:cNvSpPr>
                <a:spLocks noEditPoints="1"/>
              </p:cNvSpPr>
              <p:nvPr/>
            </p:nvSpPr>
            <p:spPr>
              <a:xfrm>
                <a:off x="1155" y="2653"/>
                <a:ext cx="13" cy="12"/>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64" h="76">
                    <a:moveTo>
                      <a:pt x="64" y="39"/>
                    </a:moveTo>
                    <a:lnTo>
                      <a:pt x="63" y="32"/>
                    </a:lnTo>
                    <a:lnTo>
                      <a:pt x="61" y="24"/>
                    </a:lnTo>
                    <a:lnTo>
                      <a:pt x="58" y="17"/>
                    </a:lnTo>
                    <a:lnTo>
                      <a:pt x="54" y="12"/>
                    </a:lnTo>
                    <a:lnTo>
                      <a:pt x="50" y="8"/>
                    </a:lnTo>
                    <a:lnTo>
                      <a:pt x="44" y="4"/>
                    </a:lnTo>
                    <a:lnTo>
                      <a:pt x="38" y="2"/>
                    </a:lnTo>
                    <a:lnTo>
                      <a:pt x="32" y="0"/>
                    </a:lnTo>
                    <a:lnTo>
                      <a:pt x="26" y="2"/>
                    </a:lnTo>
                    <a:lnTo>
                      <a:pt x="20" y="4"/>
                    </a:lnTo>
                    <a:lnTo>
                      <a:pt x="15" y="8"/>
                    </a:lnTo>
                    <a:lnTo>
                      <a:pt x="10" y="12"/>
                    </a:lnTo>
                    <a:lnTo>
                      <a:pt x="6" y="17"/>
                    </a:lnTo>
                    <a:lnTo>
                      <a:pt x="2" y="24"/>
                    </a:lnTo>
                    <a:lnTo>
                      <a:pt x="0" y="32"/>
                    </a:lnTo>
                    <a:lnTo>
                      <a:pt x="0" y="39"/>
                    </a:lnTo>
                    <a:lnTo>
                      <a:pt x="0" y="46"/>
                    </a:lnTo>
                    <a:lnTo>
                      <a:pt x="2" y="53"/>
                    </a:lnTo>
                    <a:lnTo>
                      <a:pt x="6" y="60"/>
                    </a:lnTo>
                    <a:lnTo>
                      <a:pt x="10" y="65"/>
                    </a:lnTo>
                    <a:lnTo>
                      <a:pt x="15" y="70"/>
                    </a:lnTo>
                    <a:lnTo>
                      <a:pt x="20" y="74"/>
                    </a:lnTo>
                    <a:lnTo>
                      <a:pt x="26" y="76"/>
                    </a:lnTo>
                    <a:lnTo>
                      <a:pt x="32" y="76"/>
                    </a:lnTo>
                    <a:lnTo>
                      <a:pt x="38" y="76"/>
                    </a:lnTo>
                    <a:lnTo>
                      <a:pt x="44" y="74"/>
                    </a:lnTo>
                    <a:lnTo>
                      <a:pt x="50" y="70"/>
                    </a:lnTo>
                    <a:lnTo>
                      <a:pt x="54" y="65"/>
                    </a:lnTo>
                    <a:lnTo>
                      <a:pt x="58" y="60"/>
                    </a:lnTo>
                    <a:lnTo>
                      <a:pt x="61" y="53"/>
                    </a:lnTo>
                    <a:lnTo>
                      <a:pt x="63" y="46"/>
                    </a:lnTo>
                    <a:lnTo>
                      <a:pt x="64" y="39"/>
                    </a:lnTo>
                    <a:close/>
                    <a:moveTo>
                      <a:pt x="55" y="39"/>
                    </a:moveTo>
                    <a:lnTo>
                      <a:pt x="54" y="45"/>
                    </a:lnTo>
                    <a:lnTo>
                      <a:pt x="53" y="50"/>
                    </a:lnTo>
                    <a:lnTo>
                      <a:pt x="51" y="54"/>
                    </a:lnTo>
                    <a:lnTo>
                      <a:pt x="48" y="58"/>
                    </a:lnTo>
                    <a:lnTo>
                      <a:pt x="45" y="62"/>
                    </a:lnTo>
                    <a:lnTo>
                      <a:pt x="41" y="64"/>
                    </a:lnTo>
                    <a:lnTo>
                      <a:pt x="37" y="65"/>
                    </a:lnTo>
                    <a:lnTo>
                      <a:pt x="32" y="65"/>
                    </a:lnTo>
                    <a:lnTo>
                      <a:pt x="28" y="65"/>
                    </a:lnTo>
                    <a:lnTo>
                      <a:pt x="23" y="64"/>
                    </a:lnTo>
                    <a:lnTo>
                      <a:pt x="20" y="62"/>
                    </a:lnTo>
                    <a:lnTo>
                      <a:pt x="16" y="58"/>
                    </a:lnTo>
                    <a:lnTo>
                      <a:pt x="13" y="54"/>
                    </a:lnTo>
                    <a:lnTo>
                      <a:pt x="11" y="50"/>
                    </a:lnTo>
                    <a:lnTo>
                      <a:pt x="10" y="45"/>
                    </a:lnTo>
                    <a:lnTo>
                      <a:pt x="10" y="39"/>
                    </a:lnTo>
                    <a:lnTo>
                      <a:pt x="10" y="33"/>
                    </a:lnTo>
                    <a:lnTo>
                      <a:pt x="11" y="28"/>
                    </a:lnTo>
                    <a:lnTo>
                      <a:pt x="13" y="23"/>
                    </a:lnTo>
                    <a:lnTo>
                      <a:pt x="16" y="20"/>
                    </a:lnTo>
                    <a:lnTo>
                      <a:pt x="20" y="16"/>
                    </a:lnTo>
                    <a:lnTo>
                      <a:pt x="23" y="14"/>
                    </a:lnTo>
                    <a:lnTo>
                      <a:pt x="28" y="12"/>
                    </a:lnTo>
                    <a:lnTo>
                      <a:pt x="32" y="11"/>
                    </a:lnTo>
                    <a:lnTo>
                      <a:pt x="37" y="12"/>
                    </a:lnTo>
                    <a:lnTo>
                      <a:pt x="41" y="14"/>
                    </a:lnTo>
                    <a:lnTo>
                      <a:pt x="45" y="16"/>
                    </a:lnTo>
                    <a:lnTo>
                      <a:pt x="48" y="20"/>
                    </a:lnTo>
                    <a:lnTo>
                      <a:pt x="51" y="23"/>
                    </a:lnTo>
                    <a:lnTo>
                      <a:pt x="53" y="28"/>
                    </a:lnTo>
                    <a:lnTo>
                      <a:pt x="54" y="33"/>
                    </a:lnTo>
                    <a:lnTo>
                      <a:pt x="55" y="39"/>
                    </a:lnTo>
                    <a:close/>
                  </a:path>
                </a:pathLst>
              </a:custGeom>
              <a:solidFill>
                <a:srgbClr val="FCEFBC"/>
              </a:solidFill>
              <a:ln w="9525">
                <a:noFill/>
              </a:ln>
            </p:spPr>
            <p:txBody>
              <a:bodyPr/>
              <a:p>
                <a:endParaRPr lang="zh-CN" altLang="en-US"/>
              </a:p>
            </p:txBody>
          </p:sp>
          <p:sp>
            <p:nvSpPr>
              <p:cNvPr id="18473" name="Freeform 99"/>
              <p:cNvSpPr>
                <a:spLocks noEditPoints="1"/>
              </p:cNvSpPr>
              <p:nvPr/>
            </p:nvSpPr>
            <p:spPr>
              <a:xfrm>
                <a:off x="1156" y="2654"/>
                <a:ext cx="11" cy="11"/>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54" h="65">
                    <a:moveTo>
                      <a:pt x="54" y="33"/>
                    </a:moveTo>
                    <a:lnTo>
                      <a:pt x="54" y="27"/>
                    </a:lnTo>
                    <a:lnTo>
                      <a:pt x="52" y="20"/>
                    </a:lnTo>
                    <a:lnTo>
                      <a:pt x="49" y="15"/>
                    </a:lnTo>
                    <a:lnTo>
                      <a:pt x="46" y="10"/>
                    </a:lnTo>
                    <a:lnTo>
                      <a:pt x="42" y="6"/>
                    </a:lnTo>
                    <a:lnTo>
                      <a:pt x="38" y="3"/>
                    </a:lnTo>
                    <a:lnTo>
                      <a:pt x="33" y="2"/>
                    </a:lnTo>
                    <a:lnTo>
                      <a:pt x="27" y="0"/>
                    </a:lnTo>
                    <a:lnTo>
                      <a:pt x="22" y="2"/>
                    </a:lnTo>
                    <a:lnTo>
                      <a:pt x="17" y="3"/>
                    </a:lnTo>
                    <a:lnTo>
                      <a:pt x="12" y="6"/>
                    </a:lnTo>
                    <a:lnTo>
                      <a:pt x="8" y="10"/>
                    </a:lnTo>
                    <a:lnTo>
                      <a:pt x="5" y="15"/>
                    </a:lnTo>
                    <a:lnTo>
                      <a:pt x="2" y="20"/>
                    </a:lnTo>
                    <a:lnTo>
                      <a:pt x="1" y="27"/>
                    </a:lnTo>
                    <a:lnTo>
                      <a:pt x="0" y="33"/>
                    </a:lnTo>
                    <a:lnTo>
                      <a:pt x="1" y="39"/>
                    </a:lnTo>
                    <a:lnTo>
                      <a:pt x="2" y="45"/>
                    </a:lnTo>
                    <a:lnTo>
                      <a:pt x="5" y="51"/>
                    </a:lnTo>
                    <a:lnTo>
                      <a:pt x="8" y="56"/>
                    </a:lnTo>
                    <a:lnTo>
                      <a:pt x="12" y="59"/>
                    </a:lnTo>
                    <a:lnTo>
                      <a:pt x="17" y="63"/>
                    </a:lnTo>
                    <a:lnTo>
                      <a:pt x="22" y="64"/>
                    </a:lnTo>
                    <a:lnTo>
                      <a:pt x="27" y="65"/>
                    </a:lnTo>
                    <a:lnTo>
                      <a:pt x="33" y="64"/>
                    </a:lnTo>
                    <a:lnTo>
                      <a:pt x="38" y="63"/>
                    </a:lnTo>
                    <a:lnTo>
                      <a:pt x="42" y="59"/>
                    </a:lnTo>
                    <a:lnTo>
                      <a:pt x="46" y="56"/>
                    </a:lnTo>
                    <a:lnTo>
                      <a:pt x="49" y="51"/>
                    </a:lnTo>
                    <a:lnTo>
                      <a:pt x="52" y="45"/>
                    </a:lnTo>
                    <a:lnTo>
                      <a:pt x="54" y="39"/>
                    </a:lnTo>
                    <a:lnTo>
                      <a:pt x="54" y="33"/>
                    </a:lnTo>
                    <a:close/>
                    <a:moveTo>
                      <a:pt x="45" y="33"/>
                    </a:moveTo>
                    <a:lnTo>
                      <a:pt x="45" y="38"/>
                    </a:lnTo>
                    <a:lnTo>
                      <a:pt x="44" y="41"/>
                    </a:lnTo>
                    <a:lnTo>
                      <a:pt x="42" y="45"/>
                    </a:lnTo>
                    <a:lnTo>
                      <a:pt x="40" y="48"/>
                    </a:lnTo>
                    <a:lnTo>
                      <a:pt x="37" y="51"/>
                    </a:lnTo>
                    <a:lnTo>
                      <a:pt x="34" y="53"/>
                    </a:lnTo>
                    <a:lnTo>
                      <a:pt x="31" y="54"/>
                    </a:lnTo>
                    <a:lnTo>
                      <a:pt x="27" y="54"/>
                    </a:lnTo>
                    <a:lnTo>
                      <a:pt x="23" y="54"/>
                    </a:lnTo>
                    <a:lnTo>
                      <a:pt x="20" y="53"/>
                    </a:lnTo>
                    <a:lnTo>
                      <a:pt x="17" y="51"/>
                    </a:lnTo>
                    <a:lnTo>
                      <a:pt x="14" y="48"/>
                    </a:lnTo>
                    <a:lnTo>
                      <a:pt x="12" y="45"/>
                    </a:lnTo>
                    <a:lnTo>
                      <a:pt x="11" y="41"/>
                    </a:lnTo>
                    <a:lnTo>
                      <a:pt x="9" y="38"/>
                    </a:lnTo>
                    <a:lnTo>
                      <a:pt x="9" y="33"/>
                    </a:lnTo>
                    <a:lnTo>
                      <a:pt x="9" y="28"/>
                    </a:lnTo>
                    <a:lnTo>
                      <a:pt x="11" y="24"/>
                    </a:lnTo>
                    <a:lnTo>
                      <a:pt x="12" y="21"/>
                    </a:lnTo>
                    <a:lnTo>
                      <a:pt x="14" y="17"/>
                    </a:lnTo>
                    <a:lnTo>
                      <a:pt x="17" y="15"/>
                    </a:lnTo>
                    <a:lnTo>
                      <a:pt x="20" y="12"/>
                    </a:lnTo>
                    <a:lnTo>
                      <a:pt x="23" y="11"/>
                    </a:lnTo>
                    <a:lnTo>
                      <a:pt x="27" y="11"/>
                    </a:lnTo>
                    <a:lnTo>
                      <a:pt x="31" y="11"/>
                    </a:lnTo>
                    <a:lnTo>
                      <a:pt x="34" y="12"/>
                    </a:lnTo>
                    <a:lnTo>
                      <a:pt x="37" y="15"/>
                    </a:lnTo>
                    <a:lnTo>
                      <a:pt x="40" y="17"/>
                    </a:lnTo>
                    <a:lnTo>
                      <a:pt x="42" y="21"/>
                    </a:lnTo>
                    <a:lnTo>
                      <a:pt x="44" y="24"/>
                    </a:lnTo>
                    <a:lnTo>
                      <a:pt x="45" y="28"/>
                    </a:lnTo>
                    <a:lnTo>
                      <a:pt x="45" y="33"/>
                    </a:lnTo>
                    <a:close/>
                  </a:path>
                </a:pathLst>
              </a:custGeom>
              <a:solidFill>
                <a:srgbClr val="FCEFBC"/>
              </a:solidFill>
              <a:ln w="9525">
                <a:noFill/>
              </a:ln>
            </p:spPr>
            <p:txBody>
              <a:bodyPr/>
              <a:p>
                <a:endParaRPr lang="zh-CN" altLang="en-US"/>
              </a:p>
            </p:txBody>
          </p:sp>
          <p:sp>
            <p:nvSpPr>
              <p:cNvPr id="18474" name="Freeform 100"/>
              <p:cNvSpPr>
                <a:spLocks noEditPoints="1"/>
              </p:cNvSpPr>
              <p:nvPr/>
            </p:nvSpPr>
            <p:spPr>
              <a:xfrm>
                <a:off x="1157" y="2655"/>
                <a:ext cx="9" cy="9"/>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45" h="54">
                    <a:moveTo>
                      <a:pt x="45" y="28"/>
                    </a:moveTo>
                    <a:lnTo>
                      <a:pt x="44" y="22"/>
                    </a:lnTo>
                    <a:lnTo>
                      <a:pt x="43" y="17"/>
                    </a:lnTo>
                    <a:lnTo>
                      <a:pt x="41" y="12"/>
                    </a:lnTo>
                    <a:lnTo>
                      <a:pt x="38" y="9"/>
                    </a:lnTo>
                    <a:lnTo>
                      <a:pt x="35" y="5"/>
                    </a:lnTo>
                    <a:lnTo>
                      <a:pt x="31" y="3"/>
                    </a:lnTo>
                    <a:lnTo>
                      <a:pt x="27" y="1"/>
                    </a:lnTo>
                    <a:lnTo>
                      <a:pt x="22" y="0"/>
                    </a:lnTo>
                    <a:lnTo>
                      <a:pt x="18" y="1"/>
                    </a:lnTo>
                    <a:lnTo>
                      <a:pt x="13" y="3"/>
                    </a:lnTo>
                    <a:lnTo>
                      <a:pt x="10" y="5"/>
                    </a:lnTo>
                    <a:lnTo>
                      <a:pt x="6" y="9"/>
                    </a:lnTo>
                    <a:lnTo>
                      <a:pt x="3" y="12"/>
                    </a:lnTo>
                    <a:lnTo>
                      <a:pt x="1" y="17"/>
                    </a:lnTo>
                    <a:lnTo>
                      <a:pt x="0" y="22"/>
                    </a:lnTo>
                    <a:lnTo>
                      <a:pt x="0" y="28"/>
                    </a:lnTo>
                    <a:lnTo>
                      <a:pt x="0" y="34"/>
                    </a:lnTo>
                    <a:lnTo>
                      <a:pt x="1" y="39"/>
                    </a:lnTo>
                    <a:lnTo>
                      <a:pt x="3" y="43"/>
                    </a:lnTo>
                    <a:lnTo>
                      <a:pt x="6" y="47"/>
                    </a:lnTo>
                    <a:lnTo>
                      <a:pt x="10" y="51"/>
                    </a:lnTo>
                    <a:lnTo>
                      <a:pt x="13" y="53"/>
                    </a:lnTo>
                    <a:lnTo>
                      <a:pt x="18" y="54"/>
                    </a:lnTo>
                    <a:lnTo>
                      <a:pt x="22" y="54"/>
                    </a:lnTo>
                    <a:lnTo>
                      <a:pt x="27" y="54"/>
                    </a:lnTo>
                    <a:lnTo>
                      <a:pt x="31" y="53"/>
                    </a:lnTo>
                    <a:lnTo>
                      <a:pt x="35" y="51"/>
                    </a:lnTo>
                    <a:lnTo>
                      <a:pt x="38" y="47"/>
                    </a:lnTo>
                    <a:lnTo>
                      <a:pt x="41" y="43"/>
                    </a:lnTo>
                    <a:lnTo>
                      <a:pt x="43" y="39"/>
                    </a:lnTo>
                    <a:lnTo>
                      <a:pt x="44" y="34"/>
                    </a:lnTo>
                    <a:lnTo>
                      <a:pt x="45" y="28"/>
                    </a:lnTo>
                    <a:close/>
                    <a:moveTo>
                      <a:pt x="36" y="28"/>
                    </a:moveTo>
                    <a:lnTo>
                      <a:pt x="35" y="31"/>
                    </a:lnTo>
                    <a:lnTo>
                      <a:pt x="35" y="34"/>
                    </a:lnTo>
                    <a:lnTo>
                      <a:pt x="33" y="37"/>
                    </a:lnTo>
                    <a:lnTo>
                      <a:pt x="32" y="40"/>
                    </a:lnTo>
                    <a:lnTo>
                      <a:pt x="30" y="41"/>
                    </a:lnTo>
                    <a:lnTo>
                      <a:pt x="27" y="42"/>
                    </a:lnTo>
                    <a:lnTo>
                      <a:pt x="25" y="43"/>
                    </a:lnTo>
                    <a:lnTo>
                      <a:pt x="22" y="43"/>
                    </a:lnTo>
                    <a:lnTo>
                      <a:pt x="19" y="43"/>
                    </a:lnTo>
                    <a:lnTo>
                      <a:pt x="17" y="42"/>
                    </a:lnTo>
                    <a:lnTo>
                      <a:pt x="15" y="41"/>
                    </a:lnTo>
                    <a:lnTo>
                      <a:pt x="13" y="40"/>
                    </a:lnTo>
                    <a:lnTo>
                      <a:pt x="11" y="37"/>
                    </a:lnTo>
                    <a:lnTo>
                      <a:pt x="10" y="34"/>
                    </a:lnTo>
                    <a:lnTo>
                      <a:pt x="9" y="31"/>
                    </a:lnTo>
                    <a:lnTo>
                      <a:pt x="9" y="28"/>
                    </a:lnTo>
                    <a:lnTo>
                      <a:pt x="9" y="24"/>
                    </a:lnTo>
                    <a:lnTo>
                      <a:pt x="10" y="22"/>
                    </a:lnTo>
                    <a:lnTo>
                      <a:pt x="11" y="18"/>
                    </a:lnTo>
                    <a:lnTo>
                      <a:pt x="13" y="16"/>
                    </a:lnTo>
                    <a:lnTo>
                      <a:pt x="15" y="15"/>
                    </a:lnTo>
                    <a:lnTo>
                      <a:pt x="17" y="13"/>
                    </a:lnTo>
                    <a:lnTo>
                      <a:pt x="19" y="12"/>
                    </a:lnTo>
                    <a:lnTo>
                      <a:pt x="22" y="11"/>
                    </a:lnTo>
                    <a:lnTo>
                      <a:pt x="25" y="12"/>
                    </a:lnTo>
                    <a:lnTo>
                      <a:pt x="27" y="13"/>
                    </a:lnTo>
                    <a:lnTo>
                      <a:pt x="30" y="15"/>
                    </a:lnTo>
                    <a:lnTo>
                      <a:pt x="32" y="16"/>
                    </a:lnTo>
                    <a:lnTo>
                      <a:pt x="33" y="18"/>
                    </a:lnTo>
                    <a:lnTo>
                      <a:pt x="35" y="22"/>
                    </a:lnTo>
                    <a:lnTo>
                      <a:pt x="35" y="24"/>
                    </a:lnTo>
                    <a:lnTo>
                      <a:pt x="36" y="28"/>
                    </a:lnTo>
                    <a:close/>
                  </a:path>
                </a:pathLst>
              </a:custGeom>
              <a:solidFill>
                <a:srgbClr val="FCF2C0"/>
              </a:solidFill>
              <a:ln w="9525">
                <a:noFill/>
              </a:ln>
            </p:spPr>
            <p:txBody>
              <a:bodyPr/>
              <a:p>
                <a:endParaRPr lang="zh-CN" altLang="en-US"/>
              </a:p>
            </p:txBody>
          </p:sp>
          <p:sp>
            <p:nvSpPr>
              <p:cNvPr id="18475" name="Freeform 101"/>
              <p:cNvSpPr>
                <a:spLocks noEditPoints="1"/>
              </p:cNvSpPr>
              <p:nvPr/>
            </p:nvSpPr>
            <p:spPr>
              <a:xfrm>
                <a:off x="1158" y="2656"/>
                <a:ext cx="7" cy="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36" h="43">
                    <a:moveTo>
                      <a:pt x="36" y="22"/>
                    </a:moveTo>
                    <a:lnTo>
                      <a:pt x="36" y="17"/>
                    </a:lnTo>
                    <a:lnTo>
                      <a:pt x="35" y="13"/>
                    </a:lnTo>
                    <a:lnTo>
                      <a:pt x="33" y="10"/>
                    </a:lnTo>
                    <a:lnTo>
                      <a:pt x="31" y="6"/>
                    </a:lnTo>
                    <a:lnTo>
                      <a:pt x="28" y="4"/>
                    </a:lnTo>
                    <a:lnTo>
                      <a:pt x="25" y="1"/>
                    </a:lnTo>
                    <a:lnTo>
                      <a:pt x="22" y="0"/>
                    </a:lnTo>
                    <a:lnTo>
                      <a:pt x="18" y="0"/>
                    </a:lnTo>
                    <a:lnTo>
                      <a:pt x="14" y="0"/>
                    </a:lnTo>
                    <a:lnTo>
                      <a:pt x="11" y="1"/>
                    </a:lnTo>
                    <a:lnTo>
                      <a:pt x="8" y="4"/>
                    </a:lnTo>
                    <a:lnTo>
                      <a:pt x="5" y="6"/>
                    </a:lnTo>
                    <a:lnTo>
                      <a:pt x="3" y="10"/>
                    </a:lnTo>
                    <a:lnTo>
                      <a:pt x="2" y="13"/>
                    </a:lnTo>
                    <a:lnTo>
                      <a:pt x="0" y="17"/>
                    </a:lnTo>
                    <a:lnTo>
                      <a:pt x="0" y="22"/>
                    </a:lnTo>
                    <a:lnTo>
                      <a:pt x="0" y="27"/>
                    </a:lnTo>
                    <a:lnTo>
                      <a:pt x="2" y="30"/>
                    </a:lnTo>
                    <a:lnTo>
                      <a:pt x="3" y="34"/>
                    </a:lnTo>
                    <a:lnTo>
                      <a:pt x="5" y="37"/>
                    </a:lnTo>
                    <a:lnTo>
                      <a:pt x="8" y="40"/>
                    </a:lnTo>
                    <a:lnTo>
                      <a:pt x="11" y="42"/>
                    </a:lnTo>
                    <a:lnTo>
                      <a:pt x="14" y="43"/>
                    </a:lnTo>
                    <a:lnTo>
                      <a:pt x="18" y="43"/>
                    </a:lnTo>
                    <a:lnTo>
                      <a:pt x="22" y="43"/>
                    </a:lnTo>
                    <a:lnTo>
                      <a:pt x="25" y="42"/>
                    </a:lnTo>
                    <a:lnTo>
                      <a:pt x="28" y="40"/>
                    </a:lnTo>
                    <a:lnTo>
                      <a:pt x="31" y="37"/>
                    </a:lnTo>
                    <a:lnTo>
                      <a:pt x="33" y="34"/>
                    </a:lnTo>
                    <a:lnTo>
                      <a:pt x="35" y="30"/>
                    </a:lnTo>
                    <a:lnTo>
                      <a:pt x="36" y="27"/>
                    </a:lnTo>
                    <a:lnTo>
                      <a:pt x="36" y="22"/>
                    </a:lnTo>
                    <a:close/>
                    <a:moveTo>
                      <a:pt x="27" y="22"/>
                    </a:moveTo>
                    <a:lnTo>
                      <a:pt x="27" y="24"/>
                    </a:lnTo>
                    <a:lnTo>
                      <a:pt x="26" y="25"/>
                    </a:lnTo>
                    <a:lnTo>
                      <a:pt x="26" y="28"/>
                    </a:lnTo>
                    <a:lnTo>
                      <a:pt x="24" y="29"/>
                    </a:lnTo>
                    <a:lnTo>
                      <a:pt x="23" y="30"/>
                    </a:lnTo>
                    <a:lnTo>
                      <a:pt x="22" y="31"/>
                    </a:lnTo>
                    <a:lnTo>
                      <a:pt x="20" y="33"/>
                    </a:lnTo>
                    <a:lnTo>
                      <a:pt x="18" y="33"/>
                    </a:lnTo>
                    <a:lnTo>
                      <a:pt x="16" y="33"/>
                    </a:lnTo>
                    <a:lnTo>
                      <a:pt x="15" y="31"/>
                    </a:lnTo>
                    <a:lnTo>
                      <a:pt x="13" y="30"/>
                    </a:lnTo>
                    <a:lnTo>
                      <a:pt x="12" y="29"/>
                    </a:lnTo>
                    <a:lnTo>
                      <a:pt x="11" y="28"/>
                    </a:lnTo>
                    <a:lnTo>
                      <a:pt x="10" y="25"/>
                    </a:lnTo>
                    <a:lnTo>
                      <a:pt x="9" y="24"/>
                    </a:lnTo>
                    <a:lnTo>
                      <a:pt x="9" y="22"/>
                    </a:lnTo>
                    <a:lnTo>
                      <a:pt x="9" y="19"/>
                    </a:lnTo>
                    <a:lnTo>
                      <a:pt x="10" y="17"/>
                    </a:lnTo>
                    <a:lnTo>
                      <a:pt x="11" y="16"/>
                    </a:lnTo>
                    <a:lnTo>
                      <a:pt x="12" y="15"/>
                    </a:lnTo>
                    <a:lnTo>
                      <a:pt x="13" y="13"/>
                    </a:lnTo>
                    <a:lnTo>
                      <a:pt x="15" y="12"/>
                    </a:lnTo>
                    <a:lnTo>
                      <a:pt x="16" y="11"/>
                    </a:lnTo>
                    <a:lnTo>
                      <a:pt x="18" y="11"/>
                    </a:lnTo>
                    <a:lnTo>
                      <a:pt x="20" y="11"/>
                    </a:lnTo>
                    <a:lnTo>
                      <a:pt x="22" y="12"/>
                    </a:lnTo>
                    <a:lnTo>
                      <a:pt x="23" y="13"/>
                    </a:lnTo>
                    <a:lnTo>
                      <a:pt x="24" y="15"/>
                    </a:lnTo>
                    <a:lnTo>
                      <a:pt x="26" y="16"/>
                    </a:lnTo>
                    <a:lnTo>
                      <a:pt x="26" y="17"/>
                    </a:lnTo>
                    <a:lnTo>
                      <a:pt x="27" y="19"/>
                    </a:lnTo>
                    <a:lnTo>
                      <a:pt x="27" y="22"/>
                    </a:lnTo>
                    <a:close/>
                  </a:path>
                </a:pathLst>
              </a:custGeom>
              <a:solidFill>
                <a:srgbClr val="FDF4C1"/>
              </a:solidFill>
              <a:ln w="9525">
                <a:noFill/>
              </a:ln>
            </p:spPr>
            <p:txBody>
              <a:bodyPr/>
              <a:p>
                <a:endParaRPr lang="zh-CN" altLang="en-US"/>
              </a:p>
            </p:txBody>
          </p:sp>
          <p:sp>
            <p:nvSpPr>
              <p:cNvPr id="18476" name="Freeform 102"/>
              <p:cNvSpPr/>
              <p:nvPr/>
            </p:nvSpPr>
            <p:spPr>
              <a:xfrm>
                <a:off x="1159" y="2657"/>
                <a:ext cx="5" cy="5"/>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27" h="32">
                    <a:moveTo>
                      <a:pt x="27" y="17"/>
                    </a:moveTo>
                    <a:lnTo>
                      <a:pt x="26" y="13"/>
                    </a:lnTo>
                    <a:lnTo>
                      <a:pt x="26" y="11"/>
                    </a:lnTo>
                    <a:lnTo>
                      <a:pt x="24" y="7"/>
                    </a:lnTo>
                    <a:lnTo>
                      <a:pt x="23" y="5"/>
                    </a:lnTo>
                    <a:lnTo>
                      <a:pt x="21" y="4"/>
                    </a:lnTo>
                    <a:lnTo>
                      <a:pt x="18" y="2"/>
                    </a:lnTo>
                    <a:lnTo>
                      <a:pt x="16" y="1"/>
                    </a:lnTo>
                    <a:lnTo>
                      <a:pt x="13" y="0"/>
                    </a:lnTo>
                    <a:lnTo>
                      <a:pt x="10" y="1"/>
                    </a:lnTo>
                    <a:lnTo>
                      <a:pt x="8" y="2"/>
                    </a:lnTo>
                    <a:lnTo>
                      <a:pt x="6" y="4"/>
                    </a:lnTo>
                    <a:lnTo>
                      <a:pt x="4" y="5"/>
                    </a:lnTo>
                    <a:lnTo>
                      <a:pt x="2" y="7"/>
                    </a:lnTo>
                    <a:lnTo>
                      <a:pt x="1" y="11"/>
                    </a:lnTo>
                    <a:lnTo>
                      <a:pt x="0" y="13"/>
                    </a:lnTo>
                    <a:lnTo>
                      <a:pt x="0" y="17"/>
                    </a:lnTo>
                    <a:lnTo>
                      <a:pt x="0" y="20"/>
                    </a:lnTo>
                    <a:lnTo>
                      <a:pt x="1" y="23"/>
                    </a:lnTo>
                    <a:lnTo>
                      <a:pt x="2" y="26"/>
                    </a:lnTo>
                    <a:lnTo>
                      <a:pt x="4" y="29"/>
                    </a:lnTo>
                    <a:lnTo>
                      <a:pt x="6" y="30"/>
                    </a:lnTo>
                    <a:lnTo>
                      <a:pt x="8" y="31"/>
                    </a:lnTo>
                    <a:lnTo>
                      <a:pt x="10" y="32"/>
                    </a:lnTo>
                    <a:lnTo>
                      <a:pt x="13" y="32"/>
                    </a:lnTo>
                    <a:lnTo>
                      <a:pt x="16" y="32"/>
                    </a:lnTo>
                    <a:lnTo>
                      <a:pt x="18" y="31"/>
                    </a:lnTo>
                    <a:lnTo>
                      <a:pt x="21" y="30"/>
                    </a:lnTo>
                    <a:lnTo>
                      <a:pt x="23" y="29"/>
                    </a:lnTo>
                    <a:lnTo>
                      <a:pt x="24" y="26"/>
                    </a:lnTo>
                    <a:lnTo>
                      <a:pt x="26" y="23"/>
                    </a:lnTo>
                    <a:lnTo>
                      <a:pt x="26" y="20"/>
                    </a:lnTo>
                    <a:lnTo>
                      <a:pt x="27" y="17"/>
                    </a:lnTo>
                    <a:close/>
                  </a:path>
                </a:pathLst>
              </a:custGeom>
              <a:solidFill>
                <a:srgbClr val="FDF8C4"/>
              </a:solidFill>
              <a:ln w="9525">
                <a:noFill/>
              </a:ln>
            </p:spPr>
            <p:txBody>
              <a:bodyPr/>
              <a:p>
                <a:endParaRPr lang="zh-CN" altLang="en-US"/>
              </a:p>
            </p:txBody>
          </p:sp>
          <p:sp>
            <p:nvSpPr>
              <p:cNvPr id="18477" name="Freeform 103"/>
              <p:cNvSpPr/>
              <p:nvPr/>
            </p:nvSpPr>
            <p:spPr>
              <a:xfrm>
                <a:off x="1160" y="2658"/>
                <a:ext cx="3" cy="3"/>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18" h="22">
                    <a:moveTo>
                      <a:pt x="18" y="11"/>
                    </a:moveTo>
                    <a:lnTo>
                      <a:pt x="18" y="8"/>
                    </a:lnTo>
                    <a:lnTo>
                      <a:pt x="17" y="6"/>
                    </a:lnTo>
                    <a:lnTo>
                      <a:pt x="17" y="5"/>
                    </a:lnTo>
                    <a:lnTo>
                      <a:pt x="15" y="4"/>
                    </a:lnTo>
                    <a:lnTo>
                      <a:pt x="14" y="2"/>
                    </a:lnTo>
                    <a:lnTo>
                      <a:pt x="13" y="1"/>
                    </a:lnTo>
                    <a:lnTo>
                      <a:pt x="11" y="0"/>
                    </a:lnTo>
                    <a:lnTo>
                      <a:pt x="9" y="0"/>
                    </a:lnTo>
                    <a:lnTo>
                      <a:pt x="7" y="0"/>
                    </a:lnTo>
                    <a:lnTo>
                      <a:pt x="6" y="1"/>
                    </a:lnTo>
                    <a:lnTo>
                      <a:pt x="4" y="2"/>
                    </a:lnTo>
                    <a:lnTo>
                      <a:pt x="3" y="4"/>
                    </a:lnTo>
                    <a:lnTo>
                      <a:pt x="2" y="5"/>
                    </a:lnTo>
                    <a:lnTo>
                      <a:pt x="1" y="6"/>
                    </a:lnTo>
                    <a:lnTo>
                      <a:pt x="0" y="8"/>
                    </a:lnTo>
                    <a:lnTo>
                      <a:pt x="0" y="11"/>
                    </a:lnTo>
                    <a:lnTo>
                      <a:pt x="0" y="13"/>
                    </a:lnTo>
                    <a:lnTo>
                      <a:pt x="1" y="14"/>
                    </a:lnTo>
                    <a:lnTo>
                      <a:pt x="2" y="17"/>
                    </a:lnTo>
                    <a:lnTo>
                      <a:pt x="3" y="18"/>
                    </a:lnTo>
                    <a:lnTo>
                      <a:pt x="4" y="19"/>
                    </a:lnTo>
                    <a:lnTo>
                      <a:pt x="6" y="20"/>
                    </a:lnTo>
                    <a:lnTo>
                      <a:pt x="7" y="22"/>
                    </a:lnTo>
                    <a:lnTo>
                      <a:pt x="9" y="22"/>
                    </a:lnTo>
                    <a:lnTo>
                      <a:pt x="11" y="22"/>
                    </a:lnTo>
                    <a:lnTo>
                      <a:pt x="13" y="20"/>
                    </a:lnTo>
                    <a:lnTo>
                      <a:pt x="14" y="19"/>
                    </a:lnTo>
                    <a:lnTo>
                      <a:pt x="15" y="18"/>
                    </a:lnTo>
                    <a:lnTo>
                      <a:pt x="17" y="17"/>
                    </a:lnTo>
                    <a:lnTo>
                      <a:pt x="17" y="14"/>
                    </a:lnTo>
                    <a:lnTo>
                      <a:pt x="18" y="13"/>
                    </a:lnTo>
                    <a:lnTo>
                      <a:pt x="18" y="11"/>
                    </a:lnTo>
                    <a:close/>
                  </a:path>
                </a:pathLst>
              </a:custGeom>
              <a:solidFill>
                <a:srgbClr val="FDFAC4"/>
              </a:solidFill>
              <a:ln w="9525">
                <a:noFill/>
              </a:ln>
            </p:spPr>
            <p:txBody>
              <a:bodyPr/>
              <a:p>
                <a:endParaRPr lang="zh-CN" altLang="en-US"/>
              </a:p>
            </p:txBody>
          </p:sp>
          <p:sp>
            <p:nvSpPr>
              <p:cNvPr id="18478" name="Freeform 104"/>
              <p:cNvSpPr/>
              <p:nvPr/>
            </p:nvSpPr>
            <p:spPr>
              <a:xfrm>
                <a:off x="1161" y="2658"/>
                <a:ext cx="2" cy="2"/>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9" h="11">
                    <a:moveTo>
                      <a:pt x="9" y="6"/>
                    </a:moveTo>
                    <a:lnTo>
                      <a:pt x="9" y="5"/>
                    </a:lnTo>
                    <a:lnTo>
                      <a:pt x="8" y="3"/>
                    </a:lnTo>
                    <a:lnTo>
                      <a:pt x="8" y="2"/>
                    </a:lnTo>
                    <a:lnTo>
                      <a:pt x="7" y="2"/>
                    </a:lnTo>
                    <a:lnTo>
                      <a:pt x="7" y="1"/>
                    </a:lnTo>
                    <a:lnTo>
                      <a:pt x="6" y="1"/>
                    </a:lnTo>
                    <a:lnTo>
                      <a:pt x="5" y="1"/>
                    </a:lnTo>
                    <a:lnTo>
                      <a:pt x="4" y="0"/>
                    </a:lnTo>
                    <a:lnTo>
                      <a:pt x="3" y="1"/>
                    </a:lnTo>
                    <a:lnTo>
                      <a:pt x="2" y="1"/>
                    </a:lnTo>
                    <a:lnTo>
                      <a:pt x="1" y="2"/>
                    </a:lnTo>
                    <a:lnTo>
                      <a:pt x="0" y="2"/>
                    </a:lnTo>
                    <a:lnTo>
                      <a:pt x="0" y="3"/>
                    </a:lnTo>
                    <a:lnTo>
                      <a:pt x="0" y="5"/>
                    </a:lnTo>
                    <a:lnTo>
                      <a:pt x="0" y="6"/>
                    </a:lnTo>
                    <a:lnTo>
                      <a:pt x="0" y="7"/>
                    </a:lnTo>
                    <a:lnTo>
                      <a:pt x="0" y="8"/>
                    </a:lnTo>
                    <a:lnTo>
                      <a:pt x="1" y="9"/>
                    </a:lnTo>
                    <a:lnTo>
                      <a:pt x="2" y="11"/>
                    </a:lnTo>
                    <a:lnTo>
                      <a:pt x="3" y="11"/>
                    </a:lnTo>
                    <a:lnTo>
                      <a:pt x="4" y="11"/>
                    </a:lnTo>
                    <a:lnTo>
                      <a:pt x="5" y="11"/>
                    </a:lnTo>
                    <a:lnTo>
                      <a:pt x="6" y="11"/>
                    </a:lnTo>
                    <a:lnTo>
                      <a:pt x="7" y="11"/>
                    </a:lnTo>
                    <a:lnTo>
                      <a:pt x="7" y="9"/>
                    </a:lnTo>
                    <a:lnTo>
                      <a:pt x="8" y="8"/>
                    </a:lnTo>
                    <a:lnTo>
                      <a:pt x="9" y="7"/>
                    </a:lnTo>
                    <a:lnTo>
                      <a:pt x="9" y="6"/>
                    </a:lnTo>
                    <a:close/>
                  </a:path>
                </a:pathLst>
              </a:custGeom>
              <a:solidFill>
                <a:srgbClr val="FEFEC8"/>
              </a:solidFill>
              <a:ln w="9525">
                <a:noFill/>
              </a:ln>
            </p:spPr>
            <p:txBody>
              <a:bodyPr/>
              <a:p>
                <a:endParaRPr lang="zh-CN" altLang="en-US"/>
              </a:p>
            </p:txBody>
          </p:sp>
          <p:sp>
            <p:nvSpPr>
              <p:cNvPr id="18479" name="Freeform 105"/>
              <p:cNvSpPr/>
              <p:nvPr/>
            </p:nvSpPr>
            <p:spPr>
              <a:xfrm>
                <a:off x="1043" y="2596"/>
                <a:ext cx="44" cy="47"/>
              </a:xfrm>
              <a:custGeom>
                <a:avLst/>
                <a:gdLst/>
                <a:ahLst/>
                <a:cxnLst>
                  <a:cxn ang="0">
                    <a:pos x="0" y="0"/>
                  </a:cxn>
                  <a:cxn ang="0">
                    <a:pos x="0" y="0"/>
                  </a:cxn>
                  <a:cxn ang="0">
                    <a:pos x="0" y="0"/>
                  </a:cxn>
                  <a:cxn ang="0">
                    <a:pos x="0" y="0"/>
                  </a:cxn>
                  <a:cxn ang="0">
                    <a:pos x="0" y="0"/>
                  </a:cxn>
                  <a:cxn ang="0">
                    <a:pos x="0" y="0"/>
                  </a:cxn>
                </a:cxnLst>
                <a:pathLst>
                  <a:path w="220" h="284">
                    <a:moveTo>
                      <a:pt x="185" y="0"/>
                    </a:moveTo>
                    <a:lnTo>
                      <a:pt x="0" y="48"/>
                    </a:lnTo>
                    <a:lnTo>
                      <a:pt x="58" y="260"/>
                    </a:lnTo>
                    <a:lnTo>
                      <a:pt x="94" y="284"/>
                    </a:lnTo>
                    <a:lnTo>
                      <a:pt x="220" y="23"/>
                    </a:lnTo>
                    <a:lnTo>
                      <a:pt x="185" y="0"/>
                    </a:lnTo>
                    <a:close/>
                  </a:path>
                </a:pathLst>
              </a:custGeom>
              <a:solidFill>
                <a:srgbClr val="C2C2C1"/>
              </a:solidFill>
              <a:ln w="9525">
                <a:noFill/>
              </a:ln>
            </p:spPr>
            <p:txBody>
              <a:bodyPr/>
              <a:p>
                <a:endParaRPr lang="zh-CN" altLang="en-US"/>
              </a:p>
            </p:txBody>
          </p:sp>
          <p:sp>
            <p:nvSpPr>
              <p:cNvPr id="18480" name="Freeform 106"/>
              <p:cNvSpPr/>
              <p:nvPr/>
            </p:nvSpPr>
            <p:spPr>
              <a:xfrm>
                <a:off x="1043" y="2596"/>
                <a:ext cx="44" cy="26"/>
              </a:xfrm>
              <a:custGeom>
                <a:avLst/>
                <a:gdLst/>
                <a:ahLst/>
                <a:cxnLst>
                  <a:cxn ang="0">
                    <a:pos x="0" y="0"/>
                  </a:cxn>
                  <a:cxn ang="0">
                    <a:pos x="0" y="0"/>
                  </a:cxn>
                  <a:cxn ang="0">
                    <a:pos x="0" y="0"/>
                  </a:cxn>
                  <a:cxn ang="0">
                    <a:pos x="0" y="0"/>
                  </a:cxn>
                  <a:cxn ang="0">
                    <a:pos x="0" y="0"/>
                  </a:cxn>
                </a:cxnLst>
                <a:pathLst>
                  <a:path w="222" h="157">
                    <a:moveTo>
                      <a:pt x="186" y="0"/>
                    </a:moveTo>
                    <a:lnTo>
                      <a:pt x="0" y="48"/>
                    </a:lnTo>
                    <a:lnTo>
                      <a:pt x="157" y="157"/>
                    </a:lnTo>
                    <a:lnTo>
                      <a:pt x="222" y="24"/>
                    </a:lnTo>
                    <a:lnTo>
                      <a:pt x="186" y="0"/>
                    </a:lnTo>
                    <a:close/>
                  </a:path>
                </a:pathLst>
              </a:custGeom>
              <a:solidFill>
                <a:srgbClr val="EBECEE"/>
              </a:solidFill>
              <a:ln w="9525">
                <a:noFill/>
              </a:ln>
            </p:spPr>
            <p:txBody>
              <a:bodyPr/>
              <a:p>
                <a:endParaRPr lang="zh-CN" altLang="en-US"/>
              </a:p>
            </p:txBody>
          </p:sp>
          <p:sp>
            <p:nvSpPr>
              <p:cNvPr id="18481" name="Freeform 107"/>
              <p:cNvSpPr/>
              <p:nvPr/>
            </p:nvSpPr>
            <p:spPr>
              <a:xfrm>
                <a:off x="1043" y="2601"/>
                <a:ext cx="13" cy="15"/>
              </a:xfrm>
              <a:custGeom>
                <a:avLst/>
                <a:gdLst/>
                <a:ahLst/>
                <a:cxnLst>
                  <a:cxn ang="0">
                    <a:pos x="0" y="0"/>
                  </a:cxn>
                  <a:cxn ang="0">
                    <a:pos x="0" y="0"/>
                  </a:cxn>
                  <a:cxn ang="0">
                    <a:pos x="0" y="0"/>
                  </a:cxn>
                  <a:cxn ang="0">
                    <a:pos x="0" y="0"/>
                  </a:cxn>
                </a:cxnLst>
                <a:pathLst>
                  <a:path w="63" h="89">
                    <a:moveTo>
                      <a:pt x="63" y="0"/>
                    </a:moveTo>
                    <a:lnTo>
                      <a:pt x="0" y="16"/>
                    </a:lnTo>
                    <a:lnTo>
                      <a:pt x="20" y="89"/>
                    </a:lnTo>
                    <a:lnTo>
                      <a:pt x="63" y="0"/>
                    </a:lnTo>
                    <a:close/>
                  </a:path>
                </a:pathLst>
              </a:custGeom>
              <a:solidFill>
                <a:srgbClr val="A9A9A8"/>
              </a:solidFill>
              <a:ln w="9525">
                <a:noFill/>
              </a:ln>
            </p:spPr>
            <p:txBody>
              <a:bodyPr/>
              <a:p>
                <a:endParaRPr lang="zh-CN" altLang="en-US"/>
              </a:p>
            </p:txBody>
          </p:sp>
          <p:sp>
            <p:nvSpPr>
              <p:cNvPr id="18482" name="Freeform 108"/>
              <p:cNvSpPr/>
              <p:nvPr/>
            </p:nvSpPr>
            <p:spPr>
              <a:xfrm>
                <a:off x="1043" y="2601"/>
                <a:ext cx="13" cy="8"/>
              </a:xfrm>
              <a:custGeom>
                <a:avLst/>
                <a:gdLst/>
                <a:ahLst/>
                <a:cxnLst>
                  <a:cxn ang="0">
                    <a:pos x="0" y="0"/>
                  </a:cxn>
                  <a:cxn ang="0">
                    <a:pos x="0" y="0"/>
                  </a:cxn>
                  <a:cxn ang="0">
                    <a:pos x="0" y="0"/>
                  </a:cxn>
                  <a:cxn ang="0">
                    <a:pos x="0" y="0"/>
                  </a:cxn>
                </a:cxnLst>
                <a:pathLst>
                  <a:path w="63" h="46">
                    <a:moveTo>
                      <a:pt x="63" y="0"/>
                    </a:moveTo>
                    <a:lnTo>
                      <a:pt x="0" y="16"/>
                    </a:lnTo>
                    <a:lnTo>
                      <a:pt x="41" y="46"/>
                    </a:lnTo>
                    <a:lnTo>
                      <a:pt x="63" y="0"/>
                    </a:lnTo>
                    <a:close/>
                  </a:path>
                </a:pathLst>
              </a:custGeom>
              <a:solidFill>
                <a:srgbClr val="DEDDDD"/>
              </a:solidFill>
              <a:ln w="9525">
                <a:noFill/>
              </a:ln>
            </p:spPr>
            <p:txBody>
              <a:bodyPr/>
              <a:p>
                <a:endParaRPr lang="zh-CN" altLang="en-US"/>
              </a:p>
            </p:txBody>
          </p:sp>
          <p:sp>
            <p:nvSpPr>
              <p:cNvPr id="18483" name="Freeform 109"/>
              <p:cNvSpPr/>
              <p:nvPr/>
            </p:nvSpPr>
            <p:spPr>
              <a:xfrm>
                <a:off x="1078" y="2596"/>
                <a:ext cx="93" cy="63"/>
              </a:xfrm>
              <a:custGeom>
                <a:avLst/>
                <a:gdLst/>
                <a:ahLst/>
                <a:cxnLst>
                  <a:cxn ang="0">
                    <a:pos x="0" y="0"/>
                  </a:cxn>
                  <a:cxn ang="0">
                    <a:pos x="0" y="0"/>
                  </a:cxn>
                  <a:cxn ang="0">
                    <a:pos x="0" y="0"/>
                  </a:cxn>
                  <a:cxn ang="0">
                    <a:pos x="0" y="0"/>
                  </a:cxn>
                  <a:cxn ang="0">
                    <a:pos x="0" y="0"/>
                  </a:cxn>
                </a:cxnLst>
                <a:pathLst>
                  <a:path w="463" h="376">
                    <a:moveTo>
                      <a:pt x="8" y="0"/>
                    </a:moveTo>
                    <a:lnTo>
                      <a:pt x="0" y="79"/>
                    </a:lnTo>
                    <a:lnTo>
                      <a:pt x="432" y="376"/>
                    </a:lnTo>
                    <a:lnTo>
                      <a:pt x="463" y="311"/>
                    </a:lnTo>
                    <a:lnTo>
                      <a:pt x="8" y="0"/>
                    </a:lnTo>
                    <a:close/>
                  </a:path>
                </a:pathLst>
              </a:custGeom>
              <a:solidFill>
                <a:srgbClr val="B5DC7C"/>
              </a:solidFill>
              <a:ln w="9525">
                <a:noFill/>
              </a:ln>
            </p:spPr>
            <p:txBody>
              <a:bodyPr/>
              <a:p>
                <a:endParaRPr lang="zh-CN" altLang="en-US"/>
              </a:p>
            </p:txBody>
          </p:sp>
          <p:sp>
            <p:nvSpPr>
              <p:cNvPr id="18484" name="Freeform 110"/>
              <p:cNvSpPr/>
              <p:nvPr/>
            </p:nvSpPr>
            <p:spPr>
              <a:xfrm>
                <a:off x="1067" y="2607"/>
                <a:ext cx="100" cy="72"/>
              </a:xfrm>
              <a:custGeom>
                <a:avLst/>
                <a:gdLst/>
                <a:ahLst/>
                <a:cxnLst>
                  <a:cxn ang="0">
                    <a:pos x="0" y="0"/>
                  </a:cxn>
                  <a:cxn ang="0">
                    <a:pos x="0" y="0"/>
                  </a:cxn>
                  <a:cxn ang="0">
                    <a:pos x="0" y="0"/>
                  </a:cxn>
                  <a:cxn ang="0">
                    <a:pos x="0" y="0"/>
                  </a:cxn>
                  <a:cxn ang="0">
                    <a:pos x="0" y="0"/>
                  </a:cxn>
                  <a:cxn ang="0">
                    <a:pos x="0" y="0"/>
                  </a:cxn>
                </a:cxnLst>
                <a:pathLst>
                  <a:path w="501" h="430">
                    <a:moveTo>
                      <a:pt x="69" y="0"/>
                    </a:moveTo>
                    <a:lnTo>
                      <a:pt x="14" y="52"/>
                    </a:lnTo>
                    <a:lnTo>
                      <a:pt x="0" y="131"/>
                    </a:lnTo>
                    <a:lnTo>
                      <a:pt x="436" y="430"/>
                    </a:lnTo>
                    <a:lnTo>
                      <a:pt x="501" y="297"/>
                    </a:lnTo>
                    <a:lnTo>
                      <a:pt x="69" y="0"/>
                    </a:lnTo>
                    <a:close/>
                  </a:path>
                </a:pathLst>
              </a:custGeom>
              <a:solidFill>
                <a:srgbClr val="8DC634"/>
              </a:solidFill>
              <a:ln w="9525">
                <a:noFill/>
              </a:ln>
            </p:spPr>
            <p:txBody>
              <a:bodyPr/>
              <a:p>
                <a:endParaRPr lang="zh-CN" altLang="en-US"/>
              </a:p>
            </p:txBody>
          </p:sp>
          <p:sp>
            <p:nvSpPr>
              <p:cNvPr id="18485" name="Freeform 111"/>
              <p:cNvSpPr/>
              <p:nvPr/>
            </p:nvSpPr>
            <p:spPr>
              <a:xfrm>
                <a:off x="1055" y="2630"/>
                <a:ext cx="97" cy="61"/>
              </a:xfrm>
              <a:custGeom>
                <a:avLst/>
                <a:gdLst/>
                <a:ahLst/>
                <a:cxnLst>
                  <a:cxn ang="0">
                    <a:pos x="0" y="0"/>
                  </a:cxn>
                  <a:cxn ang="0">
                    <a:pos x="0" y="0"/>
                  </a:cxn>
                  <a:cxn ang="0">
                    <a:pos x="0" y="0"/>
                  </a:cxn>
                  <a:cxn ang="0">
                    <a:pos x="0" y="0"/>
                  </a:cxn>
                  <a:cxn ang="0">
                    <a:pos x="0" y="0"/>
                  </a:cxn>
                </a:cxnLst>
                <a:pathLst>
                  <a:path w="487" h="367">
                    <a:moveTo>
                      <a:pt x="51" y="0"/>
                    </a:moveTo>
                    <a:lnTo>
                      <a:pt x="0" y="55"/>
                    </a:lnTo>
                    <a:lnTo>
                      <a:pt x="455" y="367"/>
                    </a:lnTo>
                    <a:lnTo>
                      <a:pt x="487" y="301"/>
                    </a:lnTo>
                    <a:lnTo>
                      <a:pt x="51" y="0"/>
                    </a:lnTo>
                    <a:close/>
                  </a:path>
                </a:pathLst>
              </a:custGeom>
              <a:solidFill>
                <a:srgbClr val="6EAE33"/>
              </a:solidFill>
              <a:ln w="9525">
                <a:noFill/>
              </a:ln>
            </p:spPr>
            <p:txBody>
              <a:bodyPr/>
              <a:p>
                <a:endParaRPr lang="zh-CN" altLang="en-US"/>
              </a:p>
            </p:txBody>
          </p:sp>
          <p:sp>
            <p:nvSpPr>
              <p:cNvPr id="18486" name="Freeform 112"/>
              <p:cNvSpPr/>
              <p:nvPr/>
            </p:nvSpPr>
            <p:spPr>
              <a:xfrm>
                <a:off x="1143" y="2647"/>
                <a:ext cx="30" cy="45"/>
              </a:xfrm>
              <a:custGeom>
                <a:avLst/>
                <a:gdLst/>
                <a:ahLst/>
                <a:cxnLst>
                  <a:cxn ang="0">
                    <a:pos x="0" y="0"/>
                  </a:cxn>
                  <a:cxn ang="0">
                    <a:pos x="0" y="0"/>
                  </a:cxn>
                  <a:cxn ang="0">
                    <a:pos x="0" y="0"/>
                  </a:cxn>
                  <a:cxn ang="0">
                    <a:pos x="0" y="0"/>
                  </a:cxn>
                  <a:cxn ang="0">
                    <a:pos x="0" y="0"/>
                  </a:cxn>
                </a:cxnLst>
                <a:pathLst>
                  <a:path w="147" h="276">
                    <a:moveTo>
                      <a:pt x="127" y="0"/>
                    </a:moveTo>
                    <a:lnTo>
                      <a:pt x="147" y="14"/>
                    </a:lnTo>
                    <a:lnTo>
                      <a:pt x="20" y="276"/>
                    </a:lnTo>
                    <a:lnTo>
                      <a:pt x="0" y="263"/>
                    </a:lnTo>
                    <a:lnTo>
                      <a:pt x="127" y="0"/>
                    </a:lnTo>
                    <a:close/>
                  </a:path>
                </a:pathLst>
              </a:custGeom>
              <a:solidFill>
                <a:srgbClr val="C2C165"/>
              </a:solidFill>
              <a:ln w="9525">
                <a:noFill/>
              </a:ln>
            </p:spPr>
            <p:txBody>
              <a:bodyPr/>
              <a:p>
                <a:endParaRPr lang="zh-CN" altLang="en-US"/>
              </a:p>
            </p:txBody>
          </p:sp>
          <p:sp>
            <p:nvSpPr>
              <p:cNvPr id="18487" name="Freeform 113"/>
              <p:cNvSpPr/>
              <p:nvPr/>
            </p:nvSpPr>
            <p:spPr>
              <a:xfrm>
                <a:off x="1152" y="2645"/>
                <a:ext cx="23" cy="34"/>
              </a:xfrm>
              <a:custGeom>
                <a:avLst/>
                <a:gdLst/>
                <a:ahLst/>
                <a:cxnLst>
                  <a:cxn ang="0">
                    <a:pos x="0" y="0"/>
                  </a:cxn>
                  <a:cxn ang="0">
                    <a:pos x="0" y="0"/>
                  </a:cxn>
                  <a:cxn ang="0">
                    <a:pos x="0" y="0"/>
                  </a:cxn>
                  <a:cxn ang="0">
                    <a:pos x="0" y="0"/>
                  </a:cxn>
                  <a:cxn ang="0">
                    <a:pos x="0" y="0"/>
                  </a:cxn>
                </a:cxnLst>
                <a:pathLst>
                  <a:path w="114" h="209">
                    <a:moveTo>
                      <a:pt x="94" y="0"/>
                    </a:moveTo>
                    <a:lnTo>
                      <a:pt x="114" y="14"/>
                    </a:lnTo>
                    <a:lnTo>
                      <a:pt x="20" y="209"/>
                    </a:lnTo>
                    <a:lnTo>
                      <a:pt x="0" y="195"/>
                    </a:lnTo>
                    <a:lnTo>
                      <a:pt x="94" y="0"/>
                    </a:lnTo>
                    <a:close/>
                  </a:path>
                </a:pathLst>
              </a:custGeom>
              <a:solidFill>
                <a:srgbClr val="FDFC9B"/>
              </a:solidFill>
              <a:ln w="9525">
                <a:noFill/>
              </a:ln>
            </p:spPr>
            <p:txBody>
              <a:bodyPr/>
              <a:p>
                <a:endParaRPr lang="zh-CN" altLang="en-US"/>
              </a:p>
            </p:txBody>
          </p:sp>
          <p:sp>
            <p:nvSpPr>
              <p:cNvPr id="18488" name="Freeform 114"/>
              <p:cNvSpPr/>
              <p:nvPr/>
            </p:nvSpPr>
            <p:spPr>
              <a:xfrm>
                <a:off x="1162" y="2647"/>
                <a:ext cx="11" cy="13"/>
              </a:xfrm>
              <a:custGeom>
                <a:avLst/>
                <a:gdLst/>
                <a:ahLst/>
                <a:cxnLst>
                  <a:cxn ang="0">
                    <a:pos x="0" y="0"/>
                  </a:cxn>
                  <a:cxn ang="0">
                    <a:pos x="0" y="0"/>
                  </a:cxn>
                  <a:cxn ang="0">
                    <a:pos x="0" y="0"/>
                  </a:cxn>
                  <a:cxn ang="0">
                    <a:pos x="0" y="0"/>
                  </a:cxn>
                  <a:cxn ang="0">
                    <a:pos x="0" y="0"/>
                  </a:cxn>
                </a:cxnLst>
                <a:pathLst>
                  <a:path w="51" h="78">
                    <a:moveTo>
                      <a:pt x="31" y="0"/>
                    </a:moveTo>
                    <a:lnTo>
                      <a:pt x="51" y="14"/>
                    </a:lnTo>
                    <a:lnTo>
                      <a:pt x="21" y="78"/>
                    </a:lnTo>
                    <a:lnTo>
                      <a:pt x="0" y="65"/>
                    </a:lnTo>
                    <a:lnTo>
                      <a:pt x="31" y="0"/>
                    </a:lnTo>
                    <a:close/>
                  </a:path>
                </a:pathLst>
              </a:custGeom>
              <a:solidFill>
                <a:srgbClr val="FEFEC8"/>
              </a:solidFill>
              <a:ln w="9525">
                <a:noFill/>
              </a:ln>
            </p:spPr>
            <p:txBody>
              <a:bodyPr/>
              <a:p>
                <a:endParaRPr lang="zh-CN" altLang="en-US"/>
              </a:p>
            </p:txBody>
          </p:sp>
        </p:grpSp>
      </p:grpSp>
      <p:sp>
        <p:nvSpPr>
          <p:cNvPr id="58" name="Rectangle 3"/>
          <p:cNvSpPr txBox="1"/>
          <p:nvPr/>
        </p:nvSpPr>
        <p:spPr>
          <a:xfrm>
            <a:off x="721995" y="2133600"/>
            <a:ext cx="7699375" cy="2706370"/>
          </a:xfrm>
          <a:prstGeom prst="rect">
            <a:avLst/>
          </a:prstGeom>
          <a:noFill/>
          <a:ln w="9525">
            <a:noFill/>
          </a:ln>
        </p:spPr>
        <p:txBody>
          <a:bodyPr/>
          <a:p>
            <a:pPr>
              <a:lnSpc>
                <a:spcPct val="150000"/>
              </a:lnSpc>
              <a:spcBef>
                <a:spcPct val="20000"/>
              </a:spcBef>
            </a:pPr>
            <a:r>
              <a:rPr lang="en-US" altLang="zh-CN" sz="2800" dirty="0">
                <a:solidFill>
                  <a:srgbClr val="311EE8"/>
                </a:solidFill>
                <a:uFillTx/>
                <a:latin typeface="Arial" panose="020B0604020202020204" pitchFamily="34" charset="0"/>
                <a:ea typeface="黑体" panose="02010609060101010101" pitchFamily="2" charset="-122"/>
              </a:rPr>
              <a:t>1.</a:t>
            </a:r>
            <a:r>
              <a:rPr lang="zh-CN" altLang="en-US" sz="2800" dirty="0">
                <a:solidFill>
                  <a:srgbClr val="311EE8"/>
                </a:solidFill>
                <a:uFillTx/>
                <a:latin typeface="Arial" panose="020B0604020202020204" pitchFamily="34" charset="0"/>
                <a:ea typeface="黑体" panose="02010609060101010101" pitchFamily="2" charset="-122"/>
              </a:rPr>
              <a:t>翠翠这一形象象征着什么呢？</a:t>
            </a:r>
            <a:endParaRPr lang="zh-CN" altLang="en-US" sz="2800" dirty="0">
              <a:solidFill>
                <a:srgbClr val="311EE8"/>
              </a:solidFill>
              <a:uFillTx/>
              <a:latin typeface="Arial" panose="020B0604020202020204" pitchFamily="34" charset="0"/>
              <a:ea typeface="黑体" panose="02010609060101010101" pitchFamily="2" charset="-122"/>
            </a:endParaRPr>
          </a:p>
          <a:p>
            <a:pPr>
              <a:lnSpc>
                <a:spcPct val="150000"/>
              </a:lnSpc>
              <a:spcBef>
                <a:spcPct val="20000"/>
              </a:spcBef>
            </a:pPr>
            <a:r>
              <a:rPr lang="zh-CN" altLang="en-US" sz="2800" dirty="0">
                <a:solidFill>
                  <a:srgbClr val="FF0000"/>
                </a:solidFill>
                <a:latin typeface="Arial" panose="020B0604020202020204" pitchFamily="34" charset="0"/>
                <a:ea typeface="黑体" panose="02010609060101010101" pitchFamily="2" charset="-122"/>
              </a:rPr>
              <a:t>爱与美；</a:t>
            </a:r>
            <a:endParaRPr lang="zh-CN" altLang="en-US" sz="2800" dirty="0">
              <a:solidFill>
                <a:srgbClr val="FF0000"/>
              </a:solidFill>
              <a:latin typeface="Arial" panose="020B0604020202020204" pitchFamily="34" charset="0"/>
              <a:ea typeface="黑体" panose="02010609060101010101" pitchFamily="2" charset="-122"/>
            </a:endParaRPr>
          </a:p>
          <a:p>
            <a:pPr>
              <a:lnSpc>
                <a:spcPct val="150000"/>
              </a:lnSpc>
              <a:spcBef>
                <a:spcPct val="20000"/>
              </a:spcBef>
            </a:pPr>
            <a:r>
              <a:rPr lang="zh-CN" altLang="en-US" sz="2800" dirty="0">
                <a:solidFill>
                  <a:srgbClr val="FF0000"/>
                </a:solidFill>
                <a:latin typeface="Arial" panose="020B0604020202020204" pitchFamily="34" charset="0"/>
                <a:ea typeface="黑体" panose="02010609060101010101" pitchFamily="2" charset="-122"/>
              </a:rPr>
              <a:t>人性与人生优美的极致；</a:t>
            </a:r>
            <a:endParaRPr lang="zh-CN" altLang="en-US" sz="2800" dirty="0">
              <a:solidFill>
                <a:srgbClr val="FF0000"/>
              </a:solidFill>
              <a:latin typeface="Arial" panose="020B0604020202020204" pitchFamily="34" charset="0"/>
              <a:ea typeface="黑体" panose="02010609060101010101" pitchFamily="2" charset="-122"/>
            </a:endParaRPr>
          </a:p>
          <a:p>
            <a:pPr>
              <a:lnSpc>
                <a:spcPct val="150000"/>
              </a:lnSpc>
              <a:spcBef>
                <a:spcPct val="20000"/>
              </a:spcBef>
            </a:pPr>
            <a:r>
              <a:rPr lang="zh-CN" altLang="en-US" sz="2800" dirty="0">
                <a:solidFill>
                  <a:srgbClr val="FF0000"/>
                </a:solidFill>
                <a:latin typeface="Arial" panose="020B0604020202020204" pitchFamily="34" charset="0"/>
                <a:ea typeface="黑体" panose="02010609060101010101" pitchFamily="2" charset="-122"/>
              </a:rPr>
              <a:t>翠翠凝聚了沈从文对湘西文化的无尽伤逝和眷恋。</a:t>
            </a:r>
            <a:endParaRPr lang="zh-CN" altLang="en-US" sz="2800" dirty="0">
              <a:solidFill>
                <a:srgbClr val="FF0000"/>
              </a:solidFill>
              <a:latin typeface="Arial" panose="020B0604020202020204" pitchFamily="34" charset="0"/>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8">
                                            <p:txEl>
                                              <p:charRg st="0" end="15"/>
                                            </p:txEl>
                                          </p:spTgt>
                                        </p:tgtEl>
                                        <p:attrNameLst>
                                          <p:attrName>style.visibility</p:attrName>
                                        </p:attrNameLst>
                                      </p:cBhvr>
                                      <p:to>
                                        <p:strVal val="visible"/>
                                      </p:to>
                                    </p:set>
                                    <p:animEffect transition="in" filter="slide(fromBottom)">
                                      <p:cBhvr>
                                        <p:cTn id="7" dur="500"/>
                                        <p:tgtEl>
                                          <p:spTgt spid="58">
                                            <p:txEl>
                                              <p:charRg st="0" end="1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58">
                                            <p:txEl>
                                              <p:charRg st="15" end="19"/>
                                            </p:txEl>
                                          </p:spTgt>
                                        </p:tgtEl>
                                        <p:attrNameLst>
                                          <p:attrName>style.visibility</p:attrName>
                                        </p:attrNameLst>
                                      </p:cBhvr>
                                      <p:to>
                                        <p:strVal val="visible"/>
                                      </p:to>
                                    </p:set>
                                    <p:animEffect transition="in" filter="slide(fromBottom)">
                                      <p:cBhvr>
                                        <p:cTn id="12" dur="500"/>
                                        <p:tgtEl>
                                          <p:spTgt spid="58">
                                            <p:txEl>
                                              <p:charRg st="15" end="1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58">
                                            <p:txEl>
                                              <p:charRg st="19" end="30"/>
                                            </p:txEl>
                                          </p:spTgt>
                                        </p:tgtEl>
                                        <p:attrNameLst>
                                          <p:attrName>style.visibility</p:attrName>
                                        </p:attrNameLst>
                                      </p:cBhvr>
                                      <p:to>
                                        <p:strVal val="visible"/>
                                      </p:to>
                                    </p:set>
                                    <p:animEffect transition="in" filter="slide(fromBottom)">
                                      <p:cBhvr>
                                        <p:cTn id="17" dur="500"/>
                                        <p:tgtEl>
                                          <p:spTgt spid="58">
                                            <p:txEl>
                                              <p:charRg st="19" end="3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58">
                                            <p:txEl>
                                              <p:charRg st="30" end="52"/>
                                            </p:txEl>
                                          </p:spTgt>
                                        </p:tgtEl>
                                        <p:attrNameLst>
                                          <p:attrName>style.visibility</p:attrName>
                                        </p:attrNameLst>
                                      </p:cBhvr>
                                      <p:to>
                                        <p:strVal val="visible"/>
                                      </p:to>
                                    </p:set>
                                    <p:animEffect transition="in" filter="slide(fromBottom)">
                                      <p:cBhvr>
                                        <p:cTn id="22" dur="500"/>
                                        <p:tgtEl>
                                          <p:spTgt spid="58">
                                            <p:txEl>
                                              <p:charRg st="30" end="5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 name="Rectangle 2"/>
          <p:cNvSpPr txBox="1"/>
          <p:nvPr/>
        </p:nvSpPr>
        <p:spPr>
          <a:xfrm>
            <a:off x="743585" y="1339850"/>
            <a:ext cx="7714615" cy="504825"/>
          </a:xfrm>
          <a:prstGeom prst="rect">
            <a:avLst/>
          </a:prstGeom>
          <a:noFill/>
          <a:ln w="9525">
            <a:noFill/>
          </a:ln>
        </p:spPr>
        <p:txBody>
          <a:bodyPr/>
          <a:p>
            <a:pPr>
              <a:lnSpc>
                <a:spcPct val="150000"/>
              </a:lnSpc>
            </a:pPr>
            <a:r>
              <a:rPr lang="en-US" altLang="zh-CN" sz="2800" dirty="0">
                <a:solidFill>
                  <a:srgbClr val="311EE8"/>
                </a:solidFill>
                <a:uFillTx/>
                <a:latin typeface="Arial" panose="020B0604020202020204" pitchFamily="34" charset="0"/>
                <a:ea typeface="黑体" panose="02010609060101010101" pitchFamily="2" charset="-122"/>
              </a:rPr>
              <a:t>2.“</a:t>
            </a:r>
            <a:r>
              <a:rPr lang="zh-CN" altLang="en-US" sz="2800" dirty="0">
                <a:solidFill>
                  <a:srgbClr val="311EE8"/>
                </a:solidFill>
                <a:uFillTx/>
                <a:latin typeface="Arial" panose="020B0604020202020204" pitchFamily="34" charset="0"/>
                <a:ea typeface="黑体" panose="02010609060101010101" pitchFamily="2" charset="-122"/>
              </a:rPr>
              <a:t>渡船，爷爷，端午节”这象征着什么呢？</a:t>
            </a:r>
            <a:endParaRPr lang="zh-CN" altLang="en-US" sz="2800" dirty="0">
              <a:solidFill>
                <a:srgbClr val="311EE8"/>
              </a:solidFill>
              <a:uFillTx/>
              <a:latin typeface="Arial" panose="020B0604020202020204" pitchFamily="34" charset="0"/>
              <a:ea typeface="黑体" panose="02010609060101010101" pitchFamily="2" charset="-122"/>
            </a:endParaRPr>
          </a:p>
        </p:txBody>
      </p:sp>
      <p:sp>
        <p:nvSpPr>
          <p:cNvPr id="6" name="Rectangle 3"/>
          <p:cNvSpPr txBox="1"/>
          <p:nvPr/>
        </p:nvSpPr>
        <p:spPr>
          <a:xfrm>
            <a:off x="982663" y="2667000"/>
            <a:ext cx="7178675" cy="2270125"/>
          </a:xfrm>
          <a:prstGeom prst="rect">
            <a:avLst/>
          </a:prstGeom>
          <a:noFill/>
          <a:ln w="9525">
            <a:noFill/>
          </a:ln>
        </p:spPr>
        <p:txBody>
          <a:bodyPr/>
          <a:p>
            <a:pPr>
              <a:lnSpc>
                <a:spcPct val="150000"/>
              </a:lnSpc>
              <a:spcBef>
                <a:spcPct val="20000"/>
              </a:spcBef>
            </a:pPr>
            <a:r>
              <a:rPr lang="zh-CN" altLang="en-US" sz="2800" dirty="0">
                <a:solidFill>
                  <a:srgbClr val="FF0000"/>
                </a:solidFill>
                <a:latin typeface="Arial" panose="020B0604020202020204" pitchFamily="34" charset="0"/>
                <a:ea typeface="黑体" panose="02010609060101010101" pitchFamily="2" charset="-122"/>
              </a:rPr>
              <a:t>少数民族古老的历史；</a:t>
            </a:r>
            <a:endParaRPr lang="zh-CN" altLang="en-US" sz="2800" dirty="0">
              <a:solidFill>
                <a:srgbClr val="FF0000"/>
              </a:solidFill>
              <a:latin typeface="Arial" panose="020B0604020202020204" pitchFamily="34" charset="0"/>
              <a:ea typeface="黑体" panose="02010609060101010101" pitchFamily="2" charset="-122"/>
            </a:endParaRPr>
          </a:p>
          <a:p>
            <a:pPr>
              <a:lnSpc>
                <a:spcPct val="150000"/>
              </a:lnSpc>
              <a:spcBef>
                <a:spcPct val="20000"/>
              </a:spcBef>
            </a:pPr>
            <a:r>
              <a:rPr lang="zh-CN" altLang="en-US" sz="2800" dirty="0">
                <a:solidFill>
                  <a:srgbClr val="FF0000"/>
                </a:solidFill>
                <a:latin typeface="Arial" panose="020B0604020202020204" pitchFamily="34" charset="0"/>
                <a:ea typeface="黑体" panose="02010609060101010101" pitchFamily="2" charset="-122"/>
              </a:rPr>
              <a:t>风俗淳朴、重义轻利、正直素朴的人情美；</a:t>
            </a:r>
            <a:endParaRPr lang="zh-CN" altLang="en-US" sz="2800" dirty="0">
              <a:solidFill>
                <a:srgbClr val="FF0000"/>
              </a:solidFill>
              <a:latin typeface="Arial" panose="020B0604020202020204" pitchFamily="34" charset="0"/>
              <a:ea typeface="黑体" panose="02010609060101010101" pitchFamily="2" charset="-122"/>
            </a:endParaRPr>
          </a:p>
          <a:p>
            <a:pPr>
              <a:lnSpc>
                <a:spcPct val="150000"/>
              </a:lnSpc>
              <a:spcBef>
                <a:spcPct val="20000"/>
              </a:spcBef>
            </a:pPr>
            <a:r>
              <a:rPr lang="zh-CN" altLang="en-US" sz="2800" dirty="0">
                <a:solidFill>
                  <a:srgbClr val="FF0000"/>
                </a:solidFill>
                <a:latin typeface="Arial" panose="020B0604020202020204" pitchFamily="34" charset="0"/>
                <a:ea typeface="黑体" panose="02010609060101010101" pitchFamily="2" charset="-122"/>
              </a:rPr>
              <a:t>隐喻少数民族古老的生活方式。</a:t>
            </a:r>
            <a:endParaRPr lang="zh-CN" altLang="en-US" sz="2800" dirty="0">
              <a:solidFill>
                <a:srgbClr val="FF0000"/>
              </a:solidFill>
              <a:latin typeface="Arial" panose="020B0604020202020204" pitchFamily="34" charset="0"/>
              <a:ea typeface="黑体" panose="02010609060101010101" pitchFamily="2" charset="-122"/>
            </a:endParaRPr>
          </a:p>
          <a:p>
            <a:pPr>
              <a:lnSpc>
                <a:spcPct val="150000"/>
              </a:lnSpc>
              <a:spcBef>
                <a:spcPct val="20000"/>
              </a:spcBef>
            </a:pPr>
            <a:endParaRPr lang="en-US" altLang="zh-CN" sz="2800" dirty="0">
              <a:solidFill>
                <a:srgbClr val="FF0000"/>
              </a:solidFill>
              <a:latin typeface="Arial" panose="020B0604020202020204" pitchFamily="34" charset="0"/>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6">
                                            <p:txEl>
                                              <p:charRg st="0" end="10"/>
                                            </p:txEl>
                                          </p:spTgt>
                                        </p:tgtEl>
                                        <p:attrNameLst>
                                          <p:attrName>style.visibility</p:attrName>
                                        </p:attrNameLst>
                                      </p:cBhvr>
                                      <p:to>
                                        <p:strVal val="visible"/>
                                      </p:to>
                                    </p:set>
                                    <p:animEffect transition="in" filter="slide(fromBottom)">
                                      <p:cBhvr>
                                        <p:cTn id="12" dur="500"/>
                                        <p:tgtEl>
                                          <p:spTgt spid="6">
                                            <p:txEl>
                                              <p:charRg st="0" end="1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6">
                                            <p:txEl>
                                              <p:charRg st="10" end="29"/>
                                            </p:txEl>
                                          </p:spTgt>
                                        </p:tgtEl>
                                        <p:attrNameLst>
                                          <p:attrName>style.visibility</p:attrName>
                                        </p:attrNameLst>
                                      </p:cBhvr>
                                      <p:to>
                                        <p:strVal val="visible"/>
                                      </p:to>
                                    </p:set>
                                    <p:animEffect transition="in" filter="slide(fromBottom)">
                                      <p:cBhvr>
                                        <p:cTn id="17" dur="500"/>
                                        <p:tgtEl>
                                          <p:spTgt spid="6">
                                            <p:txEl>
                                              <p:charRg st="10" end="29"/>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6">
                                            <p:txEl>
                                              <p:charRg st="29" end="44"/>
                                            </p:txEl>
                                          </p:spTgt>
                                        </p:tgtEl>
                                        <p:attrNameLst>
                                          <p:attrName>style.visibility</p:attrName>
                                        </p:attrNameLst>
                                      </p:cBhvr>
                                      <p:to>
                                        <p:strVal val="visible"/>
                                      </p:to>
                                    </p:set>
                                    <p:animEffect transition="in" filter="slide(fromBottom)">
                                      <p:cBhvr>
                                        <p:cTn id="22" dur="500"/>
                                        <p:tgtEl>
                                          <p:spTgt spid="6">
                                            <p:txEl>
                                              <p:charRg st="29" end="4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29026" name="Rectangle 2"/>
          <p:cNvSpPr>
            <a:spLocks noGrp="1"/>
          </p:cNvSpPr>
          <p:nvPr>
            <p:ph type="title"/>
          </p:nvPr>
        </p:nvSpPr>
        <p:spPr>
          <a:xfrm>
            <a:off x="885825" y="1246188"/>
            <a:ext cx="7372350" cy="1227137"/>
          </a:xfrm>
        </p:spPr>
        <p:txBody>
          <a:bodyPr anchor="ctr" anchorCtr="0"/>
          <a:p>
            <a:pPr algn="l">
              <a:lnSpc>
                <a:spcPct val="150000"/>
              </a:lnSpc>
            </a:pPr>
            <a:r>
              <a:rPr lang="en-US" altLang="zh-CN" sz="2500" dirty="0">
                <a:solidFill>
                  <a:srgbClr val="311EE8"/>
                </a:solidFill>
                <a:uFillTx/>
                <a:ea typeface="黑体" panose="02010609060101010101" pitchFamily="2" charset="-122"/>
              </a:rPr>
              <a:t>3.</a:t>
            </a:r>
            <a:r>
              <a:rPr lang="zh-CN" altLang="en-US" sz="2500" dirty="0">
                <a:solidFill>
                  <a:srgbClr val="311EE8"/>
                </a:solidFill>
                <a:uFillTx/>
                <a:ea typeface="黑体" panose="02010609060101010101" pitchFamily="2" charset="-122"/>
              </a:rPr>
              <a:t>边城是落后的，封闭的，为什么作者却极力这样的歌颂原始社会呢</a:t>
            </a:r>
            <a:r>
              <a:rPr lang="en-US" altLang="zh-CN" sz="2500" dirty="0">
                <a:solidFill>
                  <a:srgbClr val="311EE8"/>
                </a:solidFill>
                <a:uFillTx/>
                <a:ea typeface="黑体" panose="02010609060101010101" pitchFamily="2" charset="-122"/>
              </a:rPr>
              <a:t>?</a:t>
            </a:r>
            <a:endParaRPr lang="en-US" altLang="zh-CN" sz="2500" dirty="0">
              <a:solidFill>
                <a:srgbClr val="311EE8"/>
              </a:solidFill>
              <a:uFillTx/>
              <a:ea typeface="黑体" panose="02010609060101010101" pitchFamily="2" charset="-122"/>
            </a:endParaRPr>
          </a:p>
        </p:txBody>
      </p:sp>
      <p:sp>
        <p:nvSpPr>
          <p:cNvPr id="129027" name="Rectangle 3"/>
          <p:cNvSpPr>
            <a:spLocks noGrp="1"/>
          </p:cNvSpPr>
          <p:nvPr>
            <p:ph idx="1"/>
          </p:nvPr>
        </p:nvSpPr>
        <p:spPr>
          <a:xfrm>
            <a:off x="885825" y="2867025"/>
            <a:ext cx="7372350" cy="1341438"/>
          </a:xfrm>
        </p:spPr>
        <p:txBody>
          <a:bodyPr anchor="t" anchorCtr="0"/>
          <a:p>
            <a:pPr marL="0" indent="0">
              <a:lnSpc>
                <a:spcPct val="150000"/>
              </a:lnSpc>
              <a:buNone/>
            </a:pPr>
            <a:r>
              <a:rPr lang="zh-CN" altLang="en-US" sz="2800" dirty="0">
                <a:solidFill>
                  <a:srgbClr val="FF0000"/>
                </a:solidFill>
                <a:ea typeface="黑体" panose="02010609060101010101" pitchFamily="2" charset="-122"/>
              </a:rPr>
              <a:t>因为只有具备原始血性与骄傲的人，才能不流于贪婪和奸诈。</a:t>
            </a:r>
            <a:endParaRPr lang="zh-CN" altLang="en-US" sz="2800" dirty="0">
              <a:solidFill>
                <a:srgbClr val="FF0000"/>
              </a:solidFill>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29026"/>
                                        </p:tgtEl>
                                        <p:attrNameLst>
                                          <p:attrName>style.visibility</p:attrName>
                                        </p:attrNameLst>
                                      </p:cBhvr>
                                      <p:to>
                                        <p:strVal val="visible"/>
                                      </p:to>
                                    </p:set>
                                    <p:animEffect transition="in" filter="slide(fromBottom)">
                                      <p:cBhvr>
                                        <p:cTn id="7" dur="500"/>
                                        <p:tgtEl>
                                          <p:spTgt spid="12902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29027">
                                            <p:txEl>
                                              <p:charRg st="0" end="27"/>
                                            </p:txEl>
                                          </p:spTgt>
                                        </p:tgtEl>
                                        <p:attrNameLst>
                                          <p:attrName>style.visibility</p:attrName>
                                        </p:attrNameLst>
                                      </p:cBhvr>
                                      <p:to>
                                        <p:strVal val="visible"/>
                                      </p:to>
                                    </p:set>
                                    <p:animEffect transition="in" filter="slide(fromBottom)">
                                      <p:cBhvr>
                                        <p:cTn id="12" dur="500"/>
                                        <p:tgtEl>
                                          <p:spTgt spid="129027">
                                            <p:txEl>
                                              <p:charRg st="0" end="2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30050" name="Rectangle 2"/>
          <p:cNvSpPr>
            <a:spLocks noGrp="1"/>
          </p:cNvSpPr>
          <p:nvPr>
            <p:ph type="title"/>
          </p:nvPr>
        </p:nvSpPr>
        <p:spPr>
          <a:xfrm>
            <a:off x="898525" y="1343025"/>
            <a:ext cx="7050088" cy="696913"/>
          </a:xfrm>
        </p:spPr>
        <p:txBody>
          <a:bodyPr anchor="ctr" anchorCtr="0"/>
          <a:p>
            <a:pPr algn="l">
              <a:lnSpc>
                <a:spcPct val="150000"/>
              </a:lnSpc>
            </a:pPr>
            <a:r>
              <a:rPr lang="en-US" altLang="zh-CN" sz="2800" dirty="0">
                <a:solidFill>
                  <a:srgbClr val="311EE8"/>
                </a:solidFill>
                <a:uFillTx/>
                <a:ea typeface="黑体" panose="02010609060101010101" pitchFamily="2" charset="-122"/>
              </a:rPr>
              <a:t>4.</a:t>
            </a:r>
            <a:r>
              <a:rPr lang="zh-CN" altLang="en-US" sz="2800" dirty="0">
                <a:solidFill>
                  <a:srgbClr val="311EE8"/>
                </a:solidFill>
                <a:uFillTx/>
                <a:ea typeface="黑体" panose="02010609060101010101" pitchFamily="2" charset="-122"/>
              </a:rPr>
              <a:t>沈从文要用“边城的世界”告诉我们什么？（主题）</a:t>
            </a:r>
            <a:endParaRPr lang="zh-CN" altLang="en-US" sz="2800" dirty="0">
              <a:solidFill>
                <a:srgbClr val="311EE8"/>
              </a:solidFill>
              <a:uFillTx/>
              <a:ea typeface="黑体" panose="02010609060101010101" pitchFamily="2" charset="-122"/>
            </a:endParaRPr>
          </a:p>
        </p:txBody>
      </p:sp>
      <p:sp>
        <p:nvSpPr>
          <p:cNvPr id="130051" name="Rectangle 3"/>
          <p:cNvSpPr>
            <a:spLocks noGrp="1"/>
          </p:cNvSpPr>
          <p:nvPr>
            <p:ph idx="1"/>
          </p:nvPr>
        </p:nvSpPr>
        <p:spPr>
          <a:xfrm>
            <a:off x="762000" y="2819400"/>
            <a:ext cx="7698740" cy="2257425"/>
          </a:xfrm>
        </p:spPr>
        <p:txBody>
          <a:bodyPr anchor="t" anchorCtr="0"/>
          <a:p>
            <a:pPr marL="0" indent="0">
              <a:lnSpc>
                <a:spcPct val="150000"/>
              </a:lnSpc>
              <a:buNone/>
            </a:pPr>
            <a:r>
              <a:rPr lang="zh-CN" altLang="en-US" sz="2800" dirty="0">
                <a:solidFill>
                  <a:srgbClr val="FF0000"/>
                </a:solidFill>
                <a:ea typeface="黑体" panose="02010609060101010101" pitchFamily="2" charset="-122"/>
              </a:rPr>
              <a:t>对人类纯真的感情与完整人格的肯定；</a:t>
            </a:r>
            <a:endParaRPr lang="zh-CN" altLang="en-US" sz="2800" dirty="0">
              <a:solidFill>
                <a:srgbClr val="FF0000"/>
              </a:solidFill>
              <a:ea typeface="黑体" panose="02010609060101010101" pitchFamily="2" charset="-122"/>
            </a:endParaRPr>
          </a:p>
          <a:p>
            <a:pPr marL="0" indent="0">
              <a:lnSpc>
                <a:spcPct val="150000"/>
              </a:lnSpc>
              <a:buNone/>
            </a:pPr>
            <a:r>
              <a:rPr lang="zh-CN" altLang="en-US" sz="2800" dirty="0">
                <a:solidFill>
                  <a:srgbClr val="FF0000"/>
                </a:solidFill>
                <a:ea typeface="黑体" panose="02010609060101010101" pitchFamily="2" charset="-122"/>
              </a:rPr>
              <a:t>对自满自大、轻率浮躁的现代中国社会一种批判；</a:t>
            </a:r>
            <a:endParaRPr lang="zh-CN" altLang="en-US" sz="2800" dirty="0">
              <a:solidFill>
                <a:srgbClr val="FF0000"/>
              </a:solidFill>
              <a:ea typeface="黑体" panose="02010609060101010101" pitchFamily="2" charset="-122"/>
            </a:endParaRPr>
          </a:p>
          <a:p>
            <a:pPr marL="0" indent="0">
              <a:lnSpc>
                <a:spcPct val="150000"/>
              </a:lnSpc>
              <a:buNone/>
            </a:pPr>
            <a:r>
              <a:rPr lang="zh-CN" altLang="en-US" sz="2800" dirty="0">
                <a:solidFill>
                  <a:srgbClr val="FF0000"/>
                </a:solidFill>
                <a:ea typeface="黑体" panose="02010609060101010101" pitchFamily="2" charset="-122"/>
              </a:rPr>
              <a:t>对汉族文化和城市文明入侵的担心。</a:t>
            </a:r>
            <a:endParaRPr lang="zh-CN" altLang="en-US" sz="2800" dirty="0">
              <a:solidFill>
                <a:srgbClr val="FF0000"/>
              </a:solidFill>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30050"/>
                                        </p:tgtEl>
                                        <p:attrNameLst>
                                          <p:attrName>style.visibility</p:attrName>
                                        </p:attrNameLst>
                                      </p:cBhvr>
                                      <p:to>
                                        <p:strVal val="visible"/>
                                      </p:to>
                                    </p:set>
                                    <p:animEffect transition="in" filter="slide(fromBottom)">
                                      <p:cBhvr>
                                        <p:cTn id="7" dur="500"/>
                                        <p:tgtEl>
                                          <p:spTgt spid="130050"/>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30051">
                                            <p:txEl>
                                              <p:charRg st="0" end="17"/>
                                            </p:txEl>
                                          </p:spTgt>
                                        </p:tgtEl>
                                        <p:attrNameLst>
                                          <p:attrName>style.visibility</p:attrName>
                                        </p:attrNameLst>
                                      </p:cBhvr>
                                      <p:to>
                                        <p:strVal val="visible"/>
                                      </p:to>
                                    </p:set>
                                    <p:animEffect transition="in" filter="slide(fromBottom)">
                                      <p:cBhvr>
                                        <p:cTn id="12" dur="500"/>
                                        <p:tgtEl>
                                          <p:spTgt spid="130051">
                                            <p:txEl>
                                              <p:charRg st="0" end="1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130051">
                                            <p:txEl>
                                              <p:charRg st="17" end="39"/>
                                            </p:txEl>
                                          </p:spTgt>
                                        </p:tgtEl>
                                        <p:attrNameLst>
                                          <p:attrName>style.visibility</p:attrName>
                                        </p:attrNameLst>
                                      </p:cBhvr>
                                      <p:to>
                                        <p:strVal val="visible"/>
                                      </p:to>
                                    </p:set>
                                    <p:animEffect transition="in" filter="slide(fromBottom)">
                                      <p:cBhvr>
                                        <p:cTn id="17" dur="500"/>
                                        <p:tgtEl>
                                          <p:spTgt spid="130051">
                                            <p:txEl>
                                              <p:charRg st="17" end="39"/>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130051">
                                            <p:txEl>
                                              <p:charRg st="39" end="55"/>
                                            </p:txEl>
                                          </p:spTgt>
                                        </p:tgtEl>
                                        <p:attrNameLst>
                                          <p:attrName>style.visibility</p:attrName>
                                        </p:attrNameLst>
                                      </p:cBhvr>
                                      <p:to>
                                        <p:strVal val="visible"/>
                                      </p:to>
                                    </p:set>
                                    <p:animEffect transition="in" filter="slide(fromBottom)">
                                      <p:cBhvr>
                                        <p:cTn id="22" dur="500"/>
                                        <p:tgtEl>
                                          <p:spTgt spid="130051">
                                            <p:txEl>
                                              <p:charRg st="39" end="5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0"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4097" name="Picture 2" descr="32906346ff0931046b63e51b"/>
          <p:cNvPicPr>
            <a:picLocks noChangeAspect="1"/>
          </p:cNvPicPr>
          <p:nvPr/>
        </p:nvPicPr>
        <p:blipFill>
          <a:blip r:embed="rId1"/>
          <a:stretch>
            <a:fillRect/>
          </a:stretch>
        </p:blipFill>
        <p:spPr>
          <a:xfrm>
            <a:off x="0" y="0"/>
            <a:ext cx="9144000" cy="6962775"/>
          </a:xfrm>
          <a:prstGeom prst="rect">
            <a:avLst/>
          </a:prstGeom>
          <a:noFill/>
          <a:ln w="9525">
            <a:noFill/>
          </a:ln>
        </p:spPr>
      </p:pic>
      <p:sp>
        <p:nvSpPr>
          <p:cNvPr id="12291" name="Text Box 3"/>
          <p:cNvSpPr txBox="1">
            <a:spLocks noChangeArrowheads="1"/>
          </p:cNvSpPr>
          <p:nvPr/>
        </p:nvSpPr>
        <p:spPr bwMode="auto">
          <a:xfrm>
            <a:off x="5003800" y="1196975"/>
            <a:ext cx="3960813" cy="4584700"/>
          </a:xfrm>
          <a:prstGeom prst="rect">
            <a:avLst/>
          </a:prstGeom>
          <a:noFill/>
          <a:ln w="9525">
            <a:noFill/>
            <a:miter lim="800000"/>
          </a:ln>
          <a:effectLst/>
        </p:spPr>
        <p:txBody>
          <a:bodyPr>
            <a:spAutoFit/>
          </a:bodyPr>
          <a:p>
            <a:pPr>
              <a:spcBef>
                <a:spcPct val="50000"/>
              </a:spcBef>
            </a:pPr>
            <a:r>
              <a:rPr lang="zh-CN" altLang="zh-CN" sz="3200" b="1" i="1" noProof="1" dirty="0">
                <a:solidFill>
                  <a:schemeClr val="folHlink"/>
                </a:solidFill>
                <a:effectLst>
                  <a:outerShdw blurRad="38100" dist="38100" dir="2700000">
                    <a:srgbClr val="C0C0C0"/>
                  </a:outerShdw>
                </a:effectLst>
                <a:latin typeface="Arial" panose="020B0604020202020204" pitchFamily="34" charset="0"/>
                <a:ea typeface="宋体" panose="02010600030101010101" pitchFamily="2" charset="-122"/>
                <a:cs typeface="+mn-cs"/>
              </a:rPr>
              <a:t>      </a:t>
            </a:r>
            <a:r>
              <a:rPr lang="zh-CN" altLang="en-US" sz="2000" b="1" i="1" noProof="1" dirty="0">
                <a:solidFill>
                  <a:schemeClr val="folHlink"/>
                </a:solidFill>
                <a:effectLst>
                  <a:outerShdw blurRad="38100" dist="38100" dir="2700000">
                    <a:srgbClr val="C0C0C0"/>
                  </a:outerShdw>
                </a:effectLst>
                <a:latin typeface="Arial" panose="020B0604020202020204" pitchFamily="34" charset="0"/>
                <a:ea typeface="宋体" panose="02010600030101010101" pitchFamily="2" charset="-122"/>
                <a:cs typeface="+mn-cs"/>
              </a:rPr>
              <a:t>沈从文</a:t>
            </a:r>
            <a:r>
              <a:rPr lang="zh-CN" altLang="en-US" sz="2000" b="1" noProof="1" dirty="0">
                <a:latin typeface="楷体_GB2312" pitchFamily="49" charset="-122"/>
                <a:ea typeface="楷体_GB2312" pitchFamily="49" charset="-122"/>
                <a:cs typeface="+mn-cs"/>
              </a:rPr>
              <a:t>（</a:t>
            </a:r>
            <a:r>
              <a:rPr lang="zh-CN" altLang="zh-CN" sz="2000" b="1" noProof="1" dirty="0">
                <a:latin typeface="楷体_GB2312" pitchFamily="49" charset="-122"/>
                <a:ea typeface="楷体_GB2312" pitchFamily="49" charset="-122"/>
                <a:cs typeface="+mn-cs"/>
              </a:rPr>
              <a:t>1902--1988</a:t>
            </a:r>
            <a:r>
              <a:rPr lang="zh-CN" altLang="en-US" sz="2000" b="1" noProof="1" dirty="0">
                <a:latin typeface="楷体_GB2312" pitchFamily="49" charset="-122"/>
                <a:ea typeface="楷体_GB2312" pitchFamily="49" charset="-122"/>
                <a:cs typeface="+mn-cs"/>
              </a:rPr>
              <a:t>），湖南凤凰人，我国现代小说家、散文家、文物研究家。曾任西南联大、北京大学教授。作品着力描绘不受</a:t>
            </a:r>
            <a:r>
              <a:rPr lang="zh-CN" altLang="en-US" sz="2000" b="1" noProof="1" dirty="0">
                <a:latin typeface="Arial" panose="020B0604020202020204" pitchFamily="34" charset="0"/>
                <a:ea typeface="楷体_GB2312" pitchFamily="49" charset="-122"/>
                <a:cs typeface="+mn-cs"/>
              </a:rPr>
              <a:t>“</a:t>
            </a:r>
            <a:r>
              <a:rPr lang="zh-CN" altLang="en-US" sz="2000" b="1" noProof="1" dirty="0">
                <a:latin typeface="楷体_GB2312" pitchFamily="49" charset="-122"/>
                <a:ea typeface="楷体_GB2312" pitchFamily="49" charset="-122"/>
                <a:cs typeface="+mn-cs"/>
              </a:rPr>
              <a:t>近代文明</a:t>
            </a:r>
            <a:r>
              <a:rPr lang="zh-CN" altLang="en-US" sz="2000" b="1" noProof="1" dirty="0">
                <a:latin typeface="Arial" panose="020B0604020202020204" pitchFamily="34" charset="0"/>
                <a:ea typeface="楷体_GB2312" pitchFamily="49" charset="-122"/>
                <a:cs typeface="+mn-cs"/>
              </a:rPr>
              <a:t>”</a:t>
            </a:r>
            <a:r>
              <a:rPr lang="zh-CN" altLang="en-US" sz="2000" b="1" noProof="1" dirty="0">
                <a:latin typeface="楷体_GB2312" pitchFamily="49" charset="-122"/>
                <a:ea typeface="楷体_GB2312" pitchFamily="49" charset="-122"/>
                <a:cs typeface="+mn-cs"/>
              </a:rPr>
              <a:t>玷污的原始古朴的人性，在古老的生活节奏与情调中塑造一系列不带社会阶级烙印的自然化的人，讴歌一种自在自得的人生。主要文学贡献在于创造了一种描写特殊民情的乡土文学。他的《边城》被誉为</a:t>
            </a:r>
            <a:r>
              <a:rPr lang="en-US" altLang="zh-CN" sz="2000" b="1" noProof="1" dirty="0">
                <a:latin typeface="楷体_GB2312" pitchFamily="49" charset="-122"/>
                <a:ea typeface="楷体_GB2312" pitchFamily="49" charset="-122"/>
                <a:cs typeface="+mn-cs"/>
              </a:rPr>
              <a:t>“</a:t>
            </a:r>
            <a:r>
              <a:rPr lang="zh-CN" altLang="en-US" sz="2000" b="1" noProof="1" dirty="0">
                <a:latin typeface="楷体_GB2312" pitchFamily="49" charset="-122"/>
                <a:ea typeface="楷体_GB2312" pitchFamily="49" charset="-122"/>
                <a:cs typeface="+mn-cs"/>
              </a:rPr>
              <a:t>田园诗的杰作</a:t>
            </a:r>
            <a:r>
              <a:rPr lang="en-US" altLang="zh-CN" sz="2000" b="1" noProof="1" dirty="0">
                <a:latin typeface="楷体_GB2312" pitchFamily="49" charset="-122"/>
                <a:ea typeface="楷体_GB2312" pitchFamily="49" charset="-122"/>
                <a:cs typeface="+mn-cs"/>
              </a:rPr>
              <a:t>”</a:t>
            </a:r>
            <a:r>
              <a:rPr lang="zh-CN" altLang="en-US" sz="2000" b="1" noProof="1" dirty="0">
                <a:latin typeface="楷体_GB2312" pitchFamily="49" charset="-122"/>
                <a:ea typeface="楷体_GB2312" pitchFamily="49" charset="-122"/>
                <a:cs typeface="+mn-cs"/>
              </a:rPr>
              <a:t>，是我国现代文学史上</a:t>
            </a:r>
            <a:r>
              <a:rPr lang="en-US" altLang="zh-CN" sz="2000" b="1" noProof="1" dirty="0">
                <a:latin typeface="楷体_GB2312" pitchFamily="49" charset="-122"/>
                <a:ea typeface="楷体_GB2312" pitchFamily="49" charset="-122"/>
                <a:cs typeface="+mn-cs"/>
              </a:rPr>
              <a:t>“</a:t>
            </a:r>
            <a:r>
              <a:rPr lang="zh-CN" altLang="en-US" sz="2000" b="1" noProof="1" dirty="0">
                <a:latin typeface="楷体_GB2312" pitchFamily="49" charset="-122"/>
                <a:ea typeface="楷体_GB2312" pitchFamily="49" charset="-122"/>
                <a:cs typeface="+mn-cs"/>
              </a:rPr>
              <a:t>一颗千古不磨的珠玉</a:t>
            </a:r>
            <a:r>
              <a:rPr lang="en-US" altLang="zh-CN" sz="2000" b="1" noProof="1" dirty="0">
                <a:latin typeface="楷体_GB2312" pitchFamily="49" charset="-122"/>
                <a:ea typeface="楷体_GB2312" pitchFamily="49" charset="-122"/>
                <a:cs typeface="+mn-cs"/>
              </a:rPr>
              <a:t>”</a:t>
            </a:r>
            <a:r>
              <a:rPr lang="zh-CN" altLang="en-US" sz="2000" b="1" noProof="1" dirty="0">
                <a:latin typeface="楷体_GB2312" pitchFamily="49" charset="-122"/>
                <a:ea typeface="楷体_GB2312" pitchFamily="49" charset="-122"/>
                <a:cs typeface="+mn-cs"/>
              </a:rPr>
              <a:t>。</a:t>
            </a:r>
            <a:endParaRPr lang="zh-CN" altLang="en-US" sz="2000" b="1" noProof="1" dirty="0">
              <a:latin typeface="楷体_GB2312" pitchFamily="49" charset="-122"/>
              <a:ea typeface="楷体_GB2312" pitchFamily="49" charset="-122"/>
              <a:cs typeface="+mn-cs"/>
            </a:endParaRPr>
          </a:p>
        </p:txBody>
      </p:sp>
      <p:sp>
        <p:nvSpPr>
          <p:cNvPr id="4099" name="Rectangle 4"/>
          <p:cNvSpPr/>
          <p:nvPr/>
        </p:nvSpPr>
        <p:spPr>
          <a:xfrm>
            <a:off x="0" y="4508500"/>
            <a:ext cx="9444038" cy="519113"/>
          </a:xfrm>
          <a:prstGeom prst="rect">
            <a:avLst/>
          </a:prstGeom>
          <a:noFill/>
          <a:ln w="9525">
            <a:noFill/>
          </a:ln>
        </p:spPr>
        <p:txBody>
          <a:bodyPr>
            <a:spAutoFit/>
          </a:bodyPr>
          <a:p>
            <a:r>
              <a:rPr lang="zh-CN" altLang="zh-CN" sz="2800" b="1" dirty="0">
                <a:solidFill>
                  <a:srgbClr val="FF3300"/>
                </a:solidFill>
                <a:latin typeface="Arial" panose="020B0604020202020204" pitchFamily="34" charset="0"/>
              </a:rPr>
              <a:t> </a:t>
            </a:r>
            <a:endParaRPr lang="zh-CN" altLang="zh-CN" sz="2800" b="1" dirty="0">
              <a:solidFill>
                <a:srgbClr val="FF3300"/>
              </a:solidFill>
              <a:latin typeface="Arial" panose="020B0604020202020204" pitchFamily="34" charset="0"/>
            </a:endParaRPr>
          </a:p>
        </p:txBody>
      </p:sp>
      <p:sp>
        <p:nvSpPr>
          <p:cNvPr id="4100" name="Text Box 5"/>
          <p:cNvSpPr txBox="1"/>
          <p:nvPr/>
        </p:nvSpPr>
        <p:spPr>
          <a:xfrm>
            <a:off x="1116013" y="692150"/>
            <a:ext cx="2520950" cy="641350"/>
          </a:xfrm>
          <a:prstGeom prst="rect">
            <a:avLst/>
          </a:prstGeom>
          <a:gradFill rotWithShape="1">
            <a:gsLst>
              <a:gs pos="0">
                <a:srgbClr val="004747">
                  <a:alpha val="43999"/>
                </a:srgbClr>
              </a:gs>
              <a:gs pos="100000">
                <a:schemeClr val="hlink">
                  <a:alpha val="40999"/>
                </a:schemeClr>
              </a:gs>
            </a:gsLst>
            <a:lin ang="5400000" scaled="1"/>
            <a:tileRect/>
          </a:gradFill>
          <a:ln w="9525">
            <a:noFill/>
          </a:ln>
          <a:effectLst>
            <a:outerShdw sy="50000" kx="2453608" rotWithShape="0">
              <a:schemeClr val="bg2">
                <a:alpha val="50000"/>
              </a:schemeClr>
            </a:outerShdw>
          </a:effectLst>
        </p:spPr>
        <p:txBody>
          <a:bodyPr>
            <a:spAutoFit/>
          </a:bodyPr>
          <a:p>
            <a:pPr>
              <a:spcBef>
                <a:spcPct val="50000"/>
              </a:spcBef>
            </a:pPr>
            <a:r>
              <a:rPr lang="zh-CN" altLang="zh-CN" sz="3600" b="1" dirty="0">
                <a:latin typeface="Arial" panose="020B0604020202020204" pitchFamily="34" charset="0"/>
                <a:ea typeface="楷体_GB2312" pitchFamily="49" charset="-122"/>
              </a:rPr>
              <a:t>  </a:t>
            </a:r>
            <a:r>
              <a:rPr lang="zh-CN" altLang="en-US" sz="3600" b="1" dirty="0">
                <a:solidFill>
                  <a:schemeClr val="bg1"/>
                </a:solidFill>
                <a:latin typeface="Arial" panose="020B0604020202020204" pitchFamily="34" charset="0"/>
                <a:ea typeface="楷体_GB2312" pitchFamily="49" charset="-122"/>
              </a:rPr>
              <a:t>作者介绍</a:t>
            </a:r>
            <a:endParaRPr lang="zh-CN" altLang="en-US" sz="3600" b="1" dirty="0">
              <a:solidFill>
                <a:schemeClr val="bg1"/>
              </a:solidFill>
              <a:latin typeface="Arial" panose="020B0604020202020204" pitchFamily="34" charset="0"/>
              <a:ea typeface="楷体_GB2312" pitchFamily="49" charset="-122"/>
            </a:endParaRPr>
          </a:p>
        </p:txBody>
      </p:sp>
      <p:sp>
        <p:nvSpPr>
          <p:cNvPr id="4101" name="AutoShape 6"/>
          <p:cNvSpPr/>
          <p:nvPr/>
        </p:nvSpPr>
        <p:spPr>
          <a:xfrm>
            <a:off x="323850" y="2205038"/>
            <a:ext cx="4464050" cy="3743325"/>
          </a:xfrm>
          <a:prstGeom prst="roundRect">
            <a:avLst>
              <a:gd name="adj" fmla="val 16667"/>
            </a:avLst>
          </a:prstGeom>
          <a:solidFill>
            <a:schemeClr val="folHlink"/>
          </a:solidFill>
          <a:ln w="9525" cap="flat" cmpd="sng">
            <a:solidFill>
              <a:schemeClr val="tx1"/>
            </a:solidFill>
            <a:prstDash val="solid"/>
            <a:headEnd type="none" w="med" len="med"/>
            <a:tailEnd type="none" w="med" len="med"/>
          </a:ln>
        </p:spPr>
        <p:txBody>
          <a:bodyPr wrap="none" anchor="ctr" anchorCtr="0"/>
          <a:p>
            <a:endParaRPr lang="zh-CN" altLang="en-US" dirty="0">
              <a:latin typeface="Arial" panose="020B0604020202020204" pitchFamily="34" charset="0"/>
            </a:endParaRPr>
          </a:p>
        </p:txBody>
      </p:sp>
      <p:pic>
        <p:nvPicPr>
          <p:cNvPr id="4102" name="Picture 7" descr="边城"/>
          <p:cNvPicPr>
            <a:picLocks noChangeAspect="1"/>
          </p:cNvPicPr>
          <p:nvPr/>
        </p:nvPicPr>
        <p:blipFill>
          <a:blip r:embed="rId2"/>
          <a:stretch>
            <a:fillRect/>
          </a:stretch>
        </p:blipFill>
        <p:spPr>
          <a:xfrm>
            <a:off x="611188" y="2420938"/>
            <a:ext cx="3960812" cy="3394075"/>
          </a:xfrm>
          <a:prstGeom prst="rect">
            <a:avLst/>
          </a:prstGeom>
          <a:noFill/>
          <a:ln w="9525">
            <a:noFill/>
          </a:ln>
        </p:spPr>
      </p:pic>
    </p:spTree>
  </p:cSld>
  <p:clrMapOvr>
    <a:masterClrMapping/>
  </p:clrMapOvr>
  <p:transition spd="med">
    <p:circle/>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2529" name="Rectangle 2"/>
          <p:cNvSpPr>
            <a:spLocks noGrp="1"/>
          </p:cNvSpPr>
          <p:nvPr>
            <p:ph type="title"/>
          </p:nvPr>
        </p:nvSpPr>
        <p:spPr>
          <a:xfrm>
            <a:off x="981075" y="1392238"/>
            <a:ext cx="5665788" cy="762000"/>
          </a:xfrm>
        </p:spPr>
        <p:txBody>
          <a:bodyPr anchor="ctr" anchorCtr="0"/>
          <a:p>
            <a:pPr algn="l"/>
            <a:r>
              <a:rPr lang="en-US" altLang="zh-CN" sz="2800" dirty="0">
                <a:solidFill>
                  <a:srgbClr val="311EE8"/>
                </a:solidFill>
                <a:uFillTx/>
                <a:ea typeface="黑体" panose="02010609060101010101" pitchFamily="2" charset="-122"/>
              </a:rPr>
              <a:t>5.</a:t>
            </a:r>
            <a:r>
              <a:rPr lang="zh-CN" altLang="en-US" sz="2800" dirty="0">
                <a:solidFill>
                  <a:srgbClr val="311EE8"/>
                </a:solidFill>
                <a:uFillTx/>
                <a:ea typeface="黑体" panose="02010609060101010101" pitchFamily="2" charset="-122"/>
              </a:rPr>
              <a:t>文中狗象征什么？有什么作用？</a:t>
            </a:r>
            <a:endParaRPr lang="zh-CN" altLang="en-US" sz="2800" dirty="0">
              <a:solidFill>
                <a:srgbClr val="311EE8"/>
              </a:solidFill>
              <a:uFillTx/>
              <a:ea typeface="黑体" panose="02010609060101010101" pitchFamily="2" charset="-122"/>
            </a:endParaRPr>
          </a:p>
        </p:txBody>
      </p:sp>
      <p:sp>
        <p:nvSpPr>
          <p:cNvPr id="131075" name="Rectangle 3"/>
          <p:cNvSpPr>
            <a:spLocks noGrp="1"/>
          </p:cNvSpPr>
          <p:nvPr>
            <p:ph idx="1"/>
          </p:nvPr>
        </p:nvSpPr>
        <p:spPr>
          <a:xfrm>
            <a:off x="873125" y="2154238"/>
            <a:ext cx="7397750" cy="2549525"/>
          </a:xfrm>
        </p:spPr>
        <p:txBody>
          <a:bodyPr anchor="t" anchorCtr="0"/>
          <a:p>
            <a:pPr marL="0" indent="0">
              <a:lnSpc>
                <a:spcPct val="150000"/>
              </a:lnSpc>
              <a:buNone/>
            </a:pPr>
            <a:r>
              <a:rPr lang="zh-CN" altLang="en-US" sz="2800" dirty="0">
                <a:solidFill>
                  <a:srgbClr val="FF0000"/>
                </a:solidFill>
                <a:ea typeface="黑体" panose="02010609060101010101" pitchFamily="2" charset="-122"/>
              </a:rPr>
              <a:t>一种神话崇拜；</a:t>
            </a:r>
            <a:endParaRPr lang="zh-CN" altLang="en-US" sz="2800" dirty="0">
              <a:solidFill>
                <a:srgbClr val="FF0000"/>
              </a:solidFill>
              <a:ea typeface="黑体" panose="02010609060101010101" pitchFamily="2" charset="-122"/>
            </a:endParaRPr>
          </a:p>
          <a:p>
            <a:pPr marL="0" indent="0">
              <a:lnSpc>
                <a:spcPct val="150000"/>
              </a:lnSpc>
              <a:buNone/>
            </a:pPr>
            <a:r>
              <a:rPr lang="zh-CN" altLang="en-US" sz="2800" dirty="0">
                <a:solidFill>
                  <a:srgbClr val="FF0000"/>
                </a:solidFill>
                <a:ea typeface="黑体" panose="02010609060101010101" pitchFamily="2" charset="-122"/>
              </a:rPr>
              <a:t>希望人如要追求更高的美德，就一定要保留如动物一样的原始天性不可。</a:t>
            </a:r>
            <a:endParaRPr lang="zh-CN" altLang="en-US" sz="2800" dirty="0">
              <a:solidFill>
                <a:srgbClr val="FF0000"/>
              </a:solidFill>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31075">
                                            <p:txEl>
                                              <p:charRg st="0" end="7"/>
                                            </p:txEl>
                                          </p:spTgt>
                                        </p:tgtEl>
                                        <p:attrNameLst>
                                          <p:attrName>style.visibility</p:attrName>
                                        </p:attrNameLst>
                                      </p:cBhvr>
                                      <p:to>
                                        <p:strVal val="visible"/>
                                      </p:to>
                                    </p:set>
                                    <p:animEffect transition="in" filter="slide(fromBottom)">
                                      <p:cBhvr>
                                        <p:cTn id="7" dur="500"/>
                                        <p:tgtEl>
                                          <p:spTgt spid="131075">
                                            <p:txEl>
                                              <p:charRg st="0" end="7"/>
                                            </p:txEl>
                                          </p:spTgt>
                                        </p:tgtEl>
                                      </p:cBhvr>
                                    </p:animEffect>
                                  </p:childTnLst>
                                </p:cTn>
                              </p:par>
                              <p:par>
                                <p:cTn id="8" presetID="12" presetClass="entr" presetSubtype="4" fill="hold" nodeType="withEffect">
                                  <p:stCondLst>
                                    <p:cond delay="0"/>
                                  </p:stCondLst>
                                  <p:childTnLst>
                                    <p:set>
                                      <p:cBhvr>
                                        <p:cTn id="9" dur="1" fill="hold">
                                          <p:stCondLst>
                                            <p:cond delay="0"/>
                                          </p:stCondLst>
                                        </p:cTn>
                                        <p:tgtEl>
                                          <p:spTgt spid="131075">
                                            <p:txEl>
                                              <p:charRg st="7" end="40"/>
                                            </p:txEl>
                                          </p:spTgt>
                                        </p:tgtEl>
                                        <p:attrNameLst>
                                          <p:attrName>style.visibility</p:attrName>
                                        </p:attrNameLst>
                                      </p:cBhvr>
                                      <p:to>
                                        <p:strVal val="visible"/>
                                      </p:to>
                                    </p:set>
                                    <p:animEffect transition="in" filter="slide(fromBottom)">
                                      <p:cBhvr>
                                        <p:cTn id="10" dur="500"/>
                                        <p:tgtEl>
                                          <p:spTgt spid="131075">
                                            <p:txEl>
                                              <p:charRg st="7" end="4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 name="圆角矩形 6"/>
          <p:cNvSpPr/>
          <p:nvPr/>
        </p:nvSpPr>
        <p:spPr bwMode="auto">
          <a:xfrm>
            <a:off x="3419331" y="457269"/>
            <a:ext cx="2305337" cy="627871"/>
          </a:xfrm>
          <a:prstGeom prst="roundRect">
            <a:avLst/>
          </a:prstGeom>
          <a:solidFill>
            <a:srgbClr val="92D050"/>
          </a:solidFill>
          <a:ln w="127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p>
            <a:pPr lvl="0" algn="ctr" fontAlgn="base"/>
            <a:r>
              <a:rPr lang="zh-CN" altLang="en-US" sz="3500" b="0" strike="noStrike" noProof="1" dirty="0">
                <a:solidFill>
                  <a:schemeClr val="tx1"/>
                </a:solidFill>
                <a:latin typeface="黑体" panose="02010609060101010101" pitchFamily="2" charset="-122"/>
                <a:ea typeface="黑体" panose="02010609060101010101" pitchFamily="2" charset="-122"/>
                <a:cs typeface="+mn-ea"/>
              </a:rPr>
              <a:t>课文小结</a:t>
            </a:r>
            <a:endParaRPr lang="zh-CN" altLang="zh-CN" sz="3500" b="0" strike="noStrike" noProof="1" dirty="0">
              <a:solidFill>
                <a:schemeClr val="tx1"/>
              </a:solidFill>
              <a:latin typeface="黑体" panose="02010609060101010101" pitchFamily="2" charset="-122"/>
              <a:ea typeface="黑体" panose="02010609060101010101" pitchFamily="2" charset="-122"/>
            </a:endParaRPr>
          </a:p>
        </p:txBody>
      </p:sp>
      <p:sp>
        <p:nvSpPr>
          <p:cNvPr id="23554" name="文本框 1"/>
          <p:cNvSpPr txBox="1"/>
          <p:nvPr/>
        </p:nvSpPr>
        <p:spPr>
          <a:xfrm>
            <a:off x="807085" y="1447800"/>
            <a:ext cx="7728585" cy="4523105"/>
          </a:xfrm>
          <a:prstGeom prst="rect">
            <a:avLst/>
          </a:prstGeom>
          <a:noFill/>
          <a:ln w="9525">
            <a:noFill/>
          </a:ln>
        </p:spPr>
        <p:txBody>
          <a:bodyPr wrap="square">
            <a:spAutoFit/>
          </a:bodyPr>
          <a:p>
            <a:pPr>
              <a:lnSpc>
                <a:spcPct val="150000"/>
              </a:lnSpc>
            </a:pPr>
            <a:r>
              <a:rPr lang="en-US" altLang="zh-CN" dirty="0">
                <a:latin typeface="黑体" panose="02010609060101010101" pitchFamily="2" charset="-122"/>
                <a:ea typeface="黑体" panose="02010609060101010101" pitchFamily="2" charset="-122"/>
              </a:rPr>
              <a:t>   </a:t>
            </a:r>
            <a:r>
              <a:rPr lang="en-US" altLang="zh-CN" sz="2400" dirty="0">
                <a:solidFill>
                  <a:srgbClr val="311EE8"/>
                </a:solidFill>
                <a:uFillTx/>
                <a:latin typeface="黑体" panose="02010609060101010101" pitchFamily="2" charset="-122"/>
                <a:ea typeface="黑体" panose="02010609060101010101" pitchFamily="2" charset="-122"/>
              </a:rPr>
              <a:t>《</a:t>
            </a:r>
            <a:r>
              <a:rPr lang="zh-CN" altLang="en-US" sz="2400" dirty="0">
                <a:solidFill>
                  <a:srgbClr val="311EE8"/>
                </a:solidFill>
                <a:uFillTx/>
                <a:latin typeface="黑体" panose="02010609060101010101" pitchFamily="2" charset="-122"/>
                <a:ea typeface="黑体" panose="02010609060101010101" pitchFamily="2" charset="-122"/>
              </a:rPr>
              <a:t>边城</a:t>
            </a:r>
            <a:r>
              <a:rPr lang="en-US" altLang="zh-CN" sz="2400" dirty="0">
                <a:solidFill>
                  <a:srgbClr val="311EE8"/>
                </a:solidFill>
                <a:uFillTx/>
                <a:latin typeface="黑体" panose="02010609060101010101" pitchFamily="2" charset="-122"/>
                <a:ea typeface="黑体" panose="02010609060101010101" pitchFamily="2" charset="-122"/>
              </a:rPr>
              <a:t>》</a:t>
            </a:r>
            <a:r>
              <a:rPr lang="zh-CN" altLang="en-US" sz="2400" dirty="0">
                <a:solidFill>
                  <a:srgbClr val="311EE8"/>
                </a:solidFill>
                <a:uFillTx/>
                <a:latin typeface="黑体" panose="02010609060101010101" pitchFamily="2" charset="-122"/>
                <a:ea typeface="黑体" panose="02010609060101010101" pitchFamily="2" charset="-122"/>
              </a:rPr>
              <a:t>完成于</a:t>
            </a:r>
            <a:r>
              <a:rPr lang="en-US" altLang="zh-CN" sz="2400" dirty="0">
                <a:solidFill>
                  <a:srgbClr val="311EE8"/>
                </a:solidFill>
                <a:uFillTx/>
                <a:latin typeface="黑体" panose="02010609060101010101" pitchFamily="2" charset="-122"/>
                <a:ea typeface="黑体" panose="02010609060101010101" pitchFamily="2" charset="-122"/>
              </a:rPr>
              <a:t>1934</a:t>
            </a:r>
            <a:r>
              <a:rPr lang="zh-CN" altLang="en-US" sz="2400" dirty="0">
                <a:solidFill>
                  <a:srgbClr val="311EE8"/>
                </a:solidFill>
                <a:uFillTx/>
                <a:latin typeface="黑体" panose="02010609060101010101" pitchFamily="2" charset="-122"/>
                <a:ea typeface="黑体" panose="02010609060101010101" pitchFamily="2" charset="-122"/>
              </a:rPr>
              <a:t>年</a:t>
            </a:r>
            <a:r>
              <a:rPr lang="en-US" altLang="zh-CN" sz="2400" dirty="0">
                <a:solidFill>
                  <a:srgbClr val="311EE8"/>
                </a:solidFill>
                <a:uFillTx/>
                <a:latin typeface="黑体" panose="02010609060101010101" pitchFamily="2" charset="-122"/>
                <a:ea typeface="黑体" panose="02010609060101010101" pitchFamily="2" charset="-122"/>
              </a:rPr>
              <a:t>4</a:t>
            </a:r>
            <a:r>
              <a:rPr lang="zh-CN" altLang="en-US" sz="2400" dirty="0">
                <a:solidFill>
                  <a:srgbClr val="311EE8"/>
                </a:solidFill>
                <a:uFillTx/>
                <a:latin typeface="黑体" panose="02010609060101010101" pitchFamily="2" charset="-122"/>
                <a:ea typeface="黑体" panose="02010609060101010101" pitchFamily="2" charset="-122"/>
              </a:rPr>
              <a:t>月</a:t>
            </a:r>
            <a:r>
              <a:rPr lang="en-US" altLang="zh-CN" sz="2400" dirty="0">
                <a:solidFill>
                  <a:srgbClr val="311EE8"/>
                </a:solidFill>
                <a:uFillTx/>
                <a:latin typeface="黑体" panose="02010609060101010101" pitchFamily="2" charset="-122"/>
                <a:ea typeface="黑体" panose="02010609060101010101" pitchFamily="2" charset="-122"/>
              </a:rPr>
              <a:t>19</a:t>
            </a:r>
            <a:r>
              <a:rPr lang="zh-CN" altLang="en-US" sz="2400" dirty="0">
                <a:solidFill>
                  <a:srgbClr val="311EE8"/>
                </a:solidFill>
                <a:uFillTx/>
                <a:latin typeface="黑体" panose="02010609060101010101" pitchFamily="2" charset="-122"/>
                <a:ea typeface="黑体" panose="02010609060101010101" pitchFamily="2" charset="-122"/>
              </a:rPr>
              <a:t>日，是作者的代表作，全篇以翠翠爱情为线索，熔生动丰富的社会风俗画和优美清新的风情风景画于一炉，展示民性的粗犷强悍，民俗的醇厚善良，充溢着浓厚的乡土气息和返璞归真的牧歌情调，淋漓尽致地表现了湘西地方的风景美和人性美。</a:t>
            </a:r>
            <a:endParaRPr lang="zh-CN" altLang="en-US" sz="2400" dirty="0">
              <a:solidFill>
                <a:srgbClr val="311EE8"/>
              </a:solidFill>
              <a:uFillTx/>
              <a:latin typeface="黑体" panose="02010609060101010101" pitchFamily="2" charset="-122"/>
              <a:ea typeface="黑体" panose="02010609060101010101" pitchFamily="2" charset="-122"/>
            </a:endParaRPr>
          </a:p>
          <a:p>
            <a:pPr>
              <a:lnSpc>
                <a:spcPct val="150000"/>
              </a:lnSpc>
            </a:pPr>
            <a:r>
              <a:rPr lang="zh-CN" altLang="en-US" sz="2400" dirty="0">
                <a:solidFill>
                  <a:srgbClr val="311EE8"/>
                </a:solidFill>
                <a:uFillTx/>
                <a:latin typeface="黑体" panose="02010609060101010101" pitchFamily="2" charset="-122"/>
                <a:ea typeface="黑体" panose="02010609060101010101" pitchFamily="2" charset="-122"/>
              </a:rPr>
              <a:t>    迷人的湘西边城，感人的湘西山民，永远是我们的牵念！</a:t>
            </a:r>
            <a:endParaRPr lang="zh-CN" altLang="en-US" sz="2400" dirty="0">
              <a:solidFill>
                <a:srgbClr val="311EE8"/>
              </a:solidFill>
              <a:uFillTx/>
              <a:latin typeface="黑体" panose="02010609060101010101" pitchFamily="2" charset="-122"/>
              <a:ea typeface="黑体" panose="02010609060101010101" pitchFamily="2" charset="-122"/>
            </a:endParaRPr>
          </a:p>
          <a:p>
            <a:pPr>
              <a:lnSpc>
                <a:spcPct val="150000"/>
              </a:lnSpc>
            </a:pPr>
            <a:endParaRPr lang="zh-CN" altLang="en-US" sz="2400" dirty="0">
              <a:solidFill>
                <a:srgbClr val="311EE8"/>
              </a:solidFill>
              <a:uFillTx/>
              <a:latin typeface="黑体" panose="02010609060101010101" pitchFamily="2" charset="-122"/>
              <a:ea typeface="黑体" panose="02010609060101010101" pitchFamily="2" charset="-122"/>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1" name="Picture 2" descr="U253P33T148D25419F2100DT20040225141447"/>
          <p:cNvPicPr>
            <a:picLocks noChangeAspect="1"/>
          </p:cNvPicPr>
          <p:nvPr/>
        </p:nvPicPr>
        <p:blipFill>
          <a:blip r:embed="rId1"/>
          <a:stretch>
            <a:fillRect/>
          </a:stretch>
        </p:blipFill>
        <p:spPr>
          <a:xfrm>
            <a:off x="0" y="6858000"/>
            <a:ext cx="9144000" cy="100013"/>
          </a:xfrm>
          <a:prstGeom prst="rect">
            <a:avLst/>
          </a:prstGeom>
          <a:noFill/>
          <a:ln w="9525">
            <a:noFill/>
          </a:ln>
        </p:spPr>
      </p:pic>
      <p:sp>
        <p:nvSpPr>
          <p:cNvPr id="28675" name="Text Box 3"/>
          <p:cNvSpPr txBox="1">
            <a:spLocks noChangeArrowheads="1"/>
          </p:cNvSpPr>
          <p:nvPr/>
        </p:nvSpPr>
        <p:spPr bwMode="auto">
          <a:xfrm>
            <a:off x="2700338" y="333375"/>
            <a:ext cx="3097213" cy="922020"/>
          </a:xfrm>
          <a:prstGeom prst="rect">
            <a:avLst/>
          </a:prstGeom>
          <a:noFill/>
          <a:ln w="9525">
            <a:noFill/>
            <a:miter lim="800000"/>
          </a:ln>
          <a:effectLst/>
        </p:spPr>
        <p:txBody>
          <a:bodyPr>
            <a:spAutoFit/>
          </a:bodyPr>
          <a:p>
            <a:pPr>
              <a:spcBef>
                <a:spcPct val="50000"/>
              </a:spcBef>
            </a:pPr>
            <a:r>
              <a:rPr lang="zh-CN" altLang="en-US" sz="5400" b="1" u="sng" noProof="1" dirty="0">
                <a:solidFill>
                  <a:srgbClr val="FF0000"/>
                </a:solidFill>
                <a:effectLst>
                  <a:outerShdw blurRad="38100" dist="38100" dir="2700000">
                    <a:srgbClr val="C0C0C0"/>
                  </a:outerShdw>
                </a:effectLst>
                <a:latin typeface="Verdana" panose="020B0604030504040204" pitchFamily="34" charset="0"/>
                <a:ea typeface="隶书" panose="02010509060101010101" charset="-122"/>
                <a:cs typeface="+mn-cs"/>
              </a:rPr>
              <a:t>乡土小说</a:t>
            </a:r>
            <a:endParaRPr lang="zh-CN" altLang="en-US" sz="5400" b="1" u="sng" noProof="1" dirty="0">
              <a:solidFill>
                <a:srgbClr val="FF0000"/>
              </a:solidFill>
              <a:effectLst>
                <a:outerShdw blurRad="38100" dist="38100" dir="2700000">
                  <a:srgbClr val="C0C0C0"/>
                </a:outerShdw>
              </a:effectLst>
              <a:latin typeface="Verdana" panose="020B0604030504040204" pitchFamily="34" charset="0"/>
              <a:ea typeface="隶书" panose="02010509060101010101" charset="-122"/>
            </a:endParaRPr>
          </a:p>
        </p:txBody>
      </p:sp>
      <p:sp>
        <p:nvSpPr>
          <p:cNvPr id="5123" name="Text Box 4"/>
          <p:cNvSpPr txBox="1"/>
          <p:nvPr/>
        </p:nvSpPr>
        <p:spPr>
          <a:xfrm>
            <a:off x="395288" y="1341438"/>
            <a:ext cx="8569325" cy="3969385"/>
          </a:xfrm>
          <a:prstGeom prst="rect">
            <a:avLst/>
          </a:prstGeom>
          <a:noFill/>
          <a:ln w="9525">
            <a:noFill/>
          </a:ln>
        </p:spPr>
        <p:txBody>
          <a:bodyPr>
            <a:spAutoFit/>
          </a:bodyPr>
          <a:p>
            <a:pPr>
              <a:spcBef>
                <a:spcPct val="50000"/>
              </a:spcBef>
            </a:pPr>
            <a:r>
              <a:rPr lang="en-US" altLang="zh-CN" sz="3600" b="1" dirty="0">
                <a:solidFill>
                  <a:srgbClr val="FFFF00"/>
                </a:solidFill>
                <a:latin typeface="仿宋_GB2312" pitchFamily="49" charset="-122"/>
                <a:ea typeface="仿宋_GB2312" pitchFamily="49" charset="-122"/>
              </a:rPr>
              <a:t>    </a:t>
            </a:r>
            <a:r>
              <a:rPr lang="en-US" altLang="zh-CN" sz="3600" b="1" dirty="0">
                <a:solidFill>
                  <a:srgbClr val="0000CC"/>
                </a:solidFill>
                <a:latin typeface="华文行楷" panose="02010800040101010101" pitchFamily="2" charset="-122"/>
              </a:rPr>
              <a:t>“</a:t>
            </a:r>
            <a:r>
              <a:rPr lang="zh-CN" altLang="en-US" sz="3600" b="1" dirty="0">
                <a:solidFill>
                  <a:srgbClr val="0000CC"/>
                </a:solidFill>
                <a:latin typeface="华文行楷" panose="02010800040101010101" pitchFamily="2" charset="-122"/>
              </a:rPr>
              <a:t>乡土小说</a:t>
            </a:r>
            <a:r>
              <a:rPr lang="en-US" altLang="zh-CN" sz="3600" b="1" dirty="0">
                <a:solidFill>
                  <a:srgbClr val="0000CC"/>
                </a:solidFill>
                <a:latin typeface="华文行楷" panose="02010800040101010101" pitchFamily="2" charset="-122"/>
              </a:rPr>
              <a:t>”</a:t>
            </a:r>
            <a:r>
              <a:rPr lang="zh-CN" altLang="en-US" sz="3600" b="1" dirty="0">
                <a:solidFill>
                  <a:srgbClr val="0000CC"/>
                </a:solidFill>
                <a:latin typeface="华文行楷" panose="02010800040101010101" pitchFamily="2" charset="-122"/>
              </a:rPr>
              <a:t>指的是</a:t>
            </a:r>
            <a:r>
              <a:rPr lang="en-US" altLang="zh-CN" sz="3600" b="1" dirty="0">
                <a:solidFill>
                  <a:srgbClr val="0000CC"/>
                </a:solidFill>
                <a:latin typeface="华文行楷" panose="02010800040101010101" pitchFamily="2" charset="-122"/>
              </a:rPr>
              <a:t>20</a:t>
            </a:r>
            <a:r>
              <a:rPr lang="zh-CN" altLang="en-US" sz="3600" b="1" dirty="0">
                <a:solidFill>
                  <a:srgbClr val="0000CC"/>
                </a:solidFill>
                <a:latin typeface="华文行楷" panose="02010800040101010101" pitchFamily="2" charset="-122"/>
              </a:rPr>
              <a:t>世纪</a:t>
            </a:r>
            <a:r>
              <a:rPr lang="en-US" altLang="zh-CN" sz="3600" b="1" dirty="0">
                <a:solidFill>
                  <a:srgbClr val="0000CC"/>
                </a:solidFill>
                <a:latin typeface="华文行楷" panose="02010800040101010101" pitchFamily="2" charset="-122"/>
              </a:rPr>
              <a:t>20</a:t>
            </a:r>
            <a:r>
              <a:rPr lang="zh-CN" altLang="en-US" sz="3600" b="1" dirty="0">
                <a:solidFill>
                  <a:srgbClr val="0000CC"/>
                </a:solidFill>
                <a:latin typeface="华文行楷" panose="02010800040101010101" pitchFamily="2" charset="-122"/>
              </a:rPr>
              <a:t>年代初、中期，一批寓居北京、上海的作家，以自己熟悉的故乡风土人情为题材，靠回忆重组来描写故乡农村（包括乡镇）的生活，带有浓厚的乡土气息和地方色彩的小说。</a:t>
            </a:r>
            <a:r>
              <a:rPr lang="en-US" altLang="zh-CN" sz="3600" b="1" dirty="0">
                <a:solidFill>
                  <a:srgbClr val="0000CC"/>
                </a:solidFill>
                <a:latin typeface="华文行楷" panose="02010800040101010101" pitchFamily="2" charset="-122"/>
              </a:rPr>
              <a:t>“</a:t>
            </a:r>
            <a:r>
              <a:rPr lang="zh-CN" altLang="en-US" sz="3600" b="1" dirty="0">
                <a:solidFill>
                  <a:srgbClr val="0000CC"/>
                </a:solidFill>
                <a:latin typeface="华文行楷" panose="02010800040101010101" pitchFamily="2" charset="-122"/>
              </a:rPr>
              <a:t>乡土小说</a:t>
            </a:r>
            <a:r>
              <a:rPr lang="en-US" altLang="zh-CN" sz="3600" b="1" dirty="0">
                <a:solidFill>
                  <a:srgbClr val="0000CC"/>
                </a:solidFill>
                <a:latin typeface="华文行楷" panose="02010800040101010101" pitchFamily="2" charset="-122"/>
              </a:rPr>
              <a:t>”</a:t>
            </a:r>
            <a:r>
              <a:rPr lang="zh-CN" altLang="en-US" sz="3600" b="1" dirty="0">
                <a:solidFill>
                  <a:srgbClr val="0000CC"/>
                </a:solidFill>
                <a:latin typeface="华文行楷" panose="02010800040101010101" pitchFamily="2" charset="-122"/>
              </a:rPr>
              <a:t>的代表作家有冯文炳、王鲁彦、台静农、沈从文等。</a:t>
            </a:r>
            <a:endParaRPr lang="zh-CN" altLang="en-US" sz="3600" b="1" dirty="0">
              <a:solidFill>
                <a:srgbClr val="0000CC"/>
              </a:solidFill>
              <a:latin typeface="华文行楷" panose="02010800040101010101" pitchFamily="2" charset="-122"/>
            </a:endParaRPr>
          </a:p>
        </p:txBody>
      </p:sp>
    </p:spTree>
  </p:cSld>
  <p:clrMapOvr>
    <a:masterClrMapping/>
  </p:clrMapOvr>
  <p:transition>
    <p:split/>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5121" name="Picture 2" descr="U253P33T148D25419F2100DT20040225141447"/>
          <p:cNvPicPr>
            <a:picLocks noChangeAspect="1"/>
          </p:cNvPicPr>
          <p:nvPr/>
        </p:nvPicPr>
        <p:blipFill>
          <a:blip r:embed="rId1"/>
          <a:stretch>
            <a:fillRect/>
          </a:stretch>
        </p:blipFill>
        <p:spPr>
          <a:xfrm>
            <a:off x="0" y="6858000"/>
            <a:ext cx="9144000" cy="100013"/>
          </a:xfrm>
          <a:prstGeom prst="rect">
            <a:avLst/>
          </a:prstGeom>
          <a:noFill/>
          <a:ln w="9525">
            <a:noFill/>
          </a:ln>
        </p:spPr>
      </p:pic>
      <p:sp>
        <p:nvSpPr>
          <p:cNvPr id="28675" name="Text Box 3"/>
          <p:cNvSpPr txBox="1">
            <a:spLocks noChangeArrowheads="1"/>
          </p:cNvSpPr>
          <p:nvPr/>
        </p:nvSpPr>
        <p:spPr bwMode="auto">
          <a:xfrm>
            <a:off x="2700338" y="333375"/>
            <a:ext cx="3097213" cy="914400"/>
          </a:xfrm>
          <a:prstGeom prst="rect">
            <a:avLst/>
          </a:prstGeom>
          <a:noFill/>
          <a:ln w="9525">
            <a:noFill/>
            <a:miter lim="800000"/>
          </a:ln>
          <a:effectLst/>
        </p:spPr>
        <p:txBody>
          <a:bodyPr>
            <a:spAutoFit/>
          </a:bodyPr>
          <a:p>
            <a:pPr>
              <a:spcBef>
                <a:spcPct val="50000"/>
              </a:spcBef>
            </a:pPr>
            <a:r>
              <a:rPr lang="zh-CN" altLang="en-US" sz="5400" b="1" u="sng" noProof="1" dirty="0">
                <a:solidFill>
                  <a:srgbClr val="FF0000"/>
                </a:solidFill>
                <a:effectLst>
                  <a:outerShdw blurRad="38100" dist="38100" dir="2700000">
                    <a:srgbClr val="C0C0C0"/>
                  </a:outerShdw>
                </a:effectLst>
                <a:latin typeface="Verdana" panose="020B0604030504040204" pitchFamily="34" charset="0"/>
                <a:ea typeface="隶书" panose="02010509060101010101" charset="-122"/>
                <a:cs typeface="+mn-cs"/>
              </a:rPr>
              <a:t>创作动机</a:t>
            </a:r>
            <a:endParaRPr lang="zh-CN" altLang="en-US" sz="5400" b="1" u="sng" noProof="1" dirty="0">
              <a:solidFill>
                <a:srgbClr val="FF0000"/>
              </a:solidFill>
              <a:effectLst>
                <a:outerShdw blurRad="38100" dist="38100" dir="2700000">
                  <a:srgbClr val="C0C0C0"/>
                </a:outerShdw>
              </a:effectLst>
              <a:latin typeface="Verdana" panose="020B0604030504040204" pitchFamily="34" charset="0"/>
              <a:ea typeface="隶书" panose="02010509060101010101" charset="-122"/>
            </a:endParaRPr>
          </a:p>
        </p:txBody>
      </p:sp>
      <p:sp>
        <p:nvSpPr>
          <p:cNvPr id="5123" name="Text Box 4"/>
          <p:cNvSpPr txBox="1"/>
          <p:nvPr/>
        </p:nvSpPr>
        <p:spPr>
          <a:xfrm>
            <a:off x="395288" y="1341438"/>
            <a:ext cx="8569325" cy="3969385"/>
          </a:xfrm>
          <a:prstGeom prst="rect">
            <a:avLst/>
          </a:prstGeom>
          <a:noFill/>
          <a:ln w="9525">
            <a:noFill/>
          </a:ln>
        </p:spPr>
        <p:txBody>
          <a:bodyPr>
            <a:spAutoFit/>
          </a:bodyPr>
          <a:p>
            <a:pPr>
              <a:spcBef>
                <a:spcPct val="50000"/>
              </a:spcBef>
            </a:pPr>
            <a:r>
              <a:rPr lang="en-US" altLang="zh-CN" sz="3600" b="1" dirty="0">
                <a:solidFill>
                  <a:srgbClr val="FFFF00"/>
                </a:solidFill>
                <a:latin typeface="仿宋_GB2312" pitchFamily="49" charset="-122"/>
                <a:ea typeface="仿宋_GB2312" pitchFamily="49" charset="-122"/>
              </a:rPr>
              <a:t>    </a:t>
            </a:r>
            <a:r>
              <a:rPr lang="zh-CN" altLang="en-US" sz="3600" b="1" dirty="0">
                <a:solidFill>
                  <a:srgbClr val="0000CC"/>
                </a:solidFill>
                <a:latin typeface="华文行楷" panose="02010800040101010101" pitchFamily="2" charset="-122"/>
              </a:rPr>
              <a:t>我要表现的本是一种</a:t>
            </a:r>
            <a:r>
              <a:rPr lang="zh-CN" altLang="en-US" sz="3600" b="1" dirty="0">
                <a:solidFill>
                  <a:srgbClr val="0000CC"/>
                </a:solidFill>
                <a:latin typeface="Verdana" panose="020B0604030504040204" pitchFamily="34" charset="0"/>
              </a:rPr>
              <a:t>“</a:t>
            </a:r>
            <a:r>
              <a:rPr lang="zh-CN" altLang="en-US" sz="3600" b="1" dirty="0">
                <a:solidFill>
                  <a:srgbClr val="0000CC"/>
                </a:solidFill>
                <a:latin typeface="华文行楷" panose="02010800040101010101" pitchFamily="2" charset="-122"/>
              </a:rPr>
              <a:t>人生的形式</a:t>
            </a:r>
            <a:r>
              <a:rPr lang="zh-CN" altLang="en-US" sz="3600" b="1" dirty="0">
                <a:solidFill>
                  <a:srgbClr val="0000CC"/>
                </a:solidFill>
                <a:latin typeface="Verdana" panose="020B0604030504040204" pitchFamily="34" charset="0"/>
              </a:rPr>
              <a:t>”</a:t>
            </a:r>
            <a:r>
              <a:rPr lang="zh-CN" altLang="en-US" sz="3600" b="1" dirty="0">
                <a:solidFill>
                  <a:srgbClr val="0000CC"/>
                </a:solidFill>
                <a:latin typeface="华文行楷" panose="02010800040101010101" pitchFamily="2" charset="-122"/>
              </a:rPr>
              <a:t>，一种</a:t>
            </a:r>
            <a:r>
              <a:rPr lang="zh-CN" altLang="en-US" sz="3600" b="1" dirty="0">
                <a:solidFill>
                  <a:srgbClr val="0000CC"/>
                </a:solidFill>
                <a:latin typeface="Verdana" panose="020B0604030504040204" pitchFamily="34" charset="0"/>
              </a:rPr>
              <a:t>“</a:t>
            </a:r>
            <a:r>
              <a:rPr lang="zh-CN" altLang="en-US" sz="3600" b="1" dirty="0">
                <a:solidFill>
                  <a:srgbClr val="0000CC"/>
                </a:solidFill>
                <a:latin typeface="华文行楷" panose="02010800040101010101" pitchFamily="2" charset="-122"/>
              </a:rPr>
              <a:t>优美，健康而又不悖乎人性的人生形式</a:t>
            </a:r>
            <a:r>
              <a:rPr lang="zh-CN" altLang="en-US" sz="3600" b="1" dirty="0">
                <a:solidFill>
                  <a:srgbClr val="0000CC"/>
                </a:solidFill>
                <a:latin typeface="Verdana" panose="020B0604030504040204" pitchFamily="34" charset="0"/>
              </a:rPr>
              <a:t>”</a:t>
            </a:r>
            <a:r>
              <a:rPr lang="zh-CN" altLang="en-US" sz="3600" b="1" dirty="0">
                <a:solidFill>
                  <a:srgbClr val="0000CC"/>
                </a:solidFill>
                <a:latin typeface="华文行楷" panose="02010800040101010101" pitchFamily="2" charset="-122"/>
              </a:rPr>
              <a:t>。我主意不在领导读者去桃源旅行，却想借重桃源上行七百里路酉水流域一个小城市中几个愚夫俗子，被一件普通人事牵连在一处时，各人应得的一分哀乐，为人类的</a:t>
            </a:r>
            <a:r>
              <a:rPr lang="zh-CN" altLang="en-US" sz="3600" b="1" dirty="0">
                <a:solidFill>
                  <a:srgbClr val="0000CC"/>
                </a:solidFill>
                <a:latin typeface="Verdana" panose="020B0604030504040204" pitchFamily="34" charset="0"/>
              </a:rPr>
              <a:t>“</a:t>
            </a:r>
            <a:r>
              <a:rPr lang="zh-CN" altLang="en-US" sz="3600" b="1" dirty="0">
                <a:solidFill>
                  <a:srgbClr val="0000CC"/>
                </a:solidFill>
                <a:latin typeface="华文行楷" panose="02010800040101010101" pitchFamily="2" charset="-122"/>
              </a:rPr>
              <a:t>爱</a:t>
            </a:r>
            <a:r>
              <a:rPr lang="zh-CN" altLang="en-US" sz="3600" b="1" dirty="0">
                <a:solidFill>
                  <a:srgbClr val="0000CC"/>
                </a:solidFill>
                <a:latin typeface="Verdana" panose="020B0604030504040204" pitchFamily="34" charset="0"/>
              </a:rPr>
              <a:t>”</a:t>
            </a:r>
            <a:r>
              <a:rPr lang="zh-CN" altLang="en-US" sz="3600" b="1" dirty="0">
                <a:solidFill>
                  <a:srgbClr val="0000CC"/>
                </a:solidFill>
                <a:latin typeface="华文行楷" panose="02010800040101010101" pitchFamily="2" charset="-122"/>
              </a:rPr>
              <a:t>字作一度恰如其分的说明。</a:t>
            </a:r>
            <a:endParaRPr lang="zh-CN" altLang="en-US" sz="3600" b="1" dirty="0">
              <a:solidFill>
                <a:srgbClr val="0000CC"/>
              </a:solidFill>
              <a:latin typeface="华文行楷" panose="02010800040101010101" pitchFamily="2" charset="-122"/>
            </a:endParaRPr>
          </a:p>
        </p:txBody>
      </p:sp>
    </p:spTree>
  </p:cSld>
  <p:clrMapOvr>
    <a:masterClrMapping/>
  </p:clrMapOvr>
  <p:transition>
    <p:split/>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145" name="Text Box 2"/>
          <p:cNvSpPr txBox="1"/>
          <p:nvPr/>
        </p:nvSpPr>
        <p:spPr>
          <a:xfrm>
            <a:off x="0" y="0"/>
            <a:ext cx="2819400" cy="823913"/>
          </a:xfrm>
          <a:prstGeom prst="rect">
            <a:avLst/>
          </a:prstGeom>
          <a:noFill/>
          <a:ln w="9525">
            <a:noFill/>
          </a:ln>
        </p:spPr>
        <p:txBody>
          <a:bodyPr>
            <a:spAutoFit/>
          </a:bodyPr>
          <a:p>
            <a:pPr>
              <a:spcBef>
                <a:spcPct val="50000"/>
              </a:spcBef>
            </a:pPr>
            <a:r>
              <a:rPr lang="zh-CN" altLang="en-US" sz="4800" b="1" u="sng" dirty="0">
                <a:latin typeface="Verdana" panose="020B0604030504040204" pitchFamily="34" charset="0"/>
                <a:ea typeface="方正姚体" panose="02010601030101010101" pitchFamily="2" charset="-122"/>
              </a:rPr>
              <a:t>故事情节</a:t>
            </a:r>
            <a:endParaRPr lang="zh-CN" altLang="en-US" sz="4800" b="1" u="sng" dirty="0">
              <a:latin typeface="Verdana" panose="020B0604030504040204" pitchFamily="34" charset="0"/>
              <a:ea typeface="方正姚体" panose="02010601030101010101" pitchFamily="2" charset="-122"/>
            </a:endParaRPr>
          </a:p>
        </p:txBody>
      </p:sp>
      <p:sp>
        <p:nvSpPr>
          <p:cNvPr id="59395" name="Text Box 3"/>
          <p:cNvSpPr txBox="1"/>
          <p:nvPr/>
        </p:nvSpPr>
        <p:spPr>
          <a:xfrm>
            <a:off x="287338" y="838200"/>
            <a:ext cx="8748712" cy="4708525"/>
          </a:xfrm>
          <a:prstGeom prst="rect">
            <a:avLst/>
          </a:prstGeom>
          <a:noFill/>
          <a:ln w="9525">
            <a:noFill/>
          </a:ln>
        </p:spPr>
        <p:txBody>
          <a:bodyPr>
            <a:spAutoFit/>
          </a:bodyPr>
          <a:p>
            <a:pPr>
              <a:spcBef>
                <a:spcPct val="50000"/>
              </a:spcBef>
            </a:pPr>
            <a:r>
              <a:rPr lang="en-US" altLang="zh-CN" sz="2400" b="1" dirty="0">
                <a:solidFill>
                  <a:srgbClr val="0000FF"/>
                </a:solidFill>
                <a:latin typeface="Verdana" panose="020B0604030504040204" pitchFamily="34" charset="0"/>
              </a:rPr>
              <a:t>      </a:t>
            </a:r>
            <a:r>
              <a:rPr lang="zh-CN" altLang="en-US" sz="2400" b="1" dirty="0">
                <a:solidFill>
                  <a:srgbClr val="0000FF"/>
                </a:solidFill>
                <a:latin typeface="Verdana" panose="020B0604030504040204" pitchFamily="34" charset="0"/>
              </a:rPr>
              <a:t>在湘西风光秀丽、人情质朴的边远小城，生活着靠摆渡为生的祖孙二人。外公年逾七十，仍很健壮，</a:t>
            </a:r>
            <a:r>
              <a:rPr lang="zh-CN" altLang="en-US" sz="2400" b="1" dirty="0">
                <a:solidFill>
                  <a:srgbClr val="FF3300"/>
                </a:solidFill>
                <a:latin typeface="Verdana" panose="020B0604030504040204" pitchFamily="34" charset="0"/>
              </a:rPr>
              <a:t>孙女翠翠十五岁，情窦初开。他们热情助人，纯朴善良。</a:t>
            </a:r>
            <a:endParaRPr lang="zh-CN" altLang="en-US" sz="2400" b="1" dirty="0">
              <a:solidFill>
                <a:srgbClr val="FF3300"/>
              </a:solidFill>
              <a:latin typeface="Verdana" panose="020B0604030504040204" pitchFamily="34" charset="0"/>
            </a:endParaRPr>
          </a:p>
          <a:p>
            <a:pPr>
              <a:spcBef>
                <a:spcPct val="50000"/>
              </a:spcBef>
            </a:pPr>
            <a:r>
              <a:rPr lang="zh-CN" altLang="en-US" sz="2400" b="1" dirty="0">
                <a:solidFill>
                  <a:srgbClr val="0000FF"/>
                </a:solidFill>
                <a:latin typeface="Verdana" panose="020B0604030504040204" pitchFamily="34" charset="0"/>
              </a:rPr>
              <a:t>      两年前在端午节赛龙舟的盛会上，</a:t>
            </a:r>
            <a:r>
              <a:rPr lang="zh-CN" altLang="en-US" sz="2400" b="1" dirty="0">
                <a:solidFill>
                  <a:srgbClr val="FF3300"/>
                </a:solidFill>
                <a:latin typeface="Verdana" panose="020B0604030504040204" pitchFamily="34" charset="0"/>
              </a:rPr>
              <a:t>翠翠邂逅当地船总的二少爷傩送，从此种下情苗。</a:t>
            </a:r>
            <a:r>
              <a:rPr lang="zh-CN" altLang="en-US" sz="2400" b="1" dirty="0">
                <a:solidFill>
                  <a:srgbClr val="0000FF"/>
                </a:solidFill>
                <a:latin typeface="Verdana" panose="020B0604030504040204" pitchFamily="34" charset="0"/>
              </a:rPr>
              <a:t>傩送的哥哥</a:t>
            </a:r>
            <a:r>
              <a:rPr lang="zh-CN" altLang="en-US" sz="2400" b="1" dirty="0">
                <a:solidFill>
                  <a:srgbClr val="FF3300"/>
                </a:solidFill>
                <a:latin typeface="Verdana" panose="020B0604030504040204" pitchFamily="34" charset="0"/>
              </a:rPr>
              <a:t>天保</a:t>
            </a:r>
            <a:r>
              <a:rPr lang="zh-CN" altLang="en-US" sz="2400" b="1" dirty="0">
                <a:solidFill>
                  <a:srgbClr val="0000FF"/>
                </a:solidFill>
                <a:latin typeface="Verdana" panose="020B0604030504040204" pitchFamily="34" charset="0"/>
              </a:rPr>
              <a:t>喜欢美丽清纯的翠翠，托人求亲，而地方上的王团总也看上傩送，情愿以碾坊做陪嫁把女儿嫁给傩送。</a:t>
            </a:r>
            <a:r>
              <a:rPr lang="zh-CN" altLang="en-US" sz="2400" b="1" dirty="0">
                <a:solidFill>
                  <a:srgbClr val="FF3300"/>
                </a:solidFill>
                <a:latin typeface="Verdana" panose="020B0604030504040204" pitchFamily="34" charset="0"/>
              </a:rPr>
              <a:t>傩送</a:t>
            </a:r>
            <a:r>
              <a:rPr lang="zh-CN" altLang="en-US" sz="2400" b="1" dirty="0">
                <a:solidFill>
                  <a:srgbClr val="0000FF"/>
                </a:solidFill>
                <a:latin typeface="Verdana" panose="020B0604030504040204" pitchFamily="34" charset="0"/>
              </a:rPr>
              <a:t>不要，想娶翠翠为妻，宁愿作个摆渡人。于是兄弟俩相约唱歌求婚，让翠翠选择。</a:t>
            </a:r>
            <a:r>
              <a:rPr lang="zh-CN" altLang="en-US" sz="2400" b="1" dirty="0">
                <a:solidFill>
                  <a:srgbClr val="FF3300"/>
                </a:solidFill>
                <a:latin typeface="Verdana" panose="020B0604030504040204" pitchFamily="34" charset="0"/>
              </a:rPr>
              <a:t>天保</a:t>
            </a:r>
            <a:r>
              <a:rPr lang="zh-CN" altLang="en-US" sz="2400" b="1" dirty="0">
                <a:solidFill>
                  <a:srgbClr val="0000FF"/>
                </a:solidFill>
                <a:latin typeface="Verdana" panose="020B0604030504040204" pitchFamily="34" charset="0"/>
              </a:rPr>
              <a:t>知道翠翠喜欢傩送，为了成全弟弟，外出闯滩，遇意外而死。</a:t>
            </a:r>
            <a:r>
              <a:rPr lang="zh-CN" altLang="en-US" sz="2400" b="1" dirty="0">
                <a:solidFill>
                  <a:srgbClr val="FF3300"/>
                </a:solidFill>
                <a:latin typeface="Verdana" panose="020B0604030504040204" pitchFamily="34" charset="0"/>
              </a:rPr>
              <a:t>傩送</a:t>
            </a:r>
            <a:r>
              <a:rPr lang="zh-CN" altLang="en-US" sz="2400" b="1" dirty="0">
                <a:solidFill>
                  <a:srgbClr val="0000FF"/>
                </a:solidFill>
                <a:latin typeface="Verdana" panose="020B0604030504040204" pitchFamily="34" charset="0"/>
              </a:rPr>
              <a:t>觉得对哥哥的死有责任，抛下翠翠出走他乡。外公因翠翠的婚事操心担忧，在风雨之夜去世。留下翠翠孤独地守着渡船，痴心等着傩送归来</a:t>
            </a:r>
            <a:r>
              <a:rPr lang="zh-CN" altLang="en-US" sz="2400" b="1" dirty="0">
                <a:solidFill>
                  <a:srgbClr val="FF3300"/>
                </a:solidFill>
                <a:latin typeface="Verdana" panose="020B0604030504040204" pitchFamily="34" charset="0"/>
              </a:rPr>
              <a:t>。</a:t>
            </a:r>
            <a:endParaRPr lang="zh-CN" altLang="en-US" sz="2400" b="1" dirty="0">
              <a:solidFill>
                <a:srgbClr val="FF3300"/>
              </a:solidFill>
              <a:latin typeface="Verdana" panose="020B0604030504040204" pitchFamily="34" charset="0"/>
            </a:endParaRPr>
          </a:p>
        </p:txBody>
      </p:sp>
      <p:sp>
        <p:nvSpPr>
          <p:cNvPr id="59396" name="Text Box 4"/>
          <p:cNvSpPr txBox="1"/>
          <p:nvPr/>
        </p:nvSpPr>
        <p:spPr>
          <a:xfrm>
            <a:off x="609600" y="6477000"/>
            <a:ext cx="8534400" cy="1066800"/>
          </a:xfrm>
          <a:prstGeom prst="rect">
            <a:avLst/>
          </a:prstGeom>
          <a:noFill/>
          <a:ln w="9525">
            <a:noFill/>
          </a:ln>
        </p:spPr>
        <p:txBody>
          <a:bodyPr>
            <a:spAutoFit/>
          </a:bodyPr>
          <a:p>
            <a:pPr>
              <a:spcBef>
                <a:spcPct val="50000"/>
              </a:spcBef>
            </a:pPr>
            <a:endParaRPr lang="en-US" altLang="zh-CN" sz="2800" b="1" dirty="0">
              <a:solidFill>
                <a:srgbClr val="FF3300"/>
              </a:solidFill>
              <a:latin typeface="Verdana" panose="020B0604030504040204" pitchFamily="34" charset="0"/>
            </a:endParaRPr>
          </a:p>
          <a:p>
            <a:pPr>
              <a:spcBef>
                <a:spcPct val="50000"/>
              </a:spcBef>
            </a:pPr>
            <a:endParaRPr lang="en-US" altLang="zh-CN" sz="2400" dirty="0">
              <a:latin typeface="Verdana" panose="020B0604030504040204" pitchFamily="34" charset="0"/>
            </a:endParaRPr>
          </a:p>
        </p:txBody>
      </p:sp>
      <p:sp>
        <p:nvSpPr>
          <p:cNvPr id="59397" name="Text Box 5"/>
          <p:cNvSpPr txBox="1"/>
          <p:nvPr/>
        </p:nvSpPr>
        <p:spPr>
          <a:xfrm>
            <a:off x="611188" y="5661025"/>
            <a:ext cx="8229600" cy="519113"/>
          </a:xfrm>
          <a:prstGeom prst="rect">
            <a:avLst/>
          </a:prstGeom>
          <a:noFill/>
          <a:ln w="9525">
            <a:noFill/>
          </a:ln>
        </p:spPr>
        <p:txBody>
          <a:bodyPr>
            <a:spAutoFit/>
          </a:bodyPr>
          <a:p>
            <a:pPr>
              <a:spcBef>
                <a:spcPct val="50000"/>
              </a:spcBef>
            </a:pPr>
            <a:r>
              <a:rPr lang="en-US" altLang="zh-CN" sz="2800" b="1" dirty="0">
                <a:solidFill>
                  <a:srgbClr val="FF3300"/>
                </a:solidFill>
                <a:latin typeface="Verdana" panose="020B0604030504040204" pitchFamily="34" charset="0"/>
              </a:rPr>
              <a:t>“</a:t>
            </a:r>
            <a:r>
              <a:rPr lang="zh-CN" altLang="en-US" sz="2800" b="1" dirty="0">
                <a:solidFill>
                  <a:srgbClr val="FF3300"/>
                </a:solidFill>
                <a:latin typeface="Verdana" panose="020B0604030504040204" pitchFamily="34" charset="0"/>
              </a:rPr>
              <a:t>这个人也许永远不回来了，也许明天回来。”</a:t>
            </a:r>
            <a:endParaRPr lang="zh-CN" altLang="en-US" sz="2800" b="1" dirty="0">
              <a:solidFill>
                <a:srgbClr val="FF3300"/>
              </a:solidFill>
              <a:latin typeface="Verdana" panose="020B0604030504040204" pitchFamily="34" charset="0"/>
            </a:endParaRPr>
          </a:p>
        </p:txBody>
      </p:sp>
    </p:spTree>
  </p:cSld>
  <p:clrMapOvr>
    <a:masterClrMapping/>
  </p:clrMapOvr>
  <p:transition>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9395"/>
                                        </p:tgtEl>
                                        <p:attrNameLst>
                                          <p:attrName>style.visibility</p:attrName>
                                        </p:attrNameLst>
                                      </p:cBhvr>
                                      <p:to>
                                        <p:strVal val="visible"/>
                                      </p:to>
                                    </p:set>
                                    <p:anim calcmode="lin" valueType="num">
                                      <p:cBhvr additive="base">
                                        <p:cTn id="7" dur="500" fill="hold"/>
                                        <p:tgtEl>
                                          <p:spTgt spid="59395"/>
                                        </p:tgtEl>
                                        <p:attrNameLst>
                                          <p:attrName>ppt_x</p:attrName>
                                        </p:attrNameLst>
                                      </p:cBhvr>
                                      <p:tavLst>
                                        <p:tav tm="0">
                                          <p:val>
                                            <p:strVal val="0-#ppt_w/2"/>
                                          </p:val>
                                        </p:tav>
                                        <p:tav tm="100000">
                                          <p:val>
                                            <p:strVal val="#ppt_x"/>
                                          </p:val>
                                        </p:tav>
                                      </p:tavLst>
                                    </p:anim>
                                    <p:anim calcmode="lin" valueType="num">
                                      <p:cBhvr additive="base">
                                        <p:cTn id="8" dur="500" fill="hold"/>
                                        <p:tgtEl>
                                          <p:spTgt spid="5939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nodePh="1">
                                  <p:stCondLst>
                                    <p:cond delay="0"/>
                                  </p:stCondLst>
                                  <p:endCondLst>
                                    <p:cond evt="begin" delay="0"/>
                                  </p:endCondLst>
                                  <p:childTnLst>
                                    <p:set>
                                      <p:cBhvr>
                                        <p:cTn id="12" dur="1" fill="hold">
                                          <p:stCondLst>
                                            <p:cond delay="0"/>
                                          </p:stCondLst>
                                        </p:cTn>
                                        <p:tgtEl>
                                          <p:spTgt spid="59396"/>
                                        </p:tgtEl>
                                        <p:attrNameLst>
                                          <p:attrName>style.visibility</p:attrName>
                                        </p:attrNameLst>
                                      </p:cBhvr>
                                      <p:to>
                                        <p:strVal val="visible"/>
                                      </p:to>
                                    </p:set>
                                    <p:anim calcmode="lin" valueType="num">
                                      <p:cBhvr additive="base">
                                        <p:cTn id="13" dur="500" fill="hold"/>
                                        <p:tgtEl>
                                          <p:spTgt spid="59396"/>
                                        </p:tgtEl>
                                        <p:attrNameLst>
                                          <p:attrName>ppt_x</p:attrName>
                                        </p:attrNameLst>
                                      </p:cBhvr>
                                      <p:tavLst>
                                        <p:tav tm="0">
                                          <p:val>
                                            <p:strVal val="0-#ppt_w/2"/>
                                          </p:val>
                                        </p:tav>
                                        <p:tav tm="100000">
                                          <p:val>
                                            <p:strVal val="#ppt_x"/>
                                          </p:val>
                                        </p:tav>
                                      </p:tavLst>
                                    </p:anim>
                                    <p:anim calcmode="lin" valueType="num">
                                      <p:cBhvr additive="base">
                                        <p:cTn id="14" dur="500" fill="hold"/>
                                        <p:tgtEl>
                                          <p:spTgt spid="5939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9397"/>
                                        </p:tgtEl>
                                        <p:attrNameLst>
                                          <p:attrName>style.visibility</p:attrName>
                                        </p:attrNameLst>
                                      </p:cBhvr>
                                      <p:to>
                                        <p:strVal val="visible"/>
                                      </p:to>
                                    </p:set>
                                    <p:anim calcmode="lin" valueType="num">
                                      <p:cBhvr additive="base">
                                        <p:cTn id="19" dur="500" fill="hold"/>
                                        <p:tgtEl>
                                          <p:spTgt spid="59397"/>
                                        </p:tgtEl>
                                        <p:attrNameLst>
                                          <p:attrName>ppt_x</p:attrName>
                                        </p:attrNameLst>
                                      </p:cBhvr>
                                      <p:tavLst>
                                        <p:tav tm="0">
                                          <p:val>
                                            <p:strVal val="0-#ppt_w/2"/>
                                          </p:val>
                                        </p:tav>
                                        <p:tav tm="100000">
                                          <p:val>
                                            <p:strVal val="#ppt_x"/>
                                          </p:val>
                                        </p:tav>
                                      </p:tavLst>
                                    </p:anim>
                                    <p:anim calcmode="lin" valueType="num">
                                      <p:cBhvr additive="base">
                                        <p:cTn id="20" dur="500" fill="hold"/>
                                        <p:tgtEl>
                                          <p:spTgt spid="593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p:bldP spid="59396" grpId="0"/>
      <p:bldP spid="59397"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0" name="圆角矩形 59"/>
          <p:cNvSpPr/>
          <p:nvPr/>
        </p:nvSpPr>
        <p:spPr bwMode="auto">
          <a:xfrm>
            <a:off x="3419331" y="457269"/>
            <a:ext cx="2305337" cy="627871"/>
          </a:xfrm>
          <a:prstGeom prst="roundRect">
            <a:avLst/>
          </a:prstGeom>
          <a:solidFill>
            <a:srgbClr val="92D050"/>
          </a:solidFill>
          <a:ln w="127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p>
            <a:pPr lvl="0" algn="ctr" fontAlgn="base"/>
            <a:r>
              <a:rPr lang="zh-CN" altLang="en-US" sz="3500" strike="noStrike" noProof="1" dirty="0">
                <a:latin typeface="黑体" panose="02010609060101010101" pitchFamily="2" charset="-122"/>
                <a:ea typeface="黑体" panose="02010609060101010101" pitchFamily="2" charset="-122"/>
                <a:cs typeface="+mn-ea"/>
              </a:rPr>
              <a:t>研读课文</a:t>
            </a:r>
            <a:endParaRPr lang="zh-CN" altLang="zh-CN" sz="3500" strike="noStrike" noProof="1" dirty="0">
              <a:latin typeface="黑体" panose="02010609060101010101" pitchFamily="2" charset="-122"/>
              <a:ea typeface="黑体" panose="02010609060101010101" pitchFamily="2" charset="-122"/>
            </a:endParaRPr>
          </a:p>
        </p:txBody>
      </p:sp>
      <p:sp>
        <p:nvSpPr>
          <p:cNvPr id="7226" name="Rectangle 4"/>
          <p:cNvSpPr/>
          <p:nvPr/>
        </p:nvSpPr>
        <p:spPr>
          <a:xfrm>
            <a:off x="914400" y="1447800"/>
            <a:ext cx="7153275" cy="1198880"/>
          </a:xfrm>
          <a:prstGeom prst="rect">
            <a:avLst/>
          </a:prstGeom>
          <a:noFill/>
          <a:ln w="9525">
            <a:noFill/>
          </a:ln>
        </p:spPr>
        <p:txBody>
          <a:bodyPr wrap="square">
            <a:spAutoFit/>
          </a:bodyPr>
          <a:p>
            <a:pPr indent="717550">
              <a:lnSpc>
                <a:spcPct val="150000"/>
              </a:lnSpc>
            </a:pPr>
            <a:r>
              <a:rPr lang="zh-CN" sz="2400" dirty="0">
                <a:latin typeface="黑体" panose="02010609060101010101" pitchFamily="2" charset="-122"/>
                <a:ea typeface="黑体" panose="02010609060101010101" pitchFamily="2" charset="-122"/>
              </a:rPr>
              <a:t>全篇以翠翠的爱情悲剧为线索，淋漓尽致地表现了湘西地方的风景美和人性美。</a:t>
            </a:r>
            <a:endParaRPr lang="zh-CN" sz="2400" dirty="0">
              <a:latin typeface="黑体" panose="02010609060101010101" pitchFamily="2" charset="-122"/>
              <a:ea typeface="黑体" panose="02010609060101010101" pitchFamily="2" charset="-122"/>
            </a:endParaRPr>
          </a:p>
        </p:txBody>
      </p:sp>
      <p:pic>
        <p:nvPicPr>
          <p:cNvPr id="7227" name="Picture 6" descr="9ad346d98a870bc039012fbb"/>
          <p:cNvPicPr>
            <a:picLocks noChangeAspect="1"/>
          </p:cNvPicPr>
          <p:nvPr/>
        </p:nvPicPr>
        <p:blipFill>
          <a:blip r:embed="rId1"/>
          <a:stretch>
            <a:fillRect/>
          </a:stretch>
        </p:blipFill>
        <p:spPr>
          <a:xfrm>
            <a:off x="4572000" y="3533775"/>
            <a:ext cx="3722688" cy="2473325"/>
          </a:xfrm>
          <a:prstGeom prst="rect">
            <a:avLst/>
          </a:prstGeom>
          <a:noFill/>
          <a:ln w="9525">
            <a:noFill/>
          </a:ln>
        </p:spPr>
      </p:pic>
      <p:sp>
        <p:nvSpPr>
          <p:cNvPr id="63" name="Text Box 7"/>
          <p:cNvSpPr txBox="1"/>
          <p:nvPr/>
        </p:nvSpPr>
        <p:spPr>
          <a:xfrm>
            <a:off x="554038" y="4568825"/>
            <a:ext cx="1511300" cy="519113"/>
          </a:xfrm>
          <a:prstGeom prst="rect">
            <a:avLst/>
          </a:prstGeom>
          <a:noFill/>
          <a:ln w="9525">
            <a:noFill/>
          </a:ln>
        </p:spPr>
        <p:txBody>
          <a:bodyPr>
            <a:spAutoFit/>
          </a:bodyPr>
          <a:p>
            <a:pPr>
              <a:spcBef>
                <a:spcPct val="50000"/>
              </a:spcBef>
            </a:pPr>
            <a:r>
              <a:rPr lang="zh-CN" altLang="en-US" sz="2800" dirty="0">
                <a:solidFill>
                  <a:srgbClr val="CC0000"/>
                </a:solidFill>
                <a:latin typeface="黑体" panose="02010609060101010101" pitchFamily="2" charset="-122"/>
                <a:ea typeface="黑体" panose="02010609060101010101" pitchFamily="2" charset="-122"/>
              </a:rPr>
              <a:t>边城美</a:t>
            </a:r>
            <a:endParaRPr lang="zh-CN" altLang="en-US" sz="2800" dirty="0">
              <a:solidFill>
                <a:srgbClr val="CC0000"/>
              </a:solidFill>
              <a:latin typeface="黑体" panose="02010609060101010101" pitchFamily="2" charset="-122"/>
              <a:ea typeface="黑体" panose="02010609060101010101" pitchFamily="2" charset="-122"/>
            </a:endParaRPr>
          </a:p>
        </p:txBody>
      </p:sp>
      <p:sp>
        <p:nvSpPr>
          <p:cNvPr id="64" name="AutoShape 8"/>
          <p:cNvSpPr/>
          <p:nvPr/>
        </p:nvSpPr>
        <p:spPr>
          <a:xfrm>
            <a:off x="1765300" y="3787775"/>
            <a:ext cx="144463" cy="2160588"/>
          </a:xfrm>
          <a:prstGeom prst="leftBrace">
            <a:avLst>
              <a:gd name="adj1" fmla="val 124425"/>
              <a:gd name="adj2" fmla="val 50000"/>
            </a:avLst>
          </a:prstGeom>
          <a:noFill/>
          <a:ln w="19050" cap="flat" cmpd="sng">
            <a:solidFill>
              <a:srgbClr val="CC0000"/>
            </a:solidFill>
            <a:prstDash val="solid"/>
            <a:headEnd type="none" w="med" len="med"/>
            <a:tailEnd type="none" w="med" len="med"/>
          </a:ln>
        </p:spPr>
        <p:txBody>
          <a:bodyPr wrap="none" anchor="ctr" anchorCtr="0"/>
          <a:p>
            <a:endParaRPr lang="zh-CN" altLang="en-US" dirty="0">
              <a:latin typeface="黑体" panose="02010609060101010101" pitchFamily="2" charset="-122"/>
              <a:ea typeface="黑体" panose="02010609060101010101" pitchFamily="2" charset="-122"/>
            </a:endParaRPr>
          </a:p>
        </p:txBody>
      </p:sp>
      <p:sp>
        <p:nvSpPr>
          <p:cNvPr id="65" name="Text Box 9"/>
          <p:cNvSpPr txBox="1"/>
          <p:nvPr/>
        </p:nvSpPr>
        <p:spPr>
          <a:xfrm>
            <a:off x="1865313" y="3603625"/>
            <a:ext cx="3673475" cy="522288"/>
          </a:xfrm>
          <a:prstGeom prst="rect">
            <a:avLst/>
          </a:prstGeom>
          <a:noFill/>
          <a:ln w="9525">
            <a:noFill/>
          </a:ln>
        </p:spPr>
        <p:txBody>
          <a:bodyPr>
            <a:spAutoFit/>
          </a:bodyPr>
          <a:p>
            <a:pPr>
              <a:spcBef>
                <a:spcPct val="50000"/>
              </a:spcBef>
            </a:pPr>
            <a:r>
              <a:rPr lang="zh-CN" altLang="en-US" sz="2800" dirty="0">
                <a:solidFill>
                  <a:srgbClr val="CC0000"/>
                </a:solidFill>
                <a:latin typeface="黑体" panose="02010609060101010101" pitchFamily="2" charset="-122"/>
                <a:ea typeface="黑体" panose="02010609060101010101" pitchFamily="2" charset="-122"/>
              </a:rPr>
              <a:t>青山绿水风景美</a:t>
            </a:r>
            <a:endParaRPr lang="zh-CN" altLang="en-US" sz="2800" dirty="0">
              <a:solidFill>
                <a:srgbClr val="CC0000"/>
              </a:solidFill>
              <a:latin typeface="黑体" panose="02010609060101010101" pitchFamily="2" charset="-122"/>
              <a:ea typeface="黑体" panose="02010609060101010101" pitchFamily="2" charset="-122"/>
            </a:endParaRPr>
          </a:p>
        </p:txBody>
      </p:sp>
      <p:sp>
        <p:nvSpPr>
          <p:cNvPr id="66" name="Text Box 10"/>
          <p:cNvSpPr txBox="1"/>
          <p:nvPr/>
        </p:nvSpPr>
        <p:spPr>
          <a:xfrm>
            <a:off x="1866900" y="4489450"/>
            <a:ext cx="3311525" cy="522288"/>
          </a:xfrm>
          <a:prstGeom prst="rect">
            <a:avLst/>
          </a:prstGeom>
          <a:noFill/>
          <a:ln w="9525">
            <a:noFill/>
          </a:ln>
        </p:spPr>
        <p:txBody>
          <a:bodyPr>
            <a:spAutoFit/>
          </a:bodyPr>
          <a:p>
            <a:pPr>
              <a:spcBef>
                <a:spcPct val="50000"/>
              </a:spcBef>
            </a:pPr>
            <a:r>
              <a:rPr lang="zh-CN" altLang="en-US" sz="2800" dirty="0">
                <a:solidFill>
                  <a:srgbClr val="CC0000"/>
                </a:solidFill>
                <a:latin typeface="黑体" panose="02010609060101010101" pitchFamily="2" charset="-122"/>
                <a:ea typeface="黑体" panose="02010609060101010101" pitchFamily="2" charset="-122"/>
              </a:rPr>
              <a:t>古朴和乐风俗美</a:t>
            </a:r>
            <a:endParaRPr lang="zh-CN" altLang="en-US" sz="2800" dirty="0">
              <a:solidFill>
                <a:srgbClr val="CC0000"/>
              </a:solidFill>
              <a:latin typeface="黑体" panose="02010609060101010101" pitchFamily="2" charset="-122"/>
              <a:ea typeface="黑体" panose="02010609060101010101" pitchFamily="2" charset="-122"/>
            </a:endParaRPr>
          </a:p>
        </p:txBody>
      </p:sp>
      <p:sp>
        <p:nvSpPr>
          <p:cNvPr id="67" name="Text Box 11"/>
          <p:cNvSpPr txBox="1"/>
          <p:nvPr/>
        </p:nvSpPr>
        <p:spPr>
          <a:xfrm>
            <a:off x="1865313" y="5426075"/>
            <a:ext cx="3622675" cy="522288"/>
          </a:xfrm>
          <a:prstGeom prst="rect">
            <a:avLst/>
          </a:prstGeom>
          <a:noFill/>
          <a:ln w="9525">
            <a:noFill/>
          </a:ln>
        </p:spPr>
        <p:txBody>
          <a:bodyPr>
            <a:spAutoFit/>
          </a:bodyPr>
          <a:p>
            <a:pPr>
              <a:spcBef>
                <a:spcPct val="50000"/>
              </a:spcBef>
            </a:pPr>
            <a:r>
              <a:rPr lang="zh-CN" altLang="en-US" sz="2800" dirty="0">
                <a:solidFill>
                  <a:srgbClr val="CC0000"/>
                </a:solidFill>
                <a:latin typeface="黑体" panose="02010609060101010101" pitchFamily="2" charset="-122"/>
                <a:ea typeface="黑体" panose="02010609060101010101" pitchFamily="2" charset="-122"/>
              </a:rPr>
              <a:t>纯朴真挚人情美</a:t>
            </a:r>
            <a:endParaRPr lang="zh-CN" altLang="en-US" sz="2800" dirty="0">
              <a:solidFill>
                <a:srgbClr val="CC0000"/>
              </a:solidFill>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5"/>
                                        </p:tgtEl>
                                        <p:attrNameLst>
                                          <p:attrName>style.visibility</p:attrName>
                                        </p:attrNameLst>
                                      </p:cBhvr>
                                      <p:to>
                                        <p:strVal val="visible"/>
                                      </p:to>
                                    </p:set>
                                    <p:anim calcmode="discrete" valueType="clr">
                                      <p:cBhvr override="childStyle">
                                        <p:cTn id="7" dur="80"/>
                                        <p:tgtEl>
                                          <p:spTgt spid="6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5"/>
                                        </p:tgtEl>
                                        <p:attrNameLst>
                                          <p:attrName>fillcolor</p:attrName>
                                        </p:attrNameLst>
                                      </p:cBhvr>
                                      <p:tavLst>
                                        <p:tav tm="0">
                                          <p:val>
                                            <p:clrVal>
                                              <a:schemeClr val="accent2"/>
                                            </p:clrVal>
                                          </p:val>
                                        </p:tav>
                                        <p:tav tm="50000">
                                          <p:val>
                                            <p:clrVal>
                                              <a:schemeClr val="hlink"/>
                                            </p:clrVal>
                                          </p:val>
                                        </p:tav>
                                      </p:tavLst>
                                    </p:anim>
                                    <p:set>
                                      <p:cBhvr>
                                        <p:cTn id="9" dur="80"/>
                                        <p:tgtEl>
                                          <p:spTgt spid="65"/>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66"/>
                                        </p:tgtEl>
                                        <p:attrNameLst>
                                          <p:attrName>style.visibility</p:attrName>
                                        </p:attrNameLst>
                                      </p:cBhvr>
                                      <p:to>
                                        <p:strVal val="visible"/>
                                      </p:to>
                                    </p:set>
                                    <p:anim calcmode="discrete" valueType="clr">
                                      <p:cBhvr override="childStyle">
                                        <p:cTn id="14" dur="80"/>
                                        <p:tgtEl>
                                          <p:spTgt spid="66"/>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66"/>
                                        </p:tgtEl>
                                        <p:attrNameLst>
                                          <p:attrName>fillcolor</p:attrName>
                                        </p:attrNameLst>
                                      </p:cBhvr>
                                      <p:tavLst>
                                        <p:tav tm="0">
                                          <p:val>
                                            <p:clrVal>
                                              <a:schemeClr val="accent2"/>
                                            </p:clrVal>
                                          </p:val>
                                        </p:tav>
                                        <p:tav tm="50000">
                                          <p:val>
                                            <p:clrVal>
                                              <a:schemeClr val="hlink"/>
                                            </p:clrVal>
                                          </p:val>
                                        </p:tav>
                                      </p:tavLst>
                                    </p:anim>
                                    <p:set>
                                      <p:cBhvr>
                                        <p:cTn id="16" dur="80"/>
                                        <p:tgtEl>
                                          <p:spTgt spid="66"/>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67"/>
                                        </p:tgtEl>
                                        <p:attrNameLst>
                                          <p:attrName>style.visibility</p:attrName>
                                        </p:attrNameLst>
                                      </p:cBhvr>
                                      <p:to>
                                        <p:strVal val="visible"/>
                                      </p:to>
                                    </p:set>
                                    <p:anim calcmode="discrete" valueType="clr">
                                      <p:cBhvr override="childStyle">
                                        <p:cTn id="21" dur="80"/>
                                        <p:tgtEl>
                                          <p:spTgt spid="67"/>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67"/>
                                        </p:tgtEl>
                                        <p:attrNameLst>
                                          <p:attrName>fillcolor</p:attrName>
                                        </p:attrNameLst>
                                      </p:cBhvr>
                                      <p:tavLst>
                                        <p:tav tm="0">
                                          <p:val>
                                            <p:clrVal>
                                              <a:schemeClr val="accent2"/>
                                            </p:clrVal>
                                          </p:val>
                                        </p:tav>
                                        <p:tav tm="50000">
                                          <p:val>
                                            <p:clrVal>
                                              <a:schemeClr val="hlink"/>
                                            </p:clrVal>
                                          </p:val>
                                        </p:tav>
                                      </p:tavLst>
                                    </p:anim>
                                    <p:set>
                                      <p:cBhvr>
                                        <p:cTn id="23" dur="80"/>
                                        <p:tgtEl>
                                          <p:spTgt spid="67"/>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17" presetClass="entr" presetSubtype="1" fill="hold" grpId="0" nodeType="clickEffect">
                                  <p:stCondLst>
                                    <p:cond delay="0"/>
                                  </p:stCondLst>
                                  <p:childTnLst>
                                    <p:set>
                                      <p:cBhvr>
                                        <p:cTn id="27" dur="1" fill="hold">
                                          <p:stCondLst>
                                            <p:cond delay="0"/>
                                          </p:stCondLst>
                                        </p:cTn>
                                        <p:tgtEl>
                                          <p:spTgt spid="64"/>
                                        </p:tgtEl>
                                        <p:attrNameLst>
                                          <p:attrName>style.visibility</p:attrName>
                                        </p:attrNameLst>
                                      </p:cBhvr>
                                      <p:to>
                                        <p:strVal val="visible"/>
                                      </p:to>
                                    </p:set>
                                    <p:anim calcmode="lin" valueType="num">
                                      <p:cBhvr>
                                        <p:cTn id="28" dur="500" fill="hold"/>
                                        <p:tgtEl>
                                          <p:spTgt spid="64"/>
                                        </p:tgtEl>
                                        <p:attrNameLst>
                                          <p:attrName>ppt_x</p:attrName>
                                        </p:attrNameLst>
                                      </p:cBhvr>
                                      <p:tavLst>
                                        <p:tav tm="0">
                                          <p:val>
                                            <p:strVal val="#ppt_x"/>
                                          </p:val>
                                        </p:tav>
                                        <p:tav tm="100000">
                                          <p:val>
                                            <p:strVal val="#ppt_x"/>
                                          </p:val>
                                        </p:tav>
                                      </p:tavLst>
                                    </p:anim>
                                    <p:anim calcmode="lin" valueType="num">
                                      <p:cBhvr>
                                        <p:cTn id="29" dur="500" fill="hold"/>
                                        <p:tgtEl>
                                          <p:spTgt spid="64"/>
                                        </p:tgtEl>
                                        <p:attrNameLst>
                                          <p:attrName>ppt_y</p:attrName>
                                        </p:attrNameLst>
                                      </p:cBhvr>
                                      <p:tavLst>
                                        <p:tav tm="0">
                                          <p:val>
                                            <p:strVal val="#ppt_y-#ppt_h/2"/>
                                          </p:val>
                                        </p:tav>
                                        <p:tav tm="100000">
                                          <p:val>
                                            <p:strVal val="#ppt_y"/>
                                          </p:val>
                                        </p:tav>
                                      </p:tavLst>
                                    </p:anim>
                                    <p:anim calcmode="lin" valueType="num">
                                      <p:cBhvr>
                                        <p:cTn id="30" dur="500" fill="hold"/>
                                        <p:tgtEl>
                                          <p:spTgt spid="64"/>
                                        </p:tgtEl>
                                        <p:attrNameLst>
                                          <p:attrName>ppt_w</p:attrName>
                                        </p:attrNameLst>
                                      </p:cBhvr>
                                      <p:tavLst>
                                        <p:tav tm="0">
                                          <p:val>
                                            <p:strVal val="#ppt_w"/>
                                          </p:val>
                                        </p:tav>
                                        <p:tav tm="100000">
                                          <p:val>
                                            <p:strVal val="#ppt_w"/>
                                          </p:val>
                                        </p:tav>
                                      </p:tavLst>
                                    </p:anim>
                                    <p:anim calcmode="lin" valueType="num">
                                      <p:cBhvr>
                                        <p:cTn id="31" dur="500" fill="hold"/>
                                        <p:tgtEl>
                                          <p:spTgt spid="64"/>
                                        </p:tgtEl>
                                        <p:attrNameLst>
                                          <p:attrName>ppt_h</p:attrName>
                                        </p:attrNameLst>
                                      </p:cBhvr>
                                      <p:tavLst>
                                        <p:tav tm="0">
                                          <p:val>
                                            <p:fltVal val="0.000000"/>
                                          </p:val>
                                        </p:tav>
                                        <p:tav tm="100000">
                                          <p:val>
                                            <p:strVal val="#ppt_h"/>
                                          </p:val>
                                        </p:tav>
                                      </p:tavLst>
                                    </p:anim>
                                  </p:childTnLst>
                                </p:cTn>
                              </p:par>
                              <p:par>
                                <p:cTn id="32" presetID="9" presetClass="entr" presetSubtype="0" fill="hold" grpId="0" nodeType="withEffect">
                                  <p:stCondLst>
                                    <p:cond delay="0"/>
                                  </p:stCondLst>
                                  <p:childTnLst>
                                    <p:set>
                                      <p:cBhvr>
                                        <p:cTn id="33" dur="1" fill="hold">
                                          <p:stCondLst>
                                            <p:cond delay="0"/>
                                          </p:stCondLst>
                                        </p:cTn>
                                        <p:tgtEl>
                                          <p:spTgt spid="63"/>
                                        </p:tgtEl>
                                        <p:attrNameLst>
                                          <p:attrName>style.visibility</p:attrName>
                                        </p:attrNameLst>
                                      </p:cBhvr>
                                      <p:to>
                                        <p:strVal val="visible"/>
                                      </p:to>
                                    </p:set>
                                    <p:animEffect transition="in" filter="dissolve">
                                      <p:cBhvr>
                                        <p:cTn id="34"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animBg="1"/>
      <p:bldP spid="65" grpId="0"/>
      <p:bldP spid="66" grpId="0"/>
      <p:bldP spid="67"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0483" name="Text Box 3"/>
          <p:cNvSpPr txBox="1"/>
          <p:nvPr/>
        </p:nvSpPr>
        <p:spPr>
          <a:xfrm>
            <a:off x="704850" y="1676400"/>
            <a:ext cx="7734935" cy="4658995"/>
          </a:xfrm>
          <a:prstGeom prst="rect">
            <a:avLst/>
          </a:prstGeom>
          <a:noFill/>
          <a:ln w="9525">
            <a:noFill/>
          </a:ln>
        </p:spPr>
        <p:txBody>
          <a:bodyPr wrap="square">
            <a:spAutoFit/>
          </a:bodyPr>
          <a:p>
            <a:pPr>
              <a:spcAft>
                <a:spcPct val="50000"/>
              </a:spcAft>
            </a:pPr>
            <a:r>
              <a:rPr lang="zh-CN" altLang="zh-CN" sz="3200" b="1" dirty="0">
                <a:latin typeface="宋体" panose="02010600030101010101" pitchFamily="2" charset="-122"/>
              </a:rPr>
              <a:t>   </a:t>
            </a:r>
            <a:r>
              <a:rPr lang="zh-CN" altLang="zh-CN" sz="2400" b="1" dirty="0">
                <a:solidFill>
                  <a:srgbClr val="311EE8"/>
                </a:solidFill>
                <a:uFillTx/>
                <a:latin typeface="宋体" panose="02010600030101010101" pitchFamily="2" charset="-122"/>
                <a:ea typeface="楷体_GB2312" pitchFamily="49" charset="-122"/>
              </a:rPr>
              <a:t>“</a:t>
            </a:r>
            <a:r>
              <a:rPr lang="zh-CN" altLang="en-US" sz="2400" b="1" dirty="0">
                <a:solidFill>
                  <a:srgbClr val="311EE8"/>
                </a:solidFill>
                <a:uFillTx/>
                <a:latin typeface="楷体_GB2312" pitchFamily="49" charset="-122"/>
                <a:ea typeface="楷体_GB2312" pitchFamily="49" charset="-122"/>
              </a:rPr>
              <a:t>这官路将近湘西边境到了一个地方名</a:t>
            </a:r>
            <a:r>
              <a:rPr lang="zh-CN" altLang="en-US" sz="2400" b="1" dirty="0">
                <a:solidFill>
                  <a:srgbClr val="311EE8"/>
                </a:solidFill>
                <a:uFillTx/>
                <a:latin typeface="宋体" panose="02010600030101010101" pitchFamily="2" charset="-122"/>
                <a:ea typeface="楷体_GB2312" pitchFamily="49" charset="-122"/>
              </a:rPr>
              <a:t>‘</a:t>
            </a:r>
            <a:r>
              <a:rPr lang="zh-CN" altLang="en-US" sz="2400" b="1" dirty="0">
                <a:solidFill>
                  <a:srgbClr val="311EE8"/>
                </a:solidFill>
                <a:uFillTx/>
                <a:latin typeface="楷体_GB2312" pitchFamily="49" charset="-122"/>
                <a:ea typeface="楷体_GB2312" pitchFamily="49" charset="-122"/>
              </a:rPr>
              <a:t>茶峒</a:t>
            </a:r>
            <a:r>
              <a:rPr lang="zh-CN" altLang="en-US" sz="2400" b="1" dirty="0">
                <a:solidFill>
                  <a:srgbClr val="311EE8"/>
                </a:solidFill>
                <a:uFillTx/>
                <a:latin typeface="宋体" panose="02010600030101010101" pitchFamily="2" charset="-122"/>
                <a:ea typeface="楷体_GB2312" pitchFamily="49" charset="-122"/>
              </a:rPr>
              <a:t>’</a:t>
            </a:r>
            <a:r>
              <a:rPr lang="zh-CN" altLang="en-US" sz="2400" b="1" dirty="0">
                <a:solidFill>
                  <a:srgbClr val="311EE8"/>
                </a:solidFill>
                <a:uFillTx/>
                <a:latin typeface="楷体_GB2312" pitchFamily="49" charset="-122"/>
                <a:ea typeface="楷体_GB2312" pitchFamily="49" charset="-122"/>
              </a:rPr>
              <a:t>的小山城时，有一小溪，溪边有座白色小塔，塔下住了一户单独的人家。这人家只一个老人，一个女孩子，一只黄狗。</a:t>
            </a:r>
            <a:r>
              <a:rPr lang="zh-CN" altLang="en-US" sz="2400" b="1" dirty="0">
                <a:solidFill>
                  <a:srgbClr val="311EE8"/>
                </a:solidFill>
                <a:uFillTx/>
                <a:latin typeface="宋体" panose="02010600030101010101" pitchFamily="2" charset="-122"/>
                <a:ea typeface="楷体_GB2312" pitchFamily="49" charset="-122"/>
              </a:rPr>
              <a:t>”</a:t>
            </a:r>
            <a:endParaRPr lang="zh-CN" altLang="en-US" sz="2400" b="1" dirty="0">
              <a:solidFill>
                <a:srgbClr val="311EE8"/>
              </a:solidFill>
              <a:uFillTx/>
              <a:latin typeface="楷体_GB2312" pitchFamily="49" charset="-122"/>
              <a:ea typeface="楷体_GB2312" pitchFamily="49" charset="-122"/>
            </a:endParaRPr>
          </a:p>
          <a:p>
            <a:pPr>
              <a:spcAft>
                <a:spcPct val="50000"/>
              </a:spcAft>
            </a:pPr>
            <a:r>
              <a:rPr lang="zh-CN" altLang="en-US" sz="2400" b="1" dirty="0">
                <a:solidFill>
                  <a:srgbClr val="311EE8"/>
                </a:solidFill>
                <a:uFillTx/>
                <a:latin typeface="楷体_GB2312" pitchFamily="49" charset="-122"/>
                <a:ea typeface="楷体_GB2312" pitchFamily="49" charset="-122"/>
              </a:rPr>
              <a:t>   </a:t>
            </a:r>
            <a:r>
              <a:rPr lang="zh-CN" altLang="en-US" sz="2400" b="1" dirty="0">
                <a:solidFill>
                  <a:srgbClr val="311EE8"/>
                </a:solidFill>
                <a:uFillTx/>
                <a:latin typeface="宋体" panose="02010600030101010101" pitchFamily="2" charset="-122"/>
                <a:ea typeface="楷体_GB2312" pitchFamily="49" charset="-122"/>
              </a:rPr>
              <a:t>“</a:t>
            </a:r>
            <a:r>
              <a:rPr lang="zh-CN" altLang="en-US" sz="2400" b="1" dirty="0">
                <a:solidFill>
                  <a:srgbClr val="311EE8"/>
                </a:solidFill>
                <a:uFillTx/>
                <a:latin typeface="楷体_GB2312" pitchFamily="49" charset="-122"/>
                <a:ea typeface="楷体_GB2312" pitchFamily="49" charset="-122"/>
              </a:rPr>
              <a:t>小溪流下去，绕山岨流，约三里便汇入茶峒的大河。人若过溪越小山走去，则只一里路就到了茶峒城边。溪流如弓背，山路如弓弦，故远近有了小小差异。小溪宽约二十丈，河床为大片石头作成。静静的水即或深到一篙不能落底，却依然清澈透明，河中游鱼来去皆可以计数。</a:t>
            </a:r>
            <a:r>
              <a:rPr lang="zh-CN" altLang="en-US" sz="2400" b="1" dirty="0">
                <a:solidFill>
                  <a:srgbClr val="311EE8"/>
                </a:solidFill>
                <a:uFillTx/>
                <a:latin typeface="宋体" panose="02010600030101010101" pitchFamily="2" charset="-122"/>
                <a:ea typeface="楷体_GB2312" pitchFamily="49" charset="-122"/>
              </a:rPr>
              <a:t>”</a:t>
            </a:r>
            <a:endParaRPr lang="zh-CN" altLang="en-US" sz="2400" b="1" dirty="0">
              <a:solidFill>
                <a:srgbClr val="311EE8"/>
              </a:solidFill>
              <a:uFillTx/>
              <a:latin typeface="楷体_GB2312" pitchFamily="49" charset="-122"/>
              <a:ea typeface="楷体_GB2312" pitchFamily="49" charset="-122"/>
            </a:endParaRPr>
          </a:p>
          <a:p>
            <a:r>
              <a:rPr lang="zh-CN" altLang="en-US" sz="2400" b="1" dirty="0">
                <a:solidFill>
                  <a:srgbClr val="311EE8"/>
                </a:solidFill>
                <a:uFillTx/>
                <a:latin typeface="楷体_GB2312" pitchFamily="49" charset="-122"/>
                <a:ea typeface="楷体_GB2312" pitchFamily="49" charset="-122"/>
              </a:rPr>
              <a:t>   </a:t>
            </a:r>
            <a:r>
              <a:rPr lang="zh-CN" altLang="en-US" sz="2400" b="1" dirty="0">
                <a:solidFill>
                  <a:srgbClr val="311EE8"/>
                </a:solidFill>
                <a:uFillTx/>
                <a:latin typeface="宋体" panose="02010600030101010101" pitchFamily="2" charset="-122"/>
                <a:ea typeface="楷体_GB2312" pitchFamily="49" charset="-122"/>
              </a:rPr>
              <a:t>“</a:t>
            </a:r>
            <a:r>
              <a:rPr lang="zh-CN" altLang="en-US" sz="2400" b="1" dirty="0">
                <a:solidFill>
                  <a:srgbClr val="311EE8"/>
                </a:solidFill>
                <a:uFillTx/>
                <a:latin typeface="楷体_GB2312" pitchFamily="49" charset="-122"/>
                <a:ea typeface="楷体_GB2312" pitchFamily="49" charset="-122"/>
              </a:rPr>
              <a:t>住处两山多篁竹，翠色逼人而来。</a:t>
            </a:r>
            <a:r>
              <a:rPr lang="zh-CN" altLang="en-US" sz="2400" b="1" dirty="0">
                <a:solidFill>
                  <a:srgbClr val="311EE8"/>
                </a:solidFill>
                <a:uFillTx/>
                <a:latin typeface="宋体" panose="02010600030101010101" pitchFamily="2" charset="-122"/>
                <a:ea typeface="楷体_GB2312" pitchFamily="49" charset="-122"/>
              </a:rPr>
              <a:t>”</a:t>
            </a:r>
            <a:endParaRPr lang="zh-CN" altLang="en-US" sz="2400" b="1" dirty="0">
              <a:solidFill>
                <a:srgbClr val="311EE8"/>
              </a:solidFill>
              <a:uFillTx/>
              <a:latin typeface="宋体" panose="02010600030101010101" pitchFamily="2" charset="-122"/>
              <a:ea typeface="楷体_GB2312" pitchFamily="49" charset="-122"/>
            </a:endParaRPr>
          </a:p>
        </p:txBody>
      </p:sp>
      <p:sp>
        <p:nvSpPr>
          <p:cNvPr id="20484" name="Text Box 4"/>
          <p:cNvSpPr txBox="1"/>
          <p:nvPr/>
        </p:nvSpPr>
        <p:spPr>
          <a:xfrm>
            <a:off x="3505200" y="762000"/>
            <a:ext cx="2519363" cy="641350"/>
          </a:xfrm>
          <a:prstGeom prst="rect">
            <a:avLst/>
          </a:prstGeom>
          <a:gradFill rotWithShape="1">
            <a:gsLst>
              <a:gs pos="0">
                <a:srgbClr val="004747">
                  <a:alpha val="45998"/>
                </a:srgbClr>
              </a:gs>
              <a:gs pos="100000">
                <a:schemeClr val="hlink">
                  <a:alpha val="48997"/>
                </a:schemeClr>
              </a:gs>
            </a:gsLst>
            <a:lin ang="5400000" scaled="1"/>
            <a:tileRect/>
          </a:gradFill>
          <a:ln w="9525">
            <a:noFill/>
          </a:ln>
          <a:effectLst>
            <a:outerShdw sy="50000" kx="2453608" algn="bl" rotWithShape="0">
              <a:schemeClr val="bg2">
                <a:alpha val="50000"/>
              </a:schemeClr>
            </a:outerShdw>
          </a:effectLst>
        </p:spPr>
        <p:txBody>
          <a:bodyPr>
            <a:spAutoFit/>
          </a:bodyPr>
          <a:p>
            <a:pPr>
              <a:spcBef>
                <a:spcPct val="50000"/>
              </a:spcBef>
            </a:pPr>
            <a:r>
              <a:rPr lang="zh-CN" altLang="zh-CN" sz="3600" b="1" dirty="0">
                <a:solidFill>
                  <a:srgbClr val="591703"/>
                </a:solidFill>
                <a:latin typeface="Arial" panose="020B0604020202020204" pitchFamily="34" charset="0"/>
              </a:rPr>
              <a:t>  </a:t>
            </a:r>
            <a:r>
              <a:rPr lang="zh-CN" altLang="en-US" sz="3600" b="1" dirty="0">
                <a:solidFill>
                  <a:schemeClr val="bg1"/>
                </a:solidFill>
                <a:latin typeface="Arial" panose="020B0604020202020204" pitchFamily="34" charset="0"/>
                <a:ea typeface="楷体_GB2312" pitchFamily="49" charset="-122"/>
              </a:rPr>
              <a:t>环境描写</a:t>
            </a:r>
            <a:endParaRPr lang="zh-CN" altLang="en-US" sz="3600" b="1" dirty="0">
              <a:solidFill>
                <a:schemeClr val="bg1"/>
              </a:solidFill>
              <a:latin typeface="Arial" panose="020B0604020202020204" pitchFamily="34" charset="0"/>
              <a:ea typeface="楷体_GB2312" pitchFamily="49" charset="-122"/>
            </a:endParaRPr>
          </a:p>
        </p:txBody>
      </p:sp>
      <p:sp>
        <p:nvSpPr>
          <p:cNvPr id="2" name="文本框 1"/>
          <p:cNvSpPr txBox="1"/>
          <p:nvPr/>
        </p:nvSpPr>
        <p:spPr>
          <a:xfrm>
            <a:off x="0" y="0"/>
            <a:ext cx="3228340" cy="1014730"/>
          </a:xfrm>
          <a:prstGeom prst="rect">
            <a:avLst/>
          </a:prstGeom>
          <a:noFill/>
        </p:spPr>
        <p:txBody>
          <a:bodyPr wrap="square" rtlCol="0">
            <a:spAutoFit/>
          </a:bodyPr>
          <a:p>
            <a:r>
              <a:rPr lang="zh-CN" altLang="en-US" sz="6000" u="sng">
                <a:latin typeface="方正姚体" panose="02010601030101010101" pitchFamily="2" charset="-122"/>
                <a:ea typeface="方正姚体" panose="02010601030101010101" pitchFamily="2" charset="-122"/>
              </a:rPr>
              <a:t>风景美</a:t>
            </a:r>
            <a:endParaRPr lang="zh-CN" altLang="en-US" sz="6000" u="sng">
              <a:latin typeface="方正姚体" panose="02010601030101010101" pitchFamily="2" charset="-122"/>
              <a:ea typeface="方正姚体" panose="02010601030101010101" pitchFamily="2" charset="-122"/>
            </a:endParaRPr>
          </a:p>
        </p:txBody>
      </p:sp>
    </p:spTree>
  </p:cSld>
  <p:clrMapOvr>
    <a:masterClrMapping/>
  </p:clrMapOvr>
  <p:transition spd="med">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000" fill="hold"/>
                                        <p:tgtEl>
                                          <p:spTgt spid="20484"/>
                                        </p:tgtEl>
                                        <p:attrNameLst>
                                          <p:attrName>ppt_w</p:attrName>
                                        </p:attrNameLst>
                                      </p:cBhvr>
                                      <p:tavLst>
                                        <p:tav tm="0">
                                          <p:val>
                                            <p:strVal val="#ppt_w*0.70"/>
                                          </p:val>
                                        </p:tav>
                                        <p:tav tm="100000">
                                          <p:val>
                                            <p:strVal val="#ppt_w"/>
                                          </p:val>
                                        </p:tav>
                                      </p:tavLst>
                                    </p:anim>
                                    <p:anim calcmode="lin" valueType="num">
                                      <p:cBhvr>
                                        <p:cTn id="8" dur="1000" fill="hold"/>
                                        <p:tgtEl>
                                          <p:spTgt spid="20484"/>
                                        </p:tgtEl>
                                        <p:attrNameLst>
                                          <p:attrName>ppt_h</p:attrName>
                                        </p:attrNameLst>
                                      </p:cBhvr>
                                      <p:tavLst>
                                        <p:tav tm="0">
                                          <p:val>
                                            <p:strVal val="#ppt_h"/>
                                          </p:val>
                                        </p:tav>
                                        <p:tav tm="100000">
                                          <p:val>
                                            <p:strVal val="#ppt_h"/>
                                          </p:val>
                                        </p:tav>
                                      </p:tavLst>
                                    </p:anim>
                                    <p:animEffect transition="in" filter="fade">
                                      <p:cBhvr>
                                        <p:cTn id="9" dur="1000"/>
                                        <p:tgtEl>
                                          <p:spTgt spid="20484"/>
                                        </p:tgtEl>
                                      </p:cBhvr>
                                    </p:animEffect>
                                  </p:childTnLst>
                                </p:cTn>
                              </p:par>
                              <p:par>
                                <p:cTn id="10" presetID="4" presetClass="entr" presetSubtype="16" fill="hold" nodeType="withEffect">
                                  <p:stCondLst>
                                    <p:cond delay="0"/>
                                  </p:stCondLst>
                                  <p:childTnLst>
                                    <p:set>
                                      <p:cBhvr>
                                        <p:cTn id="11" dur="1" fill="hold">
                                          <p:stCondLst>
                                            <p:cond delay="0"/>
                                          </p:stCondLst>
                                        </p:cTn>
                                        <p:tgtEl>
                                          <p:spTgt spid="20483">
                                            <p:txEl>
                                              <p:charRg st="0" end="78"/>
                                            </p:txEl>
                                          </p:spTgt>
                                        </p:tgtEl>
                                        <p:attrNameLst>
                                          <p:attrName>style.visibility</p:attrName>
                                        </p:attrNameLst>
                                      </p:cBhvr>
                                      <p:to>
                                        <p:strVal val="visible"/>
                                      </p:to>
                                    </p:set>
                                    <p:animEffect transition="in" filter="box(in)">
                                      <p:cBhvr>
                                        <p:cTn id="12" dur="1000"/>
                                        <p:tgtEl>
                                          <p:spTgt spid="20483">
                                            <p:txEl>
                                              <p:charRg st="0" end="7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0483">
                                            <p:txEl>
                                              <p:charRg st="78" end="205"/>
                                            </p:txEl>
                                          </p:spTgt>
                                        </p:tgtEl>
                                        <p:attrNameLst>
                                          <p:attrName>style.visibility</p:attrName>
                                        </p:attrNameLst>
                                      </p:cBhvr>
                                      <p:to>
                                        <p:strVal val="visible"/>
                                      </p:to>
                                    </p:set>
                                    <p:animEffect transition="in" filter="diamond(in)">
                                      <p:cBhvr>
                                        <p:cTn id="17" dur="1000"/>
                                        <p:tgtEl>
                                          <p:spTgt spid="20483">
                                            <p:txEl>
                                              <p:charRg st="78" end="20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20483">
                                            <p:txEl>
                                              <p:charRg st="205" end="226"/>
                                            </p:txEl>
                                          </p:spTgt>
                                        </p:tgtEl>
                                        <p:attrNameLst>
                                          <p:attrName>style.visibility</p:attrName>
                                        </p:attrNameLst>
                                      </p:cBhvr>
                                      <p:to>
                                        <p:strVal val="visible"/>
                                      </p:to>
                                    </p:set>
                                    <p:animEffect transition="in" filter="diamond(in)">
                                      <p:cBhvr>
                                        <p:cTn id="22" dur="1000"/>
                                        <p:tgtEl>
                                          <p:spTgt spid="20483">
                                            <p:txEl>
                                              <p:charRg st="205" end="22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0242" name="Picture 3" descr="边城10"/>
          <p:cNvPicPr>
            <a:picLocks noChangeAspect="1"/>
          </p:cNvPicPr>
          <p:nvPr/>
        </p:nvPicPr>
        <p:blipFill>
          <a:blip r:embed="rId1"/>
          <a:stretch>
            <a:fillRect/>
          </a:stretch>
        </p:blipFill>
        <p:spPr>
          <a:xfrm>
            <a:off x="25400" y="44450"/>
            <a:ext cx="5759450" cy="6858000"/>
          </a:xfrm>
          <a:prstGeom prst="rect">
            <a:avLst/>
          </a:prstGeom>
          <a:noFill/>
          <a:ln w="9525">
            <a:noFill/>
          </a:ln>
          <a:effectLst>
            <a:outerShdw dist="107763" dir="2699999" algn="ctr" rotWithShape="0">
              <a:srgbClr val="808080">
                <a:alpha val="50000"/>
              </a:srgbClr>
            </a:outerShdw>
          </a:effectLst>
        </p:spPr>
      </p:pic>
      <p:sp>
        <p:nvSpPr>
          <p:cNvPr id="21508" name="Text Box 4"/>
          <p:cNvSpPr txBox="1"/>
          <p:nvPr/>
        </p:nvSpPr>
        <p:spPr>
          <a:xfrm>
            <a:off x="5867400" y="1485900"/>
            <a:ext cx="2879725" cy="4518025"/>
          </a:xfrm>
          <a:prstGeom prst="rect">
            <a:avLst/>
          </a:prstGeom>
          <a:noFill/>
          <a:ln w="9525">
            <a:noFill/>
          </a:ln>
        </p:spPr>
        <p:txBody>
          <a:bodyPr>
            <a:spAutoFit/>
          </a:bodyPr>
          <a:p>
            <a:pPr>
              <a:spcBef>
                <a:spcPct val="50000"/>
              </a:spcBef>
            </a:pPr>
            <a:endParaRPr lang="zh-CN" altLang="zh-CN" sz="3200" b="1" dirty="0">
              <a:solidFill>
                <a:srgbClr val="008000"/>
              </a:solidFill>
              <a:latin typeface="楷体_GB2312" pitchFamily="49" charset="-122"/>
              <a:ea typeface="楷体_GB2312" pitchFamily="49" charset="-122"/>
            </a:endParaRPr>
          </a:p>
          <a:p>
            <a:pPr>
              <a:spcBef>
                <a:spcPct val="50000"/>
              </a:spcBef>
            </a:pPr>
            <a:r>
              <a:rPr lang="zh-CN" altLang="en-US" sz="2800" dirty="0">
                <a:latin typeface="楷体_GB2312" pitchFamily="49" charset="-122"/>
                <a:ea typeface="楷体_GB2312" pitchFamily="49" charset="-122"/>
              </a:rPr>
              <a:t>清澈见底的河流 </a:t>
            </a:r>
            <a:endParaRPr lang="zh-CN" altLang="en-US" sz="2800" dirty="0">
              <a:latin typeface="楷体_GB2312" pitchFamily="49" charset="-122"/>
              <a:ea typeface="楷体_GB2312" pitchFamily="49" charset="-122"/>
            </a:endParaRPr>
          </a:p>
          <a:p>
            <a:pPr>
              <a:spcBef>
                <a:spcPct val="50000"/>
              </a:spcBef>
            </a:pPr>
            <a:r>
              <a:rPr lang="zh-CN" altLang="en-US" sz="2800" dirty="0">
                <a:latin typeface="楷体_GB2312" pitchFamily="49" charset="-122"/>
                <a:ea typeface="楷体_GB2312" pitchFamily="49" charset="-122"/>
              </a:rPr>
              <a:t>凭水依山的小城 </a:t>
            </a:r>
            <a:endParaRPr lang="zh-CN" altLang="en-US" sz="2800" dirty="0">
              <a:latin typeface="楷体_GB2312" pitchFamily="49" charset="-122"/>
              <a:ea typeface="楷体_GB2312" pitchFamily="49" charset="-122"/>
            </a:endParaRPr>
          </a:p>
          <a:p>
            <a:pPr>
              <a:spcBef>
                <a:spcPct val="50000"/>
              </a:spcBef>
            </a:pPr>
            <a:r>
              <a:rPr lang="zh-CN" altLang="en-US" sz="2800" dirty="0">
                <a:latin typeface="楷体_GB2312" pitchFamily="49" charset="-122"/>
                <a:ea typeface="楷体_GB2312" pitchFamily="49" charset="-122"/>
              </a:rPr>
              <a:t>攀引缆索的渡船 </a:t>
            </a:r>
            <a:endParaRPr lang="zh-CN" altLang="en-US" sz="2800" dirty="0">
              <a:latin typeface="楷体_GB2312" pitchFamily="49" charset="-122"/>
              <a:ea typeface="楷体_GB2312" pitchFamily="49" charset="-122"/>
            </a:endParaRPr>
          </a:p>
          <a:p>
            <a:pPr>
              <a:spcBef>
                <a:spcPct val="50000"/>
              </a:spcBef>
            </a:pPr>
            <a:r>
              <a:rPr lang="zh-CN" altLang="en-US" sz="2800" dirty="0">
                <a:latin typeface="楷体_GB2312" pitchFamily="49" charset="-122"/>
                <a:ea typeface="楷体_GB2312" pitchFamily="49" charset="-122"/>
              </a:rPr>
              <a:t>关乎风水的白塔 </a:t>
            </a:r>
            <a:endParaRPr lang="zh-CN" altLang="en-US" sz="2800" dirty="0">
              <a:latin typeface="楷体_GB2312" pitchFamily="49" charset="-122"/>
              <a:ea typeface="楷体_GB2312" pitchFamily="49" charset="-122"/>
            </a:endParaRPr>
          </a:p>
          <a:p>
            <a:pPr>
              <a:spcBef>
                <a:spcPct val="50000"/>
              </a:spcBef>
            </a:pPr>
            <a:r>
              <a:rPr lang="zh-CN" altLang="en-US" sz="2800" dirty="0">
                <a:latin typeface="楷体_GB2312" pitchFamily="49" charset="-122"/>
                <a:ea typeface="楷体_GB2312" pitchFamily="49" charset="-122"/>
              </a:rPr>
              <a:t>翠色逼人的篁竹</a:t>
            </a:r>
            <a:endParaRPr lang="zh-CN" altLang="en-US" sz="2800" dirty="0">
              <a:latin typeface="楷体_GB2312" pitchFamily="49" charset="-122"/>
              <a:ea typeface="楷体_GB2312" pitchFamily="49" charset="-122"/>
            </a:endParaRPr>
          </a:p>
          <a:p>
            <a:pPr>
              <a:spcBef>
                <a:spcPct val="50000"/>
              </a:spcBef>
            </a:pPr>
            <a:r>
              <a:rPr lang="zh-CN" altLang="zh-CN" sz="3200" b="1" dirty="0">
                <a:latin typeface="华文行楷" panose="02010800040101010101" pitchFamily="2" charset="-122"/>
                <a:ea typeface="华文行楷" panose="02010800040101010101" pitchFamily="2" charset="-122"/>
              </a:rPr>
              <a:t> </a:t>
            </a:r>
            <a:endParaRPr lang="zh-CN" altLang="zh-CN" sz="3200" b="1" dirty="0">
              <a:latin typeface="华文行楷" panose="02010800040101010101" pitchFamily="2" charset="-122"/>
              <a:ea typeface="华文行楷" panose="02010800040101010101" pitchFamily="2" charset="-122"/>
            </a:endParaRPr>
          </a:p>
        </p:txBody>
      </p:sp>
      <p:sp>
        <p:nvSpPr>
          <p:cNvPr id="21509" name="Text Box 5"/>
          <p:cNvSpPr txBox="1"/>
          <p:nvPr/>
        </p:nvSpPr>
        <p:spPr>
          <a:xfrm>
            <a:off x="6372225" y="117475"/>
            <a:ext cx="1871663" cy="2043113"/>
          </a:xfrm>
          <a:prstGeom prst="rect">
            <a:avLst/>
          </a:prstGeom>
          <a:noFill/>
          <a:ln w="9525">
            <a:noFill/>
          </a:ln>
        </p:spPr>
        <p:txBody>
          <a:bodyPr>
            <a:spAutoFit/>
          </a:bodyPr>
          <a:p>
            <a:pPr>
              <a:spcBef>
                <a:spcPct val="50000"/>
              </a:spcBef>
            </a:pPr>
            <a:r>
              <a:rPr lang="zh-CN" altLang="en-US" sz="3200" b="1" dirty="0">
                <a:solidFill>
                  <a:srgbClr val="0A4FDA"/>
                </a:solidFill>
                <a:latin typeface="楷体_GB2312" pitchFamily="49" charset="-122"/>
                <a:ea typeface="楷体_GB2312" pitchFamily="49" charset="-122"/>
              </a:rPr>
              <a:t>自然清丽</a:t>
            </a:r>
            <a:endParaRPr lang="zh-CN" altLang="en-US" sz="3200" b="1" dirty="0">
              <a:solidFill>
                <a:srgbClr val="0A4FDA"/>
              </a:solidFill>
              <a:latin typeface="楷体_GB2312" pitchFamily="49" charset="-122"/>
              <a:ea typeface="楷体_GB2312" pitchFamily="49" charset="-122"/>
            </a:endParaRPr>
          </a:p>
          <a:p>
            <a:pPr>
              <a:spcBef>
                <a:spcPct val="50000"/>
              </a:spcBef>
            </a:pPr>
            <a:r>
              <a:rPr lang="zh-CN" altLang="zh-CN" sz="3200" dirty="0">
                <a:solidFill>
                  <a:srgbClr val="0A4FDA"/>
                </a:solidFill>
                <a:latin typeface="楷体_GB2312" pitchFamily="49" charset="-122"/>
                <a:ea typeface="楷体_GB2312" pitchFamily="49" charset="-122"/>
              </a:rPr>
              <a:t> </a:t>
            </a:r>
            <a:endParaRPr lang="zh-CN" altLang="zh-CN" sz="3200" dirty="0">
              <a:solidFill>
                <a:srgbClr val="0A4FDA"/>
              </a:solidFill>
              <a:latin typeface="楷体_GB2312" pitchFamily="49" charset="-122"/>
              <a:ea typeface="楷体_GB2312" pitchFamily="49" charset="-122"/>
            </a:endParaRPr>
          </a:p>
          <a:p>
            <a:pPr>
              <a:spcBef>
                <a:spcPct val="50000"/>
              </a:spcBef>
            </a:pPr>
            <a:r>
              <a:rPr lang="zh-CN" altLang="en-US" sz="3200" b="1" dirty="0">
                <a:solidFill>
                  <a:srgbClr val="0A4FDA"/>
                </a:solidFill>
                <a:latin typeface="楷体_GB2312" pitchFamily="49" charset="-122"/>
                <a:ea typeface="楷体_GB2312" pitchFamily="49" charset="-122"/>
              </a:rPr>
              <a:t>优美如画</a:t>
            </a:r>
            <a:r>
              <a:rPr lang="zh-CN" altLang="en-US" sz="3200" dirty="0">
                <a:solidFill>
                  <a:srgbClr val="008000"/>
                </a:solidFill>
                <a:latin typeface="Arial" panose="020B0604020202020204" pitchFamily="34" charset="0"/>
              </a:rPr>
              <a:t> </a:t>
            </a:r>
            <a:endParaRPr lang="zh-CN" altLang="en-US" sz="3200" dirty="0">
              <a:solidFill>
                <a:srgbClr val="008000"/>
              </a:solidFill>
              <a:latin typeface="Arial" panose="020B0604020202020204" pitchFamily="34" charset="0"/>
            </a:endParaRPr>
          </a:p>
        </p:txBody>
      </p:sp>
    </p:spTree>
  </p:cSld>
  <p:clrMapOvr>
    <a:masterClrMapping/>
  </p:clrMapOvr>
  <p:transition spd="slow">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1508">
                                            <p:txEl>
                                              <p:charRg st="1" end="10"/>
                                            </p:txEl>
                                          </p:spTgt>
                                        </p:tgtEl>
                                        <p:attrNameLst>
                                          <p:attrName>style.visibility</p:attrName>
                                        </p:attrNameLst>
                                      </p:cBhvr>
                                      <p:to>
                                        <p:strVal val="visible"/>
                                      </p:to>
                                    </p:set>
                                    <p:anim calcmode="lin" valueType="num">
                                      <p:cBhvr additive="base">
                                        <p:cTn id="7" dur="1000" fill="hold"/>
                                        <p:tgtEl>
                                          <p:spTgt spid="21508">
                                            <p:txEl>
                                              <p:charRg st="1" end="10"/>
                                            </p:txEl>
                                          </p:spTgt>
                                        </p:tgtEl>
                                        <p:attrNameLst>
                                          <p:attrName>ppt_x</p:attrName>
                                        </p:attrNameLst>
                                      </p:cBhvr>
                                      <p:tavLst>
                                        <p:tav tm="0">
                                          <p:val>
                                            <p:strVal val="0-#ppt_w/2"/>
                                          </p:val>
                                        </p:tav>
                                        <p:tav tm="100000">
                                          <p:val>
                                            <p:strVal val="#ppt_x"/>
                                          </p:val>
                                        </p:tav>
                                      </p:tavLst>
                                    </p:anim>
                                    <p:anim calcmode="lin" valueType="num">
                                      <p:cBhvr additive="base">
                                        <p:cTn id="8" dur="1000" fill="hold"/>
                                        <p:tgtEl>
                                          <p:spTgt spid="21508">
                                            <p:txEl>
                                              <p:charRg st="1" end="1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1508">
                                            <p:txEl>
                                              <p:charRg st="10" end="19"/>
                                            </p:txEl>
                                          </p:spTgt>
                                        </p:tgtEl>
                                        <p:attrNameLst>
                                          <p:attrName>style.visibility</p:attrName>
                                        </p:attrNameLst>
                                      </p:cBhvr>
                                      <p:to>
                                        <p:strVal val="visible"/>
                                      </p:to>
                                    </p:set>
                                    <p:anim calcmode="lin" valueType="num">
                                      <p:cBhvr additive="base">
                                        <p:cTn id="13" dur="1000" fill="hold"/>
                                        <p:tgtEl>
                                          <p:spTgt spid="21508">
                                            <p:txEl>
                                              <p:charRg st="10" end="19"/>
                                            </p:txEl>
                                          </p:spTgt>
                                        </p:tgtEl>
                                        <p:attrNameLst>
                                          <p:attrName>ppt_x</p:attrName>
                                        </p:attrNameLst>
                                      </p:cBhvr>
                                      <p:tavLst>
                                        <p:tav tm="0">
                                          <p:val>
                                            <p:strVal val="0-#ppt_w/2"/>
                                          </p:val>
                                        </p:tav>
                                        <p:tav tm="100000">
                                          <p:val>
                                            <p:strVal val="#ppt_x"/>
                                          </p:val>
                                        </p:tav>
                                      </p:tavLst>
                                    </p:anim>
                                    <p:anim calcmode="lin" valueType="num">
                                      <p:cBhvr additive="base">
                                        <p:cTn id="14" dur="1000" fill="hold"/>
                                        <p:tgtEl>
                                          <p:spTgt spid="21508">
                                            <p:txEl>
                                              <p:charRg st="10" end="19"/>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21508">
                                            <p:txEl>
                                              <p:charRg st="19" end="28"/>
                                            </p:txEl>
                                          </p:spTgt>
                                        </p:tgtEl>
                                        <p:attrNameLst>
                                          <p:attrName>style.visibility</p:attrName>
                                        </p:attrNameLst>
                                      </p:cBhvr>
                                      <p:to>
                                        <p:strVal val="visible"/>
                                      </p:to>
                                    </p:set>
                                    <p:anim calcmode="lin" valueType="num">
                                      <p:cBhvr additive="base">
                                        <p:cTn id="19" dur="1000" fill="hold"/>
                                        <p:tgtEl>
                                          <p:spTgt spid="21508">
                                            <p:txEl>
                                              <p:charRg st="19" end="28"/>
                                            </p:txEl>
                                          </p:spTgt>
                                        </p:tgtEl>
                                        <p:attrNameLst>
                                          <p:attrName>ppt_x</p:attrName>
                                        </p:attrNameLst>
                                      </p:cBhvr>
                                      <p:tavLst>
                                        <p:tav tm="0">
                                          <p:val>
                                            <p:strVal val="0-#ppt_w/2"/>
                                          </p:val>
                                        </p:tav>
                                        <p:tav tm="100000">
                                          <p:val>
                                            <p:strVal val="#ppt_x"/>
                                          </p:val>
                                        </p:tav>
                                      </p:tavLst>
                                    </p:anim>
                                    <p:anim calcmode="lin" valueType="num">
                                      <p:cBhvr additive="base">
                                        <p:cTn id="20" dur="1000" fill="hold"/>
                                        <p:tgtEl>
                                          <p:spTgt spid="21508">
                                            <p:txEl>
                                              <p:charRg st="19" end="28"/>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21508">
                                            <p:txEl>
                                              <p:charRg st="28" end="37"/>
                                            </p:txEl>
                                          </p:spTgt>
                                        </p:tgtEl>
                                        <p:attrNameLst>
                                          <p:attrName>style.visibility</p:attrName>
                                        </p:attrNameLst>
                                      </p:cBhvr>
                                      <p:to>
                                        <p:strVal val="visible"/>
                                      </p:to>
                                    </p:set>
                                    <p:anim calcmode="lin" valueType="num">
                                      <p:cBhvr additive="base">
                                        <p:cTn id="25" dur="1000" fill="hold"/>
                                        <p:tgtEl>
                                          <p:spTgt spid="21508">
                                            <p:txEl>
                                              <p:charRg st="28" end="37"/>
                                            </p:txEl>
                                          </p:spTgt>
                                        </p:tgtEl>
                                        <p:attrNameLst>
                                          <p:attrName>ppt_x</p:attrName>
                                        </p:attrNameLst>
                                      </p:cBhvr>
                                      <p:tavLst>
                                        <p:tav tm="0">
                                          <p:val>
                                            <p:strVal val="0-#ppt_w/2"/>
                                          </p:val>
                                        </p:tav>
                                        <p:tav tm="100000">
                                          <p:val>
                                            <p:strVal val="#ppt_x"/>
                                          </p:val>
                                        </p:tav>
                                      </p:tavLst>
                                    </p:anim>
                                    <p:anim calcmode="lin" valueType="num">
                                      <p:cBhvr additive="base">
                                        <p:cTn id="26" dur="1000" fill="hold"/>
                                        <p:tgtEl>
                                          <p:spTgt spid="21508">
                                            <p:txEl>
                                              <p:charRg st="28" end="37"/>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21508">
                                            <p:txEl>
                                              <p:charRg st="37" end="45"/>
                                            </p:txEl>
                                          </p:spTgt>
                                        </p:tgtEl>
                                        <p:attrNameLst>
                                          <p:attrName>style.visibility</p:attrName>
                                        </p:attrNameLst>
                                      </p:cBhvr>
                                      <p:to>
                                        <p:strVal val="visible"/>
                                      </p:to>
                                    </p:set>
                                    <p:anim calcmode="lin" valueType="num">
                                      <p:cBhvr additive="base">
                                        <p:cTn id="31" dur="1000" fill="hold"/>
                                        <p:tgtEl>
                                          <p:spTgt spid="21508">
                                            <p:txEl>
                                              <p:charRg st="37" end="45"/>
                                            </p:txEl>
                                          </p:spTgt>
                                        </p:tgtEl>
                                        <p:attrNameLst>
                                          <p:attrName>ppt_x</p:attrName>
                                        </p:attrNameLst>
                                      </p:cBhvr>
                                      <p:tavLst>
                                        <p:tav tm="0">
                                          <p:val>
                                            <p:strVal val="0-#ppt_w/2"/>
                                          </p:val>
                                        </p:tav>
                                        <p:tav tm="100000">
                                          <p:val>
                                            <p:strVal val="#ppt_x"/>
                                          </p:val>
                                        </p:tav>
                                      </p:tavLst>
                                    </p:anim>
                                    <p:anim calcmode="lin" valueType="num">
                                      <p:cBhvr additive="base">
                                        <p:cTn id="32" dur="1000" fill="hold"/>
                                        <p:tgtEl>
                                          <p:spTgt spid="21508">
                                            <p:txEl>
                                              <p:charRg st="37" end="45"/>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21508">
                                            <p:txEl>
                                              <p:charRg st="45" end="47"/>
                                            </p:txEl>
                                          </p:spTgt>
                                        </p:tgtEl>
                                        <p:attrNameLst>
                                          <p:attrName>style.visibility</p:attrName>
                                        </p:attrNameLst>
                                      </p:cBhvr>
                                      <p:to>
                                        <p:strVal val="visible"/>
                                      </p:to>
                                    </p:set>
                                    <p:anim calcmode="lin" valueType="num">
                                      <p:cBhvr additive="base">
                                        <p:cTn id="37" dur="1000" fill="hold"/>
                                        <p:tgtEl>
                                          <p:spTgt spid="21508">
                                            <p:txEl>
                                              <p:charRg st="45" end="47"/>
                                            </p:txEl>
                                          </p:spTgt>
                                        </p:tgtEl>
                                        <p:attrNameLst>
                                          <p:attrName>ppt_x</p:attrName>
                                        </p:attrNameLst>
                                      </p:cBhvr>
                                      <p:tavLst>
                                        <p:tav tm="0">
                                          <p:val>
                                            <p:strVal val="0-#ppt_w/2"/>
                                          </p:val>
                                        </p:tav>
                                        <p:tav tm="100000">
                                          <p:val>
                                            <p:strVal val="#ppt_x"/>
                                          </p:val>
                                        </p:tav>
                                      </p:tavLst>
                                    </p:anim>
                                    <p:anim calcmode="lin" valueType="num">
                                      <p:cBhvr additive="base">
                                        <p:cTn id="38" dur="1000" fill="hold"/>
                                        <p:tgtEl>
                                          <p:spTgt spid="21508">
                                            <p:txEl>
                                              <p:charRg st="45" end="47"/>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1" fill="hold" nodeType="clickEffect">
                                  <p:stCondLst>
                                    <p:cond delay="0"/>
                                  </p:stCondLst>
                                  <p:childTnLst>
                                    <p:set>
                                      <p:cBhvr>
                                        <p:cTn id="42" dur="1" fill="hold">
                                          <p:stCondLst>
                                            <p:cond delay="0"/>
                                          </p:stCondLst>
                                        </p:cTn>
                                        <p:tgtEl>
                                          <p:spTgt spid="21509">
                                            <p:txEl>
                                              <p:charRg st="0" end="5"/>
                                            </p:txEl>
                                          </p:spTgt>
                                        </p:tgtEl>
                                        <p:attrNameLst>
                                          <p:attrName>style.visibility</p:attrName>
                                        </p:attrNameLst>
                                      </p:cBhvr>
                                      <p:to>
                                        <p:strVal val="visible"/>
                                      </p:to>
                                    </p:set>
                                    <p:anim calcmode="lin" valueType="num">
                                      <p:cBhvr additive="base">
                                        <p:cTn id="43" dur="1000" fill="hold"/>
                                        <p:tgtEl>
                                          <p:spTgt spid="21509">
                                            <p:txEl>
                                              <p:charRg st="0" end="5"/>
                                            </p:txEl>
                                          </p:spTgt>
                                        </p:tgtEl>
                                        <p:attrNameLst>
                                          <p:attrName>ppt_x</p:attrName>
                                        </p:attrNameLst>
                                      </p:cBhvr>
                                      <p:tavLst>
                                        <p:tav tm="0">
                                          <p:val>
                                            <p:strVal val="#ppt_x"/>
                                          </p:val>
                                        </p:tav>
                                        <p:tav tm="100000">
                                          <p:val>
                                            <p:strVal val="#ppt_x"/>
                                          </p:val>
                                        </p:tav>
                                      </p:tavLst>
                                    </p:anim>
                                    <p:anim calcmode="lin" valueType="num">
                                      <p:cBhvr additive="base">
                                        <p:cTn id="44" dur="1000" fill="hold"/>
                                        <p:tgtEl>
                                          <p:spTgt spid="21509">
                                            <p:txEl>
                                              <p:charRg st="0" end="5"/>
                                            </p:txEl>
                                          </p:spTgt>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1509">
                                            <p:txEl>
                                              <p:charRg st="7" end="13"/>
                                            </p:txEl>
                                          </p:spTgt>
                                        </p:tgtEl>
                                        <p:attrNameLst>
                                          <p:attrName>style.visibility</p:attrName>
                                        </p:attrNameLst>
                                      </p:cBhvr>
                                      <p:to>
                                        <p:strVal val="visible"/>
                                      </p:to>
                                    </p:set>
                                    <p:anim calcmode="lin" valueType="num">
                                      <p:cBhvr additive="base">
                                        <p:cTn id="49" dur="1000" fill="hold"/>
                                        <p:tgtEl>
                                          <p:spTgt spid="21509">
                                            <p:txEl>
                                              <p:charRg st="7" end="13"/>
                                            </p:txEl>
                                          </p:spTgt>
                                        </p:tgtEl>
                                        <p:attrNameLst>
                                          <p:attrName>ppt_x</p:attrName>
                                        </p:attrNameLst>
                                      </p:cBhvr>
                                      <p:tavLst>
                                        <p:tav tm="0">
                                          <p:val>
                                            <p:strVal val="#ppt_x"/>
                                          </p:val>
                                        </p:tav>
                                        <p:tav tm="100000">
                                          <p:val>
                                            <p:strVal val="#ppt_x"/>
                                          </p:val>
                                        </p:tav>
                                      </p:tavLst>
                                    </p:anim>
                                    <p:anim calcmode="lin" valueType="num">
                                      <p:cBhvr additive="base">
                                        <p:cTn id="50" dur="1000" fill="hold"/>
                                        <p:tgtEl>
                                          <p:spTgt spid="21509">
                                            <p:txEl>
                                              <p:charRg st="7" end="1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1265" name="Text Box 2"/>
          <p:cNvSpPr txBox="1"/>
          <p:nvPr/>
        </p:nvSpPr>
        <p:spPr>
          <a:xfrm>
            <a:off x="457200" y="1449705"/>
            <a:ext cx="7830185" cy="1383665"/>
          </a:xfrm>
          <a:prstGeom prst="rect">
            <a:avLst/>
          </a:prstGeom>
          <a:noFill/>
          <a:ln w="9525">
            <a:noFill/>
          </a:ln>
        </p:spPr>
        <p:txBody>
          <a:bodyPr wrap="square">
            <a:spAutoFit/>
          </a:bodyPr>
          <a:p>
            <a:pPr>
              <a:spcBef>
                <a:spcPct val="50000"/>
              </a:spcBef>
            </a:pPr>
            <a:r>
              <a:rPr lang="en-US" altLang="zh-CN" sz="2400" dirty="0">
                <a:latin typeface="Verdana" panose="020B0604030504040204" pitchFamily="34" charset="0"/>
              </a:rPr>
              <a:t>       </a:t>
            </a:r>
            <a:r>
              <a:rPr lang="zh-CN" altLang="en-US" sz="2800" b="1" dirty="0">
                <a:solidFill>
                  <a:srgbClr val="311EE8"/>
                </a:solidFill>
                <a:uFillTx/>
                <a:latin typeface="Verdana" panose="020B0604030504040204" pitchFamily="34" charset="0"/>
              </a:rPr>
              <a:t>人物可爱，是沈从文先生小说的一大特征。他的作品所有人物全都可爱善良，可又为什么能从中感到悲哀的分量呢？请快速阅读课文，思考：</a:t>
            </a:r>
            <a:r>
              <a:rPr lang="zh-CN" altLang="en-US" sz="2800" b="1" dirty="0">
                <a:solidFill>
                  <a:srgbClr val="800000"/>
                </a:solidFill>
                <a:latin typeface="Verdana" panose="020B0604030504040204" pitchFamily="34" charset="0"/>
              </a:rPr>
              <a:t> </a:t>
            </a:r>
            <a:endParaRPr lang="zh-CN" altLang="en-US" sz="2800" b="1" dirty="0">
              <a:solidFill>
                <a:srgbClr val="800000"/>
              </a:solidFill>
              <a:latin typeface="Verdana" panose="020B0604030504040204" pitchFamily="34" charset="0"/>
            </a:endParaRPr>
          </a:p>
        </p:txBody>
      </p:sp>
      <p:sp>
        <p:nvSpPr>
          <p:cNvPr id="11266" name="Text Box 3"/>
          <p:cNvSpPr txBox="1"/>
          <p:nvPr/>
        </p:nvSpPr>
        <p:spPr>
          <a:xfrm>
            <a:off x="0" y="76200"/>
            <a:ext cx="4114800" cy="1014730"/>
          </a:xfrm>
          <a:prstGeom prst="rect">
            <a:avLst/>
          </a:prstGeom>
          <a:noFill/>
          <a:ln w="9525">
            <a:noFill/>
          </a:ln>
        </p:spPr>
        <p:txBody>
          <a:bodyPr>
            <a:spAutoFit/>
          </a:bodyPr>
          <a:p>
            <a:pPr>
              <a:spcBef>
                <a:spcPct val="50000"/>
              </a:spcBef>
            </a:pPr>
            <a:r>
              <a:rPr lang="zh-CN" altLang="en-US" sz="6000" u="sng" dirty="0">
                <a:latin typeface="Verdana" panose="020B0604030504040204" pitchFamily="34" charset="0"/>
                <a:ea typeface="方正姚体" panose="02010601030101010101" pitchFamily="2" charset="-122"/>
              </a:rPr>
              <a:t>人性美</a:t>
            </a:r>
            <a:endParaRPr lang="zh-CN" altLang="en-US" sz="6000" u="sng" dirty="0">
              <a:latin typeface="Verdana" panose="020B0604030504040204" pitchFamily="34" charset="0"/>
              <a:ea typeface="方正姚体" panose="02010601030101010101" pitchFamily="2" charset="-122"/>
            </a:endParaRPr>
          </a:p>
        </p:txBody>
      </p:sp>
      <p:sp>
        <p:nvSpPr>
          <p:cNvPr id="11267" name="Text Box 4"/>
          <p:cNvSpPr txBox="1"/>
          <p:nvPr/>
        </p:nvSpPr>
        <p:spPr>
          <a:xfrm>
            <a:off x="457200" y="3429000"/>
            <a:ext cx="7686040" cy="521970"/>
          </a:xfrm>
          <a:prstGeom prst="rect">
            <a:avLst/>
          </a:prstGeom>
          <a:noFill/>
          <a:ln w="9525">
            <a:noFill/>
          </a:ln>
        </p:spPr>
        <p:txBody>
          <a:bodyPr wrap="square">
            <a:spAutoFit/>
          </a:bodyPr>
          <a:p>
            <a:pPr algn="just" fontAlgn="ctr">
              <a:spcBef>
                <a:spcPct val="50000"/>
              </a:spcBef>
            </a:pPr>
            <a:r>
              <a:rPr lang="en-US" altLang="zh-CN" sz="2800" b="1" dirty="0">
                <a:solidFill>
                  <a:srgbClr val="0000FF"/>
                </a:solidFill>
                <a:latin typeface="宋体" panose="02010600030101010101" pitchFamily="2" charset="-122"/>
              </a:rPr>
              <a:t>    </a:t>
            </a:r>
            <a:r>
              <a:rPr lang="zh-CN" altLang="en-US" sz="2800" b="1" dirty="0">
                <a:solidFill>
                  <a:srgbClr val="0000FF"/>
                </a:solidFill>
                <a:latin typeface="宋体" panose="02010600030101010101" pitchFamily="2" charset="-122"/>
              </a:rPr>
              <a:t>试以翠翠为例，具体分析人物的形象。  </a:t>
            </a:r>
            <a:endParaRPr lang="zh-CN" altLang="en-US" sz="2800" b="1" dirty="0">
              <a:solidFill>
                <a:srgbClr val="0000FF"/>
              </a:solidFill>
              <a:latin typeface="宋体" panose="02010600030101010101" pitchFamily="2" charset="-122"/>
            </a:endParaRPr>
          </a:p>
        </p:txBody>
      </p:sp>
    </p:spTree>
  </p:cSld>
  <p:clrMapOvr>
    <a:masterClrMapping/>
  </p:clrMapOvr>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2589</Words>
  <Application>WPS 演示</Application>
  <PresentationFormat/>
  <Paragraphs>155</Paragraphs>
  <Slides>21</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21</vt:i4>
      </vt:variant>
    </vt:vector>
  </HeadingPairs>
  <TitlesOfParts>
    <vt:vector size="38" baseType="lpstr">
      <vt:lpstr>Arial</vt:lpstr>
      <vt:lpstr>宋体</vt:lpstr>
      <vt:lpstr>Wingdings</vt:lpstr>
      <vt:lpstr>华文行楷</vt:lpstr>
      <vt:lpstr>楷体_GB2312</vt:lpstr>
      <vt:lpstr>新宋体</vt:lpstr>
      <vt:lpstr>Verdana</vt:lpstr>
      <vt:lpstr>隶书</vt:lpstr>
      <vt:lpstr>仿宋_GB2312</vt:lpstr>
      <vt:lpstr>仿宋</vt:lpstr>
      <vt:lpstr>方正姚体</vt:lpstr>
      <vt:lpstr>黑体</vt:lpstr>
      <vt:lpstr>微软雅黑</vt:lpstr>
      <vt:lpstr>Arial Unicode MS</vt:lpstr>
      <vt:lpstr>Times New Roman</vt:lpstr>
      <vt:lpstr>方正粗黑宋简体</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3.边城是落后的，封闭的，为什么作者却极力这样的歌颂原始社会呢?</vt:lpstr>
      <vt:lpstr>4.沈从文要用“边城的世界”告诉我们什么？（主题）</vt:lpstr>
      <vt:lpstr>5.文中狗象征什么？有什么作用？</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admin</cp:lastModifiedBy>
  <cp:revision>9</cp:revision>
  <dcterms:created xsi:type="dcterms:W3CDTF">2016-09-07T01:36:00Z</dcterms:created>
  <dcterms:modified xsi:type="dcterms:W3CDTF">2022-03-24T04:15:51Z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274A1A4F61664C028FAB879057F0A2AF</vt:lpwstr>
  </property>
  <property fmtid="{D5CDD505-2E9C-101B-9397-08002B2CF9AE}" pid="3" name="KSOProductBuildVer">
    <vt:lpwstr>2052-11.1.0.11365</vt:lpwstr>
  </property>
</Properties>
</file>