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notesSlides/notesSlide1.xml" ContentType="application/vnd.openxmlformats-officedocument.presentationml.notesSlide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18" r:id="rId2"/>
  </p:sldMasterIdLst>
  <p:notesMasterIdLst>
    <p:notesMasterId r:id="rId30"/>
  </p:notesMasterIdLst>
  <p:handoutMasterIdLst>
    <p:handoutMasterId r:id="rId31"/>
  </p:handoutMasterIdLst>
  <p:sldIdLst>
    <p:sldId id="365" r:id="rId3"/>
    <p:sldId id="366" r:id="rId4"/>
    <p:sldId id="36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3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14" y="-43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>
                <a:ea typeface="黑体" panose="02010609060101010101" pitchFamily="49" charset="-122"/>
              </a:rPr>
              <a:t>2021-11-25</a:t>
            </a:fld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>
                <a:ea typeface="黑体" panose="02010609060101010101" pitchFamily="49" charset="-122"/>
              </a:rPr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203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54B23CFE-E85A-4CB1-B388-FD452395EFF5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69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205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1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71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2.jpeg"/><Relationship Id="rId4" Type="http://schemas.openxmlformats.org/officeDocument/2006/relationships/tags" Target="../tags/tag17.xml"/><Relationship Id="rId9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2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73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image" Target="../media/image2.jpeg"/><Relationship Id="rId5" Type="http://schemas.openxmlformats.org/officeDocument/2006/relationships/tags" Target="../tags/tag32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1.xml"/><Relationship Id="rId9" Type="http://schemas.openxmlformats.org/officeDocument/2006/relationships/tags" Target="../tags/tag36.xml"/></Relationships>
</file>

<file path=ppt/slideLayouts/_rels/slideLayout74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image" Target="../media/image2.jpeg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/Relationships>
</file>

<file path=ppt/slideLayouts/_rels/slideLayout7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3.jpe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11" Type="http://schemas.openxmlformats.org/officeDocument/2006/relationships/image" Target="../media/image2.jpeg"/><Relationship Id="rId5" Type="http://schemas.openxmlformats.org/officeDocument/2006/relationships/tags" Target="../tags/tag62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61.xml"/><Relationship Id="rId9" Type="http://schemas.openxmlformats.org/officeDocument/2006/relationships/tags" Target="../tags/tag66.xml"/></Relationships>
</file>

<file path=ppt/slideLayouts/_rels/slideLayout78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10" Type="http://schemas.openxmlformats.org/officeDocument/2006/relationships/image" Target="../media/image2.jpeg"/><Relationship Id="rId4" Type="http://schemas.openxmlformats.org/officeDocument/2006/relationships/tags" Target="../tags/tag70.xml"/><Relationship Id="rId9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77.xml"/><Relationship Id="rId7" Type="http://schemas.openxmlformats.org/officeDocument/2006/relationships/tags" Target="../tags/tag8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9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8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9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9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9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26.xml"/><Relationship Id="rId10" Type="http://schemas.openxmlformats.org/officeDocument/2006/relationships/tags" Target="../tags/tag131.xml"/><Relationship Id="rId4" Type="http://schemas.openxmlformats.org/officeDocument/2006/relationships/tags" Target="../tags/tag125.xml"/><Relationship Id="rId9" Type="http://schemas.openxmlformats.org/officeDocument/2006/relationships/tags" Target="../tags/tag130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12848"/>
            <a:ext cx="6806184" cy="1297114"/>
          </a:xfrm>
        </p:spPr>
        <p:txBody>
          <a:bodyPr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2051" y="2674939"/>
            <a:ext cx="9878483" cy="34512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38139"/>
            <a:ext cx="10972800" cy="125253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84988" y="6249988"/>
            <a:ext cx="5048250" cy="3651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763" y="6249988"/>
            <a:ext cx="5048250" cy="3651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21300" y="6249988"/>
            <a:ext cx="1549400" cy="365125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D8624-D0F3-4B54-8DC0-50AFF355B5EF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CE17B-CBC4-4674-AA28-A82B085F3E9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647445"/>
            <a:ext cx="5331643" cy="4058411"/>
          </a:xfrm>
        </p:spPr>
        <p:txBody>
          <a:bodyPr/>
          <a:lstStyle>
            <a:lvl1pPr marL="0" indent="0">
              <a:buNone/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37960" y="1913827"/>
            <a:ext cx="4815841" cy="416693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26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C3A8D-C3DA-49AE-A56C-5851BDC019D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4B56F-3802-4CCC-A23F-B396AFEE67B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67512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3"/>
          </p:nvPr>
        </p:nvSpPr>
        <p:spPr>
          <a:xfrm>
            <a:off x="6537960" y="846900"/>
            <a:ext cx="4815839" cy="105505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30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2503200" y="2447730"/>
            <a:ext cx="7185600" cy="1198800"/>
          </a:xfrm>
        </p:spPr>
        <p:txBody>
          <a:bodyPr lIns="90000" tIns="46800" rIns="90000" bIns="46800" anchor="b" anchorCtr="0">
            <a:normAutofit/>
          </a:bodyPr>
          <a:lstStyle>
            <a:lvl1pPr algn="dist">
              <a:defRPr sz="7200" b="0" spc="600" baseline="0">
                <a:solidFill>
                  <a:schemeClr val="accent1"/>
                </a:solidFill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4031400" y="3819541"/>
            <a:ext cx="4129200" cy="502601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8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59000" y="2601738"/>
            <a:ext cx="7874000" cy="1076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400" b="0" u="none" strike="noStrike" kern="1200" cap="none" spc="800" normalizeH="0" baseline="0">
                <a:solidFill>
                  <a:schemeClr val="accent1"/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031400" y="3819541"/>
            <a:ext cx="4129200" cy="531019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400" b="0" i="0" u="none" strike="noStrike" kern="1200" cap="none" spc="8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9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 userDrawn="1">
              <p:custDataLst>
                <p:tags r:id="rId11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2" y="0"/>
            <a:ext cx="7073321" cy="6858000"/>
          </a:xfrm>
          <a:custGeom>
            <a:avLst/>
            <a:gdLst>
              <a:gd name="connsiteX0" fmla="*/ 0 w 7073321"/>
              <a:gd name="connsiteY0" fmla="*/ 0 h 6858000"/>
              <a:gd name="connsiteX1" fmla="*/ 3362885 w 7073321"/>
              <a:gd name="connsiteY1" fmla="*/ 0 h 6858000"/>
              <a:gd name="connsiteX2" fmla="*/ 4634891 w 7073321"/>
              <a:gd name="connsiteY2" fmla="*/ 0 h 6858000"/>
              <a:gd name="connsiteX3" fmla="*/ 7073321 w 7073321"/>
              <a:gd name="connsiteY3" fmla="*/ 6858000 h 6858000"/>
              <a:gd name="connsiteX4" fmla="*/ 3362885 w 7073321"/>
              <a:gd name="connsiteY4" fmla="*/ 6858000 h 6858000"/>
              <a:gd name="connsiteX5" fmla="*/ 2171151 w 7073321"/>
              <a:gd name="connsiteY5" fmla="*/ 6858000 h 6858000"/>
              <a:gd name="connsiteX6" fmla="*/ 0 w 707332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73321" h="6858000">
                <a:moveTo>
                  <a:pt x="0" y="0"/>
                </a:moveTo>
                <a:lnTo>
                  <a:pt x="3362885" y="0"/>
                </a:lnTo>
                <a:lnTo>
                  <a:pt x="4634891" y="0"/>
                </a:lnTo>
                <a:lnTo>
                  <a:pt x="7073321" y="6858000"/>
                </a:lnTo>
                <a:lnTo>
                  <a:pt x="3362885" y="6858000"/>
                </a:lnTo>
                <a:lnTo>
                  <a:pt x="2171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" y="0"/>
            <a:ext cx="6141567" cy="6858000"/>
          </a:xfrm>
          <a:custGeom>
            <a:avLst/>
            <a:gdLst>
              <a:gd name="connsiteX0" fmla="*/ 0 w 6141567"/>
              <a:gd name="connsiteY0" fmla="*/ 0 h 6858000"/>
              <a:gd name="connsiteX1" fmla="*/ 2431131 w 6141567"/>
              <a:gd name="connsiteY1" fmla="*/ 0 h 6858000"/>
              <a:gd name="connsiteX2" fmla="*/ 3703137 w 6141567"/>
              <a:gd name="connsiteY2" fmla="*/ 0 h 6858000"/>
              <a:gd name="connsiteX3" fmla="*/ 6141567 w 6141567"/>
              <a:gd name="connsiteY3" fmla="*/ 6858000 h 6858000"/>
              <a:gd name="connsiteX4" fmla="*/ 2431131 w 6141567"/>
              <a:gd name="connsiteY4" fmla="*/ 6858000 h 6858000"/>
              <a:gd name="connsiteX5" fmla="*/ 1239397 w 6141567"/>
              <a:gd name="connsiteY5" fmla="*/ 6858000 h 6858000"/>
              <a:gd name="connsiteX6" fmla="*/ 0 w 61415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1567" h="6858000">
                <a:moveTo>
                  <a:pt x="0" y="0"/>
                </a:moveTo>
                <a:lnTo>
                  <a:pt x="2431131" y="0"/>
                </a:lnTo>
                <a:lnTo>
                  <a:pt x="3703137" y="0"/>
                </a:lnTo>
                <a:lnTo>
                  <a:pt x="6141567" y="6858000"/>
                </a:lnTo>
                <a:lnTo>
                  <a:pt x="2431131" y="6858000"/>
                </a:lnTo>
                <a:lnTo>
                  <a:pt x="12393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246743" y="243785"/>
            <a:ext cx="11698515" cy="6370431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834743" y="660944"/>
            <a:ext cx="5687376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9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>
                <a:latin typeface="微软雅黑" panose="020B0503020204020204" charset="-122"/>
                <a:ea typeface="微软雅黑" panose="020B050302020402020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7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8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7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97100" y="2447730"/>
            <a:ext cx="7797800" cy="11988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微软雅黑" panose="020B0503020204020204" charset="-122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3917764" y="3819541"/>
            <a:ext cx="4356472" cy="3175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defRPr>
            </a:lvl1pPr>
            <a:lvl2pPr marL="45720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</a:defRPr>
            </a:lvl2pPr>
          </a:lstStyle>
          <a:p>
            <a:pPr lvl="0"/>
            <a:r>
              <a:rPr lang="zh-CN" altLang="en-US"/>
              <a:t>单击此处编辑文本</a:t>
            </a:r>
          </a:p>
          <a:p>
            <a:pPr lvl="1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12849"/>
            <a:ext cx="6806184" cy="1297115"/>
          </a:xfrm>
        </p:spPr>
        <p:txBody>
          <a:bodyPr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prstClr val="black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1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1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2.xml"/><Relationship Id="rId21" Type="http://schemas.openxmlformats.org/officeDocument/2006/relationships/tags" Target="../tags/tag3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6.xml"/><Relationship Id="rId25" Type="http://schemas.openxmlformats.org/officeDocument/2006/relationships/tags" Target="../tags/tag7.xml"/><Relationship Id="rId2" Type="http://schemas.openxmlformats.org/officeDocument/2006/relationships/slideLayout" Target="../slideLayouts/slideLayout71.xml"/><Relationship Id="rId16" Type="http://schemas.openxmlformats.org/officeDocument/2006/relationships/slideLayout" Target="../slideLayouts/slideLayout85.xml"/><Relationship Id="rId20" Type="http://schemas.openxmlformats.org/officeDocument/2006/relationships/tags" Target="../tags/tag2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24" Type="http://schemas.openxmlformats.org/officeDocument/2006/relationships/tags" Target="../tags/tag6.xml"/><Relationship Id="rId5" Type="http://schemas.openxmlformats.org/officeDocument/2006/relationships/slideLayout" Target="../slideLayouts/slideLayout74.xml"/><Relationship Id="rId15" Type="http://schemas.openxmlformats.org/officeDocument/2006/relationships/slideLayout" Target="../slideLayouts/slideLayout84.xml"/><Relationship Id="rId23" Type="http://schemas.openxmlformats.org/officeDocument/2006/relationships/tags" Target="../tags/tag5.xml"/><Relationship Id="rId10" Type="http://schemas.openxmlformats.org/officeDocument/2006/relationships/slideLayout" Target="../slideLayouts/slideLayout7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slideLayout" Target="../slideLayouts/slideLayout83.xml"/><Relationship Id="rId22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2816225"/>
            <a:ext cx="105156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4124325"/>
            <a:ext cx="1051560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fld id="{C34FCE23-231B-4CFE-A76F-252AEF0EE017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b="0">
                <a:solidFill>
                  <a:prstClr val="black">
                    <a:tint val="75000"/>
                  </a:prstClr>
                </a:solidFill>
                <a:latin typeface="Calibri"/>
                <a:ea typeface="宋体" panose="02010600030101010101" pitchFamily="2" charset="-122"/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595959"/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2021-11-25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4" Type="http://schemas.openxmlformats.org/officeDocument/2006/relationships/slideLayout" Target="../slideLayouts/slideLayout7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6.xml"/><Relationship Id="rId4" Type="http://schemas.openxmlformats.org/officeDocument/2006/relationships/tags" Target="../tags/tag2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tags" Target="../tags/tag223.xml"/><Relationship Id="rId3" Type="http://schemas.openxmlformats.org/officeDocument/2006/relationships/tags" Target="../tags/tag208.xml"/><Relationship Id="rId21" Type="http://schemas.openxmlformats.org/officeDocument/2006/relationships/tags" Target="../tags/tag226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tags" Target="../tags/tag222.xml"/><Relationship Id="rId25" Type="http://schemas.openxmlformats.org/officeDocument/2006/relationships/slideLayout" Target="../slideLayouts/slideLayout76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20" Type="http://schemas.openxmlformats.org/officeDocument/2006/relationships/tags" Target="../tags/tag225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24" Type="http://schemas.openxmlformats.org/officeDocument/2006/relationships/tags" Target="../tags/tag229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23" Type="http://schemas.openxmlformats.org/officeDocument/2006/relationships/tags" Target="../tags/tag228.xml"/><Relationship Id="rId10" Type="http://schemas.openxmlformats.org/officeDocument/2006/relationships/tags" Target="../tags/tag215.xml"/><Relationship Id="rId19" Type="http://schemas.openxmlformats.org/officeDocument/2006/relationships/tags" Target="../tags/tag224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Relationship Id="rId22" Type="http://schemas.openxmlformats.org/officeDocument/2006/relationships/tags" Target="../tags/tag2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7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7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56.xml"/><Relationship Id="rId13" Type="http://schemas.openxmlformats.org/officeDocument/2006/relationships/tags" Target="../tags/tag261.xml"/><Relationship Id="rId18" Type="http://schemas.openxmlformats.org/officeDocument/2006/relationships/tags" Target="../tags/tag266.xml"/><Relationship Id="rId3" Type="http://schemas.openxmlformats.org/officeDocument/2006/relationships/tags" Target="../tags/tag251.xml"/><Relationship Id="rId7" Type="http://schemas.openxmlformats.org/officeDocument/2006/relationships/tags" Target="../tags/tag255.xml"/><Relationship Id="rId12" Type="http://schemas.openxmlformats.org/officeDocument/2006/relationships/tags" Target="../tags/tag260.xml"/><Relationship Id="rId17" Type="http://schemas.openxmlformats.org/officeDocument/2006/relationships/tags" Target="../tags/tag265.xml"/><Relationship Id="rId2" Type="http://schemas.openxmlformats.org/officeDocument/2006/relationships/tags" Target="../tags/tag250.xml"/><Relationship Id="rId16" Type="http://schemas.openxmlformats.org/officeDocument/2006/relationships/tags" Target="../tags/tag264.xml"/><Relationship Id="rId20" Type="http://schemas.openxmlformats.org/officeDocument/2006/relationships/notesSlide" Target="../notesSlides/notesSlide1.xml"/><Relationship Id="rId1" Type="http://schemas.openxmlformats.org/officeDocument/2006/relationships/tags" Target="../tags/tag249.xml"/><Relationship Id="rId6" Type="http://schemas.openxmlformats.org/officeDocument/2006/relationships/tags" Target="../tags/tag254.xml"/><Relationship Id="rId11" Type="http://schemas.openxmlformats.org/officeDocument/2006/relationships/tags" Target="../tags/tag259.xml"/><Relationship Id="rId5" Type="http://schemas.openxmlformats.org/officeDocument/2006/relationships/tags" Target="../tags/tag253.xml"/><Relationship Id="rId15" Type="http://schemas.openxmlformats.org/officeDocument/2006/relationships/tags" Target="../tags/tag263.xml"/><Relationship Id="rId10" Type="http://schemas.openxmlformats.org/officeDocument/2006/relationships/tags" Target="../tags/tag258.xml"/><Relationship Id="rId19" Type="http://schemas.openxmlformats.org/officeDocument/2006/relationships/slideLayout" Target="../slideLayouts/slideLayout76.xml"/><Relationship Id="rId4" Type="http://schemas.openxmlformats.org/officeDocument/2006/relationships/tags" Target="../tags/tag252.xml"/><Relationship Id="rId9" Type="http://schemas.openxmlformats.org/officeDocument/2006/relationships/tags" Target="../tags/tag257.xml"/><Relationship Id="rId14" Type="http://schemas.openxmlformats.org/officeDocument/2006/relationships/tags" Target="../tags/tag2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9.xml"/><Relationship Id="rId7" Type="http://schemas.openxmlformats.org/officeDocument/2006/relationships/image" Target="../media/image12.jpeg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slideLayout" Target="../slideLayouts/slideLayout76.xml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74.xml"/><Relationship Id="rId7" Type="http://schemas.openxmlformats.org/officeDocument/2006/relationships/image" Target="../media/image13.png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slideLayout" Target="../slideLayouts/slideLayout76.xml"/><Relationship Id="rId5" Type="http://schemas.openxmlformats.org/officeDocument/2006/relationships/tags" Target="../tags/tag276.xml"/><Relationship Id="rId4" Type="http://schemas.openxmlformats.org/officeDocument/2006/relationships/tags" Target="../tags/tag27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7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7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tags" Target="../tags/tag161.xml"/><Relationship Id="rId3" Type="http://schemas.openxmlformats.org/officeDocument/2006/relationships/tags" Target="../tags/tag146.xml"/><Relationship Id="rId21" Type="http://schemas.openxmlformats.org/officeDocument/2006/relationships/tags" Target="../tags/tag164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tags" Target="../tags/tag160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20" Type="http://schemas.openxmlformats.org/officeDocument/2006/relationships/tags" Target="../tags/tag163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23" Type="http://schemas.openxmlformats.org/officeDocument/2006/relationships/image" Target="../media/image5.jpeg"/><Relationship Id="rId10" Type="http://schemas.openxmlformats.org/officeDocument/2006/relationships/tags" Target="../tags/tag153.xml"/><Relationship Id="rId19" Type="http://schemas.openxmlformats.org/officeDocument/2006/relationships/tags" Target="../tags/tag162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Relationship Id="rId22" Type="http://schemas.openxmlformats.org/officeDocument/2006/relationships/slideLayout" Target="../slideLayouts/slideLayout7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7.png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76.xml"/><Relationship Id="rId4" Type="http://schemas.openxmlformats.org/officeDocument/2006/relationships/tags" Target="../tags/tag16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tags" Target="../tags/tag181.xml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tags" Target="../tags/tag180.xml"/><Relationship Id="rId2" Type="http://schemas.openxmlformats.org/officeDocument/2006/relationships/tags" Target="../tags/tag170.xml"/><Relationship Id="rId16" Type="http://schemas.openxmlformats.org/officeDocument/2006/relationships/slideLayout" Target="../slideLayouts/slideLayout76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tags" Target="../tags/tag179.xml"/><Relationship Id="rId5" Type="http://schemas.openxmlformats.org/officeDocument/2006/relationships/tags" Target="../tags/tag173.xml"/><Relationship Id="rId15" Type="http://schemas.openxmlformats.org/officeDocument/2006/relationships/tags" Target="../tags/tag183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Relationship Id="rId14" Type="http://schemas.openxmlformats.org/officeDocument/2006/relationships/tags" Target="../tags/tag18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slideLayout" Target="../slideLayouts/slideLayout76.xml"/><Relationship Id="rId4" Type="http://schemas.openxmlformats.org/officeDocument/2006/relationships/tags" Target="../tags/tag18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6.xml"/><Relationship Id="rId4" Type="http://schemas.openxmlformats.org/officeDocument/2006/relationships/tags" Target="../tags/tag19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2" Type="http://schemas.openxmlformats.org/officeDocument/2006/relationships/tags" Target="../tags/tag195.xml"/><Relationship Id="rId1" Type="http://schemas.openxmlformats.org/officeDocument/2006/relationships/tags" Target="../tags/tag19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7200">
                <a:solidFill>
                  <a:schemeClr val="accent1"/>
                </a:solidFill>
              </a:rPr>
              <a:t>天上的街市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zh-CN" altLang="en-US" sz="2800">
                <a:solidFill>
                  <a:schemeClr val="dk1">
                    <a:lumMod val="75000"/>
                    <a:lumOff val="25000"/>
                  </a:schemeClr>
                </a:solidFill>
              </a:rPr>
              <a:t>第六单元·第20课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朗读指导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42950" y="1497330"/>
            <a:ext cx="5387975" cy="46240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你看，那浅浅的/ 天河，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定然是/ 不甚/ 宽广。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 隔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着河的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/牛郎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/织女，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定能够/ 骑着牛儿/ 来往。</a:t>
            </a: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315710" y="1497330"/>
            <a:ext cx="5387975" cy="4691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我想/ 他们/ 此刻， 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定然/在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/天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街/ 闲游。 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不信，请看/ 那朵流星， 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是他们/ 提着灯笼/ 在走。    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朗读</a:t>
            </a:r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感知</a:t>
            </a: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87441" y="845466"/>
            <a:ext cx="9829165" cy="46240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根据指导，跟读本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诗。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1503045"/>
            <a:ext cx="8432800" cy="474345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257499" y="6175975"/>
            <a:ext cx="10850880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本图片是</a:t>
            </a:r>
            <a:r>
              <a:rPr lang="en-US" altLang="zh-CN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天上的街市</a:t>
            </a:r>
            <a:r>
              <a:rPr lang="en-US" altLang="zh-CN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情境课文的缩略图，如需使用，可自行下载插入播放。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200264" y="1541749"/>
            <a:ext cx="10108565" cy="404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10000"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自由朗读诗歌，思考：</a:t>
            </a:r>
            <a:endParaRPr lang="en-US" sz="32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3200" err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全诗共四个小节</a:t>
            </a:r>
            <a:r>
              <a:rPr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，分别写了什么？这些内容中哪些是实写，哪些是虚写？</a:t>
            </a:r>
          </a:p>
          <a:p>
            <a:pPr>
              <a:lnSpc>
                <a:spcPct val="16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星灯辉映、街市奇珍、骑牛往来、天街闲游</a:t>
            </a:r>
          </a:p>
          <a:p>
            <a:pPr>
              <a:lnSpc>
                <a:spcPct val="16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第一节是实写，剩下的是虚写。</a:t>
            </a:r>
          </a:p>
          <a:p>
            <a:pPr>
              <a:lnSpc>
                <a:spcPct val="16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6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509664" y="1072505"/>
            <a:ext cx="11682336" cy="47739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1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.诗人看到了什么</a:t>
            </a: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？想到了什么?是怎么想到的？</a:t>
            </a:r>
          </a:p>
          <a:p>
            <a:pPr>
              <a:lnSpc>
                <a:spcPct val="140000"/>
              </a:lnSpc>
            </a:pP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endParaRPr 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</a:p>
          <a:p>
            <a:pPr>
              <a:lnSpc>
                <a:spcPct val="14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诗人看到的是若隐若现的街灯</a:t>
            </a: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，想到了闪闪烁烁的明星；诗人仰望苍穹，看到闪烁不定的明星，想到了若隐若现的街灯。因为两者之间很相似，所以产生联想</a:t>
            </a:r>
            <a:r>
              <a:rPr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  <p:sp>
        <p:nvSpPr>
          <p:cNvPr id="7" name="内容占位符 2"/>
          <p:cNvSpPr txBox="1"/>
          <p:nvPr/>
        </p:nvSpPr>
        <p:spPr bwMode="auto">
          <a:xfrm>
            <a:off x="1378218" y="1747586"/>
            <a:ext cx="5387975" cy="268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远远的街灯明了，</a:t>
            </a:r>
          </a:p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好像是闪着无数的明星。 </a:t>
            </a:r>
          </a:p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天上的明星现了，</a:t>
            </a:r>
          </a:p>
          <a:p>
            <a:pPr>
              <a:lnSpc>
                <a:spcPct val="130000"/>
              </a:lnSpc>
            </a:pPr>
            <a:r>
              <a:rPr lang="zh-CN" altLang="en-US" b="1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好像是点着无数的街灯。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诗歌研读</a:t>
            </a:r>
          </a:p>
        </p:txBody>
      </p:sp>
      <p:sp>
        <p:nvSpPr>
          <p:cNvPr id="27" name="内容占位符 2"/>
          <p:cNvSpPr>
            <a:spLocks noGrp="1"/>
          </p:cNvSpPr>
          <p:nvPr/>
        </p:nvSpPr>
        <p:spPr>
          <a:xfrm>
            <a:off x="852086" y="968767"/>
            <a:ext cx="11034010" cy="439234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联想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：因为相似性形成的由一事物想到另一事物的心理过程。</a:t>
            </a:r>
          </a:p>
          <a:p>
            <a:pPr>
              <a:lnSpc>
                <a:spcPct val="140000"/>
              </a:lnSpc>
            </a:pP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想象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：在原有的感性形象的基础上创造出新形象的心理过程。</a:t>
            </a:r>
          </a:p>
        </p:txBody>
      </p:sp>
      <p:sp>
        <p:nvSpPr>
          <p:cNvPr id="28" name="文本框 97281"/>
          <p:cNvSpPr txBox="1"/>
          <p:nvPr>
            <p:custDataLst>
              <p:tags r:id="rId3"/>
            </p:custDataLst>
          </p:nvPr>
        </p:nvSpPr>
        <p:spPr>
          <a:xfrm>
            <a:off x="4308626" y="2416827"/>
            <a:ext cx="2786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en-US" altLang="en-US" sz="28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联想与想象</a:t>
            </a:r>
          </a:p>
        </p:txBody>
      </p:sp>
      <p:sp>
        <p:nvSpPr>
          <p:cNvPr id="29" name="文本框 97282"/>
          <p:cNvSpPr txBox="1"/>
          <p:nvPr>
            <p:custDataLst>
              <p:tags r:id="rId4"/>
            </p:custDataLst>
          </p:nvPr>
        </p:nvSpPr>
        <p:spPr>
          <a:xfrm>
            <a:off x="3741571" y="2988327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街灯</a:t>
            </a:r>
          </a:p>
        </p:txBody>
      </p:sp>
      <p:sp>
        <p:nvSpPr>
          <p:cNvPr id="30" name="直接连接符 97283"/>
          <p:cNvSpPr/>
          <p:nvPr>
            <p:custDataLst>
              <p:tags r:id="rId5"/>
            </p:custDataLst>
          </p:nvPr>
        </p:nvSpPr>
        <p:spPr>
          <a:xfrm flipH="1">
            <a:off x="3947946" y="3524902"/>
            <a:ext cx="0" cy="457200"/>
          </a:xfrm>
          <a:prstGeom prst="line">
            <a:avLst/>
          </a:prstGeom>
          <a:ln>
            <a:solidFill>
              <a:schemeClr val="dk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/>
          </a:p>
        </p:txBody>
      </p:sp>
      <p:sp>
        <p:nvSpPr>
          <p:cNvPr id="31" name="文本框 97284"/>
          <p:cNvSpPr txBox="1"/>
          <p:nvPr>
            <p:custDataLst>
              <p:tags r:id="rId6"/>
            </p:custDataLst>
          </p:nvPr>
        </p:nvSpPr>
        <p:spPr>
          <a:xfrm>
            <a:off x="3741571" y="4131327"/>
            <a:ext cx="990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明星</a:t>
            </a:r>
          </a:p>
        </p:txBody>
      </p:sp>
      <p:sp>
        <p:nvSpPr>
          <p:cNvPr id="32" name="右大括号 97285"/>
          <p:cNvSpPr/>
          <p:nvPr>
            <p:custDataLst>
              <p:tags r:id="rId7"/>
            </p:custDataLst>
          </p:nvPr>
        </p:nvSpPr>
        <p:spPr bwMode="auto">
          <a:xfrm>
            <a:off x="4522938" y="3202639"/>
            <a:ext cx="142875" cy="1143000"/>
          </a:xfrm>
          <a:prstGeom prst="rightBrace">
            <a:avLst>
              <a:gd name="adj1" fmla="val 140958"/>
              <a:gd name="adj2" fmla="val 50000"/>
            </a:avLst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3" name="直接连接符 97286"/>
          <p:cNvSpPr/>
          <p:nvPr>
            <p:custDataLst>
              <p:tags r:id="rId8"/>
            </p:custDataLst>
          </p:nvPr>
        </p:nvSpPr>
        <p:spPr>
          <a:xfrm flipH="1" flipV="1">
            <a:off x="4198771" y="3521727"/>
            <a:ext cx="0" cy="457200"/>
          </a:xfrm>
          <a:prstGeom prst="line">
            <a:avLst/>
          </a:prstGeom>
          <a:ln>
            <a:solidFill>
              <a:schemeClr val="dk1"/>
            </a:solidFill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/>
          </a:p>
        </p:txBody>
      </p:sp>
      <p:sp>
        <p:nvSpPr>
          <p:cNvPr id="34" name="文本框 97288"/>
          <p:cNvSpPr txBox="1"/>
          <p:nvPr>
            <p:custDataLst>
              <p:tags r:id="rId9"/>
            </p:custDataLst>
          </p:nvPr>
        </p:nvSpPr>
        <p:spPr>
          <a:xfrm>
            <a:off x="4737251" y="3488389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联想</a:t>
            </a:r>
          </a:p>
        </p:txBody>
      </p:sp>
      <p:sp>
        <p:nvSpPr>
          <p:cNvPr id="35" name="文本框 97290"/>
          <p:cNvSpPr txBox="1"/>
          <p:nvPr>
            <p:custDataLst>
              <p:tags r:id="rId10"/>
            </p:custDataLst>
          </p:nvPr>
        </p:nvSpPr>
        <p:spPr>
          <a:xfrm>
            <a:off x="3795261" y="4907514"/>
            <a:ext cx="1133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街市</a:t>
            </a:r>
          </a:p>
        </p:txBody>
      </p:sp>
      <p:sp>
        <p:nvSpPr>
          <p:cNvPr id="36" name="文本框 97291"/>
          <p:cNvSpPr txBox="1"/>
          <p:nvPr>
            <p:custDataLst>
              <p:tags r:id="rId11"/>
            </p:custDataLst>
          </p:nvPr>
        </p:nvSpPr>
        <p:spPr>
          <a:xfrm>
            <a:off x="3686008" y="5929964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牛郎织女</a:t>
            </a:r>
          </a:p>
        </p:txBody>
      </p:sp>
      <p:sp>
        <p:nvSpPr>
          <p:cNvPr id="37" name="直接连接符 97292"/>
          <p:cNvSpPr/>
          <p:nvPr>
            <p:custDataLst>
              <p:tags r:id="rId12"/>
            </p:custDataLst>
          </p:nvPr>
        </p:nvSpPr>
        <p:spPr>
          <a:xfrm flipH="1">
            <a:off x="4358439" y="5379102"/>
            <a:ext cx="0" cy="609600"/>
          </a:xfrm>
          <a:prstGeom prst="line">
            <a:avLst/>
          </a:prstGeom>
          <a:ln>
            <a:solidFill>
              <a:schemeClr val="dk1"/>
            </a:solidFill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/>
          </a:p>
        </p:txBody>
      </p:sp>
      <p:sp>
        <p:nvSpPr>
          <p:cNvPr id="38" name="文本框 97294"/>
          <p:cNvSpPr txBox="1"/>
          <p:nvPr>
            <p:custDataLst>
              <p:tags r:id="rId13"/>
            </p:custDataLst>
          </p:nvPr>
        </p:nvSpPr>
        <p:spPr>
          <a:xfrm>
            <a:off x="5378601" y="5202572"/>
            <a:ext cx="6858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想象</a:t>
            </a:r>
          </a:p>
        </p:txBody>
      </p:sp>
      <p:sp>
        <p:nvSpPr>
          <p:cNvPr id="39" name="左大括号 97295"/>
          <p:cNvSpPr/>
          <p:nvPr>
            <p:custDataLst>
              <p:tags r:id="rId14"/>
            </p:custDataLst>
          </p:nvPr>
        </p:nvSpPr>
        <p:spPr bwMode="auto">
          <a:xfrm>
            <a:off x="3455503" y="3274077"/>
            <a:ext cx="214313" cy="1071563"/>
          </a:xfrm>
          <a:prstGeom prst="leftBrace">
            <a:avLst>
              <a:gd name="adj1" fmla="val 28192"/>
              <a:gd name="adj2" fmla="val 50000"/>
            </a:avLst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0" name="左大括号 97296"/>
          <p:cNvSpPr/>
          <p:nvPr>
            <p:custDataLst>
              <p:tags r:id="rId15"/>
            </p:custDataLst>
          </p:nvPr>
        </p:nvSpPr>
        <p:spPr bwMode="auto">
          <a:xfrm>
            <a:off x="3455503" y="5131452"/>
            <a:ext cx="214313" cy="1071563"/>
          </a:xfrm>
          <a:prstGeom prst="leftBrace">
            <a:avLst>
              <a:gd name="adj1" fmla="val 35240"/>
              <a:gd name="adj2" fmla="val 50000"/>
            </a:avLst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1" name="文本框 97297"/>
          <p:cNvSpPr txBox="1"/>
          <p:nvPr>
            <p:custDataLst>
              <p:tags r:id="rId16"/>
            </p:custDataLst>
          </p:nvPr>
        </p:nvSpPr>
        <p:spPr>
          <a:xfrm>
            <a:off x="2955441" y="3559827"/>
            <a:ext cx="533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实</a:t>
            </a:r>
          </a:p>
        </p:txBody>
      </p:sp>
      <p:sp>
        <p:nvSpPr>
          <p:cNvPr id="42" name="文本框 97298"/>
          <p:cNvSpPr txBox="1"/>
          <p:nvPr>
            <p:custDataLst>
              <p:tags r:id="rId17"/>
            </p:custDataLst>
          </p:nvPr>
        </p:nvSpPr>
        <p:spPr>
          <a:xfrm>
            <a:off x="2884003" y="5417202"/>
            <a:ext cx="6096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虚</a:t>
            </a:r>
          </a:p>
        </p:txBody>
      </p:sp>
      <p:sp>
        <p:nvSpPr>
          <p:cNvPr id="43" name="文本框 97299"/>
          <p:cNvSpPr txBox="1"/>
          <p:nvPr>
            <p:custDataLst>
              <p:tags r:id="rId18"/>
            </p:custDataLst>
          </p:nvPr>
        </p:nvSpPr>
        <p:spPr>
          <a:xfrm>
            <a:off x="6308876" y="3274077"/>
            <a:ext cx="2758122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由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一事物想到另一事物</a:t>
            </a:r>
          </a:p>
        </p:txBody>
      </p:sp>
      <p:sp>
        <p:nvSpPr>
          <p:cNvPr id="44" name="文本框 97300"/>
          <p:cNvSpPr txBox="1"/>
          <p:nvPr>
            <p:custDataLst>
              <p:tags r:id="rId19"/>
            </p:custDataLst>
          </p:nvPr>
        </p:nvSpPr>
        <p:spPr>
          <a:xfrm>
            <a:off x="6593038" y="5059697"/>
            <a:ext cx="3157354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在</a:t>
            </a: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已有形象的基础上，创造出新形象</a:t>
            </a:r>
          </a:p>
        </p:txBody>
      </p:sp>
      <p:sp>
        <p:nvSpPr>
          <p:cNvPr id="45" name="直接连接符 97301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5523063" y="3774139"/>
            <a:ext cx="68580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6" name="直接连接符 97302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807226" y="5631197"/>
            <a:ext cx="762000" cy="0"/>
          </a:xfrm>
          <a:prstGeom prst="line">
            <a:avLst/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7" name="文本框 97304"/>
          <p:cNvSpPr txBox="1"/>
          <p:nvPr>
            <p:custDataLst>
              <p:tags r:id="rId22"/>
            </p:custDataLst>
          </p:nvPr>
        </p:nvSpPr>
        <p:spPr>
          <a:xfrm>
            <a:off x="6151262" y="4079140"/>
            <a:ext cx="32146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（相似、客观存在）</a:t>
            </a:r>
          </a:p>
        </p:txBody>
      </p:sp>
      <p:sp>
        <p:nvSpPr>
          <p:cNvPr id="48" name="文本框 97305"/>
          <p:cNvSpPr txBox="1"/>
          <p:nvPr>
            <p:custDataLst>
              <p:tags r:id="rId23"/>
            </p:custDataLst>
          </p:nvPr>
        </p:nvSpPr>
        <p:spPr>
          <a:xfrm>
            <a:off x="6521601" y="5845509"/>
            <a:ext cx="3000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（存在、不存在）</a:t>
            </a:r>
          </a:p>
        </p:txBody>
      </p:sp>
      <p:sp>
        <p:nvSpPr>
          <p:cNvPr id="49" name="右大括号 97285"/>
          <p:cNvSpPr/>
          <p:nvPr>
            <p:custDataLst>
              <p:tags r:id="rId24"/>
            </p:custDataLst>
          </p:nvPr>
        </p:nvSpPr>
        <p:spPr bwMode="auto">
          <a:xfrm>
            <a:off x="5199213" y="5023686"/>
            <a:ext cx="142875" cy="1143000"/>
          </a:xfrm>
          <a:prstGeom prst="rightBrace">
            <a:avLst>
              <a:gd name="adj1" fmla="val 140958"/>
              <a:gd name="adj2" fmla="val 50000"/>
            </a:avLst>
          </a:prstGeom>
          <a:ln>
            <a:solidFill>
              <a:schemeClr val="dk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/>
      <p:bldP spid="29" grpId="0"/>
      <p:bldP spid="31" grpId="0"/>
      <p:bldP spid="32" grpId="0" animBg="1"/>
      <p:bldP spid="34" grpId="0"/>
      <p:bldP spid="35" grpId="0"/>
      <p:bldP spid="36" grpId="0"/>
      <p:bldP spid="38" grpId="0"/>
      <p:bldP spid="39" grpId="0" animBg="1"/>
      <p:bldP spid="40" grpId="0" animBg="1"/>
      <p:bldP spid="41" grpId="0"/>
      <p:bldP spid="42" grpId="0"/>
      <p:bldP spid="43" grpId="0"/>
      <p:bldP spid="44" grpId="0"/>
      <p:bldP spid="47" grpId="0"/>
      <p:bldP spid="48" grpId="0"/>
      <p:bldP spid="4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055308" y="1533549"/>
            <a:ext cx="9840490" cy="48533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3200" b="1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请从修辞角度对诗歌第一节进行赏析</a:t>
            </a:r>
            <a:r>
              <a:rPr 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6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这句话运用了比喻的修辞手法，前两句的比喻把“街灯”比作了“明星”；后两句则把“明星”比作了“街灯”。这两个比喻连接了地上与天上，准确地写出了街灯和明星闪现的情形，生动具体。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8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94161" y="937751"/>
            <a:ext cx="11682336" cy="477393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作者所描述的“天上的街市”是怎样的？诗中所写的景物有何特点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2417" y="2080861"/>
            <a:ext cx="5463940" cy="307346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63578" y="5288340"/>
            <a:ext cx="1017711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天上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的街市美丽、繁华、富庶，商品琳琅满目。</a:t>
            </a:r>
            <a:endParaRPr lang="zh-CN" altLang="en-US" sz="32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诗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中所写的景物美好、安宁、</a:t>
            </a: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和谐。</a:t>
            </a:r>
          </a:p>
        </p:txBody>
      </p:sp>
      <p:sp>
        <p:nvSpPr>
          <p:cNvPr id="11" name="内容占位符 2"/>
          <p:cNvSpPr>
            <a:spLocks noGrp="1"/>
          </p:cNvSpPr>
          <p:nvPr/>
        </p:nvSpPr>
        <p:spPr>
          <a:xfrm>
            <a:off x="1272072" y="1680210"/>
            <a:ext cx="5387975" cy="4691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想那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缥渺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的空中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 </a:t>
            </a:r>
          </a:p>
          <a:p>
            <a:pPr>
              <a:lnSpc>
                <a:spcPct val="14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定然有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美丽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的街市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街市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上陈列的一些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物品，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是世上没有的珍奇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   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  <p:bldP spid="11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69224" y="864306"/>
            <a:ext cx="10806430" cy="47517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3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诗中所写的女郎织女的生活与传说故事一样吗？结合时代背景想一想作者为什么这么写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758" y="2589195"/>
            <a:ext cx="6382618" cy="3590223"/>
          </a:xfrm>
          <a:prstGeom prst="rect">
            <a:avLst/>
          </a:prstGeom>
        </p:spPr>
      </p:pic>
      <p:sp>
        <p:nvSpPr>
          <p:cNvPr id="9" name="内容占位符 2"/>
          <p:cNvSpPr txBox="1"/>
          <p:nvPr/>
        </p:nvSpPr>
        <p:spPr bwMode="auto">
          <a:xfrm>
            <a:off x="1657350" y="2233930"/>
            <a:ext cx="5387975" cy="462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你看，那浅浅的 天河，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定然是不甚宽广。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那隔着河的牛郎织女，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定能够骑着牛儿来往。</a:t>
            </a:r>
            <a:endParaRPr lang="en-US" altLang="zh-CN" sz="24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我想他们此刻， 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定然在天街闲游。 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不信，请看那朵流星， 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是他们提着灯笼在走。    </a:t>
            </a:r>
          </a:p>
          <a:p>
            <a:pPr>
              <a:lnSpc>
                <a:spcPct val="140000"/>
              </a:lnSpc>
            </a:pPr>
            <a:endParaRPr lang="zh-CN" altLang="en-US" sz="24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816" y="923790"/>
            <a:ext cx="10955855" cy="5735880"/>
          </a:xfrm>
          <a:prstGeom prst="rect">
            <a:avLst/>
          </a:prstGeom>
        </p:spPr>
      </p:pic>
      <p:sp>
        <p:nvSpPr>
          <p:cNvPr id="6" name="标题 4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创作背景</a:t>
            </a: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94080" y="1828800"/>
            <a:ext cx="10505440" cy="41452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406400">
              <a:schemeClr val="accent1">
                <a:alpha val="40000"/>
              </a:schemeClr>
            </a:glow>
            <a:softEdge rad="10160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3200" err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这首诗选自诗集</a:t>
            </a:r>
            <a:r>
              <a:rPr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《星空》，创作于1921年10月。</a:t>
            </a:r>
            <a:r>
              <a:rPr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</a:t>
            </a:r>
            <a:r>
              <a:rPr 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“五四”运动的热潮已经消退，面对黑暗的社会现实和深重的民族苦难，知识分子们都陷入到彷徨之中。郭沫若目睹这种现实，感到无限的愤怒。他创作了很多诗作，表达对于美好理想的向往。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736600" y="1355194"/>
            <a:ext cx="10806430" cy="47517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3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诗中所写的女郎织女的生活与传说故事一样吗？结合时代背景想一想作者为什么这么写？</a:t>
            </a:r>
          </a:p>
          <a:p>
            <a:pPr>
              <a:lnSpc>
                <a:spcPct val="140000"/>
              </a:lnSpc>
            </a:pP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不一样。</a:t>
            </a:r>
          </a:p>
          <a:p>
            <a:pPr>
              <a:lnSpc>
                <a:spcPct val="14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传说故事中女郎织女夫妻分离，但是作者却着力描写牛郎织女在天上世界幸福、安定的生活。    </a:t>
            </a:r>
          </a:p>
          <a:p>
            <a:pPr>
              <a:lnSpc>
                <a:spcPct val="14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作者这样写主要为了表达自己对黑暗现实的痛恨，对自由幸福生活的向往和追求。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90922" y="1782779"/>
            <a:ext cx="6920531" cy="47091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en-US" altLang="zh-CN" sz="32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我们仰望繁星点点的夜空时，总能联想到许多美丽的传说。今天，让我们跟随着著名诗人郭沫若一起去看看他眼中的夜空吧！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17100" y="1761424"/>
            <a:ext cx="4691356" cy="4167488"/>
          </a:xfrm>
          <a:prstGeom prst="rect">
            <a:avLst/>
          </a:pr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95871" y="1440691"/>
            <a:ext cx="10960323" cy="47726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</a:t>
            </a:r>
            <a:r>
              <a:rPr lang="en-US" altLang="zh-CN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诗人为什么用</a:t>
            </a:r>
            <a:r>
              <a:rPr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“浅浅的”“不甚宽广”来修饰“天河”？</a:t>
            </a:r>
          </a:p>
          <a:p>
            <a:pPr>
              <a:lnSpc>
                <a:spcPct val="150000"/>
              </a:lnSpc>
            </a:pPr>
            <a:r>
              <a:rPr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诗人大胆地发挥想象</a:t>
            </a:r>
            <a:r>
              <a:rPr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，按照自己的意愿一反传统写法，表达了他美好的理想和对黑暗现实的蔑视。</a:t>
            </a:r>
          </a:p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</a:t>
            </a:r>
            <a:r>
              <a:rPr lang="en-US" altLang="zh-CN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b="1" err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作者为什么要用</a:t>
            </a:r>
            <a:r>
              <a:rPr b="1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“朵”这个量词来修饰“流星”呢？</a:t>
            </a:r>
          </a:p>
          <a:p>
            <a:pPr>
              <a:lnSpc>
                <a:spcPct val="150000"/>
              </a:lnSpc>
            </a:pPr>
            <a:r>
              <a:rPr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流星可以爆裂发光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，形成喇叭花状，自然就可以用修饰花的量词“朵”来修饰了。“朵”字准确传神地写出了流星的样子，使天上的街市显得神奇美妙。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诗歌研读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856649" y="1467797"/>
            <a:ext cx="10616666" cy="40443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r>
              <a:rPr 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4.</a:t>
            </a:r>
            <a:r>
              <a:rPr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全诗的最后三节</a:t>
            </a:r>
            <a:r>
              <a:rPr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，用了四个“定然”，一个“定能够”，这样的表达有什么好处？</a:t>
            </a:r>
          </a:p>
          <a:p>
            <a:pPr>
              <a:lnSpc>
                <a:spcPct val="160000"/>
              </a:lnSpc>
            </a:pPr>
            <a:r>
              <a:rPr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诗中的“定然”“定能够”用断定的语气表现想象的内容，说明作者坚信理想世界是存在的，他对美好的未来充满信心，可以感染和鼓舞读者。 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课堂小结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639672" y="1236186"/>
            <a:ext cx="9198376" cy="49421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作者在这首诗中充分地运用联想与想象的手法，通过对天上美好生活的描绘</a:t>
            </a:r>
            <a:r>
              <a:rPr lang="en-US" altLang="zh-CN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表现了诗人对黑暗现实的痛恨，对自由幸福生活的向往和追求。这首诗风格自然，用清新的语言、整齐的句式、和谐的韵律，表达了诗人最美好的理想</a:t>
            </a: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>
            <p:custDataLst>
              <p:tags r:id="rId2"/>
            </p:custDataLst>
          </p:nvPr>
        </p:nvSpPr>
        <p:spPr>
          <a:xfrm>
            <a:off x="447040" y="1259840"/>
            <a:ext cx="11389360" cy="520192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圆角矩形 15"/>
          <p:cNvSpPr/>
          <p:nvPr>
            <p:custDataLst>
              <p:tags r:id="rId3"/>
            </p:custDataLst>
          </p:nvPr>
        </p:nvSpPr>
        <p:spPr>
          <a:xfrm>
            <a:off x="606392" y="1463040"/>
            <a:ext cx="11040176" cy="4822257"/>
          </a:xfrm>
          <a:prstGeom prst="roundRect">
            <a:avLst/>
          </a:prstGeom>
          <a:solidFill>
            <a:schemeClr val="lt1"/>
          </a:solidFill>
          <a:ln w="38100" cmpd="dbl">
            <a:solidFill>
              <a:schemeClr val="accent1">
                <a:shade val="50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内容图示</a:t>
            </a:r>
          </a:p>
        </p:txBody>
      </p:sp>
      <p:sp>
        <p:nvSpPr>
          <p:cNvPr id="22" name="左大括号 21"/>
          <p:cNvSpPr/>
          <p:nvPr>
            <p:custDataLst>
              <p:tags r:id="rId5"/>
            </p:custDataLst>
          </p:nvPr>
        </p:nvSpPr>
        <p:spPr>
          <a:xfrm>
            <a:off x="3099335" y="2720775"/>
            <a:ext cx="182345" cy="831668"/>
          </a:xfrm>
          <a:prstGeom prst="leftBrace">
            <a:avLst>
              <a:gd name="adj1" fmla="val 28968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3" name="Text Box 12"/>
          <p:cNvSpPr txBox="1"/>
          <p:nvPr>
            <p:custDataLst>
              <p:tags r:id="rId6"/>
            </p:custDataLst>
          </p:nvPr>
        </p:nvSpPr>
        <p:spPr>
          <a:xfrm>
            <a:off x="2016712" y="2859591"/>
            <a:ext cx="1140376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夜景</a:t>
            </a:r>
          </a:p>
        </p:txBody>
      </p:sp>
      <p:sp>
        <p:nvSpPr>
          <p:cNvPr id="24" name="左大括号 23"/>
          <p:cNvSpPr/>
          <p:nvPr>
            <p:custDataLst>
              <p:tags r:id="rId7"/>
            </p:custDataLst>
          </p:nvPr>
        </p:nvSpPr>
        <p:spPr>
          <a:xfrm>
            <a:off x="1852028" y="2842896"/>
            <a:ext cx="285750" cy="2054358"/>
          </a:xfrm>
          <a:prstGeom prst="leftBrace">
            <a:avLst>
              <a:gd name="adj1" fmla="val 32079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Text Box 12"/>
          <p:cNvSpPr txBox="1"/>
          <p:nvPr>
            <p:custDataLst>
              <p:tags r:id="rId8"/>
            </p:custDataLst>
          </p:nvPr>
        </p:nvSpPr>
        <p:spPr>
          <a:xfrm>
            <a:off x="1079634" y="2809524"/>
            <a:ext cx="675005" cy="239774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天上的街市</a:t>
            </a:r>
          </a:p>
        </p:txBody>
      </p:sp>
      <p:sp>
        <p:nvSpPr>
          <p:cNvPr id="26" name="右大括号 25"/>
          <p:cNvSpPr/>
          <p:nvPr>
            <p:custDataLst>
              <p:tags r:id="rId9"/>
            </p:custDataLst>
          </p:nvPr>
        </p:nvSpPr>
        <p:spPr>
          <a:xfrm>
            <a:off x="8409390" y="2646331"/>
            <a:ext cx="285750" cy="2242922"/>
          </a:xfrm>
          <a:prstGeom prst="rightBrace">
            <a:avLst>
              <a:gd name="adj1" fmla="val 26746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7" name="Text Box 12"/>
          <p:cNvSpPr txBox="1"/>
          <p:nvPr>
            <p:custDataLst>
              <p:tags r:id="rId10"/>
            </p:custDataLst>
          </p:nvPr>
        </p:nvSpPr>
        <p:spPr>
          <a:xfrm>
            <a:off x="8787330" y="2947268"/>
            <a:ext cx="2772611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追求光明理想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渴望自由幸福</a:t>
            </a:r>
          </a:p>
        </p:txBody>
      </p:sp>
      <p:sp>
        <p:nvSpPr>
          <p:cNvPr id="28" name="Text Box 12"/>
          <p:cNvSpPr txBox="1"/>
          <p:nvPr>
            <p:custDataLst>
              <p:tags r:id="rId11"/>
            </p:custDataLst>
          </p:nvPr>
        </p:nvSpPr>
        <p:spPr>
          <a:xfrm>
            <a:off x="4053891" y="2313071"/>
            <a:ext cx="16250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街 灯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 星</a:t>
            </a:r>
          </a:p>
        </p:txBody>
      </p:sp>
      <p:sp>
        <p:nvSpPr>
          <p:cNvPr id="29" name="左大括号 28"/>
          <p:cNvSpPr/>
          <p:nvPr>
            <p:custDataLst>
              <p:tags r:id="rId12"/>
            </p:custDataLst>
          </p:nvPr>
        </p:nvSpPr>
        <p:spPr>
          <a:xfrm flipH="1">
            <a:off x="6493661" y="2711150"/>
            <a:ext cx="207963" cy="831668"/>
          </a:xfrm>
          <a:prstGeom prst="leftBrace">
            <a:avLst>
              <a:gd name="adj1" fmla="val 45984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0" name="Text Box 12"/>
          <p:cNvSpPr txBox="1"/>
          <p:nvPr>
            <p:custDataLst>
              <p:tags r:id="rId13"/>
            </p:custDataLst>
          </p:nvPr>
        </p:nvSpPr>
        <p:spPr>
          <a:xfrm>
            <a:off x="6717596" y="2792213"/>
            <a:ext cx="19162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虚实结合</a:t>
            </a:r>
          </a:p>
        </p:txBody>
      </p:sp>
      <p:sp>
        <p:nvSpPr>
          <p:cNvPr id="31" name="左大括号 30"/>
          <p:cNvSpPr/>
          <p:nvPr>
            <p:custDataLst>
              <p:tags r:id="rId14"/>
            </p:custDataLst>
          </p:nvPr>
        </p:nvSpPr>
        <p:spPr>
          <a:xfrm>
            <a:off x="3021348" y="4176895"/>
            <a:ext cx="214313" cy="714559"/>
          </a:xfrm>
          <a:prstGeom prst="leftBrace">
            <a:avLst>
              <a:gd name="adj1" fmla="val 26389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2" name="Text Box 12"/>
          <p:cNvSpPr txBox="1"/>
          <p:nvPr>
            <p:custDataLst>
              <p:tags r:id="rId15"/>
            </p:custDataLst>
          </p:nvPr>
        </p:nvSpPr>
        <p:spPr>
          <a:xfrm>
            <a:off x="2055126" y="4208446"/>
            <a:ext cx="13329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街市</a:t>
            </a:r>
          </a:p>
        </p:txBody>
      </p:sp>
      <p:sp>
        <p:nvSpPr>
          <p:cNvPr id="33" name="Text Box 12"/>
          <p:cNvSpPr txBox="1"/>
          <p:nvPr>
            <p:custDataLst>
              <p:tags r:id="rId16"/>
            </p:custDataLst>
          </p:nvPr>
        </p:nvSpPr>
        <p:spPr>
          <a:xfrm>
            <a:off x="3176338" y="3694581"/>
            <a:ext cx="369200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物品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珍奇</a:t>
            </a:r>
            <a:endParaRPr lang="en-US" altLang="zh-CN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牛郎织女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闲游</a:t>
            </a:r>
          </a:p>
        </p:txBody>
      </p:sp>
      <p:sp>
        <p:nvSpPr>
          <p:cNvPr id="34" name="左大括号 33"/>
          <p:cNvSpPr/>
          <p:nvPr>
            <p:custDataLst>
              <p:tags r:id="rId17"/>
            </p:custDataLst>
          </p:nvPr>
        </p:nvSpPr>
        <p:spPr>
          <a:xfrm flipH="1">
            <a:off x="6538929" y="4095833"/>
            <a:ext cx="165100" cy="780061"/>
          </a:xfrm>
          <a:prstGeom prst="leftBrace">
            <a:avLst>
              <a:gd name="adj1" fmla="val 36784"/>
              <a:gd name="adj2" fmla="val 50000"/>
            </a:avLst>
          </a:prstGeom>
          <a:ln w="25400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Text Box 12"/>
          <p:cNvSpPr txBox="1"/>
          <p:nvPr>
            <p:custDataLst>
              <p:tags r:id="rId18"/>
            </p:custDataLst>
          </p:nvPr>
        </p:nvSpPr>
        <p:spPr>
          <a:xfrm>
            <a:off x="6718435" y="4193592"/>
            <a:ext cx="190580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联想想象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  <p:cond evt="onBegin" delay="0">
                          <p:tn val="84"/>
                        </p:cond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/>
      <p:bldP spid="29" grpId="0" animBg="1"/>
      <p:bldP spid="30" grpId="0"/>
      <p:bldP spid="31" grpId="0" animBg="1"/>
      <p:bldP spid="32" grpId="0"/>
      <p:bldP spid="33" grpId="0"/>
      <p:bldP spid="34" grpId="0" animBg="1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704598" y="852754"/>
            <a:ext cx="4746659" cy="5871681"/>
          </a:xfrm>
          <a:prstGeom prst="roundRect">
            <a:avLst/>
          </a:prstGeom>
          <a:solidFill>
            <a:schemeClr val="accent2">
              <a:lumMod val="20000"/>
              <a:lumOff val="80000"/>
              <a:alpha val="85000"/>
            </a:schemeClr>
          </a:solidFill>
          <a:ln>
            <a:solidFill>
              <a:schemeClr val="dk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   意</a:t>
            </a:r>
            <a:endParaRPr lang="en-US" altLang="zh-CN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en-US" altLang="zh-CN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en-US" altLang="zh-CN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</a:t>
            </a:r>
            <a:r>
              <a:rPr lang="en-US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孟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郊</a:t>
            </a:r>
          </a:p>
          <a:p>
            <a:pPr algn="ctr"/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河边织女星，</a:t>
            </a:r>
          </a:p>
          <a:p>
            <a:pPr algn="ctr"/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河畔牵牛郎。</a:t>
            </a:r>
          </a:p>
          <a:p>
            <a:pPr algn="ctr"/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未得渡清浅，</a:t>
            </a:r>
          </a:p>
          <a:p>
            <a:pPr algn="ctr"/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相对遥相望。</a:t>
            </a:r>
            <a:endParaRPr lang="zh-CN" altLang="en-US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61197" y="89006"/>
            <a:ext cx="10515600" cy="6675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40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拓展阅读</a:t>
            </a: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929489" y="1280693"/>
            <a:ext cx="10803801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062836" y="1280693"/>
            <a:ext cx="105260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8997" y="1081056"/>
            <a:ext cx="5352835" cy="401462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>
            <p:custDataLst>
              <p:tags r:id="rId2"/>
            </p:custDataLst>
          </p:nvPr>
        </p:nvSpPr>
        <p:spPr>
          <a:xfrm>
            <a:off x="228754" y="1752644"/>
            <a:ext cx="8076988" cy="4952960"/>
          </a:xfrm>
          <a:prstGeom prst="roundRect">
            <a:avLst/>
          </a:prstGeom>
          <a:gradFill flip="none" rotWithShape="1">
            <a:gsLst>
              <a:gs pos="0">
                <a:srgbClr val="F7F4E8">
                  <a:lumMod val="5000"/>
                  <a:lumOff val="95000"/>
                </a:srgbClr>
              </a:gs>
              <a:gs pos="74000">
                <a:srgbClr val="EFE9D1">
                  <a:lumMod val="45000"/>
                  <a:lumOff val="55000"/>
                </a:srgbClr>
              </a:gs>
              <a:gs pos="83000">
                <a:srgbClr val="EFE9D1">
                  <a:lumMod val="45000"/>
                  <a:lumOff val="55000"/>
                </a:srgbClr>
              </a:gs>
              <a:gs pos="100000">
                <a:srgbClr val="EFE9D1">
                  <a:lumMod val="30000"/>
                  <a:lumOff val="70000"/>
                </a:srgbClr>
              </a:gs>
            </a:gsLst>
            <a:lin ang="5400000" scaled="0"/>
          </a:gradFill>
          <a:ln>
            <a:gradFill>
              <a:gsLst>
                <a:gs pos="0">
                  <a:srgbClr val="E8EFEA">
                    <a:lumMod val="5000"/>
                    <a:lumOff val="95000"/>
                  </a:srgbClr>
                </a:gs>
                <a:gs pos="74000">
                  <a:srgbClr val="D2DFD6">
                    <a:lumMod val="45000"/>
                    <a:lumOff val="55000"/>
                  </a:srgbClr>
                </a:gs>
                <a:gs pos="83000">
                  <a:srgbClr val="D2DFD6">
                    <a:lumMod val="45000"/>
                    <a:lumOff val="55000"/>
                  </a:srgbClr>
                </a:gs>
                <a:gs pos="100000">
                  <a:srgbClr val="D2DFD6">
                    <a:lumMod val="30000"/>
                    <a:lumOff val="70000"/>
                  </a:srgb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1"/>
          <p:cNvSpPr>
            <a:spLocks noGrp="1" noChangeArrowheads="1"/>
          </p:cNvSpPr>
          <p:nvPr>
            <p:custDataLst>
              <p:tags r:id="rId3"/>
            </p:custDataLst>
          </p:nvPr>
        </p:nvSpPr>
        <p:spPr>
          <a:xfrm>
            <a:off x="838200" y="-76200"/>
            <a:ext cx="10515600" cy="8223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拓展阅读</a:t>
            </a:r>
            <a:endParaRPr lang="zh-CN" altLang="en-US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14600" y="914400"/>
            <a:ext cx="3352800" cy="811530"/>
          </a:xfrm>
          <a:prstGeom prst="rect">
            <a:avLst/>
          </a:prstGeom>
          <a:noFill/>
          <a:ln w="222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</a:t>
            </a:r>
            <a:r>
              <a:rPr lang="en-US" altLang="zh-CN" sz="36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</p:txBody>
      </p:sp>
      <p:sp>
        <p:nvSpPr>
          <p:cNvPr id="8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2057400"/>
            <a:ext cx="7620000" cy="459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收入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1919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年到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1921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年之间郭沫若的主要诗作，连同序诗共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57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篇。诗歌多为诗人留学日本时所作，代表诗有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凤凰涅槃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女神之再生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天狗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立在地球边上放号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等。在诗歌形式上，突破了旧格套的束缚，创造了雄浑奔放的自由诗体，为“五四”以后自由诗的发展开拓了新的天地，成为中国新诗的奠基之作。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是“五四”狂飙突进精神的典型体现，它的思想内容集中在如下三个方面：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个性解放、争取圆满人格的强烈要求；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反抗、叛逆与创造精神的歌唱；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爱国情思的抒发。</a:t>
            </a: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4" r="12746"/>
          <a:stretch>
            <a:fillRect/>
          </a:stretch>
        </p:blipFill>
        <p:spPr bwMode="auto">
          <a:xfrm>
            <a:off x="8534400" y="1524000"/>
            <a:ext cx="35052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布置作业</a:t>
            </a:r>
          </a:p>
        </p:txBody>
      </p:sp>
      <p:sp>
        <p:nvSpPr>
          <p:cNvPr id="6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67344" y="2475453"/>
            <a:ext cx="5501936" cy="392620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1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.请你用自己的话描写诗歌中牛郎织女的生活状态。</a:t>
            </a:r>
          </a:p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2</a:t>
            </a:r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.课外阅读</a:t>
            </a:r>
            <a:r>
              <a:rPr lang="zh-CN" altLang="en-US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：郭沫若其他诗歌。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1636294"/>
            <a:ext cx="6200274" cy="4650206"/>
          </a:xfrm>
          <a:prstGeom prst="rect">
            <a:avLst/>
          </a:pr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6400">
                <a:solidFill>
                  <a:schemeClr val="accent1"/>
                </a:solidFill>
              </a:rPr>
              <a:t>再  见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</a:rPr>
              <a:t>点击此处输入副标题</a:t>
            </a:r>
          </a:p>
        </p:txBody>
      </p:sp>
      <p:pic>
        <p:nvPicPr>
          <p:cNvPr id="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595100" y="12179300"/>
            <a:ext cx="317500" cy="228600"/>
          </a:xfrm>
          <a:prstGeom prst="cube">
            <a:avLst/>
          </a:pr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4283456" y="833300"/>
            <a:ext cx="4189984" cy="1036996"/>
          </a:xfrm>
          <a:prstGeom prst="roundRect">
            <a:avLst>
              <a:gd name="adj" fmla="val 10000"/>
            </a:avLst>
          </a:prstGeom>
          <a:solidFill>
            <a:srgbClr val="5B9BD5"/>
          </a:solidFill>
          <a:ln>
            <a:solidFill>
              <a:schemeClr val="accent1">
                <a:alpha val="90000"/>
                <a:tint val="40000"/>
                <a:hueOff val="0"/>
                <a:satOff val="0"/>
                <a:alphaOff val="0"/>
              </a:schemeClr>
            </a:solidFill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/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168166" y="4974336"/>
            <a:ext cx="4077881" cy="1773936"/>
          </a:xfrm>
          <a:custGeom>
            <a:avLst/>
            <a:gdLst>
              <a:gd name="connsiteX0" fmla="*/ 317040 w 3019429"/>
              <a:gd name="connsiteY0" fmla="*/ 0 h 3269026"/>
              <a:gd name="connsiteX1" fmla="*/ 2702389 w 3019429"/>
              <a:gd name="connsiteY1" fmla="*/ 0 h 3269026"/>
              <a:gd name="connsiteX2" fmla="*/ 3019429 w 3019429"/>
              <a:gd name="connsiteY2" fmla="*/ 317040 h 3269026"/>
              <a:gd name="connsiteX3" fmla="*/ 3019429 w 3019429"/>
              <a:gd name="connsiteY3" fmla="*/ 3269026 h 3269026"/>
              <a:gd name="connsiteX4" fmla="*/ 3019429 w 3019429"/>
              <a:gd name="connsiteY4" fmla="*/ 3269026 h 3269026"/>
              <a:gd name="connsiteX5" fmla="*/ 0 w 3019429"/>
              <a:gd name="connsiteY5" fmla="*/ 3269026 h 3269026"/>
              <a:gd name="connsiteX6" fmla="*/ 0 w 3019429"/>
              <a:gd name="connsiteY6" fmla="*/ 3269026 h 3269026"/>
              <a:gd name="connsiteX7" fmla="*/ 0 w 3019429"/>
              <a:gd name="connsiteY7" fmla="*/ 317040 h 3269026"/>
              <a:gd name="connsiteX8" fmla="*/ 317040 w 3019429"/>
              <a:gd name="connsiteY8" fmla="*/ 0 h 3269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9429" h="3269026">
                <a:moveTo>
                  <a:pt x="2702389" y="3269026"/>
                </a:moveTo>
                <a:lnTo>
                  <a:pt x="317040" y="3269026"/>
                </a:lnTo>
                <a:cubicBezTo>
                  <a:pt x="141944" y="3269026"/>
                  <a:pt x="0" y="3127082"/>
                  <a:pt x="0" y="2951986"/>
                </a:cubicBezTo>
                <a:lnTo>
                  <a:pt x="0" y="0"/>
                </a:lnTo>
                <a:lnTo>
                  <a:pt x="0" y="0"/>
                </a:lnTo>
                <a:lnTo>
                  <a:pt x="3019429" y="0"/>
                </a:lnTo>
                <a:lnTo>
                  <a:pt x="3019429" y="0"/>
                </a:lnTo>
                <a:lnTo>
                  <a:pt x="3019429" y="2951986"/>
                </a:lnTo>
                <a:cubicBezTo>
                  <a:pt x="3019429" y="3127082"/>
                  <a:pt x="2877485" y="3269026"/>
                  <a:pt x="2702389" y="3269026"/>
                </a:cubicBezTo>
                <a:close/>
              </a:path>
            </a:pathLst>
          </a:custGeom>
          <a:solidFill>
            <a:srgbClr val="80CAE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317" tIns="128017" rIns="238318" bIns="238317" numCol="1" spcCol="1270" anchor="t" anchorCtr="0">
            <a:noAutofit/>
          </a:bodyPr>
          <a:lstStyle/>
          <a:p>
            <a:pPr algn="ctr" defTabSz="800100">
              <a:lnSpc>
                <a:spcPct val="200000"/>
              </a:lnSpc>
              <a:spcBef>
                <a:spcPct val="0"/>
              </a:spcBef>
            </a:pPr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  作家  </a:t>
            </a:r>
            <a:endParaRPr lang="en-US" altLang="zh-CN" sz="20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defTabSz="800100">
              <a:lnSpc>
                <a:spcPct val="200000"/>
              </a:lnSpc>
              <a:spcBef>
                <a:spcPct val="0"/>
              </a:spcBef>
            </a:pPr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历史学家  古文字学家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4332224" y="1890330"/>
            <a:ext cx="4120896" cy="4837730"/>
          </a:xfrm>
          <a:custGeom>
            <a:avLst/>
            <a:gdLst>
              <a:gd name="connsiteX0" fmla="*/ 376597 w 3586637"/>
              <a:gd name="connsiteY0" fmla="*/ 0 h 4154801"/>
              <a:gd name="connsiteX1" fmla="*/ 3210040 w 3586637"/>
              <a:gd name="connsiteY1" fmla="*/ 0 h 4154801"/>
              <a:gd name="connsiteX2" fmla="*/ 3586637 w 3586637"/>
              <a:gd name="connsiteY2" fmla="*/ 376597 h 4154801"/>
              <a:gd name="connsiteX3" fmla="*/ 3586637 w 3586637"/>
              <a:gd name="connsiteY3" fmla="*/ 4154801 h 4154801"/>
              <a:gd name="connsiteX4" fmla="*/ 3586637 w 3586637"/>
              <a:gd name="connsiteY4" fmla="*/ 4154801 h 4154801"/>
              <a:gd name="connsiteX5" fmla="*/ 0 w 3586637"/>
              <a:gd name="connsiteY5" fmla="*/ 4154801 h 4154801"/>
              <a:gd name="connsiteX6" fmla="*/ 0 w 3586637"/>
              <a:gd name="connsiteY6" fmla="*/ 4154801 h 4154801"/>
              <a:gd name="connsiteX7" fmla="*/ 0 w 3586637"/>
              <a:gd name="connsiteY7" fmla="*/ 376597 h 4154801"/>
              <a:gd name="connsiteX8" fmla="*/ 376597 w 3586637"/>
              <a:gd name="connsiteY8" fmla="*/ 0 h 4154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6636" h="4154801">
                <a:moveTo>
                  <a:pt x="3210040" y="4154801"/>
                </a:moveTo>
                <a:lnTo>
                  <a:pt x="376597" y="4154801"/>
                </a:lnTo>
                <a:cubicBezTo>
                  <a:pt x="168608" y="4154801"/>
                  <a:pt x="0" y="3986193"/>
                  <a:pt x="0" y="3778204"/>
                </a:cubicBezTo>
                <a:lnTo>
                  <a:pt x="0" y="0"/>
                </a:lnTo>
                <a:lnTo>
                  <a:pt x="0" y="0"/>
                </a:lnTo>
                <a:lnTo>
                  <a:pt x="3586637" y="0"/>
                </a:lnTo>
                <a:lnTo>
                  <a:pt x="3586637" y="0"/>
                </a:lnTo>
                <a:lnTo>
                  <a:pt x="3586637" y="3778204"/>
                </a:lnTo>
                <a:cubicBezTo>
                  <a:pt x="3586637" y="3986193"/>
                  <a:pt x="3418029" y="4154801"/>
                  <a:pt x="3210040" y="4154801"/>
                </a:cubicBezTo>
                <a:close/>
              </a:path>
            </a:pathLst>
          </a:custGeom>
          <a:solidFill>
            <a:srgbClr val="80CAE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317" tIns="128017" rIns="238318" bIns="238317" numCol="1" spcCol="1270" anchor="t" anchorCtr="0">
            <a:noAutofit/>
          </a:bodyPr>
          <a:lstStyle/>
          <a:p>
            <a:pPr lvl="0" defTabSz="8001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endParaRPr lang="zh-CN" altLang="en-US" sz="200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圆角矩形 14"/>
          <p:cNvSpPr/>
          <p:nvPr>
            <p:custDataLst>
              <p:tags r:id="rId4"/>
            </p:custDataLst>
          </p:nvPr>
        </p:nvSpPr>
        <p:spPr>
          <a:xfrm>
            <a:off x="8497878" y="842444"/>
            <a:ext cx="3593592" cy="1027852"/>
          </a:xfrm>
          <a:prstGeom prst="roundRect">
            <a:avLst>
              <a:gd name="adj" fmla="val 10000"/>
            </a:avLst>
          </a:prstGeom>
          <a:solidFill>
            <a:srgbClr val="5B9BD5"/>
          </a:solidFill>
          <a:ln>
            <a:solidFill>
              <a:schemeClr val="accent1">
                <a:alpha val="90000"/>
                <a:tint val="40000"/>
                <a:hueOff val="0"/>
                <a:satOff val="0"/>
                <a:alphaOff val="0"/>
              </a:schemeClr>
            </a:solidFill>
          </a:ln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/>
          </a:p>
        </p:txBody>
      </p:sp>
      <p:sp>
        <p:nvSpPr>
          <p:cNvPr id="16" name="任意多边形 15"/>
          <p:cNvSpPr/>
          <p:nvPr>
            <p:custDataLst>
              <p:tags r:id="rId5"/>
            </p:custDataLst>
          </p:nvPr>
        </p:nvSpPr>
        <p:spPr>
          <a:xfrm>
            <a:off x="8511566" y="1896177"/>
            <a:ext cx="3589528" cy="4841507"/>
          </a:xfrm>
          <a:custGeom>
            <a:avLst/>
            <a:gdLst>
              <a:gd name="connsiteX0" fmla="*/ 293855 w 2798615"/>
              <a:gd name="connsiteY0" fmla="*/ 0 h 3124175"/>
              <a:gd name="connsiteX1" fmla="*/ 2504760 w 2798615"/>
              <a:gd name="connsiteY1" fmla="*/ 0 h 3124175"/>
              <a:gd name="connsiteX2" fmla="*/ 2798615 w 2798615"/>
              <a:gd name="connsiteY2" fmla="*/ 293855 h 3124175"/>
              <a:gd name="connsiteX3" fmla="*/ 2798615 w 2798615"/>
              <a:gd name="connsiteY3" fmla="*/ 3124175 h 3124175"/>
              <a:gd name="connsiteX4" fmla="*/ 2798615 w 2798615"/>
              <a:gd name="connsiteY4" fmla="*/ 3124175 h 3124175"/>
              <a:gd name="connsiteX5" fmla="*/ 0 w 2798615"/>
              <a:gd name="connsiteY5" fmla="*/ 3124175 h 3124175"/>
              <a:gd name="connsiteX6" fmla="*/ 0 w 2798615"/>
              <a:gd name="connsiteY6" fmla="*/ 3124175 h 3124175"/>
              <a:gd name="connsiteX7" fmla="*/ 0 w 2798615"/>
              <a:gd name="connsiteY7" fmla="*/ 293855 h 3124175"/>
              <a:gd name="connsiteX8" fmla="*/ 293855 w 2798615"/>
              <a:gd name="connsiteY8" fmla="*/ 0 h 312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8615" h="3124175">
                <a:moveTo>
                  <a:pt x="2504760" y="3124175"/>
                </a:moveTo>
                <a:lnTo>
                  <a:pt x="293855" y="3124175"/>
                </a:lnTo>
                <a:cubicBezTo>
                  <a:pt x="131563" y="3124175"/>
                  <a:pt x="0" y="2992612"/>
                  <a:pt x="0" y="2830320"/>
                </a:cubicBezTo>
                <a:lnTo>
                  <a:pt x="0" y="0"/>
                </a:lnTo>
                <a:lnTo>
                  <a:pt x="0" y="0"/>
                </a:lnTo>
                <a:lnTo>
                  <a:pt x="2798615" y="0"/>
                </a:lnTo>
                <a:lnTo>
                  <a:pt x="2798615" y="0"/>
                </a:lnTo>
                <a:lnTo>
                  <a:pt x="2798615" y="2830320"/>
                </a:lnTo>
                <a:cubicBezTo>
                  <a:pt x="2798615" y="2992612"/>
                  <a:pt x="2667052" y="3124175"/>
                  <a:pt x="2504760" y="3124175"/>
                </a:cubicBezTo>
                <a:close/>
              </a:path>
            </a:pathLst>
          </a:custGeom>
          <a:solidFill>
            <a:srgbClr val="80CAE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8317" tIns="128017" rIns="238318" bIns="238317" numCol="1" spcCol="1270" anchor="t" anchorCtr="0">
            <a:no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成就：</a:t>
            </a:r>
            <a:endParaRPr lang="en-US" altLang="zh-CN" sz="24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800100">
              <a:lnSpc>
                <a:spcPct val="150000"/>
              </a:lnSpc>
              <a:spcBef>
                <a:spcPct val="0"/>
              </a:spcBef>
            </a:pPr>
            <a:endParaRPr lang="en-US" altLang="zh-CN" sz="24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800100">
              <a:lnSpc>
                <a:spcPct val="150000"/>
              </a:lnSpc>
              <a:spcBef>
                <a:spcPct val="0"/>
              </a:spcBef>
            </a:pPr>
            <a:endParaRPr lang="en-US" altLang="zh-CN" sz="24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80010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评价：</a:t>
            </a: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8800592" y="1125396"/>
            <a:ext cx="3169920" cy="411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500"/>
              </a:lnSpc>
              <a:spcBef>
                <a:spcPct val="0"/>
              </a:spcBef>
            </a:pPr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   </a:t>
            </a:r>
            <a:r>
              <a:rPr lang="zh-CN" altLang="en-US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</a:t>
            </a:r>
          </a:p>
        </p:txBody>
      </p:sp>
      <p:sp>
        <p:nvSpPr>
          <p:cNvPr id="18" name="文本框 17"/>
          <p:cNvSpPr txBox="1"/>
          <p:nvPr>
            <p:custDataLst>
              <p:tags r:id="rId7"/>
            </p:custDataLst>
          </p:nvPr>
        </p:nvSpPr>
        <p:spPr>
          <a:xfrm>
            <a:off x="4457192" y="993316"/>
            <a:ext cx="402031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  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52076" y="4436932"/>
            <a:ext cx="276085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郭沫若</a:t>
            </a:r>
            <a:endParaRPr lang="zh-CN" altLang="en-US" sz="3200" b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0" y="77002"/>
            <a:ext cx="12192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67"/>
          <a:stretch>
            <a:fillRect/>
          </a:stretch>
        </p:blipFill>
        <p:spPr>
          <a:xfrm>
            <a:off x="863328" y="833602"/>
            <a:ext cx="2742900" cy="3712464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431280" y="1859280"/>
            <a:ext cx="19608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文学编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历史编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考古编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4228592" y="5744944"/>
            <a:ext cx="101396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历史剧</a:t>
            </a:r>
            <a:endParaRPr lang="en-US" altLang="zh-CN" sz="200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名作</a:t>
            </a:r>
          </a:p>
        </p:txBody>
      </p:sp>
      <p:sp>
        <p:nvSpPr>
          <p:cNvPr id="23" name="文本框 22"/>
          <p:cNvSpPr txBox="1"/>
          <p:nvPr>
            <p:custDataLst>
              <p:tags r:id="rId10"/>
            </p:custDataLst>
          </p:nvPr>
        </p:nvSpPr>
        <p:spPr>
          <a:xfrm>
            <a:off x="5466080" y="5405120"/>
            <a:ext cx="27025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屈原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虎符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棠棣之花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南冠草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孔雀胆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高渐离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</p:txBody>
      </p:sp>
      <p:sp>
        <p:nvSpPr>
          <p:cNvPr id="24" name="左大括号 23"/>
          <p:cNvSpPr/>
          <p:nvPr>
            <p:custDataLst>
              <p:tags r:id="rId11"/>
            </p:custDataLst>
          </p:nvPr>
        </p:nvSpPr>
        <p:spPr>
          <a:xfrm>
            <a:off x="6228080" y="2062480"/>
            <a:ext cx="243840" cy="97536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4309872" y="2272792"/>
            <a:ext cx="3096768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</a:t>
            </a:r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郭沫若文集</a:t>
            </a:r>
            <a:r>
              <a:rPr lang="en-US" altLang="zh-CN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</a:p>
          <a:p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</a:t>
            </a:r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卷</a:t>
            </a:r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>
          <a:xfrm>
            <a:off x="4594352" y="3654552"/>
            <a:ext cx="493776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诗歌名作</a:t>
            </a:r>
          </a:p>
        </p:txBody>
      </p:sp>
      <p:sp>
        <p:nvSpPr>
          <p:cNvPr id="28" name="左大括号 27"/>
          <p:cNvSpPr/>
          <p:nvPr>
            <p:custDataLst>
              <p:tags r:id="rId14"/>
            </p:custDataLst>
          </p:nvPr>
        </p:nvSpPr>
        <p:spPr>
          <a:xfrm>
            <a:off x="5186680" y="3464560"/>
            <a:ext cx="259080" cy="174752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6156960" y="4003040"/>
            <a:ext cx="25501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凤凰涅槃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天狗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立在地球边上放号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6156960" y="3220720"/>
            <a:ext cx="25501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女神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星空</a:t>
            </a:r>
            <a:r>
              <a:rPr lang="en-US" altLang="zh-CN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</a:p>
        </p:txBody>
      </p:sp>
      <p:sp>
        <p:nvSpPr>
          <p:cNvPr id="31" name="左大括号 30"/>
          <p:cNvSpPr/>
          <p:nvPr>
            <p:custDataLst>
              <p:tags r:id="rId17"/>
            </p:custDataLst>
          </p:nvPr>
        </p:nvSpPr>
        <p:spPr>
          <a:xfrm>
            <a:off x="6116320" y="3373120"/>
            <a:ext cx="193040" cy="68072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左大括号 31"/>
          <p:cNvSpPr/>
          <p:nvPr>
            <p:custDataLst>
              <p:tags r:id="rId18"/>
            </p:custDataLst>
          </p:nvPr>
        </p:nvSpPr>
        <p:spPr>
          <a:xfrm>
            <a:off x="6085840" y="4206240"/>
            <a:ext cx="243840" cy="97536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9"/>
            </p:custDataLst>
          </p:nvPr>
        </p:nvSpPr>
        <p:spPr>
          <a:xfrm>
            <a:off x="5305552" y="4518152"/>
            <a:ext cx="69900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名篇</a:t>
            </a:r>
          </a:p>
        </p:txBody>
      </p:sp>
      <p:sp>
        <p:nvSpPr>
          <p:cNvPr id="34" name="文本框 33"/>
          <p:cNvSpPr txBox="1"/>
          <p:nvPr>
            <p:custDataLst>
              <p:tags r:id="rId20"/>
            </p:custDataLst>
          </p:nvPr>
        </p:nvSpPr>
        <p:spPr>
          <a:xfrm>
            <a:off x="5325872" y="3512312"/>
            <a:ext cx="70916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诗集</a:t>
            </a:r>
          </a:p>
        </p:txBody>
      </p:sp>
      <p:sp>
        <p:nvSpPr>
          <p:cNvPr id="35" name="左大括号 34"/>
          <p:cNvSpPr/>
          <p:nvPr>
            <p:custDataLst>
              <p:tags r:id="rId21"/>
            </p:custDataLst>
          </p:nvPr>
        </p:nvSpPr>
        <p:spPr>
          <a:xfrm>
            <a:off x="5222240" y="5638800"/>
            <a:ext cx="243840" cy="975360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739632" y="2496312"/>
            <a:ext cx="4011168" cy="140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0100">
              <a:lnSpc>
                <a:spcPct val="150000"/>
              </a:lnSpc>
              <a:spcBef>
                <a:spcPct val="0"/>
              </a:spcBef>
            </a:pP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新诗奠基人之一 </a:t>
            </a:r>
          </a:p>
          <a:p>
            <a:pPr defTabSz="800100">
              <a:lnSpc>
                <a:spcPct val="150000"/>
              </a:lnSpc>
              <a:spcBef>
                <a:spcPct val="0"/>
              </a:spcBef>
            </a:pP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中国科学院首任院长 </a:t>
            </a:r>
          </a:p>
          <a:p>
            <a:pPr defTabSz="800100">
              <a:lnSpc>
                <a:spcPct val="150000"/>
              </a:lnSpc>
              <a:spcBef>
                <a:spcPct val="0"/>
              </a:spcBef>
            </a:pP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中国科学技术大学首任校长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597392" y="4180344"/>
            <a:ext cx="3594608" cy="256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00100">
              <a:lnSpc>
                <a:spcPct val="120000"/>
              </a:lnSpc>
              <a:spcBef>
                <a:spcPct val="0"/>
              </a:spcBef>
            </a:pPr>
            <a:r>
              <a:rPr lang="zh-CN" altLang="en-US" sz="20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9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早</a:t>
            </a: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在“五四”运动时期，他就以充满革命激情的诗歌创作，歌颂人民革命，歌颂社会主义和共产主义，开一代诗风，成为我国新诗歌运动的奠基者。他创作的历史剧，是教育人民、打击敌人的有力武器</a:t>
            </a:r>
            <a:r>
              <a:rPr lang="zh-CN" altLang="en-US" sz="19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。（</a:t>
            </a:r>
            <a:r>
              <a:rPr lang="zh-CN" altLang="en-US" sz="19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邓小平评</a:t>
            </a:r>
            <a:r>
              <a:rPr lang="zh-CN" altLang="en-US" sz="19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im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555" y="3125882"/>
            <a:ext cx="5385685" cy="3389809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字词学习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1107" y="1498355"/>
            <a:ext cx="5080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algn="ctr"/>
            <a:r>
              <a:rPr lang="en-US" altLang="zh-CN" sz="320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piāo  miǎo</a:t>
            </a:r>
            <a:endParaRPr lang="zh-CN" altLang="en-US" sz="3200" b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66700" algn="ctr"/>
            <a:r>
              <a:rPr lang="zh-CN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endParaRPr lang="zh-CN" altLang="en-US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1838960" y="2202666"/>
            <a:ext cx="17475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/>
            <a:r>
              <a:rPr lang="zh-CN" altLang="zh-CN" sz="320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缥    缈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77267" y="150851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algn="ctr"/>
            <a:r>
              <a:rPr lang="en-US" altLang="zh-CN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err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chén     </a:t>
            </a:r>
            <a:r>
              <a:rPr lang="en-US" altLang="zh-CN"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liè</a:t>
            </a:r>
            <a:r>
              <a:rPr lang="zh-CN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endParaRPr lang="zh-CN" altLang="en-US" sz="3200" b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8016558" y="2238494"/>
            <a:ext cx="18688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ctr"/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陈     列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1440" y="3031958"/>
            <a:ext cx="5484495" cy="3570137"/>
          </a:xfrm>
          <a:prstGeom prst="rect">
            <a:avLst/>
          </a:pr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3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fontAlgn="auto" hangingPunct="1">
              <a:spcAft>
                <a:spcPct val="0"/>
              </a:spcAft>
              <a:defRPr/>
            </a:pPr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学习</a:t>
            </a:r>
          </a:p>
        </p:txBody>
      </p:sp>
      <p:sp>
        <p:nvSpPr>
          <p:cNvPr id="5" name="左大括号 4"/>
          <p:cNvSpPr/>
          <p:nvPr>
            <p:custDataLst>
              <p:tags r:id="rId3"/>
            </p:custDataLst>
          </p:nvPr>
        </p:nvSpPr>
        <p:spPr>
          <a:xfrm>
            <a:off x="1543939" y="2968244"/>
            <a:ext cx="385763" cy="1681163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9802" y="3301619"/>
            <a:ext cx="135413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数</a:t>
            </a:r>
          </a:p>
        </p:txBody>
      </p:sp>
      <p:sp>
        <p:nvSpPr>
          <p:cNvPr id="8" name="矩形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36064" y="2717419"/>
            <a:ext cx="8712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shǔ</a:t>
            </a:r>
          </a:p>
        </p:txBody>
      </p:sp>
      <p:sp>
        <p:nvSpPr>
          <p:cNvPr id="9" name="矩形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36064" y="4317619"/>
            <a:ext cx="8712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shù</a:t>
            </a:r>
          </a:p>
        </p:txBody>
      </p:sp>
      <p:sp>
        <p:nvSpPr>
          <p:cNvPr id="10" name="文本框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123502" y="4317619"/>
            <a:ext cx="2095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无数</a:t>
            </a:r>
          </a:p>
        </p:txBody>
      </p:sp>
      <p:sp>
        <p:nvSpPr>
          <p:cNvPr id="12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123502" y="2719007"/>
            <a:ext cx="20955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数一数</a:t>
            </a:r>
          </a:p>
        </p:txBody>
      </p:sp>
      <p:sp>
        <p:nvSpPr>
          <p:cNvPr id="13" name="左大括号 12"/>
          <p:cNvSpPr/>
          <p:nvPr>
            <p:custDataLst>
              <p:tags r:id="rId9"/>
            </p:custDataLst>
          </p:nvPr>
        </p:nvSpPr>
        <p:spPr>
          <a:xfrm>
            <a:off x="8356219" y="2947416"/>
            <a:ext cx="385763" cy="1681163"/>
          </a:xfrm>
          <a:prstGeom prst="leftBrace">
            <a:avLst/>
          </a:prstGeom>
          <a:ln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848344" y="2695004"/>
            <a:ext cx="1059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lóng</a:t>
            </a:r>
          </a:p>
        </p:txBody>
      </p:sp>
      <p:sp>
        <p:nvSpPr>
          <p:cNvPr id="15" name="矩形 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848344" y="4295204"/>
            <a:ext cx="1059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lǒng</a:t>
            </a:r>
          </a:p>
        </p:txBody>
      </p:sp>
      <p:sp>
        <p:nvSpPr>
          <p:cNvPr id="16" name="文本框 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0094913" y="4322636"/>
            <a:ext cx="20970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笼罩</a:t>
            </a:r>
          </a:p>
        </p:txBody>
      </p:sp>
      <p:sp>
        <p:nvSpPr>
          <p:cNvPr id="17" name="文本框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0002838" y="2722436"/>
            <a:ext cx="209708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笼统</a:t>
            </a:r>
          </a:p>
        </p:txBody>
      </p:sp>
      <p:sp>
        <p:nvSpPr>
          <p:cNvPr id="18" name="文本框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02082" y="3279204"/>
            <a:ext cx="135413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60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笼</a:t>
            </a:r>
          </a:p>
        </p:txBody>
      </p:sp>
      <p:cxnSp>
        <p:nvCxnSpPr>
          <p:cNvPr id="19" name="直接连接符 18"/>
          <p:cNvCxnSpPr/>
          <p:nvPr>
            <p:custDataLst>
              <p:tags r:id="rId15"/>
            </p:custDataLst>
          </p:nvPr>
        </p:nvCxnSpPr>
        <p:spPr>
          <a:xfrm flipH="1">
            <a:off x="6089904" y="1042416"/>
            <a:ext cx="18288" cy="5477256"/>
          </a:xfrm>
          <a:prstGeom prst="line">
            <a:avLst/>
          </a:prstGeom>
          <a:ln w="31750" cmpd="dbl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>
            <p:custDataLst>
              <p:tags r:id="rId2"/>
            </p:custDataLst>
          </p:nvPr>
        </p:nvSpPr>
        <p:spPr>
          <a:xfrm>
            <a:off x="1507808" y="1332285"/>
            <a:ext cx="9103360" cy="48666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词语解释</a:t>
            </a:r>
          </a:p>
        </p:txBody>
      </p:sp>
      <p:sp>
        <p:nvSpPr>
          <p:cNvPr id="1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43280" y="1422400"/>
            <a:ext cx="10515600" cy="7696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1"/>
          <p:cNvSpPr>
            <a:spLocks noChangeArrowheads="1"/>
          </p:cNvSpPr>
          <p:nvPr/>
        </p:nvSpPr>
        <p:spPr bwMode="auto">
          <a:xfrm>
            <a:off x="1942783" y="2026285"/>
            <a:ext cx="800100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【缥缈】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【定然】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【陈列】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【珍奇】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【不甚】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【闲游】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399155" y="2148840"/>
            <a:ext cx="4450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形容隐隐约约，若有若无。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468729" y="2765894"/>
            <a:ext cx="1249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必定</a:t>
            </a:r>
            <a:r>
              <a:rPr 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378518" y="3324543"/>
            <a:ext cx="6617970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把物品摆出来供人看。陈，安放、摆放。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399155" y="4065215"/>
            <a:ext cx="7023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珍贵而奇异。这里作名词用。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399155" y="4690182"/>
            <a:ext cx="7023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不很的意思。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399155" y="5313443"/>
            <a:ext cx="70237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闲暇时在外面随便走走。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朗读感知</a:t>
            </a:r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487441" y="845466"/>
            <a:ext cx="9829165" cy="46240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观看情境课文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，注意朗诵节奏，学习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朗读本诗。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1503045"/>
            <a:ext cx="8432800" cy="474345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257499" y="6175975"/>
            <a:ext cx="10850880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本图片是</a:t>
            </a:r>
            <a:r>
              <a:rPr lang="en-US" altLang="zh-CN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《</a:t>
            </a: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天上的街市</a:t>
            </a:r>
            <a:r>
              <a:rPr lang="en-US" altLang="zh-CN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》</a:t>
            </a:r>
            <a:r>
              <a:rPr lang="zh-CN" altLang="en-US" sz="2400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情境课文的缩略图，如需使用，可自行下载插入播放。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朗读指导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436641" y="1871626"/>
            <a:ext cx="9160239" cy="46240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1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.朗读基调</a:t>
            </a:r>
          </a:p>
          <a:p>
            <a:pPr>
              <a:lnSpc>
                <a:spcPct val="140000"/>
              </a:lnSpc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这首诗的感情基调是美好、恬静、自在、清新而略带一丝忧郁。</a:t>
            </a:r>
          </a:p>
          <a:p>
            <a:pPr>
              <a:lnSpc>
                <a:spcPct val="140000"/>
              </a:lnSpc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朗读节奏不宜强、声音不宜大，速度不宜快，要做到轻松、柔和、舒缓。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38200" y="0"/>
            <a:ext cx="10515600" cy="8229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朗读指导</a:t>
            </a: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762200" y="1660959"/>
            <a:ext cx="5387975" cy="462407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algn="l" rtl="0" eaLnBrk="0" fontAlgn="base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节奏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划分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远远的/ 街灯/ 明了，</a:t>
            </a:r>
          </a:p>
          <a:p>
            <a:pPr>
              <a:lnSpc>
                <a:spcPct val="14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好像/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闪着/ 无数的/ 明星。 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天上的/ 明星/ 现了，</a:t>
            </a:r>
          </a:p>
          <a:p>
            <a:pPr>
              <a:lnSpc>
                <a:spcPct val="140000"/>
              </a:lnSpc>
            </a:pPr>
            <a:r>
              <a:rPr lang="zh-CN" altLang="en-US" b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好像/ </a:t>
            </a: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点着/ 无数的/ 街灯。</a:t>
            </a:r>
          </a:p>
        </p:txBody>
      </p:sp>
      <p:sp>
        <p:nvSpPr>
          <p:cNvPr id="7" name="内容占位符 2"/>
          <p:cNvSpPr>
            <a:spLocks noGrp="1"/>
          </p:cNvSpPr>
          <p:nvPr/>
        </p:nvSpPr>
        <p:spPr>
          <a:xfrm>
            <a:off x="6411963" y="1641709"/>
            <a:ext cx="5387975" cy="4691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zh-CN" altLang="en-US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我想/那缥渺的/ 空中， 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定然/有美丽的/ 街市。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街市上/ 陈列的/ 一些物品，</a:t>
            </a:r>
          </a:p>
          <a:p>
            <a:pPr>
              <a:lnSpc>
                <a:spcPct val="140000"/>
              </a:lnSpc>
            </a:pPr>
            <a:r>
              <a:rPr lang="zh-CN" altLang="en-US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定然是/ 世上/ 没有的/ 珍奇。     </a:t>
            </a: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0994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薄荷味的夏天"/>
  <p:tag name="KSO_WM_UNIT_TYPE" val="a"/>
  <p:tag name="KSO_WM_UNIT_VALUE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5"/>
  <p:tag name="KSO_WM_UNIT_LINE_FORE_SCHEMECOLOR_INDEX_BRIGHTNESS" val="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5"/>
  <p:tag name="KSO_WM_UNIT_LINE_FORE_SCHEMECOLOR_INDEX_BRIGHTNESS" val="-0.25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.8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.6"/>
  <p:tag name="KSO_WM_UNIT_FILL_TYPE" val="1"/>
  <p:tag name="KSO_WM_UNIT_GLOW_SCHEMECOLOR_INDEX" val="5"/>
  <p:tag name="KSO_WM_UNIT_GLOW_SCHEMECOLOR_INDEX_BRIGHTNESS" val="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5"/>
  <p:tag name="KSO_WM_UNIT_FILL_FORE_SCHEMECOLOR_INDEX_BRIGHTNESS" val="0.6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" val="6"/>
  <p:tag name="KSO_WM_UNIT_FILL_FORE_SCHEMECOLOR_INDEX_BRIGHTNESS" val="0.8"/>
  <p:tag name="KSO_WM_UNIT_FILL_TYPE" val="1"/>
  <p:tag name="KSO_WM_UNIT_LINE_FILL_TYPE" val="2"/>
  <p:tag name="KSO_WM_UNIT_LINE_FORE_SCHEMECOLOR_INDEX" val="13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1" val="10"/>
  <p:tag name="KSO_WM_UNIT_FILL_FORE_SCHEMECOLOR_INDEX_1_BRIGHTNESS" val="0.95"/>
  <p:tag name="KSO_WM_UNIT_FILL_FORE_SCHEMECOLOR_INDEX_1_POS" val="0"/>
  <p:tag name="KSO_WM_UNIT_FILL_FORE_SCHEMECOLOR_INDEX_1_TRANS" val="0"/>
  <p:tag name="KSO_WM_UNIT_FILL_FORE_SCHEMECOLOR_INDEX_2" val="10"/>
  <p:tag name="KSO_WM_UNIT_FILL_FORE_SCHEMECOLOR_INDEX_2_BRIGHTNESS" val="0.55"/>
  <p:tag name="KSO_WM_UNIT_FILL_FORE_SCHEMECOLOR_INDEX_2_POS" val="0.74"/>
  <p:tag name="KSO_WM_UNIT_FILL_FORE_SCHEMECOLOR_INDEX_2_TRANS" val="0"/>
  <p:tag name="KSO_WM_UNIT_FILL_FORE_SCHEMECOLOR_INDEX_3" val="10"/>
  <p:tag name="KSO_WM_UNIT_FILL_FORE_SCHEMECOLOR_INDEX_3_BRIGHTNESS" val="0.55"/>
  <p:tag name="KSO_WM_UNIT_FILL_FORE_SCHEMECOLOR_INDEX_3_POS" val="0.83"/>
  <p:tag name="KSO_WM_UNIT_FILL_FORE_SCHEMECOLOR_INDEX_3_TRANS" val="0"/>
  <p:tag name="KSO_WM_UNIT_FILL_FORE_SCHEMECOLOR_INDEX_4" val="10"/>
  <p:tag name="KSO_WM_UNIT_FILL_FORE_SCHEMECOLOR_INDEX_4_BRIGHTNESS" val="0.7"/>
  <p:tag name="KSO_WM_UNIT_FILL_FORE_SCHEMECOLOR_INDEX_4_POS" val="1"/>
  <p:tag name="KSO_WM_UNIT_FILL_FORE_SCHEMECOLOR_INDEX_4_TRANS" val="0"/>
  <p:tag name="KSO_WM_UNIT_FILL_GRADIENT_ANGLE" val="90"/>
  <p:tag name="KSO_WM_UNIT_FILL_GRADIENT_DIRECTION" val="1"/>
  <p:tag name="KSO_WM_UNIT_FILL_GRADIENT_TYPE" val="0"/>
  <p:tag name="KSO_WM_UNIT_FILL_TYPE" val="3"/>
  <p:tag name="KSO_WM_UNIT_LINE_FILL_TYPE" val="5"/>
  <p:tag name="KSO_WM_UNIT_LINE_FORE_SCHEMECOLOR_INDEX_1" val="5"/>
  <p:tag name="KSO_WM_UNIT_LINE_FORE_SCHEMECOLOR_INDEX_1_BRIGHTNESS" val="0.95"/>
  <p:tag name="KSO_WM_UNIT_LINE_FORE_SCHEMECOLOR_INDEX_1_POS" val="0"/>
  <p:tag name="KSO_WM_UNIT_LINE_FORE_SCHEMECOLOR_INDEX_1_TRANS" val="0"/>
  <p:tag name="KSO_WM_UNIT_LINE_FORE_SCHEMECOLOR_INDEX_2" val="5"/>
  <p:tag name="KSO_WM_UNIT_LINE_FORE_SCHEMECOLOR_INDEX_2_BRIGHTNESS" val="0.55"/>
  <p:tag name="KSO_WM_UNIT_LINE_FORE_SCHEMECOLOR_INDEX_2_POS" val="0.74"/>
  <p:tag name="KSO_WM_UNIT_LINE_FORE_SCHEMECOLOR_INDEX_2_TRANS" val="0"/>
  <p:tag name="KSO_WM_UNIT_LINE_FORE_SCHEMECOLOR_INDEX_3" val="5"/>
  <p:tag name="KSO_WM_UNIT_LINE_FORE_SCHEMECOLOR_INDEX_3_BRIGHTNESS" val="0.55"/>
  <p:tag name="KSO_WM_UNIT_LINE_FORE_SCHEMECOLOR_INDEX_3_POS" val="0.83"/>
  <p:tag name="KSO_WM_UNIT_LINE_FORE_SCHEMECOLOR_INDEX_3_TRANS" val="0"/>
  <p:tag name="KSO_WM_UNIT_LINE_FORE_SCHEMECOLOR_INDEX_4" val="5"/>
  <p:tag name="KSO_WM_UNIT_LINE_FORE_SCHEMECOLOR_INDEX_4_BRIGHTNESS" val="0.7"/>
  <p:tag name="KSO_WM_UNIT_LINE_FORE_SCHEMECOLOR_INDEX_4_POS" val="1"/>
  <p:tag name="KSO_WM_UNIT_LINE_FORE_SCHEMECOLOR_INDEX_4_TRANS" val="0"/>
  <p:tag name="KSO_WM_UNIT_LINE_GRADIENT_ANGLE" val="90"/>
  <p:tag name="KSO_WM_UNIT_LINE_GRADIENT_DIRECTION" val="1"/>
  <p:tag name="KSO_WM_UNIT_LINE_GRADIENT_TYPE" val="0"/>
  <p:tag name="KSO_WM_UNIT_TEXT_FILL_FORE_SCHEMECOLOR_INDEX" val="2"/>
  <p:tag name="KSO_WM_UNIT_TEXT_FILL_FORE_SCHEMECOLOR_INDEX_BRIGHTNESS" val="0"/>
  <p:tag name="KSO_WM_UNIT_TEXT_FILL_TYPE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SLIDE_BK_DARK_LIGHT" val="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0994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0994"/>
  <p:tag name="KSO_WM_TEMPLATE_MASTER_TYPE" val="1"/>
  <p:tag name="KSO_WM_TEMPLATE_SUBCATEGORY" val="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7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小标题"/>
  <p:tag name="KSO_WM_UNIT_TYPE" val="a"/>
  <p:tag name="KSO_WM_UNIT_VALUE" val="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custom20200994_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此处输入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099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94"/>
  <p:tag name="KSO_WM_TEMPLATE_MASTER_THUMB_INDEX" val="12"/>
  <p:tag name="KSO_WM_TEMPLATE_MASTER_TYPE" val="1"/>
  <p:tag name="KSO_WM_TEMPLATE_SUBCATEGORY" val="0"/>
  <p:tag name="KSO_WM_TEMPLATE_THUMBS_INDEX" val="1、5、6、7、8、9、10、11、12、13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55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8EAF98"/>
      </a:accent1>
      <a:accent2>
        <a:srgbClr val="99B596"/>
      </a:accent2>
      <a:accent3>
        <a:srgbClr val="A6BB92"/>
      </a:accent3>
      <a:accent4>
        <a:srgbClr val="B5C08E"/>
      </a:accent4>
      <a:accent5>
        <a:srgbClr val="C6C58C"/>
      </a:accent5>
      <a:accent6>
        <a:srgbClr val="D8C78B"/>
      </a:accent6>
      <a:hlink>
        <a:srgbClr val="99CCE3"/>
      </a:hlink>
      <a:folHlink>
        <a:srgbClr val="A27CA4"/>
      </a:folHlink>
    </a:clrScheme>
    <a:fontScheme name="自定义 1">
      <a:majorFont>
        <a:latin typeface="微软雅黑" charset="-122"/>
        <a:ea typeface="汉仪旗黑-85S"/>
        <a:cs typeface="Arial"/>
      </a:majorFont>
      <a:minorFont>
        <a:latin typeface="微软雅黑" charset="-122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Microsoft Office PowerPoint</Application>
  <PresentationFormat>自定义</PresentationFormat>
  <Paragraphs>204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2_Office 主题​​</vt:lpstr>
      <vt:lpstr>天上的街市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见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天上的街市</dc:title>
  <dc:creator>rbm.xkw.com</dc:creator>
  <cp:lastModifiedBy>hj</cp:lastModifiedBy>
  <cp:revision>2</cp:revision>
  <cp:lastPrinted>2021-06-17T12:54:06Z</cp:lastPrinted>
  <dcterms:created xsi:type="dcterms:W3CDTF">2021-06-17T12:54:06Z</dcterms:created>
  <dcterms:modified xsi:type="dcterms:W3CDTF">2021-11-25T04:09:16Z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