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9"/>
  </p:notesMasterIdLst>
  <p:handoutMasterIdLst>
    <p:handoutMasterId r:id="rId20"/>
  </p:handoutMasterIdLst>
  <p:sldIdLst>
    <p:sldId id="260" r:id="rId2"/>
    <p:sldId id="259" r:id="rId3"/>
    <p:sldId id="276" r:id="rId4"/>
    <p:sldId id="261" r:id="rId5"/>
    <p:sldId id="264" r:id="rId6"/>
    <p:sldId id="262" r:id="rId7"/>
    <p:sldId id="263" r:id="rId8"/>
    <p:sldId id="265" r:id="rId9"/>
    <p:sldId id="266" r:id="rId10"/>
    <p:sldId id="267" r:id="rId11"/>
    <p:sldId id="274" r:id="rId12"/>
    <p:sldId id="275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526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916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785379-4FD8-4499-8E66-2FD411652493}" type="datetimeFigureOut">
              <a:rPr lang="zh-CN" altLang="en-US" smtClean="0"/>
              <a:pPr/>
              <a:t>2017/10/22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D9BBA4-A412-4D39-8B54-2E015535DD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37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37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37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37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8E4E819-2A88-46B7-8CE7-7CF5455D609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885C-DE3B-46E6-8280-8E97AC3611D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4D067-62B2-449B-B6CC-9CA8643ED99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D0857-D04C-41FC-B12F-16C2193B3DB8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E4E6E-4D1B-42CE-9CAA-7799D05FE8E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4FE8-D316-464F-A6AE-473E4BC7F21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EE668-B84D-41A3-B0FD-33B3BD2D3DF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C2592-8498-4785-BC3A-35B1CF7936A9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0976E-3E57-469B-A2DC-12D27A97D9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40B29-0649-4A77-B471-56CB3F06318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C04A7-3B0B-41AF-A0D6-B2F6AC3287A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530F61E-B360-4057-A291-C23C2DEE8C9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91E4A43-D65D-480A-B765-DD0C2DF08526}" type="slidenum">
              <a:rPr lang="en-US" altLang="zh-CN" smtClean="0"/>
              <a:pPr/>
              <a:t>‹#›</a:t>
            </a:fld>
            <a:endParaRPr lang="en-US" altLang="zh-CN"/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27100" y="1001713"/>
            <a:ext cx="70199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 dirty="0">
                <a:solidFill>
                  <a:srgbClr val="7030A0"/>
                </a:solidFill>
                <a:latin typeface="Comic Sans MS" pitchFamily="66" charset="0"/>
              </a:rPr>
              <a:t>   </a:t>
            </a:r>
            <a:endParaRPr lang="zh-CN" altLang="en-US" sz="32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29000" y="1905000"/>
            <a:ext cx="4288750" cy="1938992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eaLnBrk="0" hangingPunct="0">
              <a:defRPr/>
            </a:pPr>
            <a:r>
              <a:rPr lang="en-US" altLang="zh-CN" sz="4000" b="1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itchFamily="66" charset="0"/>
              </a:rPr>
              <a:t>15</a:t>
            </a:r>
            <a:r>
              <a:rPr lang="zh-CN" altLang="en-US" sz="4000" b="1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itchFamily="66" charset="0"/>
              </a:rPr>
              <a:t>、永</a:t>
            </a:r>
            <a:r>
              <a:rPr lang="zh-CN" altLang="en-US" sz="4000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itchFamily="66" charset="0"/>
              </a:rPr>
              <a:t>久的</a:t>
            </a:r>
            <a:r>
              <a:rPr lang="zh-CN" altLang="en-US" sz="4000" b="1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itchFamily="66" charset="0"/>
              </a:rPr>
              <a:t>生命  </a:t>
            </a:r>
            <a:endParaRPr lang="en-US" altLang="zh-CN" sz="4000" b="1" i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itchFamily="66" charset="0"/>
            </a:endParaRPr>
          </a:p>
          <a:p>
            <a:pPr algn="ctr" eaLnBrk="0" hangingPunct="0">
              <a:defRPr/>
            </a:pPr>
            <a:r>
              <a:rPr lang="zh-CN" altLang="en-US" sz="4000" b="1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itchFamily="66" charset="0"/>
              </a:rPr>
              <a:t> </a:t>
            </a:r>
            <a:endParaRPr lang="en-US" altLang="zh-CN" sz="4000" b="1" i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itchFamily="66" charset="0"/>
            </a:endParaRPr>
          </a:p>
          <a:p>
            <a:pPr algn="ctr" eaLnBrk="0" hangingPunct="0">
              <a:defRPr/>
            </a:pPr>
            <a:r>
              <a:rPr lang="zh-CN" altLang="en-US" sz="4000" b="1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itchFamily="66" charset="0"/>
              </a:rPr>
              <a:t>严</a:t>
            </a:r>
            <a:r>
              <a:rPr lang="zh-CN" altLang="en-US" sz="4000" b="1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itchFamily="66" charset="0"/>
              </a:rPr>
              <a:t>文井  </a:t>
            </a:r>
            <a:endParaRPr lang="zh-CN" altLang="en-US" sz="4000" b="1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内容占位符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914400" y="3048000"/>
            <a:ext cx="2362200" cy="2987323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2" grpId="0"/>
      <p:bldP spid="2" grpId="1"/>
      <p:bldP spid="2" grpId="2"/>
      <p:bldP spid="2" grpId="3"/>
      <p:bldP spid="2" grpId="4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文本框 1"/>
          <p:cNvSpPr txBox="1">
            <a:spLocks noChangeArrowheads="1"/>
          </p:cNvSpPr>
          <p:nvPr/>
        </p:nvSpPr>
        <p:spPr bwMode="auto">
          <a:xfrm>
            <a:off x="2324100" y="736600"/>
            <a:ext cx="4314825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 dirty="0">
                <a:solidFill>
                  <a:srgbClr val="007F7F"/>
                </a:solidFill>
                <a:latin typeface="Comic Sans MS" pitchFamily="66" charset="0"/>
              </a:rPr>
              <a:t>再读课文，理解情感</a:t>
            </a:r>
          </a:p>
        </p:txBody>
      </p:sp>
      <p:sp>
        <p:nvSpPr>
          <p:cNvPr id="33795" name="文本框 2"/>
          <p:cNvSpPr txBox="1">
            <a:spLocks noChangeArrowheads="1"/>
          </p:cNvSpPr>
          <p:nvPr/>
        </p:nvSpPr>
        <p:spPr bwMode="auto">
          <a:xfrm>
            <a:off x="228600" y="1905000"/>
            <a:ext cx="875592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．第一段末尾写道：“在这件事上我们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都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这样可怜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！”为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什么这样说？</a:t>
            </a:r>
          </a:p>
        </p:txBody>
      </p:sp>
      <p:sp>
        <p:nvSpPr>
          <p:cNvPr id="33798" name="文本框 5"/>
          <p:cNvSpPr txBox="1">
            <a:spLocks noChangeArrowheads="1"/>
          </p:cNvSpPr>
          <p:nvPr/>
        </p:nvSpPr>
        <p:spPr bwMode="auto">
          <a:xfrm>
            <a:off x="457200" y="3581400"/>
            <a:ext cx="792956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因为过去了的日子永不再回来，你的力量是那样的小，对于生命上的事你丝毫不能做主。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228600" y="1777425"/>
            <a:ext cx="863088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、第二段文章用“地面上的小草”比喻什么？</a:t>
            </a:r>
          </a:p>
        </p:txBody>
      </p:sp>
      <p:sp>
        <p:nvSpPr>
          <p:cNvPr id="4" name="文本框 6"/>
          <p:cNvSpPr txBox="1">
            <a:spLocks noChangeArrowheads="1"/>
          </p:cNvSpPr>
          <p:nvPr/>
        </p:nvSpPr>
        <p:spPr bwMode="auto">
          <a:xfrm>
            <a:off x="457200" y="2743200"/>
            <a:ext cx="81232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6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生命自身的伟大；生命能够不绝地创造新的生命。</a:t>
            </a:r>
          </a:p>
        </p:txBody>
      </p:sp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2324100" y="736600"/>
            <a:ext cx="4314825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 dirty="0">
                <a:solidFill>
                  <a:srgbClr val="007F7F"/>
                </a:solidFill>
                <a:latin typeface="Comic Sans MS" pitchFamily="66" charset="0"/>
              </a:rPr>
              <a:t>再读课文，理解情感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>
            <a:spLocks noChangeArrowheads="1"/>
          </p:cNvSpPr>
          <p:nvPr/>
        </p:nvSpPr>
        <p:spPr bwMode="auto">
          <a:xfrm>
            <a:off x="685800" y="1752600"/>
            <a:ext cx="806182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最后一段说“我们了解了生命的真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实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意义”，你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觉得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“生命的真实意义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”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指什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么？</a:t>
            </a:r>
          </a:p>
        </p:txBody>
      </p:sp>
      <p:sp>
        <p:nvSpPr>
          <p:cNvPr id="3" name="文本框 7"/>
          <p:cNvSpPr txBox="1">
            <a:spLocks noChangeArrowheads="1"/>
          </p:cNvSpPr>
          <p:nvPr/>
        </p:nvSpPr>
        <p:spPr bwMode="auto">
          <a:xfrm>
            <a:off x="457200" y="3810000"/>
            <a:ext cx="81851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生命是永久的、不朽的，它能永远给世界以色彩，</a:t>
            </a:r>
            <a:r>
              <a:rPr lang="zh-CN" altLang="en-US" sz="36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永远</a:t>
            </a:r>
            <a:r>
              <a:rPr lang="zh-CN" altLang="en-US" sz="36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给世界以芬芳。</a:t>
            </a: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324100" y="736600"/>
            <a:ext cx="4314825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 dirty="0">
                <a:solidFill>
                  <a:srgbClr val="007F7F"/>
                </a:solidFill>
                <a:latin typeface="Comic Sans MS" pitchFamily="66" charset="0"/>
              </a:rPr>
              <a:t>再读课文，理解情感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文本框 1"/>
          <p:cNvSpPr txBox="1">
            <a:spLocks noChangeArrowheads="1"/>
          </p:cNvSpPr>
          <p:nvPr/>
        </p:nvSpPr>
        <p:spPr bwMode="auto">
          <a:xfrm>
            <a:off x="228600" y="685800"/>
            <a:ext cx="830387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作者对生命的本质有怎样的认识？谈谈你的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理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解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，学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生自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己探究，自由发言。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41313" y="1905000"/>
            <a:ext cx="8802687" cy="4458144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</a:rPr>
              <a:t>①  每一个人的生命虽然是卑微、柔弱的，但整个人类的生</a:t>
            </a:r>
            <a:endParaRPr lang="en-US" altLang="zh-CN" sz="24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</a:rPr>
              <a:t>    命却是无穷无尽的。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</a:rPr>
              <a:t>②  生命的道路是曲折的，要经历种种磨难。但它是强大的，</a:t>
            </a:r>
            <a:endParaRPr lang="en-US" altLang="zh-CN" sz="24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chemeClr val="accent5">
                    <a:lumMod val="50000"/>
                  </a:schemeClr>
                </a:solidFill>
              </a:rPr>
              <a:t>    </a:t>
            </a: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</a:rPr>
              <a:t>永久不朽，不能被任何的艰难困苦所阻挡。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</a:rPr>
              <a:t>③  我们每个人的生命是有限的，要用有限的生命去创造无</a:t>
            </a:r>
            <a:endParaRPr lang="en-US" altLang="zh-CN" sz="24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</a:rPr>
              <a:t>    限的价值。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</a:rPr>
              <a:t>④ 我们都应该以积极的态度去面对人生，去创造美好的未来。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</a:rPr>
              <a:t>⑤ 珍惜时间，珍爱生命，做有意义的事。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57400" y="2514600"/>
            <a:ext cx="5064125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7F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ea"/>
              </a:rPr>
              <a:t>当堂演练 达成目标</a:t>
            </a:r>
            <a:endParaRPr lang="zh-CN" altLang="en-US" sz="4400" b="1" noProof="1">
              <a:solidFill>
                <a:srgbClr val="007F7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文本框 1"/>
          <p:cNvSpPr txBox="1">
            <a:spLocks noChangeArrowheads="1"/>
          </p:cNvSpPr>
          <p:nvPr/>
        </p:nvSpPr>
        <p:spPr bwMode="auto">
          <a:xfrm>
            <a:off x="644525" y="1128713"/>
            <a:ext cx="250100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 dirty="0" smtClean="0">
                <a:solidFill>
                  <a:srgbClr val="007F7F"/>
                </a:solidFill>
                <a:latin typeface="Comic Sans MS" pitchFamily="66" charset="0"/>
              </a:rPr>
              <a:t>生命的感悟</a:t>
            </a:r>
            <a:endParaRPr lang="zh-CN" altLang="en-US" sz="3600" b="1" dirty="0">
              <a:solidFill>
                <a:srgbClr val="007F7F"/>
              </a:solidFill>
              <a:latin typeface="Comic Sans MS" pitchFamily="66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41363" y="2065338"/>
            <a:ext cx="7824787" cy="3869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学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习这篇文章，正如同学们所分析的，我们要感谢生命，尊重生命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，因为生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命是短暂的，易逝的，但它却是永恒的。我们要感谢生命，尊重生命，向生命的顽强不息敬礼，我们珍惜生命，就应向生命的高贵顶礼膜拜，为生命全过程的每一分钟喝彩，用全部的热情创造无限的价值。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673100"/>
            <a:ext cx="287655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717800" y="4264025"/>
            <a:ext cx="1168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 b="1" dirty="0">
                <a:solidFill>
                  <a:srgbClr val="007F7F"/>
                </a:solidFill>
                <a:latin typeface="宋体" pitchFamily="2" charset="-122"/>
              </a:rPr>
              <a:t>邰丽华</a:t>
            </a:r>
          </a:p>
        </p:txBody>
      </p:sp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1073150"/>
            <a:ext cx="209550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019800" y="4114800"/>
            <a:ext cx="2540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 b="1" dirty="0">
                <a:solidFill>
                  <a:srgbClr val="007F7F"/>
                </a:solidFill>
                <a:latin typeface="宋体" pitchFamily="2" charset="-122"/>
              </a:rPr>
              <a:t>海伦</a:t>
            </a:r>
            <a:r>
              <a:rPr lang="en-US" altLang="zh-CN" sz="2000" b="1" dirty="0">
                <a:solidFill>
                  <a:srgbClr val="007F7F"/>
                </a:solidFill>
                <a:latin typeface="宋体" pitchFamily="2" charset="-122"/>
              </a:rPr>
              <a:t>·</a:t>
            </a:r>
            <a:r>
              <a:rPr lang="zh-CN" altLang="en-US" sz="2000" b="1" dirty="0">
                <a:solidFill>
                  <a:srgbClr val="007F7F"/>
                </a:solidFill>
                <a:latin typeface="宋体" pitchFamily="2" charset="-122"/>
              </a:rPr>
              <a:t>凯勒</a:t>
            </a:r>
          </a:p>
        </p:txBody>
      </p:sp>
      <p:sp>
        <p:nvSpPr>
          <p:cNvPr id="212" name=" 212"/>
          <p:cNvSpPr>
            <a:spLocks noChangeArrowheads="1"/>
          </p:cNvSpPr>
          <p:nvPr/>
        </p:nvSpPr>
        <p:spPr bwMode="auto">
          <a:xfrm>
            <a:off x="500063" y="4938713"/>
            <a:ext cx="425450" cy="322262"/>
          </a:xfrm>
          <a:custGeom>
            <a:avLst/>
            <a:gdLst>
              <a:gd name="T0" fmla="*/ 212725 w 425450"/>
              <a:gd name="T1" fmla="*/ 80566 h 322262"/>
              <a:gd name="T2" fmla="*/ 212725 w 425450"/>
              <a:gd name="T3" fmla="*/ 322262 h 322262"/>
              <a:gd name="T4" fmla="*/ 17694720 60000 65536"/>
              <a:gd name="T5" fmla="*/ 5898240 60000 65536"/>
              <a:gd name="T6" fmla="*/ 70908 w 425450"/>
              <a:gd name="T7" fmla="*/ 80566 h 322262"/>
              <a:gd name="T8" fmla="*/ 354542 w 425450"/>
              <a:gd name="T9" fmla="*/ 214841 h 32226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25450" h="322262">
                <a:moveTo>
                  <a:pt x="212725" y="80566"/>
                </a:moveTo>
                <a:cubicBezTo>
                  <a:pt x="301360" y="-107421"/>
                  <a:pt x="647039" y="80566"/>
                  <a:pt x="212725" y="322262"/>
                </a:cubicBezTo>
                <a:cubicBezTo>
                  <a:pt x="-221589" y="80566"/>
                  <a:pt x="124090" y="-107421"/>
                  <a:pt x="212725" y="80566"/>
                </a:cubicBezTo>
                <a:close/>
              </a:path>
            </a:pathLst>
          </a:custGeom>
          <a:noFill/>
          <a:ln w="12700" algn="ctr">
            <a:noFill/>
            <a:miter lim="800000"/>
            <a:headEnd/>
            <a:tailEnd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133475" y="4892675"/>
            <a:ext cx="728027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 dirty="0" smtClean="0">
                <a:solidFill>
                  <a:srgbClr val="7030A0"/>
                </a:solidFill>
                <a:latin typeface="Comic Sans MS" pitchFamily="66" charset="0"/>
              </a:rPr>
              <a:t>口语练习：同</a:t>
            </a:r>
            <a:r>
              <a:rPr lang="zh-CN" altLang="en-US" sz="2400" b="1" dirty="0">
                <a:solidFill>
                  <a:srgbClr val="7030A0"/>
                </a:solidFill>
                <a:latin typeface="Comic Sans MS" pitchFamily="66" charset="0"/>
              </a:rPr>
              <a:t>学们可以交流下自己的学习感受，把自己心中的收获或苦闷写下来相互分享一下。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2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1066800"/>
            <a:ext cx="6019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作业：</a:t>
            </a:r>
            <a:endParaRPr lang="en-US" altLang="zh-CN" sz="4000" b="1" dirty="0" smtClean="0"/>
          </a:p>
          <a:p>
            <a:endParaRPr lang="en-US" altLang="zh-CN" sz="3200" b="1" dirty="0" smtClean="0"/>
          </a:p>
          <a:p>
            <a:r>
              <a:rPr lang="en-US" altLang="zh-CN" sz="3200" b="1" dirty="0" smtClean="0"/>
              <a:t>       1</a:t>
            </a:r>
            <a:r>
              <a:rPr lang="zh-CN" altLang="en-US" sz="3200" b="1" dirty="0" smtClean="0"/>
              <a:t>、抄写本课生字。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       </a:t>
            </a:r>
          </a:p>
          <a:p>
            <a:r>
              <a:rPr lang="en-US" altLang="zh-CN" sz="3200" b="1" dirty="0" smtClean="0"/>
              <a:t>       2</a:t>
            </a:r>
            <a:r>
              <a:rPr lang="zh-CN" altLang="en-US" sz="3200" b="1" dirty="0" smtClean="0"/>
              <a:t>、完成课后练习册。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        </a:t>
            </a:r>
          </a:p>
          <a:p>
            <a:r>
              <a:rPr lang="en-US" altLang="zh-CN" sz="3200" b="1" dirty="0" smtClean="0"/>
              <a:t>       3</a:t>
            </a:r>
            <a:r>
              <a:rPr lang="zh-CN" altLang="en-US" sz="3200" b="1" dirty="0" smtClean="0"/>
              <a:t>、熟读课文。</a:t>
            </a:r>
            <a:endParaRPr lang="en-US" altLang="zh-CN" sz="3200" b="1" dirty="0" smtClean="0"/>
          </a:p>
          <a:p>
            <a:endParaRPr lang="zh-CN" altLang="en-US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文本框 1"/>
          <p:cNvSpPr txBox="1">
            <a:spLocks noChangeArrowheads="1"/>
          </p:cNvSpPr>
          <p:nvPr/>
        </p:nvSpPr>
        <p:spPr bwMode="auto">
          <a:xfrm>
            <a:off x="942975" y="609600"/>
            <a:ext cx="63722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3600" b="1" dirty="0" smtClean="0">
                <a:solidFill>
                  <a:srgbClr val="7030A0"/>
                </a:solidFill>
                <a:latin typeface="Comic Sans MS" pitchFamily="66" charset="0"/>
              </a:rPr>
              <a:t>从以下图片中你感受到了什么？</a:t>
            </a:r>
            <a:endParaRPr lang="zh-CN" altLang="en-US" sz="36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98310" name="图片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5218" y="4195763"/>
            <a:ext cx="3812982" cy="250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 descr="t01221f2df31b6e0cbb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96557" y="1371600"/>
            <a:ext cx="3761643" cy="2590800"/>
          </a:xfrm>
          <a:prstGeom prst="rect">
            <a:avLst/>
          </a:prstGeom>
        </p:spPr>
      </p:pic>
      <p:pic>
        <p:nvPicPr>
          <p:cNvPr id="7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4271963"/>
            <a:ext cx="3657600" cy="243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石缝生命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" y="1371600"/>
            <a:ext cx="3657600" cy="2590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0" y="457200"/>
            <a:ext cx="2133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t01221f2df31b6e0cbb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93156" y="457200"/>
            <a:ext cx="2278844" cy="1828799"/>
          </a:xfrm>
          <a:prstGeom prst="rect">
            <a:avLst/>
          </a:prstGeom>
        </p:spPr>
      </p:pic>
      <p:pic>
        <p:nvPicPr>
          <p:cNvPr id="4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2186" y="457200"/>
            <a:ext cx="2215814" cy="1842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石缝生命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186" y="457200"/>
            <a:ext cx="2215814" cy="184615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文本框 1"/>
          <p:cNvSpPr txBox="1">
            <a:spLocks noChangeArrowheads="1"/>
          </p:cNvSpPr>
          <p:nvPr/>
        </p:nvSpPr>
        <p:spPr bwMode="auto">
          <a:xfrm>
            <a:off x="3044825" y="1069975"/>
            <a:ext cx="2019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3600" b="1">
                <a:solidFill>
                  <a:srgbClr val="007F7F"/>
                </a:solidFill>
                <a:latin typeface="Comic Sans MS" pitchFamily="66" charset="0"/>
              </a:rPr>
              <a:t>学习目标</a:t>
            </a:r>
          </a:p>
        </p:txBody>
      </p:sp>
      <p:sp>
        <p:nvSpPr>
          <p:cNvPr id="100355" name="文本框 2"/>
          <p:cNvSpPr txBox="1">
            <a:spLocks noChangeArrowheads="1"/>
          </p:cNvSpPr>
          <p:nvPr/>
        </p:nvSpPr>
        <p:spPr bwMode="auto">
          <a:xfrm>
            <a:off x="481013" y="2117725"/>
            <a:ext cx="8301037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宋体" pitchFamily="2" charset="-122"/>
              </a:rPr>
              <a:t>1</a:t>
            </a:r>
            <a:r>
              <a:rPr lang="zh-CN" altLang="en-US" sz="2800" b="1">
                <a:latin typeface="宋体" pitchFamily="2" charset="-122"/>
              </a:rPr>
              <a:t>、反复朗读课文，理清行文思路，理解文章主旨。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宋体" pitchFamily="2" charset="-122"/>
              </a:rPr>
              <a:t>2</a:t>
            </a:r>
            <a:r>
              <a:rPr lang="zh-CN" altLang="en-US" sz="2800" b="1">
                <a:latin typeface="宋体" pitchFamily="2" charset="-122"/>
              </a:rPr>
              <a:t>、理解作者对生命本质的认识。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宋体" pitchFamily="2" charset="-122"/>
              </a:rPr>
              <a:t>3</a:t>
            </a:r>
            <a:r>
              <a:rPr lang="zh-CN" altLang="en-US" sz="2800" b="1">
                <a:latin typeface="宋体" pitchFamily="2" charset="-122"/>
              </a:rPr>
              <a:t>、认识个体的生命是短暂的，人类的生命史永久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宋体" pitchFamily="2" charset="-122"/>
              </a:rPr>
              <a:t>   的，要用短暂的生命去创造永久的价值。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内容占位符 11266"/>
          <p:cNvSpPr>
            <a:spLocks noGrp="1" noRot="1" noChangeArrowheads="1"/>
          </p:cNvSpPr>
          <p:nvPr>
            <p:ph sz="half" idx="4294967295"/>
          </p:nvPr>
        </p:nvSpPr>
        <p:spPr>
          <a:xfrm>
            <a:off x="4724400" y="838200"/>
            <a:ext cx="4419600" cy="5257800"/>
          </a:xfrm>
          <a:ln/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   </a:t>
            </a: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严文井，原名严文锦。</a:t>
            </a: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1915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年生，湖北武昌人。</a:t>
            </a: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1934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年毕业于湖北省立高中，次年到北京图书馆工作，并开始以</a:t>
            </a:r>
            <a:r>
              <a:rPr lang="zh-CN" altLang="en-US" sz="2800" b="1" dirty="0">
                <a:latin typeface="Times New Roman"/>
                <a:ea typeface="宋体" pitchFamily="2" charset="-122"/>
              </a:rPr>
              <a:t>“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严文井</a:t>
            </a:r>
            <a:r>
              <a:rPr lang="zh-CN" altLang="en-US" sz="2800" b="1" dirty="0">
                <a:latin typeface="Times New Roman"/>
                <a:ea typeface="宋体" pitchFamily="2" charset="-122"/>
              </a:rPr>
              <a:t>”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的名字发表作品。历任</a:t>
            </a: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人民文学</a:t>
            </a: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主编、人民文学出版社社长等职。主要著作有：</a:t>
            </a: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严文井散文选</a:t>
            </a: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》《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严文井童话集</a:t>
            </a: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等。在第二次全国少年儿童文艺创作评奖中被授予荣誉奖。</a:t>
            </a:r>
          </a:p>
        </p:txBody>
      </p:sp>
      <p:pic>
        <p:nvPicPr>
          <p:cNvPr id="103427" name="内容占位符 2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524000"/>
            <a:ext cx="3335338" cy="4217988"/>
          </a:xfrm>
          <a:noFill/>
          <a:ln/>
        </p:spPr>
      </p:pic>
      <p:sp>
        <p:nvSpPr>
          <p:cNvPr id="5" name="TextBox 4"/>
          <p:cNvSpPr txBox="1"/>
          <p:nvPr/>
        </p:nvSpPr>
        <p:spPr>
          <a:xfrm>
            <a:off x="685800" y="685800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作者简介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54225" y="3008313"/>
            <a:ext cx="4989513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7F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ea"/>
              </a:rPr>
              <a:t>自我研学 生成新知</a:t>
            </a:r>
            <a:endParaRPr lang="zh-CN" altLang="en-US" sz="4400" b="1" noProof="1">
              <a:solidFill>
                <a:srgbClr val="007F7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文本框 1"/>
          <p:cNvSpPr txBox="1">
            <a:spLocks noChangeArrowheads="1"/>
          </p:cNvSpPr>
          <p:nvPr/>
        </p:nvSpPr>
        <p:spPr bwMode="auto">
          <a:xfrm>
            <a:off x="381000" y="533400"/>
            <a:ext cx="22733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 dirty="0">
                <a:solidFill>
                  <a:srgbClr val="007F7F"/>
                </a:solidFill>
                <a:latin typeface="Comic Sans MS" pitchFamily="66" charset="0"/>
              </a:rPr>
              <a:t>预习检测</a:t>
            </a:r>
          </a:p>
        </p:txBody>
      </p:sp>
      <p:sp>
        <p:nvSpPr>
          <p:cNvPr id="26627" name="文本框 2"/>
          <p:cNvSpPr txBox="1">
            <a:spLocks noChangeArrowheads="1"/>
          </p:cNvSpPr>
          <p:nvPr/>
        </p:nvSpPr>
        <p:spPr bwMode="auto">
          <a:xfrm>
            <a:off x="714375" y="1295400"/>
            <a:ext cx="771525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2400" b="1" dirty="0">
                <a:latin typeface="Comic Sans MS" pitchFamily="66" charset="0"/>
              </a:rPr>
              <a:t>1</a:t>
            </a:r>
            <a:r>
              <a:rPr lang="zh-CN" altLang="en-US" sz="2400" b="1" dirty="0">
                <a:latin typeface="Comic Sans MS" pitchFamily="66" charset="0"/>
              </a:rPr>
              <a:t>、读准字音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 b="1" dirty="0">
                <a:latin typeface="Comic Sans MS" pitchFamily="66" charset="0"/>
              </a:rPr>
              <a:t> 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 b="1" dirty="0">
                <a:latin typeface="Comic Sans MS" pitchFamily="66" charset="0"/>
              </a:rPr>
              <a:t>臼 齿    茸 毛     蔓 延    凋 谢   洗 涤  </a:t>
            </a:r>
          </a:p>
          <a:p>
            <a:pPr>
              <a:buFont typeface="Arial" charset="0"/>
              <a:buNone/>
            </a:pPr>
            <a:endParaRPr lang="en-US" altLang="zh-CN" sz="2400" b="1" dirty="0">
              <a:latin typeface="Comic Sans MS" pitchFamily="66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14375" y="3294063"/>
            <a:ext cx="1841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endParaRPr lang="en-US" altLang="zh-CN" sz="2400" b="1">
              <a:latin typeface="Comic Sans MS" pitchFamily="66" charset="0"/>
            </a:endParaRPr>
          </a:p>
          <a:p>
            <a:pPr>
              <a:buFont typeface="Arial" charset="0"/>
              <a:buNone/>
            </a:pPr>
            <a:endParaRPr lang="en-US" altLang="zh-CN" sz="2400" b="1">
              <a:latin typeface="Comic Sans MS" pitchFamily="66" charset="0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62000" y="3105438"/>
            <a:ext cx="6983413" cy="29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ts val="1000"/>
              </a:lnSpc>
            </a:pPr>
            <a:r>
              <a:rPr lang="en-US" altLang="zh-CN" sz="2400" b="1" dirty="0">
                <a:latin typeface="Comic Sans MS" pitchFamily="66" charset="0"/>
              </a:rPr>
              <a:t>2</a:t>
            </a:r>
            <a:r>
              <a:rPr lang="zh-CN" altLang="en-US" sz="2400" b="1" dirty="0">
                <a:latin typeface="Comic Sans MS" pitchFamily="66" charset="0"/>
              </a:rPr>
              <a:t>、积累词语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Comic Sans MS" pitchFamily="66" charset="0"/>
              </a:rPr>
              <a:t>臼齿：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Comic Sans MS" pitchFamily="66" charset="0"/>
              </a:rPr>
              <a:t>茸毛：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Comic Sans MS" pitchFamily="66" charset="0"/>
              </a:rPr>
              <a:t>蔓延：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Comic Sans MS" pitchFamily="66" charset="0"/>
              </a:rPr>
              <a:t>凋谢 ：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Comic Sans MS" pitchFamily="66" charset="0"/>
              </a:rPr>
              <a:t>洗涤 ：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20725" y="1828800"/>
            <a:ext cx="4619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dirty="0" err="1">
                <a:solidFill>
                  <a:srgbClr val="FF0000"/>
                </a:solidFill>
                <a:latin typeface="Comic Sans MS" pitchFamily="66" charset="0"/>
              </a:rPr>
              <a:t>jiù</a:t>
            </a:r>
            <a:endParaRPr lang="en-US" altLang="zh-CN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1982788" y="1752600"/>
            <a:ext cx="6604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dirty="0" err="1">
                <a:solidFill>
                  <a:srgbClr val="FF0000"/>
                </a:solidFill>
                <a:latin typeface="Comic Sans MS" pitchFamily="66" charset="0"/>
              </a:rPr>
              <a:t>róng</a:t>
            </a:r>
            <a:endParaRPr lang="en-US" altLang="zh-CN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371850" y="1752600"/>
            <a:ext cx="603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dirty="0" err="1">
                <a:solidFill>
                  <a:srgbClr val="FF0000"/>
                </a:solidFill>
                <a:latin typeface="Comic Sans MS" pitchFamily="66" charset="0"/>
              </a:rPr>
              <a:t>màn</a:t>
            </a:r>
            <a:endParaRPr lang="en-US" altLang="zh-CN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4610100" y="1752600"/>
            <a:ext cx="6254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dirty="0" err="1">
                <a:solidFill>
                  <a:srgbClr val="FF0000"/>
                </a:solidFill>
                <a:latin typeface="Comic Sans MS" pitchFamily="66" charset="0"/>
              </a:rPr>
              <a:t>diāo</a:t>
            </a:r>
            <a:endParaRPr lang="en-US" altLang="zh-CN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6319838" y="1763713"/>
            <a:ext cx="3857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dirty="0" err="1">
                <a:solidFill>
                  <a:srgbClr val="FF0000"/>
                </a:solidFill>
                <a:latin typeface="Comic Sans MS" pitchFamily="66" charset="0"/>
              </a:rPr>
              <a:t>dí</a:t>
            </a:r>
            <a:endParaRPr lang="en-US" altLang="zh-CN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76823" y="3223650"/>
            <a:ext cx="6328977" cy="2796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2400" b="1" dirty="0">
                <a:latin typeface="Comic Sans MS" pitchFamily="66" charset="0"/>
              </a:rPr>
              <a:t>一般上下颌各六个，其形如臼。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2400" b="1" dirty="0">
                <a:latin typeface="Comic Sans MS" pitchFamily="66" charset="0"/>
              </a:rPr>
              <a:t>一般指动物初生柔软的细毛。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2400" b="1" dirty="0">
                <a:latin typeface="Comic Sans MS" pitchFamily="66" charset="0"/>
              </a:rPr>
              <a:t>向四周扩展延伸。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2400" b="1" dirty="0">
                <a:latin typeface="Comic Sans MS" pitchFamily="66" charset="0"/>
              </a:rPr>
              <a:t>指（草木花叶）脱落、衰落、零落。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2400" b="1" dirty="0">
                <a:latin typeface="Comic Sans MS" pitchFamily="66" charset="0"/>
              </a:rPr>
              <a:t>冲荡</a:t>
            </a:r>
            <a:r>
              <a:rPr lang="en-US" altLang="zh-CN" sz="2400" b="1" dirty="0">
                <a:latin typeface="Comic Sans MS" pitchFamily="66" charset="0"/>
              </a:rPr>
              <a:t>;</a:t>
            </a:r>
            <a:r>
              <a:rPr lang="zh-CN" altLang="en-US" sz="2400" b="1" dirty="0">
                <a:latin typeface="Comic Sans MS" pitchFamily="66" charset="0"/>
              </a:rPr>
              <a:t>清洗。 又作除去罪过、积习、耻辱等。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4" grpId="0"/>
      <p:bldP spid="2" grpId="0"/>
      <p:bldP spid="3" grpId="0"/>
      <p:bldP spid="15" grpId="0"/>
      <p:bldP spid="16" grpId="0"/>
      <p:bldP spid="17" grpId="0"/>
      <p:bldP spid="18" grpId="0"/>
      <p:bldP spid="19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048662"/>
          <p:cNvSpPr>
            <a:spLocks noGrp="1"/>
          </p:cNvSpPr>
          <p:nvPr/>
        </p:nvSpPr>
        <p:spPr>
          <a:xfrm>
            <a:off x="457200" y="313848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solidFill>
                  <a:srgbClr val="007F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合作探究 生成能力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58838" y="1441450"/>
            <a:ext cx="5187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Comic Sans MS" pitchFamily="66" charset="0"/>
              </a:rPr>
              <a:t>初读课文，理清文章的论述层次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92150" y="2171700"/>
            <a:ext cx="77597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buFont typeface="Arial" charset="0"/>
              <a:buNone/>
            </a:pPr>
            <a:r>
              <a:rPr lang="zh-CN" altLang="en-US" sz="2400" b="1" dirty="0">
                <a:solidFill>
                  <a:srgbClr val="007F7F"/>
                </a:solidFill>
                <a:latin typeface="Comic Sans MS" pitchFamily="66" charset="0"/>
              </a:rPr>
              <a:t>第一层</a:t>
            </a:r>
            <a:r>
              <a:rPr lang="zh-CN" altLang="en-US" sz="2400" b="1" dirty="0" smtClean="0">
                <a:solidFill>
                  <a:srgbClr val="007F7F"/>
                </a:solidFill>
                <a:latin typeface="Comic Sans MS" pitchFamily="66" charset="0"/>
              </a:rPr>
              <a:t>：（</a:t>
            </a:r>
            <a:r>
              <a:rPr lang="en-US" altLang="zh-CN" sz="2400" b="1" dirty="0" smtClean="0">
                <a:solidFill>
                  <a:srgbClr val="007F7F"/>
                </a:solidFill>
                <a:latin typeface="Comic Sans MS" pitchFamily="66" charset="0"/>
              </a:rPr>
              <a:t>1</a:t>
            </a:r>
            <a:r>
              <a:rPr lang="zh-CN" altLang="en-US" sz="2400" b="1" dirty="0" smtClean="0">
                <a:solidFill>
                  <a:srgbClr val="007F7F"/>
                </a:solidFill>
                <a:latin typeface="Comic Sans MS" pitchFamily="66" charset="0"/>
              </a:rPr>
              <a:t>）</a:t>
            </a:r>
            <a:r>
              <a:rPr lang="zh-CN" altLang="en-US" sz="2400" b="1" dirty="0">
                <a:solidFill>
                  <a:srgbClr val="007F7F"/>
                </a:solidFill>
                <a:latin typeface="Comic Sans MS" pitchFamily="66" charset="0"/>
              </a:rPr>
              <a:t>谈生命的易逝，表现出人</a:t>
            </a:r>
            <a:r>
              <a:rPr lang="zh-CN" altLang="en-US" sz="2400" b="1" dirty="0" smtClean="0">
                <a:solidFill>
                  <a:srgbClr val="007F7F"/>
                </a:solidFill>
                <a:latin typeface="Comic Sans MS" pitchFamily="66" charset="0"/>
              </a:rPr>
              <a:t>对生</a:t>
            </a:r>
            <a:r>
              <a:rPr lang="zh-CN" altLang="en-US" sz="2400" b="1" dirty="0">
                <a:solidFill>
                  <a:srgbClr val="007F7F"/>
                </a:solidFill>
                <a:latin typeface="Comic Sans MS" pitchFamily="66" charset="0"/>
              </a:rPr>
              <a:t>命的无奈。</a:t>
            </a:r>
          </a:p>
          <a:p>
            <a:pPr algn="ctr">
              <a:lnSpc>
                <a:spcPct val="110000"/>
              </a:lnSpc>
              <a:buFont typeface="Arial" charset="0"/>
              <a:buNone/>
            </a:pPr>
            <a:r>
              <a:rPr lang="zh-CN" altLang="en-US" sz="2400" b="1" dirty="0">
                <a:solidFill>
                  <a:srgbClr val="007F7F"/>
                </a:solidFill>
                <a:latin typeface="Comic Sans MS" pitchFamily="66" charset="0"/>
              </a:rPr>
              <a:t>第二层</a:t>
            </a:r>
            <a:r>
              <a:rPr lang="zh-CN" altLang="en-US" sz="2400" b="1" dirty="0" smtClean="0">
                <a:solidFill>
                  <a:srgbClr val="007F7F"/>
                </a:solidFill>
                <a:latin typeface="Comic Sans MS" pitchFamily="66" charset="0"/>
              </a:rPr>
              <a:t>：（</a:t>
            </a:r>
            <a:r>
              <a:rPr lang="en-US" altLang="zh-CN" sz="2400" b="1" dirty="0" smtClean="0">
                <a:solidFill>
                  <a:srgbClr val="007F7F"/>
                </a:solidFill>
                <a:latin typeface="Comic Sans MS" pitchFamily="66" charset="0"/>
              </a:rPr>
              <a:t>2-4</a:t>
            </a:r>
            <a:r>
              <a:rPr lang="zh-CN" altLang="en-US" sz="2400" b="1" dirty="0" smtClean="0">
                <a:solidFill>
                  <a:srgbClr val="007F7F"/>
                </a:solidFill>
                <a:latin typeface="Comic Sans MS" pitchFamily="66" charset="0"/>
              </a:rPr>
              <a:t>）</a:t>
            </a:r>
            <a:r>
              <a:rPr lang="zh-CN" altLang="en-US" sz="2400" b="1" dirty="0">
                <a:solidFill>
                  <a:srgbClr val="007F7F"/>
                </a:solidFill>
                <a:latin typeface="Comic Sans MS" pitchFamily="66" charset="0"/>
              </a:rPr>
              <a:t>通过小草和牛犊具体表现 </a:t>
            </a:r>
            <a:r>
              <a:rPr lang="zh-CN" altLang="en-US" sz="2400" b="1" dirty="0" smtClean="0">
                <a:solidFill>
                  <a:srgbClr val="007F7F"/>
                </a:solidFill>
                <a:latin typeface="Comic Sans MS" pitchFamily="66" charset="0"/>
              </a:rPr>
              <a:t>生命</a:t>
            </a:r>
            <a:r>
              <a:rPr lang="zh-CN" altLang="en-US" sz="2400" b="1" dirty="0">
                <a:solidFill>
                  <a:srgbClr val="007F7F"/>
                </a:solidFill>
                <a:latin typeface="Comic Sans MS" pitchFamily="66" charset="0"/>
              </a:rPr>
              <a:t>永久</a:t>
            </a:r>
            <a:r>
              <a:rPr lang="zh-CN" altLang="en-US" sz="2400" b="1" dirty="0" smtClean="0">
                <a:solidFill>
                  <a:srgbClr val="007F7F"/>
                </a:solidFill>
                <a:latin typeface="Comic Sans MS" pitchFamily="66" charset="0"/>
              </a:rPr>
              <a:t>不                                    朽的</a:t>
            </a:r>
            <a:r>
              <a:rPr lang="zh-CN" altLang="en-US" sz="2400" b="1" dirty="0">
                <a:solidFill>
                  <a:srgbClr val="007F7F"/>
                </a:solidFill>
                <a:latin typeface="Comic Sans MS" pitchFamily="66" charset="0"/>
              </a:rPr>
              <a:t>意义。</a:t>
            </a:r>
          </a:p>
          <a:p>
            <a:pPr algn="ctr">
              <a:lnSpc>
                <a:spcPct val="110000"/>
              </a:lnSpc>
              <a:buFont typeface="Arial" charset="0"/>
              <a:buNone/>
            </a:pPr>
            <a:r>
              <a:rPr lang="zh-CN" altLang="en-US" sz="2400" b="1" dirty="0">
                <a:solidFill>
                  <a:srgbClr val="007F7F"/>
                </a:solidFill>
                <a:latin typeface="Comic Sans MS" pitchFamily="66" charset="0"/>
              </a:rPr>
              <a:t>第三层</a:t>
            </a:r>
            <a:r>
              <a:rPr lang="zh-CN" altLang="en-US" sz="2400" b="1" dirty="0" smtClean="0">
                <a:solidFill>
                  <a:srgbClr val="007F7F"/>
                </a:solidFill>
                <a:latin typeface="Comic Sans MS" pitchFamily="66" charset="0"/>
              </a:rPr>
              <a:t>：（</a:t>
            </a:r>
            <a:r>
              <a:rPr lang="en-US" altLang="zh-CN" sz="2400" b="1" dirty="0" smtClean="0">
                <a:solidFill>
                  <a:srgbClr val="007F7F"/>
                </a:solidFill>
                <a:latin typeface="Comic Sans MS" pitchFamily="66" charset="0"/>
              </a:rPr>
              <a:t>5</a:t>
            </a:r>
            <a:r>
              <a:rPr lang="zh-CN" altLang="en-US" sz="2400" b="1" dirty="0" smtClean="0">
                <a:solidFill>
                  <a:srgbClr val="007F7F"/>
                </a:solidFill>
                <a:latin typeface="Comic Sans MS" pitchFamily="66" charset="0"/>
              </a:rPr>
              <a:t>）</a:t>
            </a:r>
            <a:r>
              <a:rPr lang="zh-CN" altLang="en-US" sz="2400" b="1" dirty="0">
                <a:solidFill>
                  <a:srgbClr val="007F7F"/>
                </a:solidFill>
                <a:latin typeface="Comic Sans MS" pitchFamily="66" charset="0"/>
              </a:rPr>
              <a:t>了解了生命的真实的意义，</a:t>
            </a:r>
            <a:r>
              <a:rPr lang="zh-CN" altLang="en-US" sz="2400" b="1" dirty="0" smtClean="0">
                <a:solidFill>
                  <a:srgbClr val="007F7F"/>
                </a:solidFill>
                <a:latin typeface="Comic Sans MS" pitchFamily="66" charset="0"/>
              </a:rPr>
              <a:t>联系</a:t>
            </a:r>
            <a:r>
              <a:rPr lang="zh-CN" altLang="en-US" sz="2400" b="1" dirty="0">
                <a:solidFill>
                  <a:srgbClr val="007F7F"/>
                </a:solidFill>
                <a:latin typeface="Comic Sans MS" pitchFamily="66" charset="0"/>
              </a:rPr>
              <a:t>现实生活，</a:t>
            </a:r>
            <a:r>
              <a:rPr lang="zh-CN" altLang="en-US" sz="2400" b="1" dirty="0" smtClean="0">
                <a:solidFill>
                  <a:srgbClr val="007F7F"/>
                </a:solidFill>
                <a:latin typeface="Comic Sans MS" pitchFamily="66" charset="0"/>
              </a:rPr>
              <a:t>高唱</a:t>
            </a:r>
            <a:r>
              <a:rPr lang="zh-CN" altLang="en-US" sz="2400" b="1" dirty="0">
                <a:solidFill>
                  <a:srgbClr val="007F7F"/>
                </a:solidFill>
                <a:latin typeface="Comic Sans MS" pitchFamily="66" charset="0"/>
              </a:rPr>
              <a:t>生命的凯歌。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98</TotalTime>
  <Words>1100</Words>
  <Application>Microsoft Office PowerPoint</Application>
  <PresentationFormat>全屏显示(4:3)</PresentationFormat>
  <Paragraphs>73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流畅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为您服务教育网 http://www.wsbedu.cn/</dc:creator>
  <cp:lastModifiedBy>Administrator</cp:lastModifiedBy>
  <cp:revision>28</cp:revision>
  <cp:lastPrinted>1601-01-01T00:00:00Z</cp:lastPrinted>
  <dcterms:created xsi:type="dcterms:W3CDTF">2016-09-01T03:22:35Z</dcterms:created>
  <dcterms:modified xsi:type="dcterms:W3CDTF">2017-10-22T13:22:04Z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