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335" r:id="rId3"/>
    <p:sldId id="381" r:id="rId4"/>
    <p:sldId id="403" r:id="rId5"/>
    <p:sldId id="382" r:id="rId6"/>
    <p:sldId id="731" r:id="rId7"/>
    <p:sldId id="337" r:id="rId8"/>
    <p:sldId id="911" r:id="rId9"/>
    <p:sldId id="383" r:id="rId10"/>
    <p:sldId id="850" r:id="rId11"/>
    <p:sldId id="384" r:id="rId12"/>
    <p:sldId id="658" r:id="rId13"/>
    <p:sldId id="661" r:id="rId15"/>
    <p:sldId id="662" r:id="rId16"/>
    <p:sldId id="663" r:id="rId17"/>
    <p:sldId id="665" r:id="rId18"/>
    <p:sldId id="664" r:id="rId19"/>
    <p:sldId id="660" r:id="rId20"/>
    <p:sldId id="671" r:id="rId21"/>
    <p:sldId id="666" r:id="rId22"/>
    <p:sldId id="669" r:id="rId23"/>
    <p:sldId id="670" r:id="rId24"/>
    <p:sldId id="346" r:id="rId25"/>
    <p:sldId id="667" r:id="rId26"/>
    <p:sldId id="387" r:id="rId27"/>
    <p:sldId id="852" r:id="rId28"/>
    <p:sldId id="912" r:id="rId29"/>
    <p:sldId id="775"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bin"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BDDED"/>
    <a:srgbClr val="23DDDF"/>
    <a:srgbClr val="FF66FF"/>
    <a:srgbClr val="0000FF"/>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96" y="-252"/>
      </p:cViewPr>
      <p:guideLst>
        <p:guide orient="horz" pos="2160"/>
        <p:guide pos="385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42" name="幻灯片图像占位符 163841"/>
          <p:cNvSpPr>
            <a:spLocks noRot="1" noTextEdit="1"/>
          </p:cNvSpPr>
          <p:nvPr>
            <p:ph type="sldImg"/>
          </p:nvPr>
        </p:nvSpPr>
        <p:spPr/>
      </p:sp>
      <p:sp>
        <p:nvSpPr>
          <p:cNvPr id="163843" name="文本占位符 163842"/>
          <p:cNvSpPr>
            <a:spLocks noGrp="1"/>
          </p:cNvSpPr>
          <p:nvPr>
            <p:ph type="body" idx="1"/>
          </p:nvPr>
        </p:nvSpPr>
        <p:spPr>
          <a:xfrm>
            <a:off x="914400" y="4343400"/>
            <a:ext cx="5029200" cy="4114800"/>
          </a:xfrm>
        </p:spPr>
        <p:txBody>
          <a:bodyPr/>
          <a:p>
            <a:pPr lvl="0"/>
            <a:r>
              <a:rPr lang="zh-CN" altLang="en-US" dirty="0"/>
              <a:t>听看朗读</a:t>
            </a:r>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 name="图片 3" descr="13006969_043837967000_2"/>
          <p:cNvPicPr>
            <a:picLocks noChangeAspect="1"/>
          </p:cNvPicPr>
          <p:nvPr/>
        </p:nvPicPr>
        <p:blipFill>
          <a:blip r:embed="rId1"/>
          <a:stretch>
            <a:fillRect/>
          </a:stretch>
        </p:blipFill>
        <p:spPr>
          <a:xfrm>
            <a:off x="-180975" y="-308610"/>
            <a:ext cx="12451080" cy="7314565"/>
          </a:xfrm>
          <a:prstGeom prst="rect">
            <a:avLst/>
          </a:prstGeom>
        </p:spPr>
      </p:pic>
      <p:sp>
        <p:nvSpPr>
          <p:cNvPr id="3" name="矩形 2"/>
          <p:cNvSpPr/>
          <p:nvPr/>
        </p:nvSpPr>
        <p:spPr>
          <a:xfrm>
            <a:off x="2214880" y="563245"/>
            <a:ext cx="8281670" cy="1445260"/>
          </a:xfrm>
          <a:prstGeom prst="rect">
            <a:avLst/>
          </a:prstGeom>
          <a:noFill/>
          <a:ln>
            <a:noFill/>
          </a:ln>
        </p:spPr>
        <p:txBody>
          <a:bodyPr wrap="square">
            <a:spAutoFit/>
            <a:scene3d>
              <a:camera prst="orthographicFront"/>
              <a:lightRig rig="threePt" dir="t">
                <a:rot lat="0" lon="0" rev="0"/>
              </a:lightRig>
            </a:scene3d>
            <a:sp3d extrusionH="120650" prstMaterial="matte"/>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8800" b="1" i="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黑体" panose="02010609060101010101" charset="-122"/>
                <a:cs typeface="+mn-cs"/>
              </a:rPr>
              <a:t>我为什么而活着</a:t>
            </a:r>
            <a:endParaRPr kumimoji="0" lang="zh-CN" altLang="en-US" sz="8800" b="1" i="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黑体" panose="02010609060101010101" charset="-122"/>
              <a:cs typeface="+mn-cs"/>
            </a:endParaRPr>
          </a:p>
        </p:txBody>
      </p:sp>
      <p:sp>
        <p:nvSpPr>
          <p:cNvPr id="5" name="文本框 4"/>
          <p:cNvSpPr txBox="1"/>
          <p:nvPr/>
        </p:nvSpPr>
        <p:spPr>
          <a:xfrm>
            <a:off x="4886325" y="2470785"/>
            <a:ext cx="2056130" cy="1106805"/>
          </a:xfrm>
          <a:prstGeom prst="rect">
            <a:avLst/>
          </a:prstGeom>
          <a:noFill/>
        </p:spPr>
        <p:txBody>
          <a:bodyPr wrap="none" rtlCol="0">
            <a:spAutoFit/>
          </a:bodyPr>
          <a:p>
            <a:r>
              <a:rPr lang="zh-CN" altLang="en-US" sz="6600" b="1">
                <a:solidFill>
                  <a:schemeClr val="bg1"/>
                </a:solidFill>
                <a:uFillTx/>
                <a:ea typeface="黑体" panose="02010609060101010101" charset="-122"/>
              </a:rPr>
              <a:t>罗 素</a:t>
            </a:r>
            <a:endParaRPr lang="zh-CN" altLang="en-US" sz="6600" b="1">
              <a:solidFill>
                <a:schemeClr val="bg1"/>
              </a:solidFill>
              <a:uFillTx/>
              <a:ea typeface="黑体" panose="02010609060101010101" charset="-122"/>
            </a:endParaRPr>
          </a:p>
        </p:txBody>
      </p:sp>
      <p:sp>
        <p:nvSpPr>
          <p:cNvPr id="2" name="文本框 1"/>
          <p:cNvSpPr txBox="1"/>
          <p:nvPr/>
        </p:nvSpPr>
        <p:spPr>
          <a:xfrm>
            <a:off x="361950" y="259080"/>
            <a:ext cx="1544955" cy="829945"/>
          </a:xfrm>
          <a:prstGeom prst="rect">
            <a:avLst/>
          </a:prstGeom>
          <a:noFill/>
        </p:spPr>
        <p:txBody>
          <a:bodyPr wrap="none" rtlCol="0">
            <a:spAutoFit/>
          </a:bodyPr>
          <a:p>
            <a:r>
              <a:rPr lang="zh-CN" altLang="en-US" sz="4800" b="1">
                <a:solidFill>
                  <a:schemeClr val="bg1"/>
                </a:solidFill>
                <a:uFillTx/>
                <a:ea typeface="黑体" panose="02010609060101010101" charset="-122"/>
              </a:rPr>
              <a:t>散 文</a:t>
            </a:r>
            <a:endParaRPr lang="zh-CN" altLang="en-US" sz="4800" b="1">
              <a:solidFill>
                <a:schemeClr val="bg1"/>
              </a:solidFill>
              <a:uFillTx/>
              <a:ea typeface="黑体" panose="02010609060101010101" charset="-122"/>
            </a:endParaRPr>
          </a:p>
        </p:txBody>
      </p:sp>
      <p:sp>
        <p:nvSpPr>
          <p:cNvPr id="6" name="日期占位符 2"/>
          <p:cNvSpPr/>
          <p:nvPr/>
        </p:nvSpPr>
        <p:spPr>
          <a:xfrm>
            <a:off x="9410065" y="5949950"/>
            <a:ext cx="2809240" cy="704850"/>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a:lstStyle>
          <a:p>
            <a:pPr lvl="0"/>
            <a:fld id="{BB962C8B-B14F-4D97-AF65-F5344CB8AC3E}" type="datetime1">
              <a:rPr lang="zh-CN" altLang="en-US" sz="4000" b="1" dirty="0">
                <a:solidFill>
                  <a:srgbClr val="C00000"/>
                </a:solidFill>
                <a:uFillTx/>
                <a:ea typeface="黑体" panose="02010609060101010101" charset="-122"/>
              </a:rPr>
            </a:fld>
            <a:endParaRPr lang="zh-CN" altLang="en-US" sz="4000" b="1" dirty="0">
              <a:solidFill>
                <a:srgbClr val="C00000"/>
              </a:solidFill>
              <a:uFillTx/>
              <a:ea typeface="黑体" panose="02010609060101010101" charset="-122"/>
            </a:endParaRPr>
          </a:p>
        </p:txBody>
      </p:sp>
      <p:sp>
        <p:nvSpPr>
          <p:cNvPr id="7" name="文本框 6"/>
          <p:cNvSpPr txBox="1"/>
          <p:nvPr/>
        </p:nvSpPr>
        <p:spPr>
          <a:xfrm>
            <a:off x="815975" y="5481320"/>
            <a:ext cx="7259955" cy="583565"/>
          </a:xfrm>
          <a:prstGeom prst="rect">
            <a:avLst/>
          </a:prstGeom>
          <a:noFill/>
          <a:ln w="9525">
            <a:noFill/>
          </a:ln>
          <a:extLst>
            <a:ext uri="{909E8E84-426E-40DD-AFC4-6F175D3DCCD1}">
              <a14:hiddenFill xmlns:a14="http://schemas.microsoft.com/office/drawing/2010/main">
                <a:solidFill>
                  <a:srgbClr val="CC99FF">
                    <a:alpha val="62000"/>
                  </a:srgbClr>
                </a:solidFill>
              </a14:hiddenFill>
            </a:ext>
          </a:extLst>
        </p:spPr>
        <p:txBody>
          <a:bodyPr wrap="square">
            <a:spAutoFit/>
          </a:bodyPr>
          <a:p>
            <a:pPr>
              <a:spcBef>
                <a:spcPct val="50000"/>
              </a:spcBef>
            </a:pPr>
            <a:r>
              <a:rPr lang="zh-CN" altLang="en-US" sz="3200" b="1" dirty="0">
                <a:solidFill>
                  <a:srgbClr val="FFFF00"/>
                </a:solidFill>
                <a:uFillTx/>
                <a:latin typeface="Arial" panose="020B0604020202020204" pitchFamily="34" charset="0"/>
                <a:ea typeface="黑体" panose="02010609060101010101" charset="-122"/>
              </a:rPr>
              <a:t>实用课件制作：涡阳八中臧文清</a:t>
            </a:r>
            <a:endParaRPr lang="zh-CN" altLang="en-US" sz="3200" b="1" dirty="0">
              <a:solidFill>
                <a:srgbClr val="FFFF0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3" name="文本占位符 5122"/>
          <p:cNvSpPr>
            <a:spLocks noGrp="1"/>
          </p:cNvSpPr>
          <p:nvPr>
            <p:ph type="body"/>
          </p:nvPr>
        </p:nvSpPr>
        <p:spPr>
          <a:xfrm>
            <a:off x="1697355" y="1527175"/>
            <a:ext cx="8797290" cy="1096010"/>
          </a:xfrm>
          <a:prstGeom prst="rect">
            <a:avLst/>
          </a:prstGeom>
          <a:ln cmpd="sng">
            <a:noFill/>
            <a:miter/>
          </a:ln>
        </p:spPr>
        <p:txBody>
          <a:bodyPr>
            <a:normAutofit/>
          </a:bodyPr>
          <a:p>
            <a:pPr marL="0" indent="0">
              <a:buNone/>
            </a:pPr>
            <a:r>
              <a:rPr lang="en-US" altLang="zh-CN" sz="4000" b="1">
                <a:solidFill>
                  <a:srgbClr val="0000FF"/>
                </a:solidFill>
                <a:uFillTx/>
                <a:latin typeface="宋体" panose="02010600030101010101" pitchFamily="2" charset="-122"/>
                <a:ea typeface="黑体" panose="02010609060101010101" charset="-122"/>
              </a:rPr>
              <a:t>1</a:t>
            </a:r>
            <a:r>
              <a:rPr lang="zh-CN" altLang="en-US" sz="4000" b="1" dirty="0">
                <a:solidFill>
                  <a:srgbClr val="0000FF"/>
                </a:solidFill>
                <a:uFillTx/>
                <a:latin typeface="宋体" panose="02010600030101010101" pitchFamily="2" charset="-122"/>
                <a:ea typeface="黑体" panose="02010609060101010101" charset="-122"/>
              </a:rPr>
              <a:t>、朗读课文，想想罗素为什么而活着？</a:t>
            </a:r>
            <a:endParaRPr lang="zh-CN" altLang="en-US" sz="4000" b="1" dirty="0">
              <a:solidFill>
                <a:srgbClr val="0000FF"/>
              </a:solidFill>
              <a:uFillTx/>
              <a:latin typeface="宋体" panose="02010600030101010101" pitchFamily="2" charset="-122"/>
              <a:ea typeface="黑体" panose="02010609060101010101" charset="-122"/>
            </a:endParaRPr>
          </a:p>
          <a:p>
            <a:pPr marL="0" indent="0">
              <a:buNone/>
            </a:pPr>
            <a:endParaRPr lang="zh-CN" altLang="en-US" sz="4000" b="1" dirty="0">
              <a:solidFill>
                <a:srgbClr val="0000FF"/>
              </a:solidFill>
              <a:uFillTx/>
              <a:latin typeface="宋体" panose="02010600030101010101" pitchFamily="2" charset="-122"/>
              <a:ea typeface="黑体" panose="02010609060101010101" charset="-122"/>
            </a:endParaRPr>
          </a:p>
        </p:txBody>
      </p:sp>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整体把握</a:t>
            </a:r>
            <a:endParaRPr lang="zh-CN" altLang="en-US" sz="4000" b="1">
              <a:solidFill>
                <a:srgbClr val="7030A0"/>
              </a:solidFill>
              <a:uFillTx/>
              <a:ea typeface="黑体" panose="02010609060101010101" charset="-122"/>
            </a:endParaRPr>
          </a:p>
        </p:txBody>
      </p:sp>
      <p:sp>
        <p:nvSpPr>
          <p:cNvPr id="5" name="文本框 4"/>
          <p:cNvSpPr txBox="1"/>
          <p:nvPr/>
        </p:nvSpPr>
        <p:spPr>
          <a:xfrm>
            <a:off x="3420110" y="2553335"/>
            <a:ext cx="1714500" cy="2861310"/>
          </a:xfrm>
          <a:prstGeom prst="rect">
            <a:avLst/>
          </a:prstGeom>
          <a:noFill/>
        </p:spPr>
        <p:txBody>
          <a:bodyPr wrap="none" rtlCol="0">
            <a:spAutoFit/>
          </a:bodyPr>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爱情、</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知识、</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同情心</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p:cTn id="15" dur="500" fill="hold"/>
                                        <p:tgtEl>
                                          <p:spTgt spid="5">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5">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5">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p:cTn id="23" dur="500" fill="hold"/>
                                        <p:tgtEl>
                                          <p:spTgt spid="5">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5">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5">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8722" name="文本框 158721"/>
          <p:cNvSpPr txBox="1"/>
          <p:nvPr/>
        </p:nvSpPr>
        <p:spPr>
          <a:xfrm>
            <a:off x="970915" y="709295"/>
            <a:ext cx="11176635" cy="645160"/>
          </a:xfrm>
          <a:prstGeom prst="rect">
            <a:avLst/>
          </a:prstGeom>
          <a:noFill/>
          <a:ln w="9525">
            <a:noFill/>
          </a:ln>
          <a:extLst>
            <a:ext uri="{909E8E84-426E-40DD-AFC4-6F175D3DCCD1}">
              <a14:hiddenFill xmlns:a14="http://schemas.microsoft.com/office/drawing/2010/main">
                <a:solidFill>
                  <a:srgbClr val="993300"/>
                </a:solidFill>
              </a14:hiddenFill>
            </a:ext>
          </a:extLst>
        </p:spPr>
        <p:txBody>
          <a:bodyPr wrap="square">
            <a:spAutoFit/>
          </a:bodyPr>
          <a:p>
            <a:r>
              <a:rPr lang="en-US" altLang="zh-CN" sz="3600" b="1">
                <a:solidFill>
                  <a:srgbClr val="0000FF"/>
                </a:solidFill>
                <a:uFillTx/>
                <a:latin typeface="Tahoma" panose="020B0604030504040204" pitchFamily="34" charset="0"/>
                <a:ea typeface="黑体" panose="02010609060101010101" charset="-122"/>
              </a:rPr>
              <a:t>     </a:t>
            </a:r>
            <a:r>
              <a:rPr sz="3600" b="1">
                <a:solidFill>
                  <a:srgbClr val="0000FF"/>
                </a:solidFill>
                <a:uFillTx/>
                <a:latin typeface="Tahoma" panose="020B0604030504040204" pitchFamily="34" charset="0"/>
                <a:ea typeface="黑体" panose="02010609060101010101" charset="-122"/>
              </a:rPr>
              <a:t>2、划分</a:t>
            </a:r>
            <a:r>
              <a:rPr lang="zh-CN" sz="3600" b="1">
                <a:solidFill>
                  <a:srgbClr val="0000FF"/>
                </a:solidFill>
                <a:uFillTx/>
                <a:latin typeface="Tahoma" panose="020B0604030504040204" pitchFamily="34" charset="0"/>
                <a:ea typeface="黑体" panose="02010609060101010101" charset="-122"/>
              </a:rPr>
              <a:t>层次</a:t>
            </a:r>
            <a:r>
              <a:rPr sz="3600" b="1">
                <a:solidFill>
                  <a:srgbClr val="0000FF"/>
                </a:solidFill>
                <a:uFillTx/>
                <a:latin typeface="Tahoma" panose="020B0604030504040204" pitchFamily="34" charset="0"/>
                <a:ea typeface="黑体" panose="02010609060101010101" charset="-122"/>
              </a:rPr>
              <a:t>，并说说文章采用了什么结构。</a:t>
            </a:r>
            <a:endParaRPr sz="3600" b="1">
              <a:solidFill>
                <a:srgbClr val="0000FF"/>
              </a:solidFill>
              <a:uFillTx/>
              <a:latin typeface="Tahoma" panose="020B0604030504040204" pitchFamily="34" charset="0"/>
              <a:ea typeface="黑体" panose="02010609060101010101" charset="-122"/>
            </a:endParaRPr>
          </a:p>
        </p:txBody>
      </p:sp>
      <p:sp>
        <p:nvSpPr>
          <p:cNvPr id="62467" name="文本占位符 62466"/>
          <p:cNvSpPr>
            <a:spLocks noGrp="1"/>
          </p:cNvSpPr>
          <p:nvPr/>
        </p:nvSpPr>
        <p:spPr>
          <a:xfrm>
            <a:off x="1930400" y="2035175"/>
            <a:ext cx="2232025" cy="337121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zh-CN" altLang="en-US" sz="3600" b="1" dirty="0">
                <a:solidFill>
                  <a:srgbClr val="0000FF"/>
                </a:solidFill>
                <a:uFillTx/>
                <a:latin typeface="黑体" panose="02010609060101010101" charset="-122"/>
                <a:ea typeface="黑体" panose="02010609060101010101" charset="-122"/>
              </a:rPr>
              <a:t>一（   ）  </a:t>
            </a:r>
            <a:endParaRPr lang="zh-CN" altLang="en-US" sz="3600" b="1" dirty="0">
              <a:solidFill>
                <a:srgbClr val="0000FF"/>
              </a:solidFill>
              <a:uFillTx/>
              <a:latin typeface="黑体" panose="02010609060101010101" charset="-122"/>
              <a:ea typeface="黑体" panose="02010609060101010101" charset="-122"/>
            </a:endParaRPr>
          </a:p>
          <a:p>
            <a:pPr marL="0" indent="0">
              <a:buNone/>
            </a:pPr>
            <a:endParaRPr lang="zh-CN" altLang="en-US" sz="3600" b="1" dirty="0">
              <a:solidFill>
                <a:srgbClr val="0000FF"/>
              </a:solidFill>
              <a:uFillTx/>
              <a:latin typeface="黑体" panose="02010609060101010101" charset="-122"/>
              <a:ea typeface="黑体" panose="02010609060101010101" charset="-122"/>
            </a:endParaRPr>
          </a:p>
          <a:p>
            <a:pPr>
              <a:buNone/>
            </a:pPr>
            <a:r>
              <a:rPr lang="zh-CN" altLang="en-US" sz="3600" b="1" dirty="0">
                <a:solidFill>
                  <a:srgbClr val="0000FF"/>
                </a:solidFill>
                <a:uFillTx/>
                <a:latin typeface="黑体" panose="02010609060101010101" charset="-122"/>
                <a:ea typeface="黑体" panose="02010609060101010101" charset="-122"/>
              </a:rPr>
              <a:t>二（   ）</a:t>
            </a:r>
            <a:endParaRPr lang="zh-CN" altLang="en-US" sz="3600" b="1" dirty="0">
              <a:solidFill>
                <a:srgbClr val="0000FF"/>
              </a:solidFill>
              <a:uFillTx/>
              <a:latin typeface="黑体" panose="02010609060101010101" charset="-122"/>
              <a:ea typeface="黑体" panose="02010609060101010101" charset="-122"/>
            </a:endParaRPr>
          </a:p>
          <a:p>
            <a:pPr>
              <a:buNone/>
            </a:pPr>
            <a:endParaRPr lang="zh-CN" altLang="en-US" sz="3600" b="1" dirty="0">
              <a:solidFill>
                <a:srgbClr val="0000FF"/>
              </a:solidFill>
              <a:uFillTx/>
              <a:latin typeface="黑体" panose="02010609060101010101" charset="-122"/>
              <a:ea typeface="黑体" panose="02010609060101010101" charset="-122"/>
            </a:endParaRPr>
          </a:p>
          <a:p>
            <a:pPr>
              <a:buNone/>
            </a:pPr>
            <a:r>
              <a:rPr lang="zh-CN" altLang="en-US" sz="3600" b="1" dirty="0">
                <a:solidFill>
                  <a:srgbClr val="0000FF"/>
                </a:solidFill>
                <a:uFillTx/>
                <a:latin typeface="黑体" panose="02010609060101010101" charset="-122"/>
                <a:ea typeface="黑体" panose="02010609060101010101" charset="-122"/>
              </a:rPr>
              <a:t>三（   ）  </a:t>
            </a:r>
            <a:endParaRPr lang="zh-CN" altLang="en-US" sz="3600" b="1" dirty="0">
              <a:solidFill>
                <a:srgbClr val="0000FF"/>
              </a:solidFill>
              <a:uFillTx/>
              <a:latin typeface="黑体" panose="02010609060101010101" charset="-122"/>
              <a:ea typeface="黑体" panose="02010609060101010101" charset="-122"/>
            </a:endParaRPr>
          </a:p>
        </p:txBody>
      </p:sp>
      <p:sp>
        <p:nvSpPr>
          <p:cNvPr id="5" name="文本占位符 164866"/>
          <p:cNvSpPr>
            <a:spLocks noGrp="1"/>
          </p:cNvSpPr>
          <p:nvPr/>
        </p:nvSpPr>
        <p:spPr>
          <a:xfrm>
            <a:off x="38100" y="3328035"/>
            <a:ext cx="1658620" cy="97917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lgn="ctr">
              <a:spcBef>
                <a:spcPts val="0"/>
              </a:spcBef>
              <a:buNone/>
            </a:pPr>
            <a:r>
              <a:rPr lang="zh-CN" altLang="en-US" sz="4400" b="1" dirty="0">
                <a:solidFill>
                  <a:srgbClr val="00B050"/>
                </a:solidFill>
                <a:uFillTx/>
                <a:ea typeface="黑体" panose="02010609060101010101" charset="-122"/>
              </a:rPr>
              <a:t>结构</a:t>
            </a:r>
            <a:endParaRPr lang="zh-CN" altLang="en-US" sz="4400" b="1" dirty="0">
              <a:solidFill>
                <a:srgbClr val="00B050"/>
              </a:solidFill>
              <a:uFillTx/>
              <a:ea typeface="黑体" panose="02010609060101010101" charset="-122"/>
            </a:endParaRPr>
          </a:p>
        </p:txBody>
      </p:sp>
      <p:sp>
        <p:nvSpPr>
          <p:cNvPr id="6" name="文本占位符 62466"/>
          <p:cNvSpPr>
            <a:spLocks noGrp="1"/>
          </p:cNvSpPr>
          <p:nvPr/>
        </p:nvSpPr>
        <p:spPr>
          <a:xfrm>
            <a:off x="3058795" y="2035175"/>
            <a:ext cx="650240" cy="7747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en-US" altLang="zh-CN" b="1" dirty="0">
                <a:solidFill>
                  <a:srgbClr val="FF0000"/>
                </a:solidFill>
                <a:uFillTx/>
                <a:latin typeface="黑体" panose="02010609060101010101" charset="-122"/>
                <a:ea typeface="黑体" panose="02010609060101010101" charset="-122"/>
              </a:rPr>
              <a:t>1</a:t>
            </a:r>
            <a:r>
              <a:rPr lang="zh-CN" altLang="en-US" b="1" dirty="0">
                <a:solidFill>
                  <a:srgbClr val="FF0000"/>
                </a:solidFill>
                <a:uFillTx/>
                <a:latin typeface="黑体" panose="02010609060101010101" charset="-122"/>
                <a:ea typeface="黑体" panose="02010609060101010101" charset="-122"/>
              </a:rPr>
              <a:t> </a:t>
            </a:r>
            <a:endParaRPr lang="zh-CN" altLang="en-US" b="1" dirty="0">
              <a:solidFill>
                <a:srgbClr val="FF0000"/>
              </a:solidFill>
              <a:uFillTx/>
              <a:latin typeface="黑体" panose="02010609060101010101" charset="-122"/>
              <a:ea typeface="黑体" panose="02010609060101010101" charset="-122"/>
            </a:endParaRPr>
          </a:p>
          <a:p>
            <a:pPr>
              <a:buNone/>
            </a:pPr>
            <a:endParaRPr lang="zh-CN" altLang="en-US" b="1" dirty="0">
              <a:solidFill>
                <a:srgbClr val="FF0000"/>
              </a:solidFill>
              <a:uFillTx/>
              <a:latin typeface="黑体" panose="02010609060101010101" charset="-122"/>
              <a:ea typeface="黑体" panose="02010609060101010101" charset="-122"/>
            </a:endParaRPr>
          </a:p>
          <a:p>
            <a:pPr>
              <a:buNone/>
            </a:pPr>
            <a:r>
              <a:rPr lang="zh-CN" altLang="en-US" b="1" dirty="0">
                <a:solidFill>
                  <a:srgbClr val="FF0000"/>
                </a:solidFill>
                <a:uFillTx/>
                <a:latin typeface="黑体" panose="02010609060101010101" charset="-122"/>
                <a:ea typeface="黑体" panose="02010609060101010101" charset="-122"/>
              </a:rPr>
              <a:t>  </a:t>
            </a:r>
            <a:endParaRPr lang="zh-CN" altLang="en-US" b="1" dirty="0">
              <a:solidFill>
                <a:srgbClr val="FF0000"/>
              </a:solidFill>
              <a:uFillTx/>
              <a:latin typeface="黑体" panose="02010609060101010101" charset="-122"/>
              <a:ea typeface="黑体" panose="02010609060101010101" charset="-122"/>
            </a:endParaRPr>
          </a:p>
        </p:txBody>
      </p:sp>
      <p:sp>
        <p:nvSpPr>
          <p:cNvPr id="7" name="文本占位符 62466"/>
          <p:cNvSpPr>
            <a:spLocks noGrp="1"/>
          </p:cNvSpPr>
          <p:nvPr/>
        </p:nvSpPr>
        <p:spPr>
          <a:xfrm>
            <a:off x="3947795" y="1903095"/>
            <a:ext cx="6464935" cy="122936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zh-CN" altLang="en-US" sz="3600" dirty="0">
                <a:solidFill>
                  <a:srgbClr val="FF0000"/>
                </a:solidFill>
                <a:uFillTx/>
                <a:latin typeface="楷体" panose="02010609060101010101" pitchFamily="49" charset="-122"/>
                <a:ea typeface="黑体" panose="02010609060101010101" charset="-122"/>
                <a:sym typeface="宋体" panose="02010600030101010101" pitchFamily="2" charset="-122"/>
              </a:rPr>
              <a:t>作者提出自己的三种追求——爱情、知识、同情心。</a:t>
            </a:r>
            <a:endParaRPr lang="zh-CN" altLang="en-US" sz="3600" b="1" dirty="0">
              <a:solidFill>
                <a:srgbClr val="FF0000"/>
              </a:solidFill>
              <a:uFillTx/>
              <a:latin typeface="楷体" panose="02010609060101010101" pitchFamily="49" charset="-122"/>
              <a:ea typeface="黑体" panose="02010609060101010101" charset="-122"/>
            </a:endParaRPr>
          </a:p>
        </p:txBody>
      </p:sp>
      <p:sp>
        <p:nvSpPr>
          <p:cNvPr id="9" name="文本占位符 62466"/>
          <p:cNvSpPr>
            <a:spLocks noGrp="1"/>
          </p:cNvSpPr>
          <p:nvPr/>
        </p:nvSpPr>
        <p:spPr>
          <a:xfrm>
            <a:off x="2865120" y="3328035"/>
            <a:ext cx="902335" cy="5619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en-US" altLang="zh-CN" b="1" dirty="0">
                <a:solidFill>
                  <a:srgbClr val="FF0000"/>
                </a:solidFill>
                <a:uFillTx/>
                <a:latin typeface="黑体" panose="02010609060101010101" charset="-122"/>
                <a:ea typeface="黑体" panose="02010609060101010101" charset="-122"/>
              </a:rPr>
              <a:t>2-4</a:t>
            </a:r>
            <a:endParaRPr lang="zh-CN" altLang="en-US" b="1" dirty="0">
              <a:solidFill>
                <a:srgbClr val="FF0000"/>
              </a:solidFill>
              <a:uFillTx/>
              <a:latin typeface="黑体" panose="02010609060101010101" charset="-122"/>
              <a:ea typeface="黑体" panose="02010609060101010101" charset="-122"/>
            </a:endParaRPr>
          </a:p>
        </p:txBody>
      </p:sp>
      <p:sp>
        <p:nvSpPr>
          <p:cNvPr id="10" name="文本占位符 62466"/>
          <p:cNvSpPr>
            <a:spLocks noGrp="1"/>
          </p:cNvSpPr>
          <p:nvPr/>
        </p:nvSpPr>
        <p:spPr>
          <a:xfrm>
            <a:off x="3058795" y="4702175"/>
            <a:ext cx="309245" cy="4953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en-US" altLang="zh-CN" b="1" dirty="0">
                <a:solidFill>
                  <a:srgbClr val="FF0000"/>
                </a:solidFill>
                <a:uFillTx/>
                <a:latin typeface="黑体" panose="02010609060101010101" charset="-122"/>
                <a:ea typeface="黑体" panose="02010609060101010101" charset="-122"/>
              </a:rPr>
              <a:t>5</a:t>
            </a:r>
            <a:r>
              <a:rPr lang="zh-CN" altLang="en-US" b="1" dirty="0">
                <a:solidFill>
                  <a:srgbClr val="FF0000"/>
                </a:solidFill>
                <a:uFillTx/>
                <a:latin typeface="黑体" panose="02010609060101010101" charset="-122"/>
                <a:ea typeface="黑体" panose="02010609060101010101" charset="-122"/>
              </a:rPr>
              <a:t>  </a:t>
            </a:r>
            <a:endParaRPr lang="zh-CN" altLang="en-US" b="1" dirty="0">
              <a:solidFill>
                <a:srgbClr val="FF0000"/>
              </a:solidFill>
              <a:uFillTx/>
              <a:latin typeface="黑体" panose="02010609060101010101" charset="-122"/>
              <a:ea typeface="黑体" panose="02010609060101010101" charset="-122"/>
            </a:endParaRPr>
          </a:p>
        </p:txBody>
      </p:sp>
      <p:sp>
        <p:nvSpPr>
          <p:cNvPr id="11" name="左大括号 10"/>
          <p:cNvSpPr/>
          <p:nvPr/>
        </p:nvSpPr>
        <p:spPr>
          <a:xfrm>
            <a:off x="1596390" y="2244090"/>
            <a:ext cx="391795" cy="2952750"/>
          </a:xfrm>
          <a:prstGeom prst="leftBrace">
            <a:avLst>
              <a:gd name="adj1" fmla="val 61151"/>
              <a:gd name="adj2" fmla="val 50000"/>
            </a:avLst>
          </a:prstGeom>
          <a:ln w="38100">
            <a:solidFill>
              <a:srgbClr val="7030A0"/>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wrap="none" anchor="ctr"/>
          <a:p>
            <a:pPr algn="ctr"/>
            <a:endParaRPr dirty="0">
              <a:solidFill>
                <a:srgbClr val="FF0000"/>
              </a:solidFill>
              <a:latin typeface="Verdana" panose="020B0604030504040204" pitchFamily="34" charset="0"/>
            </a:endParaRPr>
          </a:p>
        </p:txBody>
      </p:sp>
      <p:sp>
        <p:nvSpPr>
          <p:cNvPr id="13" name="文本占位符 62466"/>
          <p:cNvSpPr>
            <a:spLocks noGrp="1"/>
          </p:cNvSpPr>
          <p:nvPr/>
        </p:nvSpPr>
        <p:spPr>
          <a:xfrm>
            <a:off x="10657840" y="2035175"/>
            <a:ext cx="1238885" cy="226187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lgn="ctr">
              <a:lnSpc>
                <a:spcPct val="150000"/>
              </a:lnSpc>
              <a:spcBef>
                <a:spcPts val="0"/>
              </a:spcBef>
              <a:buNone/>
            </a:pPr>
            <a:r>
              <a:rPr lang="zh-CN" altLang="en-US" sz="4400" b="1" dirty="0">
                <a:solidFill>
                  <a:srgbClr val="FF0000"/>
                </a:solidFill>
                <a:uFillTx/>
                <a:ea typeface="黑体" panose="02010609060101010101" charset="-122"/>
              </a:rPr>
              <a:t>总</a:t>
            </a:r>
            <a:endParaRPr lang="zh-CN" altLang="en-US" sz="4400" b="1" dirty="0">
              <a:solidFill>
                <a:srgbClr val="FF0000"/>
              </a:solidFill>
              <a:uFillTx/>
              <a:ea typeface="黑体" panose="02010609060101010101" charset="-122"/>
            </a:endParaRPr>
          </a:p>
          <a:p>
            <a:pPr algn="ctr">
              <a:lnSpc>
                <a:spcPct val="150000"/>
              </a:lnSpc>
              <a:spcBef>
                <a:spcPts val="0"/>
              </a:spcBef>
              <a:buNone/>
            </a:pPr>
            <a:r>
              <a:rPr lang="zh-CN" altLang="en-US" sz="4400" b="1" dirty="0">
                <a:solidFill>
                  <a:srgbClr val="FF0000"/>
                </a:solidFill>
                <a:uFillTx/>
                <a:ea typeface="黑体" panose="02010609060101010101" charset="-122"/>
              </a:rPr>
              <a:t>分</a:t>
            </a:r>
            <a:endParaRPr lang="zh-CN" altLang="en-US" sz="4400" b="1" dirty="0">
              <a:solidFill>
                <a:srgbClr val="FF0000"/>
              </a:solidFill>
              <a:uFillTx/>
              <a:ea typeface="黑体" panose="02010609060101010101" charset="-122"/>
            </a:endParaRPr>
          </a:p>
          <a:p>
            <a:pPr algn="ctr">
              <a:lnSpc>
                <a:spcPct val="150000"/>
              </a:lnSpc>
              <a:spcBef>
                <a:spcPts val="0"/>
              </a:spcBef>
              <a:buNone/>
            </a:pPr>
            <a:r>
              <a:rPr lang="zh-CN" altLang="en-US" sz="4400" b="1" dirty="0">
                <a:solidFill>
                  <a:srgbClr val="FF0000"/>
                </a:solidFill>
                <a:uFillTx/>
                <a:ea typeface="黑体" panose="02010609060101010101" charset="-122"/>
              </a:rPr>
              <a:t>总 </a:t>
            </a:r>
            <a:endParaRPr lang="zh-CN" altLang="en-US" sz="4400" b="1" dirty="0">
              <a:solidFill>
                <a:srgbClr val="FF0000"/>
              </a:solidFill>
              <a:uFillTx/>
              <a:ea typeface="黑体" panose="02010609060101010101" charset="-122"/>
            </a:endParaRPr>
          </a:p>
        </p:txBody>
      </p:sp>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整体把握</a:t>
            </a:r>
            <a:endParaRPr lang="zh-CN" altLang="en-US" sz="4000" b="1">
              <a:solidFill>
                <a:srgbClr val="7030A0"/>
              </a:solidFill>
              <a:uFillTx/>
              <a:ea typeface="黑体" panose="02010609060101010101" charset="-122"/>
            </a:endParaRPr>
          </a:p>
        </p:txBody>
      </p:sp>
      <p:sp>
        <p:nvSpPr>
          <p:cNvPr id="3" name="左大括号 2"/>
          <p:cNvSpPr/>
          <p:nvPr/>
        </p:nvSpPr>
        <p:spPr>
          <a:xfrm rot="10800000">
            <a:off x="10469245" y="2139950"/>
            <a:ext cx="391795" cy="3161665"/>
          </a:xfrm>
          <a:prstGeom prst="leftBrace">
            <a:avLst>
              <a:gd name="adj1" fmla="val 61151"/>
              <a:gd name="adj2" fmla="val 50000"/>
            </a:avLst>
          </a:prstGeom>
          <a:ln w="38100">
            <a:solidFill>
              <a:srgbClr val="0000FF"/>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wrap="none" anchor="ctr"/>
          <a:p>
            <a:pPr algn="ctr"/>
            <a:endParaRPr dirty="0">
              <a:solidFill>
                <a:srgbClr val="FF0000"/>
              </a:solidFill>
              <a:latin typeface="Verdana" panose="020B0604030504040204" pitchFamily="34" charset="0"/>
            </a:endParaRPr>
          </a:p>
        </p:txBody>
      </p:sp>
      <p:sp>
        <p:nvSpPr>
          <p:cNvPr id="8" name="文本占位符 62466"/>
          <p:cNvSpPr>
            <a:spLocks noGrp="1"/>
          </p:cNvSpPr>
          <p:nvPr/>
        </p:nvSpPr>
        <p:spPr>
          <a:xfrm>
            <a:off x="3947795" y="3340735"/>
            <a:ext cx="6521450" cy="114236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zh-CN" altLang="en-US" sz="3600" b="1" dirty="0">
                <a:solidFill>
                  <a:srgbClr val="FF0000"/>
                </a:solidFill>
                <a:uFillTx/>
                <a:latin typeface="楷体" panose="02010609060101010101" pitchFamily="49" charset="-122"/>
                <a:ea typeface="黑体" panose="02010609060101010101" charset="-122"/>
              </a:rPr>
              <a:t>具体阐述追求爱情、知识、和对人类遭受苦难同情的原因。</a:t>
            </a:r>
            <a:endParaRPr lang="zh-CN" altLang="en-US" sz="3600" b="1" dirty="0">
              <a:solidFill>
                <a:srgbClr val="FF0000"/>
              </a:solidFill>
              <a:uFillTx/>
              <a:latin typeface="楷体" panose="02010609060101010101" pitchFamily="49" charset="-122"/>
              <a:ea typeface="黑体" panose="02010609060101010101" charset="-122"/>
            </a:endParaRPr>
          </a:p>
          <a:p>
            <a:pPr>
              <a:buNone/>
            </a:pPr>
            <a:endParaRPr lang="zh-CN" altLang="en-US" sz="3600" b="1" dirty="0">
              <a:solidFill>
                <a:srgbClr val="FF0000"/>
              </a:solidFill>
              <a:uFillTx/>
              <a:latin typeface="楷体" panose="02010609060101010101" pitchFamily="49" charset="-122"/>
              <a:ea typeface="黑体" panose="02010609060101010101" charset="-122"/>
            </a:endParaRPr>
          </a:p>
        </p:txBody>
      </p:sp>
      <p:sp>
        <p:nvSpPr>
          <p:cNvPr id="14" name="文本占位符 62466"/>
          <p:cNvSpPr>
            <a:spLocks noGrp="1"/>
          </p:cNvSpPr>
          <p:nvPr/>
        </p:nvSpPr>
        <p:spPr>
          <a:xfrm>
            <a:off x="3947795" y="4702175"/>
            <a:ext cx="5951220" cy="70421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a:buNone/>
            </a:pPr>
            <a:r>
              <a:rPr lang="zh-CN" altLang="en-US" sz="3600" b="1" dirty="0">
                <a:solidFill>
                  <a:srgbClr val="FF0000"/>
                </a:solidFill>
                <a:uFillTx/>
                <a:latin typeface="楷体" panose="02010609060101010101" pitchFamily="49" charset="-122"/>
                <a:ea typeface="黑体" panose="02010609060101010101" charset="-122"/>
              </a:rPr>
              <a:t>总结全文，重申活着的价值。</a:t>
            </a:r>
            <a:endParaRPr lang="zh-CN" altLang="en-US" sz="3600" b="1" dirty="0">
              <a:solidFill>
                <a:srgbClr val="FF0000"/>
              </a:solidFill>
              <a:uFillTx/>
              <a:latin typeface="楷体" panose="02010609060101010101" pitchFamily="49" charset="-122"/>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80">
                                          <p:stCondLst>
                                            <p:cond delay="0"/>
                                          </p:stCondLst>
                                        </p:cTn>
                                        <p:tgtEl>
                                          <p:spTgt spid="9"/>
                                        </p:tgtEl>
                                      </p:cBhvr>
                                    </p:animEffect>
                                    <p:anim calcmode="lin" valueType="num">
                                      <p:cBhvr>
                                        <p:cTn id="2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1" dur="26">
                                          <p:stCondLst>
                                            <p:cond delay="650"/>
                                          </p:stCondLst>
                                        </p:cTn>
                                        <p:tgtEl>
                                          <p:spTgt spid="9"/>
                                        </p:tgtEl>
                                      </p:cBhvr>
                                      <p:to x="100000" y="60000"/>
                                    </p:animScale>
                                    <p:animScale>
                                      <p:cBhvr>
                                        <p:cTn id="32" dur="166" decel="50000">
                                          <p:stCondLst>
                                            <p:cond delay="676"/>
                                          </p:stCondLst>
                                        </p:cTn>
                                        <p:tgtEl>
                                          <p:spTgt spid="9"/>
                                        </p:tgtEl>
                                      </p:cBhvr>
                                      <p:to x="100000" y="100000"/>
                                    </p:animScale>
                                    <p:animScale>
                                      <p:cBhvr>
                                        <p:cTn id="33" dur="26">
                                          <p:stCondLst>
                                            <p:cond delay="1312"/>
                                          </p:stCondLst>
                                        </p:cTn>
                                        <p:tgtEl>
                                          <p:spTgt spid="9"/>
                                        </p:tgtEl>
                                      </p:cBhvr>
                                      <p:to x="100000" y="80000"/>
                                    </p:animScale>
                                    <p:animScale>
                                      <p:cBhvr>
                                        <p:cTn id="34" dur="166" decel="50000">
                                          <p:stCondLst>
                                            <p:cond delay="1338"/>
                                          </p:stCondLst>
                                        </p:cTn>
                                        <p:tgtEl>
                                          <p:spTgt spid="9"/>
                                        </p:tgtEl>
                                      </p:cBhvr>
                                      <p:to x="100000" y="100000"/>
                                    </p:animScale>
                                    <p:animScale>
                                      <p:cBhvr>
                                        <p:cTn id="35" dur="26">
                                          <p:stCondLst>
                                            <p:cond delay="1642"/>
                                          </p:stCondLst>
                                        </p:cTn>
                                        <p:tgtEl>
                                          <p:spTgt spid="9"/>
                                        </p:tgtEl>
                                      </p:cBhvr>
                                      <p:to x="100000" y="90000"/>
                                    </p:animScale>
                                    <p:animScale>
                                      <p:cBhvr>
                                        <p:cTn id="36" dur="166" decel="50000">
                                          <p:stCondLst>
                                            <p:cond delay="1668"/>
                                          </p:stCondLst>
                                        </p:cTn>
                                        <p:tgtEl>
                                          <p:spTgt spid="9"/>
                                        </p:tgtEl>
                                      </p:cBhvr>
                                      <p:to x="100000" y="100000"/>
                                    </p:animScale>
                                    <p:animScale>
                                      <p:cBhvr>
                                        <p:cTn id="37" dur="26">
                                          <p:stCondLst>
                                            <p:cond delay="1808"/>
                                          </p:stCondLst>
                                        </p:cTn>
                                        <p:tgtEl>
                                          <p:spTgt spid="9"/>
                                        </p:tgtEl>
                                      </p:cBhvr>
                                      <p:to x="100000" y="95000"/>
                                    </p:animScale>
                                    <p:animScale>
                                      <p:cBhvr>
                                        <p:cTn id="38" dur="166" decel="50000">
                                          <p:stCondLst>
                                            <p:cond delay="1834"/>
                                          </p:stCondLst>
                                        </p:cTn>
                                        <p:tgtEl>
                                          <p:spTgt spid="9"/>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80">
                                          <p:stCondLst>
                                            <p:cond delay="0"/>
                                          </p:stCondLst>
                                        </p:cTn>
                                        <p:tgtEl>
                                          <p:spTgt spid="10"/>
                                        </p:tgtEl>
                                      </p:cBhvr>
                                    </p:animEffect>
                                    <p:anim calcmode="lin" valueType="num">
                                      <p:cBhvr>
                                        <p:cTn id="4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9" dur="26">
                                          <p:stCondLst>
                                            <p:cond delay="650"/>
                                          </p:stCondLst>
                                        </p:cTn>
                                        <p:tgtEl>
                                          <p:spTgt spid="10"/>
                                        </p:tgtEl>
                                      </p:cBhvr>
                                      <p:to x="100000" y="60000"/>
                                    </p:animScale>
                                    <p:animScale>
                                      <p:cBhvr>
                                        <p:cTn id="50" dur="166" decel="50000">
                                          <p:stCondLst>
                                            <p:cond delay="676"/>
                                          </p:stCondLst>
                                        </p:cTn>
                                        <p:tgtEl>
                                          <p:spTgt spid="10"/>
                                        </p:tgtEl>
                                      </p:cBhvr>
                                      <p:to x="100000" y="100000"/>
                                    </p:animScale>
                                    <p:animScale>
                                      <p:cBhvr>
                                        <p:cTn id="51" dur="26">
                                          <p:stCondLst>
                                            <p:cond delay="1312"/>
                                          </p:stCondLst>
                                        </p:cTn>
                                        <p:tgtEl>
                                          <p:spTgt spid="10"/>
                                        </p:tgtEl>
                                      </p:cBhvr>
                                      <p:to x="100000" y="80000"/>
                                    </p:animScale>
                                    <p:animScale>
                                      <p:cBhvr>
                                        <p:cTn id="52" dur="166" decel="50000">
                                          <p:stCondLst>
                                            <p:cond delay="1338"/>
                                          </p:stCondLst>
                                        </p:cTn>
                                        <p:tgtEl>
                                          <p:spTgt spid="10"/>
                                        </p:tgtEl>
                                      </p:cBhvr>
                                      <p:to x="100000" y="100000"/>
                                    </p:animScale>
                                    <p:animScale>
                                      <p:cBhvr>
                                        <p:cTn id="53" dur="26">
                                          <p:stCondLst>
                                            <p:cond delay="1642"/>
                                          </p:stCondLst>
                                        </p:cTn>
                                        <p:tgtEl>
                                          <p:spTgt spid="10"/>
                                        </p:tgtEl>
                                      </p:cBhvr>
                                      <p:to x="100000" y="90000"/>
                                    </p:animScale>
                                    <p:animScale>
                                      <p:cBhvr>
                                        <p:cTn id="54" dur="166" decel="50000">
                                          <p:stCondLst>
                                            <p:cond delay="1668"/>
                                          </p:stCondLst>
                                        </p:cTn>
                                        <p:tgtEl>
                                          <p:spTgt spid="10"/>
                                        </p:tgtEl>
                                      </p:cBhvr>
                                      <p:to x="100000" y="100000"/>
                                    </p:animScale>
                                    <p:animScale>
                                      <p:cBhvr>
                                        <p:cTn id="55" dur="26">
                                          <p:stCondLst>
                                            <p:cond delay="1808"/>
                                          </p:stCondLst>
                                        </p:cTn>
                                        <p:tgtEl>
                                          <p:spTgt spid="10"/>
                                        </p:tgtEl>
                                      </p:cBhvr>
                                      <p:to x="100000" y="95000"/>
                                    </p:animScale>
                                    <p:animScale>
                                      <p:cBhvr>
                                        <p:cTn id="56" dur="166" decel="50000">
                                          <p:stCondLst>
                                            <p:cond delay="1834"/>
                                          </p:stCondLst>
                                        </p:cTn>
                                        <p:tgtEl>
                                          <p:spTgt spid="10"/>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nodeType="clickEffect">
                                  <p:stCondLst>
                                    <p:cond delay="0"/>
                                  </p:stCondLst>
                                  <p:childTnLst>
                                    <p:set>
                                      <p:cBhvr>
                                        <p:cTn id="60" dur="1" fill="hold">
                                          <p:stCondLst>
                                            <p:cond delay="0"/>
                                          </p:stCondLst>
                                        </p:cTn>
                                        <p:tgtEl>
                                          <p:spTgt spid="7">
                                            <p:txEl>
                                              <p:pRg st="0" end="0"/>
                                            </p:txEl>
                                          </p:spTgt>
                                        </p:tgtEl>
                                        <p:attrNameLst>
                                          <p:attrName>style.visibility</p:attrName>
                                        </p:attrNameLst>
                                      </p:cBhvr>
                                      <p:to>
                                        <p:strVal val="visible"/>
                                      </p:to>
                                    </p:set>
                                    <p:animEffect transition="in" filter="fade">
                                      <p:cBhvr>
                                        <p:cTn id="61" dur="1000"/>
                                        <p:tgtEl>
                                          <p:spTgt spid="7">
                                            <p:txEl>
                                              <p:pRg st="0" end="0"/>
                                            </p:txEl>
                                          </p:spTgt>
                                        </p:tgtEl>
                                      </p:cBhvr>
                                    </p:animEffect>
                                    <p:anim calcmode="lin" valueType="num">
                                      <p:cBhvr>
                                        <p:cTn id="6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6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8">
                                            <p:txEl>
                                              <p:pRg st="0" end="0"/>
                                            </p:txEl>
                                          </p:spTgt>
                                        </p:tgtEl>
                                        <p:attrNameLst>
                                          <p:attrName>style.visibility</p:attrName>
                                        </p:attrNameLst>
                                      </p:cBhvr>
                                      <p:to>
                                        <p:strVal val="visible"/>
                                      </p:to>
                                    </p:set>
                                    <p:animEffect transition="in" filter="fade">
                                      <p:cBhvr>
                                        <p:cTn id="68" dur="1000"/>
                                        <p:tgtEl>
                                          <p:spTgt spid="8">
                                            <p:txEl>
                                              <p:pRg st="0" end="0"/>
                                            </p:txEl>
                                          </p:spTgt>
                                        </p:tgtEl>
                                      </p:cBhvr>
                                    </p:animEffect>
                                    <p:anim calcmode="lin" valueType="num">
                                      <p:cBhvr>
                                        <p:cTn id="69"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70"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nodeType="clickEffect">
                                  <p:stCondLst>
                                    <p:cond delay="0"/>
                                  </p:stCondLst>
                                  <p:childTnLst>
                                    <p:set>
                                      <p:cBhvr>
                                        <p:cTn id="74" dur="1" fill="hold">
                                          <p:stCondLst>
                                            <p:cond delay="0"/>
                                          </p:stCondLst>
                                        </p:cTn>
                                        <p:tgtEl>
                                          <p:spTgt spid="14">
                                            <p:txEl>
                                              <p:pRg st="0" end="0"/>
                                            </p:txEl>
                                          </p:spTgt>
                                        </p:tgtEl>
                                        <p:attrNameLst>
                                          <p:attrName>style.visibility</p:attrName>
                                        </p:attrNameLst>
                                      </p:cBhvr>
                                      <p:to>
                                        <p:strVal val="visible"/>
                                      </p:to>
                                    </p:set>
                                    <p:animEffect transition="in" filter="fade">
                                      <p:cBhvr>
                                        <p:cTn id="75" dur="1000"/>
                                        <p:tgtEl>
                                          <p:spTgt spid="14">
                                            <p:txEl>
                                              <p:pRg st="0" end="0"/>
                                            </p:txEl>
                                          </p:spTgt>
                                        </p:tgtEl>
                                      </p:cBhvr>
                                    </p:animEffect>
                                    <p:anim calcmode="lin" valueType="num">
                                      <p:cBhvr>
                                        <p:cTn id="76"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77"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childTnLst>
                          </p:cTn>
                        </p:par>
                      </p:childTnLst>
                    </p:cTn>
                  </p:par>
                  <p:par>
                    <p:cTn id="85" fill="hold">
                      <p:stCondLst>
                        <p:cond delay="indefinite"/>
                      </p:stCondLst>
                      <p:childTnLst>
                        <p:par>
                          <p:cTn id="86" fill="hold">
                            <p:stCondLst>
                              <p:cond delay="0"/>
                            </p:stCondLst>
                            <p:childTnLst>
                              <p:par>
                                <p:cTn id="87" presetID="41" presetClass="entr" presetSubtype="0" fill="hold" grpId="0" nodeType="clickEffect">
                                  <p:stCondLst>
                                    <p:cond delay="0"/>
                                  </p:stCondLst>
                                  <p:iterate type="lt">
                                    <p:tmPct val="10000"/>
                                  </p:iterate>
                                  <p:childTnLst>
                                    <p:set>
                                      <p:cBhvr>
                                        <p:cTn id="88" dur="1" fill="hold">
                                          <p:stCondLst>
                                            <p:cond delay="0"/>
                                          </p:stCondLst>
                                        </p:cTn>
                                        <p:tgtEl>
                                          <p:spTgt spid="13"/>
                                        </p:tgtEl>
                                        <p:attrNameLst>
                                          <p:attrName>style.visibility</p:attrName>
                                        </p:attrNameLst>
                                      </p:cBhvr>
                                      <p:to>
                                        <p:strVal val="visible"/>
                                      </p:to>
                                    </p:set>
                                    <p:anim calcmode="lin" valueType="num">
                                      <p:cBhvr>
                                        <p:cTn id="8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13"/>
                                        </p:tgtEl>
                                        <p:attrNameLst>
                                          <p:attrName>ppt_y</p:attrName>
                                        </p:attrNameLst>
                                      </p:cBhvr>
                                      <p:tavLst>
                                        <p:tav tm="0">
                                          <p:val>
                                            <p:strVal val="#ppt_y"/>
                                          </p:val>
                                        </p:tav>
                                        <p:tav tm="100000">
                                          <p:val>
                                            <p:strVal val="#ppt_y"/>
                                          </p:val>
                                        </p:tav>
                                      </p:tavLst>
                                    </p:anim>
                                    <p:anim calcmode="lin" valueType="num">
                                      <p:cBhvr>
                                        <p:cTn id="9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3" grpId="0"/>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3" name="文本占位符 5122"/>
          <p:cNvSpPr>
            <a:spLocks noGrp="1"/>
          </p:cNvSpPr>
          <p:nvPr>
            <p:ph type="body"/>
          </p:nvPr>
        </p:nvSpPr>
        <p:spPr>
          <a:xfrm>
            <a:off x="1500505" y="826135"/>
            <a:ext cx="9817735" cy="828040"/>
          </a:xfrm>
          <a:prstGeom prst="rect">
            <a:avLst/>
          </a:prstGeom>
          <a:ln cmpd="sng">
            <a:noFill/>
            <a:miter/>
          </a:ln>
        </p:spPr>
        <p:txBody>
          <a:bodyPr>
            <a:normAutofit/>
          </a:bodyPr>
          <a:p>
            <a:pPr indent="0" fontAlgn="auto" latinLnBrk="1">
              <a:spcBef>
                <a:spcPts val="0"/>
              </a:spcBef>
              <a:buClr>
                <a:srgbClr val="0000FF"/>
              </a:buClr>
              <a:buFont typeface="Wingdings" panose="05000000000000000000" charset="0"/>
              <a:buChar char=""/>
            </a:pPr>
            <a:r>
              <a:rPr lang="en-US" altLang="zh-CN" sz="4000" b="1" dirty="0">
                <a:solidFill>
                  <a:srgbClr val="0000FF"/>
                </a:solidFill>
                <a:uFillTx/>
                <a:latin typeface="宋体" panose="02010600030101010101" pitchFamily="2" charset="-122"/>
                <a:ea typeface="黑体" panose="02010609060101010101" charset="-122"/>
              </a:rPr>
              <a:t> </a:t>
            </a:r>
            <a:r>
              <a:rPr sz="4000" b="1" dirty="0">
                <a:solidFill>
                  <a:srgbClr val="0000FF"/>
                </a:solidFill>
                <a:uFillTx/>
                <a:latin typeface="宋体" panose="02010600030101010101" pitchFamily="2" charset="-122"/>
                <a:ea typeface="黑体" panose="02010609060101010101" charset="-122"/>
              </a:rPr>
              <a:t>作者</a:t>
            </a:r>
            <a:r>
              <a:rPr lang="zh-CN" sz="4000" b="1" dirty="0">
                <a:solidFill>
                  <a:srgbClr val="0000FF"/>
                </a:solidFill>
                <a:uFillTx/>
                <a:latin typeface="宋体" panose="02010600030101010101" pitchFamily="2" charset="-122"/>
                <a:ea typeface="黑体" panose="02010609060101010101" charset="-122"/>
              </a:rPr>
              <a:t>寻</a:t>
            </a:r>
            <a:r>
              <a:rPr sz="4000" b="1" dirty="0">
                <a:solidFill>
                  <a:srgbClr val="0000FF"/>
                </a:solidFill>
                <a:uFillTx/>
                <a:latin typeface="宋体" panose="02010600030101010101" pitchFamily="2" charset="-122"/>
                <a:ea typeface="黑体" panose="02010609060101010101" charset="-122"/>
              </a:rPr>
              <a:t>求爱情有</a:t>
            </a:r>
            <a:r>
              <a:rPr lang="zh-CN" sz="4000" b="1" dirty="0">
                <a:solidFill>
                  <a:srgbClr val="0000FF"/>
                </a:solidFill>
                <a:uFillTx/>
                <a:latin typeface="宋体" panose="02010600030101010101" pitchFamily="2" charset="-122"/>
                <a:ea typeface="黑体" panose="02010609060101010101" charset="-122"/>
              </a:rPr>
              <a:t>哪些</a:t>
            </a:r>
            <a:r>
              <a:rPr sz="4000" b="1" dirty="0">
                <a:solidFill>
                  <a:srgbClr val="0000FF"/>
                </a:solidFill>
                <a:uFillTx/>
                <a:latin typeface="宋体" panose="02010600030101010101" pitchFamily="2" charset="-122"/>
                <a:ea typeface="黑体" panose="02010609060101010101" charset="-122"/>
              </a:rPr>
              <a:t>原因</a:t>
            </a:r>
            <a:r>
              <a:rPr lang="zh-CN" sz="4000" b="1" dirty="0">
                <a:solidFill>
                  <a:srgbClr val="0000FF"/>
                </a:solidFill>
                <a:uFillTx/>
                <a:latin typeface="宋体" panose="02010600030101010101" pitchFamily="2" charset="-122"/>
                <a:ea typeface="黑体" panose="02010609060101010101" charset="-122"/>
              </a:rPr>
              <a:t>？</a:t>
            </a: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  </a:t>
            </a: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a:p>
            <a:pPr marL="0" indent="0" fontAlgn="auto" latinLnBrk="1">
              <a:spcBef>
                <a:spcPts val="0"/>
              </a:spcBef>
              <a:buClr>
                <a:srgbClr val="0000FF"/>
              </a:buClr>
              <a:buFont typeface="Wingdings" panose="05000000000000000000" charset="0"/>
              <a:buNone/>
            </a:pP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合作探究</a:t>
            </a:r>
            <a:endParaRPr lang="zh-CN" altLang="en-US" sz="4000" b="1">
              <a:solidFill>
                <a:srgbClr val="7030A0"/>
              </a:solidFill>
              <a:uFillTx/>
              <a:ea typeface="黑体" panose="02010609060101010101" charset="-122"/>
            </a:endParaRPr>
          </a:p>
        </p:txBody>
      </p:sp>
      <p:sp>
        <p:nvSpPr>
          <p:cNvPr id="2" name="文本占位符 5122"/>
          <p:cNvSpPr>
            <a:spLocks noGrp="1"/>
          </p:cNvSpPr>
          <p:nvPr/>
        </p:nvSpPr>
        <p:spPr>
          <a:xfrm>
            <a:off x="1729740" y="1765300"/>
            <a:ext cx="9043035" cy="2725420"/>
          </a:xfrm>
          <a:prstGeom prst="rect">
            <a:avLst/>
          </a:prstGeom>
          <a:ln cmpd="sng">
            <a:noFill/>
            <a:miter/>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latinLnBrk="1">
              <a:lnSpc>
                <a:spcPts val="5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第一，爱情可以带来狂喜;</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fontAlgn="auto" latinLnBrk="1">
              <a:lnSpc>
                <a:spcPts val="5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第二，爱情可以解除孤寂；</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fontAlgn="auto" latinLnBrk="1">
              <a:lnSpc>
                <a:spcPts val="5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第三，爱情的结合可以使人看到想像的</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fontAlgn="auto" latinLnBrk="1">
              <a:lnSpc>
                <a:spcPts val="5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      天堂景象的神秘缩影。</a:t>
            </a:r>
            <a:endParaRPr lang="zh-CN" altLang="en-US" sz="4000" b="1" u="heavy"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fontAlgn="auto" latinLnBrk="1">
              <a:lnSpc>
                <a:spcPts val="5000"/>
              </a:lnSpc>
              <a:spcBef>
                <a:spcPts val="0"/>
              </a:spcBef>
              <a:buClr>
                <a:srgbClr val="0000FF"/>
              </a:buClr>
              <a:buFont typeface="Wingdings" panose="05000000000000000000" charset="0"/>
              <a:buNone/>
            </a:pP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
        <p:nvSpPr>
          <p:cNvPr id="3" name="文本占位符 5122"/>
          <p:cNvSpPr>
            <a:spLocks noGrp="1"/>
          </p:cNvSpPr>
          <p:nvPr/>
        </p:nvSpPr>
        <p:spPr>
          <a:xfrm>
            <a:off x="1157605" y="4490720"/>
            <a:ext cx="10370185" cy="2240280"/>
          </a:xfrm>
          <a:prstGeom prst="rect">
            <a:avLst/>
          </a:prstGeom>
          <a:ln cmpd="sng">
            <a:noFill/>
            <a:miter/>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latinLnBrk="1">
              <a:lnSpc>
                <a:spcPts val="5000"/>
              </a:lnSpc>
              <a:spcBef>
                <a:spcPts val="0"/>
              </a:spcBef>
              <a:buClr>
                <a:srgbClr val="0000FF"/>
              </a:buClr>
              <a:buFont typeface="Wingdings" panose="05000000000000000000" charset="0"/>
              <a:buNone/>
            </a:pPr>
            <a:r>
              <a:rPr lang="en-US" altLang="zh-CN" sz="4000" b="1" dirty="0">
                <a:solidFill>
                  <a:srgbClr val="FF0000"/>
                </a:solidFill>
                <a:uFillTx/>
                <a:latin typeface="宋体" panose="02010600030101010101" pitchFamily="2" charset="-122"/>
                <a:ea typeface="黑体" panose="02010609060101010101" charset="-122"/>
                <a:sym typeface="宋体" panose="02010600030101010101" pitchFamily="2" charset="-122"/>
              </a:rPr>
              <a:t>    </a:t>
            </a: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总之，爱情使人生活得更加美好；追求爱情，则是追求人生的境界。在这里，作者把爱情描写得极其美好，闪耀着人性的光辉。</a:t>
            </a: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p:cTn id="15" dur="500" fill="hold"/>
                                        <p:tgtEl>
                                          <p:spTgt spid="2">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2">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2">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p:cTn id="23" dur="500" fill="hold"/>
                                        <p:tgtEl>
                                          <p:spTgt spid="2">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2">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2">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2">
                                            <p:txEl>
                                              <p:pRg st="2" end="2"/>
                                            </p:txEl>
                                          </p:spTgt>
                                        </p:tgtEl>
                                        <p:attrNameLst>
                                          <p:attrName>ppt_y</p:attrName>
                                        </p:attrNameLst>
                                      </p:cBhvr>
                                      <p:tavLst>
                                        <p:tav tm="0">
                                          <p:val>
                                            <p:strVal val="#ppt_y"/>
                                          </p:val>
                                        </p:tav>
                                        <p:tav tm="100000">
                                          <p:val>
                                            <p:strVal val="#ppt_y"/>
                                          </p:val>
                                        </p:tav>
                                      </p:tavLst>
                                    </p:anim>
                                  </p:childTnLst>
                                </p:cTn>
                              </p:par>
                              <p:par>
                                <p:cTn id="27" presetID="39" presetClass="entr" presetSubtype="0" accel="100000" fill="hold" nodeType="with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 calcmode="lin" valueType="num">
                                      <p:cBhvr>
                                        <p:cTn id="29" dur="500" fill="hold"/>
                                        <p:tgtEl>
                                          <p:spTgt spid="2">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2">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2">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 calcmode="lin" valueType="num">
                                      <p:cBhvr>
                                        <p:cTn id="3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3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3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3" name="文本占位符 5122"/>
          <p:cNvSpPr>
            <a:spLocks noGrp="1"/>
          </p:cNvSpPr>
          <p:nvPr>
            <p:ph type="body"/>
          </p:nvPr>
        </p:nvSpPr>
        <p:spPr>
          <a:xfrm>
            <a:off x="1906270" y="1064260"/>
            <a:ext cx="9724390" cy="967740"/>
          </a:xfrm>
          <a:prstGeom prst="rect">
            <a:avLst/>
          </a:prstGeom>
          <a:ln cmpd="sng">
            <a:noFill/>
            <a:miter/>
          </a:ln>
        </p:spPr>
        <p:txBody>
          <a:bodyPr>
            <a:normAutofit/>
          </a:bodyPr>
          <a:p>
            <a:pPr indent="0" fontAlgn="auto" latinLnBrk="1">
              <a:spcBef>
                <a:spcPts val="0"/>
              </a:spcBef>
              <a:buClr>
                <a:srgbClr val="0000FF"/>
              </a:buClr>
              <a:buFont typeface="Wingdings" panose="05000000000000000000" charset="0"/>
              <a:buChar char=""/>
            </a:pPr>
            <a:r>
              <a:rPr lang="en-US" altLang="zh-CN" sz="4000" b="1" dirty="0">
                <a:solidFill>
                  <a:srgbClr val="0000FF"/>
                </a:solidFill>
                <a:uFillTx/>
                <a:latin typeface="宋体" panose="02010600030101010101" pitchFamily="2" charset="-122"/>
                <a:ea typeface="黑体" panose="02010609060101010101" charset="-122"/>
              </a:rPr>
              <a:t> </a:t>
            </a:r>
            <a:r>
              <a:rPr sz="4000" b="1" dirty="0">
                <a:solidFill>
                  <a:srgbClr val="0000FF"/>
                </a:solidFill>
                <a:uFillTx/>
                <a:latin typeface="宋体" panose="02010600030101010101" pitchFamily="2" charset="-122"/>
                <a:ea typeface="黑体" panose="02010609060101010101" charset="-122"/>
              </a:rPr>
              <a:t>罗素追求哪些方面的知识？</a:t>
            </a: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  </a:t>
            </a: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a:p>
            <a:pPr marL="0" indent="0" fontAlgn="auto" latinLnBrk="1">
              <a:spcBef>
                <a:spcPts val="0"/>
              </a:spcBef>
              <a:buClr>
                <a:srgbClr val="0000FF"/>
              </a:buClr>
              <a:buFont typeface="Wingdings" panose="05000000000000000000" charset="0"/>
              <a:buNone/>
            </a:pP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合作探究</a:t>
            </a:r>
            <a:endParaRPr lang="zh-CN" altLang="en-US" sz="4000" b="1">
              <a:solidFill>
                <a:srgbClr val="7030A0"/>
              </a:solidFill>
              <a:uFillTx/>
              <a:ea typeface="黑体" panose="02010609060101010101" charset="-122"/>
            </a:endParaRPr>
          </a:p>
        </p:txBody>
      </p:sp>
      <p:sp>
        <p:nvSpPr>
          <p:cNvPr id="5" name="文本框 4"/>
          <p:cNvSpPr txBox="1"/>
          <p:nvPr/>
        </p:nvSpPr>
        <p:spPr>
          <a:xfrm>
            <a:off x="2439035" y="2362835"/>
            <a:ext cx="5288280" cy="2861310"/>
          </a:xfrm>
          <a:prstGeom prst="rect">
            <a:avLst/>
          </a:prstGeom>
          <a:noFill/>
        </p:spPr>
        <p:txBody>
          <a:bodyPr wrap="none" rtlCol="0">
            <a:spAutoFit/>
          </a:bodyPr>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渴望了解人的心灵</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知道星星为什么发光</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理解毕达哥拉斯的思想</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p:txBody>
      </p:sp>
      <p:sp>
        <p:nvSpPr>
          <p:cNvPr id="6" name="文本框 5"/>
          <p:cNvSpPr txBox="1"/>
          <p:nvPr/>
        </p:nvSpPr>
        <p:spPr>
          <a:xfrm>
            <a:off x="7414260" y="2362835"/>
            <a:ext cx="2225040" cy="2861310"/>
          </a:xfrm>
          <a:prstGeom prst="rect">
            <a:avLst/>
          </a:prstGeom>
          <a:noFill/>
        </p:spPr>
        <p:txBody>
          <a:bodyPr wrap="none" rtlCol="0">
            <a:spAutoFit/>
          </a:bodyPr>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00B050"/>
                </a:solidFill>
                <a:uFill>
                  <a:solidFill>
                    <a:srgbClr val="0000FF"/>
                  </a:solidFill>
                </a:uFill>
                <a:latin typeface="宋体" panose="02010600030101010101" pitchFamily="2" charset="-122"/>
                <a:ea typeface="黑体" panose="02010609060101010101" charset="-122"/>
                <a:sym typeface="宋体" panose="02010600030101010101" pitchFamily="2" charset="-122"/>
              </a:rPr>
              <a:t>（人类）</a:t>
            </a:r>
            <a:endParaRPr lang="zh-CN" altLang="en-US" sz="4000" b="1" dirty="0">
              <a:solidFill>
                <a:srgbClr val="00B05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00B050"/>
                </a:solidFill>
                <a:uFill>
                  <a:solidFill>
                    <a:srgbClr val="0000FF"/>
                  </a:solidFill>
                </a:uFill>
                <a:latin typeface="宋体" panose="02010600030101010101" pitchFamily="2" charset="-122"/>
                <a:ea typeface="黑体" panose="02010609060101010101" charset="-122"/>
                <a:sym typeface="宋体" panose="02010600030101010101" pitchFamily="2" charset="-122"/>
              </a:rPr>
              <a:t>（自然）</a:t>
            </a:r>
            <a:endParaRPr lang="zh-CN" altLang="en-US" sz="4000" b="1" dirty="0">
              <a:solidFill>
                <a:srgbClr val="00B05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00B050"/>
                </a:solidFill>
                <a:uFill>
                  <a:solidFill>
                    <a:srgbClr val="0000FF"/>
                  </a:solidFill>
                </a:uFill>
                <a:latin typeface="宋体" panose="02010600030101010101" pitchFamily="2" charset="-122"/>
                <a:ea typeface="黑体" panose="02010609060101010101" charset="-122"/>
                <a:sym typeface="宋体" panose="02010600030101010101" pitchFamily="2" charset="-122"/>
              </a:rPr>
              <a:t>（社会）</a:t>
            </a:r>
            <a:endParaRPr lang="zh-CN" altLang="en-US" sz="4000" b="1" dirty="0">
              <a:solidFill>
                <a:srgbClr val="00B05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p:cTn id="15" dur="500" fill="hold"/>
                                        <p:tgtEl>
                                          <p:spTgt spid="5">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5">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5">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p:cTn id="23" dur="500" fill="hold"/>
                                        <p:tgtEl>
                                          <p:spTgt spid="5">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5">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5">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Effect transition="in" filter="fade">
                                      <p:cBhvr>
                                        <p:cTn id="31" dur="2000"/>
                                        <p:tgtEl>
                                          <p:spTgt spid="6">
                                            <p:txEl>
                                              <p:pRg st="0" end="0"/>
                                            </p:txEl>
                                          </p:spTgt>
                                        </p:tgtEl>
                                      </p:cBhvr>
                                    </p:animEffect>
                                    <p:anim calcmode="lin" valueType="num">
                                      <p:cBhvr>
                                        <p:cTn id="32" dur="2000" fill="hold"/>
                                        <p:tgtEl>
                                          <p:spTgt spid="6">
                                            <p:txEl>
                                              <p:pRg st="0" end="0"/>
                                            </p:txEl>
                                          </p:spTgt>
                                        </p:tgtEl>
                                        <p:attrNameLst>
                                          <p:attrName>style.rotation</p:attrName>
                                        </p:attrNameLst>
                                      </p:cBhvr>
                                      <p:tavLst>
                                        <p:tav tm="0">
                                          <p:val>
                                            <p:fltVal val="720"/>
                                          </p:val>
                                        </p:tav>
                                        <p:tav tm="100000">
                                          <p:val>
                                            <p:fltVal val="0"/>
                                          </p:val>
                                        </p:tav>
                                      </p:tavLst>
                                    </p:anim>
                                    <p:anim calcmode="lin" valueType="num">
                                      <p:cBhvr>
                                        <p:cTn id="33" dur="2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4" dur="2000" fill="hold"/>
                                        <p:tgtEl>
                                          <p:spTgt spid="6">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35" fill="hold">
                      <p:stCondLst>
                        <p:cond delay="indefinite"/>
                      </p:stCondLst>
                      <p:childTnLst>
                        <p:par>
                          <p:cTn id="36" fill="hold">
                            <p:stCondLst>
                              <p:cond delay="0"/>
                            </p:stCondLst>
                            <p:childTnLst>
                              <p:par>
                                <p:cTn id="37" presetID="35" presetClass="entr" presetSubtype="0" fill="hold" nodeType="clickEffect">
                                  <p:stCondLst>
                                    <p:cond delay="0"/>
                                  </p:stCondLst>
                                  <p:childTnLst>
                                    <p:set>
                                      <p:cBhvr>
                                        <p:cTn id="38" dur="1" fill="hold">
                                          <p:stCondLst>
                                            <p:cond delay="0"/>
                                          </p:stCondLst>
                                        </p:cTn>
                                        <p:tgtEl>
                                          <p:spTgt spid="6">
                                            <p:txEl>
                                              <p:pRg st="1" end="1"/>
                                            </p:txEl>
                                          </p:spTgt>
                                        </p:tgtEl>
                                        <p:attrNameLst>
                                          <p:attrName>style.visibility</p:attrName>
                                        </p:attrNameLst>
                                      </p:cBhvr>
                                      <p:to>
                                        <p:strVal val="visible"/>
                                      </p:to>
                                    </p:set>
                                    <p:animEffect transition="in" filter="fade">
                                      <p:cBhvr>
                                        <p:cTn id="39" dur="2000"/>
                                        <p:tgtEl>
                                          <p:spTgt spid="6">
                                            <p:txEl>
                                              <p:pRg st="1" end="1"/>
                                            </p:txEl>
                                          </p:spTgt>
                                        </p:tgtEl>
                                      </p:cBhvr>
                                    </p:animEffect>
                                    <p:anim calcmode="lin" valueType="num">
                                      <p:cBhvr>
                                        <p:cTn id="40" dur="2000" fill="hold"/>
                                        <p:tgtEl>
                                          <p:spTgt spid="6">
                                            <p:txEl>
                                              <p:pRg st="1" end="1"/>
                                            </p:txEl>
                                          </p:spTgt>
                                        </p:tgtEl>
                                        <p:attrNameLst>
                                          <p:attrName>style.rotation</p:attrName>
                                        </p:attrNameLst>
                                      </p:cBhvr>
                                      <p:tavLst>
                                        <p:tav tm="0">
                                          <p:val>
                                            <p:fltVal val="720"/>
                                          </p:val>
                                        </p:tav>
                                        <p:tav tm="100000">
                                          <p:val>
                                            <p:fltVal val="0"/>
                                          </p:val>
                                        </p:tav>
                                      </p:tavLst>
                                    </p:anim>
                                    <p:anim calcmode="lin" valueType="num">
                                      <p:cBhvr>
                                        <p:cTn id="41" dur="2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42" dur="2000" fill="hold"/>
                                        <p:tgtEl>
                                          <p:spTgt spid="6">
                                            <p:txEl>
                                              <p:pRg st="1" end="1"/>
                                            </p:txEl>
                                          </p:spTgt>
                                        </p:tgtEl>
                                        <p:attrNameLst>
                                          <p:attrName>ppt_w</p:attrName>
                                        </p:attrNameLst>
                                      </p:cBhvr>
                                      <p:tavLst>
                                        <p:tav tm="0">
                                          <p:val>
                                            <p:fltVal val="0"/>
                                          </p:val>
                                        </p:tav>
                                        <p:tav tm="100000">
                                          <p:val>
                                            <p:strVal val="#ppt_w"/>
                                          </p:val>
                                        </p:tav>
                                      </p:tavLst>
                                    </p:anim>
                                  </p:childTnLst>
                                </p:cTn>
                              </p:par>
                            </p:childTnLst>
                          </p:cTn>
                        </p:par>
                      </p:childTnLst>
                    </p:cTn>
                  </p:par>
                  <p:par>
                    <p:cTn id="43" fill="hold">
                      <p:stCondLst>
                        <p:cond delay="indefinite"/>
                      </p:stCondLst>
                      <p:childTnLst>
                        <p:par>
                          <p:cTn id="44" fill="hold">
                            <p:stCondLst>
                              <p:cond delay="0"/>
                            </p:stCondLst>
                            <p:childTnLst>
                              <p:par>
                                <p:cTn id="45" presetID="35" presetClass="entr" presetSubtype="0" fill="hold" nodeType="clickEffect">
                                  <p:stCondLst>
                                    <p:cond delay="0"/>
                                  </p:stCondLst>
                                  <p:childTnLst>
                                    <p:set>
                                      <p:cBhvr>
                                        <p:cTn id="46" dur="1" fill="hold">
                                          <p:stCondLst>
                                            <p:cond delay="0"/>
                                          </p:stCondLst>
                                        </p:cTn>
                                        <p:tgtEl>
                                          <p:spTgt spid="6">
                                            <p:txEl>
                                              <p:pRg st="2" end="2"/>
                                            </p:txEl>
                                          </p:spTgt>
                                        </p:tgtEl>
                                        <p:attrNameLst>
                                          <p:attrName>style.visibility</p:attrName>
                                        </p:attrNameLst>
                                      </p:cBhvr>
                                      <p:to>
                                        <p:strVal val="visible"/>
                                      </p:to>
                                    </p:set>
                                    <p:animEffect transition="in" filter="fade">
                                      <p:cBhvr>
                                        <p:cTn id="47" dur="2000"/>
                                        <p:tgtEl>
                                          <p:spTgt spid="6">
                                            <p:txEl>
                                              <p:pRg st="2" end="2"/>
                                            </p:txEl>
                                          </p:spTgt>
                                        </p:tgtEl>
                                      </p:cBhvr>
                                    </p:animEffect>
                                    <p:anim calcmode="lin" valueType="num">
                                      <p:cBhvr>
                                        <p:cTn id="48" dur="2000" fill="hold"/>
                                        <p:tgtEl>
                                          <p:spTgt spid="6">
                                            <p:txEl>
                                              <p:pRg st="2" end="2"/>
                                            </p:txEl>
                                          </p:spTgt>
                                        </p:tgtEl>
                                        <p:attrNameLst>
                                          <p:attrName>style.rotation</p:attrName>
                                        </p:attrNameLst>
                                      </p:cBhvr>
                                      <p:tavLst>
                                        <p:tav tm="0">
                                          <p:val>
                                            <p:fltVal val="720"/>
                                          </p:val>
                                        </p:tav>
                                        <p:tav tm="100000">
                                          <p:val>
                                            <p:fltVal val="0"/>
                                          </p:val>
                                        </p:tav>
                                      </p:tavLst>
                                    </p:anim>
                                    <p:anim calcmode="lin" valueType="num">
                                      <p:cBhvr>
                                        <p:cTn id="49" dur="2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50" dur="2000" fill="hold"/>
                                        <p:tgtEl>
                                          <p:spTgt spid="6">
                                            <p:txEl>
                                              <p:pRg st="2" end="2"/>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3" name="文本占位符 5122"/>
          <p:cNvSpPr>
            <a:spLocks noGrp="1"/>
          </p:cNvSpPr>
          <p:nvPr>
            <p:ph type="body"/>
          </p:nvPr>
        </p:nvSpPr>
        <p:spPr>
          <a:xfrm>
            <a:off x="1374140" y="1052830"/>
            <a:ext cx="9944100" cy="4669790"/>
          </a:xfrm>
          <a:prstGeom prst="rect">
            <a:avLst/>
          </a:prstGeom>
          <a:ln cmpd="sng">
            <a:noFill/>
            <a:miter/>
          </a:ln>
        </p:spPr>
        <p:txBody>
          <a:bodyPr>
            <a:normAutofit/>
          </a:bodyPr>
          <a:p>
            <a:pPr indent="0" fontAlgn="auto" latinLnBrk="1">
              <a:spcBef>
                <a:spcPts val="0"/>
              </a:spcBef>
              <a:buClr>
                <a:srgbClr val="0000FF"/>
              </a:buClr>
              <a:buFont typeface="Wingdings" panose="05000000000000000000" charset="0"/>
              <a:buChar char=""/>
            </a:pPr>
            <a:r>
              <a:rPr lang="en-US" altLang="zh-CN" sz="4000" b="1" dirty="0">
                <a:solidFill>
                  <a:srgbClr val="0000FF"/>
                </a:solidFill>
                <a:uFillTx/>
                <a:latin typeface="宋体" panose="02010600030101010101" pitchFamily="2" charset="-122"/>
                <a:ea typeface="黑体" panose="02010609060101010101" charset="-122"/>
              </a:rPr>
              <a:t> </a:t>
            </a:r>
            <a:r>
              <a:rPr sz="4000" b="1" dirty="0">
                <a:solidFill>
                  <a:srgbClr val="0000FF"/>
                </a:solidFill>
                <a:uFillTx/>
                <a:latin typeface="宋体" panose="02010600030101010101" pitchFamily="2" charset="-122"/>
                <a:ea typeface="黑体" panose="02010609060101010101" charset="-122"/>
              </a:rPr>
              <a:t>罗素同情人类苦难的具体内涵是什么？</a:t>
            </a: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  </a:t>
            </a: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a:p>
            <a:pPr marL="0" indent="0" fontAlgn="auto" latinLnBrk="1">
              <a:spcBef>
                <a:spcPts val="0"/>
              </a:spcBef>
              <a:buClr>
                <a:srgbClr val="0000FF"/>
              </a:buClr>
              <a:buFont typeface="Wingdings" panose="05000000000000000000" charset="0"/>
              <a:buNone/>
            </a:pP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a:p>
            <a:pPr marL="0" indent="0" fontAlgn="auto" latinLnBrk="1">
              <a:lnSpc>
                <a:spcPts val="5300"/>
              </a:lnSpc>
              <a:spcBef>
                <a:spcPts val="0"/>
              </a:spcBef>
              <a:buClr>
                <a:srgbClr val="0000FF"/>
              </a:buClr>
              <a:buFont typeface="Wingdings" panose="05000000000000000000" charset="0"/>
              <a:buNone/>
            </a:pP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合作探究</a:t>
            </a:r>
            <a:endParaRPr lang="zh-CN" altLang="en-US" sz="4000" b="1">
              <a:solidFill>
                <a:srgbClr val="7030A0"/>
              </a:solidFill>
              <a:uFillTx/>
              <a:ea typeface="黑体" panose="02010609060101010101" charset="-122"/>
            </a:endParaRPr>
          </a:p>
        </p:txBody>
      </p:sp>
      <p:sp>
        <p:nvSpPr>
          <p:cNvPr id="5" name="文本框 4"/>
          <p:cNvSpPr txBox="1"/>
          <p:nvPr/>
        </p:nvSpPr>
        <p:spPr>
          <a:xfrm>
            <a:off x="2263140" y="1877060"/>
            <a:ext cx="7840980" cy="5631180"/>
          </a:xfrm>
          <a:prstGeom prst="rect">
            <a:avLst/>
          </a:prstGeom>
          <a:noFill/>
        </p:spPr>
        <p:txBody>
          <a:bodyPr wrap="none" rtlCol="0">
            <a:spAutoFit/>
          </a:bodyPr>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   </a:t>
            </a:r>
            <a:r>
              <a:rPr lang="zh-CN" altLang="en-US" sz="4000" b="1" dirty="0">
                <a:solidFill>
                  <a:srgbClr val="C00000"/>
                </a:solidFill>
                <a:uFill>
                  <a:solidFill>
                    <a:srgbClr val="0000FF"/>
                  </a:solidFill>
                </a:uFill>
                <a:latin typeface="宋体" panose="02010600030101010101" pitchFamily="2" charset="-122"/>
                <a:ea typeface="黑体" panose="02010609060101010101" charset="-122"/>
                <a:sym typeface="宋体" panose="02010600030101010101" pitchFamily="2" charset="-122"/>
              </a:rPr>
              <a:t>同情人类苦难包括：</a:t>
            </a:r>
            <a:endParaRPr lang="zh-CN" altLang="en-US" sz="4000" b="1" dirty="0">
              <a:solidFill>
                <a:srgbClr val="C0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同情饥饿中的孩子；</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同情被压迫被折磨者；</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同情无助的老人；</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同情全球性的孤独、贫穷和痛苦。</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algn="l" fontAlgn="auto" latinLnBrk="1">
              <a:lnSpc>
                <a:spcPct val="1500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       </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p:cTn id="15" dur="500" fill="hold"/>
                                        <p:tgtEl>
                                          <p:spTgt spid="5">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5">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5">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p:cTn id="23" dur="500" fill="hold"/>
                                        <p:tgtEl>
                                          <p:spTgt spid="5">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5">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5">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5">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5">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5">
                                            <p:txEl>
                                              <p:pRg st="4" end="4"/>
                                            </p:txEl>
                                          </p:spTgt>
                                        </p:tgtEl>
                                        <p:attrNameLst>
                                          <p:attrName>style.visibility</p:attrName>
                                        </p:attrNameLst>
                                      </p:cBhvr>
                                      <p:to>
                                        <p:strVal val="visible"/>
                                      </p:to>
                                    </p:set>
                                    <p:anim calcmode="lin" valueType="num">
                                      <p:cBhvr>
                                        <p:cTn id="39" dur="500" fill="hold"/>
                                        <p:tgtEl>
                                          <p:spTgt spid="5">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5">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5">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nodeType="clickEffect">
                                  <p:stCondLst>
                                    <p:cond delay="0"/>
                                  </p:stCondLst>
                                  <p:childTnLst>
                                    <p:set>
                                      <p:cBhvr>
                                        <p:cTn id="46" dur="1" fill="hold">
                                          <p:stCondLst>
                                            <p:cond delay="0"/>
                                          </p:stCondLst>
                                        </p:cTn>
                                        <p:tgtEl>
                                          <p:spTgt spid="5">
                                            <p:txEl>
                                              <p:pRg st="5" end="5"/>
                                            </p:txEl>
                                          </p:spTgt>
                                        </p:tgtEl>
                                        <p:attrNameLst>
                                          <p:attrName>style.visibility</p:attrName>
                                        </p:attrNameLst>
                                      </p:cBhvr>
                                      <p:to>
                                        <p:strVal val="visible"/>
                                      </p:to>
                                    </p:set>
                                    <p:anim calcmode="lin" valueType="num">
                                      <p:cBhvr>
                                        <p:cTn id="47" dur="500" fill="hold"/>
                                        <p:tgtEl>
                                          <p:spTgt spid="5">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5">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5">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3" name="文本占位符 5122"/>
          <p:cNvSpPr>
            <a:spLocks noGrp="1"/>
          </p:cNvSpPr>
          <p:nvPr>
            <p:ph type="body"/>
          </p:nvPr>
        </p:nvSpPr>
        <p:spPr>
          <a:xfrm>
            <a:off x="969645" y="1052830"/>
            <a:ext cx="10416540" cy="6334760"/>
          </a:xfrm>
          <a:prstGeom prst="rect">
            <a:avLst/>
          </a:prstGeom>
          <a:ln cmpd="sng">
            <a:noFill/>
            <a:miter/>
          </a:ln>
        </p:spPr>
        <p:txBody>
          <a:bodyPr>
            <a:normAutofit/>
          </a:bodyPr>
          <a:p>
            <a:pPr indent="0" fontAlgn="auto" latinLnBrk="1">
              <a:spcBef>
                <a:spcPts val="0"/>
              </a:spcBef>
              <a:buClr>
                <a:srgbClr val="0000FF"/>
              </a:buClr>
              <a:buFont typeface="Wingdings" panose="05000000000000000000" charset="0"/>
              <a:buChar char=""/>
            </a:pPr>
            <a:r>
              <a:rPr lang="en-US" altLang="zh-CN" sz="4000" b="1" dirty="0">
                <a:solidFill>
                  <a:srgbClr val="0000FF"/>
                </a:solidFill>
                <a:uFillTx/>
                <a:latin typeface="宋体" panose="02010600030101010101" pitchFamily="2" charset="-122"/>
                <a:ea typeface="黑体" panose="02010609060101010101" charset="-122"/>
              </a:rPr>
              <a:t> </a:t>
            </a:r>
            <a:r>
              <a:rPr sz="4000" b="1" dirty="0">
                <a:solidFill>
                  <a:srgbClr val="0000FF"/>
                </a:solidFill>
                <a:uFillTx/>
                <a:latin typeface="宋体" panose="02010600030101010101" pitchFamily="2" charset="-122"/>
                <a:ea typeface="黑体" panose="02010609060101010101" charset="-122"/>
              </a:rPr>
              <a:t>三</a:t>
            </a:r>
            <a:r>
              <a:rPr lang="zh-CN" sz="4000" b="1" dirty="0">
                <a:solidFill>
                  <a:srgbClr val="0000FF"/>
                </a:solidFill>
                <a:uFillTx/>
                <a:latin typeface="宋体" panose="02010600030101010101" pitchFamily="2" charset="-122"/>
                <a:ea typeface="黑体" panose="02010609060101010101" charset="-122"/>
              </a:rPr>
              <a:t>这</a:t>
            </a:r>
            <a:r>
              <a:rPr sz="4000" b="1" dirty="0">
                <a:solidFill>
                  <a:srgbClr val="0000FF"/>
                </a:solidFill>
                <a:uFillTx/>
                <a:latin typeface="宋体" panose="02010600030101010101" pitchFamily="2" charset="-122"/>
                <a:ea typeface="黑体" panose="02010609060101010101" charset="-122"/>
              </a:rPr>
              <a:t>种追求的顺序能否调换？</a:t>
            </a: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  </a:t>
            </a: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a:p>
            <a:pPr marL="0" indent="0" fontAlgn="auto" latinLnBrk="1">
              <a:spcBef>
                <a:spcPts val="0"/>
              </a:spcBef>
              <a:buClr>
                <a:srgbClr val="0000FF"/>
              </a:buClr>
              <a:buFont typeface="Wingdings" panose="05000000000000000000" charset="0"/>
              <a:buNone/>
            </a:pP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a:p>
            <a:pPr marL="0" indent="0" fontAlgn="auto" latinLnBrk="1">
              <a:lnSpc>
                <a:spcPts val="5200"/>
              </a:lnSpc>
              <a:spcBef>
                <a:spcPts val="0"/>
              </a:spcBef>
              <a:buClr>
                <a:srgbClr val="0000FF"/>
              </a:buClr>
              <a:buFont typeface="Wingdings" panose="05000000000000000000" charset="0"/>
              <a:buNone/>
            </a:pP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    </a:t>
            </a: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不能，这三种追求是按照境界、感情的</a:t>
            </a:r>
            <a:r>
              <a:rPr lang="zh-CN" altLang="en-US" sz="4000" b="1" u="heavy"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由浅入深的逻辑顺序</a:t>
            </a: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排列的。对爱情的追求是人本能的追求，对知识的渴望则进了一层，而对人类苦难的同情则深化到了博爱的境界。     </a:t>
            </a: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   </a:t>
            </a: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合作探究</a:t>
            </a:r>
            <a:endParaRPr lang="zh-CN" altLang="en-US" sz="4000" b="1">
              <a:solidFill>
                <a:srgbClr val="7030A0"/>
              </a:solidFill>
              <a:uFillTx/>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5123">
                                            <p:txEl>
                                              <p:pRg st="2" end="2"/>
                                            </p:txEl>
                                          </p:spTgt>
                                        </p:tgtEl>
                                        <p:attrNameLst>
                                          <p:attrName>style.visibility</p:attrName>
                                        </p:attrNameLst>
                                      </p:cBhvr>
                                      <p:to>
                                        <p:strVal val="visible"/>
                                      </p:to>
                                    </p:set>
                                    <p:animEffect transition="in" filter="fade">
                                      <p:cBhvr>
                                        <p:cTn id="7" dur="100"/>
                                        <p:tgtEl>
                                          <p:spTgt spid="5123">
                                            <p:txEl>
                                              <p:pRg st="2" end="2"/>
                                            </p:txEl>
                                          </p:spTgt>
                                        </p:tgtEl>
                                      </p:cBhvr>
                                    </p:animEffect>
                                    <p:anim calcmode="lin" valueType="num">
                                      <p:cBhvr>
                                        <p:cTn id="8" dur="400" fill="hold"/>
                                        <p:tgtEl>
                                          <p:spTgt spid="5123">
                                            <p:txEl>
                                              <p:pRg st="2" end="2"/>
                                            </p:txEl>
                                          </p:spTgt>
                                        </p:tgtEl>
                                        <p:attrNameLst>
                                          <p:attrName>ppt_x</p:attrName>
                                        </p:attrNameLst>
                                      </p:cBhvr>
                                      <p:tavLst>
                                        <p:tav tm="0">
                                          <p:val>
                                            <p:strVal val="#ppt_x"/>
                                          </p:val>
                                        </p:tav>
                                        <p:tav tm="100000">
                                          <p:val>
                                            <p:strVal val="#ppt_x"/>
                                          </p:val>
                                        </p:tav>
                                      </p:tavLst>
                                    </p:anim>
                                    <p:anim calcmode="lin" valueType="num">
                                      <p:cBhvr>
                                        <p:cTn id="9" dur="400" fill="hold"/>
                                        <p:tgtEl>
                                          <p:spTgt spid="5123">
                                            <p:txEl>
                                              <p:pRg st="2" end="2"/>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123">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123">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3" name="文本占位符 5122"/>
          <p:cNvSpPr>
            <a:spLocks noGrp="1"/>
          </p:cNvSpPr>
          <p:nvPr>
            <p:ph type="body"/>
          </p:nvPr>
        </p:nvSpPr>
        <p:spPr>
          <a:xfrm>
            <a:off x="1475740" y="659130"/>
            <a:ext cx="9895205" cy="1489075"/>
          </a:xfrm>
          <a:prstGeom prst="rect">
            <a:avLst/>
          </a:prstGeom>
          <a:ln cmpd="sng">
            <a:noFill/>
            <a:miter/>
          </a:ln>
        </p:spPr>
        <p:txBody>
          <a:bodyPr>
            <a:normAutofit/>
          </a:bodyPr>
          <a:p>
            <a:pPr indent="0" fontAlgn="auto" latinLnBrk="1">
              <a:spcBef>
                <a:spcPts val="0"/>
              </a:spcBef>
              <a:buClr>
                <a:srgbClr val="0000FF"/>
              </a:buClr>
              <a:buFont typeface="Wingdings" panose="05000000000000000000" charset="0"/>
              <a:buChar char=""/>
            </a:pPr>
            <a:r>
              <a:rPr lang="en-US" altLang="zh-CN" sz="4000" b="1" dirty="0">
                <a:solidFill>
                  <a:srgbClr val="0000FF"/>
                </a:solidFill>
                <a:uFillTx/>
                <a:latin typeface="宋体" panose="02010600030101010101" pitchFamily="2" charset="-122"/>
                <a:ea typeface="黑体" panose="02010609060101010101" charset="-122"/>
              </a:rPr>
              <a:t> </a:t>
            </a:r>
            <a:r>
              <a:rPr sz="4000" b="1" dirty="0">
                <a:solidFill>
                  <a:srgbClr val="0000FF"/>
                </a:solidFill>
                <a:uFillTx/>
                <a:latin typeface="宋体" panose="02010600030101010101" pitchFamily="2" charset="-122"/>
                <a:ea typeface="黑体" panose="02010609060101010101" charset="-122"/>
              </a:rPr>
              <a:t>其中哪一种追求令他最执着，也是最重要的？</a:t>
            </a: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  </a:t>
            </a: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a:p>
            <a:pPr marL="0" indent="0" fontAlgn="auto" latinLnBrk="1">
              <a:spcBef>
                <a:spcPts val="0"/>
              </a:spcBef>
              <a:buClr>
                <a:srgbClr val="0000FF"/>
              </a:buClr>
              <a:buFont typeface="Wingdings" panose="05000000000000000000" charset="0"/>
              <a:buNone/>
            </a:pP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a:p>
            <a:pPr marL="0" indent="0" fontAlgn="auto" latinLnBrk="1">
              <a:lnSpc>
                <a:spcPts val="5200"/>
              </a:lnSpc>
              <a:spcBef>
                <a:spcPts val="0"/>
              </a:spcBef>
              <a:buClr>
                <a:srgbClr val="0000FF"/>
              </a:buClr>
              <a:buFont typeface="Wingdings" panose="05000000000000000000" charset="0"/>
              <a:buNone/>
            </a:pP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合作探究</a:t>
            </a:r>
            <a:endParaRPr lang="zh-CN" altLang="en-US" sz="4000" b="1">
              <a:solidFill>
                <a:srgbClr val="7030A0"/>
              </a:solidFill>
              <a:uFillTx/>
              <a:ea typeface="黑体" panose="02010609060101010101" charset="-122"/>
            </a:endParaRPr>
          </a:p>
        </p:txBody>
      </p:sp>
      <p:sp>
        <p:nvSpPr>
          <p:cNvPr id="3" name="文本占位符 5122"/>
          <p:cNvSpPr>
            <a:spLocks noGrp="1"/>
          </p:cNvSpPr>
          <p:nvPr/>
        </p:nvSpPr>
        <p:spPr>
          <a:xfrm>
            <a:off x="1475740" y="2148205"/>
            <a:ext cx="10145395" cy="4732655"/>
          </a:xfrm>
          <a:prstGeom prst="rect">
            <a:avLst/>
          </a:prstGeom>
          <a:ln cmpd="sng">
            <a:noFill/>
            <a:miter/>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latinLnBrk="1">
              <a:spcBef>
                <a:spcPts val="0"/>
              </a:spcBef>
              <a:buClr>
                <a:srgbClr val="0000FF"/>
              </a:buClr>
              <a:buFont typeface="Wingdings" panose="05000000000000000000" charset="0"/>
              <a:buNone/>
            </a:pPr>
            <a:r>
              <a:rPr lang="en-US" altLang="zh-CN"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    </a:t>
            </a: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同情心。</a:t>
            </a:r>
            <a:endPar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endParaRPr>
          </a:p>
          <a:p>
            <a:pPr marL="0" indent="0" fontAlgn="auto" latinLnBrk="1">
              <a:lnSpc>
                <a:spcPts val="5200"/>
              </a:lnSpc>
              <a:spcBef>
                <a:spcPts val="0"/>
              </a:spcBef>
              <a:buClr>
                <a:srgbClr val="0000FF"/>
              </a:buClr>
              <a:buFont typeface="Wingdings" panose="05000000000000000000" charset="0"/>
              <a:buNone/>
            </a:pPr>
            <a:r>
              <a:rPr lang="zh-CN" altLang="en-US" sz="40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    爱情的获得和知识的追求使作者体验到了如在天堂般的幸福，但世界上触目皆是的战争、疾病、贫困和孤独又把他从天堂带回尘世。而且如果没有对人类的同情心，没有爱和悲悯，追求爱情可能会产生爱情恐怖主义；追求知识可能会成为灾难的帮凶。     </a:t>
            </a: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   </a:t>
            </a: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3" name="文本占位符 5122"/>
          <p:cNvSpPr>
            <a:spLocks noGrp="1"/>
          </p:cNvSpPr>
          <p:nvPr>
            <p:ph type="body"/>
          </p:nvPr>
        </p:nvSpPr>
        <p:spPr>
          <a:xfrm>
            <a:off x="1220470" y="1033145"/>
            <a:ext cx="10167620" cy="5316220"/>
          </a:xfrm>
          <a:prstGeom prst="rect">
            <a:avLst/>
          </a:prstGeom>
          <a:ln cmpd="sng">
            <a:noFill/>
            <a:miter/>
          </a:ln>
        </p:spPr>
        <p:txBody>
          <a:bodyPr>
            <a:normAutofit/>
          </a:bodyPr>
          <a:p>
            <a:pPr>
              <a:buClr>
                <a:srgbClr val="0000FF"/>
              </a:buClr>
              <a:buFont typeface="Wingdings" panose="05000000000000000000" charset="0"/>
              <a:buChar char=""/>
            </a:pPr>
            <a:r>
              <a:rPr lang="en-US" altLang="zh-CN" sz="4000" b="1" dirty="0">
                <a:solidFill>
                  <a:srgbClr val="0000FF"/>
                </a:solidFill>
                <a:uFillTx/>
                <a:latin typeface="宋体" panose="02010600030101010101" pitchFamily="2" charset="-122"/>
                <a:ea typeface="黑体" panose="02010609060101010101" charset="-122"/>
              </a:rPr>
              <a:t>  </a:t>
            </a:r>
            <a:r>
              <a:rPr lang="zh-CN" altLang="en-US" sz="4000" b="1" dirty="0">
                <a:solidFill>
                  <a:srgbClr val="0000FF"/>
                </a:solidFill>
                <a:uFillTx/>
                <a:latin typeface="宋体" panose="02010600030101010101" pitchFamily="2" charset="-122"/>
                <a:ea typeface="黑体" panose="02010609060101010101" charset="-122"/>
              </a:rPr>
              <a:t>虽然罗素一生的追求常给他在人生苦海上带来绝望，但他仍认为值得活，这体现了他是一个怎么样的人？</a:t>
            </a:r>
            <a:endParaRPr lang="zh-CN" altLang="en-US" sz="4000" b="1" dirty="0">
              <a:solidFill>
                <a:srgbClr val="0000FF"/>
              </a:solidFill>
              <a:uFillTx/>
              <a:latin typeface="宋体" panose="02010600030101010101" pitchFamily="2" charset="-122"/>
              <a:ea typeface="黑体" panose="02010609060101010101" charset="-122"/>
            </a:endParaRPr>
          </a:p>
          <a:p>
            <a:pPr marL="0" indent="0">
              <a:buNone/>
            </a:pPr>
            <a:endParaRPr lang="zh-CN" altLang="en-US" sz="4000" b="1" dirty="0">
              <a:solidFill>
                <a:srgbClr val="0000FF"/>
              </a:solidFill>
              <a:uFillTx/>
              <a:latin typeface="宋体" panose="02010600030101010101" pitchFamily="2" charset="-122"/>
              <a:ea typeface="黑体" panose="02010609060101010101" charset="-122"/>
            </a:endParaRPr>
          </a:p>
          <a:p>
            <a:pPr marL="0" indent="0">
              <a:buNone/>
            </a:pP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    热爱人类、热爱生活，具有博大胸襟和高洁情怀的大思想家。</a:t>
            </a: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
        <p:nvSpPr>
          <p:cNvPr id="2" name="文本框 1"/>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合作探究</a:t>
            </a:r>
            <a:endParaRPr lang="zh-CN" altLang="en-US" sz="4000" b="1">
              <a:solidFill>
                <a:srgbClr val="7030A0"/>
              </a:solidFill>
              <a:uFillTx/>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123">
                                            <p:txEl>
                                              <p:pRg st="2" end="2"/>
                                            </p:txEl>
                                          </p:spTgt>
                                        </p:tgtEl>
                                        <p:attrNameLst>
                                          <p:attrName>style.visibility</p:attrName>
                                        </p:attrNameLst>
                                      </p:cBhvr>
                                      <p:to>
                                        <p:strVal val="visible"/>
                                      </p:to>
                                    </p:set>
                                    <p:anim calcmode="lin" valueType="num">
                                      <p:cBhvr>
                                        <p:cTn id="7" dur="1000" fill="hold"/>
                                        <p:tgtEl>
                                          <p:spTgt spid="5123">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512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1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3" name="文本占位符 5122"/>
          <p:cNvSpPr>
            <a:spLocks noGrp="1"/>
          </p:cNvSpPr>
          <p:nvPr>
            <p:ph type="body"/>
          </p:nvPr>
        </p:nvSpPr>
        <p:spPr>
          <a:xfrm>
            <a:off x="1118235" y="2007235"/>
            <a:ext cx="9956165" cy="3752850"/>
          </a:xfrm>
          <a:prstGeom prst="rect">
            <a:avLst/>
          </a:prstGeom>
          <a:ln cmpd="sng">
            <a:noFill/>
            <a:miter/>
          </a:ln>
        </p:spPr>
        <p:txBody>
          <a:bodyPr>
            <a:normAutofit/>
          </a:bodyPr>
          <a:p>
            <a:pPr marL="0" indent="0" fontAlgn="auto">
              <a:lnSpc>
                <a:spcPts val="5100"/>
              </a:lnSpc>
              <a:spcBef>
                <a:spcPts val="0"/>
              </a:spcBef>
              <a:buClr>
                <a:srgbClr val="0000FF"/>
              </a:buClr>
              <a:buFont typeface="Wingdings" panose="05000000000000000000" charset="0"/>
              <a:buNone/>
            </a:pPr>
            <a:r>
              <a:rPr lang="en-US" altLang="zh-CN" sz="4000" b="1" dirty="0">
                <a:solidFill>
                  <a:srgbClr val="FF0000"/>
                </a:solidFill>
                <a:uFillTx/>
                <a:latin typeface="宋体" panose="02010600030101010101" pitchFamily="2" charset="-122"/>
                <a:ea typeface="黑体" panose="02010609060101010101" charset="-122"/>
                <a:sym typeface="宋体" panose="02010600030101010101" pitchFamily="2" charset="-122"/>
              </a:rPr>
              <a:t>    </a:t>
            </a: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这篇散文以饱含情愫的如椽巨笔精要地概述了支配作者一生的三种强烈的感情，表达了他对爱情和知识的执着追求，以及对人类和平与安宁的莫大关心，显示了作者</a:t>
            </a:r>
            <a:r>
              <a:rPr lang="zh-CN" altLang="en-US" sz="4000" b="1" u="heavy"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崇高而博大的胸怀</a:t>
            </a: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，字里行间洋溢着</a:t>
            </a:r>
            <a:r>
              <a:rPr lang="zh-CN" altLang="en-US" sz="4000" b="1" u="heavy"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博爱精神</a:t>
            </a: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a:t>
            </a: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
        <p:nvSpPr>
          <p:cNvPr id="2" name="文本框 1"/>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合作探究</a:t>
            </a:r>
            <a:endParaRPr lang="zh-CN" altLang="en-US" sz="4000" b="1">
              <a:solidFill>
                <a:srgbClr val="7030A0"/>
              </a:solidFill>
              <a:uFillTx/>
              <a:ea typeface="黑体" panose="02010609060101010101" charset="-122"/>
            </a:endParaRPr>
          </a:p>
        </p:txBody>
      </p:sp>
      <p:sp>
        <p:nvSpPr>
          <p:cNvPr id="4" name="文本框 3"/>
          <p:cNvSpPr txBox="1"/>
          <p:nvPr/>
        </p:nvSpPr>
        <p:spPr>
          <a:xfrm>
            <a:off x="4615180" y="901700"/>
            <a:ext cx="2225040" cy="706755"/>
          </a:xfrm>
          <a:prstGeom prst="rect">
            <a:avLst/>
          </a:prstGeom>
          <a:noFill/>
        </p:spPr>
        <p:txBody>
          <a:bodyPr wrap="none" rtlCol="0">
            <a:spAutoFit/>
          </a:bodyPr>
          <a:p>
            <a:pPr algn="l"/>
            <a:r>
              <a:rPr lang="zh-CN" altLang="en-US" sz="4000" b="1">
                <a:solidFill>
                  <a:srgbClr val="0000FF"/>
                </a:solidFill>
                <a:uFillTx/>
                <a:ea typeface="黑体" panose="02010609060101010101" charset="-122"/>
              </a:rPr>
              <a:t>文章主旨</a:t>
            </a:r>
            <a:endParaRPr lang="zh-CN" altLang="en-US" sz="4000" b="1">
              <a:solidFill>
                <a:srgbClr val="0000FF"/>
              </a:solidFill>
              <a:uFillTx/>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fade">
                                      <p:cBhvr>
                                        <p:cTn id="7" dur="100"/>
                                        <p:tgtEl>
                                          <p:spTgt spid="5123">
                                            <p:txEl>
                                              <p:pRg st="0" end="0"/>
                                            </p:txEl>
                                          </p:spTgt>
                                        </p:tgtEl>
                                      </p:cBhvr>
                                    </p:animEffect>
                                    <p:anim calcmode="lin" valueType="num">
                                      <p:cBhvr>
                                        <p:cTn id="8" dur="400" fill="hold"/>
                                        <p:tgtEl>
                                          <p:spTgt spid="512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5123">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123">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123">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0" showMasterSp="0">
  <p:cSld>
    <p:spTree>
      <p:nvGrpSpPr>
        <p:cNvPr id="1" name=""/>
        <p:cNvGrpSpPr/>
        <p:nvPr/>
      </p:nvGrpSpPr>
      <p:grpSpPr/>
      <p:sp>
        <p:nvSpPr>
          <p:cNvPr id="5123" name="文本占位符 5122"/>
          <p:cNvSpPr>
            <a:spLocks noGrp="1"/>
          </p:cNvSpPr>
          <p:nvPr>
            <p:ph type="body"/>
          </p:nvPr>
        </p:nvSpPr>
        <p:spPr>
          <a:xfrm>
            <a:off x="1413510" y="1033145"/>
            <a:ext cx="10167620" cy="5316220"/>
          </a:xfrm>
          <a:prstGeom prst="rect">
            <a:avLst/>
          </a:prstGeom>
          <a:ln cmpd="sng">
            <a:noFill/>
            <a:miter/>
          </a:ln>
        </p:spPr>
        <p:txBody>
          <a:bodyPr>
            <a:normAutofit fontScale="90000"/>
          </a:bodyPr>
          <a:p>
            <a:pPr>
              <a:buClr>
                <a:srgbClr val="0000FF"/>
              </a:buClr>
              <a:buFont typeface="Wingdings" panose="05000000000000000000" charset="0"/>
              <a:buChar char=""/>
            </a:pPr>
            <a:r>
              <a:rPr lang="en-US" altLang="zh-CN" sz="4000" b="1" dirty="0">
                <a:solidFill>
                  <a:srgbClr val="0000FF"/>
                </a:solidFill>
                <a:uFillTx/>
                <a:latin typeface="宋体" panose="02010600030101010101" pitchFamily="2" charset="-122"/>
                <a:ea typeface="黑体" panose="02010609060101010101" charset="-122"/>
              </a:rPr>
              <a:t>  </a:t>
            </a:r>
            <a:r>
              <a:rPr lang="zh-CN" altLang="en-US" sz="4000" b="1" dirty="0">
                <a:solidFill>
                  <a:srgbClr val="0000FF"/>
                </a:solidFill>
                <a:uFillTx/>
                <a:latin typeface="宋体" panose="02010600030101010101" pitchFamily="2" charset="-122"/>
                <a:ea typeface="黑体" panose="02010609060101010101" charset="-122"/>
              </a:rPr>
              <a:t>你是如何理解最后一段话的？</a:t>
            </a:r>
            <a:endParaRPr lang="zh-CN" altLang="en-US" sz="4000" b="1" dirty="0">
              <a:solidFill>
                <a:srgbClr val="0000FF"/>
              </a:solidFill>
              <a:uFillTx/>
              <a:latin typeface="宋体" panose="02010600030101010101" pitchFamily="2" charset="-122"/>
              <a:ea typeface="黑体" panose="02010609060101010101" charset="-122"/>
            </a:endParaRPr>
          </a:p>
          <a:p>
            <a:pPr marL="0" indent="0">
              <a:buNone/>
            </a:pPr>
            <a:endParaRPr lang="zh-CN" altLang="en-US" sz="4000" b="1" dirty="0">
              <a:solidFill>
                <a:srgbClr val="0000FF"/>
              </a:solidFill>
              <a:uFillTx/>
              <a:latin typeface="宋体" panose="02010600030101010101" pitchFamily="2" charset="-122"/>
              <a:ea typeface="黑体" panose="02010609060101010101" charset="-122"/>
            </a:endParaRPr>
          </a:p>
          <a:p>
            <a:pPr marL="0" indent="0">
              <a:buNone/>
            </a:pPr>
            <a:r>
              <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rPr>
              <a:t>    这段话再次重申活着的理由，并表明对自己一生的肯定。确实，爱情、知识、同情，写在了罗素生活的旗帜上，高高飘扬。他的追求激情，追求知识，关爱人类，从不同角度塑造了伟人罗素。这篇文章，可看作罗素生活的宣言书，这其实也是古今中外许多伟大人物共同的人生准则，具有普遍意义，所以它能引起人们的共鸣。</a:t>
            </a:r>
            <a:endParaRPr lang="zh-CN" altLang="en-US" sz="40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
        <p:nvSpPr>
          <p:cNvPr id="2" name="文本框 1"/>
          <p:cNvSpPr txBox="1"/>
          <p:nvPr/>
        </p:nvSpPr>
        <p:spPr>
          <a:xfrm>
            <a:off x="38100" y="3683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合作探究</a:t>
            </a:r>
            <a:endParaRPr lang="zh-CN" altLang="en-US" sz="4000" b="1">
              <a:solidFill>
                <a:srgbClr val="7030A0"/>
              </a:solidFill>
              <a:uFillTx/>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123">
                                            <p:txEl>
                                              <p:pRg st="2" end="2"/>
                                            </p:txEl>
                                          </p:spTgt>
                                        </p:tgtEl>
                                        <p:attrNameLst>
                                          <p:attrName>style.visibility</p:attrName>
                                        </p:attrNameLst>
                                      </p:cBhvr>
                                      <p:to>
                                        <p:strVal val="visible"/>
                                      </p:to>
                                    </p:set>
                                    <p:animEffect transition="in" filter="fade">
                                      <p:cBhvr>
                                        <p:cTn id="7" dur="1000"/>
                                        <p:tgtEl>
                                          <p:spTgt spid="5123">
                                            <p:txEl>
                                              <p:pRg st="2" end="2"/>
                                            </p:txEl>
                                          </p:spTgt>
                                        </p:tgtEl>
                                      </p:cBhvr>
                                    </p:animEffect>
                                    <p:anim calcmode="lin" valueType="num">
                                      <p:cBhvr>
                                        <p:cTn id="8" dur="1000" fill="hold"/>
                                        <p:tgtEl>
                                          <p:spTgt spid="512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12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5" name="文本框 2"/>
          <p:cNvSpPr txBox="1"/>
          <p:nvPr/>
        </p:nvSpPr>
        <p:spPr>
          <a:xfrm>
            <a:off x="1276350" y="1014095"/>
            <a:ext cx="10029190" cy="5426075"/>
          </a:xfrm>
          <a:prstGeom prst="rect">
            <a:avLst/>
          </a:prstGeom>
          <a:noFill/>
          <a:ln w="9525">
            <a:noFill/>
          </a:ln>
        </p:spPr>
        <p:txBody>
          <a:bodyPr wrap="square">
            <a:spAutoFit/>
          </a:bodyPr>
          <a:p>
            <a:pPr fontAlgn="auto">
              <a:lnSpc>
                <a:spcPts val="5200"/>
              </a:lnSpc>
            </a:pPr>
            <a:r>
              <a:rPr lang="en-US" altLang="zh-CN" sz="4000" b="1">
                <a:solidFill>
                  <a:srgbClr val="0000FF"/>
                </a:solidFill>
                <a:uFillTx/>
                <a:latin typeface="黑体" panose="02010609060101010101" charset="-122"/>
                <a:ea typeface="黑体" panose="02010609060101010101" charset="-122"/>
                <a:sym typeface="宋体" panose="02010600030101010101" pitchFamily="2" charset="-122"/>
              </a:rPr>
              <a:t>   “</a:t>
            </a:r>
            <a:r>
              <a:rPr lang="zh-CN" altLang="en-US" sz="4000" b="1" dirty="0">
                <a:solidFill>
                  <a:srgbClr val="0000FF"/>
                </a:solidFill>
                <a:uFillTx/>
                <a:latin typeface="黑体" panose="02010609060101010101" charset="-122"/>
                <a:ea typeface="黑体" panose="02010609060101010101" charset="-122"/>
                <a:sym typeface="宋体" panose="02010600030101010101" pitchFamily="2" charset="-122"/>
              </a:rPr>
              <a:t>我为什么而活着？”古往今来，人们千百次地这样追问过自己。我究竟为什么而活着，这个问题既简单又复杂。有的人碌碌一生，未及思考就已经成为人间的匆匆过客</a:t>
            </a:r>
            <a:r>
              <a:rPr lang="en-US" altLang="zh-CN" sz="4000" b="1">
                <a:solidFill>
                  <a:srgbClr val="0000FF"/>
                </a:solidFill>
                <a:uFillTx/>
                <a:latin typeface="黑体" panose="02010609060101010101" charset="-122"/>
                <a:ea typeface="黑体" panose="02010609060101010101" charset="-122"/>
                <a:sym typeface="宋体" panose="02010600030101010101" pitchFamily="2" charset="-122"/>
              </a:rPr>
              <a:t>;</a:t>
            </a:r>
            <a:r>
              <a:rPr lang="zh-CN" altLang="en-US" sz="4000" b="1" dirty="0">
                <a:solidFill>
                  <a:srgbClr val="0000FF"/>
                </a:solidFill>
                <a:uFillTx/>
                <a:latin typeface="黑体" panose="02010609060101010101" charset="-122"/>
                <a:ea typeface="黑体" panose="02010609060101010101" charset="-122"/>
                <a:sym typeface="宋体" panose="02010600030101010101" pitchFamily="2" charset="-122"/>
              </a:rPr>
              <a:t>有的人搜故寻今，苦思冥想，终其一生也未能参透其中玄机。今天就让我们来看一看西方的一位伟人是怎样回答这个问题的。他就是本文的作者罗素。</a:t>
            </a:r>
            <a:endParaRPr lang="zh-CN" altLang="en-US" sz="4000" b="1" dirty="0">
              <a:solidFill>
                <a:srgbClr val="0000FF"/>
              </a:solidFill>
              <a:uFillTx/>
              <a:latin typeface="黑体" panose="02010609060101010101" charset="-122"/>
              <a:ea typeface="黑体" panose="02010609060101010101" charset="-122"/>
              <a:sym typeface="宋体" panose="02010600030101010101" pitchFamily="2" charset="-122"/>
            </a:endParaRPr>
          </a:p>
        </p:txBody>
      </p:sp>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课堂导入</a:t>
            </a:r>
            <a:endParaRPr lang="zh-CN" altLang="en-US" sz="4000" b="1">
              <a:solidFill>
                <a:srgbClr val="7030A0"/>
              </a:solidFill>
              <a:uFillTx/>
              <a:ea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3" name="文本占位符 5122"/>
          <p:cNvSpPr>
            <a:spLocks noGrp="1"/>
          </p:cNvSpPr>
          <p:nvPr>
            <p:ph type="body"/>
          </p:nvPr>
        </p:nvSpPr>
        <p:spPr>
          <a:xfrm>
            <a:off x="1343025" y="1264920"/>
            <a:ext cx="10238105" cy="1334135"/>
          </a:xfrm>
          <a:prstGeom prst="rect">
            <a:avLst/>
          </a:prstGeom>
          <a:ln cmpd="sng">
            <a:noFill/>
            <a:miter/>
          </a:ln>
        </p:spPr>
        <p:txBody>
          <a:bodyPr>
            <a:normAutofit/>
          </a:bodyPr>
          <a:p>
            <a:pPr>
              <a:buClr>
                <a:srgbClr val="0000FF"/>
              </a:buClr>
              <a:buFont typeface="Wingdings" panose="05000000000000000000" charset="0"/>
              <a:buChar char=""/>
            </a:pPr>
            <a:r>
              <a:rPr lang="en-US" altLang="zh-CN" sz="3600" b="1" dirty="0">
                <a:solidFill>
                  <a:srgbClr val="0000FF"/>
                </a:solidFill>
                <a:uFillTx/>
                <a:latin typeface="宋体" panose="02010600030101010101" pitchFamily="2" charset="-122"/>
                <a:ea typeface="黑体" panose="02010609060101010101" charset="-122"/>
              </a:rPr>
              <a:t> </a:t>
            </a:r>
            <a:r>
              <a:rPr lang="zh-CN" altLang="en-US" sz="3600" b="1" dirty="0">
                <a:solidFill>
                  <a:srgbClr val="0000FF"/>
                </a:solidFill>
                <a:uFillTx/>
                <a:latin typeface="宋体" panose="02010600030101010101" pitchFamily="2" charset="-122"/>
                <a:ea typeface="黑体" panose="02010609060101010101" charset="-122"/>
              </a:rPr>
              <a:t>这三种激情，就像飓风一样，在深深的苦海上，肆意的把我吹来吹去，吹到濒临绝望的边缘。</a:t>
            </a:r>
            <a:endParaRPr lang="zh-CN" altLang="en-US" sz="3600" b="1" dirty="0">
              <a:solidFill>
                <a:srgbClr val="0000FF"/>
              </a:solidFill>
              <a:uFillTx/>
              <a:latin typeface="宋体" panose="02010600030101010101" pitchFamily="2" charset="-122"/>
              <a:ea typeface="黑体" panose="02010609060101010101" charset="-122"/>
            </a:endParaRPr>
          </a:p>
          <a:p>
            <a:pPr marL="0" indent="0">
              <a:buNone/>
            </a:pPr>
            <a:endParaRPr lang="zh-CN" altLang="en-US" sz="36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
        <p:nvSpPr>
          <p:cNvPr id="2" name="文本框 1"/>
          <p:cNvSpPr txBox="1"/>
          <p:nvPr/>
        </p:nvSpPr>
        <p:spPr>
          <a:xfrm>
            <a:off x="38100" y="3683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语言赏析</a:t>
            </a:r>
            <a:endParaRPr lang="zh-CN" altLang="en-US" sz="4000" b="1">
              <a:solidFill>
                <a:srgbClr val="7030A0"/>
              </a:solidFill>
              <a:uFillTx/>
              <a:ea typeface="黑体" panose="02010609060101010101" charset="-122"/>
            </a:endParaRPr>
          </a:p>
        </p:txBody>
      </p:sp>
      <p:sp>
        <p:nvSpPr>
          <p:cNvPr id="231426" name="文本框 40961"/>
          <p:cNvSpPr txBox="1"/>
          <p:nvPr/>
        </p:nvSpPr>
        <p:spPr>
          <a:xfrm>
            <a:off x="2548097" y="378778"/>
            <a:ext cx="7530465" cy="645160"/>
          </a:xfrm>
          <a:prstGeom prst="rect">
            <a:avLst/>
          </a:prstGeom>
          <a:noFill/>
          <a:ln w="9525">
            <a:noFill/>
          </a:ln>
        </p:spPr>
        <p:txBody>
          <a:bodyPr wrap="none">
            <a:spAutoFit/>
          </a:bodyPr>
          <a:p>
            <a:pPr algn="ctr">
              <a:buFont typeface="Arial" panose="020B0604020202020204" pitchFamily="34" charset="0"/>
              <a:buNone/>
            </a:pPr>
            <a:r>
              <a:rPr lang="zh-CN" altLang="en-US" sz="3600" b="1" dirty="0">
                <a:solidFill>
                  <a:srgbClr val="00B050"/>
                </a:solidFill>
                <a:uFillTx/>
                <a:latin typeface="宋体" panose="02010600030101010101" pitchFamily="2" charset="-122"/>
                <a:ea typeface="黑体" panose="02010609060101010101" charset="-122"/>
              </a:rPr>
              <a:t>体味语言的含蓄,充满激情,富于理性</a:t>
            </a:r>
            <a:endParaRPr lang="zh-CN" altLang="en-US" sz="3600" b="1" dirty="0">
              <a:solidFill>
                <a:srgbClr val="00B050"/>
              </a:solidFill>
              <a:uFillTx/>
              <a:latin typeface="宋体" panose="02010600030101010101" pitchFamily="2" charset="-122"/>
              <a:ea typeface="黑体" panose="02010609060101010101" charset="-122"/>
            </a:endParaRPr>
          </a:p>
        </p:txBody>
      </p:sp>
      <p:sp>
        <p:nvSpPr>
          <p:cNvPr id="3" name="文本占位符 5122"/>
          <p:cNvSpPr>
            <a:spLocks noGrp="1"/>
          </p:cNvSpPr>
          <p:nvPr/>
        </p:nvSpPr>
        <p:spPr>
          <a:xfrm>
            <a:off x="1402715" y="2954020"/>
            <a:ext cx="10178415" cy="3562350"/>
          </a:xfrm>
          <a:prstGeom prst="rect">
            <a:avLst/>
          </a:prstGeom>
          <a:ln cmpd="sng">
            <a:noFill/>
            <a:miter/>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Clr>
                <a:srgbClr val="0000FF"/>
              </a:buClr>
              <a:buFont typeface="Wingdings" panose="05000000000000000000" charset="0"/>
              <a:buNone/>
            </a:pPr>
            <a:r>
              <a:rPr lang="en-US" altLang="zh-CN" sz="3600" b="1"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    </a:t>
            </a:r>
            <a:r>
              <a:rPr lang="zh-CN" altLang="en-US" sz="3600" b="1" u="heavy"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比喻</a:t>
            </a:r>
            <a:r>
              <a:rPr lang="zh-CN" altLang="en-US" sz="3600" b="1" dirty="0">
                <a:solidFill>
                  <a:srgbClr val="FF0000"/>
                </a:solidFill>
                <a:uFillTx/>
                <a:latin typeface="宋体" panose="02010600030101010101" pitchFamily="2" charset="-122"/>
                <a:ea typeface="黑体" panose="02010609060101010101" charset="-122"/>
                <a:sym typeface="宋体" panose="02010600030101010101" pitchFamily="2" charset="-122"/>
              </a:rPr>
              <a:t>。“像飓风一样”说明激情的无比强烈，“深深的苦海”指的是人生的苦难，“濒临绝望的边缘”指的是作者渴望减轻这些苦难但是无能为力，而且自己也深受其害。作者把自己的感情溶入形象的比喻中，使的文章的语言含蓄生动,充满激情,富于理性色彩.</a:t>
            </a:r>
            <a:endParaRPr lang="zh-CN" altLang="en-US" sz="36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3" name="文本占位符 5122"/>
          <p:cNvSpPr>
            <a:spLocks noGrp="1"/>
          </p:cNvSpPr>
          <p:nvPr>
            <p:ph type="body"/>
          </p:nvPr>
        </p:nvSpPr>
        <p:spPr>
          <a:xfrm>
            <a:off x="1220470" y="1419225"/>
            <a:ext cx="10167620" cy="5316220"/>
          </a:xfrm>
          <a:prstGeom prst="rect">
            <a:avLst/>
          </a:prstGeom>
          <a:ln cmpd="sng">
            <a:noFill/>
            <a:miter/>
          </a:ln>
        </p:spPr>
        <p:txBody>
          <a:bodyPr>
            <a:normAutofit fontScale="90000"/>
          </a:bodyPr>
          <a:p>
            <a:pPr>
              <a:buClr>
                <a:srgbClr val="0000FF"/>
              </a:buClr>
              <a:buFont typeface="Wingdings" panose="05000000000000000000" charset="0"/>
              <a:buChar char=""/>
            </a:pPr>
            <a:r>
              <a:rPr lang="en-US" altLang="zh-CN" sz="3600" b="1" dirty="0">
                <a:solidFill>
                  <a:srgbClr val="0000FF"/>
                </a:solidFill>
                <a:uFillTx/>
                <a:latin typeface="宋体" panose="02010600030101010101" pitchFamily="2" charset="-122"/>
                <a:ea typeface="黑体" panose="02010609060101010101" charset="-122"/>
              </a:rPr>
              <a:t>  </a:t>
            </a:r>
            <a:r>
              <a:rPr lang="zh-CN" altLang="en-US" sz="3600" b="1" dirty="0">
                <a:solidFill>
                  <a:srgbClr val="0000FF"/>
                </a:solidFill>
                <a:uFillTx/>
                <a:latin typeface="宋体" panose="02010600030101010101" pitchFamily="2" charset="-122"/>
                <a:ea typeface="黑体" panose="02010609060101010101" charset="-122"/>
              </a:rPr>
              <a:t>因为爱情可以解除孤寂——那是一颗震撼的心,在世界的边缘，俯瞰那冰冷死寂、深不可测的深渊。</a:t>
            </a:r>
            <a:endParaRPr lang="zh-CN" altLang="en-US" sz="3600" b="1" dirty="0">
              <a:solidFill>
                <a:srgbClr val="0000FF"/>
              </a:solidFill>
              <a:uFillTx/>
              <a:latin typeface="宋体" panose="02010600030101010101" pitchFamily="2" charset="-122"/>
              <a:ea typeface="黑体" panose="02010609060101010101" charset="-122"/>
            </a:endParaRPr>
          </a:p>
          <a:p>
            <a:pPr marL="0" indent="0">
              <a:buNone/>
            </a:pPr>
            <a:endParaRPr lang="zh-CN" altLang="en-US" sz="3600" b="1" dirty="0">
              <a:solidFill>
                <a:srgbClr val="0000FF"/>
              </a:solidFill>
              <a:uFillTx/>
              <a:latin typeface="宋体" panose="02010600030101010101" pitchFamily="2" charset="-122"/>
              <a:ea typeface="黑体" panose="02010609060101010101" charset="-122"/>
            </a:endParaRPr>
          </a:p>
          <a:p>
            <a:pPr marL="0" indent="0">
              <a:buNone/>
            </a:pPr>
            <a:r>
              <a:rPr lang="zh-CN" altLang="en-US" sz="3600" b="1" dirty="0">
                <a:solidFill>
                  <a:srgbClr val="FF0000"/>
                </a:solidFill>
                <a:uFillTx/>
                <a:latin typeface="宋体" panose="02010600030101010101" pitchFamily="2" charset="-122"/>
                <a:ea typeface="黑体" panose="02010609060101010101" charset="-122"/>
                <a:sym typeface="宋体" panose="02010600030101010101" pitchFamily="2" charset="-122"/>
              </a:rPr>
              <a:t>    句中的破折号表示</a:t>
            </a:r>
            <a:r>
              <a:rPr lang="zh-CN" altLang="en-US" sz="3600" b="1" u="heavy" dirty="0">
                <a:solidFill>
                  <a:srgbClr val="FF0000"/>
                </a:solidFill>
                <a:uFill>
                  <a:solidFill>
                    <a:srgbClr val="0000FF"/>
                  </a:solidFill>
                </a:uFill>
                <a:latin typeface="宋体" panose="02010600030101010101" pitchFamily="2" charset="-122"/>
                <a:ea typeface="黑体" panose="02010609060101010101" charset="-122"/>
                <a:sym typeface="宋体" panose="02010600030101010101" pitchFamily="2" charset="-122"/>
              </a:rPr>
              <a:t>解释说明</a:t>
            </a:r>
            <a:r>
              <a:rPr lang="zh-CN" altLang="en-US" sz="3600" b="1" dirty="0">
                <a:solidFill>
                  <a:srgbClr val="FF0000"/>
                </a:solidFill>
                <a:uFillTx/>
                <a:latin typeface="宋体" panose="02010600030101010101" pitchFamily="2" charset="-122"/>
                <a:ea typeface="黑体" panose="02010609060101010101" charset="-122"/>
                <a:sym typeface="宋体" panose="02010600030101010101" pitchFamily="2" charset="-122"/>
              </a:rPr>
              <a:t>，后边的语句解释前边的“孤寂”的感觉。其意思是说，没有爱情滋润的感觉就象亲身经历过可怕孤寂而产生的战栗的感觉。处于这种可怕孤寂中的人，有时会感觉到除了自己，这世界好象再也没有其他的生命，自己也似乎走到生命的尽头，沉在没有情感，没有温暖的无底深渊之中。作者的语言运用得含蓄、深刻。</a:t>
            </a:r>
            <a:endParaRPr lang="zh-CN" altLang="en-US" sz="3600" b="1" dirty="0">
              <a:solidFill>
                <a:srgbClr val="FF0000"/>
              </a:solidFill>
              <a:uFillTx/>
              <a:latin typeface="宋体" panose="02010600030101010101" pitchFamily="2" charset="-122"/>
              <a:ea typeface="黑体" panose="02010609060101010101" charset="-122"/>
              <a:sym typeface="宋体" panose="02010600030101010101" pitchFamily="2" charset="-122"/>
            </a:endParaRPr>
          </a:p>
        </p:txBody>
      </p:sp>
      <p:sp>
        <p:nvSpPr>
          <p:cNvPr id="2" name="文本框 1"/>
          <p:cNvSpPr txBox="1"/>
          <p:nvPr/>
        </p:nvSpPr>
        <p:spPr>
          <a:xfrm>
            <a:off x="38100" y="3683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语言赏析</a:t>
            </a:r>
            <a:endParaRPr lang="zh-CN" altLang="en-US" sz="4000" b="1">
              <a:solidFill>
                <a:srgbClr val="7030A0"/>
              </a:solidFill>
              <a:uFillTx/>
              <a:ea typeface="黑体" panose="02010609060101010101" charset="-122"/>
            </a:endParaRPr>
          </a:p>
        </p:txBody>
      </p:sp>
      <p:sp>
        <p:nvSpPr>
          <p:cNvPr id="231426" name="文本框 40961"/>
          <p:cNvSpPr txBox="1"/>
          <p:nvPr/>
        </p:nvSpPr>
        <p:spPr>
          <a:xfrm>
            <a:off x="2538572" y="475298"/>
            <a:ext cx="7530465" cy="645160"/>
          </a:xfrm>
          <a:prstGeom prst="rect">
            <a:avLst/>
          </a:prstGeom>
          <a:noFill/>
          <a:ln w="9525">
            <a:noFill/>
          </a:ln>
        </p:spPr>
        <p:txBody>
          <a:bodyPr wrap="none">
            <a:spAutoFit/>
          </a:bodyPr>
          <a:p>
            <a:pPr algn="ctr">
              <a:buFont typeface="Arial" panose="020B0604020202020204" pitchFamily="34" charset="0"/>
              <a:buNone/>
            </a:pPr>
            <a:r>
              <a:rPr lang="zh-CN" altLang="en-US" sz="3600" b="1" dirty="0">
                <a:solidFill>
                  <a:srgbClr val="00B050"/>
                </a:solidFill>
                <a:uFillTx/>
                <a:latin typeface="宋体" panose="02010600030101010101" pitchFamily="2" charset="-122"/>
                <a:ea typeface="黑体" panose="02010609060101010101" charset="-122"/>
              </a:rPr>
              <a:t>体味语言的含蓄,充满激情,富于理性</a:t>
            </a:r>
            <a:endParaRPr lang="zh-CN" altLang="en-US" sz="3600" b="1" dirty="0">
              <a:solidFill>
                <a:srgbClr val="00B050"/>
              </a:solidFill>
              <a:uFillTx/>
              <a:latin typeface="宋体" panose="02010600030101010101" pitchFamily="2" charset="-122"/>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123">
                                            <p:txEl>
                                              <p:pRg st="2" end="2"/>
                                            </p:txEl>
                                          </p:spTgt>
                                        </p:tgtEl>
                                        <p:attrNameLst>
                                          <p:attrName>style.visibility</p:attrName>
                                        </p:attrNameLst>
                                      </p:cBhvr>
                                      <p:to>
                                        <p:strVal val="visible"/>
                                      </p:to>
                                    </p:set>
                                    <p:animEffect transition="in" filter="fade">
                                      <p:cBhvr>
                                        <p:cTn id="7" dur="1000"/>
                                        <p:tgtEl>
                                          <p:spTgt spid="5123">
                                            <p:txEl>
                                              <p:pRg st="2" end="2"/>
                                            </p:txEl>
                                          </p:spTgt>
                                        </p:tgtEl>
                                      </p:cBhvr>
                                    </p:animEffect>
                                    <p:anim calcmode="lin" valueType="num">
                                      <p:cBhvr>
                                        <p:cTn id="8" dur="1000" fill="hold"/>
                                        <p:tgtEl>
                                          <p:spTgt spid="512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12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6" name="文本框 23555"/>
          <p:cNvSpPr txBox="1"/>
          <p:nvPr/>
        </p:nvSpPr>
        <p:spPr>
          <a:xfrm>
            <a:off x="319405" y="1899920"/>
            <a:ext cx="736600" cy="3168650"/>
          </a:xfrm>
          <a:prstGeom prst="rect">
            <a:avLst/>
          </a:prstGeom>
          <a:noFill/>
          <a:ln w="9525">
            <a:noFill/>
          </a:ln>
        </p:spPr>
        <p:txBody>
          <a:bodyPr vert="eaVert">
            <a:spAutoFit/>
          </a:bodyPr>
          <a:p>
            <a:pPr algn="ctr">
              <a:spcBef>
                <a:spcPct val="50000"/>
              </a:spcBef>
              <a:buFont typeface="Arial" panose="020B0604020202020204" pitchFamily="34" charset="0"/>
              <a:buNone/>
            </a:pPr>
            <a:r>
              <a:rPr lang="zh-CN" altLang="en-US" sz="3600" b="1" dirty="0">
                <a:solidFill>
                  <a:srgbClr val="00B050"/>
                </a:solidFill>
                <a:uFillTx/>
                <a:latin typeface="Times New Roman" panose="02020603050405020304" pitchFamily="18" charset="0"/>
                <a:ea typeface="黑体" panose="02010609060101010101" charset="-122"/>
              </a:rPr>
              <a:t>我为何而生</a:t>
            </a:r>
            <a:endParaRPr lang="zh-CN" altLang="en-US" sz="3600" b="1" dirty="0">
              <a:solidFill>
                <a:srgbClr val="00B050"/>
              </a:solidFill>
              <a:uFillTx/>
              <a:latin typeface="Times New Roman" panose="02020603050405020304" pitchFamily="18" charset="0"/>
              <a:ea typeface="黑体" panose="02010609060101010101" charset="-122"/>
            </a:endParaRPr>
          </a:p>
        </p:txBody>
      </p:sp>
      <p:sp>
        <p:nvSpPr>
          <p:cNvPr id="230406" name="左大括号 23559"/>
          <p:cNvSpPr/>
          <p:nvPr/>
        </p:nvSpPr>
        <p:spPr>
          <a:xfrm>
            <a:off x="3719513" y="1604963"/>
            <a:ext cx="215900" cy="1079500"/>
          </a:xfrm>
          <a:prstGeom prst="leftBrace">
            <a:avLst>
              <a:gd name="adj1" fmla="val 41620"/>
              <a:gd name="adj2" fmla="val 50000"/>
            </a:avLst>
          </a:prstGeom>
          <a:noFill/>
          <a:ln w="9525">
            <a:noFill/>
          </a:ln>
        </p:spPr>
        <p:txBody>
          <a:bodyPr/>
          <a:p>
            <a:pPr algn="ctr">
              <a:buFont typeface="Arial" panose="020B0604020202020204" pitchFamily="34" charset="0"/>
              <a:buNone/>
            </a:pPr>
            <a:endParaRPr sz="2000" b="1" dirty="0">
              <a:latin typeface="Comic Sans MS" panose="030F0702030302020204" pitchFamily="66" charset="0"/>
            </a:endParaRPr>
          </a:p>
        </p:txBody>
      </p:sp>
      <p:sp>
        <p:nvSpPr>
          <p:cNvPr id="23562" name="文本框 23561"/>
          <p:cNvSpPr txBox="1"/>
          <p:nvPr/>
        </p:nvSpPr>
        <p:spPr>
          <a:xfrm>
            <a:off x="4171950" y="946150"/>
            <a:ext cx="4693920" cy="1568450"/>
          </a:xfrm>
          <a:prstGeom prst="rect">
            <a:avLst/>
          </a:prstGeom>
          <a:noFill/>
          <a:ln w="9525">
            <a:noFill/>
          </a:ln>
        </p:spPr>
        <p:txBody>
          <a:bodyPr wrap="square">
            <a:spAutoFit/>
          </a:bodyPr>
          <a:p>
            <a:pPr algn="l" fontAlgn="auto">
              <a:spcBef>
                <a:spcPts val="0"/>
              </a:spcBef>
              <a:buFont typeface="Arial" panose="020B0604020202020204" pitchFamily="34" charset="0"/>
              <a:buNone/>
            </a:pPr>
            <a:r>
              <a:rPr lang="zh-CN" altLang="en-US" sz="3200" b="1" dirty="0">
                <a:solidFill>
                  <a:srgbClr val="0000FF"/>
                </a:solidFill>
                <a:uFillTx/>
                <a:latin typeface="Times New Roman" panose="02020603050405020304" pitchFamily="18" charset="0"/>
                <a:ea typeface="黑体" panose="02010609060101010101" charset="-122"/>
              </a:rPr>
              <a:t>爱情带来狂喜</a:t>
            </a:r>
            <a:endParaRPr lang="zh-CN" altLang="en-US" sz="3200" b="1" dirty="0">
              <a:solidFill>
                <a:srgbClr val="0000FF"/>
              </a:solidFill>
              <a:uFillTx/>
              <a:latin typeface="Times New Roman" panose="02020603050405020304" pitchFamily="18" charset="0"/>
              <a:ea typeface="黑体" panose="02010609060101010101" charset="-122"/>
            </a:endParaRPr>
          </a:p>
          <a:p>
            <a:pPr algn="l" fontAlgn="auto">
              <a:spcBef>
                <a:spcPts val="0"/>
              </a:spcBef>
              <a:buFont typeface="Arial" panose="020B0604020202020204" pitchFamily="34" charset="0"/>
              <a:buNone/>
            </a:pPr>
            <a:r>
              <a:rPr lang="zh-CN" altLang="en-US" sz="3200" b="1" dirty="0">
                <a:solidFill>
                  <a:srgbClr val="0000FF"/>
                </a:solidFill>
                <a:uFillTx/>
                <a:latin typeface="Times New Roman" panose="02020603050405020304" pitchFamily="18" charset="0"/>
                <a:ea typeface="黑体" panose="02010609060101010101" charset="-122"/>
              </a:rPr>
              <a:t>爱情摆脱孤独</a:t>
            </a:r>
            <a:endParaRPr lang="zh-CN" altLang="en-US" sz="3200" b="1" dirty="0">
              <a:solidFill>
                <a:srgbClr val="0000FF"/>
              </a:solidFill>
              <a:uFillTx/>
              <a:latin typeface="Times New Roman" panose="02020603050405020304" pitchFamily="18" charset="0"/>
              <a:ea typeface="黑体" panose="02010609060101010101" charset="-122"/>
            </a:endParaRPr>
          </a:p>
          <a:p>
            <a:pPr algn="l" fontAlgn="auto">
              <a:spcBef>
                <a:spcPts val="0"/>
              </a:spcBef>
              <a:buFont typeface="Arial" panose="020B0604020202020204" pitchFamily="34" charset="0"/>
              <a:buNone/>
            </a:pPr>
            <a:r>
              <a:rPr lang="zh-CN" altLang="en-US" sz="3200" b="1" dirty="0">
                <a:solidFill>
                  <a:srgbClr val="0000FF"/>
                </a:solidFill>
                <a:uFillTx/>
                <a:latin typeface="Times New Roman" panose="02020603050405020304" pitchFamily="18" charset="0"/>
                <a:ea typeface="黑体" panose="02010609060101010101" charset="-122"/>
              </a:rPr>
              <a:t>爱的结合见到天堂的缩影</a:t>
            </a:r>
            <a:endParaRPr lang="zh-CN" altLang="en-US" sz="3200" b="1" dirty="0">
              <a:solidFill>
                <a:srgbClr val="0000FF"/>
              </a:solidFill>
              <a:uFillTx/>
              <a:latin typeface="Times New Roman" panose="02020603050405020304" pitchFamily="18" charset="0"/>
              <a:ea typeface="黑体" panose="02010609060101010101" charset="-122"/>
            </a:endParaRPr>
          </a:p>
        </p:txBody>
      </p:sp>
      <p:sp>
        <p:nvSpPr>
          <p:cNvPr id="230412" name="左大括号 23565"/>
          <p:cNvSpPr/>
          <p:nvPr/>
        </p:nvSpPr>
        <p:spPr>
          <a:xfrm>
            <a:off x="3719513" y="2971800"/>
            <a:ext cx="215900" cy="1152525"/>
          </a:xfrm>
          <a:prstGeom prst="leftBrace">
            <a:avLst>
              <a:gd name="adj1" fmla="val 44435"/>
              <a:gd name="adj2" fmla="val 50000"/>
            </a:avLst>
          </a:prstGeom>
          <a:noFill/>
          <a:ln w="9525">
            <a:noFill/>
          </a:ln>
        </p:spPr>
        <p:txBody>
          <a:bodyPr/>
          <a:p>
            <a:pPr algn="ctr">
              <a:buFont typeface="Arial" panose="020B0604020202020204" pitchFamily="34" charset="0"/>
              <a:buNone/>
            </a:pPr>
            <a:endParaRPr sz="2000" b="1" dirty="0">
              <a:latin typeface="Comic Sans MS" panose="030F0702030302020204" pitchFamily="66" charset="0"/>
            </a:endParaRPr>
          </a:p>
        </p:txBody>
      </p:sp>
      <p:sp>
        <p:nvSpPr>
          <p:cNvPr id="230416" name="左大括号 23570"/>
          <p:cNvSpPr/>
          <p:nvPr/>
        </p:nvSpPr>
        <p:spPr>
          <a:xfrm>
            <a:off x="3859213" y="4413250"/>
            <a:ext cx="76200" cy="1512888"/>
          </a:xfrm>
          <a:prstGeom prst="leftBrace">
            <a:avLst>
              <a:gd name="adj1" fmla="val 111679"/>
              <a:gd name="adj2" fmla="val 50000"/>
            </a:avLst>
          </a:prstGeom>
          <a:noFill/>
          <a:ln w="9525">
            <a:noFill/>
          </a:ln>
        </p:spPr>
        <p:txBody>
          <a:bodyPr/>
          <a:p>
            <a:pPr algn="ctr">
              <a:buFont typeface="Arial" panose="020B0604020202020204" pitchFamily="34" charset="0"/>
              <a:buNone/>
            </a:pPr>
            <a:endParaRPr sz="2000" b="1" dirty="0">
              <a:latin typeface="Comic Sans MS" panose="030F0702030302020204" pitchFamily="66" charset="0"/>
            </a:endParaRPr>
          </a:p>
        </p:txBody>
      </p:sp>
      <p:sp>
        <p:nvSpPr>
          <p:cNvPr id="230421" name="右大括号 23577"/>
          <p:cNvSpPr/>
          <p:nvPr/>
        </p:nvSpPr>
        <p:spPr>
          <a:xfrm>
            <a:off x="8256588" y="1716088"/>
            <a:ext cx="215900" cy="4208462"/>
          </a:xfrm>
          <a:prstGeom prst="rightBrace">
            <a:avLst>
              <a:gd name="adj1" fmla="val 174982"/>
              <a:gd name="adj2" fmla="val 50000"/>
            </a:avLst>
          </a:prstGeom>
          <a:noFill/>
          <a:ln w="9525">
            <a:noFill/>
          </a:ln>
        </p:spPr>
        <p:txBody>
          <a:bodyPr/>
          <a:p>
            <a:pPr algn="ctr">
              <a:buFont typeface="Arial" panose="020B0604020202020204" pitchFamily="34" charset="0"/>
              <a:buNone/>
            </a:pPr>
            <a:endParaRPr sz="2000" b="1" dirty="0">
              <a:latin typeface="Comic Sans MS" panose="030F0702030302020204" pitchFamily="66" charset="0"/>
            </a:endParaRPr>
          </a:p>
        </p:txBody>
      </p:sp>
      <p:sp>
        <p:nvSpPr>
          <p:cNvPr id="23579" name="文本框 23578"/>
          <p:cNvSpPr txBox="1"/>
          <p:nvPr/>
        </p:nvSpPr>
        <p:spPr>
          <a:xfrm>
            <a:off x="10447655" y="855345"/>
            <a:ext cx="736600" cy="5444490"/>
          </a:xfrm>
          <a:prstGeom prst="rect">
            <a:avLst/>
          </a:prstGeom>
          <a:noFill/>
          <a:ln w="9525">
            <a:noFill/>
          </a:ln>
        </p:spPr>
        <p:txBody>
          <a:bodyPr vert="eaVert" wrap="square">
            <a:spAutoFit/>
          </a:bodyPr>
          <a:p>
            <a:pPr algn="ctr">
              <a:spcBef>
                <a:spcPct val="50000"/>
              </a:spcBef>
              <a:buFont typeface="Arial" panose="020B0604020202020204" pitchFamily="34" charset="0"/>
              <a:buNone/>
            </a:pPr>
            <a:r>
              <a:rPr lang="zh-CN" altLang="en-US" sz="3600" b="1" dirty="0">
                <a:solidFill>
                  <a:srgbClr val="FF0000"/>
                </a:solidFill>
                <a:uFillTx/>
                <a:latin typeface="Times New Roman" panose="02020603050405020304" pitchFamily="18" charset="0"/>
                <a:ea typeface="黑体" panose="02010609060101010101" charset="-122"/>
              </a:rPr>
              <a:t>博大的情怀和崇高的人格</a:t>
            </a:r>
            <a:endParaRPr lang="zh-CN" altLang="en-US" sz="3600" b="1" dirty="0">
              <a:solidFill>
                <a:srgbClr val="FF0000"/>
              </a:solidFill>
              <a:uFillTx/>
              <a:latin typeface="Times New Roman" panose="02020603050405020304" pitchFamily="18" charset="0"/>
              <a:ea typeface="黑体" panose="02010609060101010101" charset="-122"/>
            </a:endParaRPr>
          </a:p>
        </p:txBody>
      </p:sp>
      <p:sp>
        <p:nvSpPr>
          <p:cNvPr id="2" name="文本框 1"/>
          <p:cNvSpPr txBox="1"/>
          <p:nvPr/>
        </p:nvSpPr>
        <p:spPr>
          <a:xfrm>
            <a:off x="38100" y="3683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课堂小结</a:t>
            </a:r>
            <a:endParaRPr lang="zh-CN" altLang="en-US" sz="4000" b="1">
              <a:solidFill>
                <a:srgbClr val="7030A0"/>
              </a:solidFill>
              <a:uFillTx/>
              <a:ea typeface="黑体" panose="02010609060101010101" charset="-122"/>
            </a:endParaRPr>
          </a:p>
        </p:txBody>
      </p:sp>
      <p:sp>
        <p:nvSpPr>
          <p:cNvPr id="3" name="文本框 2"/>
          <p:cNvSpPr txBox="1"/>
          <p:nvPr/>
        </p:nvSpPr>
        <p:spPr>
          <a:xfrm>
            <a:off x="4255770" y="2644775"/>
            <a:ext cx="6191885" cy="1568450"/>
          </a:xfrm>
          <a:prstGeom prst="rect">
            <a:avLst/>
          </a:prstGeom>
          <a:noFill/>
          <a:ln w="9525">
            <a:noFill/>
          </a:ln>
        </p:spPr>
        <p:txBody>
          <a:bodyPr wrap="square">
            <a:spAutoFit/>
          </a:bodyPr>
          <a:p>
            <a:pPr algn="l" fontAlgn="auto">
              <a:spcBef>
                <a:spcPts val="0"/>
              </a:spcBef>
              <a:buFont typeface="Arial" panose="020B0604020202020204" pitchFamily="34" charset="0"/>
              <a:buNone/>
            </a:pPr>
            <a:r>
              <a:rPr lang="zh-CN" altLang="en-US" sz="3200" b="1" dirty="0">
                <a:solidFill>
                  <a:srgbClr val="0000FF"/>
                </a:solidFill>
                <a:uFillTx/>
                <a:latin typeface="Times New Roman" panose="02020603050405020304" pitchFamily="18" charset="0"/>
                <a:ea typeface="黑体" panose="02010609060101010101" charset="-122"/>
              </a:rPr>
              <a:t>了解人类的心灵（人类）</a:t>
            </a:r>
            <a:endParaRPr lang="zh-CN" altLang="en-US" sz="3200" b="1" dirty="0">
              <a:solidFill>
                <a:srgbClr val="0000FF"/>
              </a:solidFill>
              <a:uFillTx/>
              <a:latin typeface="Times New Roman" panose="02020603050405020304" pitchFamily="18" charset="0"/>
              <a:ea typeface="黑体" panose="02010609060101010101" charset="-122"/>
            </a:endParaRPr>
          </a:p>
          <a:p>
            <a:pPr algn="l" fontAlgn="auto">
              <a:spcBef>
                <a:spcPts val="0"/>
              </a:spcBef>
              <a:buFont typeface="Arial" panose="020B0604020202020204" pitchFamily="34" charset="0"/>
              <a:buNone/>
            </a:pPr>
            <a:r>
              <a:rPr lang="zh-CN" altLang="en-US" sz="3200" b="1" dirty="0">
                <a:solidFill>
                  <a:srgbClr val="0000FF"/>
                </a:solidFill>
                <a:uFillTx/>
                <a:latin typeface="Times New Roman" panose="02020603050405020304" pitchFamily="18" charset="0"/>
                <a:ea typeface="黑体" panose="02010609060101010101" charset="-122"/>
              </a:rPr>
              <a:t>知道星星为何发光（自然）</a:t>
            </a:r>
            <a:endParaRPr lang="zh-CN" altLang="en-US" sz="3200" b="1" dirty="0">
              <a:solidFill>
                <a:srgbClr val="0000FF"/>
              </a:solidFill>
              <a:uFillTx/>
              <a:latin typeface="Times New Roman" panose="02020603050405020304" pitchFamily="18" charset="0"/>
              <a:ea typeface="黑体" panose="02010609060101010101" charset="-122"/>
            </a:endParaRPr>
          </a:p>
          <a:p>
            <a:pPr algn="l" fontAlgn="auto">
              <a:spcBef>
                <a:spcPts val="0"/>
              </a:spcBef>
              <a:buFont typeface="Arial" panose="020B0604020202020204" pitchFamily="34" charset="0"/>
              <a:buNone/>
            </a:pPr>
            <a:r>
              <a:rPr lang="zh-CN" altLang="en-US" sz="3200" b="1" dirty="0">
                <a:solidFill>
                  <a:srgbClr val="0000FF"/>
                </a:solidFill>
                <a:uFillTx/>
                <a:latin typeface="Times New Roman" panose="02020603050405020304" pitchFamily="18" charset="0"/>
                <a:ea typeface="黑体" panose="02010609060101010101" charset="-122"/>
              </a:rPr>
              <a:t>理解毕达哥拉斯的力量（社会）</a:t>
            </a:r>
            <a:endParaRPr lang="zh-CN" altLang="en-US" sz="3200" b="1" dirty="0">
              <a:solidFill>
                <a:srgbClr val="0000FF"/>
              </a:solidFill>
              <a:uFillTx/>
              <a:latin typeface="Times New Roman" panose="02020603050405020304" pitchFamily="18" charset="0"/>
              <a:ea typeface="黑体" panose="02010609060101010101" charset="-122"/>
            </a:endParaRPr>
          </a:p>
        </p:txBody>
      </p:sp>
      <p:sp>
        <p:nvSpPr>
          <p:cNvPr id="4" name="文本框 3"/>
          <p:cNvSpPr txBox="1"/>
          <p:nvPr/>
        </p:nvSpPr>
        <p:spPr>
          <a:xfrm>
            <a:off x="4359910" y="4316730"/>
            <a:ext cx="5391150" cy="2061210"/>
          </a:xfrm>
          <a:prstGeom prst="rect">
            <a:avLst/>
          </a:prstGeom>
          <a:noFill/>
          <a:ln w="9525">
            <a:noFill/>
          </a:ln>
        </p:spPr>
        <p:txBody>
          <a:bodyPr wrap="square">
            <a:spAutoFit/>
          </a:bodyPr>
          <a:p>
            <a:pPr lvl="0" algn="l">
              <a:spcBef>
                <a:spcPts val="0"/>
              </a:spcBef>
              <a:buFont typeface="Arial" panose="020B0604020202020204" pitchFamily="34" charset="0"/>
            </a:pPr>
            <a:r>
              <a:rPr lang="zh-CN" altLang="en-US" sz="3200" b="1" dirty="0">
                <a:solidFill>
                  <a:srgbClr val="0000FF"/>
                </a:solidFill>
                <a:uFillTx/>
                <a:latin typeface="Times New Roman" panose="02020603050405020304" pitchFamily="18" charset="0"/>
                <a:ea typeface="黑体" panose="02010609060101010101" charset="-122"/>
                <a:sym typeface="+mn-ea"/>
              </a:rPr>
              <a:t>饥饿中的孩子</a:t>
            </a:r>
            <a:endParaRPr lang="zh-CN" altLang="en-US" sz="3200" b="1" dirty="0">
              <a:solidFill>
                <a:srgbClr val="0000FF"/>
              </a:solidFill>
              <a:uFillTx/>
              <a:latin typeface="Times New Roman" panose="02020603050405020304" pitchFamily="18" charset="0"/>
              <a:ea typeface="黑体" panose="02010609060101010101" charset="-122"/>
              <a:sym typeface="+mn-ea"/>
            </a:endParaRPr>
          </a:p>
          <a:p>
            <a:pPr lvl="0" algn="l">
              <a:spcBef>
                <a:spcPts val="0"/>
              </a:spcBef>
              <a:buFont typeface="Arial" panose="020B0604020202020204" pitchFamily="34" charset="0"/>
            </a:pPr>
            <a:r>
              <a:rPr lang="zh-CN" altLang="en-US" sz="3200" b="1" dirty="0">
                <a:solidFill>
                  <a:srgbClr val="0000FF"/>
                </a:solidFill>
                <a:uFillTx/>
                <a:latin typeface="Times New Roman" panose="02020603050405020304" pitchFamily="18" charset="0"/>
                <a:ea typeface="黑体" panose="02010609060101010101" charset="-122"/>
                <a:sym typeface="+mn-ea"/>
              </a:rPr>
              <a:t>被压迫被折磨者</a:t>
            </a:r>
            <a:endParaRPr lang="zh-CN" altLang="en-US" sz="3200" b="1" dirty="0">
              <a:solidFill>
                <a:srgbClr val="0000FF"/>
              </a:solidFill>
              <a:uFillTx/>
              <a:latin typeface="Times New Roman" panose="02020603050405020304" pitchFamily="18" charset="0"/>
              <a:ea typeface="黑体" panose="02010609060101010101" charset="-122"/>
              <a:sym typeface="+mn-ea"/>
            </a:endParaRPr>
          </a:p>
          <a:p>
            <a:pPr lvl="0" algn="l">
              <a:spcBef>
                <a:spcPts val="0"/>
              </a:spcBef>
              <a:buFont typeface="Arial" panose="020B0604020202020204" pitchFamily="34" charset="0"/>
            </a:pPr>
            <a:r>
              <a:rPr lang="zh-CN" altLang="en-US" sz="3200" b="1" dirty="0">
                <a:solidFill>
                  <a:srgbClr val="0000FF"/>
                </a:solidFill>
                <a:uFillTx/>
                <a:latin typeface="Times New Roman" panose="02020603050405020304" pitchFamily="18" charset="0"/>
                <a:ea typeface="黑体" panose="02010609060101010101" charset="-122"/>
                <a:sym typeface="+mn-ea"/>
              </a:rPr>
              <a:t>孤苦无依的老人</a:t>
            </a:r>
            <a:endParaRPr lang="zh-CN" altLang="en-US" sz="3200" b="1" dirty="0">
              <a:solidFill>
                <a:srgbClr val="0000FF"/>
              </a:solidFill>
              <a:uFillTx/>
              <a:latin typeface="Times New Roman" panose="02020603050405020304" pitchFamily="18" charset="0"/>
              <a:ea typeface="黑体" panose="02010609060101010101" charset="-122"/>
              <a:sym typeface="+mn-ea"/>
            </a:endParaRPr>
          </a:p>
          <a:p>
            <a:pPr lvl="0" algn="l">
              <a:spcBef>
                <a:spcPts val="0"/>
              </a:spcBef>
              <a:buFont typeface="Arial" panose="020B0604020202020204" pitchFamily="34" charset="0"/>
            </a:pPr>
            <a:r>
              <a:rPr lang="zh-CN" altLang="en-US" sz="3200" b="1" dirty="0">
                <a:solidFill>
                  <a:srgbClr val="0000FF"/>
                </a:solidFill>
                <a:uFillTx/>
                <a:latin typeface="Times New Roman" panose="02020603050405020304" pitchFamily="18" charset="0"/>
                <a:ea typeface="黑体" panose="02010609060101010101" charset="-122"/>
                <a:sym typeface="+mn-ea"/>
              </a:rPr>
              <a:t>全球性的孤独、贫穷和痛苦</a:t>
            </a:r>
            <a:endParaRPr lang="zh-CN" altLang="en-US" sz="3200" b="1" dirty="0">
              <a:solidFill>
                <a:srgbClr val="0000FF"/>
              </a:solidFill>
              <a:uFillTx/>
              <a:latin typeface="Times New Roman" panose="02020603050405020304" pitchFamily="18" charset="0"/>
              <a:ea typeface="黑体" panose="02010609060101010101" charset="-122"/>
              <a:sym typeface="+mn-ea"/>
            </a:endParaRPr>
          </a:p>
        </p:txBody>
      </p:sp>
      <p:sp>
        <p:nvSpPr>
          <p:cNvPr id="5" name="文本框 4"/>
          <p:cNvSpPr txBox="1"/>
          <p:nvPr/>
        </p:nvSpPr>
        <p:spPr>
          <a:xfrm>
            <a:off x="1841500" y="1463040"/>
            <a:ext cx="1878330" cy="583565"/>
          </a:xfrm>
          <a:prstGeom prst="rect">
            <a:avLst/>
          </a:prstGeom>
          <a:noFill/>
          <a:ln w="9525">
            <a:noFill/>
          </a:ln>
        </p:spPr>
        <p:txBody>
          <a:bodyPr wrap="square">
            <a:spAutoFit/>
          </a:bodyPr>
          <a:p>
            <a:pPr algn="l" fontAlgn="auto">
              <a:spcBef>
                <a:spcPts val="0"/>
              </a:spcBef>
              <a:buFont typeface="Arial" panose="020B0604020202020204" pitchFamily="34" charset="0"/>
              <a:buNone/>
            </a:pPr>
            <a:r>
              <a:rPr lang="zh-CN" altLang="en-US" sz="3200" b="1" dirty="0">
                <a:solidFill>
                  <a:srgbClr val="0000FF"/>
                </a:solidFill>
                <a:uFillTx/>
                <a:latin typeface="Times New Roman" panose="02020603050405020304" pitchFamily="18" charset="0"/>
                <a:ea typeface="黑体" panose="02010609060101010101" charset="-122"/>
              </a:rPr>
              <a:t>渴望爱情</a:t>
            </a:r>
            <a:endParaRPr lang="zh-CN" altLang="en-US" sz="3200" b="1" dirty="0">
              <a:solidFill>
                <a:srgbClr val="0000FF"/>
              </a:solidFill>
              <a:uFillTx/>
              <a:latin typeface="Times New Roman" panose="02020603050405020304" pitchFamily="18" charset="0"/>
              <a:ea typeface="黑体" panose="02010609060101010101" charset="-122"/>
            </a:endParaRPr>
          </a:p>
        </p:txBody>
      </p:sp>
      <p:sp>
        <p:nvSpPr>
          <p:cNvPr id="6" name="文本框 5"/>
          <p:cNvSpPr txBox="1"/>
          <p:nvPr/>
        </p:nvSpPr>
        <p:spPr>
          <a:xfrm>
            <a:off x="1866900" y="3192145"/>
            <a:ext cx="1878330" cy="583565"/>
          </a:xfrm>
          <a:prstGeom prst="rect">
            <a:avLst/>
          </a:prstGeom>
          <a:noFill/>
          <a:ln w="9525">
            <a:noFill/>
          </a:ln>
        </p:spPr>
        <p:txBody>
          <a:bodyPr wrap="square">
            <a:spAutoFit/>
          </a:bodyPr>
          <a:p>
            <a:pPr algn="l" fontAlgn="auto">
              <a:spcBef>
                <a:spcPts val="0"/>
              </a:spcBef>
              <a:buFont typeface="Arial" panose="020B0604020202020204" pitchFamily="34" charset="0"/>
              <a:buNone/>
            </a:pPr>
            <a:r>
              <a:rPr lang="zh-CN" altLang="en-US" sz="3200" b="1" dirty="0">
                <a:solidFill>
                  <a:srgbClr val="0000FF"/>
                </a:solidFill>
                <a:uFillTx/>
                <a:latin typeface="Times New Roman" panose="02020603050405020304" pitchFamily="18" charset="0"/>
                <a:ea typeface="黑体" panose="02010609060101010101" charset="-122"/>
              </a:rPr>
              <a:t>追求知识</a:t>
            </a:r>
            <a:endParaRPr lang="zh-CN" altLang="en-US" sz="3200" b="1" dirty="0">
              <a:solidFill>
                <a:srgbClr val="0000FF"/>
              </a:solidFill>
              <a:uFillTx/>
              <a:latin typeface="Times New Roman" panose="02020603050405020304" pitchFamily="18" charset="0"/>
              <a:ea typeface="黑体" panose="02010609060101010101" charset="-122"/>
            </a:endParaRPr>
          </a:p>
        </p:txBody>
      </p:sp>
      <p:sp>
        <p:nvSpPr>
          <p:cNvPr id="7" name="文本框 6"/>
          <p:cNvSpPr txBox="1"/>
          <p:nvPr/>
        </p:nvSpPr>
        <p:spPr>
          <a:xfrm>
            <a:off x="1866900" y="5055870"/>
            <a:ext cx="1878330" cy="583565"/>
          </a:xfrm>
          <a:prstGeom prst="rect">
            <a:avLst/>
          </a:prstGeom>
          <a:noFill/>
          <a:ln w="9525">
            <a:noFill/>
          </a:ln>
        </p:spPr>
        <p:txBody>
          <a:bodyPr wrap="square">
            <a:spAutoFit/>
          </a:bodyPr>
          <a:p>
            <a:pPr algn="l" fontAlgn="auto">
              <a:spcBef>
                <a:spcPts val="0"/>
              </a:spcBef>
              <a:buFont typeface="Arial" panose="020B0604020202020204" pitchFamily="34" charset="0"/>
              <a:buNone/>
            </a:pPr>
            <a:r>
              <a:rPr lang="zh-CN" altLang="en-US" sz="3200" b="1" dirty="0">
                <a:solidFill>
                  <a:srgbClr val="0000FF"/>
                </a:solidFill>
                <a:uFillTx/>
                <a:latin typeface="Times New Roman" panose="02020603050405020304" pitchFamily="18" charset="0"/>
                <a:ea typeface="黑体" panose="02010609060101010101" charset="-122"/>
              </a:rPr>
              <a:t>同情苦难</a:t>
            </a:r>
            <a:endParaRPr lang="zh-CN" altLang="en-US" sz="3200" b="1" dirty="0">
              <a:solidFill>
                <a:srgbClr val="0000FF"/>
              </a:solidFill>
              <a:uFillTx/>
              <a:latin typeface="Times New Roman" panose="02020603050405020304" pitchFamily="18" charset="0"/>
              <a:ea typeface="黑体" panose="02010609060101010101" charset="-122"/>
            </a:endParaRPr>
          </a:p>
        </p:txBody>
      </p:sp>
      <p:sp>
        <p:nvSpPr>
          <p:cNvPr id="11" name="左大括号 10"/>
          <p:cNvSpPr/>
          <p:nvPr/>
        </p:nvSpPr>
        <p:spPr>
          <a:xfrm>
            <a:off x="3745230" y="1057275"/>
            <a:ext cx="342900" cy="1395095"/>
          </a:xfrm>
          <a:prstGeom prst="leftBrace">
            <a:avLst>
              <a:gd name="adj1" fmla="val 61151"/>
              <a:gd name="adj2" fmla="val 50000"/>
            </a:avLst>
          </a:prstGeom>
          <a:ln w="38100">
            <a:solidFill>
              <a:srgbClr val="C00000"/>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wrap="none" anchor="ctr"/>
          <a:p>
            <a:pPr algn="ctr"/>
            <a:endParaRPr dirty="0">
              <a:solidFill>
                <a:srgbClr val="FF0000"/>
              </a:solidFill>
              <a:latin typeface="Verdana" panose="020B0604030504040204" pitchFamily="34" charset="0"/>
            </a:endParaRPr>
          </a:p>
        </p:txBody>
      </p:sp>
      <p:sp>
        <p:nvSpPr>
          <p:cNvPr id="8" name="左大括号 7"/>
          <p:cNvSpPr/>
          <p:nvPr/>
        </p:nvSpPr>
        <p:spPr>
          <a:xfrm>
            <a:off x="3783965" y="2843530"/>
            <a:ext cx="304165" cy="1280795"/>
          </a:xfrm>
          <a:prstGeom prst="leftBrace">
            <a:avLst>
              <a:gd name="adj1" fmla="val 61151"/>
              <a:gd name="adj2" fmla="val 50000"/>
            </a:avLst>
          </a:prstGeom>
          <a:ln w="38100">
            <a:solidFill>
              <a:srgbClr val="C00000"/>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wrap="none" anchor="ctr"/>
          <a:p>
            <a:pPr algn="ctr"/>
            <a:endParaRPr dirty="0">
              <a:solidFill>
                <a:srgbClr val="FF0000"/>
              </a:solidFill>
              <a:latin typeface="Verdana" panose="020B0604030504040204" pitchFamily="34" charset="0"/>
            </a:endParaRPr>
          </a:p>
        </p:txBody>
      </p:sp>
      <p:sp>
        <p:nvSpPr>
          <p:cNvPr id="9" name="左大括号 8"/>
          <p:cNvSpPr/>
          <p:nvPr/>
        </p:nvSpPr>
        <p:spPr>
          <a:xfrm>
            <a:off x="3783965" y="4562475"/>
            <a:ext cx="304165" cy="1569085"/>
          </a:xfrm>
          <a:prstGeom prst="leftBrace">
            <a:avLst>
              <a:gd name="adj1" fmla="val 61151"/>
              <a:gd name="adj2" fmla="val 50000"/>
            </a:avLst>
          </a:prstGeom>
          <a:ln w="38100">
            <a:solidFill>
              <a:srgbClr val="C00000"/>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wrap="none" anchor="ctr"/>
          <a:p>
            <a:pPr algn="ctr"/>
            <a:endParaRPr dirty="0">
              <a:solidFill>
                <a:srgbClr val="FF0000"/>
              </a:solidFill>
              <a:latin typeface="Verdana" panose="020B0604030504040204" pitchFamily="34" charset="0"/>
            </a:endParaRPr>
          </a:p>
        </p:txBody>
      </p:sp>
      <p:sp>
        <p:nvSpPr>
          <p:cNvPr id="10" name="左大括号 9"/>
          <p:cNvSpPr/>
          <p:nvPr/>
        </p:nvSpPr>
        <p:spPr>
          <a:xfrm rot="10800000">
            <a:off x="9751060" y="946150"/>
            <a:ext cx="478155" cy="5255260"/>
          </a:xfrm>
          <a:prstGeom prst="leftBrace">
            <a:avLst>
              <a:gd name="adj1" fmla="val 61151"/>
              <a:gd name="adj2" fmla="val 50000"/>
            </a:avLst>
          </a:prstGeom>
          <a:ln w="38100">
            <a:solidFill>
              <a:srgbClr val="00B050"/>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wrap="none" anchor="ctr"/>
          <a:p>
            <a:pPr algn="ctr"/>
            <a:endParaRPr dirty="0">
              <a:solidFill>
                <a:srgbClr val="FF0000"/>
              </a:solidFill>
              <a:latin typeface="Verdana" panose="020B0604030504040204" pitchFamily="34" charset="0"/>
            </a:endParaRPr>
          </a:p>
        </p:txBody>
      </p:sp>
      <p:sp>
        <p:nvSpPr>
          <p:cNvPr id="12" name="左大括号 11"/>
          <p:cNvSpPr/>
          <p:nvPr/>
        </p:nvSpPr>
        <p:spPr>
          <a:xfrm>
            <a:off x="1217295" y="1605280"/>
            <a:ext cx="487680" cy="3895090"/>
          </a:xfrm>
          <a:prstGeom prst="leftBrace">
            <a:avLst>
              <a:gd name="adj1" fmla="val 61151"/>
              <a:gd name="adj2" fmla="val 50000"/>
            </a:avLst>
          </a:prstGeom>
          <a:ln w="38100">
            <a:solidFill>
              <a:srgbClr val="FF66FF"/>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wrap="none" anchor="ctr"/>
          <a:p>
            <a:pPr algn="ctr"/>
            <a:endParaRPr dirty="0">
              <a:solidFill>
                <a:srgbClr val="FF0000"/>
              </a:solidFill>
              <a:latin typeface="Verdana" panose="020B060403050404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linds(horizontal)">
                                      <p:cBhvr>
                                        <p:cTn id="7" dur="500"/>
                                        <p:tgtEl>
                                          <p:spTgt spid="23556"/>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35"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2000"/>
                                        <p:tgtEl>
                                          <p:spTgt spid="5"/>
                                        </p:tgtEl>
                                      </p:cBhvr>
                                    </p:animEffect>
                                    <p:anim calcmode="lin" valueType="num">
                                      <p:cBhvr>
                                        <p:cTn id="19" dur="2000" fill="hold"/>
                                        <p:tgtEl>
                                          <p:spTgt spid="5"/>
                                        </p:tgtEl>
                                        <p:attrNameLst>
                                          <p:attrName>style.rotation</p:attrName>
                                        </p:attrNameLst>
                                      </p:cBhvr>
                                      <p:tavLst>
                                        <p:tav tm="0">
                                          <p:val>
                                            <p:fltVal val="720"/>
                                          </p:val>
                                        </p:tav>
                                        <p:tav tm="100000">
                                          <p:val>
                                            <p:fltVal val="0"/>
                                          </p:val>
                                        </p:tav>
                                      </p:tavLst>
                                    </p:anim>
                                    <p:anim calcmode="lin" valueType="num">
                                      <p:cBhvr>
                                        <p:cTn id="20" dur="2000" fill="hold"/>
                                        <p:tgtEl>
                                          <p:spTgt spid="5"/>
                                        </p:tgtEl>
                                        <p:attrNameLst>
                                          <p:attrName>ppt_h</p:attrName>
                                        </p:attrNameLst>
                                      </p:cBhvr>
                                      <p:tavLst>
                                        <p:tav tm="0">
                                          <p:val>
                                            <p:fltVal val="0"/>
                                          </p:val>
                                        </p:tav>
                                        <p:tav tm="100000">
                                          <p:val>
                                            <p:strVal val="#ppt_h"/>
                                          </p:val>
                                        </p:tav>
                                      </p:tavLst>
                                    </p:anim>
                                    <p:anim calcmode="lin" valueType="num">
                                      <p:cBhvr>
                                        <p:cTn id="21"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22" fill="hold">
                      <p:stCondLst>
                        <p:cond delay="indefinite"/>
                      </p:stCondLst>
                      <p:childTnLst>
                        <p:par>
                          <p:cTn id="23" fill="hold">
                            <p:stCondLst>
                              <p:cond delay="0"/>
                            </p:stCondLst>
                            <p:childTnLst>
                              <p:par>
                                <p:cTn id="24" presetID="35"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2000"/>
                                        <p:tgtEl>
                                          <p:spTgt spid="6"/>
                                        </p:tgtEl>
                                      </p:cBhvr>
                                    </p:animEffect>
                                    <p:anim calcmode="lin" valueType="num">
                                      <p:cBhvr>
                                        <p:cTn id="27" dur="2000" fill="hold"/>
                                        <p:tgtEl>
                                          <p:spTgt spid="6"/>
                                        </p:tgtEl>
                                        <p:attrNameLst>
                                          <p:attrName>style.rotation</p:attrName>
                                        </p:attrNameLst>
                                      </p:cBhvr>
                                      <p:tavLst>
                                        <p:tav tm="0">
                                          <p:val>
                                            <p:fltVal val="720"/>
                                          </p:val>
                                        </p:tav>
                                        <p:tav tm="100000">
                                          <p:val>
                                            <p:fltVal val="0"/>
                                          </p:val>
                                        </p:tav>
                                      </p:tavLst>
                                    </p:anim>
                                    <p:anim calcmode="lin" valueType="num">
                                      <p:cBhvr>
                                        <p:cTn id="28" dur="2000" fill="hold"/>
                                        <p:tgtEl>
                                          <p:spTgt spid="6"/>
                                        </p:tgtEl>
                                        <p:attrNameLst>
                                          <p:attrName>ppt_h</p:attrName>
                                        </p:attrNameLst>
                                      </p:cBhvr>
                                      <p:tavLst>
                                        <p:tav tm="0">
                                          <p:val>
                                            <p:fltVal val="0"/>
                                          </p:val>
                                        </p:tav>
                                        <p:tav tm="100000">
                                          <p:val>
                                            <p:strVal val="#ppt_h"/>
                                          </p:val>
                                        </p:tav>
                                      </p:tavLst>
                                    </p:anim>
                                    <p:anim calcmode="lin" valueType="num">
                                      <p:cBhvr>
                                        <p:cTn id="29"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30" fill="hold">
                      <p:stCondLst>
                        <p:cond delay="indefinite"/>
                      </p:stCondLst>
                      <p:childTnLst>
                        <p:par>
                          <p:cTn id="31" fill="hold">
                            <p:stCondLst>
                              <p:cond delay="0"/>
                            </p:stCondLst>
                            <p:childTnLst>
                              <p:par>
                                <p:cTn id="32" presetID="35"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2000"/>
                                        <p:tgtEl>
                                          <p:spTgt spid="7"/>
                                        </p:tgtEl>
                                      </p:cBhvr>
                                    </p:animEffect>
                                    <p:anim calcmode="lin" valueType="num">
                                      <p:cBhvr>
                                        <p:cTn id="35" dur="2000" fill="hold"/>
                                        <p:tgtEl>
                                          <p:spTgt spid="7"/>
                                        </p:tgtEl>
                                        <p:attrNameLst>
                                          <p:attrName>style.rotation</p:attrName>
                                        </p:attrNameLst>
                                      </p:cBhvr>
                                      <p:tavLst>
                                        <p:tav tm="0">
                                          <p:val>
                                            <p:fltVal val="720"/>
                                          </p:val>
                                        </p:tav>
                                        <p:tav tm="100000">
                                          <p:val>
                                            <p:fltVal val="0"/>
                                          </p:val>
                                        </p:tav>
                                      </p:tavLst>
                                    </p:anim>
                                    <p:anim calcmode="lin" valueType="num">
                                      <p:cBhvr>
                                        <p:cTn id="36" dur="2000" fill="hold"/>
                                        <p:tgtEl>
                                          <p:spTgt spid="7"/>
                                        </p:tgtEl>
                                        <p:attrNameLst>
                                          <p:attrName>ppt_h</p:attrName>
                                        </p:attrNameLst>
                                      </p:cBhvr>
                                      <p:tavLst>
                                        <p:tav tm="0">
                                          <p:val>
                                            <p:fltVal val="0"/>
                                          </p:val>
                                        </p:tav>
                                        <p:tav tm="100000">
                                          <p:val>
                                            <p:strVal val="#ppt_h"/>
                                          </p:val>
                                        </p:tav>
                                      </p:tavLst>
                                    </p:anim>
                                    <p:anim calcmode="lin" valueType="num">
                                      <p:cBhvr>
                                        <p:cTn id="37"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nodeType="clickEffect">
                                  <p:stCondLst>
                                    <p:cond delay="0"/>
                                  </p:stCondLst>
                                  <p:childTnLst>
                                    <p:set>
                                      <p:cBhvr>
                                        <p:cTn id="47" dur="1" fill="hold">
                                          <p:stCondLst>
                                            <p:cond delay="0"/>
                                          </p:stCondLst>
                                        </p:cTn>
                                        <p:tgtEl>
                                          <p:spTgt spid="23562">
                                            <p:txEl>
                                              <p:pRg st="0" end="0"/>
                                            </p:txEl>
                                          </p:spTgt>
                                        </p:tgtEl>
                                        <p:attrNameLst>
                                          <p:attrName>style.visibility</p:attrName>
                                        </p:attrNameLst>
                                      </p:cBhvr>
                                      <p:to>
                                        <p:strVal val="visible"/>
                                      </p:to>
                                    </p:set>
                                    <p:animEffect transition="in" filter="strips(downLeft)">
                                      <p:cBhvr>
                                        <p:cTn id="48" dur="500"/>
                                        <p:tgtEl>
                                          <p:spTgt spid="23562">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8" presetClass="entr" presetSubtype="12" fill="hold" nodeType="clickEffect">
                                  <p:stCondLst>
                                    <p:cond delay="0"/>
                                  </p:stCondLst>
                                  <p:childTnLst>
                                    <p:set>
                                      <p:cBhvr>
                                        <p:cTn id="52" dur="1" fill="hold">
                                          <p:stCondLst>
                                            <p:cond delay="0"/>
                                          </p:stCondLst>
                                        </p:cTn>
                                        <p:tgtEl>
                                          <p:spTgt spid="23562">
                                            <p:txEl>
                                              <p:pRg st="1" end="1"/>
                                            </p:txEl>
                                          </p:spTgt>
                                        </p:tgtEl>
                                        <p:attrNameLst>
                                          <p:attrName>style.visibility</p:attrName>
                                        </p:attrNameLst>
                                      </p:cBhvr>
                                      <p:to>
                                        <p:strVal val="visible"/>
                                      </p:to>
                                    </p:set>
                                    <p:animEffect transition="in" filter="strips(downLeft)">
                                      <p:cBhvr>
                                        <p:cTn id="53" dur="500"/>
                                        <p:tgtEl>
                                          <p:spTgt spid="23562">
                                            <p:txEl>
                                              <p:pRg st="1" end="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8" presetClass="entr" presetSubtype="12" fill="hold" nodeType="clickEffect">
                                  <p:stCondLst>
                                    <p:cond delay="0"/>
                                  </p:stCondLst>
                                  <p:childTnLst>
                                    <p:set>
                                      <p:cBhvr>
                                        <p:cTn id="57" dur="1" fill="hold">
                                          <p:stCondLst>
                                            <p:cond delay="0"/>
                                          </p:stCondLst>
                                        </p:cTn>
                                        <p:tgtEl>
                                          <p:spTgt spid="23562">
                                            <p:txEl>
                                              <p:pRg st="2" end="2"/>
                                            </p:txEl>
                                          </p:spTgt>
                                        </p:tgtEl>
                                        <p:attrNameLst>
                                          <p:attrName>style.visibility</p:attrName>
                                        </p:attrNameLst>
                                      </p:cBhvr>
                                      <p:to>
                                        <p:strVal val="visible"/>
                                      </p:to>
                                    </p:set>
                                    <p:animEffect transition="in" filter="strips(downLeft)">
                                      <p:cBhvr>
                                        <p:cTn id="58" dur="500"/>
                                        <p:tgtEl>
                                          <p:spTgt spid="23562">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3" presetClass="entr" presetSubtype="16"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18" presetClass="entr" presetSubtype="12" fill="hold" nodeType="clickEffect">
                                  <p:stCondLst>
                                    <p:cond delay="0"/>
                                  </p:stCondLst>
                                  <p:childTnLst>
                                    <p:set>
                                      <p:cBhvr>
                                        <p:cTn id="68" dur="1" fill="hold">
                                          <p:stCondLst>
                                            <p:cond delay="0"/>
                                          </p:stCondLst>
                                        </p:cTn>
                                        <p:tgtEl>
                                          <p:spTgt spid="3">
                                            <p:txEl>
                                              <p:pRg st="0" end="0"/>
                                            </p:txEl>
                                          </p:spTgt>
                                        </p:tgtEl>
                                        <p:attrNameLst>
                                          <p:attrName>style.visibility</p:attrName>
                                        </p:attrNameLst>
                                      </p:cBhvr>
                                      <p:to>
                                        <p:strVal val="visible"/>
                                      </p:to>
                                    </p:set>
                                    <p:animEffect transition="in" filter="strips(downLeft)">
                                      <p:cBhvr>
                                        <p:cTn id="69" dur="500"/>
                                        <p:tgtEl>
                                          <p:spTgt spid="3">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8" presetClass="entr" presetSubtype="12" fill="hold" nodeType="clickEffect">
                                  <p:stCondLst>
                                    <p:cond delay="0"/>
                                  </p:stCondLst>
                                  <p:childTnLst>
                                    <p:set>
                                      <p:cBhvr>
                                        <p:cTn id="73" dur="1" fill="hold">
                                          <p:stCondLst>
                                            <p:cond delay="0"/>
                                          </p:stCondLst>
                                        </p:cTn>
                                        <p:tgtEl>
                                          <p:spTgt spid="3">
                                            <p:txEl>
                                              <p:pRg st="1" end="1"/>
                                            </p:txEl>
                                          </p:spTgt>
                                        </p:tgtEl>
                                        <p:attrNameLst>
                                          <p:attrName>style.visibility</p:attrName>
                                        </p:attrNameLst>
                                      </p:cBhvr>
                                      <p:to>
                                        <p:strVal val="visible"/>
                                      </p:to>
                                    </p:set>
                                    <p:animEffect transition="in" filter="strips(downLeft)">
                                      <p:cBhvr>
                                        <p:cTn id="74" dur="500"/>
                                        <p:tgtEl>
                                          <p:spTgt spid="3">
                                            <p:txEl>
                                              <p:pRg st="1" end="1"/>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8" presetClass="entr" presetSubtype="12" fill="hold" nodeType="clickEffect">
                                  <p:stCondLst>
                                    <p:cond delay="0"/>
                                  </p:stCondLst>
                                  <p:childTnLst>
                                    <p:set>
                                      <p:cBhvr>
                                        <p:cTn id="78" dur="1" fill="hold">
                                          <p:stCondLst>
                                            <p:cond delay="0"/>
                                          </p:stCondLst>
                                        </p:cTn>
                                        <p:tgtEl>
                                          <p:spTgt spid="3">
                                            <p:txEl>
                                              <p:pRg st="2" end="2"/>
                                            </p:txEl>
                                          </p:spTgt>
                                        </p:tgtEl>
                                        <p:attrNameLst>
                                          <p:attrName>style.visibility</p:attrName>
                                        </p:attrNameLst>
                                      </p:cBhvr>
                                      <p:to>
                                        <p:strVal val="visible"/>
                                      </p:to>
                                    </p:set>
                                    <p:animEffect transition="in" filter="strips(downLeft)">
                                      <p:cBhvr>
                                        <p:cTn id="79" dur="500"/>
                                        <p:tgtEl>
                                          <p:spTgt spid="3">
                                            <p:txEl>
                                              <p:pRg st="2" end="2"/>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3" presetClass="entr" presetSubtype="16" fill="hold" grpId="0" nodeType="click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p:cTn id="84" dur="500" fill="hold"/>
                                        <p:tgtEl>
                                          <p:spTgt spid="9"/>
                                        </p:tgtEl>
                                        <p:attrNameLst>
                                          <p:attrName>ppt_w</p:attrName>
                                        </p:attrNameLst>
                                      </p:cBhvr>
                                      <p:tavLst>
                                        <p:tav tm="0">
                                          <p:val>
                                            <p:fltVal val="0"/>
                                          </p:val>
                                        </p:tav>
                                        <p:tav tm="100000">
                                          <p:val>
                                            <p:strVal val="#ppt_w"/>
                                          </p:val>
                                        </p:tav>
                                      </p:tavLst>
                                    </p:anim>
                                    <p:anim calcmode="lin" valueType="num">
                                      <p:cBhvr>
                                        <p:cTn id="85"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86" fill="hold">
                      <p:stCondLst>
                        <p:cond delay="indefinite"/>
                      </p:stCondLst>
                      <p:childTnLst>
                        <p:par>
                          <p:cTn id="87" fill="hold">
                            <p:stCondLst>
                              <p:cond delay="0"/>
                            </p:stCondLst>
                            <p:childTnLst>
                              <p:par>
                                <p:cTn id="88" presetID="18" presetClass="entr" presetSubtype="12" fill="hold" nodeType="clickEffect">
                                  <p:stCondLst>
                                    <p:cond delay="0"/>
                                  </p:stCondLst>
                                  <p:childTnLst>
                                    <p:set>
                                      <p:cBhvr>
                                        <p:cTn id="89" dur="1" fill="hold">
                                          <p:stCondLst>
                                            <p:cond delay="0"/>
                                          </p:stCondLst>
                                        </p:cTn>
                                        <p:tgtEl>
                                          <p:spTgt spid="4">
                                            <p:txEl>
                                              <p:pRg st="0" end="0"/>
                                            </p:txEl>
                                          </p:spTgt>
                                        </p:tgtEl>
                                        <p:attrNameLst>
                                          <p:attrName>style.visibility</p:attrName>
                                        </p:attrNameLst>
                                      </p:cBhvr>
                                      <p:to>
                                        <p:strVal val="visible"/>
                                      </p:to>
                                    </p:set>
                                    <p:animEffect transition="in" filter="strips(downLeft)">
                                      <p:cBhvr>
                                        <p:cTn id="90" dur="500"/>
                                        <p:tgtEl>
                                          <p:spTgt spid="4">
                                            <p:txEl>
                                              <p:pRg st="0" end="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18" presetClass="entr" presetSubtype="12" fill="hold" nodeType="clickEffect">
                                  <p:stCondLst>
                                    <p:cond delay="0"/>
                                  </p:stCondLst>
                                  <p:childTnLst>
                                    <p:set>
                                      <p:cBhvr>
                                        <p:cTn id="94" dur="1" fill="hold">
                                          <p:stCondLst>
                                            <p:cond delay="0"/>
                                          </p:stCondLst>
                                        </p:cTn>
                                        <p:tgtEl>
                                          <p:spTgt spid="4">
                                            <p:txEl>
                                              <p:pRg st="1" end="1"/>
                                            </p:txEl>
                                          </p:spTgt>
                                        </p:tgtEl>
                                        <p:attrNameLst>
                                          <p:attrName>style.visibility</p:attrName>
                                        </p:attrNameLst>
                                      </p:cBhvr>
                                      <p:to>
                                        <p:strVal val="visible"/>
                                      </p:to>
                                    </p:set>
                                    <p:animEffect transition="in" filter="strips(downLeft)">
                                      <p:cBhvr>
                                        <p:cTn id="95" dur="500"/>
                                        <p:tgtEl>
                                          <p:spTgt spid="4">
                                            <p:txEl>
                                              <p:pRg st="1" end="1"/>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18" presetClass="entr" presetSubtype="12" fill="hold" nodeType="clickEffect">
                                  <p:stCondLst>
                                    <p:cond delay="0"/>
                                  </p:stCondLst>
                                  <p:childTnLst>
                                    <p:set>
                                      <p:cBhvr>
                                        <p:cTn id="99" dur="1" fill="hold">
                                          <p:stCondLst>
                                            <p:cond delay="0"/>
                                          </p:stCondLst>
                                        </p:cTn>
                                        <p:tgtEl>
                                          <p:spTgt spid="4">
                                            <p:txEl>
                                              <p:pRg st="2" end="2"/>
                                            </p:txEl>
                                          </p:spTgt>
                                        </p:tgtEl>
                                        <p:attrNameLst>
                                          <p:attrName>style.visibility</p:attrName>
                                        </p:attrNameLst>
                                      </p:cBhvr>
                                      <p:to>
                                        <p:strVal val="visible"/>
                                      </p:to>
                                    </p:set>
                                    <p:animEffect transition="in" filter="strips(downLeft)">
                                      <p:cBhvr>
                                        <p:cTn id="100" dur="500"/>
                                        <p:tgtEl>
                                          <p:spTgt spid="4">
                                            <p:txEl>
                                              <p:pRg st="2" end="2"/>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18" presetClass="entr" presetSubtype="12" fill="hold" nodeType="clickEffect">
                                  <p:stCondLst>
                                    <p:cond delay="0"/>
                                  </p:stCondLst>
                                  <p:childTnLst>
                                    <p:set>
                                      <p:cBhvr>
                                        <p:cTn id="104" dur="1" fill="hold">
                                          <p:stCondLst>
                                            <p:cond delay="0"/>
                                          </p:stCondLst>
                                        </p:cTn>
                                        <p:tgtEl>
                                          <p:spTgt spid="4">
                                            <p:txEl>
                                              <p:pRg st="3" end="3"/>
                                            </p:txEl>
                                          </p:spTgt>
                                        </p:tgtEl>
                                        <p:attrNameLst>
                                          <p:attrName>style.visibility</p:attrName>
                                        </p:attrNameLst>
                                      </p:cBhvr>
                                      <p:to>
                                        <p:strVal val="visible"/>
                                      </p:to>
                                    </p:set>
                                    <p:animEffect transition="in" filter="strips(downLeft)">
                                      <p:cBhvr>
                                        <p:cTn id="105" dur="500"/>
                                        <p:tgtEl>
                                          <p:spTgt spid="4">
                                            <p:txEl>
                                              <p:pRg st="3" end="3"/>
                                            </p:txEl>
                                          </p:spTgt>
                                        </p:tgtEl>
                                      </p:cBhvr>
                                    </p:animEffect>
                                  </p:childTnLst>
                                </p:cTn>
                              </p:par>
                            </p:childTnLst>
                          </p:cTn>
                        </p:par>
                      </p:childTnLst>
                    </p:cTn>
                  </p:par>
                  <p:par>
                    <p:cTn id="106" fill="hold">
                      <p:stCondLst>
                        <p:cond delay="indefinite"/>
                      </p:stCondLst>
                      <p:childTnLst>
                        <p:par>
                          <p:cTn id="107" fill="hold">
                            <p:stCondLst>
                              <p:cond delay="0"/>
                            </p:stCondLst>
                            <p:childTnLst>
                              <p:par>
                                <p:cTn id="108" presetID="23" presetClass="entr" presetSubtype="16" fill="hold" grpId="0" nodeType="clickEffect">
                                  <p:stCondLst>
                                    <p:cond delay="0"/>
                                  </p:stCondLst>
                                  <p:childTnLst>
                                    <p:set>
                                      <p:cBhvr>
                                        <p:cTn id="109" dur="1" fill="hold">
                                          <p:stCondLst>
                                            <p:cond delay="0"/>
                                          </p:stCondLst>
                                        </p:cTn>
                                        <p:tgtEl>
                                          <p:spTgt spid="10"/>
                                        </p:tgtEl>
                                        <p:attrNameLst>
                                          <p:attrName>style.visibility</p:attrName>
                                        </p:attrNameLst>
                                      </p:cBhvr>
                                      <p:to>
                                        <p:strVal val="visible"/>
                                      </p:to>
                                    </p:set>
                                    <p:anim calcmode="lin" valueType="num">
                                      <p:cBhvr>
                                        <p:cTn id="110" dur="500" fill="hold"/>
                                        <p:tgtEl>
                                          <p:spTgt spid="10"/>
                                        </p:tgtEl>
                                        <p:attrNameLst>
                                          <p:attrName>ppt_w</p:attrName>
                                        </p:attrNameLst>
                                      </p:cBhvr>
                                      <p:tavLst>
                                        <p:tav tm="0">
                                          <p:val>
                                            <p:fltVal val="0"/>
                                          </p:val>
                                        </p:tav>
                                        <p:tav tm="100000">
                                          <p:val>
                                            <p:strVal val="#ppt_w"/>
                                          </p:val>
                                        </p:tav>
                                      </p:tavLst>
                                    </p:anim>
                                    <p:anim calcmode="lin" valueType="num">
                                      <p:cBhvr>
                                        <p:cTn id="111"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112" fill="hold">
                      <p:stCondLst>
                        <p:cond delay="indefinite"/>
                      </p:stCondLst>
                      <p:childTnLst>
                        <p:par>
                          <p:cTn id="113" fill="hold">
                            <p:stCondLst>
                              <p:cond delay="0"/>
                            </p:stCondLst>
                            <p:childTnLst>
                              <p:par>
                                <p:cTn id="114" presetID="26" presetClass="entr" presetSubtype="0" fill="hold" grpId="0" nodeType="clickEffect">
                                  <p:stCondLst>
                                    <p:cond delay="0"/>
                                  </p:stCondLst>
                                  <p:childTnLst>
                                    <p:set>
                                      <p:cBhvr>
                                        <p:cTn id="115" dur="1" fill="hold">
                                          <p:stCondLst>
                                            <p:cond delay="0"/>
                                          </p:stCondLst>
                                        </p:cTn>
                                        <p:tgtEl>
                                          <p:spTgt spid="23579"/>
                                        </p:tgtEl>
                                        <p:attrNameLst>
                                          <p:attrName>style.visibility</p:attrName>
                                        </p:attrNameLst>
                                      </p:cBhvr>
                                      <p:to>
                                        <p:strVal val="visible"/>
                                      </p:to>
                                    </p:set>
                                    <p:animEffect transition="in" filter="wipe(down)">
                                      <p:cBhvr>
                                        <p:cTn id="116" dur="580">
                                          <p:stCondLst>
                                            <p:cond delay="0"/>
                                          </p:stCondLst>
                                        </p:cTn>
                                        <p:tgtEl>
                                          <p:spTgt spid="23579"/>
                                        </p:tgtEl>
                                      </p:cBhvr>
                                    </p:animEffect>
                                    <p:anim calcmode="lin" valueType="num">
                                      <p:cBhvr>
                                        <p:cTn id="117" dur="1822" tmFilter="0,0; 0.14,0.36; 0.43,0.73; 0.71,0.91; 1.0,1.0">
                                          <p:stCondLst>
                                            <p:cond delay="0"/>
                                          </p:stCondLst>
                                        </p:cTn>
                                        <p:tgtEl>
                                          <p:spTgt spid="23579"/>
                                        </p:tgtEl>
                                        <p:attrNameLst>
                                          <p:attrName>ppt_x</p:attrName>
                                        </p:attrNameLst>
                                      </p:cBhvr>
                                      <p:tavLst>
                                        <p:tav tm="0">
                                          <p:val>
                                            <p:strVal val="#ppt_x-0.25"/>
                                          </p:val>
                                        </p:tav>
                                        <p:tav tm="100000">
                                          <p:val>
                                            <p:strVal val="#ppt_x"/>
                                          </p:val>
                                        </p:tav>
                                      </p:tavLst>
                                    </p:anim>
                                    <p:anim calcmode="lin" valueType="num">
                                      <p:cBhvr>
                                        <p:cTn id="118" dur="664" tmFilter="0.0,0.0; 0.25,0.07; 0.50,0.2; 0.75,0.467; 1.0,1.0">
                                          <p:stCondLst>
                                            <p:cond delay="0"/>
                                          </p:stCondLst>
                                        </p:cTn>
                                        <p:tgtEl>
                                          <p:spTgt spid="23579"/>
                                        </p:tgtEl>
                                        <p:attrNameLst>
                                          <p:attrName>ppt_y</p:attrName>
                                        </p:attrNameLst>
                                      </p:cBhvr>
                                      <p:tavLst>
                                        <p:tav tm="0" fmla="#ppt_y-sin(pi*$)/3">
                                          <p:val>
                                            <p:fltVal val="0.5"/>
                                          </p:val>
                                        </p:tav>
                                        <p:tav tm="100000">
                                          <p:val>
                                            <p:fltVal val="1"/>
                                          </p:val>
                                        </p:tav>
                                      </p:tavLst>
                                    </p:anim>
                                    <p:anim calcmode="lin" valueType="num">
                                      <p:cBhvr>
                                        <p:cTn id="119" dur="664" tmFilter="0, 0; 0.125,0.2665; 0.25,0.4; 0.375,0.465; 0.5,0.5;  0.625,0.535; 0.75,0.6; 0.875,0.7335; 1,1">
                                          <p:stCondLst>
                                            <p:cond delay="664"/>
                                          </p:stCondLst>
                                        </p:cTn>
                                        <p:tgtEl>
                                          <p:spTgt spid="23579"/>
                                        </p:tgtEl>
                                        <p:attrNameLst>
                                          <p:attrName>ppt_y</p:attrName>
                                        </p:attrNameLst>
                                      </p:cBhvr>
                                      <p:tavLst>
                                        <p:tav tm="0" fmla="#ppt_y-sin(pi*$)/9">
                                          <p:val>
                                            <p:fltVal val="0"/>
                                          </p:val>
                                        </p:tav>
                                        <p:tav tm="100000">
                                          <p:val>
                                            <p:fltVal val="1"/>
                                          </p:val>
                                        </p:tav>
                                      </p:tavLst>
                                    </p:anim>
                                    <p:anim calcmode="lin" valueType="num">
                                      <p:cBhvr>
                                        <p:cTn id="120" dur="332" tmFilter="0, 0; 0.125,0.2665; 0.25,0.4; 0.375,0.465; 0.5,0.5;  0.625,0.535; 0.75,0.6; 0.875,0.7335; 1,1">
                                          <p:stCondLst>
                                            <p:cond delay="1324"/>
                                          </p:stCondLst>
                                        </p:cTn>
                                        <p:tgtEl>
                                          <p:spTgt spid="23579"/>
                                        </p:tgtEl>
                                        <p:attrNameLst>
                                          <p:attrName>ppt_y</p:attrName>
                                        </p:attrNameLst>
                                      </p:cBhvr>
                                      <p:tavLst>
                                        <p:tav tm="0" fmla="#ppt_y-sin(pi*$)/27">
                                          <p:val>
                                            <p:fltVal val="0"/>
                                          </p:val>
                                        </p:tav>
                                        <p:tav tm="100000">
                                          <p:val>
                                            <p:fltVal val="1"/>
                                          </p:val>
                                        </p:tav>
                                      </p:tavLst>
                                    </p:anim>
                                    <p:anim calcmode="lin" valueType="num">
                                      <p:cBhvr>
                                        <p:cTn id="121" dur="164" tmFilter="0, 0; 0.125,0.2665; 0.25,0.4; 0.375,0.465; 0.5,0.5;  0.625,0.535; 0.75,0.6; 0.875,0.7335; 1,1">
                                          <p:stCondLst>
                                            <p:cond delay="1656"/>
                                          </p:stCondLst>
                                        </p:cTn>
                                        <p:tgtEl>
                                          <p:spTgt spid="23579"/>
                                        </p:tgtEl>
                                        <p:attrNameLst>
                                          <p:attrName>ppt_y</p:attrName>
                                        </p:attrNameLst>
                                      </p:cBhvr>
                                      <p:tavLst>
                                        <p:tav tm="0" fmla="#ppt_y-sin(pi*$)/81">
                                          <p:val>
                                            <p:fltVal val="0"/>
                                          </p:val>
                                        </p:tav>
                                        <p:tav tm="100000">
                                          <p:val>
                                            <p:fltVal val="1"/>
                                          </p:val>
                                        </p:tav>
                                      </p:tavLst>
                                    </p:anim>
                                    <p:animScale>
                                      <p:cBhvr>
                                        <p:cTn id="122" dur="26">
                                          <p:stCondLst>
                                            <p:cond delay="650"/>
                                          </p:stCondLst>
                                        </p:cTn>
                                        <p:tgtEl>
                                          <p:spTgt spid="23579"/>
                                        </p:tgtEl>
                                      </p:cBhvr>
                                      <p:to x="100000" y="60000"/>
                                    </p:animScale>
                                    <p:animScale>
                                      <p:cBhvr>
                                        <p:cTn id="123" dur="166" decel="50000">
                                          <p:stCondLst>
                                            <p:cond delay="676"/>
                                          </p:stCondLst>
                                        </p:cTn>
                                        <p:tgtEl>
                                          <p:spTgt spid="23579"/>
                                        </p:tgtEl>
                                      </p:cBhvr>
                                      <p:to x="100000" y="100000"/>
                                    </p:animScale>
                                    <p:animScale>
                                      <p:cBhvr>
                                        <p:cTn id="124" dur="26">
                                          <p:stCondLst>
                                            <p:cond delay="1312"/>
                                          </p:stCondLst>
                                        </p:cTn>
                                        <p:tgtEl>
                                          <p:spTgt spid="23579"/>
                                        </p:tgtEl>
                                      </p:cBhvr>
                                      <p:to x="100000" y="80000"/>
                                    </p:animScale>
                                    <p:animScale>
                                      <p:cBhvr>
                                        <p:cTn id="125" dur="166" decel="50000">
                                          <p:stCondLst>
                                            <p:cond delay="1338"/>
                                          </p:stCondLst>
                                        </p:cTn>
                                        <p:tgtEl>
                                          <p:spTgt spid="23579"/>
                                        </p:tgtEl>
                                      </p:cBhvr>
                                      <p:to x="100000" y="100000"/>
                                    </p:animScale>
                                    <p:animScale>
                                      <p:cBhvr>
                                        <p:cTn id="126" dur="26">
                                          <p:stCondLst>
                                            <p:cond delay="1642"/>
                                          </p:stCondLst>
                                        </p:cTn>
                                        <p:tgtEl>
                                          <p:spTgt spid="23579"/>
                                        </p:tgtEl>
                                      </p:cBhvr>
                                      <p:to x="100000" y="90000"/>
                                    </p:animScale>
                                    <p:animScale>
                                      <p:cBhvr>
                                        <p:cTn id="127" dur="166" decel="50000">
                                          <p:stCondLst>
                                            <p:cond delay="1668"/>
                                          </p:stCondLst>
                                        </p:cTn>
                                        <p:tgtEl>
                                          <p:spTgt spid="23579"/>
                                        </p:tgtEl>
                                      </p:cBhvr>
                                      <p:to x="100000" y="100000"/>
                                    </p:animScale>
                                    <p:animScale>
                                      <p:cBhvr>
                                        <p:cTn id="128" dur="26">
                                          <p:stCondLst>
                                            <p:cond delay="1808"/>
                                          </p:stCondLst>
                                        </p:cTn>
                                        <p:tgtEl>
                                          <p:spTgt spid="23579"/>
                                        </p:tgtEl>
                                      </p:cBhvr>
                                      <p:to x="100000" y="95000"/>
                                    </p:animScale>
                                    <p:animScale>
                                      <p:cBhvr>
                                        <p:cTn id="129" dur="166" decel="50000">
                                          <p:stCondLst>
                                            <p:cond delay="1834"/>
                                          </p:stCondLst>
                                        </p:cTn>
                                        <p:tgtEl>
                                          <p:spTgt spid="2357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12" grpId="0" animBg="1"/>
      <p:bldP spid="5" grpId="0"/>
      <p:bldP spid="6" grpId="0"/>
      <p:bldP spid="7" grpId="0"/>
      <p:bldP spid="11" grpId="0" animBg="1"/>
      <p:bldP spid="8" grpId="0" animBg="1"/>
      <p:bldP spid="9" grpId="0" animBg="1"/>
      <p:bldP spid="10" grpId="0" animBg="1"/>
      <p:bldP spid="2357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40642" name="文本框 44033"/>
          <p:cNvSpPr txBox="1"/>
          <p:nvPr/>
        </p:nvSpPr>
        <p:spPr>
          <a:xfrm>
            <a:off x="1641475" y="864870"/>
            <a:ext cx="9255125" cy="706755"/>
          </a:xfrm>
          <a:prstGeom prst="rect">
            <a:avLst/>
          </a:prstGeom>
          <a:noFill/>
          <a:ln w="9525">
            <a:noFill/>
          </a:ln>
        </p:spPr>
        <p:txBody>
          <a:bodyPr wrap="square">
            <a:spAutoFit/>
          </a:bodyPr>
          <a:p>
            <a:pPr algn="ctr">
              <a:buFont typeface="Arial" panose="020B0604020202020204" pitchFamily="34" charset="0"/>
              <a:buNone/>
            </a:pPr>
            <a:r>
              <a:rPr lang="zh-CN" altLang="en-US" sz="4000" b="1" dirty="0">
                <a:solidFill>
                  <a:srgbClr val="00B050"/>
                </a:solidFill>
                <a:uFillTx/>
                <a:latin typeface="Times New Roman" panose="02020603050405020304" pitchFamily="18" charset="0"/>
                <a:ea typeface="黑体" panose="02010609060101010101" charset="-122"/>
              </a:rPr>
              <a:t>《钢铁是怎样炼成的》描写保尔·柯察金 </a:t>
            </a:r>
            <a:endParaRPr lang="zh-CN" altLang="en-US" sz="4000" b="1" dirty="0">
              <a:solidFill>
                <a:srgbClr val="00B050"/>
              </a:solidFill>
              <a:uFillTx/>
              <a:latin typeface="Times New Roman" panose="02020603050405020304" pitchFamily="18" charset="0"/>
              <a:ea typeface="黑体" panose="02010609060101010101" charset="-122"/>
            </a:endParaRPr>
          </a:p>
        </p:txBody>
      </p:sp>
      <p:sp>
        <p:nvSpPr>
          <p:cNvPr id="240643" name="文本框 44034"/>
          <p:cNvSpPr txBox="1"/>
          <p:nvPr/>
        </p:nvSpPr>
        <p:spPr>
          <a:xfrm>
            <a:off x="1641475" y="1875155"/>
            <a:ext cx="8947785" cy="5036185"/>
          </a:xfrm>
          <a:prstGeom prst="rect">
            <a:avLst/>
          </a:prstGeom>
          <a:noFill/>
          <a:ln w="9525">
            <a:noFill/>
          </a:ln>
        </p:spPr>
        <p:txBody>
          <a:bodyPr wrap="square">
            <a:spAutoFit/>
          </a:bodyPr>
          <a:p>
            <a:pPr fontAlgn="auto">
              <a:lnSpc>
                <a:spcPts val="4820"/>
              </a:lnSpc>
              <a:buFont typeface="Arial" panose="020B0604020202020204" pitchFamily="34" charset="0"/>
              <a:buNone/>
            </a:pPr>
            <a:r>
              <a:rPr lang="en-US" altLang="zh-CN" sz="4000" b="1" dirty="0">
                <a:latin typeface="Times New Roman" panose="02020603050405020304" pitchFamily="18" charset="0"/>
              </a:rPr>
              <a:t>          </a:t>
            </a:r>
            <a:r>
              <a:rPr lang="zh-CN" altLang="en-US" sz="4000" b="1" dirty="0">
                <a:solidFill>
                  <a:srgbClr val="0000FF"/>
                </a:solidFill>
                <a:uFillTx/>
                <a:latin typeface="Times New Roman" panose="02020603050405020304" pitchFamily="18" charset="0"/>
                <a:ea typeface="黑体" panose="02010609060101010101" charset="-122"/>
              </a:rPr>
              <a:t>人最宝贵的是生命。它给予我们只有一次。人的一生应当这样度过：当他回首往事时不因虚度年华而悔恨，也不因碌碌无为而羞耻。这样在他临死的时侯就能够说：“我已把我整个的生命和全部精力都献给最壮丽的事业—为人类的解放而斗争。”</a:t>
            </a:r>
            <a:endParaRPr lang="zh-CN" altLang="en-US" sz="4000" b="1" dirty="0">
              <a:solidFill>
                <a:srgbClr val="0000FF"/>
              </a:solidFill>
              <a:uFillTx/>
              <a:latin typeface="Times New Roman" panose="02020603050405020304" pitchFamily="18" charset="0"/>
              <a:ea typeface="黑体" panose="02010609060101010101" charset="-122"/>
            </a:endParaRPr>
          </a:p>
          <a:p>
            <a:pPr fontAlgn="auto">
              <a:lnSpc>
                <a:spcPts val="4820"/>
              </a:lnSpc>
              <a:buFont typeface="Arial" panose="020B0604020202020204" pitchFamily="34" charset="0"/>
              <a:buNone/>
            </a:pPr>
            <a:endParaRPr lang="zh-CN" altLang="en-US" sz="4000" b="1" dirty="0">
              <a:solidFill>
                <a:srgbClr val="0000FF"/>
              </a:solidFill>
              <a:uFillTx/>
              <a:latin typeface="Times New Roman" panose="02020603050405020304" pitchFamily="18" charset="0"/>
              <a:ea typeface="黑体" panose="02010609060101010101" charset="-122"/>
            </a:endParaRPr>
          </a:p>
        </p:txBody>
      </p:sp>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拓展延伸</a:t>
            </a:r>
            <a:endParaRPr lang="zh-CN" altLang="en-US" sz="4000" b="1">
              <a:solidFill>
                <a:srgbClr val="7030A0"/>
              </a:solidFill>
              <a:uFillTx/>
              <a:ea typeface="黑体" panose="02010609060101010101" charset="-122"/>
            </a:endParaRPr>
          </a:p>
        </p:txBody>
      </p:sp>
    </p:spTree>
  </p:cSld>
  <p:clrMapOvr>
    <a:masterClrMapping/>
  </p:clrMapOvr>
  <p:transition spd="slow">
    <p:random/>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5841" name="文本框 3"/>
          <p:cNvSpPr txBox="1"/>
          <p:nvPr/>
        </p:nvSpPr>
        <p:spPr>
          <a:xfrm>
            <a:off x="1118235" y="1401445"/>
            <a:ext cx="11153140" cy="5507990"/>
          </a:xfrm>
          <a:prstGeom prst="rect">
            <a:avLst/>
          </a:prstGeom>
          <a:noFill/>
          <a:ln w="9525">
            <a:noFill/>
          </a:ln>
        </p:spPr>
        <p:txBody>
          <a:bodyPr wrap="square">
            <a:spAutoFit/>
          </a:bodyPr>
          <a:p>
            <a:r>
              <a:rPr lang="zh-CN" altLang="en-US" sz="3200" b="1">
                <a:solidFill>
                  <a:srgbClr val="0000FF"/>
                </a:solidFill>
                <a:uFillTx/>
                <a:latin typeface="黑体" panose="02010609060101010101" charset="-122"/>
                <a:ea typeface="黑体" panose="02010609060101010101" charset="-122"/>
              </a:rPr>
              <a:t>1、执子之手，与子偕老。            ——《诗经》</a:t>
            </a:r>
            <a:endParaRPr lang="zh-CN" altLang="en-US" sz="3200" b="1">
              <a:solidFill>
                <a:srgbClr val="0000FF"/>
              </a:solidFill>
              <a:uFillTx/>
              <a:latin typeface="黑体" panose="02010609060101010101" charset="-122"/>
              <a:ea typeface="黑体" panose="02010609060101010101" charset="-122"/>
            </a:endParaRPr>
          </a:p>
          <a:p>
            <a:r>
              <a:rPr lang="zh-CN" altLang="en-US" sz="3200" b="1">
                <a:solidFill>
                  <a:srgbClr val="0000FF"/>
                </a:solidFill>
                <a:uFillTx/>
                <a:latin typeface="黑体" panose="02010609060101010101" charset="-122"/>
                <a:ea typeface="黑体" panose="02010609060101010101" charset="-122"/>
              </a:rPr>
              <a:t>2、问世间情为何物，直教人生死相许。——元好问 </a:t>
            </a:r>
            <a:endParaRPr lang="zh-CN" altLang="en-US" sz="3200" b="1">
              <a:solidFill>
                <a:srgbClr val="0000FF"/>
              </a:solidFill>
              <a:uFillTx/>
              <a:latin typeface="黑体" panose="02010609060101010101" charset="-122"/>
              <a:ea typeface="黑体" panose="02010609060101010101" charset="-122"/>
            </a:endParaRPr>
          </a:p>
          <a:p>
            <a:r>
              <a:rPr lang="zh-CN" altLang="en-US" sz="3200" b="1">
                <a:solidFill>
                  <a:srgbClr val="0000FF"/>
                </a:solidFill>
                <a:uFillTx/>
                <a:latin typeface="黑体" panose="02010609060101010101" charset="-122"/>
                <a:ea typeface="黑体" panose="02010609060101010101" charset="-122"/>
              </a:rPr>
              <a:t>3、在天愿作比翼鸟，在地愿为连理枝。——白居易 </a:t>
            </a:r>
            <a:endParaRPr lang="zh-CN" altLang="en-US" sz="3200" b="1">
              <a:solidFill>
                <a:srgbClr val="0000FF"/>
              </a:solidFill>
              <a:uFillTx/>
              <a:latin typeface="黑体" panose="02010609060101010101" charset="-122"/>
              <a:ea typeface="黑体" panose="02010609060101010101" charset="-122"/>
            </a:endParaRPr>
          </a:p>
          <a:p>
            <a:r>
              <a:rPr lang="zh-CN" altLang="en-US" sz="3200" b="1">
                <a:solidFill>
                  <a:srgbClr val="0000FF"/>
                </a:solidFill>
                <a:uFillTx/>
                <a:latin typeface="黑体" panose="02010609060101010101" charset="-122"/>
                <a:ea typeface="黑体" panose="02010609060101010101" charset="-122"/>
              </a:rPr>
              <a:t>4、曾经沧海难为水，除却巫山不是云。——元稹 </a:t>
            </a:r>
            <a:endParaRPr lang="zh-CN" altLang="en-US" sz="3200" b="1">
              <a:solidFill>
                <a:srgbClr val="0000FF"/>
              </a:solidFill>
              <a:uFillTx/>
              <a:latin typeface="黑体" panose="02010609060101010101" charset="-122"/>
              <a:ea typeface="黑体" panose="02010609060101010101" charset="-122"/>
            </a:endParaRPr>
          </a:p>
          <a:p>
            <a:r>
              <a:rPr lang="zh-CN" altLang="en-US" sz="3200" b="1">
                <a:solidFill>
                  <a:srgbClr val="0000FF"/>
                </a:solidFill>
                <a:uFillTx/>
                <a:latin typeface="黑体" panose="02010609060101010101" charset="-122"/>
                <a:ea typeface="黑体" panose="02010609060101010101" charset="-122"/>
              </a:rPr>
              <a:t>5、得成比目何辞死，愿作鸳鸯不羡仙。——卢照邻</a:t>
            </a:r>
            <a:endParaRPr lang="zh-CN" altLang="en-US" sz="3200" b="1">
              <a:solidFill>
                <a:srgbClr val="0000FF"/>
              </a:solidFill>
              <a:uFillTx/>
              <a:latin typeface="黑体" panose="02010609060101010101" charset="-122"/>
              <a:ea typeface="黑体" panose="02010609060101010101" charset="-122"/>
            </a:endParaRPr>
          </a:p>
          <a:p>
            <a:r>
              <a:rPr lang="en-US" altLang="zh-CN" sz="3200" b="1">
                <a:solidFill>
                  <a:srgbClr val="0000FF"/>
                </a:solidFill>
                <a:uFillTx/>
                <a:latin typeface="黑体" panose="02010609060101010101" charset="-122"/>
                <a:ea typeface="黑体" panose="02010609060101010101" charset="-122"/>
              </a:rPr>
              <a:t>6</a:t>
            </a:r>
            <a:r>
              <a:rPr lang="zh-CN" altLang="en-US" sz="3200" b="1">
                <a:solidFill>
                  <a:srgbClr val="0000FF"/>
                </a:solidFill>
                <a:uFillTx/>
                <a:latin typeface="黑体" panose="02010609060101010101" charset="-122"/>
                <a:ea typeface="黑体" panose="02010609060101010101" charset="-122"/>
              </a:rPr>
              <a:t>、生命诚可贵，爱情价更高，若为自由故，二者皆可抛。</a:t>
            </a:r>
            <a:endParaRPr lang="zh-CN" altLang="en-US" sz="3200" b="1">
              <a:solidFill>
                <a:srgbClr val="0000FF"/>
              </a:solidFill>
              <a:uFillTx/>
              <a:latin typeface="黑体" panose="02010609060101010101" charset="-122"/>
              <a:ea typeface="黑体" panose="02010609060101010101" charset="-122"/>
            </a:endParaRPr>
          </a:p>
          <a:p>
            <a:r>
              <a:rPr lang="zh-CN" altLang="en-US" sz="3200" b="1">
                <a:solidFill>
                  <a:srgbClr val="0000FF"/>
                </a:solidFill>
                <a:uFillTx/>
                <a:latin typeface="黑体" panose="02010609060101010101" charset="-122"/>
                <a:ea typeface="黑体" panose="02010609060101010101" charset="-122"/>
              </a:rPr>
              <a:t>                                   </a:t>
            </a:r>
            <a:r>
              <a:rPr lang="zh-CN" altLang="en-US" sz="3200" b="1">
                <a:solidFill>
                  <a:srgbClr val="0000FF"/>
                </a:solidFill>
                <a:uFillTx/>
                <a:latin typeface="黑体" panose="02010609060101010101" charset="-122"/>
                <a:ea typeface="黑体" panose="02010609060101010101" charset="-122"/>
                <a:sym typeface="+mn-ea"/>
              </a:rPr>
              <a:t>——裴多菲</a:t>
            </a:r>
            <a:endParaRPr lang="zh-CN" altLang="en-US" sz="3200" b="1">
              <a:solidFill>
                <a:srgbClr val="0000FF"/>
              </a:solidFill>
              <a:uFillTx/>
              <a:latin typeface="黑体" panose="02010609060101010101" charset="-122"/>
              <a:ea typeface="黑体" panose="02010609060101010101" charset="-122"/>
              <a:sym typeface="+mn-ea"/>
            </a:endParaRPr>
          </a:p>
          <a:p>
            <a:r>
              <a:rPr lang="en-US" altLang="zh-CN" sz="3200" b="1">
                <a:solidFill>
                  <a:srgbClr val="0000FF"/>
                </a:solidFill>
                <a:uFillTx/>
                <a:latin typeface="黑体" panose="02010609060101010101" charset="-122"/>
                <a:ea typeface="黑体" panose="02010609060101010101" charset="-122"/>
              </a:rPr>
              <a:t>7</a:t>
            </a:r>
            <a:r>
              <a:rPr lang="zh-CN" altLang="en-US" sz="3200" b="1">
                <a:solidFill>
                  <a:srgbClr val="0000FF"/>
                </a:solidFill>
                <a:uFillTx/>
                <a:latin typeface="黑体" panose="02010609060101010101" charset="-122"/>
                <a:ea typeface="黑体" panose="02010609060101010101" charset="-122"/>
              </a:rPr>
              <a:t>、爱情是生命的火把。              </a:t>
            </a:r>
            <a:r>
              <a:rPr lang="zh-CN" altLang="en-US" sz="3200" b="1">
                <a:solidFill>
                  <a:srgbClr val="0000FF"/>
                </a:solidFill>
                <a:uFillTx/>
                <a:latin typeface="黑体" panose="02010609060101010101" charset="-122"/>
                <a:ea typeface="黑体" panose="02010609060101010101" charset="-122"/>
                <a:sym typeface="+mn-ea"/>
              </a:rPr>
              <a:t>——维斯冠</a:t>
            </a:r>
            <a:endParaRPr lang="zh-CN" altLang="en-US" sz="3200" b="1">
              <a:solidFill>
                <a:srgbClr val="0000FF"/>
              </a:solidFill>
              <a:uFillTx/>
              <a:latin typeface="黑体" panose="02010609060101010101" charset="-122"/>
              <a:ea typeface="黑体" panose="02010609060101010101" charset="-122"/>
              <a:sym typeface="+mn-ea"/>
            </a:endParaRPr>
          </a:p>
          <a:p>
            <a:r>
              <a:rPr lang="en-US" altLang="zh-CN" sz="3200" b="1">
                <a:solidFill>
                  <a:srgbClr val="0000FF"/>
                </a:solidFill>
                <a:uFillTx/>
                <a:latin typeface="黑体" panose="02010609060101010101" charset="-122"/>
                <a:ea typeface="黑体" panose="02010609060101010101" charset="-122"/>
              </a:rPr>
              <a:t>8</a:t>
            </a:r>
            <a:r>
              <a:rPr lang="zh-CN" altLang="en-US" sz="3200" b="1">
                <a:solidFill>
                  <a:srgbClr val="0000FF"/>
                </a:solidFill>
                <a:uFillTx/>
                <a:latin typeface="黑体" panose="02010609060101010101" charset="-122"/>
                <a:ea typeface="黑体" panose="02010609060101010101" charset="-122"/>
              </a:rPr>
              <a:t>、"闪电照耀一瞬间，而爱情却照耀一生。</a:t>
            </a:r>
            <a:endParaRPr lang="zh-CN" altLang="en-US" sz="3200" b="1">
              <a:solidFill>
                <a:srgbClr val="0000FF"/>
              </a:solidFill>
              <a:uFillTx/>
              <a:latin typeface="黑体" panose="02010609060101010101" charset="-122"/>
              <a:ea typeface="黑体" panose="02010609060101010101" charset="-122"/>
            </a:endParaRPr>
          </a:p>
          <a:p>
            <a:r>
              <a:rPr lang="zh-CN" altLang="en-US" sz="3200" b="1">
                <a:solidFill>
                  <a:srgbClr val="0000FF"/>
                </a:solidFill>
                <a:uFillTx/>
                <a:latin typeface="黑体" panose="02010609060101010101" charset="-122"/>
                <a:ea typeface="黑体" panose="02010609060101010101" charset="-122"/>
              </a:rPr>
              <a:t>                                   </a:t>
            </a:r>
            <a:r>
              <a:rPr lang="zh-CN" altLang="en-US" sz="3200" b="1">
                <a:solidFill>
                  <a:srgbClr val="0000FF"/>
                </a:solidFill>
                <a:uFillTx/>
                <a:latin typeface="黑体" panose="02010609060101010101" charset="-122"/>
                <a:ea typeface="黑体" panose="02010609060101010101" charset="-122"/>
                <a:sym typeface="+mn-ea"/>
              </a:rPr>
              <a:t>——苏霍姆林斯基：</a:t>
            </a:r>
            <a:endParaRPr lang="zh-CN" altLang="en-US" sz="3200" b="1">
              <a:solidFill>
                <a:srgbClr val="0000FF"/>
              </a:solidFill>
              <a:uFillTx/>
              <a:latin typeface="黑体" panose="02010609060101010101" charset="-122"/>
              <a:ea typeface="黑体" panose="02010609060101010101" charset="-122"/>
            </a:endParaRPr>
          </a:p>
          <a:p>
            <a:r>
              <a:rPr lang="zh-CN" altLang="en-US" sz="3200" b="1">
                <a:solidFill>
                  <a:srgbClr val="0000FF"/>
                </a:solidFill>
                <a:uFillTx/>
                <a:latin typeface="黑体" panose="02010609060101010101" charset="-122"/>
                <a:ea typeface="黑体" panose="02010609060101010101" charset="-122"/>
                <a:sym typeface="+mn-ea"/>
              </a:rPr>
              <a:t>   人生追求爱情并不显得低级。</a:t>
            </a:r>
            <a:endParaRPr lang="zh-CN" altLang="en-US" sz="3200" b="1">
              <a:solidFill>
                <a:srgbClr val="0000FF"/>
              </a:solidFill>
              <a:uFillTx/>
              <a:latin typeface="黑体" panose="02010609060101010101" charset="-122"/>
              <a:ea typeface="黑体" panose="02010609060101010101" charset="-122"/>
            </a:endParaRPr>
          </a:p>
        </p:txBody>
      </p:sp>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拓展延伸</a:t>
            </a:r>
            <a:endParaRPr lang="zh-CN" altLang="en-US" sz="4000" b="1">
              <a:solidFill>
                <a:srgbClr val="7030A0"/>
              </a:solidFill>
              <a:uFillTx/>
              <a:ea typeface="黑体" panose="02010609060101010101" charset="-122"/>
            </a:endParaRPr>
          </a:p>
        </p:txBody>
      </p:sp>
      <p:sp>
        <p:nvSpPr>
          <p:cNvPr id="240642" name="文本框 44033"/>
          <p:cNvSpPr txBox="1"/>
          <p:nvPr/>
        </p:nvSpPr>
        <p:spPr>
          <a:xfrm>
            <a:off x="2113915" y="561975"/>
            <a:ext cx="6391910" cy="645160"/>
          </a:xfrm>
          <a:prstGeom prst="rect">
            <a:avLst/>
          </a:prstGeom>
          <a:noFill/>
          <a:ln w="9525">
            <a:noFill/>
          </a:ln>
        </p:spPr>
        <p:txBody>
          <a:bodyPr wrap="square">
            <a:spAutoFit/>
          </a:bodyPr>
          <a:p>
            <a:pPr algn="ctr">
              <a:buFont typeface="Arial" panose="020B0604020202020204" pitchFamily="34" charset="0"/>
              <a:buNone/>
            </a:pPr>
            <a:r>
              <a:rPr lang="zh-CN" altLang="en-US" sz="3600" b="1" dirty="0">
                <a:solidFill>
                  <a:srgbClr val="00B050"/>
                </a:solidFill>
                <a:uFillTx/>
                <a:latin typeface="Times New Roman" panose="02020603050405020304" pitchFamily="18" charset="0"/>
                <a:ea typeface="黑体" panose="02010609060101010101" charset="-122"/>
              </a:rPr>
              <a:t>关于爱情的名言</a:t>
            </a:r>
            <a:endParaRPr lang="zh-CN" altLang="en-US" sz="3600" b="1" dirty="0">
              <a:solidFill>
                <a:srgbClr val="00B050"/>
              </a:solidFill>
              <a:uFillTx/>
              <a:latin typeface="Times New Roman" panose="02020603050405020304" pitchFamily="18" charset="0"/>
              <a:ea typeface="黑体" panose="02010609060101010101" charset="-122"/>
            </a:endParaRPr>
          </a:p>
        </p:txBody>
      </p:sp>
    </p:spTree>
  </p:cSld>
  <p:clrMapOvr>
    <a:masterClrMapping/>
  </p:clrMapOvr>
  <p:transition spd="slow">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拓展延伸</a:t>
            </a:r>
            <a:endParaRPr lang="zh-CN" altLang="en-US" sz="4000" b="1">
              <a:solidFill>
                <a:srgbClr val="7030A0"/>
              </a:solidFill>
              <a:uFillTx/>
              <a:ea typeface="黑体" panose="02010609060101010101" charset="-122"/>
            </a:endParaRPr>
          </a:p>
        </p:txBody>
      </p:sp>
      <p:sp>
        <p:nvSpPr>
          <p:cNvPr id="2" name="文本框 3"/>
          <p:cNvSpPr txBox="1"/>
          <p:nvPr/>
        </p:nvSpPr>
        <p:spPr>
          <a:xfrm>
            <a:off x="2066925" y="1569085"/>
            <a:ext cx="8058150" cy="4246245"/>
          </a:xfrm>
          <a:prstGeom prst="rect">
            <a:avLst/>
          </a:prstGeom>
          <a:noFill/>
          <a:ln w="9525">
            <a:noFill/>
          </a:ln>
        </p:spPr>
        <p:txBody>
          <a:bodyPr wrap="square">
            <a:spAutoFit/>
          </a:bodyPr>
          <a:p>
            <a:pPr fontAlgn="auto">
              <a:lnSpc>
                <a:spcPct val="150000"/>
              </a:lnSpc>
            </a:pPr>
            <a:r>
              <a:rPr lang="zh-CN" altLang="en-US" sz="3600" b="1">
                <a:solidFill>
                  <a:srgbClr val="0000FF"/>
                </a:solidFill>
                <a:latin typeface="黑体" panose="02010609060101010101" charset="-122"/>
                <a:ea typeface="黑体" panose="02010609060101010101" charset="-122"/>
              </a:rPr>
              <a:t>人如果没有知识，无异于行尸走肉。</a:t>
            </a:r>
            <a:endParaRPr lang="zh-CN" altLang="en-US" sz="3600" b="1">
              <a:solidFill>
                <a:srgbClr val="0000FF"/>
              </a:solidFill>
              <a:latin typeface="黑体" panose="02010609060101010101" charset="-122"/>
              <a:ea typeface="黑体" panose="02010609060101010101" charset="-122"/>
            </a:endParaRPr>
          </a:p>
          <a:p>
            <a:pPr fontAlgn="auto">
              <a:lnSpc>
                <a:spcPct val="150000"/>
              </a:lnSpc>
            </a:pPr>
            <a:r>
              <a:rPr lang="zh-CN" altLang="en-US" sz="3600" b="1">
                <a:solidFill>
                  <a:srgbClr val="0000FF"/>
                </a:solidFill>
                <a:latin typeface="黑体" panose="02010609060101010101" charset="-122"/>
                <a:ea typeface="黑体" panose="02010609060101010101" charset="-122"/>
              </a:rPr>
              <a:t>             </a:t>
            </a:r>
            <a:r>
              <a:rPr lang="zh-CN" altLang="en-US" sz="3600" b="1">
                <a:solidFill>
                  <a:srgbClr val="0000FF"/>
                </a:solidFill>
                <a:uFillTx/>
                <a:latin typeface="黑体" panose="02010609060101010101" charset="-122"/>
                <a:ea typeface="黑体" panose="02010609060101010101" charset="-122"/>
                <a:sym typeface="+mn-ea"/>
              </a:rPr>
              <a:t>——托·因哲伦德</a:t>
            </a:r>
            <a:endParaRPr lang="zh-CN" altLang="en-US" sz="3600" b="1">
              <a:solidFill>
                <a:srgbClr val="0000FF"/>
              </a:solidFill>
              <a:uFillTx/>
              <a:latin typeface="黑体" panose="02010609060101010101" charset="-122"/>
              <a:ea typeface="黑体" panose="02010609060101010101" charset="-122"/>
              <a:sym typeface="+mn-ea"/>
            </a:endParaRPr>
          </a:p>
          <a:p>
            <a:pPr fontAlgn="auto">
              <a:lnSpc>
                <a:spcPct val="150000"/>
              </a:lnSpc>
            </a:pPr>
            <a:r>
              <a:rPr lang="zh-CN" altLang="en-US" sz="3600" b="1">
                <a:solidFill>
                  <a:srgbClr val="0000FF"/>
                </a:solidFill>
                <a:latin typeface="黑体" panose="02010609060101010101" charset="-122"/>
                <a:ea typeface="黑体" panose="02010609060101010101" charset="-122"/>
                <a:sym typeface="+mn-ea"/>
              </a:rPr>
              <a:t>知识就是力量。</a:t>
            </a:r>
            <a:r>
              <a:rPr lang="zh-CN" altLang="en-US" sz="3600" b="1">
                <a:solidFill>
                  <a:srgbClr val="0000FF"/>
                </a:solidFill>
                <a:uFillTx/>
                <a:latin typeface="黑体" panose="02010609060101010101" charset="-122"/>
                <a:ea typeface="黑体" panose="02010609060101010101" charset="-122"/>
                <a:sym typeface="+mn-ea"/>
              </a:rPr>
              <a:t> </a:t>
            </a:r>
            <a:endParaRPr lang="zh-CN" altLang="en-US" sz="3600" b="1">
              <a:solidFill>
                <a:srgbClr val="0000FF"/>
              </a:solidFill>
              <a:uFillTx/>
              <a:latin typeface="黑体" panose="02010609060101010101" charset="-122"/>
              <a:ea typeface="黑体" panose="02010609060101010101" charset="-122"/>
              <a:sym typeface="+mn-ea"/>
            </a:endParaRPr>
          </a:p>
          <a:p>
            <a:pPr fontAlgn="auto">
              <a:lnSpc>
                <a:spcPct val="150000"/>
              </a:lnSpc>
            </a:pPr>
            <a:r>
              <a:rPr lang="zh-CN" altLang="en-US" sz="3600" b="1">
                <a:solidFill>
                  <a:srgbClr val="0000FF"/>
                </a:solidFill>
                <a:uFillTx/>
                <a:latin typeface="黑体" panose="02010609060101010101" charset="-122"/>
                <a:ea typeface="黑体" panose="02010609060101010101" charset="-122"/>
                <a:sym typeface="+mn-ea"/>
              </a:rPr>
              <a:t>             ——培根</a:t>
            </a:r>
            <a:endParaRPr lang="zh-CN" altLang="en-US" sz="3600" b="1">
              <a:solidFill>
                <a:srgbClr val="0000FF"/>
              </a:solidFill>
              <a:uFillTx/>
              <a:latin typeface="黑体" panose="02010609060101010101" charset="-122"/>
              <a:ea typeface="黑体" panose="02010609060101010101" charset="-122"/>
              <a:sym typeface="+mn-ea"/>
            </a:endParaRPr>
          </a:p>
          <a:p>
            <a:pPr fontAlgn="auto">
              <a:lnSpc>
                <a:spcPct val="150000"/>
              </a:lnSpc>
            </a:pPr>
            <a:endParaRPr lang="zh-CN" altLang="en-US" sz="3600" b="1">
              <a:solidFill>
                <a:srgbClr val="0000FF"/>
              </a:solidFill>
              <a:latin typeface="黑体" panose="02010609060101010101" charset="-122"/>
              <a:ea typeface="黑体" panose="02010609060101010101" charset="-122"/>
            </a:endParaRPr>
          </a:p>
        </p:txBody>
      </p:sp>
      <p:sp>
        <p:nvSpPr>
          <p:cNvPr id="5" name="文本框 44033"/>
          <p:cNvSpPr txBox="1"/>
          <p:nvPr/>
        </p:nvSpPr>
        <p:spPr>
          <a:xfrm>
            <a:off x="3479800" y="591820"/>
            <a:ext cx="3510915" cy="645160"/>
          </a:xfrm>
          <a:prstGeom prst="rect">
            <a:avLst/>
          </a:prstGeom>
          <a:noFill/>
          <a:ln w="9525">
            <a:noFill/>
          </a:ln>
        </p:spPr>
        <p:txBody>
          <a:bodyPr wrap="square">
            <a:spAutoFit/>
          </a:bodyPr>
          <a:p>
            <a:pPr algn="ctr">
              <a:buFont typeface="Arial" panose="020B0604020202020204" pitchFamily="34" charset="0"/>
              <a:buNone/>
            </a:pPr>
            <a:r>
              <a:rPr lang="zh-CN" altLang="en-US" sz="3600" b="1" dirty="0">
                <a:solidFill>
                  <a:srgbClr val="00B050"/>
                </a:solidFill>
                <a:uFillTx/>
                <a:latin typeface="Times New Roman" panose="02020603050405020304" pitchFamily="18" charset="0"/>
                <a:ea typeface="黑体" panose="02010609060101010101" charset="-122"/>
              </a:rPr>
              <a:t>关于知识的名言</a:t>
            </a:r>
            <a:endParaRPr lang="zh-CN" altLang="en-US" sz="3600" b="1" dirty="0">
              <a:solidFill>
                <a:srgbClr val="00B050"/>
              </a:solidFill>
              <a:uFillTx/>
              <a:latin typeface="Times New Roman" panose="02020603050405020304" pitchFamily="18" charset="0"/>
              <a:ea typeface="黑体" panose="02010609060101010101" charset="-122"/>
            </a:endParaRPr>
          </a:p>
        </p:txBody>
      </p:sp>
    </p:spTree>
  </p:cSld>
  <p:clrMapOvr>
    <a:masterClrMapping/>
  </p:clrMapOvr>
  <p:transition spd="slow">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拓展延伸</a:t>
            </a:r>
            <a:endParaRPr lang="zh-CN" altLang="en-US" sz="4000" b="1">
              <a:solidFill>
                <a:srgbClr val="7030A0"/>
              </a:solidFill>
              <a:uFillTx/>
              <a:ea typeface="黑体" panose="02010609060101010101" charset="-122"/>
            </a:endParaRPr>
          </a:p>
        </p:txBody>
      </p:sp>
      <p:sp>
        <p:nvSpPr>
          <p:cNvPr id="3" name="文本框 3"/>
          <p:cNvSpPr txBox="1"/>
          <p:nvPr/>
        </p:nvSpPr>
        <p:spPr>
          <a:xfrm>
            <a:off x="1243330" y="1236980"/>
            <a:ext cx="9705975" cy="4246245"/>
          </a:xfrm>
          <a:prstGeom prst="rect">
            <a:avLst/>
          </a:prstGeom>
          <a:noFill/>
          <a:ln w="9525">
            <a:noFill/>
          </a:ln>
        </p:spPr>
        <p:txBody>
          <a:bodyPr wrap="square">
            <a:spAutoFit/>
          </a:bodyPr>
          <a:p>
            <a:pPr fontAlgn="auto">
              <a:lnSpc>
                <a:spcPct val="150000"/>
              </a:lnSpc>
            </a:pPr>
            <a:r>
              <a:rPr lang="zh-CN" altLang="en-US" sz="3600" b="1">
                <a:solidFill>
                  <a:srgbClr val="0000FF"/>
                </a:solidFill>
                <a:latin typeface="黑体" panose="02010609060101010101" charset="-122"/>
                <a:ea typeface="黑体" panose="02010609060101010101" charset="-122"/>
              </a:rPr>
              <a:t>把爱拿走，世界将变成一座坟墓。</a:t>
            </a:r>
            <a:endParaRPr lang="zh-CN" altLang="en-US" sz="3600" b="1">
              <a:solidFill>
                <a:srgbClr val="0000FF"/>
              </a:solidFill>
              <a:latin typeface="黑体" panose="02010609060101010101" charset="-122"/>
              <a:ea typeface="黑体" panose="02010609060101010101" charset="-122"/>
            </a:endParaRPr>
          </a:p>
          <a:p>
            <a:pPr fontAlgn="auto">
              <a:lnSpc>
                <a:spcPct val="150000"/>
              </a:lnSpc>
            </a:pPr>
            <a:r>
              <a:rPr lang="zh-CN" altLang="en-US" sz="3600" b="1">
                <a:solidFill>
                  <a:srgbClr val="0000FF"/>
                </a:solidFill>
                <a:uFillTx/>
                <a:latin typeface="黑体" panose="02010609060101010101" charset="-122"/>
                <a:ea typeface="黑体" panose="02010609060101010101" charset="-122"/>
                <a:sym typeface="+mn-ea"/>
              </a:rPr>
              <a:t>                           ——白朗宁</a:t>
            </a:r>
            <a:endParaRPr lang="zh-CN" altLang="en-US" sz="3600" b="1">
              <a:solidFill>
                <a:srgbClr val="0000FF"/>
              </a:solidFill>
              <a:uFillTx/>
              <a:latin typeface="黑体" panose="02010609060101010101" charset="-122"/>
              <a:ea typeface="黑体" panose="02010609060101010101" charset="-122"/>
              <a:sym typeface="+mn-ea"/>
            </a:endParaRPr>
          </a:p>
          <a:p>
            <a:pPr fontAlgn="auto">
              <a:lnSpc>
                <a:spcPct val="150000"/>
              </a:lnSpc>
            </a:pPr>
            <a:endParaRPr lang="zh-CN" altLang="en-US" sz="3600" b="1">
              <a:solidFill>
                <a:srgbClr val="0000FF"/>
              </a:solidFill>
              <a:latin typeface="黑体" panose="02010609060101010101" charset="-122"/>
              <a:ea typeface="黑体" panose="02010609060101010101" charset="-122"/>
            </a:endParaRPr>
          </a:p>
          <a:p>
            <a:pPr fontAlgn="auto">
              <a:lnSpc>
                <a:spcPct val="150000"/>
              </a:lnSpc>
            </a:pPr>
            <a:r>
              <a:rPr lang="zh-CN" altLang="en-US" sz="3600" b="1">
                <a:solidFill>
                  <a:srgbClr val="0000FF"/>
                </a:solidFill>
                <a:latin typeface="黑体" panose="02010609060101010101" charset="-122"/>
                <a:ea typeface="黑体" panose="02010609060101010101" charset="-122"/>
              </a:rPr>
              <a:t>道德中最大的秘密就是爱。</a:t>
            </a:r>
            <a:endParaRPr lang="zh-CN" altLang="en-US" sz="3600" b="1">
              <a:solidFill>
                <a:srgbClr val="0000FF"/>
              </a:solidFill>
              <a:latin typeface="黑体" panose="02010609060101010101" charset="-122"/>
              <a:ea typeface="黑体" panose="02010609060101010101" charset="-122"/>
            </a:endParaRPr>
          </a:p>
          <a:p>
            <a:pPr fontAlgn="auto">
              <a:lnSpc>
                <a:spcPct val="150000"/>
              </a:lnSpc>
            </a:pPr>
            <a:r>
              <a:rPr lang="zh-CN" altLang="en-US" sz="3600" b="1">
                <a:solidFill>
                  <a:srgbClr val="0000FF"/>
                </a:solidFill>
                <a:uFillTx/>
                <a:latin typeface="黑体" panose="02010609060101010101" charset="-122"/>
                <a:ea typeface="黑体" panose="02010609060101010101" charset="-122"/>
                <a:sym typeface="+mn-ea"/>
              </a:rPr>
              <a:t>                           ——雪莱</a:t>
            </a:r>
            <a:endParaRPr lang="zh-CN" altLang="en-US" sz="3600" b="1">
              <a:solidFill>
                <a:srgbClr val="0000FF"/>
              </a:solidFill>
              <a:latin typeface="黑体" panose="02010609060101010101" charset="-122"/>
              <a:ea typeface="黑体" panose="02010609060101010101" charset="-122"/>
            </a:endParaRPr>
          </a:p>
        </p:txBody>
      </p:sp>
      <p:sp>
        <p:nvSpPr>
          <p:cNvPr id="5" name="文本框 44033"/>
          <p:cNvSpPr txBox="1"/>
          <p:nvPr/>
        </p:nvSpPr>
        <p:spPr>
          <a:xfrm>
            <a:off x="3479800" y="591820"/>
            <a:ext cx="3510915" cy="645160"/>
          </a:xfrm>
          <a:prstGeom prst="rect">
            <a:avLst/>
          </a:prstGeom>
          <a:noFill/>
          <a:ln w="9525">
            <a:noFill/>
          </a:ln>
        </p:spPr>
        <p:txBody>
          <a:bodyPr wrap="square">
            <a:spAutoFit/>
          </a:bodyPr>
          <a:p>
            <a:pPr algn="ctr">
              <a:buFont typeface="Arial" panose="020B0604020202020204" pitchFamily="34" charset="0"/>
              <a:buNone/>
            </a:pPr>
            <a:r>
              <a:rPr lang="zh-CN" altLang="en-US" sz="3600" b="1" dirty="0">
                <a:solidFill>
                  <a:srgbClr val="00B050"/>
                </a:solidFill>
                <a:uFillTx/>
                <a:latin typeface="Times New Roman" panose="02020603050405020304" pitchFamily="18" charset="0"/>
                <a:ea typeface="黑体" panose="02010609060101010101" charset="-122"/>
              </a:rPr>
              <a:t>关于同情的名言</a:t>
            </a:r>
            <a:endParaRPr lang="zh-CN" altLang="en-US" sz="3600" b="1" dirty="0">
              <a:solidFill>
                <a:srgbClr val="00B050"/>
              </a:solidFill>
              <a:uFillTx/>
              <a:latin typeface="Times New Roman" panose="02020603050405020304" pitchFamily="18" charset="0"/>
              <a:ea typeface="黑体" panose="02010609060101010101" charset="-122"/>
            </a:endParaRPr>
          </a:p>
        </p:txBody>
      </p:sp>
    </p:spTree>
  </p:cSld>
  <p:clrMapOvr>
    <a:masterClrMapping/>
  </p:clrMapOvr>
  <p:transition spd="slow">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6" name="Picture 2"/>
          <p:cNvPicPr>
            <a:picLocks noChangeAspect="1"/>
          </p:cNvPicPr>
          <p:nvPr/>
        </p:nvPicPr>
        <p:blipFill>
          <a:blip r:embed="rId1"/>
          <a:srcRect t="3136" r="92" b="5204"/>
          <a:stretch>
            <a:fillRect/>
          </a:stretch>
        </p:blipFill>
        <p:spPr>
          <a:xfrm>
            <a:off x="-12700" y="-27305"/>
            <a:ext cx="12229465" cy="6885305"/>
          </a:xfrm>
          <a:prstGeom prst="rect">
            <a:avLst/>
          </a:prstGeom>
          <a:noFill/>
          <a:ln w="9525">
            <a:noFill/>
          </a:ln>
        </p:spPr>
      </p:pic>
      <p:sp>
        <p:nvSpPr>
          <p:cNvPr id="38915" name="WordArt 3"/>
          <p:cNvSpPr/>
          <p:nvPr/>
        </p:nvSpPr>
        <p:spPr>
          <a:xfrm>
            <a:off x="3763645" y="674370"/>
            <a:ext cx="4664075" cy="2362200"/>
          </a:xfrm>
          <a:prstGeom prst="rect">
            <a:avLst/>
          </a:prstGeom>
        </p:spPr>
        <p:txBody>
          <a:bodyPr wrap="none" fromWordArt="1">
            <a:prstTxWarp prst="textPlain">
              <a:avLst>
                <a:gd name="adj" fmla="val 50000"/>
              </a:avLst>
            </a:prstTxWarp>
            <a:normAutofit/>
          </a:bodyPr>
          <a:p>
            <a:pPr algn="ctr"/>
            <a:r>
              <a:rPr lang="zh-CN" altLang="en-US" sz="3600">
                <a:solidFill>
                  <a:srgbClr val="0000FF"/>
                </a:solidFill>
                <a:effectLst>
                  <a:outerShdw dist="35921" dir="2699999" algn="ctr" rotWithShape="0">
                    <a:srgbClr val="C0C0C0"/>
                  </a:outerShdw>
                </a:effectLst>
                <a:latin typeface="宋体" panose="02010600030101010101" pitchFamily="2" charset="-122"/>
                <a:ea typeface="宋体" panose="02010600030101010101" pitchFamily="2" charset="-122"/>
              </a:rPr>
              <a:t>再见</a:t>
            </a:r>
            <a:endParaRPr lang="zh-CN" altLang="en-US" sz="3600">
              <a:solidFill>
                <a:srgbClr val="0000FF"/>
              </a:solidFill>
              <a:effectLst>
                <a:outerShdw dist="35921" dir="2699999" algn="ctr" rotWithShape="0">
                  <a:srgbClr val="C0C0C0"/>
                </a:outerShdw>
              </a:effectLst>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wheel(1)">
                                      <p:cBhvr>
                                        <p:cTn id="7" dur="2000"/>
                                        <p:tgtEl>
                                          <p:spTgt spid="389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文本框 4"/>
          <p:cNvSpPr txBox="1"/>
          <p:nvPr/>
        </p:nvSpPr>
        <p:spPr>
          <a:xfrm>
            <a:off x="1397635" y="1223645"/>
            <a:ext cx="9254490" cy="4838700"/>
          </a:xfrm>
          <a:prstGeom prst="rect">
            <a:avLst/>
          </a:prstGeom>
          <a:noFill/>
          <a:ln w="9525">
            <a:noFill/>
          </a:ln>
        </p:spPr>
        <p:txBody>
          <a:bodyPr wrap="square" lIns="68580" tIns="34290" rIns="68580" bIns="34290">
            <a:spAutoFit/>
          </a:bodyPr>
          <a:p>
            <a:pPr fontAlgn="auto">
              <a:lnSpc>
                <a:spcPts val="5800"/>
              </a:lnSpc>
              <a:spcBef>
                <a:spcPts val="1200"/>
              </a:spcBef>
              <a:buFont typeface="Arial" panose="020B0604020202020204" pitchFamily="34" charset="0"/>
              <a:buNone/>
            </a:pPr>
            <a:r>
              <a:rPr lang="en-US" altLang="zh-CN" sz="4000" b="1" dirty="0">
                <a:solidFill>
                  <a:srgbClr val="0000FF"/>
                </a:solidFill>
                <a:uFillTx/>
                <a:latin typeface="宋体" panose="02010600030101010101" pitchFamily="2" charset="-122"/>
                <a:ea typeface="黑体" panose="02010609060101010101" charset="-122"/>
              </a:rPr>
              <a:t>1</a:t>
            </a:r>
            <a:r>
              <a:rPr lang="zh-CN" altLang="en-US" sz="4000" b="1" dirty="0">
                <a:solidFill>
                  <a:srgbClr val="0000FF"/>
                </a:solidFill>
                <a:uFillTx/>
                <a:latin typeface="宋体" panose="02010600030101010101" pitchFamily="2" charset="-122"/>
                <a:ea typeface="黑体" panose="02010609060101010101" charset="-122"/>
              </a:rPr>
              <a:t>、了解作者罗素，整体感知</a:t>
            </a:r>
            <a:r>
              <a:rPr lang="en-US" altLang="zh-CN" sz="4000" b="1" dirty="0">
                <a:solidFill>
                  <a:srgbClr val="0000FF"/>
                </a:solidFill>
                <a:uFillTx/>
                <a:latin typeface="宋体" panose="02010600030101010101" pitchFamily="2" charset="-122"/>
                <a:ea typeface="黑体" panose="02010609060101010101" charset="-122"/>
              </a:rPr>
              <a:t>《</a:t>
            </a:r>
            <a:r>
              <a:rPr lang="zh-CN" altLang="en-US" sz="4000" b="1" dirty="0">
                <a:solidFill>
                  <a:srgbClr val="0000FF"/>
                </a:solidFill>
                <a:uFillTx/>
                <a:latin typeface="宋体" panose="02010600030101010101" pitchFamily="2" charset="-122"/>
                <a:ea typeface="黑体" panose="02010609060101010101" charset="-122"/>
              </a:rPr>
              <a:t>我为什么活着</a:t>
            </a:r>
            <a:r>
              <a:rPr lang="en-US" altLang="zh-CN" sz="4000" b="1" dirty="0">
                <a:solidFill>
                  <a:srgbClr val="0000FF"/>
                </a:solidFill>
                <a:uFillTx/>
                <a:latin typeface="宋体" panose="02010600030101010101" pitchFamily="2" charset="-122"/>
                <a:ea typeface="黑体" panose="02010609060101010101" charset="-122"/>
              </a:rPr>
              <a:t>》</a:t>
            </a:r>
            <a:r>
              <a:rPr lang="zh-CN" altLang="en-US" sz="4000" b="1" dirty="0">
                <a:solidFill>
                  <a:srgbClr val="0000FF"/>
                </a:solidFill>
                <a:uFillTx/>
                <a:latin typeface="宋体" panose="02010600030101010101" pitchFamily="2" charset="-122"/>
                <a:ea typeface="黑体" panose="02010609060101010101" charset="-122"/>
              </a:rPr>
              <a:t>的内容。</a:t>
            </a:r>
            <a:endParaRPr lang="zh-CN" altLang="en-US" sz="4000" b="1" dirty="0">
              <a:solidFill>
                <a:srgbClr val="0000FF"/>
              </a:solidFill>
              <a:uFillTx/>
              <a:latin typeface="宋体" panose="02010600030101010101" pitchFamily="2" charset="-122"/>
              <a:ea typeface="黑体" panose="02010609060101010101" charset="-122"/>
            </a:endParaRPr>
          </a:p>
          <a:p>
            <a:pPr fontAlgn="auto">
              <a:lnSpc>
                <a:spcPts val="5800"/>
              </a:lnSpc>
              <a:spcBef>
                <a:spcPts val="1200"/>
              </a:spcBef>
              <a:buFont typeface="Arial" panose="020B0604020202020204" pitchFamily="34" charset="0"/>
              <a:buNone/>
            </a:pPr>
            <a:r>
              <a:rPr lang="en-US" altLang="zh-CN" sz="4000" b="1" dirty="0">
                <a:solidFill>
                  <a:srgbClr val="0000FF"/>
                </a:solidFill>
                <a:uFillTx/>
                <a:latin typeface="宋体" panose="02010600030101010101" pitchFamily="2" charset="-122"/>
                <a:ea typeface="黑体" panose="02010609060101010101" charset="-122"/>
              </a:rPr>
              <a:t>2</a:t>
            </a:r>
            <a:r>
              <a:rPr lang="zh-CN" altLang="en-US" sz="4000" b="1" dirty="0">
                <a:solidFill>
                  <a:srgbClr val="0000FF"/>
                </a:solidFill>
                <a:uFillTx/>
                <a:latin typeface="宋体" panose="02010600030101010101" pitchFamily="2" charset="-122"/>
                <a:ea typeface="黑体" panose="02010609060101010101" charset="-122"/>
              </a:rPr>
              <a:t>、理解作者活着三条理由，感受作者博大的胸怀。</a:t>
            </a:r>
            <a:endParaRPr lang="zh-CN" altLang="en-US" sz="4000" b="1" dirty="0">
              <a:solidFill>
                <a:srgbClr val="0000FF"/>
              </a:solidFill>
              <a:uFillTx/>
              <a:latin typeface="宋体" panose="02010600030101010101" pitchFamily="2" charset="-122"/>
              <a:ea typeface="黑体" panose="02010609060101010101" charset="-122"/>
            </a:endParaRPr>
          </a:p>
          <a:p>
            <a:pPr fontAlgn="auto">
              <a:lnSpc>
                <a:spcPts val="5800"/>
              </a:lnSpc>
              <a:spcBef>
                <a:spcPts val="1200"/>
              </a:spcBef>
              <a:buFont typeface="Arial" panose="020B0604020202020204" pitchFamily="34" charset="0"/>
              <a:buNone/>
            </a:pPr>
            <a:r>
              <a:rPr lang="en-US" altLang="zh-CN" sz="4000" b="1" dirty="0">
                <a:solidFill>
                  <a:srgbClr val="0000FF"/>
                </a:solidFill>
                <a:uFillTx/>
                <a:latin typeface="宋体" panose="02010600030101010101" pitchFamily="2" charset="-122"/>
                <a:ea typeface="黑体" panose="02010609060101010101" charset="-122"/>
              </a:rPr>
              <a:t>3</a:t>
            </a:r>
            <a:r>
              <a:rPr lang="zh-CN" altLang="en-US" sz="4000" b="1" dirty="0">
                <a:solidFill>
                  <a:srgbClr val="0000FF"/>
                </a:solidFill>
                <a:uFillTx/>
                <a:latin typeface="宋体" panose="02010600030101010101" pitchFamily="2" charset="-122"/>
                <a:ea typeface="黑体" panose="02010609060101010101" charset="-122"/>
              </a:rPr>
              <a:t>、思考自己的人生，从文中得到有益的启迪。</a:t>
            </a:r>
            <a:endParaRPr lang="zh-CN" altLang="en-US" sz="4000" b="1" dirty="0">
              <a:solidFill>
                <a:srgbClr val="0000FF"/>
              </a:solidFill>
              <a:uFillTx/>
              <a:latin typeface="宋体" panose="02010600030101010101" pitchFamily="2" charset="-122"/>
              <a:ea typeface="黑体" panose="02010609060101010101" charset="-122"/>
            </a:endParaRPr>
          </a:p>
        </p:txBody>
      </p:sp>
      <p:sp>
        <p:nvSpPr>
          <p:cNvPr id="105478" name="AutoShape 14" descr="u=659003504,3790867401&amp;fm=214&amp;gp=0"/>
          <p:cNvSpPr>
            <a:spLocks noChangeAspect="1"/>
          </p:cNvSpPr>
          <p:nvPr/>
        </p:nvSpPr>
        <p:spPr>
          <a:xfrm>
            <a:off x="5943600" y="3276600"/>
            <a:ext cx="304800" cy="304800"/>
          </a:xfrm>
          <a:prstGeom prst="rect">
            <a:avLst/>
          </a:prstGeom>
          <a:noFill/>
          <a:ln w="9525">
            <a:noFill/>
          </a:ln>
        </p:spPr>
        <p:txBody>
          <a:bodyPr/>
          <a:p>
            <a:pPr>
              <a:buFont typeface="Arial" panose="020B0604020202020204" pitchFamily="34" charset="0"/>
              <a:buNone/>
            </a:pPr>
            <a:endParaRPr dirty="0">
              <a:latin typeface="Arial" panose="020B0604020202020204" pitchFamily="34" charset="0"/>
            </a:endParaRPr>
          </a:p>
        </p:txBody>
      </p:sp>
      <p:sp>
        <p:nvSpPr>
          <p:cNvPr id="105479" name="AutoShape 16" descr="u=659003504,3790867401&amp;fm=214&amp;gp=0"/>
          <p:cNvSpPr>
            <a:spLocks noChangeAspect="1"/>
          </p:cNvSpPr>
          <p:nvPr/>
        </p:nvSpPr>
        <p:spPr>
          <a:xfrm>
            <a:off x="5943600" y="3276600"/>
            <a:ext cx="304800" cy="304800"/>
          </a:xfrm>
          <a:prstGeom prst="rect">
            <a:avLst/>
          </a:prstGeom>
          <a:noFill/>
          <a:ln w="9525">
            <a:noFill/>
          </a:ln>
        </p:spPr>
        <p:txBody>
          <a:bodyPr/>
          <a:p>
            <a:pPr>
              <a:buFont typeface="Arial" panose="020B0604020202020204" pitchFamily="34" charset="0"/>
              <a:buNone/>
            </a:pPr>
            <a:endParaRPr dirty="0">
              <a:latin typeface="Arial" panose="020B0604020202020204" pitchFamily="34" charset="0"/>
            </a:endParaRPr>
          </a:p>
        </p:txBody>
      </p:sp>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学习目标</a:t>
            </a:r>
            <a:endParaRPr lang="zh-CN" altLang="en-US" sz="4000" b="1">
              <a:solidFill>
                <a:srgbClr val="7030A0"/>
              </a:solidFill>
              <a:uFillTx/>
              <a:ea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 name="图片 2"/>
          <p:cNvPicPr>
            <a:picLocks noChangeAspect="1"/>
          </p:cNvPicPr>
          <p:nvPr/>
        </p:nvPicPr>
        <p:blipFill>
          <a:blip r:embed="rId1"/>
          <a:stretch>
            <a:fillRect/>
          </a:stretch>
        </p:blipFill>
        <p:spPr>
          <a:xfrm>
            <a:off x="38100" y="1052830"/>
            <a:ext cx="3804920" cy="4983480"/>
          </a:xfrm>
          <a:prstGeom prst="rect">
            <a:avLst/>
          </a:prstGeom>
          <a:noFill/>
          <a:ln w="9525">
            <a:noFill/>
          </a:ln>
        </p:spPr>
      </p:pic>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作者简介</a:t>
            </a:r>
            <a:endParaRPr lang="zh-CN" altLang="en-US" sz="4000" b="1">
              <a:solidFill>
                <a:srgbClr val="7030A0"/>
              </a:solidFill>
              <a:uFillTx/>
              <a:ea typeface="黑体" panose="02010609060101010101" charset="-122"/>
            </a:endParaRPr>
          </a:p>
        </p:txBody>
      </p:sp>
      <p:sp>
        <p:nvSpPr>
          <p:cNvPr id="14338" name="文本占位符 3077"/>
          <p:cNvSpPr>
            <a:spLocks noGrp="1"/>
          </p:cNvSpPr>
          <p:nvPr/>
        </p:nvSpPr>
        <p:spPr>
          <a:xfrm>
            <a:off x="4331335" y="184785"/>
            <a:ext cx="7611745" cy="6708775"/>
          </a:xfrm>
          <a:prstGeom prst="rect">
            <a:avLst/>
          </a:prstGeom>
          <a:noFill/>
          <a:ln w="9525">
            <a:noFill/>
          </a:ln>
        </p:spPr>
        <p:txBody>
          <a:bodyPr/>
          <a:p>
            <a:pPr indent="0" fontAlgn="auto" latinLnBrk="1">
              <a:lnSpc>
                <a:spcPts val="3720"/>
              </a:lnSpc>
              <a:spcBef>
                <a:spcPts val="0"/>
              </a:spcBef>
              <a:buNone/>
            </a:pPr>
            <a:r>
              <a:rPr lang="en-US" altLang="zh-CN" sz="3600" b="1" dirty="0">
                <a:solidFill>
                  <a:srgbClr val="0000FF"/>
                </a:solidFill>
                <a:uFillTx/>
                <a:latin typeface="黑体" panose="02010609060101010101" charset="-122"/>
                <a:ea typeface="黑体" panose="02010609060101010101" charset="-122"/>
              </a:rPr>
              <a:t>    </a:t>
            </a:r>
            <a:r>
              <a:rPr lang="zh-CN" altLang="en-US" sz="3600" b="1" dirty="0">
                <a:solidFill>
                  <a:srgbClr val="0000FF"/>
                </a:solidFill>
                <a:uFillTx/>
                <a:latin typeface="黑体" panose="02010609060101010101" charset="-122"/>
                <a:ea typeface="黑体" panose="02010609060101010101" charset="-122"/>
              </a:rPr>
              <a:t>罗素（</a:t>
            </a:r>
            <a:r>
              <a:rPr lang="en-US" altLang="zh-CN" sz="3600" b="1" dirty="0">
                <a:solidFill>
                  <a:srgbClr val="0000FF"/>
                </a:solidFill>
                <a:uFillTx/>
                <a:latin typeface="黑体" panose="02010609060101010101" charset="-122"/>
                <a:ea typeface="黑体" panose="02010609060101010101" charset="-122"/>
              </a:rPr>
              <a:t>1872—1970</a:t>
            </a:r>
            <a:r>
              <a:rPr lang="zh-CN" altLang="en-US" sz="3600" b="1" dirty="0">
                <a:solidFill>
                  <a:srgbClr val="0000FF"/>
                </a:solidFill>
                <a:uFillTx/>
                <a:latin typeface="黑体" panose="02010609060101010101" charset="-122"/>
                <a:ea typeface="黑体" panose="02010609060101010101" charset="-122"/>
              </a:rPr>
              <a:t>），出生于英国，</a:t>
            </a:r>
            <a:r>
              <a:rPr lang="en-US" altLang="zh-CN" sz="3600" b="1" dirty="0">
                <a:solidFill>
                  <a:srgbClr val="0000FF"/>
                </a:solidFill>
                <a:uFillTx/>
                <a:latin typeface="黑体" panose="02010609060101010101" charset="-122"/>
                <a:ea typeface="黑体" panose="02010609060101010101" charset="-122"/>
              </a:rPr>
              <a:t>2</a:t>
            </a:r>
            <a:r>
              <a:rPr lang="zh-CN" altLang="en-US" sz="3600" b="1" dirty="0">
                <a:solidFill>
                  <a:srgbClr val="0000FF"/>
                </a:solidFill>
                <a:uFillTx/>
                <a:latin typeface="黑体" panose="02010609060101010101" charset="-122"/>
                <a:ea typeface="黑体" panose="02010609060101010101" charset="-122"/>
              </a:rPr>
              <a:t>岁丧母，</a:t>
            </a:r>
            <a:r>
              <a:rPr lang="en-US" altLang="zh-CN" sz="3600" b="1" dirty="0">
                <a:solidFill>
                  <a:srgbClr val="0000FF"/>
                </a:solidFill>
                <a:uFillTx/>
                <a:latin typeface="黑体" panose="02010609060101010101" charset="-122"/>
                <a:ea typeface="黑体" panose="02010609060101010101" charset="-122"/>
              </a:rPr>
              <a:t>4</a:t>
            </a:r>
            <a:r>
              <a:rPr lang="zh-CN" altLang="en-US" sz="3600" b="1" dirty="0">
                <a:solidFill>
                  <a:srgbClr val="0000FF"/>
                </a:solidFill>
                <a:uFillTx/>
                <a:latin typeface="黑体" panose="02010609060101010101" charset="-122"/>
                <a:ea typeface="黑体" panose="02010609060101010101" charset="-122"/>
              </a:rPr>
              <a:t>岁丧父，由他曾出任过两次英国首相的祖父把他抚养。他后来成为一位集众家于一身的伟人。他被称为“</a:t>
            </a:r>
            <a:r>
              <a:rPr lang="en-US" altLang="zh-CN" sz="3600" b="1" dirty="0">
                <a:solidFill>
                  <a:srgbClr val="0000FF"/>
                </a:solidFill>
                <a:uFillTx/>
                <a:latin typeface="黑体" panose="02010609060101010101" charset="-122"/>
                <a:ea typeface="黑体" panose="02010609060101010101" charset="-122"/>
              </a:rPr>
              <a:t>20</a:t>
            </a:r>
            <a:r>
              <a:rPr lang="zh-CN" altLang="en-US" sz="3600" b="1" dirty="0">
                <a:solidFill>
                  <a:srgbClr val="0000FF"/>
                </a:solidFill>
                <a:uFillTx/>
                <a:latin typeface="黑体" panose="02010609060101010101" charset="-122"/>
                <a:ea typeface="黑体" panose="02010609060101010101" charset="-122"/>
              </a:rPr>
              <a:t>世纪最知名、最有影响力的哲学家”之一，还被无数人视为是“未来时代的先知”；他还是著名的数学家、逻辑学家、社会活动家，又被公认为“富有鼓动天才的辩论家”。在</a:t>
            </a:r>
            <a:r>
              <a:rPr lang="en-US" altLang="zh-CN" sz="3600" b="1" dirty="0">
                <a:solidFill>
                  <a:srgbClr val="0000FF"/>
                </a:solidFill>
                <a:uFillTx/>
                <a:latin typeface="黑体" panose="02010609060101010101" charset="-122"/>
                <a:ea typeface="黑体" panose="02010609060101010101" charset="-122"/>
              </a:rPr>
              <a:t>1950</a:t>
            </a:r>
            <a:r>
              <a:rPr lang="zh-CN" altLang="en-US" sz="3600" b="1" dirty="0">
                <a:solidFill>
                  <a:srgbClr val="0000FF"/>
                </a:solidFill>
                <a:uFillTx/>
                <a:latin typeface="黑体" panose="02010609060101010101" charset="-122"/>
                <a:ea typeface="黑体" panose="02010609060101010101" charset="-122"/>
              </a:rPr>
              <a:t>年他又获得了</a:t>
            </a:r>
            <a:r>
              <a:rPr lang="zh-CN" altLang="en-US" sz="3600" b="1" dirty="0">
                <a:solidFill>
                  <a:srgbClr val="FF0000"/>
                </a:solidFill>
                <a:uFillTx/>
                <a:latin typeface="黑体" panose="02010609060101010101" charset="-122"/>
                <a:ea typeface="黑体" panose="02010609060101010101" charset="-122"/>
              </a:rPr>
              <a:t>诺贝尔文学奖</a:t>
            </a:r>
            <a:r>
              <a:rPr lang="zh-CN" altLang="en-US" sz="3600" b="1" dirty="0">
                <a:solidFill>
                  <a:srgbClr val="0000FF"/>
                </a:solidFill>
                <a:uFillTx/>
                <a:latin typeface="黑体" panose="02010609060101010101" charset="-122"/>
                <a:ea typeface="黑体" panose="02010609060101010101" charset="-122"/>
              </a:rPr>
              <a:t>，被称为“</a:t>
            </a:r>
            <a:r>
              <a:rPr lang="zh-CN" altLang="en-US" sz="3600" b="1" dirty="0">
                <a:solidFill>
                  <a:srgbClr val="FF0000"/>
                </a:solidFill>
                <a:uFillTx/>
                <a:latin typeface="黑体" panose="02010609060101010101" charset="-122"/>
                <a:ea typeface="黑体" panose="02010609060101010101" charset="-122"/>
              </a:rPr>
              <a:t>百科全书式思想家</a:t>
            </a:r>
            <a:r>
              <a:rPr lang="zh-CN" altLang="en-US" sz="3600" b="1" dirty="0">
                <a:solidFill>
                  <a:srgbClr val="0000FF"/>
                </a:solidFill>
                <a:uFillTx/>
                <a:latin typeface="黑体" panose="02010609060101010101" charset="-122"/>
                <a:ea typeface="黑体" panose="02010609060101010101" charset="-122"/>
              </a:rPr>
              <a:t>”。他的代表作品有《幸福之路》、《西方哲学史》、《数学原理》、《物的分析》等。                                                        </a:t>
            </a:r>
            <a:endParaRPr lang="zh-CN" altLang="en-US" sz="3600" b="1" dirty="0">
              <a:solidFill>
                <a:srgbClr val="0000FF"/>
              </a:solidFill>
              <a:uFillTx/>
              <a:latin typeface="黑体" panose="02010609060101010101" charset="-122"/>
              <a:ea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8100" y="1052830"/>
            <a:ext cx="3804920" cy="4983480"/>
          </a:xfrm>
          <a:prstGeom prst="rect">
            <a:avLst/>
          </a:prstGeom>
          <a:noFill/>
          <a:ln w="9525">
            <a:noFill/>
          </a:ln>
        </p:spPr>
      </p:pic>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作者简介</a:t>
            </a:r>
            <a:endParaRPr lang="zh-CN" altLang="en-US" sz="4000" b="1">
              <a:solidFill>
                <a:srgbClr val="7030A0"/>
              </a:solidFill>
              <a:uFillTx/>
              <a:ea typeface="黑体" panose="02010609060101010101" charset="-122"/>
            </a:endParaRPr>
          </a:p>
        </p:txBody>
      </p:sp>
      <p:sp>
        <p:nvSpPr>
          <p:cNvPr id="14338" name="文本占位符 3077"/>
          <p:cNvSpPr>
            <a:spLocks noGrp="1"/>
          </p:cNvSpPr>
          <p:nvPr/>
        </p:nvSpPr>
        <p:spPr>
          <a:xfrm>
            <a:off x="4252595" y="47625"/>
            <a:ext cx="7875270" cy="5988685"/>
          </a:xfrm>
          <a:prstGeom prst="rect">
            <a:avLst/>
          </a:prstGeom>
          <a:noFill/>
          <a:ln w="9525">
            <a:noFill/>
          </a:ln>
        </p:spPr>
        <p:txBody>
          <a:bodyPr/>
          <a:p>
            <a:pPr indent="0" fontAlgn="auto" latinLnBrk="1">
              <a:lnSpc>
                <a:spcPts val="3720"/>
              </a:lnSpc>
              <a:spcBef>
                <a:spcPts val="0"/>
              </a:spcBef>
              <a:buNone/>
            </a:pPr>
            <a:r>
              <a:rPr lang="en-US" altLang="zh-CN" sz="3200" b="1" dirty="0">
                <a:solidFill>
                  <a:srgbClr val="0000FF"/>
                </a:solidFill>
                <a:uFillTx/>
                <a:latin typeface="黑体" panose="02010609060101010101" charset="-122"/>
                <a:ea typeface="黑体" panose="02010609060101010101" charset="-122"/>
              </a:rPr>
              <a:t>    </a:t>
            </a:r>
            <a:r>
              <a:rPr sz="3200" b="1" dirty="0">
                <a:solidFill>
                  <a:srgbClr val="0000FF"/>
                </a:solidFill>
                <a:uFillTx/>
                <a:latin typeface="黑体" panose="02010609060101010101" charset="-122"/>
                <a:ea typeface="黑体" panose="02010609060101010101" charset="-122"/>
              </a:rPr>
              <a:t>罗素一生追求真理，积极参加社会政治活动，为维护世界和平，反对侵略战争，多次发表声明和演讲。二战期间，还因为反战坐了六个月的牢，但他仍不改初衷。 </a:t>
            </a:r>
            <a:endParaRPr sz="3200" b="1" dirty="0">
              <a:solidFill>
                <a:srgbClr val="0000FF"/>
              </a:solidFill>
              <a:uFillTx/>
              <a:latin typeface="黑体" panose="02010609060101010101" charset="-122"/>
              <a:ea typeface="黑体" panose="02010609060101010101" charset="-122"/>
            </a:endParaRPr>
          </a:p>
          <a:p>
            <a:pPr indent="0" fontAlgn="auto" latinLnBrk="1">
              <a:lnSpc>
                <a:spcPts val="3720"/>
              </a:lnSpc>
              <a:spcBef>
                <a:spcPts val="0"/>
              </a:spcBef>
              <a:buNone/>
            </a:pPr>
            <a:r>
              <a:rPr sz="3200" b="1" dirty="0">
                <a:solidFill>
                  <a:srgbClr val="0000FF"/>
                </a:solidFill>
                <a:uFillTx/>
                <a:latin typeface="黑体" panose="02010609060101010101" charset="-122"/>
                <a:ea typeface="黑体" panose="02010609060101010101" charset="-122"/>
              </a:rPr>
              <a:t>   1955年初罗素、爱因斯坦和各国科学家发起了禁核签名运动。 </a:t>
            </a:r>
            <a:endParaRPr sz="3200" b="1" dirty="0">
              <a:solidFill>
                <a:srgbClr val="0000FF"/>
              </a:solidFill>
              <a:uFillTx/>
              <a:latin typeface="黑体" panose="02010609060101010101" charset="-122"/>
              <a:ea typeface="黑体" panose="02010609060101010101" charset="-122"/>
            </a:endParaRPr>
          </a:p>
          <a:p>
            <a:pPr indent="0" fontAlgn="auto" latinLnBrk="1">
              <a:lnSpc>
                <a:spcPts val="3720"/>
              </a:lnSpc>
              <a:spcBef>
                <a:spcPts val="0"/>
              </a:spcBef>
              <a:buNone/>
            </a:pPr>
            <a:r>
              <a:rPr sz="3200" b="1" dirty="0">
                <a:solidFill>
                  <a:srgbClr val="0000FF"/>
                </a:solidFill>
                <a:uFillTx/>
                <a:latin typeface="黑体" panose="02010609060101010101" charset="-122"/>
                <a:ea typeface="黑体" panose="02010609060101010101" charset="-122"/>
              </a:rPr>
              <a:t>   1961年，89岁高龄的罗素偕夫人到英国国防部门前静坐示威，结果被判两个月的监禁。</a:t>
            </a:r>
            <a:endParaRPr sz="3200" b="1" dirty="0">
              <a:solidFill>
                <a:srgbClr val="0000FF"/>
              </a:solidFill>
              <a:uFillTx/>
              <a:latin typeface="黑体" panose="02010609060101010101" charset="-122"/>
              <a:ea typeface="黑体" panose="02010609060101010101" charset="-122"/>
            </a:endParaRPr>
          </a:p>
          <a:p>
            <a:pPr indent="0" fontAlgn="auto" latinLnBrk="1">
              <a:lnSpc>
                <a:spcPts val="3720"/>
              </a:lnSpc>
              <a:spcBef>
                <a:spcPts val="0"/>
              </a:spcBef>
              <a:buNone/>
            </a:pPr>
            <a:r>
              <a:rPr sz="3200" b="1" dirty="0">
                <a:solidFill>
                  <a:srgbClr val="0000FF"/>
                </a:solidFill>
                <a:uFillTx/>
                <a:latin typeface="黑体" panose="02010609060101010101" charset="-122"/>
                <a:ea typeface="黑体" panose="02010609060101010101" charset="-122"/>
              </a:rPr>
              <a:t>    1964年创立罗素和平基金会。</a:t>
            </a:r>
            <a:endParaRPr sz="3200" b="1" dirty="0">
              <a:solidFill>
                <a:srgbClr val="0000FF"/>
              </a:solidFill>
              <a:uFillTx/>
              <a:latin typeface="黑体" panose="02010609060101010101" charset="-122"/>
              <a:ea typeface="黑体" panose="02010609060101010101" charset="-122"/>
            </a:endParaRPr>
          </a:p>
          <a:p>
            <a:pPr indent="0" fontAlgn="auto" latinLnBrk="1">
              <a:lnSpc>
                <a:spcPts val="3720"/>
              </a:lnSpc>
              <a:spcBef>
                <a:spcPts val="0"/>
              </a:spcBef>
              <a:buNone/>
            </a:pPr>
            <a:r>
              <a:rPr sz="3200" b="1" dirty="0">
                <a:solidFill>
                  <a:srgbClr val="0000FF"/>
                </a:solidFill>
                <a:uFillTx/>
                <a:latin typeface="黑体" panose="02010609060101010101" charset="-122"/>
                <a:ea typeface="黑体" panose="02010609060101010101" charset="-122"/>
              </a:rPr>
              <a:t>    罗素是一位集众家于一身的伟人，为世人所敬仰，爱因斯坦就是其中的一个，爱因斯坦曾经说：阅读罗素的文章是我一生中最快乐的时光 。</a:t>
            </a:r>
            <a:endParaRPr sz="3200" b="1" dirty="0">
              <a:solidFill>
                <a:srgbClr val="0000FF"/>
              </a:solidFill>
              <a:uFillTx/>
              <a:latin typeface="黑体" panose="02010609060101010101" charset="-122"/>
              <a:ea typeface="黑体" panose="02010609060101010101" charset="-122"/>
            </a:endParaRPr>
          </a:p>
          <a:p>
            <a:pPr indent="0" fontAlgn="auto" latinLnBrk="1">
              <a:lnSpc>
                <a:spcPts val="3720"/>
              </a:lnSpc>
              <a:spcBef>
                <a:spcPts val="0"/>
              </a:spcBef>
              <a:buNone/>
            </a:pPr>
            <a:endParaRPr lang="zh-CN" altLang="en-US" sz="3200" b="1" dirty="0">
              <a:solidFill>
                <a:srgbClr val="0000FF"/>
              </a:solidFill>
              <a:uFillTx/>
              <a:latin typeface="黑体" panose="02010609060101010101" charset="-122"/>
              <a:ea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8242" name="文本框 138241"/>
          <p:cNvSpPr txBox="1"/>
          <p:nvPr/>
        </p:nvSpPr>
        <p:spPr>
          <a:xfrm>
            <a:off x="895985" y="36195"/>
            <a:ext cx="10400030" cy="6985635"/>
          </a:xfrm>
          <a:prstGeom prst="rect">
            <a:avLst/>
          </a:prstGeom>
          <a:noFill/>
          <a:ln w="12700">
            <a:noFill/>
          </a:ln>
        </p:spPr>
        <p:txBody>
          <a:bodyPr wrap="square">
            <a:spAutoFit/>
          </a:bodyPr>
          <a:lstStyle/>
          <a:p>
            <a:pPr marR="0" defTabSz="914400" fontAlgn="auto" latinLnBrk="1">
              <a:buClrTx/>
              <a:buSzTx/>
              <a:buFont typeface="Arial" panose="020B0604020202020204" pitchFamily="34" charset="0"/>
              <a:buNone/>
              <a:defRPr/>
            </a:pPr>
            <a:r>
              <a:rPr kumimoji="0" lang="en-US" altLang="zh-CN" sz="3200" b="1" baseline="0" noProof="1">
                <a:solidFill>
                  <a:srgbClr val="0000FF"/>
                </a:solidFill>
                <a:effectLst>
                  <a:outerShdw blurRad="38100" dist="38100" dir="2700000">
                    <a:srgbClr val="C0C0C0"/>
                  </a:outerShdw>
                </a:effectLst>
                <a:latin typeface="黑体" panose="02010609060101010101" charset="-122"/>
                <a:ea typeface="黑体" panose="02010609060101010101" charset="-122"/>
                <a:cs typeface="+mn-ea"/>
              </a:rPr>
              <a:t>                </a:t>
            </a:r>
            <a:r>
              <a:rPr kumimoji="0" lang="zh-CN" altLang="en-US" sz="3200" b="1" baseline="0" noProof="1">
                <a:solidFill>
                  <a:srgbClr val="00B050"/>
                </a:solidFill>
                <a:effectLst>
                  <a:outerShdw blurRad="38100" dist="38100" dir="2700000">
                    <a:srgbClr val="C0C0C0"/>
                  </a:outerShdw>
                </a:effectLst>
                <a:uFillTx/>
                <a:latin typeface="黑体" panose="02010609060101010101" charset="-122"/>
                <a:ea typeface="黑体" panose="02010609060101010101" charset="-122"/>
                <a:cs typeface="+mn-ea"/>
              </a:rPr>
              <a:t>最具天才的预言</a:t>
            </a:r>
            <a:endParaRPr kumimoji="0" lang="zh-CN" altLang="en-US" sz="3200" b="1" baseline="0" noProof="1">
              <a:solidFill>
                <a:srgbClr val="00B050"/>
              </a:solidFill>
              <a:effectLst>
                <a:outerShdw blurRad="38100" dist="38100" dir="2700000">
                  <a:srgbClr val="C0C0C0"/>
                </a:outerShdw>
              </a:effectLst>
              <a:uFillTx/>
              <a:latin typeface="黑体" panose="02010609060101010101" charset="-122"/>
              <a:ea typeface="黑体" panose="02010609060101010101" charset="-122"/>
              <a:cs typeface="+mn-ea"/>
            </a:endParaRPr>
          </a:p>
          <a:p>
            <a:pPr marR="0" defTabSz="914400" fontAlgn="auto" latinLnBrk="1">
              <a:buClrTx/>
              <a:buSzTx/>
              <a:buFont typeface="Arial" panose="020B0604020202020204" pitchFamily="34" charset="0"/>
              <a:buNone/>
              <a:defRPr/>
            </a:pPr>
            <a:r>
              <a:rPr kumimoji="0" lang="zh-CN" altLang="en-US" sz="3200" b="1" baseline="0" noProof="1">
                <a:solidFill>
                  <a:srgbClr val="0000FF"/>
                </a:solidFill>
                <a:effectLst>
                  <a:outerShdw blurRad="38100" dist="38100" dir="2700000">
                    <a:srgbClr val="C0C0C0"/>
                  </a:outerShdw>
                </a:effectLst>
                <a:latin typeface="黑体" panose="02010609060101010101" charset="-122"/>
                <a:ea typeface="黑体" panose="02010609060101010101" charset="-122"/>
                <a:cs typeface="+mn-ea"/>
              </a:rPr>
              <a:t>    罗素在</a:t>
            </a:r>
            <a:r>
              <a:rPr kumimoji="0" lang="en-US" altLang="zh-CN" sz="3200" b="1" baseline="0" noProof="1">
                <a:solidFill>
                  <a:srgbClr val="0000FF"/>
                </a:solidFill>
                <a:effectLst>
                  <a:outerShdw blurRad="38100" dist="38100" dir="2700000">
                    <a:srgbClr val="C0C0C0"/>
                  </a:outerShdw>
                </a:effectLst>
                <a:latin typeface="黑体" panose="02010609060101010101" charset="-122"/>
                <a:ea typeface="黑体" panose="02010609060101010101" charset="-122"/>
                <a:cs typeface="+mn-ea"/>
              </a:rPr>
              <a:t>《</a:t>
            </a:r>
            <a:r>
              <a:rPr kumimoji="0" lang="zh-CN" altLang="en-US" sz="3200" b="1" baseline="0" noProof="1">
                <a:solidFill>
                  <a:srgbClr val="0000FF"/>
                </a:solidFill>
                <a:effectLst>
                  <a:outerShdw blurRad="38100" dist="38100" dir="2700000">
                    <a:srgbClr val="C0C0C0"/>
                  </a:outerShdw>
                </a:effectLst>
                <a:latin typeface="黑体" panose="02010609060101010101" charset="-122"/>
                <a:ea typeface="黑体" panose="02010609060101010101" charset="-122"/>
                <a:cs typeface="+mn-ea"/>
              </a:rPr>
              <a:t>中国人的性格</a:t>
            </a:r>
            <a:r>
              <a:rPr kumimoji="0" lang="en-US" altLang="zh-CN" sz="3200" b="1" baseline="0" noProof="1">
                <a:solidFill>
                  <a:srgbClr val="0000FF"/>
                </a:solidFill>
                <a:effectLst>
                  <a:outerShdw blurRad="38100" dist="38100" dir="2700000">
                    <a:srgbClr val="C0C0C0"/>
                  </a:outerShdw>
                </a:effectLst>
                <a:latin typeface="黑体" panose="02010609060101010101" charset="-122"/>
                <a:ea typeface="黑体" panose="02010609060101010101" charset="-122"/>
                <a:cs typeface="+mn-ea"/>
              </a:rPr>
              <a:t>》</a:t>
            </a:r>
            <a:r>
              <a:rPr kumimoji="0" lang="zh-CN" altLang="en-US" sz="3200" b="1" baseline="0" noProof="1">
                <a:solidFill>
                  <a:srgbClr val="0000FF"/>
                </a:solidFill>
                <a:effectLst>
                  <a:outerShdw blurRad="38100" dist="38100" dir="2700000">
                    <a:srgbClr val="C0C0C0"/>
                  </a:outerShdw>
                </a:effectLst>
                <a:latin typeface="黑体" panose="02010609060101010101" charset="-122"/>
                <a:ea typeface="黑体" panose="02010609060101010101" charset="-122"/>
                <a:cs typeface="+mn-ea"/>
              </a:rPr>
              <a:t>一书中写道：“中国人民日常生活中除了有点懒散和缺乏激情外，大凡聪明能干而又多心多疑。但是，这只是他们性格中的一方面。在另一方面，中国人又很会狂热激动，而且常常是一种集体的狂热激动。正是中国人性格中的这种因素使他们变的不可捉摸，甚至对中国人的将来也难以预料。你可以想象他们中一部分人会变成积极的布尔什维克者、勇敢无畏的抗日救国者、狂热的基督徒或狂热地献身于某个最终宣称自己为绝对统治者的领袖。”</a:t>
            </a:r>
            <a:endParaRPr kumimoji="0" lang="zh-CN" altLang="en-US" sz="3200" b="1" baseline="0" noProof="1">
              <a:solidFill>
                <a:srgbClr val="0000FF"/>
              </a:solidFill>
              <a:effectLst>
                <a:outerShdw blurRad="38100" dist="38100" dir="2700000">
                  <a:srgbClr val="C0C0C0"/>
                </a:outerShdw>
              </a:effectLst>
              <a:latin typeface="黑体" panose="02010609060101010101" charset="-122"/>
              <a:ea typeface="黑体" panose="02010609060101010101" charset="-122"/>
              <a:cs typeface="+mn-ea"/>
            </a:endParaRPr>
          </a:p>
          <a:p>
            <a:pPr marR="0" defTabSz="914400" fontAlgn="auto" latinLnBrk="1">
              <a:buClrTx/>
              <a:buSzTx/>
              <a:buFont typeface="Arial" panose="020B0604020202020204" pitchFamily="34" charset="0"/>
              <a:buNone/>
              <a:defRPr/>
            </a:pPr>
            <a:r>
              <a:rPr kumimoji="0" lang="zh-CN" altLang="en-US" sz="3200" b="1" baseline="0" noProof="1">
                <a:solidFill>
                  <a:srgbClr val="0000FF"/>
                </a:solidFill>
                <a:effectLst>
                  <a:outerShdw blurRad="38100" dist="38100" dir="2700000">
                    <a:srgbClr val="C0C0C0"/>
                  </a:outerShdw>
                </a:effectLst>
                <a:latin typeface="黑体" panose="02010609060101010101" charset="-122"/>
                <a:ea typeface="黑体" panose="02010609060101010101" charset="-122"/>
                <a:cs typeface="+mn-ea"/>
              </a:rPr>
              <a:t>    罗素的这些言论都写于1925年以前，他能预料到中国人对马克思、列宁主义的态度，预料到中国可能会发生的抗日战争，预料到没有外国人奴役的、以毛泽东为代表的中国命运主宰者的诞生！ </a:t>
            </a:r>
            <a:endParaRPr kumimoji="0" lang="en-US" altLang="zh-CN" sz="3200" b="1" baseline="0" noProof="1">
              <a:solidFill>
                <a:srgbClr val="0000FF"/>
              </a:solidFill>
              <a:effectLst>
                <a:outerShdw blurRad="38100" dist="38100" dir="2700000">
                  <a:srgbClr val="C0C0C0"/>
                </a:outerShdw>
              </a:effectLst>
              <a:latin typeface="黑体" panose="02010609060101010101" charset="-122"/>
              <a:ea typeface="黑体" panose="02010609060101010101" charset="-122"/>
              <a:cs typeface="+mn-ea"/>
            </a:endParaRPr>
          </a:p>
        </p:txBody>
      </p:sp>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8194"/>
          <p:cNvSpPr/>
          <p:nvPr/>
        </p:nvSpPr>
        <p:spPr>
          <a:xfrm>
            <a:off x="3183890" y="584200"/>
            <a:ext cx="5823585" cy="1322070"/>
          </a:xfrm>
          <a:prstGeom prst="rect">
            <a:avLst/>
          </a:prstGeom>
          <a:noFill/>
          <a:ln w="9525">
            <a:noFill/>
          </a:ln>
        </p:spPr>
        <p:txBody>
          <a:bodyPr wrap="square">
            <a:spAutoFit/>
          </a:bodyPr>
          <a:p>
            <a:pPr algn="ctr" fontAlgn="auto">
              <a:lnSpc>
                <a:spcPts val="4800"/>
              </a:lnSpc>
            </a:pPr>
            <a:r>
              <a:rPr lang="zh-CN" altLang="en-US" sz="4000" b="1" dirty="0">
                <a:solidFill>
                  <a:srgbClr val="00B050"/>
                </a:solidFill>
                <a:uFillTx/>
                <a:latin typeface="Arial" panose="020B0604020202020204" pitchFamily="34" charset="0"/>
                <a:ea typeface="黑体" panose="02010609060101010101" charset="-122"/>
              </a:rPr>
              <a:t>哲理散文</a:t>
            </a:r>
            <a:endParaRPr lang="zh-CN" altLang="en-US" sz="4000" b="1" dirty="0">
              <a:solidFill>
                <a:srgbClr val="00B050"/>
              </a:solidFill>
              <a:uFillTx/>
              <a:latin typeface="Arial" panose="020B0604020202020204" pitchFamily="34" charset="0"/>
              <a:ea typeface="黑体" panose="02010609060101010101" charset="-122"/>
            </a:endParaRPr>
          </a:p>
          <a:p>
            <a:pPr algn="ctr" fontAlgn="auto">
              <a:lnSpc>
                <a:spcPts val="4800"/>
              </a:lnSpc>
            </a:pPr>
            <a:endParaRPr lang="zh-CN" altLang="en-US" sz="4000" b="1" dirty="0">
              <a:solidFill>
                <a:srgbClr val="0000FF"/>
              </a:solidFill>
              <a:uFillTx/>
              <a:latin typeface="Arial" panose="020B0604020202020204" pitchFamily="34" charset="0"/>
              <a:ea typeface="黑体" panose="02010609060101010101" charset="-122"/>
            </a:endParaRPr>
          </a:p>
        </p:txBody>
      </p:sp>
      <p:sp>
        <p:nvSpPr>
          <p:cNvPr id="2" name="文本框 1"/>
          <p:cNvSpPr txBox="1"/>
          <p:nvPr/>
        </p:nvSpPr>
        <p:spPr>
          <a:xfrm>
            <a:off x="38100" y="36830"/>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文体知识</a:t>
            </a:r>
            <a:endParaRPr lang="zh-CN" altLang="en-US" sz="4000" b="1">
              <a:solidFill>
                <a:srgbClr val="7030A0"/>
              </a:solidFill>
              <a:uFillTx/>
              <a:ea typeface="黑体" panose="02010609060101010101" charset="-122"/>
            </a:endParaRPr>
          </a:p>
        </p:txBody>
      </p:sp>
      <p:sp>
        <p:nvSpPr>
          <p:cNvPr id="3" name="矩形 2"/>
          <p:cNvSpPr/>
          <p:nvPr/>
        </p:nvSpPr>
        <p:spPr>
          <a:xfrm>
            <a:off x="1518920" y="1580515"/>
            <a:ext cx="9434830" cy="4399915"/>
          </a:xfrm>
          <a:prstGeom prst="rect">
            <a:avLst/>
          </a:prstGeom>
          <a:noFill/>
          <a:ln w="9525">
            <a:noFill/>
          </a:ln>
        </p:spPr>
        <p:txBody>
          <a:bodyPr wrap="square">
            <a:spAutoFit/>
          </a:bodyPr>
          <a:p>
            <a:pPr algn="l" fontAlgn="auto">
              <a:lnSpc>
                <a:spcPts val="4800"/>
              </a:lnSpc>
            </a:pPr>
            <a:r>
              <a:rPr lang="en-US" altLang="zh-CN" sz="4000" b="1" dirty="0">
                <a:solidFill>
                  <a:srgbClr val="0000FF"/>
                </a:solidFill>
                <a:uFillTx/>
                <a:latin typeface="黑体" panose="02010609060101010101" charset="-122"/>
                <a:ea typeface="黑体" panose="02010609060101010101" charset="-122"/>
              </a:rPr>
              <a:t>    </a:t>
            </a:r>
            <a:r>
              <a:rPr lang="zh-CN" altLang="en-US" sz="4000" b="1" dirty="0">
                <a:solidFill>
                  <a:srgbClr val="0000FF"/>
                </a:solidFill>
                <a:uFillTx/>
                <a:latin typeface="黑体" panose="02010609060101010101" charset="-122"/>
                <a:ea typeface="黑体" panose="02010609060101010101" charset="-122"/>
              </a:rPr>
              <a:t>哲理散文，即以散文的形式讲哲理，启迪人生的文章。它主要分为经典哲理散文、爱情哲理散文、生活哲理散文、友谊哲理散文。哲理散文一般十分工整，不但有散文“形散而神不散”的特点，还具有行文对仗的特点，十分有韵味，比起哲理诗歌、记叙文、议论文来，语言更为优美。</a:t>
            </a:r>
            <a:endParaRPr lang="zh-CN" altLang="en-US" sz="4000" b="1" dirty="0">
              <a:solidFill>
                <a:srgbClr val="0000FF"/>
              </a:solidFill>
              <a:uFillTx/>
              <a:latin typeface="黑体" panose="02010609060101010101" charset="-122"/>
              <a:ea typeface="黑体" panose="02010609060101010101" charset="-122"/>
            </a:endParaRPr>
          </a:p>
        </p:txBody>
      </p:sp>
    </p:spTree>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3" name="文本框 2"/>
          <p:cNvSpPr txBox="1"/>
          <p:nvPr/>
        </p:nvSpPr>
        <p:spPr>
          <a:xfrm>
            <a:off x="1984375" y="993775"/>
            <a:ext cx="9178925" cy="6000750"/>
          </a:xfrm>
          <a:prstGeom prst="rect">
            <a:avLst/>
          </a:prstGeom>
          <a:noFill/>
          <a:ln w="9525">
            <a:noFill/>
          </a:ln>
        </p:spPr>
        <p:txBody>
          <a:bodyPr wrap="square">
            <a:spAutoFit/>
          </a:bodyPr>
          <a:p>
            <a:r>
              <a:rPr lang="zh-CN" altLang="en-US" sz="3600" b="1">
                <a:solidFill>
                  <a:srgbClr val="0000FF"/>
                </a:solidFill>
                <a:latin typeface="宋体" panose="02010600030101010101" pitchFamily="2" charset="-122"/>
                <a:ea typeface="黑体" panose="02010609060101010101" charset="-122"/>
              </a:rPr>
              <a:t>1．读准字音，记准字形，给变色的字注音。</a:t>
            </a:r>
            <a:endParaRPr lang="zh-CN" altLang="en-US" sz="3600" b="1">
              <a:solidFill>
                <a:srgbClr val="0000FF"/>
              </a:solidFill>
              <a:latin typeface="宋体" panose="02010600030101010101" pitchFamily="2" charset="-122"/>
              <a:ea typeface="黑体" panose="02010609060101010101" charset="-122"/>
            </a:endParaRPr>
          </a:p>
          <a:p>
            <a:pPr fontAlgn="auto">
              <a:lnSpc>
                <a:spcPts val="4140"/>
              </a:lnSpc>
            </a:pPr>
            <a:r>
              <a:rPr lang="zh-CN" altLang="en-US" sz="3600" b="1" u="heavy">
                <a:solidFill>
                  <a:srgbClr val="0000FF"/>
                </a:solidFill>
                <a:uFill>
                  <a:solidFill>
                    <a:srgbClr val="FF0000"/>
                  </a:solidFill>
                </a:uFill>
                <a:latin typeface="宋体" panose="02010600030101010101" pitchFamily="2" charset="-122"/>
                <a:ea typeface="黑体" panose="02010609060101010101" charset="-122"/>
              </a:rPr>
              <a:t>遏</a:t>
            </a:r>
            <a:r>
              <a:rPr lang="zh-CN" altLang="en-US" sz="3600" b="1">
                <a:solidFill>
                  <a:srgbClr val="0000FF"/>
                </a:solidFill>
                <a:latin typeface="宋体" panose="02010600030101010101" pitchFamily="2" charset="-122"/>
                <a:ea typeface="黑体" panose="02010609060101010101" charset="-122"/>
              </a:rPr>
              <a:t>制(</a:t>
            </a:r>
            <a:r>
              <a:rPr lang="zh-CN" altLang="en-US" sz="3600" b="1">
                <a:solidFill>
                  <a:srgbClr val="FF0000"/>
                </a:solidFill>
                <a:uFillTx/>
                <a:latin typeface="Malgun Gothic" panose="020B0503020000020004" charset="-127"/>
                <a:ea typeface="黑体" panose="02010609060101010101" charset="-122"/>
              </a:rPr>
              <a:t>è</a:t>
            </a:r>
            <a:r>
              <a:rPr lang="zh-CN" altLang="en-US" sz="3600" b="1">
                <a:solidFill>
                  <a:srgbClr val="0000FF"/>
                </a:solidFill>
                <a:latin typeface="宋体" panose="02010600030101010101" pitchFamily="2" charset="-122"/>
                <a:ea typeface="黑体" panose="02010609060101010101" charset="-122"/>
              </a:rPr>
              <a:t>)　　　</a:t>
            </a:r>
            <a:r>
              <a:rPr lang="zh-CN" altLang="en-US" sz="3600" b="1" u="heavy">
                <a:solidFill>
                  <a:srgbClr val="0000FF"/>
                </a:solidFill>
                <a:uFill>
                  <a:solidFill>
                    <a:srgbClr val="FF0000"/>
                  </a:solidFill>
                </a:uFill>
                <a:latin typeface="宋体" panose="02010600030101010101" pitchFamily="2" charset="-122"/>
                <a:ea typeface="黑体" panose="02010609060101010101" charset="-122"/>
              </a:rPr>
              <a:t>飓</a:t>
            </a:r>
            <a:r>
              <a:rPr lang="zh-CN" altLang="en-US" sz="3600" b="1">
                <a:solidFill>
                  <a:srgbClr val="0000FF"/>
                </a:solidFill>
                <a:latin typeface="宋体" panose="02010600030101010101" pitchFamily="2" charset="-122"/>
                <a:ea typeface="黑体" panose="02010609060101010101" charset="-122"/>
              </a:rPr>
              <a:t>风(</a:t>
            </a:r>
            <a:r>
              <a:rPr lang="zh-CN" altLang="en-US" sz="3600" b="1">
                <a:solidFill>
                  <a:srgbClr val="FF0000"/>
                </a:solidFill>
                <a:uFillTx/>
                <a:latin typeface="Malgun Gothic" panose="020B0503020000020004" charset="-127"/>
                <a:ea typeface="黑体" panose="02010609060101010101" charset="-122"/>
              </a:rPr>
              <a:t>jù</a:t>
            </a:r>
            <a:r>
              <a:rPr lang="zh-CN" altLang="en-US" sz="3600" b="1">
                <a:solidFill>
                  <a:srgbClr val="0000FF"/>
                </a:solidFill>
                <a:latin typeface="宋体" panose="02010600030101010101" pitchFamily="2" charset="-122"/>
                <a:ea typeface="黑体" panose="02010609060101010101" charset="-122"/>
              </a:rPr>
              <a:t>)　　　</a:t>
            </a:r>
            <a:r>
              <a:rPr lang="zh-CN" altLang="en-US" sz="3600" b="1" u="heavy">
                <a:solidFill>
                  <a:srgbClr val="0000FF"/>
                </a:solidFill>
                <a:uFill>
                  <a:solidFill>
                    <a:srgbClr val="FF0000"/>
                  </a:solidFill>
                </a:uFill>
                <a:latin typeface="宋体" panose="02010600030101010101" pitchFamily="2" charset="-122"/>
                <a:ea typeface="黑体" panose="02010609060101010101" charset="-122"/>
              </a:rPr>
              <a:t>濒</a:t>
            </a:r>
            <a:r>
              <a:rPr lang="zh-CN" altLang="en-US" sz="3600" b="1">
                <a:solidFill>
                  <a:srgbClr val="0000FF"/>
                </a:solidFill>
                <a:latin typeface="宋体" panose="02010600030101010101" pitchFamily="2" charset="-122"/>
                <a:ea typeface="黑体" panose="02010609060101010101" charset="-122"/>
              </a:rPr>
              <a:t>临(</a:t>
            </a:r>
            <a:r>
              <a:rPr lang="zh-CN" altLang="en-US" sz="3600" b="1">
                <a:solidFill>
                  <a:srgbClr val="FF0000"/>
                </a:solidFill>
                <a:uFillTx/>
                <a:latin typeface="Malgun Gothic" panose="020B0503020000020004" charset="-127"/>
                <a:ea typeface="黑体" panose="02010609060101010101" charset="-122"/>
              </a:rPr>
              <a:t>bīn</a:t>
            </a:r>
            <a:r>
              <a:rPr lang="zh-CN" altLang="en-US" sz="3600" b="1">
                <a:solidFill>
                  <a:srgbClr val="0000FF"/>
                </a:solidFill>
                <a:latin typeface="宋体" panose="02010600030101010101" pitchFamily="2" charset="-122"/>
                <a:ea typeface="黑体" panose="02010609060101010101" charset="-122"/>
              </a:rPr>
              <a:t>)</a:t>
            </a:r>
            <a:endParaRPr lang="zh-CN" altLang="en-US" sz="3600" b="1">
              <a:solidFill>
                <a:srgbClr val="0000FF"/>
              </a:solidFill>
              <a:latin typeface="宋体" panose="02010600030101010101" pitchFamily="2" charset="-122"/>
              <a:ea typeface="黑体" panose="02010609060101010101" charset="-122"/>
            </a:endParaRPr>
          </a:p>
          <a:p>
            <a:pPr fontAlgn="auto">
              <a:lnSpc>
                <a:spcPts val="4140"/>
              </a:lnSpc>
            </a:pPr>
            <a:r>
              <a:rPr lang="zh-CN" altLang="en-US" sz="3600" b="1">
                <a:solidFill>
                  <a:srgbClr val="0000FF"/>
                </a:solidFill>
                <a:latin typeface="宋体" panose="02010600030101010101" pitchFamily="2" charset="-122"/>
                <a:ea typeface="黑体" panose="02010609060101010101" charset="-122"/>
              </a:rPr>
              <a:t>俯</a:t>
            </a:r>
            <a:r>
              <a:rPr lang="zh-CN" altLang="en-US" sz="3600" b="1" u="heavy">
                <a:solidFill>
                  <a:srgbClr val="0000FF"/>
                </a:solidFill>
                <a:uFill>
                  <a:solidFill>
                    <a:srgbClr val="FF0000"/>
                  </a:solidFill>
                </a:uFill>
                <a:latin typeface="宋体" panose="02010600030101010101" pitchFamily="2" charset="-122"/>
                <a:ea typeface="黑体" panose="02010609060101010101" charset="-122"/>
              </a:rPr>
              <a:t>瞰</a:t>
            </a:r>
            <a:r>
              <a:rPr lang="zh-CN" altLang="en-US" sz="3600" b="1">
                <a:solidFill>
                  <a:srgbClr val="0000FF"/>
                </a:solidFill>
                <a:latin typeface="宋体" panose="02010600030101010101" pitchFamily="2" charset="-122"/>
                <a:ea typeface="黑体" panose="02010609060101010101" charset="-122"/>
              </a:rPr>
              <a:t>(</a:t>
            </a:r>
            <a:r>
              <a:rPr lang="zh-CN" altLang="en-US" sz="3600" b="1">
                <a:solidFill>
                  <a:srgbClr val="FF0000"/>
                </a:solidFill>
                <a:uFillTx/>
                <a:latin typeface="Malgun Gothic" panose="020B0503020000020004" charset="-127"/>
                <a:ea typeface="黑体" panose="02010609060101010101" charset="-122"/>
              </a:rPr>
              <a:t>kàn</a:t>
            </a:r>
            <a:r>
              <a:rPr lang="zh-CN" altLang="en-US" sz="3600" b="1">
                <a:solidFill>
                  <a:srgbClr val="0000FF"/>
                </a:solidFill>
                <a:latin typeface="宋体" panose="02010600030101010101" pitchFamily="2" charset="-122"/>
                <a:ea typeface="黑体" panose="02010609060101010101" charset="-122"/>
              </a:rPr>
              <a:t>)    呼</a:t>
            </a:r>
            <a:r>
              <a:rPr lang="zh-CN" altLang="en-US" sz="3600" b="1" u="heavy">
                <a:solidFill>
                  <a:srgbClr val="0000FF"/>
                </a:solidFill>
                <a:uFill>
                  <a:solidFill>
                    <a:srgbClr val="FF0000"/>
                  </a:solidFill>
                </a:uFill>
                <a:latin typeface="宋体" panose="02010600030101010101" pitchFamily="2" charset="-122"/>
                <a:ea typeface="黑体" panose="02010609060101010101" charset="-122"/>
              </a:rPr>
              <a:t>号</a:t>
            </a:r>
            <a:r>
              <a:rPr lang="zh-CN" altLang="en-US" sz="3600" b="1">
                <a:solidFill>
                  <a:srgbClr val="0000FF"/>
                </a:solidFill>
                <a:latin typeface="宋体" panose="02010600030101010101" pitchFamily="2" charset="-122"/>
                <a:ea typeface="黑体" panose="02010609060101010101" charset="-122"/>
              </a:rPr>
              <a:t>(</a:t>
            </a:r>
            <a:r>
              <a:rPr lang="zh-CN" altLang="en-US" sz="3600" b="1">
                <a:solidFill>
                  <a:srgbClr val="FF0000"/>
                </a:solidFill>
                <a:uFillTx/>
                <a:latin typeface="Malgun Gothic" panose="020B0503020000020004" charset="-127"/>
                <a:ea typeface="黑体" panose="02010609060101010101" charset="-122"/>
              </a:rPr>
              <a:t>háo</a:t>
            </a:r>
            <a:r>
              <a:rPr lang="zh-CN" altLang="en-US" sz="3600" b="1">
                <a:solidFill>
                  <a:srgbClr val="0000FF"/>
                </a:solidFill>
                <a:latin typeface="宋体" panose="02010600030101010101" pitchFamily="2" charset="-122"/>
                <a:ea typeface="黑体" panose="02010609060101010101" charset="-122"/>
              </a:rPr>
              <a:t>)</a:t>
            </a:r>
            <a:endParaRPr lang="zh-CN" altLang="en-US" sz="3600" b="1">
              <a:solidFill>
                <a:srgbClr val="0000FF"/>
              </a:solidFill>
              <a:latin typeface="宋体" panose="02010600030101010101" pitchFamily="2" charset="-122"/>
              <a:ea typeface="黑体" panose="02010609060101010101" charset="-122"/>
            </a:endParaRPr>
          </a:p>
          <a:p>
            <a:endParaRPr lang="zh-CN" altLang="en-US" sz="3600" b="1">
              <a:solidFill>
                <a:srgbClr val="0000FF"/>
              </a:solidFill>
              <a:latin typeface="宋体" panose="02010600030101010101" pitchFamily="2" charset="-122"/>
              <a:ea typeface="黑体" panose="02010609060101010101" charset="-122"/>
            </a:endParaRPr>
          </a:p>
          <a:p>
            <a:r>
              <a:rPr lang="zh-CN" altLang="en-US" sz="3600" b="1">
                <a:solidFill>
                  <a:srgbClr val="0000FF"/>
                </a:solidFill>
                <a:latin typeface="宋体" panose="02010600030101010101" pitchFamily="2" charset="-122"/>
                <a:ea typeface="黑体" panose="02010609060101010101" charset="-122"/>
              </a:rPr>
              <a:t>2．理解重点词语的词义。</a:t>
            </a:r>
            <a:endParaRPr lang="zh-CN" altLang="en-US" sz="3600" b="1">
              <a:solidFill>
                <a:srgbClr val="0000FF"/>
              </a:solidFill>
              <a:latin typeface="宋体" panose="02010600030101010101" pitchFamily="2" charset="-122"/>
              <a:ea typeface="黑体" panose="02010609060101010101" charset="-122"/>
            </a:endParaRPr>
          </a:p>
          <a:p>
            <a:pPr fontAlgn="auto">
              <a:lnSpc>
                <a:spcPts val="4140"/>
              </a:lnSpc>
            </a:pPr>
            <a:r>
              <a:rPr lang="zh-CN" altLang="en-US" sz="3600" b="1">
                <a:solidFill>
                  <a:srgbClr val="0000FF"/>
                </a:solidFill>
                <a:latin typeface="宋体" panose="02010600030101010101" pitchFamily="2" charset="-122"/>
                <a:ea typeface="黑体" panose="02010609060101010101" charset="-122"/>
              </a:rPr>
              <a:t>遏制：</a:t>
            </a:r>
            <a:r>
              <a:rPr lang="zh-CN" altLang="en-US" sz="3600" b="1">
                <a:solidFill>
                  <a:srgbClr val="FF0000"/>
                </a:solidFill>
                <a:uFillTx/>
                <a:latin typeface="Malgun Gothic" panose="020B0503020000020004" charset="-127"/>
                <a:ea typeface="黑体" panose="02010609060101010101" charset="-122"/>
              </a:rPr>
              <a:t>制止，控制。</a:t>
            </a:r>
            <a:endParaRPr lang="zh-CN" altLang="en-US" sz="3600" b="1">
              <a:solidFill>
                <a:srgbClr val="0000FF"/>
              </a:solidFill>
              <a:latin typeface="宋体" panose="02010600030101010101" pitchFamily="2" charset="-122"/>
              <a:ea typeface="黑体" panose="02010609060101010101" charset="-122"/>
            </a:endParaRPr>
          </a:p>
          <a:p>
            <a:pPr fontAlgn="auto">
              <a:lnSpc>
                <a:spcPts val="4140"/>
              </a:lnSpc>
            </a:pPr>
            <a:r>
              <a:rPr lang="zh-CN" altLang="en-US" sz="3600" b="1">
                <a:solidFill>
                  <a:srgbClr val="0000FF"/>
                </a:solidFill>
                <a:latin typeface="宋体" panose="02010600030101010101" pitchFamily="2" charset="-122"/>
                <a:ea typeface="黑体" panose="02010609060101010101" charset="-122"/>
              </a:rPr>
              <a:t>飓风：</a:t>
            </a:r>
            <a:r>
              <a:rPr lang="zh-CN" altLang="en-US" sz="3600" b="1">
                <a:solidFill>
                  <a:srgbClr val="FF0000"/>
                </a:solidFill>
                <a:uFillTx/>
                <a:latin typeface="Malgun Gothic" panose="020B0503020000020004" charset="-127"/>
                <a:ea typeface="黑体" panose="02010609060101010101" charset="-122"/>
              </a:rPr>
              <a:t>发生在大西洋西部的强烈风暴。</a:t>
            </a:r>
            <a:endParaRPr lang="zh-CN" altLang="en-US" sz="3600" b="1">
              <a:solidFill>
                <a:srgbClr val="0000FF"/>
              </a:solidFill>
              <a:latin typeface="宋体" panose="02010600030101010101" pitchFamily="2" charset="-122"/>
              <a:ea typeface="黑体" panose="02010609060101010101" charset="-122"/>
            </a:endParaRPr>
          </a:p>
          <a:p>
            <a:pPr fontAlgn="auto">
              <a:lnSpc>
                <a:spcPts val="4140"/>
              </a:lnSpc>
            </a:pPr>
            <a:r>
              <a:rPr lang="zh-CN" altLang="en-US" sz="3600" b="1">
                <a:solidFill>
                  <a:srgbClr val="0000FF"/>
                </a:solidFill>
                <a:latin typeface="宋体" panose="02010600030101010101" pitchFamily="2" charset="-122"/>
                <a:ea typeface="黑体" panose="02010609060101010101" charset="-122"/>
              </a:rPr>
              <a:t>濒临：</a:t>
            </a:r>
            <a:r>
              <a:rPr lang="zh-CN" altLang="en-US" sz="3600" b="1">
                <a:solidFill>
                  <a:srgbClr val="FF0000"/>
                </a:solidFill>
                <a:uFillTx/>
                <a:latin typeface="Malgun Gothic" panose="020B0503020000020004" charset="-127"/>
                <a:ea typeface="黑体" panose="02010609060101010101" charset="-122"/>
              </a:rPr>
              <a:t>紧接，靠近。</a:t>
            </a:r>
            <a:endParaRPr lang="zh-CN" altLang="en-US" sz="3600" b="1">
              <a:solidFill>
                <a:srgbClr val="0000FF"/>
              </a:solidFill>
              <a:latin typeface="宋体" panose="02010600030101010101" pitchFamily="2" charset="-122"/>
              <a:ea typeface="黑体" panose="02010609060101010101" charset="-122"/>
            </a:endParaRPr>
          </a:p>
          <a:p>
            <a:pPr fontAlgn="auto">
              <a:lnSpc>
                <a:spcPts val="4140"/>
              </a:lnSpc>
            </a:pPr>
            <a:r>
              <a:rPr lang="zh-CN" altLang="en-US" sz="3600" b="1">
                <a:solidFill>
                  <a:srgbClr val="0000FF"/>
                </a:solidFill>
                <a:latin typeface="宋体" panose="02010600030101010101" pitchFamily="2" charset="-122"/>
                <a:ea typeface="黑体" panose="02010609060101010101" charset="-122"/>
              </a:rPr>
              <a:t>俯瞰：</a:t>
            </a:r>
            <a:r>
              <a:rPr lang="zh-CN" altLang="en-US" sz="3600" b="1">
                <a:solidFill>
                  <a:srgbClr val="FF0000"/>
                </a:solidFill>
                <a:uFillTx/>
                <a:latin typeface="Malgun Gothic" panose="020B0503020000020004" charset="-127"/>
                <a:ea typeface="黑体" panose="02010609060101010101" charset="-122"/>
              </a:rPr>
              <a:t>俯视。</a:t>
            </a:r>
            <a:endParaRPr lang="zh-CN" altLang="en-US" sz="3600" b="1">
              <a:solidFill>
                <a:srgbClr val="0000FF"/>
              </a:solidFill>
              <a:latin typeface="宋体" panose="02010600030101010101" pitchFamily="2" charset="-122"/>
              <a:ea typeface="黑体" panose="02010609060101010101" charset="-122"/>
            </a:endParaRPr>
          </a:p>
          <a:p>
            <a:pPr fontAlgn="auto">
              <a:lnSpc>
                <a:spcPts val="4140"/>
              </a:lnSpc>
            </a:pPr>
            <a:r>
              <a:rPr lang="zh-CN" altLang="en-US" sz="3600" b="1">
                <a:solidFill>
                  <a:srgbClr val="0000FF"/>
                </a:solidFill>
                <a:latin typeface="宋体" panose="02010600030101010101" pitchFamily="2" charset="-122"/>
                <a:ea typeface="黑体" panose="02010609060101010101" charset="-122"/>
              </a:rPr>
              <a:t>深不可测：</a:t>
            </a:r>
            <a:r>
              <a:rPr lang="zh-CN" altLang="en-US" sz="3600" b="1">
                <a:solidFill>
                  <a:srgbClr val="FF0000"/>
                </a:solidFill>
                <a:uFillTx/>
                <a:latin typeface="Malgun Gothic" panose="020B0503020000020004" charset="-127"/>
                <a:ea typeface="黑体" panose="02010609060101010101" charset="-122"/>
              </a:rPr>
              <a:t>深得无法测量，比喻对事物的情  </a:t>
            </a:r>
            <a:endParaRPr lang="zh-CN" altLang="en-US" sz="3600" b="1">
              <a:solidFill>
                <a:srgbClr val="FF0000"/>
              </a:solidFill>
              <a:uFillTx/>
              <a:latin typeface="Malgun Gothic" panose="020B0503020000020004" charset="-127"/>
              <a:ea typeface="黑体" panose="02010609060101010101" charset="-122"/>
            </a:endParaRPr>
          </a:p>
          <a:p>
            <a:pPr fontAlgn="auto">
              <a:lnSpc>
                <a:spcPts val="4140"/>
              </a:lnSpc>
            </a:pPr>
            <a:r>
              <a:rPr lang="zh-CN" altLang="en-US" sz="3600" b="1">
                <a:solidFill>
                  <a:srgbClr val="FF0000"/>
                </a:solidFill>
                <a:uFillTx/>
                <a:latin typeface="Malgun Gothic" panose="020B0503020000020004" charset="-127"/>
                <a:ea typeface="黑体" panose="02010609060101010101" charset="-122"/>
              </a:rPr>
              <a:t>              况捉摸不透。</a:t>
            </a:r>
            <a:endParaRPr lang="zh-CN" altLang="en-US" sz="3600" b="1">
              <a:solidFill>
                <a:srgbClr val="FF0000"/>
              </a:solidFill>
              <a:uFillTx/>
              <a:latin typeface="Malgun Gothic" panose="020B0503020000020004" charset="-127"/>
              <a:ea typeface="黑体" panose="02010609060101010101" charset="-122"/>
            </a:endParaRPr>
          </a:p>
        </p:txBody>
      </p:sp>
      <p:sp>
        <p:nvSpPr>
          <p:cNvPr id="7" name="矩形 6"/>
          <p:cNvSpPr/>
          <p:nvPr/>
        </p:nvSpPr>
        <p:spPr>
          <a:xfrm>
            <a:off x="4050665" y="230188"/>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3600" b="1" noProof="1">
                <a:solidFill>
                  <a:srgbClr val="00B050"/>
                </a:solidFill>
                <a:uFillTx/>
                <a:latin typeface="微软雅黑" panose="020B0503020204020204" charset="-122"/>
                <a:ea typeface="微软雅黑" panose="020B0503020204020204" charset="-122"/>
              </a:rPr>
              <a:t>字·词</a:t>
            </a:r>
            <a:r>
              <a:rPr lang="en-US" altLang="zh-CN" sz="3600" b="1" noProof="1">
                <a:solidFill>
                  <a:srgbClr val="00B050"/>
                </a:solidFill>
                <a:uFillTx/>
                <a:latin typeface="微软雅黑" panose="020B0503020204020204" charset="-122"/>
                <a:ea typeface="微软雅黑" panose="020B0503020204020204" charset="-122"/>
              </a:rPr>
              <a:t>·</a:t>
            </a:r>
            <a:r>
              <a:rPr lang="zh-CN" altLang="en-US" sz="3600" b="1" noProof="1">
                <a:solidFill>
                  <a:srgbClr val="00B050"/>
                </a:solidFill>
                <a:uFillTx/>
                <a:latin typeface="微软雅黑" panose="020B0503020204020204" charset="-122"/>
                <a:ea typeface="微软雅黑" panose="020B0503020204020204" charset="-122"/>
              </a:rPr>
              <a:t>音</a:t>
            </a:r>
            <a:endParaRPr lang="zh-CN" altLang="en-US" sz="3600" b="1" noProof="1">
              <a:solidFill>
                <a:srgbClr val="00B050"/>
              </a:solidFill>
              <a:uFillTx/>
              <a:latin typeface="微软雅黑" panose="020B0503020204020204" charset="-122"/>
              <a:ea typeface="微软雅黑" panose="020B0503020204020204" charset="-122"/>
            </a:endParaRPr>
          </a:p>
        </p:txBody>
      </p:sp>
      <p:sp>
        <p:nvSpPr>
          <p:cNvPr id="4" name="文本框 3"/>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检查预习</a:t>
            </a:r>
            <a:endParaRPr lang="zh-CN" altLang="en-US" sz="4000" b="1">
              <a:solidFill>
                <a:srgbClr val="7030A0"/>
              </a:solidFill>
              <a:uFillTx/>
              <a:ea typeface="黑体" panose="02010609060101010101" charset="-122"/>
            </a:endParaRPr>
          </a:p>
        </p:txBody>
      </p:sp>
    </p:spTree>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100" y="2730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charset="-122"/>
              </a:rPr>
              <a:t>文题解说</a:t>
            </a:r>
            <a:endParaRPr lang="zh-CN" altLang="en-US" sz="4000" b="1">
              <a:solidFill>
                <a:srgbClr val="7030A0"/>
              </a:solidFill>
              <a:uFillTx/>
              <a:ea typeface="黑体" panose="02010609060101010101" charset="-122"/>
            </a:endParaRPr>
          </a:p>
        </p:txBody>
      </p:sp>
      <p:sp>
        <p:nvSpPr>
          <p:cNvPr id="6" name="文本框 5"/>
          <p:cNvSpPr txBox="1"/>
          <p:nvPr/>
        </p:nvSpPr>
        <p:spPr>
          <a:xfrm>
            <a:off x="1576070" y="1910080"/>
            <a:ext cx="8620760" cy="1938020"/>
          </a:xfrm>
          <a:prstGeom prst="rect">
            <a:avLst/>
          </a:prstGeom>
          <a:noFill/>
          <a:ln w="9525">
            <a:noFill/>
          </a:ln>
        </p:spPr>
        <p:txBody>
          <a:bodyPr wrap="square">
            <a:spAutoFit/>
          </a:bodyPr>
          <a:p>
            <a:pPr indent="0" fontAlgn="auto">
              <a:lnSpc>
                <a:spcPct val="150000"/>
              </a:lnSpc>
              <a:buClr>
                <a:srgbClr val="0000FF"/>
              </a:buClr>
              <a:buFont typeface="Wingdings" panose="05000000000000000000" charset="0"/>
              <a:buNone/>
            </a:pPr>
            <a:r>
              <a:rPr lang="en-US" sz="4000" b="1">
                <a:solidFill>
                  <a:srgbClr val="0000FF"/>
                </a:solidFill>
                <a:uFillTx/>
                <a:latin typeface="黑体" panose="02010609060101010101" charset="-122"/>
                <a:ea typeface="黑体" panose="02010609060101010101" charset="-122"/>
              </a:rPr>
              <a:t>    </a:t>
            </a:r>
            <a:r>
              <a:rPr sz="4000" b="1">
                <a:solidFill>
                  <a:srgbClr val="0000FF"/>
                </a:solidFill>
                <a:uFillTx/>
                <a:latin typeface="黑体" panose="02010609060101010101" charset="-122"/>
                <a:ea typeface="黑体" panose="02010609060101010101" charset="-122"/>
              </a:rPr>
              <a:t>题目提出议论的话题，告诉我们文章主要围绕活着的原因来写。</a:t>
            </a:r>
            <a:endParaRPr sz="4000" b="1">
              <a:solidFill>
                <a:srgbClr val="0000FF"/>
              </a:solidFill>
              <a:uFillTx/>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80">
                                          <p:stCondLst>
                                            <p:cond delay="0"/>
                                          </p:stCondLst>
                                        </p:cTn>
                                        <p:tgtEl>
                                          <p:spTgt spid="6">
                                            <p:txEl>
                                              <p:pRg st="0" end="0"/>
                                            </p:txEl>
                                          </p:spTgt>
                                        </p:tgtEl>
                                      </p:cBhvr>
                                    </p:animEffect>
                                    <p:anim calcmode="lin" valueType="num">
                                      <p:cBhvr>
                                        <p:cTn id="8"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xEl>
                                              <p:pRg st="0" end="0"/>
                                            </p:txEl>
                                          </p:spTgt>
                                        </p:tgtEl>
                                      </p:cBhvr>
                                      <p:to x="100000" y="60000"/>
                                    </p:animScale>
                                    <p:animScale>
                                      <p:cBhvr>
                                        <p:cTn id="14" dur="166" decel="50000">
                                          <p:stCondLst>
                                            <p:cond delay="676"/>
                                          </p:stCondLst>
                                        </p:cTn>
                                        <p:tgtEl>
                                          <p:spTgt spid="6">
                                            <p:txEl>
                                              <p:pRg st="0" end="0"/>
                                            </p:txEl>
                                          </p:spTgt>
                                        </p:tgtEl>
                                      </p:cBhvr>
                                      <p:to x="100000" y="100000"/>
                                    </p:animScale>
                                    <p:animScale>
                                      <p:cBhvr>
                                        <p:cTn id="15" dur="26">
                                          <p:stCondLst>
                                            <p:cond delay="1312"/>
                                          </p:stCondLst>
                                        </p:cTn>
                                        <p:tgtEl>
                                          <p:spTgt spid="6">
                                            <p:txEl>
                                              <p:pRg st="0" end="0"/>
                                            </p:txEl>
                                          </p:spTgt>
                                        </p:tgtEl>
                                      </p:cBhvr>
                                      <p:to x="100000" y="80000"/>
                                    </p:animScale>
                                    <p:animScale>
                                      <p:cBhvr>
                                        <p:cTn id="16" dur="166" decel="50000">
                                          <p:stCondLst>
                                            <p:cond delay="1338"/>
                                          </p:stCondLst>
                                        </p:cTn>
                                        <p:tgtEl>
                                          <p:spTgt spid="6">
                                            <p:txEl>
                                              <p:pRg st="0" end="0"/>
                                            </p:txEl>
                                          </p:spTgt>
                                        </p:tgtEl>
                                      </p:cBhvr>
                                      <p:to x="100000" y="100000"/>
                                    </p:animScale>
                                    <p:animScale>
                                      <p:cBhvr>
                                        <p:cTn id="17" dur="26">
                                          <p:stCondLst>
                                            <p:cond delay="1642"/>
                                          </p:stCondLst>
                                        </p:cTn>
                                        <p:tgtEl>
                                          <p:spTgt spid="6">
                                            <p:txEl>
                                              <p:pRg st="0" end="0"/>
                                            </p:txEl>
                                          </p:spTgt>
                                        </p:tgtEl>
                                      </p:cBhvr>
                                      <p:to x="100000" y="90000"/>
                                    </p:animScale>
                                    <p:animScale>
                                      <p:cBhvr>
                                        <p:cTn id="18" dur="166" decel="50000">
                                          <p:stCondLst>
                                            <p:cond delay="1668"/>
                                          </p:stCondLst>
                                        </p:cTn>
                                        <p:tgtEl>
                                          <p:spTgt spid="6">
                                            <p:txEl>
                                              <p:pRg st="0" end="0"/>
                                            </p:txEl>
                                          </p:spTgt>
                                        </p:tgtEl>
                                      </p:cBhvr>
                                      <p:to x="100000" y="100000"/>
                                    </p:animScale>
                                    <p:animScale>
                                      <p:cBhvr>
                                        <p:cTn id="19" dur="26">
                                          <p:stCondLst>
                                            <p:cond delay="1808"/>
                                          </p:stCondLst>
                                        </p:cTn>
                                        <p:tgtEl>
                                          <p:spTgt spid="6">
                                            <p:txEl>
                                              <p:pRg st="0" end="0"/>
                                            </p:txEl>
                                          </p:spTgt>
                                        </p:tgtEl>
                                      </p:cBhvr>
                                      <p:to x="100000" y="95000"/>
                                    </p:animScale>
                                    <p:animScale>
                                      <p:cBhvr>
                                        <p:cTn id="20" dur="166" decel="50000">
                                          <p:stCondLst>
                                            <p:cond delay="1834"/>
                                          </p:stCondLst>
                                        </p:cTn>
                                        <p:tgtEl>
                                          <p:spTgt spid="6">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3652</Words>
  <Application>WPS 演示</Application>
  <PresentationFormat>全屏显示(4:3)</PresentationFormat>
  <Paragraphs>263</Paragraphs>
  <Slides>27</Slides>
  <Notes>0</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27</vt:i4>
      </vt:variant>
    </vt:vector>
  </HeadingPairs>
  <TitlesOfParts>
    <vt:vector size="54" baseType="lpstr">
      <vt:lpstr>Arial</vt:lpstr>
      <vt:lpstr>宋体</vt:lpstr>
      <vt:lpstr>Wingdings</vt:lpstr>
      <vt:lpstr>Times New Roman</vt:lpstr>
      <vt:lpstr>Tahoma</vt:lpstr>
      <vt:lpstr>黑体</vt:lpstr>
      <vt:lpstr>Wingdings</vt:lpstr>
      <vt:lpstr>微软雅黑</vt:lpstr>
      <vt:lpstr>Arial Unicode MS</vt:lpstr>
      <vt:lpstr>Calibri</vt:lpstr>
      <vt:lpstr>Comic Sans MS</vt:lpstr>
      <vt:lpstr>Verdana</vt:lpstr>
      <vt:lpstr>+中文正文</vt:lpstr>
      <vt:lpstr>楷体_GB2312</vt:lpstr>
      <vt:lpstr>华文楷体</vt:lpstr>
      <vt:lpstr>华文楷体</vt:lpstr>
      <vt:lpstr>Malgun Gothic</vt:lpstr>
      <vt:lpstr>隶书</vt:lpstr>
      <vt:lpstr>楷体</vt:lpstr>
      <vt:lpstr>华文行楷</vt:lpstr>
      <vt:lpstr>Wingdings 2</vt:lpstr>
      <vt:lpstr>华文仿宋</vt:lpstr>
      <vt:lpstr>华文新魏</vt:lpstr>
      <vt:lpstr>Segoe Print</vt:lpstr>
      <vt:lpstr>新宋体</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渴望爱情追求知识同情苦难 1、支配作者一生的是哪几种激情? 三种：对爱情的渴望、对知识的追求、对人类苦难不可遏制的同情心 作者一生有几种追求？分别是什么？ 罗素作为一个伟大的思想家、哲学家，用文学的笔法，对“人为什么活着”这个永恒的命题作出了响亮的回答：即“对爱情的渴望，对知识的追求，对人类苦难不可遏制的同情”。 作者在平淡质朴的叙述中，抒发了什么样的思想感情？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绅士</cp:lastModifiedBy>
  <cp:revision>80</cp:revision>
  <dcterms:created xsi:type="dcterms:W3CDTF">2017-10-02T03:24:00Z</dcterms:created>
  <dcterms:modified xsi:type="dcterms:W3CDTF">2018-09-01T02:45:44Z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