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331" r:id="rId2"/>
    <p:sldId id="370" r:id="rId3"/>
    <p:sldId id="371" r:id="rId4"/>
    <p:sldId id="276" r:id="rId5"/>
    <p:sldId id="258" r:id="rId6"/>
    <p:sldId id="416" r:id="rId7"/>
    <p:sldId id="417" r:id="rId8"/>
    <p:sldId id="418" r:id="rId9"/>
    <p:sldId id="266" r:id="rId10"/>
    <p:sldId id="264" r:id="rId11"/>
    <p:sldId id="263" r:id="rId12"/>
    <p:sldId id="265" r:id="rId13"/>
    <p:sldId id="275" r:id="rId14"/>
    <p:sldId id="268" r:id="rId15"/>
    <p:sldId id="282" r:id="rId16"/>
    <p:sldId id="283" r:id="rId17"/>
    <p:sldId id="281" r:id="rId18"/>
    <p:sldId id="285" r:id="rId19"/>
    <p:sldId id="274" r:id="rId20"/>
    <p:sldId id="267" r:id="rId21"/>
    <p:sldId id="277" r:id="rId22"/>
    <p:sldId id="293" r:id="rId23"/>
    <p:sldId id="289" r:id="rId24"/>
    <p:sldId id="284" r:id="rId25"/>
    <p:sldId id="278" r:id="rId26"/>
    <p:sldId id="299" r:id="rId27"/>
    <p:sldId id="495" r:id="rId28"/>
    <p:sldId id="468" r:id="rId29"/>
    <p:sldId id="302" r:id="rId30"/>
    <p:sldId id="496" r:id="rId31"/>
    <p:sldId id="304" r:id="rId32"/>
    <p:sldId id="467" r:id="rId33"/>
    <p:sldId id="306" r:id="rId34"/>
    <p:sldId id="307" r:id="rId35"/>
    <p:sldId id="308" r:id="rId36"/>
    <p:sldId id="310" r:id="rId37"/>
    <p:sldId id="311" r:id="rId38"/>
    <p:sldId id="312" r:id="rId39"/>
    <p:sldId id="313" r:id="rId40"/>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66" autoAdjust="0"/>
  </p:normalViewPr>
  <p:slideViewPr>
    <p:cSldViewPr>
      <p:cViewPr varScale="1">
        <p:scale>
          <a:sx n="86" d="100"/>
          <a:sy n="86" d="100"/>
        </p:scale>
        <p:origin x="-906" y="-78"/>
      </p:cViewPr>
      <p:guideLst>
        <p:guide orient="horz" pos="1754"/>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9655265B-3B55-4940-ACB1-EF6545EBA0B5}" type="datetimeFigureOut">
              <a:rPr lang="zh-CN" altLang="en-US"/>
              <a:pPr>
                <a:defRPr/>
              </a:pPr>
              <a:t>2019/2/8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EE73070D-159C-4D31-81B2-9A5A60D7721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EE73070D-159C-4D31-81B2-9A5A60D77218}" type="slidenum">
              <a:rPr lang="zh-CN" altLang="en-US" smtClean="0"/>
              <a:pPr>
                <a:defRPr/>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idx="2"/>
          </p:nvPr>
        </p:nvSpPr>
        <p:spPr bwMode="auto">
          <a:noFill/>
          <a:ln>
            <a:solidFill>
              <a:srgbClr val="000000"/>
            </a:solidFill>
            <a:miter lim="800000"/>
          </a:ln>
        </p:spPr>
      </p:sp>
      <p:sp>
        <p:nvSpPr>
          <p:cNvPr id="45058"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帑  收藏钱财的库房；国帑 ，部帑，帑藏zàng</a:t>
            </a:r>
          </a:p>
          <a:p>
            <a:pPr>
              <a:spcBef>
                <a:spcPct val="0"/>
              </a:spcBef>
            </a:pPr>
            <a:r>
              <a:rPr lang="zh-CN" altLang="en-US" b="1" smtClean="0">
                <a:latin typeface="华文楷体" panose="02010600040101010101" charset="-122"/>
                <a:ea typeface="华文楷体" panose="02010600040101010101" charset="-122"/>
                <a:cs typeface="华文楷体" panose="02010600040101010101" charset="-122"/>
                <a:sym typeface="+mn-ea"/>
              </a:rPr>
              <a:t>添注：</a:t>
            </a:r>
            <a:r>
              <a:rPr lang="zh-CN" altLang="en-US" smtClean="0"/>
              <a:t>添入注拟</a:t>
            </a:r>
          </a:p>
          <a:p>
            <a:pPr>
              <a:spcBef>
                <a:spcPct val="0"/>
              </a:spcBef>
            </a:pPr>
            <a:r>
              <a:rPr lang="zh-CN" altLang="en-US" smtClean="0"/>
              <a:t>呈上奏章，力请裁汰 裁减（多余的或不合用的人员）。</a:t>
            </a:r>
          </a:p>
          <a:p>
            <a:pPr>
              <a:spcBef>
                <a:spcPct val="0"/>
              </a:spcBef>
            </a:pPr>
            <a:r>
              <a:rPr lang="zh-CN" altLang="en-US" smtClean="0"/>
              <a:t>武宗即位，赏赐及修建皇家陵墓、完成大婚的各项费用，需要银一百八十多万两（</a:t>
            </a:r>
            <a:r>
              <a:rPr lang="zh-CN" altLang="en-US" b="1" smtClean="0">
                <a:latin typeface="华文楷体" panose="02010600040101010101" charset="-122"/>
                <a:ea typeface="华文楷体" panose="02010600040101010101" charset="-122"/>
                <a:cs typeface="华文楷体" panose="02010600040101010101" charset="-122"/>
                <a:sym typeface="+mn-ea"/>
              </a:rPr>
              <a:t>有奇 </a:t>
            </a:r>
            <a:r>
              <a:rPr lang="zh-CN" altLang="en-US" smtClean="0"/>
              <a:t>还有零头），国库（称中央各部所掌握的库银）无力供给。韩文请求先启用承运库，皇帝下诏不允许。韩文说:“府藏空虚，赏赐除京边军士以外，请分别给银钞，略加一些内库及内府钱。并暂时借用勋臣外戚赐庄的田税，然后下令承运庳内官核实库内储积的金银，记録于簿籍，并全部取消各种不急需的开支。”皇帝不想动用内府钱，便命令韩文逐项经营筹划。韩文从大局出发,努力为国家节省钱财。真人陈应循、大国师那卜坚参等人被罢免，韩文请求没收他们的财产充实国座。按旧有规定，监局、仓库内官不能超过二三人，后来逐渐增加（添入注拟。注拟，一种登录姓名，拟定官职，以备委用的册籍。添入注拟，即等候委用之意。），有的一仓十多人，上林苑、林衡署竟达三十二人，韩文竭力请求裁减冗昌。淳安公主赏赐三百顷土地，又想夺取任丘百姓的田产,韩文竭力抗争纔停止。</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bwMode="auto">
          <a:noFill/>
          <a:ln>
            <a:solidFill>
              <a:srgbClr val="000000"/>
            </a:solidFill>
            <a:miter lim="800000"/>
          </a:ln>
        </p:spPr>
      </p:sp>
      <p:sp>
        <p:nvSpPr>
          <p:cNvPr id="51202" name="备注占位符 2"/>
          <p:cNvSpPr>
            <a:spLocks noGrp="1"/>
          </p:cNvSpPr>
          <p:nvPr>
            <p:ph type="body" idx="1"/>
          </p:nvPr>
        </p:nvSpPr>
        <p:spPr bwMode="auto">
          <a:noFill/>
        </p:spPr>
        <p:txBody>
          <a:bodyPr wrap="square" numCol="1" anchor="t" anchorCtr="0" compatLnSpc="1"/>
          <a:lstStyle/>
          <a:p>
            <a:pPr>
              <a:spcBef>
                <a:spcPct val="0"/>
              </a:spcBef>
            </a:pPr>
            <a:r>
              <a:rPr lang="zh-CN" altLang="en-US" smtClean="0"/>
              <a:t>炀帝对他说：“先前国家还没有安定的时候，你是名将，如今天下无事，又是良刺史，可以说是兼得其美了。”大业六年，炀帝来到江都，对来护儿说：“衣锦还乡，是古人所看重的，你现在就是啊。”就赐给他缣二千段，以及牛和酒，让他谒拜先人的坟墓，宴请同乡的父老。又叫三品以上的官员一起到他家，畅饮一整天，朝廷上下都很羡慕他。</a:t>
            </a:r>
          </a:p>
          <a:p>
            <a:pPr>
              <a:spcBef>
                <a:spcPct val="0"/>
              </a:spcBef>
            </a:pPr>
            <a:endParaRPr lang="zh-CN" altLang="en-US" smtClean="0"/>
          </a:p>
          <a:p>
            <a:pPr>
              <a:spcBef>
                <a:spcPct val="0"/>
              </a:spcBef>
            </a:pPr>
            <a:r>
              <a:rPr lang="zh-CN" altLang="en-US" smtClean="0"/>
              <a:t>十二年，炀帝出游江都，护儿劝谏说：“陛下兴起战事，易于引起百姓叹息怨恨，如今又要外出巡游，我很担心不合适。希望陛下停留洛阳，休息一段时间。陛下</a:t>
            </a:r>
            <a:r>
              <a:rPr lang="en-US" altLang="zh-CN" smtClean="0"/>
              <a:t>(</a:t>
            </a:r>
            <a:r>
              <a:rPr lang="zh-CN" altLang="en-US"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车驾</a:t>
            </a:r>
            <a:r>
              <a:rPr lang="zh-CN" altLang="zh-CN" smtClean="0"/>
              <a:t> 天子的代称</a:t>
            </a:r>
            <a:r>
              <a:rPr lang="en-US" altLang="zh-CN" smtClean="0"/>
              <a:t>)</a:t>
            </a:r>
            <a:r>
              <a:rPr lang="zh-CN" altLang="en-US" smtClean="0"/>
              <a:t>如今去江都，那是我的家乡，我受恩深重，不敢只为自己。”炀帝听后，变色而起，好几天不让护儿进见。后来怒气消解了，才叫人引进，对护儿说：“你心中既然这样，我还有何指望!”护儿于是不敢说话。等到宇文化及谋叛时，对护儿甚为忌恨。那天早晨将去上朝，被叛贼捉住，护儿说：“陛下现在在哪里呢?”身边的人说：“现在已经被捉住了。”护儿叹息说：“我是大臣，担负国家的重任，不能清除凶恶悖逆之人，终致朝廷落到如此地步，我只能抱憾于黄泉之下，还能再说什么呢!”于是被杀害。构逆	[gòu nì]</a:t>
            </a:r>
          </a:p>
          <a:p>
            <a:pPr>
              <a:spcBef>
                <a:spcPct val="0"/>
              </a:spcBef>
            </a:pPr>
            <a:r>
              <a:rPr lang="zh-CN" altLang="en-US" smtClean="0"/>
              <a:t>[释义]	1.造反，发动叛乱。2.搆逆：作乱，叛乱。</a:t>
            </a:r>
          </a:p>
          <a:p>
            <a:pPr>
              <a:spcBef>
                <a:spcPct val="0"/>
              </a:spcBef>
            </a:pPr>
            <a:r>
              <a:rPr lang="zh-CN" altLang="en-US" smtClean="0"/>
              <a:t>泉壤，汉语词语，拼音是：quán rǎng犹泉下，地下。指墓穴。</a:t>
            </a:r>
          </a:p>
          <a:p>
            <a:pPr>
              <a:spcBef>
                <a:spcPct val="0"/>
              </a:spcBef>
            </a:pPr>
            <a:r>
              <a:rPr lang="en-US" altLang="zh-CN" smtClean="0"/>
              <a:t>伏愿，是汉语词汇，解释为表示愿望的敬辞。词语解释【繁体】伏愿【拼音】 fú yuàn【注音】ㄈㄨˊ ㄩㄢˋ【词语解释】俯伏的希望，为表示愿望的敬辞   伏惟</a:t>
            </a:r>
          </a:p>
        </p:txBody>
      </p:sp>
      <p:sp>
        <p:nvSpPr>
          <p:cNvPr id="51203"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FB41CE0D-C6EA-402C-A91C-B8D4EFD7DA41}" type="slidenum">
              <a:rPr lang="zh-CN" altLang="en-US"/>
              <a:pPr fontAlgn="base">
                <a:spcBef>
                  <a:spcPct val="0"/>
                </a:spcBef>
                <a:spcAft>
                  <a:spcPct val="0"/>
                </a:spcAft>
              </a:pPr>
              <a:t>27</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idx="2"/>
          </p:nvPr>
        </p:nvSpPr>
        <p:spPr bwMode="auto">
          <a:noFill/>
          <a:ln>
            <a:solidFill>
              <a:srgbClr val="000000"/>
            </a:solidFill>
            <a:miter lim="800000"/>
          </a:ln>
        </p:spPr>
      </p:sp>
      <p:sp>
        <p:nvSpPr>
          <p:cNvPr id="53250" name="文本占位符 2"/>
          <p:cNvSpPr>
            <a:spLocks noGrp="1"/>
          </p:cNvSpPr>
          <p:nvPr>
            <p:ph type="body" idx="3"/>
          </p:nvPr>
        </p:nvSpPr>
        <p:spPr bwMode="auto">
          <a:noFill/>
        </p:spPr>
        <p:txBody>
          <a:bodyPr wrap="square" numCol="1" anchor="t" anchorCtr="0" compatLnSpc="1"/>
          <a:lstStyle/>
          <a:p>
            <a:pPr>
              <a:spcBef>
                <a:spcPct val="0"/>
              </a:spcBef>
            </a:pPr>
            <a:r>
              <a:rPr lang="zh-CN" altLang="en-US" b="1" smtClean="0">
                <a:solidFill>
                  <a:srgbClr val="FF0000"/>
                </a:solidFill>
                <a:latin typeface="楷体" panose="02010609060101010101" pitchFamily="49" charset="-122"/>
                <a:ea typeface="楷体" panose="02010609060101010101" pitchFamily="49" charset="-122"/>
                <a:sym typeface="+mn-ea"/>
              </a:rPr>
              <a:t>宣扬政令，安抚百姓。</a:t>
            </a:r>
          </a:p>
          <a:p>
            <a:pPr>
              <a:spcBef>
                <a:spcPct val="0"/>
              </a:spcBef>
            </a:pPr>
            <a:endParaRPr lang="zh-CN" altLang="en-US" b="1" smtClean="0">
              <a:solidFill>
                <a:srgbClr val="FF0000"/>
              </a:solidFill>
              <a:latin typeface="楷体" panose="02010609060101010101" pitchFamily="49" charset="-122"/>
              <a:ea typeface="楷体" panose="02010609060101010101" pitchFamily="49" charset="-122"/>
              <a:sym typeface="+mn-ea"/>
            </a:endParaRPr>
          </a:p>
          <a:p>
            <a:pPr>
              <a:spcBef>
                <a:spcPct val="0"/>
              </a:spcBef>
            </a:pPr>
            <a:r>
              <a:rPr lang="zh-CN" altLang="en-US" b="1" smtClean="0">
                <a:solidFill>
                  <a:srgbClr val="FF0000"/>
                </a:solidFill>
                <a:latin typeface="楷体" panose="02010609060101010101" pitchFamily="49" charset="-122"/>
                <a:ea typeface="楷体" panose="02010609060101010101" pitchFamily="49" charset="-122"/>
                <a:sym typeface="+mn-ea"/>
              </a:rPr>
              <a:t>考课</a:t>
            </a:r>
            <a:r>
              <a:rPr lang="zh-CN" altLang="en-US" smtClean="0"/>
              <a:t>:一是考，就是考察自中央至地方各级官吏在其任职期间执行国家法令的具体表现;二是课，就是依照国家的行政计划进行督课。</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idx="2"/>
          </p:nvPr>
        </p:nvSpPr>
        <p:spPr bwMode="auto">
          <a:noFill/>
          <a:ln>
            <a:solidFill>
              <a:srgbClr val="000000"/>
            </a:solidFill>
            <a:miter lim="800000"/>
          </a:ln>
        </p:spPr>
      </p:sp>
      <p:sp>
        <p:nvSpPr>
          <p:cNvPr id="55298"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返回后驻守太平，陈友谅率领水军前来进攻。花云与元帅朱文逊结好阵势迎战，朱文逊战死了。贼寇进攻三天不得入城，利用大船趁着涨水，沿着船尾攀爬城墙的垛口上去。城池陷落，贼兵绑缚了花云，花云用尽力气大喊，绑他的绳子全断裂了，花云乘机夺下看守者的刀，砍杀了五六个人，骂道：“你们不是我主公的对手，为什么不赶快投降!”贼兵大怒，打破了他的头，又把他绑在桅杆上，用箭射他，（但花云)仍旧大骂，到死他的骂声还十分雄壮，当时年龄只有三十九岁。</a:t>
            </a:r>
          </a:p>
          <a:p>
            <a:pPr>
              <a:spcBef>
                <a:spcPct val="0"/>
              </a:spcBef>
            </a:pPr>
            <a:r>
              <a:rPr lang="zh-CN" altLang="en-US" smtClean="0"/>
              <a:t>趣 赶紧</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idx="2"/>
          </p:nvPr>
        </p:nvSpPr>
        <p:spPr bwMode="auto">
          <a:noFill/>
          <a:ln>
            <a:solidFill>
              <a:srgbClr val="000000"/>
            </a:solidFill>
            <a:miter lim="800000"/>
          </a:ln>
        </p:spPr>
      </p:sp>
      <p:sp>
        <p:nvSpPr>
          <p:cNvPr id="57346" name="文本占位符 2"/>
          <p:cNvSpPr>
            <a:spLocks noGrp="1"/>
          </p:cNvSpPr>
          <p:nvPr>
            <p:ph type="body" idx="3"/>
          </p:nvPr>
        </p:nvSpPr>
        <p:spPr bwMode="auto">
          <a:noFill/>
        </p:spPr>
        <p:txBody>
          <a:bodyPr wrap="square" numCol="1" anchor="t" anchorCtr="0" compatLnSpc="1"/>
          <a:lstStyle/>
          <a:p>
            <a:pPr>
              <a:spcBef>
                <a:spcPct val="0"/>
              </a:spcBef>
            </a:pPr>
            <a:r>
              <a:rPr lang="zh-CN" altLang="en-US" b="1" u="sng"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援笔  执笔</a:t>
            </a: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idx="2"/>
          </p:nvPr>
        </p:nvSpPr>
        <p:spPr bwMode="auto">
          <a:noFill/>
          <a:ln>
            <a:solidFill>
              <a:srgbClr val="000000"/>
            </a:solidFill>
            <a:miter lim="800000"/>
          </a:ln>
        </p:spPr>
      </p:sp>
      <p:sp>
        <p:nvSpPr>
          <p:cNvPr id="59394"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永地人贫穷，生了女孩大都不抚养。张淳努力认真规劝，无力养活的，张淳就捐给自己的俸禄，保全救活的人数也数不清。分量给予</a:t>
            </a:r>
            <a:r>
              <a:rPr lang="en-US" altLang="zh-CN" smtClean="0"/>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idx="2"/>
          </p:nvPr>
        </p:nvSpPr>
        <p:spPr bwMode="auto">
          <a:noFill/>
          <a:ln>
            <a:solidFill>
              <a:srgbClr val="000000"/>
            </a:solidFill>
            <a:miter lim="800000"/>
          </a:ln>
        </p:spPr>
      </p:sp>
      <p:sp>
        <p:nvSpPr>
          <p:cNvPr id="61442" name="文本占位符 2"/>
          <p:cNvSpPr>
            <a:spLocks noGrp="1"/>
          </p:cNvSpPr>
          <p:nvPr>
            <p:ph type="body" idx="3"/>
          </p:nvPr>
        </p:nvSpPr>
        <p:spPr bwMode="auto">
          <a:noFill/>
        </p:spPr>
        <p:txBody>
          <a:bodyPr wrap="square" numCol="1" anchor="t" anchorCtr="0" compatLnSpc="1"/>
          <a:lstStyle/>
          <a:p>
            <a:pPr>
              <a:spcBef>
                <a:spcPct val="0"/>
              </a:spcBef>
            </a:pPr>
            <a:r>
              <a:rPr lang="en-US" altLang="zh-CN" b="1" smtClean="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b="1" smtClean="0">
                <a:latin typeface="华文中宋" panose="02010600040101010101" pitchFamily="2" charset="-122"/>
                <a:ea typeface="华文中宋" panose="02010600040101010101" pitchFamily="2" charset="-122"/>
                <a:cs typeface="华文中宋" panose="02010600040101010101" pitchFamily="2" charset="-122"/>
                <a:sym typeface="+mn-ea"/>
              </a:rPr>
              <a:t>指不合礼制的祭祀</a:t>
            </a:r>
            <a:r>
              <a:rPr lang="en-US" altLang="zh-CN" b="1" smtClean="0">
                <a:latin typeface="华文中宋" panose="02010600040101010101" pitchFamily="2" charset="-122"/>
                <a:ea typeface="华文中宋" panose="02010600040101010101" pitchFamily="2" charset="-122"/>
                <a:cs typeface="华文中宋" panose="02010600040101010101" pitchFamily="2" charset="-122"/>
                <a:sym typeface="+mn-ea"/>
              </a:rPr>
              <a:t>)</a:t>
            </a:r>
          </a:p>
          <a:p>
            <a:pPr>
              <a:spcBef>
                <a:spcPct val="0"/>
              </a:spcBef>
            </a:pPr>
            <a:r>
              <a:rPr lang="zh-CN" altLang="en-US" smtClean="0"/>
              <a:t>:gòng zhàng</a:t>
            </a:r>
          </a:p>
          <a:p>
            <a:pPr>
              <a:spcBef>
                <a:spcPct val="0"/>
              </a:spcBef>
            </a:pPr>
            <a:r>
              <a:rPr lang="zh-CN" altLang="en-US" b="1" smtClean="0">
                <a:latin typeface="华文中宋" panose="02010600040101010101" pitchFamily="2" charset="-122"/>
                <a:ea typeface="华文中宋" panose="02010600040101010101" pitchFamily="2" charset="-122"/>
                <a:cs typeface="华文中宋" panose="02010600040101010101" pitchFamily="2" charset="-122"/>
                <a:sym typeface="+mn-ea"/>
              </a:rPr>
              <a:t>糗</a:t>
            </a:r>
            <a:r>
              <a:rPr lang="en-US" altLang="zh-CN" b="1" smtClean="0">
                <a:latin typeface="华文中宋" panose="02010600040101010101" pitchFamily="2" charset="-122"/>
                <a:ea typeface="华文中宋" panose="02010600040101010101" pitchFamily="2" charset="-122"/>
                <a:cs typeface="华文中宋" panose="02010600040101010101" pitchFamily="2" charset="-122"/>
                <a:sym typeface="+mn-ea"/>
              </a:rPr>
              <a:t>(qiǔ</a:t>
            </a:r>
            <a:r>
              <a:rPr lang="zh-CN" altLang="en-US" b="1" smtClean="0">
                <a:latin typeface="华文中宋" panose="02010600040101010101" pitchFamily="2" charset="-122"/>
                <a:ea typeface="华文中宋" panose="02010600040101010101" pitchFamily="2" charset="-122"/>
                <a:cs typeface="华文中宋" panose="02010600040101010101" pitchFamily="2" charset="-122"/>
                <a:sym typeface="+mn-ea"/>
              </a:rPr>
              <a:t>干粮</a:t>
            </a:r>
            <a:r>
              <a:rPr lang="en-US" altLang="zh-CN" b="1" smtClean="0">
                <a:latin typeface="华文中宋" panose="02010600040101010101" pitchFamily="2" charset="-122"/>
                <a:ea typeface="华文中宋" panose="02010600040101010101" pitchFamily="2" charset="-122"/>
                <a:cs typeface="华文中宋" panose="02010600040101010101" pitchFamily="2" charset="-122"/>
                <a:sym typeface="+mn-ea"/>
              </a:rPr>
              <a:t>)</a:t>
            </a:r>
          </a:p>
          <a:p>
            <a:pPr>
              <a:spcBef>
                <a:spcPct val="0"/>
              </a:spcBef>
            </a:pPr>
            <a:r>
              <a:rPr lang="zh-CN" altLang="en-US" b="1" smtClean="0">
                <a:latin typeface="华文中宋" panose="02010600040101010101" pitchFamily="2" charset="-122"/>
                <a:ea typeface="华文中宋" panose="02010600040101010101" pitchFamily="2" charset="-122"/>
                <a:cs typeface="华文中宋" panose="02010600040101010101" pitchFamily="2" charset="-122"/>
                <a:sym typeface="+mn-ea"/>
              </a:rPr>
              <a:t>供帐 </a:t>
            </a:r>
            <a:r>
              <a:rPr lang="zh-CN" altLang="en-US" smtClean="0"/>
              <a:t>释义:亦作" 供张 "。 1.陈设供宴会用的帷帐、用具、饮食等物。亦谓举行宴会。 2、指供宴饮之用的帷帐、用具、饮食等物。3、僧尼呈报名册于官府。</a:t>
            </a:r>
          </a:p>
          <a:p>
            <a:pPr>
              <a:spcBef>
                <a:spcPct val="0"/>
              </a:spcBef>
            </a:pPr>
            <a:r>
              <a:rPr lang="zh-CN" altLang="en-US" smtClean="0">
                <a:sym typeface="+mn-ea"/>
              </a:rPr>
              <a:t>后来做了武康县令，更加清廉严厉，废除了不合礼制的祭祀，以自己正直的行为给他人做表率，人们都非常称赞他。太守王彬巡视属下各县，各县都准备了丰盛的宴会接待他。到武康，何远只给准备了干粮和水。</a:t>
            </a:r>
            <a:r>
              <a:rPr lang="zh-CN" altLang="en-US" u="sng" smtClean="0">
                <a:sym typeface="+mn-ea"/>
              </a:rPr>
              <a:t>武帝听说他贤能，破格提升他做宣城太守。从县令直接升任京城附近的大郡长官，近代从来没有过这样的事。宣城曾受过强盗抢劫，何远尽心治理，终又恢复原先的规模和名声。</a:t>
            </a:r>
            <a:r>
              <a:rPr lang="zh-CN" altLang="en-US" smtClean="0">
                <a:sym typeface="+mn-ea"/>
              </a:rPr>
              <a:t>一年后，升为树功将军、始兴内史。当时泉陵侯朗为桂州令，沿途多遭强盗抢劫。但到始兴地界，一点也不侵犯。</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idx="2"/>
          </p:nvPr>
        </p:nvSpPr>
        <p:spPr bwMode="auto">
          <a:noFill/>
          <a:ln>
            <a:solidFill>
              <a:srgbClr val="000000"/>
            </a:solidFill>
            <a:miter lim="800000"/>
          </a:ln>
        </p:spPr>
      </p:sp>
      <p:sp>
        <p:nvSpPr>
          <p:cNvPr id="63490" name="文本占位符 2"/>
          <p:cNvSpPr>
            <a:spLocks noGrp="1"/>
          </p:cNvSpPr>
          <p:nvPr>
            <p:ph type="body" idx="3"/>
          </p:nvPr>
        </p:nvSpPr>
        <p:spPr bwMode="auto">
          <a:noFill/>
        </p:spPr>
        <p:txBody>
          <a:bodyPr wrap="square" numCol="1" anchor="t" anchorCtr="0" compatLnSpc="1"/>
          <a:lstStyle/>
          <a:p>
            <a:pPr>
              <a:spcBef>
                <a:spcPct val="0"/>
              </a:spcBef>
            </a:pPr>
            <a:endParaRPr lang="zh-CN" altLang="en-US" b="1" smtClean="0">
              <a:latin typeface="华文中宋" panose="02010600040101010101" pitchFamily="2" charset="-122"/>
              <a:ea typeface="华文中宋" panose="02010600040101010101" pitchFamily="2" charset="-122"/>
              <a:cs typeface="华文中宋" panose="02010600040101010101" pitchFamily="2" charset="-122"/>
            </a:endParaRPr>
          </a:p>
          <a:p>
            <a:pPr>
              <a:spcBef>
                <a:spcPct val="0"/>
              </a:spcBef>
            </a:pPr>
            <a:r>
              <a:rPr lang="zh-CN" altLang="en-US"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将李贤任</a:t>
            </a:r>
            <a:r>
              <a:rPr lang="zh-CN" altLang="en-US" b="1" u="sng"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河州总管</a:t>
            </a:r>
            <a:r>
              <a:rPr lang="zh-CN" altLang="en-US"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和</a:t>
            </a:r>
            <a:r>
              <a:rPr lang="zh-CN" altLang="en-US" b="1" u="sng"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洮州总管</a:t>
            </a:r>
            <a:r>
              <a:rPr lang="zh-CN" altLang="en-US"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期间发生的事情混淆。</a:t>
            </a:r>
            <a:endParaRPr lang="zh-CN" altLang="en-US"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a:spcBef>
                <a:spcPct val="0"/>
              </a:spcBef>
            </a:pPr>
            <a:endParaRPr lang="zh-CN" altLang="en-US" b="1" smtClean="0"/>
          </a:p>
          <a:p>
            <a:pPr>
              <a:spcBef>
                <a:spcPct val="0"/>
              </a:spcBef>
            </a:pPr>
            <a:endParaRPr lang="zh-CN" altLang="en-US" smtClean="0"/>
          </a:p>
          <a:p>
            <a:pPr>
              <a:spcBef>
                <a:spcPct val="0"/>
              </a:spcBef>
            </a:pPr>
            <a:r>
              <a:rPr lang="zh-CN" altLang="en-US" smtClean="0"/>
              <a:t>拼音：shǐ chí jié</a:t>
            </a:r>
          </a:p>
          <a:p>
            <a:pPr>
              <a:spcBef>
                <a:spcPct val="0"/>
              </a:spcBef>
            </a:pPr>
            <a:endParaRPr lang="zh-CN" altLang="en-US" smtClean="0"/>
          </a:p>
          <a:p>
            <a:pPr>
              <a:spcBef>
                <a:spcPct val="0"/>
              </a:spcBef>
            </a:pPr>
            <a:r>
              <a:rPr lang="zh-CN" altLang="en-US" smtClean="0"/>
              <a:t>解释：魏 晋 南北朝 时，掌地方军政的官往往加使持节的称号，给以诛杀中级以下官吏之权。</a:t>
            </a:r>
          </a:p>
          <a:p>
            <a:pPr>
              <a:spcBef>
                <a:spcPct val="0"/>
              </a:spcBef>
            </a:pPr>
            <a:r>
              <a:rPr lang="zh-CN" altLang="en-US" smtClean="0"/>
              <a:t>镇遏</a:t>
            </a:r>
          </a:p>
          <a:p>
            <a:pPr>
              <a:spcBef>
                <a:spcPct val="0"/>
              </a:spcBef>
            </a:pPr>
            <a:r>
              <a:rPr lang="zh-CN" altLang="en-US" smtClean="0"/>
              <a:t>拼音：zhèn è</a:t>
            </a:r>
          </a:p>
          <a:p>
            <a:pPr>
              <a:spcBef>
                <a:spcPct val="0"/>
              </a:spcBef>
            </a:pPr>
            <a:endParaRPr lang="zh-CN" altLang="en-US" smtClean="0"/>
          </a:p>
          <a:p>
            <a:pPr>
              <a:spcBef>
                <a:spcPct val="0"/>
              </a:spcBef>
            </a:pPr>
            <a:r>
              <a:rPr lang="zh-CN" altLang="en-US" smtClean="0"/>
              <a:t>解释：1.平定；制止</a:t>
            </a:r>
          </a:p>
          <a:p>
            <a:pPr>
              <a:spcBef>
                <a:spcPct val="0"/>
              </a:spcBef>
            </a:pPr>
            <a:r>
              <a:rPr lang="zh-CN" altLang="en-US" b="1" smtClean="0">
                <a:latin typeface="华文中宋" panose="02010600040101010101" pitchFamily="2" charset="-122"/>
                <a:ea typeface="华文中宋" panose="02010600040101010101" pitchFamily="2" charset="-122"/>
                <a:cs typeface="华文中宋" panose="02010600040101010101" pitchFamily="2" charset="-122"/>
                <a:sym typeface="+mn-ea"/>
              </a:rPr>
              <a:t>属 正好碰到</a:t>
            </a:r>
            <a:endParaRPr lang="zh-CN" altLang="en-US" smtClean="0"/>
          </a:p>
          <a:p>
            <a:pPr>
              <a:spcBef>
                <a:spcPct val="0"/>
              </a:spcBef>
            </a:pPr>
            <a:r>
              <a:rPr lang="zh-CN" altLang="en-US" smtClean="0"/>
              <a:t>于是任命李贤为使持节、河州总管、三州七防诸军事、河州刺史。河州旧无总管，到这时才设置。李贤于是广泛屯田，来节省漕运；多设侦察兵巡逻，来防备侵犯的敌人。羌、浑因此而收敛，不敢东犯。五年(565)，宕昌侵犯边境，百姓失去家业，于是在洮州设置总管府，用来遏制外敌。废去河州总管，改授李贤为洮州总管、七防诸军事、洮州刺史。这时羌人侵犯石门戍，撤毁桥梁，破坏道路，企图阻断援军，李贤率领一千名骑兵抵抗，先后斩杀、俘虏数百人，贼人才退去。羌人又引导吐谷浑数千骑兵，准备侵入西部边境。李贤暗中得知，派兵埋伏在要道，再次大败贼军。敌人震慑，不敢再犯。不久，废去洮州总管，仍在河州设置总管府，还让李贤担任总管。</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idx="2"/>
          </p:nvPr>
        </p:nvSpPr>
        <p:spPr bwMode="auto">
          <a:noFill/>
          <a:ln>
            <a:solidFill>
              <a:srgbClr val="000000"/>
            </a:solidFill>
            <a:miter lim="800000"/>
          </a:ln>
        </p:spPr>
      </p:sp>
      <p:sp>
        <p:nvSpPr>
          <p:cNvPr id="65538"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家问 家信</a:t>
            </a:r>
          </a:p>
          <a:p>
            <a:pPr>
              <a:spcBef>
                <a:spcPct val="0"/>
              </a:spcBef>
            </a:pPr>
            <a:r>
              <a:rPr lang="zh-CN" altLang="en-US" smtClean="0"/>
              <a:t>知州事是从宋朝才设立的官制.州的长官，二品以上文臣担任</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ln>
        </p:spPr>
      </p:sp>
      <p:sp>
        <p:nvSpPr>
          <p:cNvPr id="84995" name="Rectangle 3"/>
          <p:cNvSpPr>
            <a:spLocks noGrp="1"/>
          </p:cNvSpPr>
          <p:nvPr>
            <p:ph type="body" idx="1"/>
          </p:nvPr>
        </p:nvSpPr>
        <p:spPr bwMode="auto">
          <a:noFill/>
        </p:spPr>
        <p:txBody>
          <a:bodyPr wrap="square" numCol="1" anchor="t" anchorCtr="0" compatLnSpc="1"/>
          <a:lstStyle/>
          <a:p>
            <a:pPr>
              <a:lnSpc>
                <a:spcPct val="90000"/>
              </a:lnSpc>
            </a:pPr>
            <a:r>
              <a:rPr lang="zh-CN" altLang="en-US" sz="600" b="1" smtClean="0"/>
              <a:t>二人进升官职的原因是皇帝认为他们现任的两个官职等级相同，不可兼任。</a:t>
            </a:r>
          </a:p>
          <a:p>
            <a:pPr>
              <a:lnSpc>
                <a:spcPct val="90000"/>
              </a:lnSpc>
            </a:pPr>
            <a:r>
              <a:rPr lang="zh-CN" altLang="en-US" sz="900" smtClean="0"/>
              <a:t>拼音：</a:t>
            </a:r>
            <a:r>
              <a:rPr lang="en-US" altLang="zh-CN" sz="900" smtClean="0"/>
              <a:t>guì jù</a:t>
            </a:r>
          </a:p>
          <a:p>
            <a:pPr>
              <a:lnSpc>
                <a:spcPct val="90000"/>
              </a:lnSpc>
            </a:pPr>
            <a:r>
              <a:rPr lang="zh-CN" altLang="en-US" sz="900" smtClean="0"/>
              <a:t>解释：</a:t>
            </a:r>
            <a:r>
              <a:rPr lang="en-US" altLang="zh-CN" sz="900" smtClean="0"/>
              <a:t>1.</a:t>
            </a:r>
            <a:r>
              <a:rPr lang="zh-CN" altLang="en-US" sz="900" smtClean="0"/>
              <a:t>亦作“贵踞”。尊贵倨傲。 </a:t>
            </a:r>
            <a:r>
              <a:rPr lang="en-US" altLang="zh-CN" sz="900" smtClean="0"/>
              <a:t>2.</a:t>
            </a:r>
            <a:r>
              <a:rPr lang="zh-CN" altLang="en-US" sz="900" smtClean="0"/>
              <a:t>尊贵者。、</a:t>
            </a:r>
          </a:p>
          <a:p>
            <a:pPr>
              <a:lnSpc>
                <a:spcPct val="90000"/>
              </a:lnSpc>
            </a:pPr>
            <a:r>
              <a:rPr lang="zh-CN" altLang="en-US" sz="900" smtClean="0"/>
              <a:t>称臣见君为朝，君见臣为会，合称朝会。 </a:t>
            </a:r>
          </a:p>
          <a:p>
            <a:pPr>
              <a:lnSpc>
                <a:spcPct val="90000"/>
              </a:lnSpc>
            </a:pPr>
            <a:r>
              <a:rPr lang="zh-CN" altLang="en-US" sz="900" smtClean="0"/>
              <a:t>留中：皇帝把臣下的奏章留在宫禁中，不交议也不批答 </a:t>
            </a:r>
          </a:p>
          <a:p>
            <a:pPr>
              <a:lnSpc>
                <a:spcPct val="90000"/>
              </a:lnSpc>
            </a:pPr>
            <a:r>
              <a:rPr lang="zh-CN" altLang="en-US" sz="900" smtClean="0"/>
              <a:t>敕谕</a:t>
            </a:r>
            <a:r>
              <a:rPr lang="en-US" altLang="zh-CN" sz="900" smtClean="0"/>
              <a:t>(1).</a:t>
            </a:r>
            <a:r>
              <a:rPr lang="zh-CN" altLang="en-US" sz="900" smtClean="0"/>
              <a:t>皇帝的诏令 </a:t>
            </a:r>
          </a:p>
          <a:p>
            <a:pPr>
              <a:lnSpc>
                <a:spcPct val="90000"/>
              </a:lnSpc>
            </a:pPr>
            <a:r>
              <a:rPr lang="zh-CN" altLang="en-US" sz="600" b="1" smtClean="0">
                <a:solidFill>
                  <a:srgbClr val="FF0000"/>
                </a:solidFill>
                <a:latin typeface="楷体" panose="02010609060101010101" pitchFamily="49" charset="-122"/>
                <a:ea typeface="楷体" panose="02010609060101010101" pitchFamily="49" charset="-122"/>
              </a:rPr>
              <a:t>谤讪</a:t>
            </a:r>
            <a:r>
              <a:rPr lang="en-US" altLang="zh-CN" sz="600" b="1" smtClean="0">
                <a:solidFill>
                  <a:srgbClr val="FF0000"/>
                </a:solidFill>
                <a:latin typeface="楷体" panose="02010609060101010101" pitchFamily="49" charset="-122"/>
                <a:ea typeface="楷体" panose="02010609060101010101" pitchFamily="49" charset="-122"/>
              </a:rPr>
              <a:t>:</a:t>
            </a:r>
            <a:r>
              <a:rPr lang="zh-CN" altLang="en-US" sz="900" smtClean="0"/>
              <a:t>诽谤 </a:t>
            </a:r>
          </a:p>
          <a:p>
            <a:pPr>
              <a:lnSpc>
                <a:spcPct val="90000"/>
              </a:lnSpc>
            </a:pPr>
            <a:r>
              <a:rPr lang="zh-CN" altLang="en-US" sz="900" b="1" smtClean="0"/>
              <a:t>译文</a:t>
            </a:r>
            <a:r>
              <a:rPr lang="zh-CN" altLang="en-US" sz="900" smtClean="0"/>
              <a:t>：</a:t>
            </a:r>
            <a:br>
              <a:rPr lang="zh-CN" altLang="en-US" sz="900" smtClean="0"/>
            </a:br>
            <a:r>
              <a:rPr lang="zh-CN" altLang="en-US" sz="900" smtClean="0"/>
              <a:t>    吕原，字逢原，秀水人。父亲吕嗣芳，任万泉县教谕。兄吕本，任景州训导。嗣芳年老后，就养于景州，与吕本相继去世。因为家贫，吕原无法将父兄归葬故乡，只好葬于景州，时常到墓前恸哭。后来，他奉母亲南归，家境更加贫困。知府黄懋惊奇吕原的文章，把他补为生员，送他入学，后来考中乡试第一名。 </a:t>
            </a:r>
            <a:br>
              <a:rPr lang="zh-CN" altLang="en-US" sz="900" smtClean="0"/>
            </a:br>
            <a:r>
              <a:rPr lang="zh-CN" altLang="en-US" sz="900" smtClean="0"/>
              <a:t>　　正统七年</a:t>
            </a:r>
            <a:r>
              <a:rPr lang="en-US" altLang="zh-CN" sz="900" smtClean="0"/>
              <a:t>(1442)</a:t>
            </a:r>
            <a:r>
              <a:rPr lang="zh-CN" altLang="en-US" sz="900" smtClean="0"/>
              <a:t>，吕原中进士及第，被授予编修官。十二年，他与侍讲裴纶等十人一同被选入东阁学习，后来在讲经筵当值。</a:t>
            </a:r>
            <a:r>
              <a:rPr lang="zh-CN" altLang="en-US" sz="900" u="sng" smtClean="0"/>
              <a:t>景泰初年，他升为侍讲，与同僚倪谦在文华殿东庑下教小宦官读书。皇上有一天来到，命倪谦讲解</a:t>
            </a:r>
            <a:r>
              <a:rPr lang="en-US" altLang="zh-CN" sz="900" u="sng" smtClean="0"/>
              <a:t>《</a:t>
            </a:r>
            <a:r>
              <a:rPr lang="zh-CN" altLang="en-US" sz="900" u="sng" smtClean="0"/>
              <a:t>国风</a:t>
            </a:r>
            <a:r>
              <a:rPr lang="en-US" altLang="zh-CN" sz="900" u="sng" smtClean="0"/>
              <a:t>》</a:t>
            </a:r>
            <a:r>
              <a:rPr lang="zh-CN" altLang="en-US" sz="900" u="sng" smtClean="0"/>
              <a:t>，吕原讲解</a:t>
            </a:r>
            <a:r>
              <a:rPr lang="en-US" altLang="zh-CN" sz="900" u="sng" smtClean="0"/>
              <a:t>《</a:t>
            </a:r>
            <a:r>
              <a:rPr lang="zh-CN" altLang="en-US" sz="900" u="sng" smtClean="0"/>
              <a:t>尧典</a:t>
            </a:r>
            <a:r>
              <a:rPr lang="en-US" altLang="zh-CN" sz="900" u="sng" smtClean="0"/>
              <a:t>》</a:t>
            </a:r>
            <a:r>
              <a:rPr lang="zh-CN" altLang="en-US" sz="900" u="sng" smtClean="0"/>
              <a:t>，他们都受到皇上称赞。皇上问他们是什么官，他们回答说是中允兼侍讲。皇上说：“二职品级相同，怎么相兼？”进升二人为侍讲学士，兼中允。不久他又升为左春坊大学士。 </a:t>
            </a:r>
            <a:br>
              <a:rPr lang="zh-CN" altLang="en-US" sz="900" u="sng" smtClean="0"/>
            </a:br>
            <a:r>
              <a:rPr lang="zh-CN" altLang="en-US" sz="900" u="sng" smtClean="0"/>
              <a:t>　　天顺初年，他改任通政司右参议，兼侍讲。徐有贞、李贤入狱的第二天，皇上命吕原入阁参预机务。石亨、曹吉祥弄权，高贵傲慢，却唯独敬重吕原。吕原朝会时穿着青袍，石亨笑道：“我将为先生换了它。”吕原不答。不久他与岳正列出石亨、曹吉祥的罪状上奏，但奏疏被扣留。石、曹两人大怒，摘引皇上敕谕中的话，说阁臣诽谤皇上。</a:t>
            </a:r>
            <a:r>
              <a:rPr lang="zh-CN" altLang="en-US" sz="900" smtClean="0"/>
              <a:t>皇上大怒，坐在便殿上，召他们去问话，厉声说道：“岳正大胆，竟敢这样！吕原素来恭谨，为什么要迎合（阿护）岳正？”岳正被罢免，吕原得留了下来。李贤得复官入阁掌权后，吕原辅佐他。不久，彭时也入阁，三人相处得非常好。李贤通达，凡事立行决断。吕原以稳重帮助他，百政得以妥善处理。这年冬，他升为翰林院学士。 </a:t>
            </a:r>
            <a:br>
              <a:rPr lang="zh-CN" altLang="en-US" sz="900" smtClean="0"/>
            </a:br>
            <a:r>
              <a:rPr lang="zh-CN" altLang="en-US" sz="900" smtClean="0"/>
              <a:t>　　六年</a:t>
            </a:r>
            <a:r>
              <a:rPr lang="en-US" altLang="zh-CN" sz="900" smtClean="0"/>
              <a:t>(1462)</a:t>
            </a:r>
            <a:r>
              <a:rPr lang="zh-CN" altLang="en-US" sz="900" smtClean="0"/>
              <a:t>，吕原遭母丧，连续三天水浆不入口。诏令他葬好母亲后即出来理事。吕原请求守孝终制，皇上不许。于是吕原前往景州，挖出父兄的遗骸归葬。在船上他枕着草垫，因为过度哀伤，原本很胖的身体，这时瘦了下去。到家后，刚办完丧事他就去世了，终年四十五岁。赠礼部左侍郎，谥文懿。 </a:t>
            </a:r>
            <a:br>
              <a:rPr lang="zh-CN" altLang="en-US" sz="900" smtClean="0"/>
            </a:br>
            <a:r>
              <a:rPr lang="zh-CN" altLang="en-US" sz="900" smtClean="0"/>
              <a:t>　　吕原内刚外和，与世无争。他个性节俭，身无纨绮。他回去时的行装只有皇上赐给的几件衣服，还分俸禄抚恤宗族和亲戚。 </a:t>
            </a:r>
            <a:br>
              <a:rPr lang="zh-CN" altLang="en-US" sz="900" smtClean="0"/>
            </a:br>
            <a:endParaRPr lang="zh-CN" altLang="en-US" sz="9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idx="2"/>
          </p:nvPr>
        </p:nvSpPr>
        <p:spPr bwMode="auto">
          <a:noFill/>
          <a:ln>
            <a:solidFill>
              <a:srgbClr val="000000"/>
            </a:solidFill>
            <a:miter lim="800000"/>
          </a:ln>
        </p:spPr>
      </p:sp>
      <p:sp>
        <p:nvSpPr>
          <p:cNvPr id="21506"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《后汉书》是一部由中国南朝宋时期的历史学家范晔编撰的记载东汉历史的纪传体史书。</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ln>
        </p:spPr>
      </p:sp>
      <p:sp>
        <p:nvSpPr>
          <p:cNvPr id="86019" name="Rectangle 3"/>
          <p:cNvSpPr>
            <a:spLocks noGrp="1"/>
          </p:cNvSpPr>
          <p:nvPr>
            <p:ph type="body" idx="1"/>
          </p:nvPr>
        </p:nvSpPr>
        <p:spPr bwMode="auto">
          <a:noFill/>
        </p:spPr>
        <p:txBody>
          <a:bodyPr wrap="square" numCol="1" anchor="t" anchorCtr="0" compatLnSpc="1"/>
          <a:lstStyle/>
          <a:p>
            <a:r>
              <a:rPr lang="zh-CN" altLang="en-US" sz="800" b="1" smtClean="0">
                <a:latin typeface="楷体" panose="02010609060101010101" pitchFamily="49" charset="-122"/>
                <a:ea typeface="楷体" panose="02010609060101010101" pitchFamily="49" charset="-122"/>
              </a:rPr>
              <a:t>克殄  </a:t>
            </a:r>
            <a:r>
              <a:rPr lang="en-US" altLang="zh-CN" smtClean="0"/>
              <a:t>kè tiǎn</a:t>
            </a:r>
          </a:p>
          <a:p>
            <a:r>
              <a:rPr lang="zh-CN" altLang="en-US" smtClean="0"/>
              <a:t>解释：</a:t>
            </a:r>
            <a:r>
              <a:rPr lang="en-US" altLang="zh-CN" smtClean="0"/>
              <a:t>1.</a:t>
            </a:r>
            <a:r>
              <a:rPr lang="zh-CN" altLang="en-US" smtClean="0"/>
              <a:t>歼灭。 </a:t>
            </a:r>
            <a:r>
              <a:rPr lang="en-US" altLang="zh-CN" smtClean="0"/>
              <a:t>2.</a:t>
            </a:r>
            <a:r>
              <a:rPr lang="zh-CN" altLang="en-US" smtClean="0"/>
              <a:t>指歼灭敌人。 </a:t>
            </a:r>
            <a:r>
              <a:rPr lang="en-US" altLang="zh-CN" smtClean="0"/>
              <a:t>3.</a:t>
            </a:r>
            <a:r>
              <a:rPr lang="zh-CN" altLang="en-US" smtClean="0"/>
              <a:t>歼灭。</a:t>
            </a:r>
          </a:p>
          <a:p>
            <a:r>
              <a:rPr lang="zh-CN" altLang="en-US" sz="900" b="1" smtClean="0">
                <a:latin typeface="楷体" panose="02010609060101010101" pitchFamily="49" charset="-122"/>
                <a:ea typeface="楷体" panose="02010609060101010101" pitchFamily="49" charset="-122"/>
              </a:rPr>
              <a:t>送款  </a:t>
            </a:r>
            <a:r>
              <a:rPr lang="zh-CN" altLang="en-US" smtClean="0"/>
              <a:t>投诚；归降 </a:t>
            </a:r>
          </a:p>
          <a:p>
            <a:r>
              <a:rPr lang="zh-CN" altLang="en-US" smtClean="0"/>
              <a:t>郭孝恪，许州阳翟人，年轻时就有志向和气节。隋朝末年，他率领乡里数百人投奔李密，李密非常高兴，对他説：“过去人称汝、颍一带奇士多，果然不错。”让他和徐勣防守黎阳。后来李密失败，徐勣派郭孝恪入朝送表投诚，被封爲阳翟郡公，拜授宋州刺史，命他和徐勣筹划谋取武牢关以东的地区，攻占的州县，委托他们自行任用官吏。后来，宝建德率军来援助王世充</a:t>
            </a:r>
            <a:r>
              <a:rPr lang="en-US" altLang="zh-CN" smtClean="0"/>
              <a:t>,</a:t>
            </a:r>
            <a:r>
              <a:rPr lang="zh-CN" altLang="en-US" smtClean="0"/>
              <a:t>郭孝恪在青城宫向太宗献计説</a:t>
            </a:r>
            <a:r>
              <a:rPr lang="en-US" altLang="zh-CN" smtClean="0"/>
              <a:t>:“</a:t>
            </a:r>
            <a:r>
              <a:rPr lang="zh-CN" altLang="en-US" smtClean="0"/>
              <a:t>王世充日益困迫，力尽计穷，被俘获斩首的时刻，翘足可待。窦建德远来助恶，粮运断絶，这是上天让他败亡之时。请坚守武牢关，驻军氾水，随机应变，就可轻而易举地彻底消灭他。”太宗赞同他的计策。等打败窦建德、平定王世充以后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ln>
        </p:spPr>
      </p:sp>
      <p:sp>
        <p:nvSpPr>
          <p:cNvPr id="87043" name="Rectangle 3"/>
          <p:cNvSpPr>
            <a:spLocks noGrp="1"/>
          </p:cNvSpPr>
          <p:nvPr>
            <p:ph type="body" idx="1"/>
          </p:nvPr>
        </p:nvSpPr>
        <p:spPr bwMode="auto">
          <a:noFill/>
        </p:spPr>
        <p:txBody>
          <a:bodyPr wrap="square" numCol="1" anchor="t" anchorCtr="0" compatLnSpc="1"/>
          <a:lstStyle/>
          <a:p>
            <a:r>
              <a:rPr lang="zh-CN" altLang="en-US" smtClean="0"/>
              <a:t>隐帝时期，发生蝗灾，（皇帝）下诏到各处山川祈祷。段思恭进谏说：“赦免过错，宽恕罪行，审议案件，放宽刑罚，如果诉讼公平适当，那么天灾就不会发生。希望（陛下）命令各州迅速判决不轻易用刑（重刑：慎刑），不要使案件随意拖延，一定会带来祥和之气。”（皇帝）听从了他的谏议。周显德年间，（段思恭）制定滨州田亩赋税，世宗赞许他，赏赐金鱼袋及紫衣。父亲去世，（他）守丧期满除服，被授予左司员外郎。乾德初年，平定蜀地，担任眉州通判。当时亡命之徒集合人众，进攻逼近眉州城，刺史赵廷进害怕不能抵挡，将要逃往嘉州，段思恭制止了他，于是率领驻兵和贼人在彭山作战。军士都迟疑不决没有斗志，段思恭招募能先登山的军士，（并许诺）厚加赏赐，在这种情势下，众军奋勇，大败贼人，段思恭假托圣旨拿用于供奉的钱帛奖赏士兵。后来度支请求查究他的罪责，太祖爱惜他（行事）果断干练，没允许，（反而）让段思恭主管眉州事务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idx="2"/>
          </p:nvPr>
        </p:nvSpPr>
        <p:spPr bwMode="auto">
          <a:noFill/>
          <a:ln>
            <a:solidFill>
              <a:srgbClr val="000000"/>
            </a:solidFill>
            <a:miter lim="800000"/>
          </a:ln>
        </p:spPr>
      </p:sp>
      <p:sp>
        <p:nvSpPr>
          <p:cNvPr id="30722"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帝立遣寺丞（官署中的佐吏）锺化民赍（jī：携带；拿着）帑币（国库里的钱）振（赈济）之。</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idx="2"/>
          </p:nvPr>
        </p:nvSpPr>
        <p:spPr bwMode="auto">
          <a:noFill/>
          <a:ln>
            <a:solidFill>
              <a:srgbClr val="000000"/>
            </a:solidFill>
            <a:miter lim="800000"/>
          </a:ln>
        </p:spPr>
      </p:sp>
      <p:sp>
        <p:nvSpPr>
          <p:cNvPr id="32770"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契丹纵人渔（捕鱼，这句话省略了介词“于”，契丹指使人在界河捕鱼）界河，又数（多次）通盐舟，吏不敢禁，皆谓：与之校（计较），且（将要）生事。公亮言： “萌芽不禁，后将奈何（怎么办）？雄州赵滋勇而有谋，可任（担任，胜任）也。”使谕（告诉晓谕，使人知道）以指意（意旨,意图），边害讫（完结，终了）息（平息）。</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idx="2"/>
          </p:nvPr>
        </p:nvSpPr>
        <p:spPr bwMode="auto">
          <a:noFill/>
          <a:ln>
            <a:solidFill>
              <a:srgbClr val="000000"/>
            </a:solidFill>
            <a:miter lim="800000"/>
          </a:ln>
        </p:spPr>
      </p:sp>
      <p:sp>
        <p:nvSpPr>
          <p:cNvPr id="34818"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金人来索求太上皇、皇帝皇后、诸位王爷，嫔妃。孙傅留下了太子不遣送。秘密地谋划着把太子藏到民间，另外找到了像宦官的两个人杀了他们，并杀了几十个死囚，带着他们的首级送给了金人，对金人说：“宦官想要私下里让太子出城，城门口的人互相争斗杀了他们，误伤了太子。趁着大帅的军队讨伐平定的机会，杀了这些作乱的人来献上，如果还是不停止，我就只有用死来继续。”</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idx="2"/>
          </p:nvPr>
        </p:nvSpPr>
        <p:spPr bwMode="auto">
          <a:noFill/>
          <a:ln>
            <a:solidFill>
              <a:srgbClr val="000000"/>
            </a:solidFill>
            <a:miter lim="800000"/>
          </a:ln>
        </p:spPr>
      </p:sp>
      <p:sp>
        <p:nvSpPr>
          <p:cNvPr id="36866"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景云初年，皇上建造金仙观等道观，韦凑上表谏说，以为：“现在正是农事繁忙的时候，虽然建造道观的钱是公主出的，但是用高价买来普通的材料，那么农民就会不去种地而选择做生意（报酬？），追求赚钱而抛弃了农事，恐怕天下会有人挨饿。”皇上不听。韦凑坚持己见，认为“现在正是万物生长的季节，草木被昆虫、洪水伤害很多，这些都不是仁慈圣明的皇上的本意。”皇上下诏书叫朝臣审议（在外朝）。皇帝下诏在外朝详议。中书令崔缇、侍中岑羲说：“公为何竟敢这样呢?”韦凑说：“享受着丰厚的俸禄，连死都不敢顾惜，何况圣世一定不会定我的死罪呢！”</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idx="2"/>
          </p:nvPr>
        </p:nvSpPr>
        <p:spPr bwMode="auto">
          <a:noFill/>
          <a:ln>
            <a:solidFill>
              <a:srgbClr val="000000"/>
            </a:solidFill>
            <a:miter lim="800000"/>
          </a:ln>
        </p:spPr>
      </p:sp>
      <p:sp>
        <p:nvSpPr>
          <p:cNvPr id="38914"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这一年，升任赵憙为平原太守。当时平原有许多强盗，赵憙和各郡一起追捕，杀死他们的头领，其余党应判罪的有几千人。赵憙上书称“憎恶邪恶之人仅限于其本人，可把其他人一概搬迁到京城附近的郡”。皇上听从了他的建议，就把那批人全部搬迁到颍川、陈留。于是推荐提拔有善行的人，诛杀铲除坏人。</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idx="2"/>
          </p:nvPr>
        </p:nvSpPr>
        <p:spPr bwMode="auto">
          <a:noFill/>
          <a:ln>
            <a:solidFill>
              <a:srgbClr val="000000"/>
            </a:solidFill>
            <a:miter lim="800000"/>
          </a:ln>
        </p:spPr>
      </p:sp>
      <p:sp>
        <p:nvSpPr>
          <p:cNvPr id="40962" name="文本占位符 2"/>
          <p:cNvSpPr>
            <a:spLocks noGrp="1"/>
          </p:cNvSpPr>
          <p:nvPr>
            <p:ph type="body" idx="3"/>
          </p:nvPr>
        </p:nvSpPr>
        <p:spPr bwMode="auto">
          <a:noFill/>
        </p:spPr>
        <p:txBody>
          <a:bodyPr wrap="square" numCol="1" anchor="t" anchorCtr="0" compatLnSpc="1"/>
          <a:lstStyle/>
          <a:p>
            <a:pPr>
              <a:spcBef>
                <a:spcPct val="0"/>
              </a:spcBef>
            </a:pPr>
            <a:r>
              <a:rPr lang="zh-CN" altLang="en-US" smtClean="0"/>
              <a:t>（谢）混风格高峻（清高，超凡脱俗），少所交纳（结交），唯与族子（祖父的亲兄弟的曾孙，这里指家族中的晚辈）灵运、瞻、曜 [yào]、弘微并以（因为）文义（文章的义理，文章的内容）赏会（1.欣赏领会2. 玩赏聚会），尝共宴处，居在乌衣巷，故谓之乌衣之游。瞻等才辞（才气辞章）辩富（雄辩），弘微每（经常）以（用）约言（简约的语言）服（使信服）之，混特（特别）所敬贵（敬重推崇），号约微子（对男子的尊称，如孔子、孟子）。</a:t>
            </a:r>
          </a:p>
          <a:p>
            <a:pPr>
              <a:spcBef>
                <a:spcPct val="0"/>
              </a:spcBef>
            </a:pPr>
            <a:r>
              <a:rPr lang="zh-CN" altLang="en-US" smtClean="0"/>
              <a:t>谢混的风格高尚峻洁，很少同人交往。只同他的族子谢灵运、谢瞻、谢翟、谢弘微等人因赏析文义而聚会，曾经一同游宴歇息，居住在乌衣巷，所以称之为乌衣之游。谢瞻等人才气横溢，机智善辩，文辞流畅，谢弘微每每以简约的言语使众人信服，谢混特别敬重他这一点，称他为微子。</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idx="2"/>
          </p:nvPr>
        </p:nvSpPr>
        <p:spPr bwMode="auto">
          <a:noFill/>
          <a:ln>
            <a:solidFill>
              <a:srgbClr val="000000"/>
            </a:solidFill>
            <a:miter lim="800000"/>
          </a:ln>
        </p:spPr>
      </p:sp>
      <p:sp>
        <p:nvSpPr>
          <p:cNvPr id="43010" name="文本占位符 2"/>
          <p:cNvSpPr>
            <a:spLocks noGrp="1"/>
          </p:cNvSpPr>
          <p:nvPr>
            <p:ph type="body" idx="3"/>
          </p:nvPr>
        </p:nvSpPr>
        <p:spPr bwMode="auto">
          <a:noFill/>
        </p:spPr>
        <p:txBody>
          <a:bodyPr wrap="square" numCol="1" anchor="t" anchorCtr="0" compatLnSpc="1"/>
          <a:lstStyle/>
          <a:p>
            <a:pPr>
              <a:spcBef>
                <a:spcPct val="0"/>
              </a:spcBef>
            </a:pPr>
            <a:r>
              <a:rPr lang="zh-CN" altLang="en-US" b="1" smtClean="0">
                <a:latin typeface="楷体" panose="02010609060101010101" pitchFamily="49" charset="-122"/>
                <a:ea typeface="楷体" panose="02010609060101010101" pitchFamily="49" charset="-122"/>
                <a:sym typeface="+mn-ea"/>
              </a:rPr>
              <a:t>解褐 </a:t>
            </a:r>
            <a:r>
              <a:rPr lang="zh-CN" altLang="en-US" smtClean="0"/>
              <a:t>脱去粗布衣服，喻入任为官            子胤是子嗣的意思             </a:t>
            </a:r>
            <a:r>
              <a:rPr lang="zh-CN" altLang="en-US" b="1" smtClean="0">
                <a:latin typeface="楷体" panose="02010609060101010101" pitchFamily="49" charset="-122"/>
                <a:ea typeface="楷体" panose="02010609060101010101" pitchFamily="49" charset="-122"/>
                <a:sym typeface="+mn-ea"/>
              </a:rPr>
              <a:t>毁不灭性 </a:t>
            </a:r>
            <a:r>
              <a:rPr lang="zh-CN" altLang="en-US" smtClean="0">
                <a:sym typeface="+mn-ea"/>
              </a:rPr>
              <a:t>儒家丧制。 指居丧哀毁，但不应因此丧生。</a:t>
            </a:r>
            <a:endParaRPr lang="zh-CN" altLang="en-US" smtClean="0"/>
          </a:p>
          <a:p>
            <a:pPr>
              <a:spcBef>
                <a:spcPct val="0"/>
              </a:spcBef>
            </a:pPr>
            <a:r>
              <a:rPr lang="zh-CN" altLang="en-US" smtClean="0"/>
              <a:t>奉朝请  给予闲散大官的优惠待遇。古称春季的朝见为"朝"，秋季的朝见为"请"。奉朝请者，即有以加朝会的资格。</a:t>
            </a:r>
          </a:p>
          <a:p>
            <a:pPr>
              <a:spcBef>
                <a:spcPct val="0"/>
              </a:spcBef>
            </a:pPr>
            <a:r>
              <a:rPr lang="zh-CN" altLang="en-US" smtClean="0"/>
              <a:t>崔慰祖，字悦宗，是清河郡东武城人。父亲崔庆绪，永明年间担任梁州刺史。崔慰祖脱去布衣做官担任奉朝请。父亲亡故后他不再吃盐，母亲说：“你既没有兄弟，也没有 子女。遇大丧不灭孝的本性，</a:t>
            </a:r>
            <a:r>
              <a:rPr lang="zh-CN" altLang="en-US" u="sng" smtClean="0">
                <a:solidFill>
                  <a:srgbClr val="FF0000"/>
                </a:solidFill>
              </a:rPr>
              <a:t>只</a:t>
            </a:r>
            <a:r>
              <a:rPr lang="zh-CN" altLang="en-US" smtClean="0"/>
              <a:t>是不应进食美味佳肴罢了，怎能断绝吃盐呢？我现在也不吃盐了。”崔慰祖不得已而听从了母亲的劝告。</a:t>
            </a:r>
          </a:p>
          <a:p>
            <a:pPr>
              <a:spcBef>
                <a:spcPct val="0"/>
              </a:spcBef>
            </a:pPr>
            <a:r>
              <a:rPr lang="zh-CN" altLang="en-US" smtClean="0"/>
              <a:t>政  只，徒，第，特，止</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063D13B-74F3-446A-8C25-168A6564775A}" type="datetimeFigureOut">
              <a:rPr lang="zh-CN" altLang="en-US"/>
              <a:pPr>
                <a:defRPr/>
              </a:pPr>
              <a:t>2019/2/8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8DD753A-6F79-4555-95AF-46F8FB4A5D0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611ED05-532B-4A7F-8583-363AA39D6974}" type="datetimeFigureOut">
              <a:rPr lang="zh-CN" altLang="en-US"/>
              <a:pPr>
                <a:defRPr/>
              </a:pPr>
              <a:t>2019/2/8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F8B081-E630-4DB2-8A6C-69BEE382341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CBAED3-B658-48EB-B5CA-9722D0276085}" type="datetimeFigureOut">
              <a:rPr lang="zh-CN" altLang="en-US"/>
              <a:pPr>
                <a:defRPr/>
              </a:pPr>
              <a:t>2019/2/8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56A48A2-5726-4AC1-BAFB-7B3BA527AFD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DF32E05-EB95-4866-AB91-7FB904A2BF90}" type="datetimeFigureOut">
              <a:rPr lang="zh-CN" altLang="en-US"/>
              <a:pPr>
                <a:defRPr/>
              </a:pPr>
              <a:t>2019/2/8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B5837C-39E1-4292-BE5C-D9AB0C4CEFD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E14ED03-4A85-4180-B0B6-8F25705CB7D1}" type="datetimeFigureOut">
              <a:rPr lang="zh-CN" altLang="en-US"/>
              <a:pPr>
                <a:defRPr/>
              </a:pPr>
              <a:t>2019/2/8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C0D7E0-3F03-4538-AE10-15AC39DB4C93}"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2430354-6A2C-4C2F-9AA4-B3EE74E9C39A}" type="datetimeFigureOut">
              <a:rPr lang="zh-CN" altLang="en-US"/>
              <a:pPr>
                <a:defRPr/>
              </a:pPr>
              <a:t>2019/2/8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65218F7-262B-49F3-8174-AAF8FCAAE7E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619C54DA-B167-4324-86F6-1B34D385C0DB}" type="datetimeFigureOut">
              <a:rPr lang="zh-CN" altLang="en-US"/>
              <a:pPr>
                <a:defRPr/>
              </a:pPr>
              <a:t>2019/2/8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1963F08-0489-4D40-9DF0-90DA8816288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5C66C08-2006-4B36-A8EB-E36CBB514E3F}" type="datetimeFigureOut">
              <a:rPr lang="zh-CN" altLang="en-US"/>
              <a:pPr>
                <a:defRPr/>
              </a:pPr>
              <a:t>2019/2/8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0C8A0E2-DAF6-4C1B-94D7-88005DF8044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5878C6-6467-4087-AFF0-6B589D6814F1}" type="datetimeFigureOut">
              <a:rPr lang="zh-CN" altLang="en-US"/>
              <a:pPr>
                <a:defRPr/>
              </a:pPr>
              <a:t>2019/2/8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6B99D51-02A0-4BAA-BB4B-FF6F5F11D6C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BAED6DE-88D3-4692-9733-6E30B835B887}" type="datetimeFigureOut">
              <a:rPr lang="zh-CN" altLang="en-US"/>
              <a:pPr>
                <a:defRPr/>
              </a:pPr>
              <a:t>2019/2/8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D274031-B6E2-444A-9A69-A04D0517E16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81C7131-3EF1-4950-A9EE-222D0293CC85}" type="datetimeFigureOut">
              <a:rPr lang="zh-CN" altLang="en-US"/>
              <a:pPr>
                <a:defRPr/>
              </a:pPr>
              <a:t>2019/2/8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E3F4E92-24F1-4733-ADD6-8D5800F681B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5000" b="-25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F4FA0794-648D-4513-9DC4-534FF5608EBE}" type="datetimeFigureOut">
              <a:rPr lang="zh-CN" altLang="en-US"/>
              <a:pPr>
                <a:defRPr/>
              </a:pPr>
              <a:t>2019/2/8 Friday</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1937E69-2389-4B89-AC74-A91711067AE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4.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8">
            <a:hlinkClick r:id="rId2" action="ppaction://hlinksldjump"/>
          </p:cNvPr>
          <p:cNvPicPr>
            <a:picLocks noChangeAspect="1"/>
          </p:cNvPicPr>
          <p:nvPr/>
        </p:nvPicPr>
        <p:blipFill>
          <a:blip r:embed="rId3" cstate="print"/>
          <a:srcRect/>
          <a:stretch>
            <a:fillRect/>
          </a:stretch>
        </p:blipFill>
        <p:spPr bwMode="auto">
          <a:xfrm>
            <a:off x="25400" y="-61913"/>
            <a:ext cx="9115425" cy="516413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714375"/>
            <a:ext cx="8572500" cy="4286250"/>
          </a:xfrm>
        </p:spPr>
        <p:txBody>
          <a:bodyPr rtlCol="0">
            <a:normAutofit fontScale="70000" lnSpcReduction="20000"/>
          </a:bodyPr>
          <a:lstStyle/>
          <a:p>
            <a:pPr fontAlgn="auto">
              <a:spcAft>
                <a:spcPts val="0"/>
              </a:spcAft>
              <a:buFont typeface="Arial" panose="020B0604020202020204" pitchFamily="34" charset="0"/>
              <a:buChar char="•"/>
              <a:defRPr/>
            </a:pPr>
            <a:r>
              <a:rPr lang="en-US" altLang="zh-CN" b="1" dirty="0" smtClean="0"/>
              <a:t>2017</a:t>
            </a:r>
            <a:r>
              <a:rPr lang="zh-CN" altLang="en-US" b="1" dirty="0" smtClean="0"/>
              <a:t>年（新课标乙）</a:t>
            </a: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12</a:t>
            </a:r>
            <a:r>
              <a:rPr lang="zh-CN" altLang="en-US" b="1" dirty="0" smtClean="0">
                <a:latin typeface="黑体" panose="02010609060101010101" pitchFamily="49" charset="-122"/>
                <a:ea typeface="黑体" panose="02010609060101010101" pitchFamily="49" charset="-122"/>
              </a:rPr>
              <a:t>．下列</a:t>
            </a:r>
            <a:r>
              <a:rPr lang="zh-CN" altLang="en-US" b="1" dirty="0" smtClean="0">
                <a:solidFill>
                  <a:srgbClr val="FF0000"/>
                </a:solidFill>
                <a:latin typeface="黑体" panose="02010609060101010101" pitchFamily="49" charset="-122"/>
                <a:ea typeface="黑体" panose="02010609060101010101" pitchFamily="49" charset="-122"/>
              </a:rPr>
              <a:t>对原文有关内容的概括和分析</a:t>
            </a:r>
            <a:r>
              <a:rPr lang="zh-CN" altLang="en-US" b="1" dirty="0" smtClean="0">
                <a:latin typeface="黑体" panose="02010609060101010101" pitchFamily="49" charset="-122"/>
                <a:ea typeface="黑体" panose="02010609060101010101" pitchFamily="49" charset="-122"/>
              </a:rPr>
              <a:t>，不正确的一项是（</a:t>
            </a:r>
            <a:r>
              <a:rPr lang="en-US" altLang="zh-CN" b="1" dirty="0" smtClean="0">
                <a:latin typeface="黑体" panose="02010609060101010101" pitchFamily="49" charset="-122"/>
                <a:ea typeface="黑体" panose="02010609060101010101" pitchFamily="49" charset="-122"/>
              </a:rPr>
              <a:t>3</a:t>
            </a:r>
            <a:r>
              <a:rPr lang="zh-CN" altLang="en-US" b="1" dirty="0" smtClean="0">
                <a:latin typeface="黑体" panose="02010609060101010101" pitchFamily="49" charset="-122"/>
                <a:ea typeface="黑体" panose="02010609060101010101" pitchFamily="49" charset="-122"/>
              </a:rPr>
              <a:t>分）</a:t>
            </a:r>
            <a:r>
              <a:rPr lang="zh-CN" altLang="en-US" b="1" dirty="0" smtClean="0"/>
              <a:t/>
            </a:r>
            <a:br>
              <a:rPr lang="zh-CN" altLang="en-US" b="1" dirty="0" smtClean="0"/>
            </a:br>
            <a:r>
              <a:rPr lang="zh-CN" altLang="en-US" b="1" dirty="0" smtClean="0"/>
              <a:t>　　</a:t>
            </a:r>
            <a:r>
              <a:rPr lang="en-US" altLang="zh-CN" b="1" dirty="0" smtClean="0"/>
              <a:t>A</a:t>
            </a:r>
            <a:r>
              <a:rPr lang="zh-CN" altLang="en-US" b="1" dirty="0" smtClean="0"/>
              <a:t>．</a:t>
            </a:r>
            <a:r>
              <a:rPr lang="zh-CN" altLang="en-US" b="1" dirty="0" smtClean="0">
                <a:solidFill>
                  <a:srgbClr val="0000FF"/>
                </a:solidFill>
              </a:rPr>
              <a:t>弘微出继从叔，一心只爱读书。</a:t>
            </a:r>
            <a:r>
              <a:rPr lang="zh-CN" altLang="en-US" b="1" dirty="0" smtClean="0"/>
              <a:t>他是陈郡阳夏人，从叔谢峻将他作为后嗣。新家比原来家庭富有，但他只是接受数千卷书籍，其余财物全不留意。</a:t>
            </a:r>
            <a:br>
              <a:rPr lang="zh-CN" altLang="en-US" b="1" dirty="0" smtClean="0"/>
            </a:br>
            <a:r>
              <a:rPr lang="zh-CN" altLang="en-US" b="1" dirty="0" smtClean="0"/>
              <a:t>　　</a:t>
            </a:r>
            <a:r>
              <a:rPr lang="en-US" altLang="zh-CN" b="1" dirty="0" smtClean="0"/>
              <a:t>B</a:t>
            </a:r>
            <a:r>
              <a:rPr lang="zh-CN" altLang="en-US" b="1" dirty="0" smtClean="0"/>
              <a:t>．</a:t>
            </a:r>
            <a:r>
              <a:rPr lang="zh-CN" altLang="en-US" sz="3100" b="1" dirty="0" smtClean="0">
                <a:solidFill>
                  <a:srgbClr val="0000FF"/>
                </a:solidFill>
              </a:rPr>
              <a:t>弘微简言服众</a:t>
            </a:r>
            <a:r>
              <a:rPr lang="zh-CN" altLang="en-US" b="1" dirty="0" smtClean="0"/>
              <a:t>，此举受到重视。他参与集会，常与子弟们诗文唱和，住在乌衣巷，称为乌衣之游；</a:t>
            </a:r>
            <a:r>
              <a:rPr lang="zh-CN" altLang="en-US" sz="3100" b="1" dirty="0" smtClean="0">
                <a:solidFill>
                  <a:srgbClr val="0000FF"/>
                </a:solidFill>
              </a:rPr>
              <a:t>又极有文才口才</a:t>
            </a:r>
            <a:r>
              <a:rPr lang="zh-CN" altLang="en-US" b="1" dirty="0" smtClean="0"/>
              <a:t>，受到叔父谢混赏识，称为微子。</a:t>
            </a:r>
            <a:br>
              <a:rPr lang="zh-CN" altLang="en-US" b="1" dirty="0" smtClean="0"/>
            </a:br>
            <a:r>
              <a:rPr lang="zh-CN" altLang="en-US" b="1" dirty="0" smtClean="0"/>
              <a:t>　　</a:t>
            </a:r>
            <a:r>
              <a:rPr lang="en-US" altLang="zh-CN" b="1" dirty="0" smtClean="0"/>
              <a:t>C</a:t>
            </a:r>
            <a:r>
              <a:rPr lang="zh-CN" altLang="en-US" b="1" dirty="0" smtClean="0"/>
              <a:t>．</a:t>
            </a:r>
            <a:r>
              <a:rPr lang="zh-CN" altLang="en-US" sz="3100" b="1" dirty="0" smtClean="0">
                <a:solidFill>
                  <a:srgbClr val="0000FF"/>
                </a:solidFill>
              </a:rPr>
              <a:t>弘微为人审慎，治业井井有条</a:t>
            </a:r>
            <a:r>
              <a:rPr lang="zh-CN" altLang="en-US" b="1" dirty="0" smtClean="0"/>
              <a:t>。谢混去世以后，他掌管产业，犹如替公家办事，账目分明；九年以后，多个方面得到很大发展，人们见后无不感叹。</a:t>
            </a:r>
            <a:br>
              <a:rPr lang="zh-CN" altLang="en-US" b="1" dirty="0" smtClean="0"/>
            </a:br>
            <a:r>
              <a:rPr lang="zh-CN" altLang="en-US" b="1" dirty="0" smtClean="0"/>
              <a:t>　　</a:t>
            </a:r>
            <a:r>
              <a:rPr lang="en-US" altLang="zh-CN" b="1" dirty="0" smtClean="0"/>
              <a:t>D</a:t>
            </a:r>
            <a:r>
              <a:rPr lang="zh-CN" altLang="en-US" b="1" dirty="0" smtClean="0"/>
              <a:t>．</a:t>
            </a:r>
            <a:r>
              <a:rPr lang="zh-CN" altLang="en-US" sz="3100" b="1" dirty="0" smtClean="0">
                <a:solidFill>
                  <a:srgbClr val="0000FF"/>
                </a:solidFill>
              </a:rPr>
              <a:t>弘微事兄如父，临财清正廉洁</a:t>
            </a:r>
            <a:r>
              <a:rPr lang="zh-CN" altLang="en-US" b="1" dirty="0" smtClean="0"/>
              <a:t>。他对谢曜感情极深，谢曜去世，他哀戚过礼，除孝后仍不食荤腥。东乡君死，留下巨万资财、园宅，他一无所取。</a:t>
            </a:r>
            <a:endParaRPr lang="zh-CN" altLang="en-US" b="1" dirty="0"/>
          </a:p>
        </p:txBody>
      </p:sp>
      <p:sp>
        <p:nvSpPr>
          <p:cNvPr id="5" name="椭圆 4"/>
          <p:cNvSpPr/>
          <p:nvPr/>
        </p:nvSpPr>
        <p:spPr>
          <a:xfrm>
            <a:off x="500063" y="2357438"/>
            <a:ext cx="5072062"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noFill/>
            </a:endParaRPr>
          </a:p>
        </p:txBody>
      </p:sp>
      <p:sp>
        <p:nvSpPr>
          <p:cNvPr id="6" name="矩形 5"/>
          <p:cNvSpPr/>
          <p:nvPr/>
        </p:nvSpPr>
        <p:spPr>
          <a:xfrm>
            <a:off x="5715000" y="1000125"/>
            <a:ext cx="928688" cy="3571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580" name="标题 1"/>
          <p:cNvSpPr>
            <a:spLocks noGrp="1"/>
          </p:cNvSpPr>
          <p:nvPr>
            <p:ph type="title"/>
          </p:nvPr>
        </p:nvSpPr>
        <p:spPr>
          <a:xfrm>
            <a:off x="428625" y="0"/>
            <a:ext cx="8358188" cy="571500"/>
          </a:xfrm>
        </p:spPr>
        <p:txBody>
          <a:bodyPr/>
          <a:lstStyle/>
          <a:p>
            <a:r>
              <a:rPr lang="zh-CN" altLang="en-US" sz="2800" b="1" smtClean="0">
                <a:solidFill>
                  <a:srgbClr val="FF0000"/>
                </a:solidFill>
              </a:rPr>
              <a:t>二、考查题型及命题特点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571500"/>
            <a:ext cx="8686800" cy="4357688"/>
          </a:xfrm>
        </p:spPr>
        <p:txBody>
          <a:bodyPr rtlCol="0">
            <a:normAutofit fontScale="70000" lnSpcReduction="20000"/>
          </a:bodyPr>
          <a:lstStyle/>
          <a:p>
            <a:pPr fontAlgn="auto">
              <a:spcAft>
                <a:spcPts val="0"/>
              </a:spcAft>
              <a:buFont typeface="Arial" panose="020B0604020202020204" pitchFamily="34" charset="0"/>
              <a:buChar char="•"/>
              <a:defRPr/>
            </a:pPr>
            <a:r>
              <a:rPr lang="en-US" altLang="zh-CN" b="1" dirty="0" smtClean="0"/>
              <a:t>2016</a:t>
            </a:r>
            <a:r>
              <a:rPr lang="zh-CN" altLang="en-US" b="1" dirty="0" smtClean="0"/>
              <a:t>年（新课标乙）</a:t>
            </a: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6</a:t>
            </a:r>
            <a:r>
              <a:rPr lang="zh-CN" altLang="en-US" b="1" dirty="0" smtClean="0">
                <a:latin typeface="黑体" panose="02010609060101010101" pitchFamily="49" charset="-122"/>
                <a:ea typeface="黑体" panose="02010609060101010101" pitchFamily="49" charset="-122"/>
              </a:rPr>
              <a:t>．下列</a:t>
            </a:r>
            <a:r>
              <a:rPr lang="zh-CN" altLang="en-US" b="1" dirty="0" smtClean="0">
                <a:solidFill>
                  <a:srgbClr val="FF0000"/>
                </a:solidFill>
                <a:latin typeface="黑体" panose="02010609060101010101" pitchFamily="49" charset="-122"/>
                <a:ea typeface="黑体" panose="02010609060101010101" pitchFamily="49" charset="-122"/>
              </a:rPr>
              <a:t>对原文有关内容的概括和分析</a:t>
            </a:r>
            <a:r>
              <a:rPr lang="zh-CN" altLang="en-US" b="1" dirty="0" smtClean="0">
                <a:latin typeface="黑体" panose="02010609060101010101" pitchFamily="49" charset="-122"/>
                <a:ea typeface="黑体" panose="02010609060101010101" pitchFamily="49" charset="-122"/>
              </a:rPr>
              <a:t>，不正确的一项是（</a:t>
            </a:r>
            <a:r>
              <a:rPr lang="en-US" altLang="zh-CN" b="1" dirty="0" smtClean="0">
                <a:latin typeface="黑体" panose="02010609060101010101" pitchFamily="49" charset="-122"/>
                <a:ea typeface="黑体" panose="02010609060101010101" pitchFamily="49" charset="-122"/>
              </a:rPr>
              <a:t>3</a:t>
            </a:r>
            <a:r>
              <a:rPr lang="zh-CN" altLang="en-US" b="1" dirty="0" smtClean="0">
                <a:latin typeface="黑体" panose="02010609060101010101" pitchFamily="49" charset="-122"/>
                <a:ea typeface="黑体" panose="02010609060101010101" pitchFamily="49" charset="-122"/>
              </a:rPr>
              <a:t>分）</a:t>
            </a:r>
            <a:r>
              <a:rPr lang="zh-CN" altLang="en-US" b="1" dirty="0" smtClean="0"/>
              <a:t/>
            </a:r>
            <a:br>
              <a:rPr lang="zh-CN" altLang="en-US" b="1" dirty="0" smtClean="0"/>
            </a:br>
            <a:r>
              <a:rPr lang="zh-CN" altLang="en-US" b="1" dirty="0" smtClean="0"/>
              <a:t>　　</a:t>
            </a:r>
            <a:r>
              <a:rPr lang="en-US" altLang="zh-CN" b="1" dirty="0" smtClean="0"/>
              <a:t>A</a:t>
            </a:r>
            <a:r>
              <a:rPr lang="zh-CN" altLang="en-US" b="1" dirty="0" smtClean="0"/>
              <a:t>．</a:t>
            </a:r>
            <a:r>
              <a:rPr lang="zh-CN" altLang="en-US" b="1" dirty="0" smtClean="0">
                <a:solidFill>
                  <a:srgbClr val="0000FF"/>
                </a:solidFill>
              </a:rPr>
              <a:t>陈登云不畏权贵，弹劾贵妃之父</a:t>
            </a:r>
            <a:r>
              <a:rPr lang="zh-CN" altLang="en-US" b="1" dirty="0" smtClean="0"/>
              <a:t>。他出于对朝廷的忠心，即便对郑承宪这样的国戚，也大胆揭发对方为非作歹，包藏祸心，幸而皇上并未因此发怒。</a:t>
            </a:r>
            <a:br>
              <a:rPr lang="zh-CN" altLang="en-US" b="1" dirty="0" smtClean="0"/>
            </a:br>
            <a:r>
              <a:rPr lang="zh-CN" altLang="en-US" b="1" dirty="0" smtClean="0"/>
              <a:t>　　</a:t>
            </a:r>
            <a:r>
              <a:rPr lang="en-US" altLang="zh-CN" b="1" dirty="0" smtClean="0"/>
              <a:t>B</a:t>
            </a:r>
            <a:r>
              <a:rPr lang="zh-CN" altLang="en-US" b="1" dirty="0" smtClean="0"/>
              <a:t>．</a:t>
            </a:r>
            <a:r>
              <a:rPr lang="zh-CN" altLang="en-US" b="1" dirty="0" smtClean="0">
                <a:solidFill>
                  <a:srgbClr val="0000FF"/>
                </a:solidFill>
              </a:rPr>
              <a:t>陈登云敢于直言，检举多名重臣。</a:t>
            </a:r>
            <a:r>
              <a:rPr lang="zh-CN" altLang="en-US" b="1" dirty="0" smtClean="0"/>
              <a:t>他在朝既久，发现诸多问题，于是奏告一干大臣，其中有些人因此遭到贬职或罢免，以至朝廷大官们都很畏惧他。</a:t>
            </a:r>
            <a:br>
              <a:rPr lang="zh-CN" altLang="en-US" b="1" dirty="0" smtClean="0"/>
            </a:br>
            <a:r>
              <a:rPr lang="zh-CN" altLang="en-US" b="1" dirty="0" smtClean="0"/>
              <a:t>　　</a:t>
            </a:r>
            <a:r>
              <a:rPr lang="en-US" altLang="zh-CN" b="1" dirty="0" smtClean="0"/>
              <a:t>C</a:t>
            </a:r>
            <a:r>
              <a:rPr lang="zh-CN" altLang="en-US" b="1" dirty="0" smtClean="0"/>
              <a:t>．</a:t>
            </a:r>
            <a:r>
              <a:rPr lang="zh-CN" altLang="en-US" b="1" dirty="0" smtClean="0">
                <a:solidFill>
                  <a:srgbClr val="0000FF"/>
                </a:solidFill>
              </a:rPr>
              <a:t>陈登云上疏指出，选才慎于始进。</a:t>
            </a:r>
            <a:r>
              <a:rPr lang="zh-CN" altLang="en-US" b="1" dirty="0" smtClean="0"/>
              <a:t>他认为二十年来，刚直者很少被提拔进京，在朝着却背公结党，谄媚权贵，与其误用后罢免，不如进用时慎重。</a:t>
            </a:r>
            <a:br>
              <a:rPr lang="zh-CN" altLang="en-US" b="1" dirty="0" smtClean="0"/>
            </a:br>
            <a:r>
              <a:rPr lang="zh-CN" altLang="en-US" b="1" dirty="0" smtClean="0"/>
              <a:t>　　</a:t>
            </a:r>
            <a:r>
              <a:rPr lang="en-US" altLang="zh-CN" b="1" dirty="0" smtClean="0"/>
              <a:t>D</a:t>
            </a:r>
            <a:r>
              <a:rPr lang="zh-CN" altLang="en-US" b="1" dirty="0" smtClean="0"/>
              <a:t>．</a:t>
            </a:r>
            <a:r>
              <a:rPr lang="zh-CN" altLang="en-US" b="1" dirty="0" smtClean="0">
                <a:solidFill>
                  <a:srgbClr val="0000FF"/>
                </a:solidFill>
              </a:rPr>
              <a:t>陈登云关心百姓，奏请救助灾区。</a:t>
            </a:r>
            <a:r>
              <a:rPr lang="zh-CN" altLang="en-US" b="1" dirty="0" smtClean="0"/>
              <a:t>在他巡视河南期间，当地年成歉收，百姓相食，他向朝廷呈告灾情，皇上当即派遣寺丞锺化民筹措钱款赈济灾民。</a:t>
            </a:r>
            <a:endParaRPr lang="zh-CN" altLang="en-US" b="1" dirty="0"/>
          </a:p>
        </p:txBody>
      </p:sp>
      <p:sp>
        <p:nvSpPr>
          <p:cNvPr id="4" name="椭圆 3"/>
          <p:cNvSpPr/>
          <p:nvPr/>
        </p:nvSpPr>
        <p:spPr>
          <a:xfrm>
            <a:off x="1143000" y="4071938"/>
            <a:ext cx="128587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noFill/>
            </a:endParaRPr>
          </a:p>
        </p:txBody>
      </p:sp>
      <p:sp>
        <p:nvSpPr>
          <p:cNvPr id="6" name="矩形 5"/>
          <p:cNvSpPr/>
          <p:nvPr/>
        </p:nvSpPr>
        <p:spPr>
          <a:xfrm>
            <a:off x="5572125" y="857250"/>
            <a:ext cx="928688" cy="3571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604" name="标题 1"/>
          <p:cNvSpPr>
            <a:spLocks noGrp="1"/>
          </p:cNvSpPr>
          <p:nvPr>
            <p:ph type="title"/>
          </p:nvPr>
        </p:nvSpPr>
        <p:spPr>
          <a:xfrm>
            <a:off x="428625" y="0"/>
            <a:ext cx="8358188" cy="571500"/>
          </a:xfrm>
        </p:spPr>
        <p:txBody>
          <a:bodyPr/>
          <a:lstStyle/>
          <a:p>
            <a:r>
              <a:rPr lang="zh-CN" altLang="en-US" sz="2800" b="1" smtClean="0">
                <a:solidFill>
                  <a:srgbClr val="FF0000"/>
                </a:solidFill>
              </a:rPr>
              <a:t>二、考查题型及命题特点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642938"/>
            <a:ext cx="8401050" cy="4357687"/>
          </a:xfrm>
        </p:spPr>
        <p:txBody>
          <a:bodyPr rtlCol="0">
            <a:normAutofit fontScale="70000" lnSpcReduction="20000"/>
          </a:bodyPr>
          <a:lstStyle/>
          <a:p>
            <a:pPr fontAlgn="auto">
              <a:spcAft>
                <a:spcPts val="0"/>
              </a:spcAft>
              <a:buFont typeface="Arial" panose="020B0604020202020204" pitchFamily="34" charset="0"/>
              <a:buChar char="•"/>
              <a:defRPr/>
            </a:pPr>
            <a:r>
              <a:rPr lang="en-US" altLang="zh-CN" b="1" dirty="0" smtClean="0"/>
              <a:t>2015</a:t>
            </a:r>
            <a:r>
              <a:rPr lang="zh-CN" altLang="en-US" b="1" dirty="0" smtClean="0"/>
              <a:t>年（新课标乙）</a:t>
            </a: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6</a:t>
            </a:r>
            <a:r>
              <a:rPr lang="zh-CN" altLang="en-US" b="1" dirty="0" smtClean="0">
                <a:latin typeface="黑体" panose="02010609060101010101" pitchFamily="49" charset="-122"/>
                <a:ea typeface="黑体" panose="02010609060101010101" pitchFamily="49" charset="-122"/>
              </a:rPr>
              <a:t>．下列</a:t>
            </a:r>
            <a:r>
              <a:rPr lang="zh-CN" altLang="en-US" b="1" dirty="0" smtClean="0">
                <a:solidFill>
                  <a:srgbClr val="FF0000"/>
                </a:solidFill>
                <a:latin typeface="黑体" panose="02010609060101010101" pitchFamily="49" charset="-122"/>
                <a:ea typeface="黑体" panose="02010609060101010101" pitchFamily="49" charset="-122"/>
              </a:rPr>
              <a:t>对原文有关内容的概括和分析</a:t>
            </a:r>
            <a:r>
              <a:rPr lang="zh-CN" altLang="en-US" b="1" dirty="0" smtClean="0">
                <a:latin typeface="黑体" panose="02010609060101010101" pitchFamily="49" charset="-122"/>
                <a:ea typeface="黑体" panose="02010609060101010101" pitchFamily="49" charset="-122"/>
              </a:rPr>
              <a:t>，不正确的一项是（</a:t>
            </a:r>
            <a:r>
              <a:rPr lang="en-US" altLang="zh-CN" b="1" dirty="0" smtClean="0">
                <a:latin typeface="黑体" panose="02010609060101010101" pitchFamily="49" charset="-122"/>
                <a:ea typeface="黑体" panose="02010609060101010101" pitchFamily="49" charset="-122"/>
              </a:rPr>
              <a:t>3</a:t>
            </a:r>
            <a:r>
              <a:rPr lang="zh-CN" altLang="en-US" b="1" dirty="0" smtClean="0">
                <a:latin typeface="黑体" panose="02010609060101010101" pitchFamily="49" charset="-122"/>
                <a:ea typeface="黑体" panose="02010609060101010101" pitchFamily="49" charset="-122"/>
              </a:rPr>
              <a:t>分）</a:t>
            </a:r>
            <a:br>
              <a:rPr lang="zh-CN" altLang="en-US" b="1" dirty="0" smtClean="0">
                <a:latin typeface="黑体" panose="02010609060101010101" pitchFamily="49" charset="-122"/>
                <a:ea typeface="黑体" panose="02010609060101010101" pitchFamily="49" charset="-122"/>
              </a:rPr>
            </a:br>
            <a:r>
              <a:rPr lang="zh-CN" altLang="en-US" b="1" dirty="0" smtClean="0"/>
              <a:t>　　</a:t>
            </a:r>
            <a:r>
              <a:rPr lang="en-US" altLang="zh-CN" b="1" dirty="0" smtClean="0"/>
              <a:t>A</a:t>
            </a:r>
            <a:r>
              <a:rPr lang="zh-CN" altLang="en-US" b="1" dirty="0" smtClean="0"/>
              <a:t>．</a:t>
            </a:r>
            <a:r>
              <a:rPr lang="zh-CN" altLang="en-US" b="1" dirty="0" smtClean="0">
                <a:solidFill>
                  <a:srgbClr val="0000FF"/>
                </a:solidFill>
              </a:rPr>
              <a:t>孙傅入仕以后，积极向上建言</a:t>
            </a:r>
            <a:r>
              <a:rPr lang="zh-CN" altLang="en-US" b="1" dirty="0" smtClean="0"/>
              <a:t>，他担任礼部员外郎，对尚书蔡翛纵论天下大事，劝蔡迅速有所更变，否则必将失败，可惜他的建议没有被采纳。</a:t>
            </a:r>
            <a:br>
              <a:rPr lang="zh-CN" altLang="en-US" b="1" dirty="0" smtClean="0"/>
            </a:br>
            <a:r>
              <a:rPr lang="zh-CN" altLang="en-US" b="1" dirty="0" smtClean="0"/>
              <a:t>　　</a:t>
            </a:r>
            <a:r>
              <a:rPr lang="en-US" altLang="zh-CN" b="1" dirty="0" smtClean="0"/>
              <a:t>B</a:t>
            </a:r>
            <a:r>
              <a:rPr lang="zh-CN" altLang="en-US" b="1" dirty="0" smtClean="0"/>
              <a:t>．</a:t>
            </a:r>
            <a:r>
              <a:rPr lang="zh-CN" altLang="en-US" b="1" dirty="0" smtClean="0">
                <a:solidFill>
                  <a:srgbClr val="0000FF"/>
                </a:solidFill>
              </a:rPr>
              <a:t>孙傅上奏，请求恢复祖宗法度</a:t>
            </a:r>
            <a:r>
              <a:rPr lang="zh-CN" altLang="en-US" b="1" dirty="0" smtClean="0"/>
              <a:t>，他任兵部尚书后，从效用角度高度评价祖宗法度和熙、丰年间的法度，批评祟、观年间的法度，受到时人赞许。</a:t>
            </a:r>
            <a:br>
              <a:rPr lang="zh-CN" altLang="en-US" b="1" dirty="0" smtClean="0"/>
            </a:br>
            <a:r>
              <a:rPr lang="zh-CN" altLang="en-US" b="1" dirty="0" smtClean="0"/>
              <a:t>　　</a:t>
            </a:r>
            <a:r>
              <a:rPr lang="en-US" altLang="zh-CN" b="1" dirty="0" smtClean="0"/>
              <a:t>C</a:t>
            </a:r>
            <a:r>
              <a:rPr lang="zh-CN" altLang="en-US" b="1" dirty="0" smtClean="0"/>
              <a:t>．</a:t>
            </a:r>
            <a:r>
              <a:rPr lang="zh-CN" altLang="en-US" b="1" dirty="0" smtClean="0">
                <a:solidFill>
                  <a:srgbClr val="0000FF"/>
                </a:solidFill>
              </a:rPr>
              <a:t>孙傅不畏金人，努力保全太子</a:t>
            </a:r>
            <a:r>
              <a:rPr lang="zh-CN" altLang="en-US" b="1" dirty="0" smtClean="0"/>
              <a:t>。金人掳走钦宗后又索求太子，他密谋藏匿太子，杀二宦者将首级送至金营，欺骗金人说，这就是误伤太子之人。</a:t>
            </a:r>
            <a:br>
              <a:rPr lang="zh-CN" altLang="en-US" b="1" dirty="0" smtClean="0"/>
            </a:br>
            <a:r>
              <a:rPr lang="zh-CN" altLang="en-US" b="1" dirty="0" smtClean="0"/>
              <a:t>　　</a:t>
            </a:r>
            <a:r>
              <a:rPr lang="en-US" altLang="zh-CN" b="1" dirty="0" smtClean="0"/>
              <a:t>D</a:t>
            </a:r>
            <a:r>
              <a:rPr lang="zh-CN" altLang="en-US" b="1" dirty="0" smtClean="0"/>
              <a:t>．</a:t>
            </a:r>
            <a:r>
              <a:rPr lang="zh-CN" altLang="en-US" b="1" dirty="0" smtClean="0">
                <a:solidFill>
                  <a:srgbClr val="0000FF"/>
                </a:solidFill>
              </a:rPr>
              <a:t>孙傅舍身取义，死后谥为忠定</a:t>
            </a:r>
            <a:r>
              <a:rPr lang="zh-CN" altLang="en-US" b="1" dirty="0" smtClean="0"/>
              <a:t>，太子被迫至金营，孙傅前往，却受到守门者劝阻，他表示身为太子傅，应誓死跟从太子，后被金人召去，死于北廷。</a:t>
            </a:r>
            <a:endParaRPr lang="zh-CN" altLang="en-US" b="1" dirty="0"/>
          </a:p>
        </p:txBody>
      </p:sp>
      <p:sp>
        <p:nvSpPr>
          <p:cNvPr id="4" name="椭圆 3"/>
          <p:cNvSpPr/>
          <p:nvPr/>
        </p:nvSpPr>
        <p:spPr>
          <a:xfrm>
            <a:off x="3786188" y="3143250"/>
            <a:ext cx="1285875" cy="3571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noFill/>
            </a:endParaRPr>
          </a:p>
        </p:txBody>
      </p:sp>
      <p:sp>
        <p:nvSpPr>
          <p:cNvPr id="5" name="矩形 4"/>
          <p:cNvSpPr/>
          <p:nvPr/>
        </p:nvSpPr>
        <p:spPr>
          <a:xfrm>
            <a:off x="5572125" y="928688"/>
            <a:ext cx="928688" cy="3571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a:spLocks noChangeArrowheads="1"/>
          </p:cNvSpPr>
          <p:nvPr/>
        </p:nvSpPr>
        <p:spPr bwMode="auto">
          <a:xfrm>
            <a:off x="142875" y="142875"/>
            <a:ext cx="8858250" cy="398463"/>
          </a:xfrm>
          <a:prstGeom prst="rect">
            <a:avLst/>
          </a:prstGeom>
          <a:noFill/>
          <a:ln w="9525">
            <a:solidFill>
              <a:srgbClr val="FF0000"/>
            </a:solidFill>
            <a:miter lim="800000"/>
          </a:ln>
        </p:spPr>
        <p:txBody>
          <a:bodyPr>
            <a:spAutoFit/>
          </a:bodyPr>
          <a:lstStyle/>
          <a:p>
            <a:r>
              <a:rPr lang="zh-CN" altLang="en-US" sz="2000" b="1">
                <a:solidFill>
                  <a:srgbClr val="FF0000"/>
                </a:solidFill>
                <a:latin typeface="华文细黑" panose="02010600040101010101" charset="-122"/>
                <a:ea typeface="华文细黑" panose="02010600040101010101" charset="-122"/>
                <a:cs typeface="华文细黑" panose="02010600040101010101" charset="-122"/>
              </a:rPr>
              <a:t>（二）多为选择“不正确的一项”；多在“具体行为事例（分析）” 设误。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a:xfrm>
            <a:off x="-357188" y="71438"/>
            <a:ext cx="7000876" cy="4929187"/>
          </a:xfrm>
        </p:spPr>
        <p:txBody>
          <a:bodyPr/>
          <a:lstStyle/>
          <a:p>
            <a:r>
              <a:rPr lang="zh-CN" altLang="en-US" sz="1600" b="1" smtClean="0"/>
              <a:t>谢弘微，陈郡阳夏人也。父思，武昌太守。</a:t>
            </a:r>
            <a:r>
              <a:rPr lang="zh-CN" altLang="en-US" sz="1600" b="1" smtClean="0">
                <a:solidFill>
                  <a:srgbClr val="FF0000"/>
                </a:solidFill>
              </a:rPr>
              <a:t>从叔峻，司空琰第二子也，无后，以弘微为嗣</a:t>
            </a:r>
            <a:r>
              <a:rPr lang="zh-CN" altLang="en-US" sz="1600" b="1" smtClean="0"/>
              <a:t>。弘微本名密，犯所继内讳，故以字行。童幼时精神端审时然后言所继叔父混名知人见而异之谓思曰此儿深中夙敏方成佳器有子如此足矣，</a:t>
            </a:r>
            <a:r>
              <a:rPr lang="zh-CN" altLang="en-US" sz="1600" b="1" smtClean="0">
                <a:solidFill>
                  <a:srgbClr val="FF0000"/>
                </a:solidFill>
              </a:rPr>
              <a:t>弘微家素贫俭，而所继丰泰，唯受书数千卷，遣财禄秩，一不关豫</a:t>
            </a:r>
            <a:r>
              <a:rPr lang="zh-CN" altLang="en-US" sz="1600" b="1" smtClean="0"/>
              <a:t>。混风格高峻，少所交纳，</a:t>
            </a:r>
            <a:r>
              <a:rPr lang="zh-CN" altLang="en-US" sz="1600" b="1" smtClean="0">
                <a:solidFill>
                  <a:srgbClr val="0000FF"/>
                </a:solidFill>
              </a:rPr>
              <a:t>唯与族子灵运、瞻、曜、弘微并以文义赏会。尝共宴处，居在乌衣巷，故谓之乌衣之游。瞻等才辞辩富，弘微每以约言服之，混特所敬贵，号约微子。</a:t>
            </a:r>
            <a:r>
              <a:rPr lang="zh-CN" altLang="en-US" sz="1600" b="1" smtClean="0"/>
              <a:t>义熙八年，混以刘毅党见诛，妻晋陵公主以混家事委之弘微。弘微经纪生业，事若在公，一钱尺帛出入，皆有文簿。高祖</a:t>
            </a:r>
            <a:r>
              <a:rPr lang="zh-CN" altLang="en-US" sz="1400" b="1" smtClean="0"/>
              <a:t>受命</a:t>
            </a:r>
            <a:r>
              <a:rPr lang="zh-CN" altLang="en-US" sz="1600" b="1" smtClean="0"/>
              <a:t>，晋陵公主降为东乡君。</a:t>
            </a:r>
            <a:r>
              <a:rPr lang="zh-CN" altLang="en-US" sz="1600" b="1" smtClean="0">
                <a:solidFill>
                  <a:srgbClr val="C00000"/>
                </a:solidFill>
              </a:rPr>
              <a:t>自混亡，至是九载，而室宇修整，仓廪充盈，门徒业使，不异平日，田畴垦辟，有加于旧，中外姻亲，道俗义旧，入门莫不叹息，或为之涕流，感弘微之义也</a:t>
            </a:r>
            <a:r>
              <a:rPr lang="zh-CN" altLang="en-US" sz="1600" b="1" smtClean="0"/>
              <a:t>，性严正，举止必循礼度，事继亲之党，恭谨过常。太祖镇江陵，弘微为文学。母忧去职。居丧以孝称，服阕逾年，菜蔬不改。兄曜历御史中丞，元嘉四年卒。弘微蔬食积时，哀戚过礼，服虽除，犹不啖鱼肉。弘微少孤，事兄如父，兄弟友穆之至，举世莫及也。弘微口不言人短长，而曜好臧否人物，曜每言论，弘微常以它语乱之。</a:t>
            </a:r>
            <a:r>
              <a:rPr lang="zh-CN" altLang="en-US" sz="1600" b="1" smtClean="0">
                <a:solidFill>
                  <a:srgbClr val="0070C0"/>
                </a:solidFill>
              </a:rPr>
              <a:t>九年，东乡君薨，资财钜万，园宅十余所，奴僮犹有数百人。弘微一无所取，自以私禄营葬。</a:t>
            </a:r>
            <a:r>
              <a:rPr lang="zh-CN" altLang="en-US" sz="1600" b="1" smtClean="0"/>
              <a:t>曰：“亲戚争财，为鄙之甚。今分多共少，不至有乏，身死之后，岂复见关。”十年，卒，时年四十二，上甚痛惜之，使二卫千人营毕葬事，追赠太常。（节选自</a:t>
            </a:r>
            <a:r>
              <a:rPr lang="en-US" altLang="zh-CN" sz="1600" b="1" smtClean="0"/>
              <a:t>《</a:t>
            </a:r>
            <a:r>
              <a:rPr lang="zh-CN" altLang="en-US" sz="1600" b="1" smtClean="0"/>
              <a:t>宋书</a:t>
            </a:r>
            <a:r>
              <a:rPr lang="en-US" altLang="zh-CN" sz="1600" b="1" smtClean="0"/>
              <a:t>·</a:t>
            </a:r>
            <a:r>
              <a:rPr lang="zh-CN" altLang="en-US" sz="1600" b="1" smtClean="0"/>
              <a:t>谢弘微传</a:t>
            </a:r>
            <a:r>
              <a:rPr lang="en-US" altLang="zh-CN" sz="1600" b="1" smtClean="0"/>
              <a:t>》</a:t>
            </a:r>
            <a:r>
              <a:rPr lang="zh-CN" altLang="en-US" sz="1600" b="1" smtClean="0"/>
              <a:t>）</a:t>
            </a:r>
          </a:p>
        </p:txBody>
      </p:sp>
      <p:sp>
        <p:nvSpPr>
          <p:cNvPr id="4" name="矩形 3"/>
          <p:cNvSpPr>
            <a:spLocks noChangeArrowheads="1"/>
          </p:cNvSpPr>
          <p:nvPr/>
        </p:nvSpPr>
        <p:spPr bwMode="auto">
          <a:xfrm>
            <a:off x="6143625" y="0"/>
            <a:ext cx="428625" cy="708025"/>
          </a:xfrm>
          <a:prstGeom prst="rect">
            <a:avLst/>
          </a:prstGeom>
          <a:solidFill>
            <a:schemeClr val="bg2"/>
          </a:solidFill>
          <a:ln w="9525">
            <a:solidFill>
              <a:schemeClr val="accent1"/>
            </a:solidFill>
            <a:miter lim="800000"/>
          </a:ln>
        </p:spPr>
        <p:txBody>
          <a:bodyPr>
            <a:spAutoFit/>
          </a:bodyPr>
          <a:lstStyle/>
          <a:p>
            <a:r>
              <a:rPr lang="en-US" altLang="zh-CN" sz="4000" b="1">
                <a:solidFill>
                  <a:srgbClr val="002060"/>
                </a:solidFill>
                <a:latin typeface="Calibri" panose="020F0502020204030204" pitchFamily="34" charset="0"/>
              </a:rPr>
              <a:t>A</a:t>
            </a:r>
            <a:endParaRPr lang="zh-CN" altLang="en-US" sz="4000">
              <a:solidFill>
                <a:srgbClr val="002060"/>
              </a:solidFill>
              <a:latin typeface="Calibri" panose="020F0502020204030204" pitchFamily="34" charset="0"/>
            </a:endParaRPr>
          </a:p>
        </p:txBody>
      </p:sp>
      <p:sp>
        <p:nvSpPr>
          <p:cNvPr id="5" name="矩形 4"/>
          <p:cNvSpPr>
            <a:spLocks noChangeArrowheads="1"/>
          </p:cNvSpPr>
          <p:nvPr/>
        </p:nvSpPr>
        <p:spPr bwMode="auto">
          <a:xfrm>
            <a:off x="6143625" y="1143000"/>
            <a:ext cx="442913" cy="646113"/>
          </a:xfrm>
          <a:prstGeom prst="rect">
            <a:avLst/>
          </a:prstGeom>
          <a:solidFill>
            <a:schemeClr val="bg2"/>
          </a:solidFill>
          <a:ln w="9525">
            <a:solidFill>
              <a:schemeClr val="accent1"/>
            </a:solidFill>
            <a:miter lim="800000"/>
          </a:ln>
        </p:spPr>
        <p:txBody>
          <a:bodyPr wrap="none">
            <a:spAutoFit/>
          </a:bodyPr>
          <a:lstStyle/>
          <a:p>
            <a:r>
              <a:rPr lang="en-US" altLang="zh-CN" sz="3600" b="1">
                <a:solidFill>
                  <a:srgbClr val="002060"/>
                </a:solidFill>
                <a:latin typeface="Calibri" panose="020F0502020204030204" pitchFamily="34" charset="0"/>
              </a:rPr>
              <a:t>B</a:t>
            </a:r>
            <a:endParaRPr lang="zh-CN" altLang="en-US" sz="3600">
              <a:solidFill>
                <a:srgbClr val="002060"/>
              </a:solidFill>
              <a:latin typeface="Calibri" panose="020F0502020204030204" pitchFamily="34" charset="0"/>
            </a:endParaRPr>
          </a:p>
        </p:txBody>
      </p:sp>
      <p:sp>
        <p:nvSpPr>
          <p:cNvPr id="6" name="矩形 5"/>
          <p:cNvSpPr>
            <a:spLocks noChangeArrowheads="1"/>
          </p:cNvSpPr>
          <p:nvPr/>
        </p:nvSpPr>
        <p:spPr bwMode="auto">
          <a:xfrm>
            <a:off x="6143625" y="2214563"/>
            <a:ext cx="403225" cy="584200"/>
          </a:xfrm>
          <a:prstGeom prst="rect">
            <a:avLst/>
          </a:prstGeom>
          <a:solidFill>
            <a:schemeClr val="bg2"/>
          </a:solidFill>
          <a:ln w="9525">
            <a:solidFill>
              <a:schemeClr val="accent1"/>
            </a:solidFill>
            <a:miter lim="800000"/>
          </a:ln>
        </p:spPr>
        <p:txBody>
          <a:bodyPr wrap="none">
            <a:spAutoFit/>
          </a:bodyPr>
          <a:lstStyle/>
          <a:p>
            <a:r>
              <a:rPr lang="en-US" altLang="zh-CN" sz="3200" b="1">
                <a:solidFill>
                  <a:srgbClr val="002060"/>
                </a:solidFill>
                <a:latin typeface="Calibri" panose="020F0502020204030204" pitchFamily="34" charset="0"/>
              </a:rPr>
              <a:t>C</a:t>
            </a:r>
            <a:endParaRPr lang="zh-CN" altLang="en-US" sz="3200">
              <a:solidFill>
                <a:srgbClr val="002060"/>
              </a:solidFill>
              <a:latin typeface="Calibri" panose="020F0502020204030204" pitchFamily="34" charset="0"/>
            </a:endParaRPr>
          </a:p>
        </p:txBody>
      </p:sp>
      <p:sp>
        <p:nvSpPr>
          <p:cNvPr id="27653" name="矩形 6"/>
          <p:cNvSpPr>
            <a:spLocks noChangeArrowheads="1"/>
          </p:cNvSpPr>
          <p:nvPr/>
        </p:nvSpPr>
        <p:spPr bwMode="auto">
          <a:xfrm>
            <a:off x="6572250" y="385763"/>
            <a:ext cx="2428875" cy="4398962"/>
          </a:xfrm>
          <a:prstGeom prst="rect">
            <a:avLst/>
          </a:prstGeom>
          <a:noFill/>
          <a:ln w="9525">
            <a:solidFill>
              <a:schemeClr val="accent1"/>
            </a:solidFill>
            <a:miter lim="800000"/>
          </a:ln>
        </p:spPr>
        <p:txBody>
          <a:bodyPr>
            <a:spAutoFit/>
          </a:bodyPr>
          <a:lstStyle/>
          <a:p>
            <a:pPr>
              <a:lnSpc>
                <a:spcPts val="1400"/>
              </a:lnSpc>
            </a:pPr>
            <a:r>
              <a:rPr lang="en-US" altLang="zh-CN" sz="1400" b="1">
                <a:latin typeface="Calibri" panose="020F0502020204030204" pitchFamily="34" charset="0"/>
              </a:rPr>
              <a:t>      A</a:t>
            </a:r>
            <a:r>
              <a:rPr lang="zh-CN" altLang="en-US" sz="1400" b="1">
                <a:latin typeface="Calibri" panose="020F0502020204030204" pitchFamily="34" charset="0"/>
              </a:rPr>
              <a:t>．</a:t>
            </a:r>
            <a:r>
              <a:rPr lang="zh-CN" altLang="en-US" sz="1400" b="1">
                <a:solidFill>
                  <a:srgbClr val="0000FF"/>
                </a:solidFill>
                <a:latin typeface="Calibri" panose="020F0502020204030204" pitchFamily="34" charset="0"/>
              </a:rPr>
              <a:t>弘微出继从叔，一心只爱读书。</a:t>
            </a:r>
            <a:r>
              <a:rPr lang="zh-CN" altLang="en-US" sz="1400" b="1">
                <a:latin typeface="Calibri" panose="020F0502020204030204" pitchFamily="34" charset="0"/>
              </a:rPr>
              <a:t>他是陈郡阳夏人，从叔谢峻将他作为后嗣。新家比原来家庭富有，但他只是接受数千卷书籍，其余财物全不留意。</a:t>
            </a:r>
            <a:br>
              <a:rPr lang="zh-CN" altLang="en-US" sz="1400" b="1">
                <a:latin typeface="Calibri" panose="020F0502020204030204" pitchFamily="34" charset="0"/>
              </a:rPr>
            </a:br>
            <a:r>
              <a:rPr lang="zh-CN" altLang="en-US" sz="1400" b="1">
                <a:latin typeface="Calibri" panose="020F0502020204030204" pitchFamily="34" charset="0"/>
              </a:rPr>
              <a:t>　 </a:t>
            </a:r>
            <a:r>
              <a:rPr lang="en-US" altLang="zh-CN" sz="1400" b="1">
                <a:latin typeface="Calibri" panose="020F0502020204030204" pitchFamily="34" charset="0"/>
              </a:rPr>
              <a:t>B</a:t>
            </a:r>
            <a:r>
              <a:rPr lang="zh-CN" altLang="en-US" sz="1400" b="1">
                <a:latin typeface="Calibri" panose="020F0502020204030204" pitchFamily="34" charset="0"/>
              </a:rPr>
              <a:t>．</a:t>
            </a:r>
            <a:r>
              <a:rPr lang="zh-CN" altLang="en-US" sz="1400" b="1">
                <a:solidFill>
                  <a:srgbClr val="0000FF"/>
                </a:solidFill>
                <a:latin typeface="Calibri" panose="020F0502020204030204" pitchFamily="34" charset="0"/>
              </a:rPr>
              <a:t>弘微简言服众</a:t>
            </a:r>
            <a:r>
              <a:rPr lang="zh-CN" altLang="en-US" sz="1400" b="1">
                <a:latin typeface="Calibri" panose="020F0502020204030204" pitchFamily="34" charset="0"/>
              </a:rPr>
              <a:t>，此举受到重视，他参与集会，常与子弟们诗文唱和，住在乌衣巷，称为乌衣之游；</a:t>
            </a:r>
            <a:r>
              <a:rPr lang="zh-CN" altLang="en-US" sz="1400" b="1">
                <a:solidFill>
                  <a:srgbClr val="0000FF"/>
                </a:solidFill>
                <a:latin typeface="Calibri" panose="020F0502020204030204" pitchFamily="34" charset="0"/>
              </a:rPr>
              <a:t>又极有文才口才</a:t>
            </a:r>
            <a:r>
              <a:rPr lang="zh-CN" altLang="en-US" sz="1400" b="1">
                <a:latin typeface="Calibri" panose="020F0502020204030204" pitchFamily="34" charset="0"/>
              </a:rPr>
              <a:t>，受到叔父谢混赏识，称为微子。</a:t>
            </a:r>
            <a:br>
              <a:rPr lang="zh-CN" altLang="en-US" sz="1400" b="1">
                <a:latin typeface="Calibri" panose="020F0502020204030204" pitchFamily="34" charset="0"/>
              </a:rPr>
            </a:br>
            <a:r>
              <a:rPr lang="zh-CN" altLang="en-US" sz="1400" b="1">
                <a:latin typeface="Calibri" panose="020F0502020204030204" pitchFamily="34" charset="0"/>
              </a:rPr>
              <a:t>　 </a:t>
            </a:r>
            <a:r>
              <a:rPr lang="en-US" altLang="zh-CN" sz="1400" b="1">
                <a:latin typeface="Calibri" panose="020F0502020204030204" pitchFamily="34" charset="0"/>
              </a:rPr>
              <a:t>C</a:t>
            </a:r>
            <a:r>
              <a:rPr lang="zh-CN" altLang="en-US" sz="1400" b="1">
                <a:latin typeface="Calibri" panose="020F0502020204030204" pitchFamily="34" charset="0"/>
              </a:rPr>
              <a:t>．</a:t>
            </a:r>
            <a:r>
              <a:rPr lang="zh-CN" altLang="en-US" sz="1400" b="1">
                <a:solidFill>
                  <a:srgbClr val="0000FF"/>
                </a:solidFill>
                <a:latin typeface="Calibri" panose="020F0502020204030204" pitchFamily="34" charset="0"/>
              </a:rPr>
              <a:t>弘微为人审慎，治业井井有条</a:t>
            </a:r>
            <a:r>
              <a:rPr lang="zh-CN" altLang="en-US" sz="1400" b="1">
                <a:latin typeface="Calibri" panose="020F0502020204030204" pitchFamily="34" charset="0"/>
              </a:rPr>
              <a:t>。谢混去世以后，他掌管产业，犹如替公家办事，账目分明；九年以后，多个方面得到很大发展，人们见后无不感叹。</a:t>
            </a:r>
            <a:br>
              <a:rPr lang="zh-CN" altLang="en-US" sz="1400" b="1">
                <a:latin typeface="Calibri" panose="020F0502020204030204" pitchFamily="34" charset="0"/>
              </a:rPr>
            </a:br>
            <a:r>
              <a:rPr lang="zh-CN" altLang="en-US" sz="1400" b="1">
                <a:latin typeface="Calibri" panose="020F0502020204030204" pitchFamily="34" charset="0"/>
              </a:rPr>
              <a:t>　 </a:t>
            </a:r>
            <a:r>
              <a:rPr lang="en-US" altLang="zh-CN" sz="1400" b="1">
                <a:latin typeface="Calibri" panose="020F0502020204030204" pitchFamily="34" charset="0"/>
              </a:rPr>
              <a:t>D</a:t>
            </a:r>
            <a:r>
              <a:rPr lang="zh-CN" altLang="en-US" sz="1400" b="1">
                <a:latin typeface="Calibri" panose="020F0502020204030204" pitchFamily="34" charset="0"/>
              </a:rPr>
              <a:t>．</a:t>
            </a:r>
            <a:r>
              <a:rPr lang="zh-CN" altLang="en-US" sz="1400" b="1">
                <a:solidFill>
                  <a:srgbClr val="0000FF"/>
                </a:solidFill>
                <a:latin typeface="Calibri" panose="020F0502020204030204" pitchFamily="34" charset="0"/>
              </a:rPr>
              <a:t>弘微事兄如父，临财清正廉洁</a:t>
            </a:r>
            <a:r>
              <a:rPr lang="zh-CN" altLang="en-US" sz="1400" b="1">
                <a:latin typeface="Calibri" panose="020F0502020204030204" pitchFamily="34" charset="0"/>
              </a:rPr>
              <a:t>。他对谢曜感情极深，谢曜去世，他哀戚过礼，除孝后仍不食荤腥。东乡君死，留下巨万资财、园宅，他一无所取。</a:t>
            </a:r>
          </a:p>
        </p:txBody>
      </p:sp>
      <p:sp>
        <p:nvSpPr>
          <p:cNvPr id="8" name="矩形 7"/>
          <p:cNvSpPr>
            <a:spLocks noChangeArrowheads="1"/>
          </p:cNvSpPr>
          <p:nvPr/>
        </p:nvSpPr>
        <p:spPr bwMode="auto">
          <a:xfrm>
            <a:off x="6072188" y="3857625"/>
            <a:ext cx="442912" cy="584200"/>
          </a:xfrm>
          <a:prstGeom prst="rect">
            <a:avLst/>
          </a:prstGeom>
          <a:solidFill>
            <a:schemeClr val="bg2"/>
          </a:solidFill>
          <a:ln w="9525">
            <a:solidFill>
              <a:schemeClr val="accent1"/>
            </a:solidFill>
            <a:miter lim="800000"/>
          </a:ln>
        </p:spPr>
        <p:txBody>
          <a:bodyPr wrap="none">
            <a:spAutoFit/>
          </a:bodyPr>
          <a:lstStyle/>
          <a:p>
            <a:r>
              <a:rPr lang="en-US" altLang="zh-CN" sz="3200" b="1">
                <a:solidFill>
                  <a:srgbClr val="002060"/>
                </a:solidFill>
                <a:latin typeface="Calibri" panose="020F0502020204030204" pitchFamily="34" charset="0"/>
              </a:rPr>
              <a:t>D</a:t>
            </a:r>
            <a:endParaRPr lang="zh-CN" altLang="en-US" sz="3200">
              <a:solidFill>
                <a:srgbClr val="002060"/>
              </a:solidFill>
              <a:latin typeface="Calibri" panose="020F0502020204030204" pitchFamily="34" charset="0"/>
            </a:endParaRPr>
          </a:p>
        </p:txBody>
      </p:sp>
      <p:sp>
        <p:nvSpPr>
          <p:cNvPr id="9" name="矩形 8"/>
          <p:cNvSpPr>
            <a:spLocks noChangeArrowheads="1"/>
          </p:cNvSpPr>
          <p:nvPr/>
        </p:nvSpPr>
        <p:spPr bwMode="auto">
          <a:xfrm>
            <a:off x="0" y="4660900"/>
            <a:ext cx="9001125" cy="460375"/>
          </a:xfrm>
          <a:prstGeom prst="rect">
            <a:avLst/>
          </a:prstGeom>
          <a:solidFill>
            <a:schemeClr val="bg2"/>
          </a:solidFill>
          <a:ln w="9525">
            <a:solidFill>
              <a:schemeClr val="accent1"/>
            </a:solidFill>
            <a:miter lim="800000"/>
          </a:ln>
        </p:spPr>
        <p:txBody>
          <a:bodyPr>
            <a:spAutoFit/>
          </a:bodyPr>
          <a:lstStyle/>
          <a:p>
            <a:r>
              <a:rPr lang="zh-CN" altLang="en-US" sz="2400" b="1">
                <a:solidFill>
                  <a:srgbClr val="FF0000"/>
                </a:solidFill>
                <a:latin typeface="华文细黑" panose="02010600040101010101" charset="-122"/>
                <a:ea typeface="华文细黑" panose="02010600040101010101" charset="-122"/>
                <a:cs typeface="华文细黑" panose="02010600040101010101" charset="-122"/>
              </a:rPr>
              <a:t>（三）四个选项顺序一般与选文内容先后顺序一致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zh-CN" altLang="en-US" sz="3600" b="1" smtClean="0">
                <a:solidFill>
                  <a:srgbClr val="FF0000"/>
                </a:solidFill>
              </a:rPr>
              <a:t>三、解题方法与技巧</a:t>
            </a:r>
          </a:p>
        </p:txBody>
      </p:sp>
      <p:sp>
        <p:nvSpPr>
          <p:cNvPr id="3" name="内容占位符 2"/>
          <p:cNvSpPr>
            <a:spLocks noGrp="1"/>
          </p:cNvSpPr>
          <p:nvPr>
            <p:ph idx="1"/>
          </p:nvPr>
        </p:nvSpPr>
        <p:spPr>
          <a:xfrm>
            <a:off x="457200" y="1143000"/>
            <a:ext cx="8229600" cy="3357563"/>
          </a:xfrm>
        </p:spPr>
        <p:txBody>
          <a:bodyPr/>
          <a:lstStyle/>
          <a:p>
            <a:pPr marL="0" indent="0">
              <a:lnSpc>
                <a:spcPct val="150000"/>
              </a:lnSpc>
              <a:spcBef>
                <a:spcPct val="0"/>
              </a:spcBef>
              <a:buFont typeface="Arial" panose="020B0604020202020204" pitchFamily="34" charset="0"/>
              <a:buNone/>
            </a:pPr>
            <a:r>
              <a:rPr lang="zh-CN" altLang="en-US" sz="2400" b="1" smtClean="0">
                <a:solidFill>
                  <a:srgbClr val="C00000"/>
                </a:solidFill>
                <a:latin typeface="黑体" panose="02010609060101010101" pitchFamily="49" charset="-122"/>
                <a:ea typeface="黑体" panose="02010609060101010101" pitchFamily="49" charset="-122"/>
              </a:rPr>
              <a:t>技巧</a:t>
            </a:r>
            <a:r>
              <a:rPr lang="en-US" altLang="zh-CN" sz="2400" b="1" smtClean="0">
                <a:solidFill>
                  <a:srgbClr val="C00000"/>
                </a:solidFill>
                <a:latin typeface="黑体" panose="02010609060101010101" pitchFamily="49" charset="-122"/>
                <a:ea typeface="黑体" panose="02010609060101010101" pitchFamily="49" charset="-122"/>
              </a:rPr>
              <a:t>1</a:t>
            </a:r>
            <a:r>
              <a:rPr lang="zh-CN" altLang="en-US" sz="2400" b="1" smtClean="0">
                <a:solidFill>
                  <a:srgbClr val="C00000"/>
                </a:solidFill>
                <a:latin typeface="黑体" panose="02010609060101010101" pitchFamily="49" charset="-122"/>
                <a:ea typeface="黑体" panose="02010609060101010101" pitchFamily="49" charset="-122"/>
              </a:rPr>
              <a:t>：多积累实词，王道也。</a:t>
            </a:r>
          </a:p>
          <a:p>
            <a:pPr marL="0" indent="0">
              <a:lnSpc>
                <a:spcPct val="150000"/>
              </a:lnSpc>
              <a:spcBef>
                <a:spcPct val="0"/>
              </a:spcBef>
              <a:buFont typeface="Arial" panose="020B0604020202020204" pitchFamily="34" charset="0"/>
              <a:buNone/>
            </a:pPr>
            <a:r>
              <a:rPr lang="zh-CN" altLang="en-US" sz="2400" b="1" smtClean="0">
                <a:solidFill>
                  <a:srgbClr val="C00000"/>
                </a:solidFill>
                <a:latin typeface="黑体" panose="02010609060101010101" pitchFamily="49" charset="-122"/>
                <a:ea typeface="黑体" panose="02010609060101010101" pitchFamily="49" charset="-122"/>
              </a:rPr>
              <a:t>技巧</a:t>
            </a:r>
            <a:r>
              <a:rPr lang="en-US" altLang="zh-CN" sz="2400" b="1" smtClean="0">
                <a:solidFill>
                  <a:srgbClr val="C00000"/>
                </a:solidFill>
                <a:latin typeface="黑体" panose="02010609060101010101" pitchFamily="49" charset="-122"/>
                <a:ea typeface="黑体" panose="02010609060101010101" pitchFamily="49" charset="-122"/>
              </a:rPr>
              <a:t>2</a:t>
            </a:r>
            <a:r>
              <a:rPr lang="zh-CN" altLang="en-US" sz="2400" b="1" smtClean="0">
                <a:solidFill>
                  <a:srgbClr val="C00000"/>
                </a:solidFill>
                <a:latin typeface="黑体" panose="02010609060101010101" pitchFamily="49" charset="-122"/>
                <a:ea typeface="黑体" panose="02010609060101010101" pitchFamily="49" charset="-122"/>
              </a:rPr>
              <a:t>：</a:t>
            </a:r>
            <a:r>
              <a:rPr lang="zh-CN" altLang="en-US" sz="2400" b="1" smtClean="0">
                <a:solidFill>
                  <a:srgbClr val="C00000"/>
                </a:solidFill>
                <a:latin typeface="黑体" panose="02010609060101010101" pitchFamily="49" charset="-122"/>
                <a:ea typeface="黑体" panose="02010609060101010101" pitchFamily="49" charset="-122"/>
                <a:hlinkClick r:id="rId2" action="ppaction://hlinksldjump"/>
              </a:rPr>
              <a:t>古诗文阅读最先看文意题</a:t>
            </a:r>
            <a:r>
              <a:rPr lang="en-US" altLang="zh-CN" sz="2400" b="1" smtClean="0">
                <a:solidFill>
                  <a:srgbClr val="C00000"/>
                </a:solidFill>
                <a:latin typeface="黑体" panose="02010609060101010101" pitchFamily="49" charset="-122"/>
                <a:ea typeface="黑体" panose="02010609060101010101" pitchFamily="49" charset="-122"/>
                <a:hlinkClick r:id="rId2" action="ppaction://hlinksldjump"/>
              </a:rPr>
              <a:t>4</a:t>
            </a:r>
            <a:r>
              <a:rPr lang="zh-CN" altLang="en-US" sz="2400" b="1" smtClean="0">
                <a:solidFill>
                  <a:srgbClr val="C00000"/>
                </a:solidFill>
                <a:latin typeface="黑体" panose="02010609060101010101" pitchFamily="49" charset="-122"/>
                <a:ea typeface="黑体" panose="02010609060101010101" pitchFamily="49" charset="-122"/>
                <a:hlinkClick r:id="rId2" action="ppaction://hlinksldjump"/>
              </a:rPr>
              <a:t>个选项（</a:t>
            </a:r>
            <a:r>
              <a:rPr lang="en-US" altLang="zh-CN" sz="2400" b="1" smtClean="0">
                <a:solidFill>
                  <a:srgbClr val="C00000"/>
                </a:solidFill>
                <a:latin typeface="黑体" panose="02010609060101010101" pitchFamily="49" charset="-122"/>
                <a:ea typeface="黑体" panose="02010609060101010101" pitchFamily="49" charset="-122"/>
                <a:hlinkClick r:id="rId2" action="ppaction://hlinksldjump"/>
              </a:rPr>
              <a:t>3</a:t>
            </a:r>
            <a:r>
              <a:rPr lang="zh-CN" altLang="en-US" sz="2400" b="1" smtClean="0">
                <a:solidFill>
                  <a:srgbClr val="C00000"/>
                </a:solidFill>
                <a:latin typeface="黑体" panose="02010609060101010101" pitchFamily="49" charset="-122"/>
                <a:ea typeface="黑体" panose="02010609060101010101" pitchFamily="49" charset="-122"/>
                <a:hlinkClick r:id="rId2" action="ppaction://hlinksldjump"/>
              </a:rPr>
              <a:t>项正确）</a:t>
            </a:r>
            <a:endParaRPr lang="zh-CN" altLang="en-US" sz="2400" b="1" smtClean="0">
              <a:solidFill>
                <a:srgbClr val="C00000"/>
              </a:solidFill>
              <a:latin typeface="黑体" panose="02010609060101010101" pitchFamily="49" charset="-122"/>
              <a:ea typeface="黑体" panose="02010609060101010101" pitchFamily="49" charset="-122"/>
            </a:endParaRPr>
          </a:p>
          <a:p>
            <a:pPr marL="0" indent="0">
              <a:lnSpc>
                <a:spcPct val="150000"/>
              </a:lnSpc>
              <a:spcBef>
                <a:spcPct val="0"/>
              </a:spcBef>
              <a:buFont typeface="Arial" panose="020B0604020202020204" pitchFamily="34" charset="0"/>
              <a:buNone/>
            </a:pPr>
            <a:r>
              <a:rPr lang="zh-CN" altLang="en-US" sz="2400" b="1" smtClean="0">
                <a:solidFill>
                  <a:srgbClr val="C00000"/>
                </a:solidFill>
                <a:latin typeface="黑体" panose="02010609060101010101" pitchFamily="49" charset="-122"/>
                <a:ea typeface="黑体" panose="02010609060101010101" pitchFamily="49" charset="-122"/>
              </a:rPr>
              <a:t>技巧</a:t>
            </a:r>
            <a:r>
              <a:rPr lang="en-US" altLang="zh-CN" sz="2400" b="1" smtClean="0">
                <a:solidFill>
                  <a:srgbClr val="C00000"/>
                </a:solidFill>
                <a:latin typeface="黑体" panose="02010609060101010101" pitchFamily="49" charset="-122"/>
                <a:ea typeface="黑体" panose="02010609060101010101" pitchFamily="49" charset="-122"/>
              </a:rPr>
              <a:t>3</a:t>
            </a:r>
            <a:r>
              <a:rPr lang="zh-CN" altLang="en-US" sz="2400" b="1" smtClean="0">
                <a:solidFill>
                  <a:srgbClr val="C00000"/>
                </a:solidFill>
                <a:latin typeface="黑体" panose="02010609060101010101" pitchFamily="49" charset="-122"/>
                <a:ea typeface="黑体" panose="02010609060101010101" pitchFamily="49" charset="-122"/>
              </a:rPr>
              <a:t>：结合</a:t>
            </a:r>
            <a:r>
              <a:rPr lang="en-US" altLang="zh-CN" sz="2400" b="1" smtClean="0">
                <a:solidFill>
                  <a:srgbClr val="C00000"/>
                </a:solidFill>
                <a:latin typeface="黑体" panose="02010609060101010101" pitchFamily="49" charset="-122"/>
                <a:ea typeface="黑体" panose="02010609060101010101" pitchFamily="49" charset="-122"/>
              </a:rPr>
              <a:t>4</a:t>
            </a:r>
            <a:r>
              <a:rPr lang="zh-CN" altLang="en-US" sz="2400" b="1" smtClean="0">
                <a:solidFill>
                  <a:srgbClr val="C00000"/>
                </a:solidFill>
                <a:latin typeface="黑体" panose="02010609060101010101" pitchFamily="49" charset="-122"/>
                <a:ea typeface="黑体" panose="02010609060101010101" pitchFamily="49" charset="-122"/>
              </a:rPr>
              <a:t>个选项锁定原文语段，快速找准比对范围</a:t>
            </a:r>
          </a:p>
          <a:p>
            <a:pPr marL="0" indent="0">
              <a:lnSpc>
                <a:spcPct val="150000"/>
              </a:lnSpc>
              <a:spcBef>
                <a:spcPct val="0"/>
              </a:spcBef>
              <a:buFont typeface="Arial" panose="020B0604020202020204" pitchFamily="34" charset="0"/>
              <a:buNone/>
            </a:pPr>
            <a:r>
              <a:rPr lang="zh-CN" altLang="en-US" sz="2400" b="1" smtClean="0">
                <a:solidFill>
                  <a:srgbClr val="C00000"/>
                </a:solidFill>
                <a:latin typeface="黑体" panose="02010609060101010101" pitchFamily="49" charset="-122"/>
                <a:ea typeface="黑体" panose="02010609060101010101" pitchFamily="49" charset="-122"/>
              </a:rPr>
              <a:t>技巧</a:t>
            </a:r>
            <a:r>
              <a:rPr lang="en-US" altLang="zh-CN" sz="2400" b="1" smtClean="0">
                <a:solidFill>
                  <a:srgbClr val="C00000"/>
                </a:solidFill>
                <a:latin typeface="黑体" panose="02010609060101010101" pitchFamily="49" charset="-122"/>
                <a:ea typeface="黑体" panose="02010609060101010101" pitchFamily="49" charset="-122"/>
              </a:rPr>
              <a:t>4</a:t>
            </a:r>
            <a:r>
              <a:rPr lang="zh-CN" altLang="en-US" sz="2400" b="1" smtClean="0">
                <a:solidFill>
                  <a:srgbClr val="C00000"/>
                </a:solidFill>
                <a:latin typeface="黑体" panose="02010609060101010101" pitchFamily="49" charset="-122"/>
                <a:ea typeface="黑体" panose="02010609060101010101" pitchFamily="49" charset="-122"/>
              </a:rPr>
              <a:t>：特别注意“</a:t>
            </a:r>
            <a:r>
              <a:rPr lang="zh-CN" altLang="en-US" sz="2400" b="1" smtClean="0">
                <a:solidFill>
                  <a:srgbClr val="0070C0"/>
                </a:solidFill>
                <a:latin typeface="黑体" panose="02010609060101010101" pitchFamily="49" charset="-122"/>
                <a:ea typeface="黑体" panose="02010609060101010101" pitchFamily="49" charset="-122"/>
              </a:rPr>
              <a:t>具体行为事例（分析）</a:t>
            </a:r>
            <a:r>
              <a:rPr lang="zh-CN" altLang="en-US" sz="2400" b="1" smtClean="0">
                <a:solidFill>
                  <a:srgbClr val="C00000"/>
                </a:solidFill>
                <a:latin typeface="黑体" panose="02010609060101010101" pitchFamily="49" charset="-122"/>
                <a:ea typeface="黑体" panose="02010609060101010101" pitchFamily="49" charset="-122"/>
              </a:rPr>
              <a:t>”</a:t>
            </a:r>
          </a:p>
          <a:p>
            <a:pPr marL="0" indent="0">
              <a:lnSpc>
                <a:spcPct val="150000"/>
              </a:lnSpc>
              <a:spcBef>
                <a:spcPct val="0"/>
              </a:spcBef>
              <a:buFont typeface="Arial" panose="020B0604020202020204" pitchFamily="34" charset="0"/>
              <a:buNone/>
            </a:pPr>
            <a:r>
              <a:rPr lang="zh-CN" altLang="en-US" sz="2400" b="1" smtClean="0">
                <a:solidFill>
                  <a:srgbClr val="FF0000"/>
                </a:solidFill>
                <a:latin typeface="黑体" panose="02010609060101010101" pitchFamily="49" charset="-122"/>
                <a:ea typeface="黑体" panose="02010609060101010101" pitchFamily="49" charset="-122"/>
              </a:rPr>
              <a:t>技巧</a:t>
            </a:r>
            <a:r>
              <a:rPr lang="en-US" altLang="zh-CN" sz="2400" b="1" smtClean="0">
                <a:solidFill>
                  <a:srgbClr val="FF0000"/>
                </a:solidFill>
                <a:latin typeface="黑体" panose="02010609060101010101" pitchFamily="49" charset="-122"/>
                <a:ea typeface="黑体" panose="02010609060101010101" pitchFamily="49" charset="-122"/>
              </a:rPr>
              <a:t>5: </a:t>
            </a:r>
            <a:r>
              <a:rPr lang="zh-CN" altLang="en-US" sz="2400" b="1" smtClean="0">
                <a:solidFill>
                  <a:srgbClr val="FF0000"/>
                </a:solidFill>
                <a:latin typeface="黑体" panose="02010609060101010101" pitchFamily="49" charset="-122"/>
                <a:ea typeface="黑体" panose="02010609060101010101" pitchFamily="49" charset="-122"/>
              </a:rPr>
              <a:t>把握</a:t>
            </a:r>
            <a:r>
              <a:rPr lang="zh-CN" altLang="en-US" b="1" smtClean="0">
                <a:solidFill>
                  <a:srgbClr val="0000FF"/>
                </a:solidFill>
                <a:latin typeface="黑体" panose="02010609060101010101" pitchFamily="49" charset="-122"/>
                <a:ea typeface="黑体" panose="02010609060101010101" pitchFamily="49" charset="-122"/>
              </a:rPr>
              <a:t>比对关键点</a:t>
            </a:r>
            <a:r>
              <a:rPr lang="zh-CN" altLang="en-US" sz="2400" b="1" smtClean="0">
                <a:solidFill>
                  <a:srgbClr val="FF0000"/>
                </a:solidFill>
                <a:latin typeface="黑体" panose="02010609060101010101" pitchFamily="49" charset="-122"/>
                <a:ea typeface="黑体" panose="02010609060101010101" pitchFamily="49" charset="-122"/>
              </a:rPr>
              <a:t>，有的放矢，提高效率</a:t>
            </a:r>
            <a:endParaRPr lang="en-US" altLang="zh-CN" sz="2400" b="1" smtClean="0">
              <a:solidFill>
                <a:srgbClr val="FF0000"/>
              </a:solidFill>
              <a:latin typeface="黑体" panose="02010609060101010101" pitchFamily="49" charset="-122"/>
              <a:ea typeface="黑体" panose="02010609060101010101" pitchFamily="49" charset="-122"/>
            </a:endParaRPr>
          </a:p>
        </p:txBody>
      </p:sp>
      <p:pic>
        <p:nvPicPr>
          <p:cNvPr id="28675" name="图片 4"/>
          <p:cNvPicPr>
            <a:picLocks noChangeAspect="1"/>
          </p:cNvPicPr>
          <p:nvPr/>
        </p:nvPicPr>
        <p:blipFill>
          <a:blip r:embed="rId3" cstate="print"/>
          <a:srcRect/>
          <a:stretch>
            <a:fillRect/>
          </a:stretch>
        </p:blipFill>
        <p:spPr bwMode="auto">
          <a:xfrm>
            <a:off x="7559675" y="3217863"/>
            <a:ext cx="1587500" cy="1911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142875" y="785813"/>
            <a:ext cx="8758238" cy="4000500"/>
          </a:xfrm>
        </p:spPr>
        <p:txBody>
          <a:bodyPr/>
          <a:lstStyle/>
          <a:p>
            <a:r>
              <a:rPr lang="en-US" altLang="zh-CN" sz="2400" b="1" smtClean="0"/>
              <a:t>【</a:t>
            </a:r>
            <a:r>
              <a:rPr lang="zh-CN" altLang="en-US" sz="2400" b="1" smtClean="0"/>
              <a:t>例题</a:t>
            </a:r>
            <a:r>
              <a:rPr lang="en-US" altLang="zh-CN" sz="2400" b="1" smtClean="0"/>
              <a:t>】 2016</a:t>
            </a:r>
            <a:r>
              <a:rPr lang="zh-CN" altLang="en-US" sz="2400" b="1" smtClean="0"/>
              <a:t>年（新课标甲）</a:t>
            </a:r>
          </a:p>
          <a:p>
            <a:r>
              <a:rPr lang="en-US" altLang="zh-CN" sz="2400" b="1" smtClean="0">
                <a:latin typeface="黑体" panose="02010609060101010101" pitchFamily="49" charset="-122"/>
                <a:ea typeface="黑体" panose="02010609060101010101" pitchFamily="49" charset="-122"/>
              </a:rPr>
              <a:t>6</a:t>
            </a:r>
            <a:r>
              <a:rPr lang="zh-CN" altLang="en-US" sz="2400" b="1" smtClean="0">
                <a:latin typeface="黑体" panose="02010609060101010101" pitchFamily="49" charset="-122"/>
                <a:ea typeface="黑体" panose="02010609060101010101" pitchFamily="49" charset="-122"/>
              </a:rPr>
              <a:t>．下列对原文有关内容的概括和分析，不正确的一项是（</a:t>
            </a:r>
            <a:r>
              <a:rPr lang="en-US" altLang="zh-CN" sz="2400" b="1" smtClean="0">
                <a:latin typeface="黑体" panose="02010609060101010101" pitchFamily="49" charset="-122"/>
                <a:ea typeface="黑体" panose="02010609060101010101" pitchFamily="49" charset="-122"/>
              </a:rPr>
              <a:t>3</a:t>
            </a:r>
            <a:r>
              <a:rPr lang="zh-CN" altLang="en-US" sz="2400" b="1" smtClean="0">
                <a:latin typeface="黑体" panose="02010609060101010101" pitchFamily="49" charset="-122"/>
                <a:ea typeface="黑体" panose="02010609060101010101" pitchFamily="49" charset="-122"/>
              </a:rPr>
              <a:t>分）</a:t>
            </a:r>
            <a:r>
              <a:rPr lang="zh-CN" altLang="en-US" sz="2400" b="1" smtClean="0"/>
              <a:t/>
            </a:r>
            <a:br>
              <a:rPr lang="zh-CN" altLang="en-US" sz="2400" b="1" smtClean="0"/>
            </a:br>
            <a:r>
              <a:rPr lang="zh-CN" altLang="en-US" sz="2400" b="1" smtClean="0"/>
              <a:t>　　</a:t>
            </a:r>
            <a:r>
              <a:rPr lang="en-US" altLang="zh-CN" sz="2400" b="1" smtClean="0"/>
              <a:t>D</a:t>
            </a:r>
            <a:r>
              <a:rPr lang="zh-CN" altLang="en-US" sz="2400" b="1" smtClean="0"/>
              <a:t>．</a:t>
            </a:r>
            <a:r>
              <a:rPr lang="zh-CN" altLang="en-US" sz="2400" b="1" smtClean="0">
                <a:solidFill>
                  <a:srgbClr val="0000FF"/>
                </a:solidFill>
              </a:rPr>
              <a:t>陈登云关心百姓，奏请救助灾区。</a:t>
            </a:r>
            <a:r>
              <a:rPr lang="zh-CN" altLang="en-US" sz="2400" b="1" smtClean="0"/>
              <a:t>在他巡视河南期间，当地年成歉收，百姓相食，他向朝廷呈告灾情，皇上当即派遣寺丞锺化民筹措钱款赈济灾民。</a:t>
            </a:r>
            <a:endParaRPr lang="en-US" altLang="zh-CN" sz="2400" b="1" smtClean="0"/>
          </a:p>
          <a:p>
            <a:r>
              <a:rPr lang="zh-CN" altLang="en-US" sz="2400" b="1" smtClean="0">
                <a:latin typeface="华文楷体" panose="02010600040101010101" charset="-122"/>
                <a:ea typeface="华文楷体" panose="02010600040101010101" charset="-122"/>
                <a:cs typeface="华文楷体" panose="02010600040101010101" charset="-122"/>
              </a:rPr>
              <a:t>原文：出按河南。岁大饥，人相食。副使崔应麟见民啖泽中雁矢，囊示登云，登云即进之于朝。帝立遣寺丞锺化民</a:t>
            </a:r>
          </a:p>
          <a:p>
            <a:r>
              <a:rPr lang="zh-CN" altLang="en-US" sz="2400" b="1" smtClean="0">
                <a:latin typeface="华文楷体" panose="02010600040101010101" charset="-122"/>
                <a:ea typeface="华文楷体" panose="02010600040101010101" charset="-122"/>
                <a:cs typeface="华文楷体" panose="02010600040101010101" charset="-122"/>
              </a:rPr>
              <a:t>赍帑币振之。</a:t>
            </a:r>
            <a:endParaRPr lang="en-US" altLang="zh-CN" sz="2400" b="1" smtClean="0">
              <a:latin typeface="华文楷体" panose="02010600040101010101" charset="-122"/>
              <a:ea typeface="华文楷体" panose="02010600040101010101" charset="-122"/>
              <a:cs typeface="华文楷体" panose="02010600040101010101" charset="-122"/>
            </a:endParaRPr>
          </a:p>
        </p:txBody>
      </p:sp>
      <p:sp>
        <p:nvSpPr>
          <p:cNvPr id="4" name="椭圆 3"/>
          <p:cNvSpPr/>
          <p:nvPr/>
        </p:nvSpPr>
        <p:spPr>
          <a:xfrm>
            <a:off x="2171700" y="2714625"/>
            <a:ext cx="2838450" cy="3571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457200" y="4022725"/>
            <a:ext cx="1714500"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标题 1"/>
          <p:cNvSpPr>
            <a:spLocks noGrp="1"/>
          </p:cNvSpPr>
          <p:nvPr>
            <p:ph type="title"/>
          </p:nvPr>
        </p:nvSpPr>
        <p:spPr>
          <a:xfrm>
            <a:off x="457200" y="71438"/>
            <a:ext cx="8229600" cy="857250"/>
          </a:xfrm>
        </p:spPr>
        <p:txBody>
          <a:bodyPr/>
          <a:lstStyle/>
          <a:p>
            <a:pPr algn="l"/>
            <a:r>
              <a:rPr lang="zh-CN" altLang="en-US" sz="2400" b="1" smtClean="0">
                <a:solidFill>
                  <a:srgbClr val="0000FF"/>
                </a:solidFill>
                <a:latin typeface="黑体" panose="02010609060101010101" pitchFamily="49" charset="-122"/>
                <a:ea typeface="黑体" panose="02010609060101010101" pitchFamily="49" charset="-122"/>
              </a:rPr>
              <a:t>比对关键点</a:t>
            </a:r>
            <a:r>
              <a:rPr lang="zh-CN" altLang="en-US" sz="2400" b="1" smtClean="0">
                <a:solidFill>
                  <a:srgbClr val="FF0000"/>
                </a:solidFill>
                <a:latin typeface="黑体" panose="02010609060101010101" pitchFamily="49" charset="-122"/>
                <a:ea typeface="黑体" panose="02010609060101010101" pitchFamily="49" charset="-122"/>
              </a:rPr>
              <a:t>（一）</a:t>
            </a:r>
            <a:r>
              <a:rPr lang="zh-CN" altLang="en-US" sz="2400" b="1" smtClean="0">
                <a:solidFill>
                  <a:srgbClr val="FF0000"/>
                </a:solidFill>
                <a:latin typeface="黑体" panose="02010609060101010101" pitchFamily="49" charset="-122"/>
                <a:ea typeface="黑体" panose="02010609060101010101" pitchFamily="49" charset="-122"/>
                <a:sym typeface="+mn-ea"/>
              </a:rPr>
              <a:t>防曲解文意</a:t>
            </a:r>
            <a:r>
              <a:rPr lang="zh-CN" altLang="en-US" sz="2400" b="1" smtClean="0">
                <a:solidFill>
                  <a:srgbClr val="FF0000"/>
                </a:solidFill>
                <a:latin typeface="黑体" panose="02010609060101010101" pitchFamily="49" charset="-122"/>
                <a:ea typeface="黑体" panose="02010609060101010101" pitchFamily="49" charset="-122"/>
              </a:rPr>
              <a:t>（多为实词）</a:t>
            </a:r>
            <a:r>
              <a:rPr lang="en-US" altLang="zh-CN" sz="2400" b="1" smtClean="0">
                <a:solidFill>
                  <a:srgbClr val="FF0000"/>
                </a:solidFill>
                <a:latin typeface="黑体" panose="02010609060101010101" pitchFamily="49" charset="-122"/>
                <a:ea typeface="黑体" panose="02010609060101010101" pitchFamily="49" charset="-122"/>
              </a:rPr>
              <a:t>——</a:t>
            </a:r>
            <a:endParaRPr lang="zh-CN" altLang="en-US" sz="2400" b="1" smtClean="0">
              <a:solidFill>
                <a:srgbClr val="FF0000"/>
              </a:solidFill>
              <a:latin typeface="黑体" panose="02010609060101010101" pitchFamily="49" charset="-122"/>
              <a:ea typeface="黑体" panose="02010609060101010101" pitchFamily="49" charset="-122"/>
            </a:endParaRPr>
          </a:p>
        </p:txBody>
      </p:sp>
      <p:grpSp>
        <p:nvGrpSpPr>
          <p:cNvPr id="12299" name="组合 13324"/>
          <p:cNvGrpSpPr/>
          <p:nvPr/>
        </p:nvGrpSpPr>
        <p:grpSpPr>
          <a:xfrm>
            <a:off x="7791450" y="3837305"/>
            <a:ext cx="1240790" cy="123380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642938"/>
            <a:ext cx="8472487" cy="4286250"/>
          </a:xfrm>
        </p:spPr>
        <p:txBody>
          <a:bodyPr rtlCol="0">
            <a:normAutofit fontScale="85000" lnSpcReduction="10000"/>
          </a:bodyPr>
          <a:lstStyle/>
          <a:p>
            <a:pPr fontAlgn="auto">
              <a:spcAft>
                <a:spcPts val="0"/>
              </a:spcAft>
              <a:buFont typeface="Arial" panose="020B0604020202020204" pitchFamily="34" charset="0"/>
              <a:buChar char="•"/>
              <a:defRPr/>
            </a:pPr>
            <a:r>
              <a:rPr lang="en-US" altLang="zh-CN" b="1" dirty="0" smtClean="0"/>
              <a:t>2016</a:t>
            </a:r>
            <a:r>
              <a:rPr lang="zh-CN" altLang="en-US" b="1" dirty="0" smtClean="0"/>
              <a:t>年（全国新课标乙）</a:t>
            </a:r>
          </a:p>
          <a:p>
            <a:pPr fontAlgn="auto">
              <a:spcAft>
                <a:spcPts val="0"/>
              </a:spcAft>
              <a:buFont typeface="Arial" panose="020B0604020202020204" pitchFamily="34" charset="0"/>
              <a:buChar char="•"/>
              <a:defRPr/>
            </a:pPr>
            <a:r>
              <a:rPr lang="en-US" altLang="zh-CN" b="1" dirty="0" smtClean="0"/>
              <a:t>6</a:t>
            </a:r>
            <a:r>
              <a:rPr lang="zh-CN" altLang="en-US" b="1" dirty="0" smtClean="0"/>
              <a:t>．下列对原文有关内容的概括和分析，不正确的一项是（</a:t>
            </a:r>
            <a:r>
              <a:rPr lang="en-US" altLang="zh-CN" b="1" dirty="0" smtClean="0"/>
              <a:t>3</a:t>
            </a:r>
            <a:r>
              <a:rPr lang="zh-CN" altLang="en-US" b="1" dirty="0" smtClean="0"/>
              <a:t>分） </a:t>
            </a:r>
            <a:br>
              <a:rPr lang="zh-CN" altLang="en-US" b="1" dirty="0" smtClean="0"/>
            </a:br>
            <a:r>
              <a:rPr lang="zh-CN" altLang="en-US" b="1" dirty="0" smtClean="0"/>
              <a:t>　　</a:t>
            </a:r>
            <a:r>
              <a:rPr lang="en-US" altLang="zh-CN" b="1" dirty="0" smtClean="0"/>
              <a:t>C</a:t>
            </a:r>
            <a:r>
              <a:rPr lang="zh-CN" altLang="en-US" b="1" dirty="0" smtClean="0"/>
              <a:t>．曾公亮防患未然，止息边地事端。契丹违约在界河捕鱼运盐，他认为萌芽不禁终将酿成大祸，派使者偕同雄州赵滋前往调解，边地双方得以相安无事。</a:t>
            </a:r>
            <a:endParaRPr lang="en-US" altLang="zh-CN" b="1" dirty="0" smtClean="0"/>
          </a:p>
          <a:p>
            <a:pPr fontAlgn="auto">
              <a:spcAft>
                <a:spcPts val="0"/>
              </a:spcAft>
              <a:buFont typeface="Arial" panose="020B0604020202020204" pitchFamily="34" charset="0"/>
              <a:buChar char="•"/>
              <a:defRPr/>
            </a:pPr>
            <a:r>
              <a:rPr lang="zh-CN" altLang="en-US" b="1" dirty="0" smtClean="0"/>
              <a:t>原文：</a:t>
            </a:r>
            <a:r>
              <a:rPr lang="zh-CN" altLang="en-US" b="1" dirty="0" smtClean="0">
                <a:latin typeface="华文楷体" panose="02010600040101010101" charset="-122"/>
                <a:ea typeface="华文楷体" panose="02010600040101010101" charset="-122"/>
              </a:rPr>
              <a:t>契丹纵人渔界河，又数通盐舟，吏不敢禁，皆谓：与之校，且生事。公亮言：“萌芽不禁，后将奈何？雄州赵滋勇而有谋，可任也。”使谕以指意，边害讫息。</a:t>
            </a:r>
            <a:endParaRPr lang="en-US" altLang="zh-CN" b="1" dirty="0" smtClean="0">
              <a:latin typeface="华文楷体" panose="02010600040101010101" charset="-122"/>
              <a:ea typeface="华文楷体" panose="02010600040101010101" charset="-122"/>
            </a:endParaRPr>
          </a:p>
        </p:txBody>
      </p:sp>
      <p:sp>
        <p:nvSpPr>
          <p:cNvPr id="31746" name="矩形 3"/>
          <p:cNvSpPr>
            <a:spLocks noChangeArrowheads="1"/>
          </p:cNvSpPr>
          <p:nvPr/>
        </p:nvSpPr>
        <p:spPr bwMode="auto">
          <a:xfrm flipH="1">
            <a:off x="285750" y="142875"/>
            <a:ext cx="4000500" cy="584200"/>
          </a:xfrm>
          <a:prstGeom prst="rect">
            <a:avLst/>
          </a:prstGeom>
          <a:noFill/>
          <a:ln w="9525">
            <a:noFill/>
            <a:miter lim="800000"/>
          </a:ln>
        </p:spPr>
        <p:txBody>
          <a:bodyPr>
            <a:spAutoFit/>
          </a:bodyPr>
          <a:lstStyle/>
          <a:p>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现场练兵</a:t>
            </a:r>
            <a:r>
              <a:rPr lang="en-US" altLang="zh-CN" sz="3200">
                <a:latin typeface="黑体" panose="02010609060101010101" pitchFamily="49" charset="-122"/>
                <a:ea typeface="黑体" panose="02010609060101010101" pitchFamily="49" charset="-122"/>
              </a:rPr>
              <a:t>】</a:t>
            </a:r>
            <a:endParaRPr lang="zh-CN" altLang="en-US" sz="3200">
              <a:latin typeface="Calibri" panose="020F0502020204030204" pitchFamily="34" charset="0"/>
            </a:endParaRPr>
          </a:p>
        </p:txBody>
      </p:sp>
      <p:sp>
        <p:nvSpPr>
          <p:cNvPr id="5" name="椭圆 4"/>
          <p:cNvSpPr/>
          <p:nvPr/>
        </p:nvSpPr>
        <p:spPr>
          <a:xfrm>
            <a:off x="500063" y="2571750"/>
            <a:ext cx="45720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5929313" y="3786188"/>
            <a:ext cx="214312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299" name="组合 13324"/>
          <p:cNvGrpSpPr/>
          <p:nvPr/>
        </p:nvGrpSpPr>
        <p:grpSpPr>
          <a:xfrm>
            <a:off x="8072755" y="4215765"/>
            <a:ext cx="959485" cy="85534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2"/>
          <p:cNvSpPr>
            <a:spLocks noGrp="1"/>
          </p:cNvSpPr>
          <p:nvPr>
            <p:ph idx="1"/>
          </p:nvPr>
        </p:nvSpPr>
        <p:spPr>
          <a:xfrm>
            <a:off x="71438" y="1000125"/>
            <a:ext cx="8858250" cy="3594100"/>
          </a:xfrm>
        </p:spPr>
        <p:txBody>
          <a:bodyPr/>
          <a:lstStyle/>
          <a:p>
            <a:r>
              <a:rPr lang="en-US" altLang="zh-CN" sz="2000" b="1" smtClean="0"/>
              <a:t>2015</a:t>
            </a:r>
            <a:r>
              <a:rPr lang="zh-CN" altLang="en-US" sz="2000" b="1" smtClean="0"/>
              <a:t>年（新课标乙）</a:t>
            </a:r>
          </a:p>
          <a:p>
            <a:r>
              <a:rPr lang="en-US" altLang="zh-CN" sz="2400" b="1" smtClean="0">
                <a:latin typeface="黑体" panose="02010609060101010101" pitchFamily="49" charset="-122"/>
                <a:ea typeface="黑体" panose="02010609060101010101" pitchFamily="49" charset="-122"/>
              </a:rPr>
              <a:t>6</a:t>
            </a:r>
            <a:r>
              <a:rPr lang="zh-CN" altLang="en-US" sz="2400" b="1" smtClean="0">
                <a:latin typeface="黑体" panose="02010609060101010101" pitchFamily="49" charset="-122"/>
                <a:ea typeface="黑体" panose="02010609060101010101" pitchFamily="49" charset="-122"/>
              </a:rPr>
              <a:t>．下列对原文有关内容的概括和分析，不正确的一项是（</a:t>
            </a:r>
            <a:r>
              <a:rPr lang="en-US" altLang="zh-CN" sz="2400" b="1" smtClean="0">
                <a:latin typeface="黑体" panose="02010609060101010101" pitchFamily="49" charset="-122"/>
                <a:ea typeface="黑体" panose="02010609060101010101" pitchFamily="49" charset="-122"/>
              </a:rPr>
              <a:t>3</a:t>
            </a:r>
            <a:r>
              <a:rPr lang="zh-CN" altLang="en-US" sz="2400" b="1" smtClean="0">
                <a:latin typeface="黑体" panose="02010609060101010101" pitchFamily="49" charset="-122"/>
                <a:ea typeface="黑体" panose="02010609060101010101" pitchFamily="49" charset="-122"/>
              </a:rPr>
              <a:t>分）</a:t>
            </a:r>
            <a:r>
              <a:rPr lang="zh-CN" altLang="en-US" sz="2400" b="1" smtClean="0"/>
              <a:t/>
            </a:r>
            <a:br>
              <a:rPr lang="zh-CN" altLang="en-US" sz="2400" b="1" smtClean="0"/>
            </a:br>
            <a:r>
              <a:rPr lang="zh-CN" altLang="en-US" sz="2400" b="1" smtClean="0"/>
              <a:t>　　</a:t>
            </a:r>
            <a:r>
              <a:rPr lang="en-US" altLang="zh-CN" sz="2400" b="1" smtClean="0"/>
              <a:t>C</a:t>
            </a:r>
            <a:r>
              <a:rPr lang="zh-CN" altLang="en-US" sz="2400" b="1" smtClean="0"/>
              <a:t>．孙傅不畏金人，努力保全太子。金人掳走钦宗后又索求太子，他密谋藏匿太子，杀二宦者将首级送至金营，欺骗金人说，这就是误伤太子之人。</a:t>
            </a:r>
            <a:endParaRPr lang="en-US" altLang="zh-CN" sz="2400" b="1" smtClean="0"/>
          </a:p>
          <a:p>
            <a:r>
              <a:rPr lang="zh-CN" altLang="en-US" sz="2400" b="1" smtClean="0"/>
              <a:t>原文：</a:t>
            </a:r>
            <a:r>
              <a:rPr lang="zh-CN" altLang="en-US" sz="2400" b="1" smtClean="0">
                <a:latin typeface="华文楷体" panose="02010600040101010101" charset="-122"/>
                <a:ea typeface="华文楷体" panose="02010600040101010101" charset="-122"/>
                <a:cs typeface="华文楷体" panose="02010600040101010101" charset="-122"/>
              </a:rPr>
              <a:t>金人来索太上，帝后、诸王、妃主。傅留太子不遣，密谋匿之民间，别求状类宦者二人杀之，并斩十数死囚，持首送之。</a:t>
            </a:r>
            <a:endParaRPr lang="en-US" altLang="zh-CN" sz="2400" b="1" smtClean="0"/>
          </a:p>
        </p:txBody>
      </p:sp>
      <p:sp>
        <p:nvSpPr>
          <p:cNvPr id="5" name="椭圆 4"/>
          <p:cNvSpPr/>
          <p:nvPr/>
        </p:nvSpPr>
        <p:spPr>
          <a:xfrm>
            <a:off x="3857625" y="2214563"/>
            <a:ext cx="1714500"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286000" y="3286125"/>
            <a:ext cx="17145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796" name="矩形 6"/>
          <p:cNvSpPr>
            <a:spLocks noChangeArrowheads="1"/>
          </p:cNvSpPr>
          <p:nvPr/>
        </p:nvSpPr>
        <p:spPr bwMode="auto">
          <a:xfrm flipH="1">
            <a:off x="285750" y="142875"/>
            <a:ext cx="4000500" cy="584200"/>
          </a:xfrm>
          <a:prstGeom prst="rect">
            <a:avLst/>
          </a:prstGeom>
          <a:noFill/>
          <a:ln w="9525">
            <a:noFill/>
            <a:miter lim="800000"/>
          </a:ln>
        </p:spPr>
        <p:txBody>
          <a:bodyPr>
            <a:spAutoFit/>
          </a:bodyPr>
          <a:lstStyle/>
          <a:p>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现场练兵</a:t>
            </a:r>
            <a:r>
              <a:rPr lang="en-US" altLang="zh-CN" sz="3200">
                <a:latin typeface="黑体" panose="02010609060101010101" pitchFamily="49" charset="-122"/>
                <a:ea typeface="黑体" panose="02010609060101010101" pitchFamily="49" charset="-122"/>
              </a:rPr>
              <a:t>】</a:t>
            </a:r>
            <a:endParaRPr lang="zh-CN" altLang="en-US" sz="3200">
              <a:latin typeface="Calibri" panose="020F0502020204030204" pitchFamily="34" charset="0"/>
            </a:endParaRPr>
          </a:p>
        </p:txBody>
      </p:sp>
      <p:sp>
        <p:nvSpPr>
          <p:cNvPr id="2" name="椭圆 1"/>
          <p:cNvSpPr/>
          <p:nvPr/>
        </p:nvSpPr>
        <p:spPr>
          <a:xfrm>
            <a:off x="2286000" y="2560638"/>
            <a:ext cx="1714500"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299" name="组合 13324"/>
          <p:cNvGrpSpPr/>
          <p:nvPr/>
        </p:nvGrpSpPr>
        <p:grpSpPr>
          <a:xfrm>
            <a:off x="7791450" y="3837305"/>
            <a:ext cx="1240790" cy="123380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1143000"/>
            <a:ext cx="8572500" cy="3857625"/>
          </a:xfrm>
        </p:spPr>
        <p:txBody>
          <a:bodyPr rtlCol="0">
            <a:normAutofit fontScale="77500" lnSpcReduction="20000"/>
          </a:bodyPr>
          <a:lstStyle/>
          <a:p>
            <a:pPr fontAlgn="auto">
              <a:spcAft>
                <a:spcPts val="0"/>
              </a:spcAft>
              <a:buFont typeface="Arial" panose="020B0604020202020204" pitchFamily="34" charset="0"/>
              <a:buChar char="•"/>
              <a:defRPr/>
            </a:pPr>
            <a:r>
              <a:rPr lang="en-US" altLang="zh-CN" b="1" dirty="0" smtClean="0"/>
              <a:t>【</a:t>
            </a:r>
            <a:r>
              <a:rPr lang="zh-CN" altLang="en-US" b="1" dirty="0" smtClean="0"/>
              <a:t>例题</a:t>
            </a:r>
            <a:r>
              <a:rPr lang="en-US" altLang="zh-CN" b="1" dirty="0" smtClean="0"/>
              <a:t>】 2014</a:t>
            </a:r>
            <a:r>
              <a:rPr lang="zh-CN" altLang="en-US" b="1" dirty="0" smtClean="0"/>
              <a:t>年（全国大纲卷）</a:t>
            </a: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10</a:t>
            </a:r>
            <a:r>
              <a:rPr lang="zh-CN" altLang="en-US" b="1" dirty="0" smtClean="0">
                <a:latin typeface="黑体" panose="02010609060101010101" pitchFamily="49" charset="-122"/>
                <a:ea typeface="黑体" panose="02010609060101010101" pitchFamily="49" charset="-122"/>
              </a:rPr>
              <a:t>．下列对原文有关内容的概括和分析，不正确的一项是</a:t>
            </a:r>
            <a:endParaRPr lang="en-US" altLang="zh-CN" b="1" dirty="0" smtClean="0">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B</a:t>
            </a:r>
            <a:r>
              <a:rPr lang="zh-CN" altLang="en-US" b="1" dirty="0" smtClean="0">
                <a:latin typeface="黑体" panose="02010609060101010101" pitchFamily="49" charset="-122"/>
                <a:ea typeface="黑体" panose="02010609060101010101" pitchFamily="49" charset="-122"/>
              </a:rPr>
              <a:t>．韦凑参议朝政，敢于据理力争。景云初年，朝廷议建金仙观，他认为农事季节，建观必使农民抛弃耕作；皇上不听从，他又会同其他官员一同谏诤。</a:t>
            </a:r>
            <a:endParaRPr lang="en-US" altLang="zh-CN" b="1" dirty="0" smtClean="0">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b="1" dirty="0" smtClean="0"/>
              <a:t>原文：</a:t>
            </a:r>
            <a:r>
              <a:rPr lang="zh-CN" altLang="en-US" b="1" dirty="0" smtClean="0">
                <a:latin typeface="楷体" panose="02010609060101010101" pitchFamily="49" charset="-122"/>
                <a:ea typeface="楷体" panose="02010609060101010101" pitchFamily="49" charset="-122"/>
              </a:rPr>
              <a:t>景云初，作金仙等观，凑谏，以为：“方农月兴功，虽赀出公主，然高直售庸，则农人舍耕取顾，趋末弃本，恐天下有受其饥者。”不听。凑执争</a:t>
            </a:r>
            <a:r>
              <a:rPr lang="zh-CN" altLang="en-US" sz="3100" b="1" dirty="0" smtClean="0">
                <a:latin typeface="楷体" panose="02010609060101010101" pitchFamily="49" charset="-122"/>
                <a:ea typeface="楷体" panose="02010609060101010101" pitchFamily="49" charset="-122"/>
              </a:rPr>
              <a:t>，以“万物生育，草木昆蛟伤伐甚多，非仁圣本意”。帝诏外详议。中书令崔缇、侍中岑羲曰：“公敢是耶？”凑曰：“食厚禄，死不敢顾，况圣世必无死乎？”</a:t>
            </a:r>
          </a:p>
        </p:txBody>
      </p:sp>
      <p:sp>
        <p:nvSpPr>
          <p:cNvPr id="4" name="标题 1"/>
          <p:cNvSpPr txBox="1"/>
          <p:nvPr/>
        </p:nvSpPr>
        <p:spPr>
          <a:xfrm>
            <a:off x="214313" y="180975"/>
            <a:ext cx="8229600" cy="857250"/>
          </a:xfrm>
          <a:prstGeom prst="rect">
            <a:avLst/>
          </a:prstGeom>
        </p:spPr>
        <p:txBody>
          <a:bodyPr anchor="ctr"/>
          <a:lstStyle/>
          <a:p>
            <a:pPr fontAlgn="auto">
              <a:spcAft>
                <a:spcPts val="0"/>
              </a:spcAft>
              <a:defRPr/>
            </a:pPr>
            <a:r>
              <a:rPr lang="zh-CN" altLang="en-US" sz="2400" b="1" dirty="0">
                <a:solidFill>
                  <a:srgbClr val="0000FF"/>
                </a:solidFill>
                <a:latin typeface="黑体" panose="02010609060101010101" pitchFamily="49" charset="-122"/>
                <a:ea typeface="黑体" panose="02010609060101010101" pitchFamily="49" charset="-122"/>
                <a:cs typeface="+mj-cs"/>
              </a:rPr>
              <a:t>比对</a:t>
            </a:r>
            <a:r>
              <a:rPr lang="zh-CN" altLang="en-US" sz="2400" b="1" dirty="0">
                <a:solidFill>
                  <a:srgbClr val="0000FF"/>
                </a:solidFill>
                <a:latin typeface="黑体" panose="02010609060101010101" pitchFamily="49" charset="-122"/>
                <a:ea typeface="黑体" panose="02010609060101010101" pitchFamily="49" charset="-122"/>
              </a:rPr>
              <a:t>关键点</a:t>
            </a:r>
            <a:r>
              <a:rPr lang="zh-CN" altLang="en-US" sz="2400" b="1" dirty="0">
                <a:solidFill>
                  <a:srgbClr val="FF0000"/>
                </a:solidFill>
                <a:latin typeface="黑体" panose="02010609060101010101" pitchFamily="49" charset="-122"/>
                <a:ea typeface="黑体" panose="02010609060101010101" pitchFamily="49" charset="-122"/>
                <a:cs typeface="+mj-cs"/>
              </a:rPr>
              <a:t>（二）</a:t>
            </a:r>
            <a:r>
              <a:rPr lang="zh-CN" altLang="en-US" sz="2400" b="1" dirty="0">
                <a:solidFill>
                  <a:srgbClr val="FF0000"/>
                </a:solidFill>
                <a:latin typeface="黑体" panose="02010609060101010101" pitchFamily="49" charset="-122"/>
                <a:ea typeface="黑体" panose="02010609060101010101" pitchFamily="49" charset="-122"/>
                <a:cs typeface="+mj-cs"/>
                <a:sym typeface="+mn-ea"/>
              </a:rPr>
              <a:t>防无中生有</a:t>
            </a:r>
            <a:r>
              <a:rPr lang="en-US" altLang="zh-CN" sz="2400" b="1" dirty="0">
                <a:solidFill>
                  <a:srgbClr val="FF0000"/>
                </a:solidFill>
                <a:latin typeface="黑体" panose="02010609060101010101" pitchFamily="49" charset="-122"/>
                <a:ea typeface="黑体" panose="02010609060101010101" pitchFamily="49" charset="-122"/>
                <a:cs typeface="+mj-cs"/>
                <a:sym typeface="+mn-ea"/>
              </a:rPr>
              <a:t>(</a:t>
            </a:r>
            <a:r>
              <a:rPr lang="zh-CN" altLang="en-US" sz="2400" b="1" dirty="0">
                <a:solidFill>
                  <a:srgbClr val="FF0000"/>
                </a:solidFill>
                <a:latin typeface="黑体" panose="02010609060101010101" pitchFamily="49" charset="-122"/>
                <a:ea typeface="黑体" panose="02010609060101010101" pitchFamily="49" charset="-122"/>
                <a:cs typeface="+mj-cs"/>
              </a:rPr>
              <a:t>比对添加内容</a:t>
            </a:r>
            <a:r>
              <a:rPr lang="en-US" altLang="zh-CN" sz="2400" b="1" dirty="0">
                <a:solidFill>
                  <a:srgbClr val="FF0000"/>
                </a:solidFill>
                <a:latin typeface="黑体" panose="02010609060101010101" pitchFamily="49" charset="-122"/>
                <a:ea typeface="黑体" panose="02010609060101010101" pitchFamily="49" charset="-122"/>
                <a:cs typeface="+mj-cs"/>
              </a:rPr>
              <a:t>)</a:t>
            </a:r>
          </a:p>
        </p:txBody>
      </p:sp>
      <p:sp>
        <p:nvSpPr>
          <p:cNvPr id="5" name="椭圆 4"/>
          <p:cNvSpPr/>
          <p:nvPr/>
        </p:nvSpPr>
        <p:spPr>
          <a:xfrm>
            <a:off x="3481388" y="3448050"/>
            <a:ext cx="271462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1785938" y="2473325"/>
            <a:ext cx="400367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椭圆 1"/>
          <p:cNvSpPr/>
          <p:nvPr/>
        </p:nvSpPr>
        <p:spPr>
          <a:xfrm>
            <a:off x="711200" y="4025900"/>
            <a:ext cx="356552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785813"/>
            <a:ext cx="8858250" cy="4357687"/>
          </a:xfrm>
        </p:spPr>
        <p:txBody>
          <a:bodyPr rtlCol="0">
            <a:normAutofit fontScale="85000"/>
          </a:bodyPr>
          <a:lstStyle/>
          <a:p>
            <a:pPr fontAlgn="auto">
              <a:spcAft>
                <a:spcPts val="0"/>
              </a:spcAft>
              <a:buFont typeface="Arial" panose="020B0604020202020204" pitchFamily="34" charset="0"/>
              <a:buChar char="•"/>
              <a:defRPr/>
            </a:pPr>
            <a:r>
              <a:rPr lang="en-US" altLang="zh-CN" b="1" dirty="0" smtClean="0"/>
              <a:t>2017</a:t>
            </a:r>
            <a:r>
              <a:rPr lang="zh-CN" altLang="en-US" b="1" dirty="0" smtClean="0"/>
              <a:t>年（新课标甲卷）</a:t>
            </a:r>
          </a:p>
          <a:p>
            <a:pPr fontAlgn="auto">
              <a:spcAft>
                <a:spcPts val="0"/>
              </a:spcAft>
              <a:buFont typeface="Arial" panose="020B0604020202020204" pitchFamily="34" charset="0"/>
              <a:buChar char="•"/>
              <a:defRPr/>
            </a:pPr>
            <a:r>
              <a:rPr lang="en-US" altLang="zh-CN" sz="2400" b="1" dirty="0" smtClean="0"/>
              <a:t>12</a:t>
            </a:r>
            <a:r>
              <a:rPr lang="zh-CN" altLang="en-US" sz="2400" b="1" dirty="0" smtClean="0"/>
              <a:t>．下列对原文有关内容的概括和分析，不正确的一项是（</a:t>
            </a:r>
            <a:r>
              <a:rPr lang="en-US" altLang="zh-CN" sz="2400" b="1" dirty="0" smtClean="0"/>
              <a:t>3</a:t>
            </a:r>
            <a:r>
              <a:rPr lang="zh-CN" altLang="en-US" sz="2400" b="1" dirty="0" smtClean="0"/>
              <a:t>分）</a:t>
            </a:r>
            <a:r>
              <a:rPr lang="zh-CN" altLang="en-US" b="1" dirty="0" smtClean="0"/>
              <a:t/>
            </a:r>
            <a:br>
              <a:rPr lang="zh-CN" altLang="en-US" b="1" dirty="0" smtClean="0"/>
            </a:br>
            <a:r>
              <a:rPr lang="zh-CN" altLang="en-US" b="1" dirty="0" smtClean="0"/>
              <a:t>　　</a:t>
            </a:r>
            <a:r>
              <a:rPr lang="en-US" altLang="zh-CN" b="1" dirty="0" smtClean="0"/>
              <a:t>C</a:t>
            </a:r>
            <a:r>
              <a:rPr lang="zh-CN" altLang="en-US" b="1" dirty="0" smtClean="0"/>
              <a:t>．赵</a:t>
            </a:r>
            <a:r>
              <a:rPr lang="zh-CN" altLang="en-US" b="1" dirty="0" smtClean="0">
                <a:sym typeface="+mn-ea"/>
              </a:rPr>
              <a:t>憙</a:t>
            </a:r>
            <a:r>
              <a:rPr lang="zh-CN" altLang="en-US" b="1" dirty="0" smtClean="0"/>
              <a:t>制止祸患，大力推崇义行。他担任平原太守时，诛杀盗贼首领，但对待余党却能区别处理，只是将他们迁往异地，并教导他们应该弃恶从善。</a:t>
            </a:r>
            <a:endParaRPr lang="en-US" altLang="zh-CN" b="1" dirty="0" smtClean="0"/>
          </a:p>
          <a:p>
            <a:pPr fontAlgn="auto">
              <a:spcAft>
                <a:spcPts val="0"/>
              </a:spcAft>
              <a:buFont typeface="Arial" panose="020B0604020202020204" pitchFamily="34" charset="0"/>
              <a:buChar char="•"/>
              <a:defRPr/>
            </a:pPr>
            <a:r>
              <a:rPr lang="zh-CN" altLang="en-US" b="1" dirty="0" smtClean="0"/>
              <a:t>原文：</a:t>
            </a:r>
            <a:r>
              <a:rPr lang="zh-CN" altLang="en-US" b="1" dirty="0" smtClean="0">
                <a:latin typeface="楷体" panose="02010609060101010101" pitchFamily="49" charset="-122"/>
                <a:ea typeface="楷体" panose="02010609060101010101" pitchFamily="49" charset="-122"/>
              </a:rPr>
              <a:t>其年，迁憙平原太守。时平原多盗贼，憙与诸郡讨捕，斩其渠帅，余党当坐者数千人。憙上言：“恶恶止其身，可一切徙京师近郡。”帝从之，乃悉移置颍川、陈留。于是擢举义行，诛锄奸恶。</a:t>
            </a:r>
            <a:endParaRPr lang="en-US" altLang="zh-CN" b="1" dirty="0" smtClean="0">
              <a:latin typeface="楷体" panose="02010609060101010101" pitchFamily="49" charset="-122"/>
              <a:ea typeface="楷体" panose="02010609060101010101" pitchFamily="49" charset="-122"/>
            </a:endParaRPr>
          </a:p>
          <a:p>
            <a:pPr fontAlgn="auto">
              <a:spcAft>
                <a:spcPts val="0"/>
              </a:spcAft>
              <a:buFont typeface="Arial" panose="020B0604020202020204" pitchFamily="34" charset="0"/>
              <a:buChar char="•"/>
              <a:defRPr/>
            </a:pPr>
            <a:r>
              <a:rPr lang="zh-CN" altLang="en-US" b="1" dirty="0" smtClean="0">
                <a:solidFill>
                  <a:srgbClr val="FF0000"/>
                </a:solidFill>
              </a:rPr>
              <a:t>“并教导他们弃恶从善”于文无据，无中生有</a:t>
            </a:r>
            <a:r>
              <a:rPr lang="zh-CN" altLang="en-US" b="1" dirty="0" smtClean="0">
                <a:solidFill>
                  <a:srgbClr val="0000FF"/>
                </a:solidFill>
              </a:rPr>
              <a:t>。</a:t>
            </a:r>
            <a:endParaRPr lang="en-US" altLang="zh-CN" b="1" dirty="0" smtClean="0">
              <a:solidFill>
                <a:srgbClr val="0000FF"/>
              </a:solidFill>
            </a:endParaRPr>
          </a:p>
        </p:txBody>
      </p:sp>
      <p:sp>
        <p:nvSpPr>
          <p:cNvPr id="37890" name="矩形 3"/>
          <p:cNvSpPr>
            <a:spLocks noChangeArrowheads="1"/>
          </p:cNvSpPr>
          <p:nvPr/>
        </p:nvSpPr>
        <p:spPr bwMode="auto">
          <a:xfrm flipH="1">
            <a:off x="285750" y="142875"/>
            <a:ext cx="4000500" cy="584200"/>
          </a:xfrm>
          <a:prstGeom prst="rect">
            <a:avLst/>
          </a:prstGeom>
          <a:noFill/>
          <a:ln w="9525">
            <a:noFill/>
            <a:miter lim="800000"/>
          </a:ln>
        </p:spPr>
        <p:txBody>
          <a:bodyPr>
            <a:spAutoFit/>
          </a:bodyPr>
          <a:lstStyle/>
          <a:p>
            <a:r>
              <a:rPr lang="en-US" altLang="zh-CN" sz="3200">
                <a:latin typeface="黑体" panose="02010609060101010101" pitchFamily="49" charset="-122"/>
                <a:ea typeface="黑体" panose="02010609060101010101" pitchFamily="49" charset="-122"/>
              </a:rPr>
              <a:t>【</a:t>
            </a:r>
            <a:r>
              <a:rPr lang="zh-CN" altLang="en-US" sz="3200">
                <a:latin typeface="黑体" panose="02010609060101010101" pitchFamily="49" charset="-122"/>
                <a:ea typeface="黑体" panose="02010609060101010101" pitchFamily="49" charset="-122"/>
              </a:rPr>
              <a:t>现场练兵</a:t>
            </a:r>
            <a:r>
              <a:rPr lang="en-US" altLang="zh-CN" sz="3200">
                <a:latin typeface="黑体" panose="02010609060101010101" pitchFamily="49" charset="-122"/>
                <a:ea typeface="黑体" panose="02010609060101010101" pitchFamily="49" charset="-122"/>
              </a:rPr>
              <a:t>】</a:t>
            </a:r>
            <a:endParaRPr lang="zh-CN" altLang="en-US" sz="3200">
              <a:latin typeface="Calibri" panose="020F0502020204030204" pitchFamily="34" charset="0"/>
            </a:endParaRPr>
          </a:p>
        </p:txBody>
      </p:sp>
      <p:sp>
        <p:nvSpPr>
          <p:cNvPr id="6" name="椭圆 5"/>
          <p:cNvSpPr/>
          <p:nvPr/>
        </p:nvSpPr>
        <p:spPr>
          <a:xfrm>
            <a:off x="1668463" y="4148138"/>
            <a:ext cx="3643312"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3643313" y="2428875"/>
            <a:ext cx="357187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299" name="组合 13324"/>
          <p:cNvGrpSpPr/>
          <p:nvPr/>
        </p:nvGrpSpPr>
        <p:grpSpPr>
          <a:xfrm>
            <a:off x="8155305" y="4148455"/>
            <a:ext cx="876935" cy="92265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bldLvl="0" animBg="1"/>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time001 拷贝"/>
          <p:cNvPicPr>
            <a:picLocks noChangeAspect="1"/>
          </p:cNvPicPr>
          <p:nvPr/>
        </p:nvPicPr>
        <p:blipFill>
          <a:blip r:embed="rId3" cstate="print"/>
          <a:srcRect/>
          <a:stretch>
            <a:fillRect/>
          </a:stretch>
        </p:blipFill>
        <p:spPr bwMode="auto">
          <a:xfrm>
            <a:off x="-3175" y="-42863"/>
            <a:ext cx="9175750" cy="5143501"/>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722313"/>
          </a:xfrm>
        </p:spPr>
        <p:txBody>
          <a:bodyPr/>
          <a:lstStyle/>
          <a:p>
            <a:pPr algn="l"/>
            <a:r>
              <a:rPr lang="zh-CN" altLang="en-US" sz="2400" b="1" smtClean="0">
                <a:solidFill>
                  <a:srgbClr val="0000FF"/>
                </a:solidFill>
                <a:latin typeface="黑体" panose="02010609060101010101" pitchFamily="49" charset="-122"/>
                <a:ea typeface="黑体" panose="02010609060101010101" pitchFamily="49" charset="-122"/>
              </a:rPr>
              <a:t>比对关键点</a:t>
            </a:r>
            <a:r>
              <a:rPr lang="zh-CN" altLang="en-US" sz="2400" b="1" smtClean="0">
                <a:solidFill>
                  <a:srgbClr val="FF0000"/>
                </a:solidFill>
                <a:latin typeface="黑体" panose="02010609060101010101" pitchFamily="49" charset="-122"/>
                <a:ea typeface="黑体" panose="02010609060101010101" pitchFamily="49" charset="-122"/>
              </a:rPr>
              <a:t>（三）</a:t>
            </a:r>
            <a:r>
              <a:rPr lang="zh-CN" altLang="en-US" sz="2400" b="1" smtClean="0">
                <a:solidFill>
                  <a:srgbClr val="FF0000"/>
                </a:solidFill>
                <a:latin typeface="黑体" panose="02010609060101010101" pitchFamily="49" charset="-122"/>
                <a:ea typeface="黑体" panose="02010609060101010101" pitchFamily="49" charset="-122"/>
                <a:sym typeface="+mn-ea"/>
              </a:rPr>
              <a:t>防张冠李戴（</a:t>
            </a:r>
            <a:r>
              <a:rPr lang="zh-CN" altLang="en-US" sz="2400" b="1" smtClean="0">
                <a:solidFill>
                  <a:srgbClr val="FF0000"/>
                </a:solidFill>
                <a:latin typeface="黑体" panose="02010609060101010101" pitchFamily="49" charset="-122"/>
                <a:ea typeface="黑体" panose="02010609060101010101" pitchFamily="49" charset="-122"/>
              </a:rPr>
              <a:t>比对人物）</a:t>
            </a:r>
          </a:p>
        </p:txBody>
      </p:sp>
      <p:sp>
        <p:nvSpPr>
          <p:cNvPr id="39938" name="内容占位符 2"/>
          <p:cNvSpPr>
            <a:spLocks noGrp="1"/>
          </p:cNvSpPr>
          <p:nvPr>
            <p:ph idx="1"/>
          </p:nvPr>
        </p:nvSpPr>
        <p:spPr>
          <a:xfrm>
            <a:off x="142875" y="928688"/>
            <a:ext cx="8786813" cy="3665537"/>
          </a:xfrm>
        </p:spPr>
        <p:txBody>
          <a:bodyPr/>
          <a:lstStyle/>
          <a:p>
            <a:r>
              <a:rPr lang="en-US" altLang="zh-CN" sz="2400" b="1" smtClean="0"/>
              <a:t>【</a:t>
            </a:r>
            <a:r>
              <a:rPr lang="zh-CN" altLang="en-US" sz="2400" b="1" smtClean="0"/>
              <a:t>例题</a:t>
            </a:r>
            <a:r>
              <a:rPr lang="en-US" altLang="zh-CN" sz="2400" b="1" smtClean="0"/>
              <a:t>】 </a:t>
            </a:r>
            <a:r>
              <a:rPr lang="en-US" altLang="zh-CN" sz="2400" b="1" smtClean="0">
                <a:latin typeface="黑体" panose="02010609060101010101" pitchFamily="49" charset="-122"/>
                <a:ea typeface="黑体" panose="02010609060101010101" pitchFamily="49" charset="-122"/>
              </a:rPr>
              <a:t>2017</a:t>
            </a:r>
            <a:r>
              <a:rPr lang="zh-CN" altLang="en-US" sz="2400" b="1" smtClean="0">
                <a:latin typeface="黑体" panose="02010609060101010101" pitchFamily="49" charset="-122"/>
                <a:ea typeface="黑体" panose="02010609060101010101" pitchFamily="49" charset="-122"/>
              </a:rPr>
              <a:t>年（全国新课标乙）</a:t>
            </a:r>
          </a:p>
          <a:p>
            <a:r>
              <a:rPr lang="en-US" altLang="zh-CN" sz="2000" b="1" smtClean="0">
                <a:latin typeface="黑体" panose="02010609060101010101" pitchFamily="49" charset="-122"/>
                <a:ea typeface="黑体" panose="02010609060101010101" pitchFamily="49" charset="-122"/>
              </a:rPr>
              <a:t>12</a:t>
            </a:r>
            <a:r>
              <a:rPr lang="zh-CN" altLang="en-US" sz="2000" b="1" smtClean="0">
                <a:latin typeface="黑体" panose="02010609060101010101" pitchFamily="49" charset="-122"/>
                <a:ea typeface="黑体" panose="02010609060101010101" pitchFamily="49" charset="-122"/>
              </a:rPr>
              <a:t>．下列对原文有关内容的概括和分析，不正确的一项是（</a:t>
            </a:r>
            <a:r>
              <a:rPr lang="en-US" altLang="zh-CN" sz="2000" b="1" smtClean="0">
                <a:latin typeface="黑体" panose="02010609060101010101" pitchFamily="49" charset="-122"/>
                <a:ea typeface="黑体" panose="02010609060101010101" pitchFamily="49" charset="-122"/>
              </a:rPr>
              <a:t>3</a:t>
            </a:r>
            <a:r>
              <a:rPr lang="zh-CN" altLang="en-US" sz="2000" b="1" smtClean="0">
                <a:latin typeface="黑体" panose="02010609060101010101" pitchFamily="49" charset="-122"/>
                <a:ea typeface="黑体" panose="02010609060101010101" pitchFamily="49" charset="-122"/>
              </a:rPr>
              <a:t>分）</a:t>
            </a:r>
            <a:endParaRPr lang="en-US" altLang="zh-CN" sz="2000" b="1" smtClean="0">
              <a:latin typeface="黑体" panose="02010609060101010101" pitchFamily="49" charset="-122"/>
              <a:ea typeface="黑体" panose="02010609060101010101" pitchFamily="49" charset="-122"/>
            </a:endParaRPr>
          </a:p>
          <a:p>
            <a:r>
              <a:rPr lang="en-US" altLang="zh-CN" sz="2400" b="1" smtClean="0"/>
              <a:t>B</a:t>
            </a:r>
            <a:r>
              <a:rPr lang="zh-CN" altLang="en-US" sz="2400" b="1" smtClean="0"/>
              <a:t>．弘微简言服众，此举受到重视。他参与集会，常与子弟们诗文唱和，住在乌衣巷，称为乌衣之游；又极有文才口才，受到叔父谢混赏识，称为微子。 </a:t>
            </a:r>
            <a:endParaRPr lang="en-US" altLang="zh-CN" sz="2400" b="1" smtClean="0"/>
          </a:p>
          <a:p>
            <a:r>
              <a:rPr lang="zh-CN" altLang="en-US" sz="2400" b="1" smtClean="0">
                <a:latin typeface="华文楷体" panose="02010600040101010101" charset="-122"/>
                <a:ea typeface="华文楷体" panose="02010600040101010101" charset="-122"/>
                <a:cs typeface="华文楷体" panose="02010600040101010101" charset="-122"/>
              </a:rPr>
              <a:t>原文：混（谢混）风格高峻，少所交纳，唯与族子灵运、瞻、曜、弘微并以文义赏会。尝共宴处，居在乌衣巷，故谓之乌衣之游。瞻等才辞辩富，弘微每以约言服之，混特所敬贵，号曰微子。</a:t>
            </a:r>
            <a:endParaRPr lang="en-US" altLang="zh-CN" sz="2400" b="1" smtClean="0">
              <a:latin typeface="华文楷体" panose="02010600040101010101" charset="-122"/>
              <a:ea typeface="华文楷体" panose="02010600040101010101" charset="-122"/>
              <a:cs typeface="华文楷体" panose="02010600040101010101" charset="-122"/>
            </a:endParaRPr>
          </a:p>
          <a:p>
            <a:pPr>
              <a:buFont typeface="Arial" panose="020B0604020202020204" pitchFamily="34" charset="0"/>
              <a:buNone/>
            </a:pPr>
            <a:r>
              <a:rPr lang="zh-CN" altLang="en-US" sz="2400" b="1" smtClean="0"/>
              <a:t/>
            </a:r>
            <a:br>
              <a:rPr lang="zh-CN" altLang="en-US" sz="2400" b="1" smtClean="0"/>
            </a:br>
            <a:endParaRPr lang="zh-CN" altLang="en-US" sz="2400" b="1" smtClean="0"/>
          </a:p>
        </p:txBody>
      </p:sp>
      <p:sp>
        <p:nvSpPr>
          <p:cNvPr id="4" name="椭圆 3"/>
          <p:cNvSpPr/>
          <p:nvPr/>
        </p:nvSpPr>
        <p:spPr>
          <a:xfrm>
            <a:off x="5905500" y="2857500"/>
            <a:ext cx="3024188"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5214938" y="1714500"/>
            <a:ext cx="357187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2299" name="组合 13324"/>
          <p:cNvGrpSpPr/>
          <p:nvPr/>
        </p:nvGrpSpPr>
        <p:grpSpPr>
          <a:xfrm>
            <a:off x="8094345" y="4129405"/>
            <a:ext cx="937895" cy="94170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722313"/>
          </a:xfrm>
        </p:spPr>
        <p:txBody>
          <a:bodyPr rtlCol="0">
            <a:normAutofit fontScale="90000"/>
          </a:bodyPr>
          <a:lstStyle/>
          <a:p>
            <a:pPr algn="l" fontAlgn="auto">
              <a:spcAft>
                <a:spcPts val="0"/>
              </a:spcAft>
              <a:defRPr/>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现场练兵</a:t>
            </a:r>
            <a:r>
              <a:rPr lang="en-US" altLang="zh-CN"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sp>
        <p:nvSpPr>
          <p:cNvPr id="41986" name="内容占位符 2"/>
          <p:cNvSpPr>
            <a:spLocks noGrp="1"/>
          </p:cNvSpPr>
          <p:nvPr>
            <p:ph idx="1"/>
          </p:nvPr>
        </p:nvSpPr>
        <p:spPr>
          <a:xfrm>
            <a:off x="142875" y="857250"/>
            <a:ext cx="8786813" cy="4000500"/>
          </a:xfrm>
        </p:spPr>
        <p:txBody>
          <a:bodyPr/>
          <a:lstStyle/>
          <a:p>
            <a:r>
              <a:rPr lang="zh-CN" altLang="en-US" sz="2000" b="1" smtClean="0">
                <a:latin typeface="黑体" panose="02010609060101010101" pitchFamily="49" charset="-122"/>
                <a:ea typeface="黑体" panose="02010609060101010101" pitchFamily="49" charset="-122"/>
              </a:rPr>
              <a:t>下列对原文有关内容的概括和分析，不正确的一项是（   ）</a:t>
            </a:r>
          </a:p>
          <a:p>
            <a:r>
              <a:rPr lang="en-US" altLang="zh-CN" sz="2800" b="1" smtClean="0">
                <a:latin typeface="黑体" panose="02010609060101010101" pitchFamily="49" charset="-122"/>
                <a:ea typeface="黑体" panose="02010609060101010101" pitchFamily="49" charset="-122"/>
              </a:rPr>
              <a:t>A</a:t>
            </a:r>
            <a:r>
              <a:rPr lang="zh-CN" altLang="en-US" sz="2800" b="1" smtClean="0">
                <a:latin typeface="黑体" panose="02010609060101010101" pitchFamily="49" charset="-122"/>
                <a:ea typeface="黑体" panose="02010609060101010101" pitchFamily="49" charset="-122"/>
              </a:rPr>
              <a:t>．崔慰祖出身官宦家庭，为人孝顺。他的父亲曾担任梁州刺史、奉朝请。父亲去世后他坚持不吃盐，在母亲的劝说下他改变了这种做法。</a:t>
            </a:r>
            <a:endParaRPr lang="en-US" altLang="zh-CN" sz="2800" b="1" smtClean="0">
              <a:latin typeface="黑体" panose="02010609060101010101" pitchFamily="49" charset="-122"/>
              <a:ea typeface="黑体" panose="02010609060101010101" pitchFamily="49" charset="-122"/>
            </a:endParaRPr>
          </a:p>
          <a:p>
            <a:r>
              <a:rPr lang="zh-CN" altLang="en-US" sz="2800" b="1" smtClean="0"/>
              <a:t>原文：</a:t>
            </a:r>
            <a:r>
              <a:rPr lang="zh-CN" altLang="en-US" sz="2800" b="1" smtClean="0">
                <a:latin typeface="楷体" panose="02010609060101010101" pitchFamily="49" charset="-122"/>
                <a:ea typeface="楷体" panose="02010609060101010101" pitchFamily="49" charset="-122"/>
              </a:rPr>
              <a:t>崔慰祖，字悦宗，清河东武城人也。父庆绪，永明中为梁州刺史。慰祖解褐奉朝请。父丧不食盐，母曰：“汝既无兄弟，又未有子胤。毁不灭性，</a:t>
            </a:r>
            <a:r>
              <a:rPr lang="zh-CN" altLang="en-US" sz="2800" b="1" smtClean="0">
                <a:solidFill>
                  <a:srgbClr val="0070C0"/>
                </a:solidFill>
                <a:latin typeface="楷体" panose="02010609060101010101" pitchFamily="49" charset="-122"/>
                <a:ea typeface="楷体" panose="02010609060101010101" pitchFamily="49" charset="-122"/>
              </a:rPr>
              <a:t>政</a:t>
            </a:r>
            <a:r>
              <a:rPr lang="zh-CN" altLang="en-US" sz="2800" b="1" smtClean="0">
                <a:latin typeface="楷体" panose="02010609060101010101" pitchFamily="49" charset="-122"/>
                <a:ea typeface="楷体" panose="02010609060101010101" pitchFamily="49" charset="-122"/>
              </a:rPr>
              <a:t>当不进肴羞耳，如何绝盐？吾今亦不食矣。”慰祖不得已，从之。</a:t>
            </a:r>
          </a:p>
          <a:p>
            <a:endParaRPr lang="zh-CN" altLang="en-US" sz="2800" b="1" smtClean="0"/>
          </a:p>
        </p:txBody>
      </p:sp>
      <p:sp>
        <p:nvSpPr>
          <p:cNvPr id="4" name="椭圆 3"/>
          <p:cNvSpPr/>
          <p:nvPr/>
        </p:nvSpPr>
        <p:spPr>
          <a:xfrm>
            <a:off x="3714750" y="3071813"/>
            <a:ext cx="3000375" cy="5000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4"/>
          <p:cNvSpPr/>
          <p:nvPr/>
        </p:nvSpPr>
        <p:spPr>
          <a:xfrm>
            <a:off x="428625" y="1714500"/>
            <a:ext cx="3571875"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6357938" y="1285875"/>
            <a:ext cx="1785937"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813"/>
            <a:ext cx="8229600" cy="3808412"/>
          </a:xfrm>
        </p:spPr>
        <p:txBody>
          <a:bodyPr rtlCol="0">
            <a:normAutofit fontScale="72500" lnSpcReduction="200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t>2014</a:t>
            </a:r>
            <a:r>
              <a:rPr lang="zh-CN" altLang="en-US" b="1" dirty="0" smtClean="0"/>
              <a:t>年高考语文试题（新课标甲卷）</a:t>
            </a:r>
          </a:p>
          <a:p>
            <a:pPr fontAlgn="auto">
              <a:lnSpc>
                <a:spcPct val="130000"/>
              </a:lnSpc>
              <a:spcBef>
                <a:spcPts val="0"/>
              </a:spcBef>
              <a:spcAft>
                <a:spcPts val="0"/>
              </a:spcAft>
              <a:buFont typeface="Arial" panose="020B0604020202020204" pitchFamily="34" charset="0"/>
              <a:buChar char="•"/>
              <a:defRPr/>
            </a:pPr>
            <a:r>
              <a:rPr lang="en-US" altLang="zh-CN" b="1" dirty="0" smtClean="0"/>
              <a:t>1</a:t>
            </a:r>
            <a:r>
              <a:rPr lang="zh-CN" altLang="en-US" b="1" dirty="0" smtClean="0"/>
              <a:t>．下列对原文的概括和分析，不正确的一项是（</a:t>
            </a:r>
            <a:r>
              <a:rPr lang="en-US" altLang="zh-CN" b="1" dirty="0" smtClean="0"/>
              <a:t>3</a:t>
            </a:r>
            <a:r>
              <a:rPr lang="zh-CN" altLang="en-US" b="1" dirty="0" smtClean="0"/>
              <a:t>分 ）</a:t>
            </a:r>
            <a:br>
              <a:rPr lang="zh-CN" altLang="en-US" b="1" dirty="0" smtClean="0"/>
            </a:br>
            <a:r>
              <a:rPr lang="zh-CN" altLang="en-US" b="1" dirty="0" smtClean="0"/>
              <a:t>　　</a:t>
            </a:r>
            <a:r>
              <a:rPr lang="en-US" altLang="zh-CN" b="1" dirty="0" smtClean="0"/>
              <a:t>B</a:t>
            </a:r>
            <a:r>
              <a:rPr lang="zh-CN" altLang="en-US" b="1" dirty="0" smtClean="0"/>
              <a:t>．韩文刚正不屈，敢于奏议国事，武宗继位，诸项费用供给不足，他不顾非议，一再提出自己看法；有关机构冗员渐增，他援引成例，着手压缩编制。</a:t>
            </a:r>
            <a:endParaRPr lang="en-US" altLang="zh-CN" b="1" dirty="0" smtClean="0"/>
          </a:p>
          <a:p>
            <a:pPr fontAlgn="auto">
              <a:lnSpc>
                <a:spcPct val="130000"/>
              </a:lnSpc>
              <a:spcBef>
                <a:spcPts val="0"/>
              </a:spcBef>
              <a:spcAft>
                <a:spcPts val="0"/>
              </a:spcAft>
              <a:buFont typeface="Arial" panose="020B0604020202020204" pitchFamily="34" charset="0"/>
              <a:buChar char="•"/>
              <a:defRPr/>
            </a:pPr>
            <a:r>
              <a:rPr lang="zh-CN" altLang="en-US" b="1" dirty="0" smtClean="0"/>
              <a:t>原文：</a:t>
            </a:r>
            <a:r>
              <a:rPr lang="zh-CN" altLang="en-US" b="1" dirty="0" smtClean="0">
                <a:latin typeface="华文楷体" panose="02010600040101010101" charset="-122"/>
                <a:ea typeface="华文楷体" panose="02010600040101010101" charset="-122"/>
              </a:rPr>
              <a:t>武宗即位，赏赉及山陵、大婚诸费，需银百八十万两有奇，部帑不给。文请先发承运库，诏不许。文言：“帑藏虚，</a:t>
            </a:r>
            <a:r>
              <a:rPr lang="en-US" altLang="zh-CN" b="1" dirty="0" smtClean="0">
                <a:latin typeface="华文楷体" panose="02010600040101010101" charset="-122"/>
                <a:ea typeface="华文楷体" panose="02010600040101010101" charset="-122"/>
              </a:rPr>
              <a:t>……</a:t>
            </a:r>
            <a:r>
              <a:rPr lang="zh-CN" altLang="en-US" b="1" dirty="0" smtClean="0">
                <a:latin typeface="华文楷体" panose="02010600040101010101" charset="-122"/>
                <a:ea typeface="华文楷体" panose="02010600040101010101" charset="-122"/>
              </a:rPr>
              <a:t>且尽罢诸不急费。”旧制，监局、仓库内官不过二三人，后渐添注，或一仓十余人，文力请裁汰。</a:t>
            </a:r>
            <a:endParaRPr lang="zh-CN" altLang="en-US" b="1" dirty="0">
              <a:latin typeface="华文楷体" panose="02010600040101010101" charset="-122"/>
              <a:ea typeface="华文楷体" panose="02010600040101010101" charset="-122"/>
            </a:endParaRPr>
          </a:p>
        </p:txBody>
      </p:sp>
      <p:sp>
        <p:nvSpPr>
          <p:cNvPr id="5" name="椭圆 4"/>
          <p:cNvSpPr/>
          <p:nvPr/>
        </p:nvSpPr>
        <p:spPr>
          <a:xfrm>
            <a:off x="5334000" y="3992563"/>
            <a:ext cx="1285875"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3771900" y="2393950"/>
            <a:ext cx="1857375" cy="3571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a:spLocks noChangeArrowheads="1"/>
          </p:cNvSpPr>
          <p:nvPr/>
        </p:nvSpPr>
        <p:spPr bwMode="auto">
          <a:xfrm>
            <a:off x="6500813" y="357188"/>
            <a:ext cx="2038350" cy="646112"/>
          </a:xfrm>
          <a:prstGeom prst="rect">
            <a:avLst/>
          </a:prstGeom>
          <a:noFill/>
          <a:ln w="9525">
            <a:solidFill>
              <a:schemeClr val="accent1"/>
            </a:solidFill>
            <a:miter lim="800000"/>
          </a:ln>
        </p:spPr>
        <p:txBody>
          <a:bodyPr wrap="none">
            <a:spAutoFit/>
          </a:bodyPr>
          <a:lstStyle/>
          <a:p>
            <a:r>
              <a:rPr lang="zh-CN" altLang="en-US" sz="3600" b="1">
                <a:solidFill>
                  <a:srgbClr val="FF0000"/>
                </a:solidFill>
                <a:latin typeface="黑体" panose="02010609060101010101" pitchFamily="49" charset="-122"/>
                <a:ea typeface="黑体" panose="02010609060101010101" pitchFamily="49" charset="-122"/>
              </a:rPr>
              <a:t>无中生有</a:t>
            </a:r>
          </a:p>
        </p:txBody>
      </p:sp>
      <p:sp>
        <p:nvSpPr>
          <p:cNvPr id="44037" name="标题 1"/>
          <p:cNvSpPr>
            <a:spLocks noGrp="1"/>
          </p:cNvSpPr>
          <p:nvPr>
            <p:ph type="title"/>
          </p:nvPr>
        </p:nvSpPr>
        <p:spPr/>
        <p:txBody>
          <a:bodyPr/>
          <a:lstStyle/>
          <a:p>
            <a:endParaRPr lang="zh-CN" altLang="en-US" smtClean="0"/>
          </a:p>
        </p:txBody>
      </p:sp>
      <p:grpSp>
        <p:nvGrpSpPr>
          <p:cNvPr id="12299" name="组合 13324"/>
          <p:cNvGrpSpPr/>
          <p:nvPr/>
        </p:nvGrpSpPr>
        <p:grpSpPr>
          <a:xfrm>
            <a:off x="7791450" y="3837305"/>
            <a:ext cx="1240790" cy="1233805"/>
            <a:chOff x="4150" y="3295"/>
            <a:chExt cx="1610" cy="1025"/>
          </a:xfrm>
        </p:grpSpPr>
        <p:pic>
          <p:nvPicPr>
            <p:cNvPr id="12300" name="图片 13321" descr="301124464923"/>
            <p:cNvPicPr>
              <a:picLocks noChangeAspect="1"/>
            </p:cNvPicPr>
            <p:nvPr/>
          </p:nvPicPr>
          <p:blipFill>
            <a:blip r:embed="rId3"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785813"/>
            <a:ext cx="8715375" cy="4214812"/>
          </a:xfrm>
        </p:spPr>
        <p:txBody>
          <a:bodyPr rtlCol="0">
            <a:normAutofit fontScale="62500" lnSpcReduction="200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2</a:t>
            </a:r>
            <a:r>
              <a:rPr lang="zh-CN" altLang="en-US" b="1" dirty="0" smtClean="0">
                <a:latin typeface="黑体" panose="02010609060101010101" pitchFamily="49" charset="-122"/>
                <a:ea typeface="黑体" panose="02010609060101010101" pitchFamily="49" charset="-122"/>
              </a:rPr>
              <a:t>．下列对原文有关内容的分析和概括，不正确的一项是（</a:t>
            </a:r>
            <a:r>
              <a:rPr lang="en-US" altLang="zh-CN" b="1" dirty="0" smtClean="0">
                <a:latin typeface="黑体" panose="02010609060101010101" pitchFamily="49" charset="-122"/>
                <a:ea typeface="黑体" panose="02010609060101010101" pitchFamily="49" charset="-122"/>
              </a:rPr>
              <a:t>3</a:t>
            </a:r>
            <a:r>
              <a:rPr lang="zh-CN" altLang="en-US" b="1" dirty="0" smtClean="0">
                <a:latin typeface="黑体" panose="02010609060101010101" pitchFamily="49" charset="-122"/>
                <a:ea typeface="黑体" panose="02010609060101010101" pitchFamily="49" charset="-122"/>
              </a:rPr>
              <a:t>分） </a:t>
            </a:r>
            <a:br>
              <a:rPr lang="zh-CN" altLang="en-US" b="1" dirty="0" smtClean="0">
                <a:latin typeface="黑体" panose="02010609060101010101" pitchFamily="49" charset="-122"/>
                <a:ea typeface="黑体" panose="02010609060101010101" pitchFamily="49" charset="-122"/>
              </a:rPr>
            </a:br>
            <a:r>
              <a:rPr lang="zh-CN" altLang="en-US" b="1" dirty="0" smtClean="0">
                <a:latin typeface="黑体" panose="02010609060101010101" pitchFamily="49" charset="-122"/>
                <a:ea typeface="黑体" panose="02010609060101010101" pitchFamily="49" charset="-122"/>
              </a:rPr>
              <a:t>　　</a:t>
            </a:r>
            <a:r>
              <a:rPr lang="en-US" altLang="zh-CN" sz="3400" b="1" dirty="0" smtClean="0">
                <a:latin typeface="黑体" panose="02010609060101010101" pitchFamily="49" charset="-122"/>
                <a:ea typeface="黑体" panose="02010609060101010101" pitchFamily="49" charset="-122"/>
              </a:rPr>
              <a:t>A</a:t>
            </a:r>
            <a:r>
              <a:rPr lang="zh-CN" altLang="en-US" sz="3400" b="1" dirty="0" smtClean="0">
                <a:latin typeface="黑体" panose="02010609060101010101" pitchFamily="49" charset="-122"/>
                <a:ea typeface="黑体" panose="02010609060101010101" pitchFamily="49" charset="-122"/>
              </a:rPr>
              <a:t>．刘秉忠才华横溢，不拘一格。他出身于官宦世家，出仕后又弃官隐居为僧。后受世祖召见，与海云禅师一起入府觐见，颇受赏识。</a:t>
            </a:r>
            <a:br>
              <a:rPr lang="zh-CN" altLang="en-US" sz="3400" b="1" dirty="0" smtClean="0">
                <a:latin typeface="黑体" panose="02010609060101010101" pitchFamily="49" charset="-122"/>
                <a:ea typeface="黑体" panose="02010609060101010101" pitchFamily="49" charset="-122"/>
              </a:rPr>
            </a:br>
            <a:r>
              <a:rPr lang="zh-CN" altLang="en-US" sz="3400" b="1" dirty="0" smtClean="0">
                <a:latin typeface="黑体" panose="02010609060101010101" pitchFamily="49" charset="-122"/>
                <a:ea typeface="黑体" panose="02010609060101010101" pitchFamily="49" charset="-122"/>
              </a:rPr>
              <a:t>　　</a:t>
            </a:r>
            <a:r>
              <a:rPr lang="zh-CN" altLang="en-US" b="1" dirty="0" smtClean="0"/>
              <a:t>原文：</a:t>
            </a:r>
            <a:r>
              <a:rPr lang="zh-CN" altLang="en-US" sz="3500" b="1" dirty="0" smtClean="0">
                <a:latin typeface="楷体" panose="02010609060101010101" pitchFamily="49" charset="-122"/>
                <a:ea typeface="楷体" panose="02010609060101010101" pitchFamily="49" charset="-122"/>
              </a:rPr>
              <a:t>刘秉忠</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字仲晦。其先瑞州人也</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世仕辽</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为官族。</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十七</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为邢台节度使府令史</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以养其亲。后弃而隐武安山中。久之</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天宁虚照禅师遣徒招致为僧</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后游云中，留居南堂寺。世祖在潜邸，海云禅师被召，过云中，闻其博学多材艺，邀与俱行。既入见，应对称旨，屡承顾问。</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论天下事如指诸掌。世祖大爱之。</a:t>
            </a:r>
            <a:r>
              <a:rPr lang="en-US" altLang="zh-CN" sz="3500" b="1" dirty="0" smtClean="0">
                <a:latin typeface="楷体" panose="02010609060101010101" pitchFamily="49" charset="-122"/>
                <a:ea typeface="楷体" panose="02010609060101010101" pitchFamily="49" charset="-122"/>
              </a:rPr>
              <a:t>……</a:t>
            </a:r>
            <a:r>
              <a:rPr lang="zh-CN" altLang="en-US" sz="3500" b="1" dirty="0" smtClean="0">
                <a:latin typeface="楷体" panose="02010609060101010101" pitchFamily="49" charset="-122"/>
                <a:ea typeface="楷体" panose="02010609060101010101" pitchFamily="49" charset="-122"/>
              </a:rPr>
              <a:t>上书数千百言，世祖嘉纳焉。</a:t>
            </a:r>
            <a:br>
              <a:rPr lang="zh-CN" altLang="en-US" sz="3500" b="1" dirty="0" smtClean="0">
                <a:latin typeface="楷体" panose="02010609060101010101" pitchFamily="49" charset="-122"/>
                <a:ea typeface="楷体" panose="02010609060101010101" pitchFamily="49" charset="-122"/>
              </a:rPr>
            </a:br>
            <a:r>
              <a:rPr lang="zh-CN" altLang="en-US" sz="3500" b="1" dirty="0" smtClean="0">
                <a:latin typeface="楷体" panose="02010609060101010101" pitchFamily="49" charset="-122"/>
                <a:ea typeface="楷体" panose="02010609060101010101" pitchFamily="49" charset="-122"/>
              </a:rPr>
              <a:t>　　</a:t>
            </a:r>
            <a:endParaRPr lang="zh-CN" altLang="en-US" sz="3500" b="1" dirty="0">
              <a:latin typeface="楷体" panose="02010609060101010101" pitchFamily="49" charset="-122"/>
              <a:ea typeface="楷体" panose="02010609060101010101" pitchFamily="49" charset="-122"/>
            </a:endParaRPr>
          </a:p>
        </p:txBody>
      </p:sp>
      <p:sp>
        <p:nvSpPr>
          <p:cNvPr id="5" name="椭圆 4"/>
          <p:cNvSpPr/>
          <p:nvPr/>
        </p:nvSpPr>
        <p:spPr>
          <a:xfrm>
            <a:off x="6076950" y="3008313"/>
            <a:ext cx="1714500"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1984375" y="1455738"/>
            <a:ext cx="200025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1012825" y="3008313"/>
            <a:ext cx="1857375"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a:spLocks noChangeArrowheads="1"/>
          </p:cNvSpPr>
          <p:nvPr/>
        </p:nvSpPr>
        <p:spPr bwMode="auto">
          <a:xfrm>
            <a:off x="6858000" y="214313"/>
            <a:ext cx="1627188" cy="523875"/>
          </a:xfrm>
          <a:prstGeom prst="rect">
            <a:avLst/>
          </a:prstGeom>
          <a:noFill/>
          <a:ln w="9525">
            <a:solidFill>
              <a:schemeClr val="accent1"/>
            </a:solidFill>
            <a:miter lim="800000"/>
          </a:ln>
        </p:spPr>
        <p:txBody>
          <a:bodyPr wrap="none">
            <a:spAutoFit/>
          </a:bodyPr>
          <a:lstStyle/>
          <a:p>
            <a:r>
              <a:rPr lang="zh-CN" altLang="en-US" sz="2800" b="1">
                <a:solidFill>
                  <a:srgbClr val="FF0000"/>
                </a:solidFill>
                <a:latin typeface="黑体" panose="02010609060101010101" pitchFamily="49" charset="-122"/>
                <a:ea typeface="黑体" panose="02010609060101010101" pitchFamily="49" charset="-122"/>
              </a:rPr>
              <a:t>张冠李戴</a:t>
            </a:r>
            <a:endParaRPr lang="zh-CN" altLang="en-US" sz="2800">
              <a:latin typeface="Calibri" panose="020F0502020204030204" pitchFamily="34" charset="0"/>
            </a:endParaRPr>
          </a:p>
        </p:txBody>
      </p:sp>
      <p:sp>
        <p:nvSpPr>
          <p:cNvPr id="46086" name="标题 1"/>
          <p:cNvSpPr>
            <a:spLocks noGrp="1"/>
          </p:cNvSpPr>
          <p:nvPr>
            <p:ph type="title"/>
          </p:nvPr>
        </p:nvSpPr>
        <p:spPr/>
        <p:txBody>
          <a:bodyPr/>
          <a:lstStyle/>
          <a:p>
            <a:endParaRPr lang="zh-CN" altLang="en-US" smtClean="0"/>
          </a:p>
        </p:txBody>
      </p:sp>
      <p:grpSp>
        <p:nvGrpSpPr>
          <p:cNvPr id="12299" name="组合 13324"/>
          <p:cNvGrpSpPr/>
          <p:nvPr/>
        </p:nvGrpSpPr>
        <p:grpSpPr>
          <a:xfrm>
            <a:off x="7791450" y="3837305"/>
            <a:ext cx="1240790" cy="1233805"/>
            <a:chOff x="4150" y="3295"/>
            <a:chExt cx="1610" cy="1025"/>
          </a:xfrm>
        </p:grpSpPr>
        <p:pic>
          <p:nvPicPr>
            <p:cNvPr id="12300" name="图片 13321" descr="301124464923"/>
            <p:cNvPicPr>
              <a:picLocks noChangeAspect="1"/>
            </p:cNvPicPr>
            <p:nvPr/>
          </p:nvPicPr>
          <p:blipFill>
            <a:blip r:embed="rId2"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ldLvl="0" animBg="1"/>
      <p:bldP spid="6" grpId="0" bldLvl="0" animBg="1"/>
      <p:bldP spid="7" grpId="0" bldLvl="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714375"/>
            <a:ext cx="8786813" cy="4214813"/>
          </a:xfrm>
        </p:spPr>
        <p:txBody>
          <a:bodyPr/>
          <a:lstStyle/>
          <a:p>
            <a:r>
              <a:rPr lang="en-US" altLang="zh-CN" sz="2400" b="1" smtClean="0">
                <a:latin typeface="黑体" panose="02010609060101010101" pitchFamily="49" charset="-122"/>
                <a:ea typeface="黑体" panose="02010609060101010101" pitchFamily="49" charset="-122"/>
              </a:rPr>
              <a:t>3.</a:t>
            </a:r>
            <a:r>
              <a:rPr lang="zh-CN" altLang="en-US" sz="2400" b="1" smtClean="0">
                <a:latin typeface="黑体" panose="02010609060101010101" pitchFamily="49" charset="-122"/>
                <a:ea typeface="黑体" panose="02010609060101010101" pitchFamily="49" charset="-122"/>
              </a:rPr>
              <a:t>下列对原文有关内容的概括和分析，不正确的一项是（</a:t>
            </a:r>
            <a:r>
              <a:rPr lang="en-US" altLang="zh-CN" sz="2400" b="1" smtClean="0">
                <a:latin typeface="黑体" panose="02010609060101010101" pitchFamily="49" charset="-122"/>
                <a:ea typeface="黑体" panose="02010609060101010101" pitchFamily="49" charset="-122"/>
              </a:rPr>
              <a:t>3</a:t>
            </a:r>
            <a:r>
              <a:rPr lang="zh-CN" altLang="en-US" sz="2400" b="1" smtClean="0">
                <a:latin typeface="黑体" panose="02010609060101010101" pitchFamily="49" charset="-122"/>
                <a:ea typeface="黑体" panose="02010609060101010101" pitchFamily="49" charset="-122"/>
              </a:rPr>
              <a:t>分）</a:t>
            </a:r>
            <a:br>
              <a:rPr lang="zh-CN" altLang="en-US" sz="2400" b="1" smtClean="0">
                <a:latin typeface="黑体" panose="02010609060101010101" pitchFamily="49" charset="-122"/>
                <a:ea typeface="黑体" panose="02010609060101010101" pitchFamily="49" charset="-122"/>
              </a:rPr>
            </a:br>
            <a:r>
              <a:rPr lang="en-US" altLang="zh-CN" sz="2400" b="1" smtClean="0">
                <a:latin typeface="黑体" panose="02010609060101010101" pitchFamily="49" charset="-122"/>
                <a:ea typeface="黑体" panose="02010609060101010101" pitchFamily="49" charset="-122"/>
              </a:rPr>
              <a:t>B.</a:t>
            </a:r>
            <a:r>
              <a:rPr lang="zh-CN" altLang="en-US" sz="2400" b="1" smtClean="0">
                <a:solidFill>
                  <a:srgbClr val="0000FF"/>
                </a:solidFill>
                <a:latin typeface="黑体" panose="02010609060101010101" pitchFamily="49" charset="-122"/>
                <a:ea typeface="黑体" panose="02010609060101010101" pitchFamily="49" charset="-122"/>
              </a:rPr>
              <a:t>种谔备受重用。</a:t>
            </a:r>
            <a:r>
              <a:rPr lang="zh-CN" altLang="en-US" sz="2400" b="1" smtClean="0">
                <a:latin typeface="黑体" panose="02010609060101010101" pitchFamily="49" charset="-122"/>
                <a:ea typeface="黑体" panose="02010609060101010101" pitchFamily="49" charset="-122"/>
              </a:rPr>
              <a:t>皇帝认为种谔正值壮年，有征讨西夏的决心，就委以重任，让他节制众将；他的官职一路升迁，一直做到龙神卫四厢都指挥使。</a:t>
            </a:r>
            <a:endParaRPr lang="en-US" altLang="zh-CN" sz="2400" b="1" smtClean="0">
              <a:latin typeface="黑体" panose="02010609060101010101" pitchFamily="49" charset="-122"/>
              <a:ea typeface="黑体" panose="02010609060101010101" pitchFamily="49" charset="-122"/>
            </a:endParaRPr>
          </a:p>
          <a:p>
            <a:r>
              <a:rPr lang="zh-CN" altLang="en-US" sz="2400" b="1" smtClean="0"/>
              <a:t>原文：</a:t>
            </a:r>
            <a:r>
              <a:rPr lang="zh-CN" altLang="en-US" sz="2400" b="1" smtClean="0">
                <a:latin typeface="楷体" panose="02010609060101010101" pitchFamily="49" charset="-122"/>
                <a:ea typeface="楷体" panose="02010609060101010101" pitchFamily="49" charset="-122"/>
              </a:rPr>
              <a:t>遂入对，大言曰：“夏国无人，秉常孺子，臣往持其臂以来耳。”帝壮之，决意西讨，以为经略安抚副使，诸将悉听节制。敌屯兵夏州，谔率本路并</a:t>
            </a:r>
            <a:r>
              <a:rPr lang="zh-CN" altLang="en-US" sz="2400" b="1" smtClean="0">
                <a:solidFill>
                  <a:srgbClr val="FF0000"/>
                </a:solidFill>
                <a:latin typeface="楷体" panose="02010609060101010101" pitchFamily="49" charset="-122"/>
                <a:ea typeface="楷体" panose="02010609060101010101" pitchFamily="49" charset="-122"/>
              </a:rPr>
              <a:t>畿</a:t>
            </a:r>
            <a:r>
              <a:rPr lang="zh-CN" altLang="en-US" sz="2400" b="1" smtClean="0">
                <a:latin typeface="楷体" panose="02010609060101010101" pitchFamily="49" charset="-122"/>
                <a:ea typeface="楷体" panose="02010609060101010101" pitchFamily="49" charset="-122"/>
              </a:rPr>
              <a:t>内七将兵攻</a:t>
            </a:r>
            <a:r>
              <a:rPr lang="zh-CN" altLang="en-US" sz="2400" b="1" u="sng" smtClean="0">
                <a:latin typeface="楷体" panose="02010609060101010101" pitchFamily="49" charset="-122"/>
                <a:ea typeface="楷体" panose="02010609060101010101" pitchFamily="49" charset="-122"/>
              </a:rPr>
              <a:t>米脂</a:t>
            </a:r>
            <a:r>
              <a:rPr lang="zh-CN" altLang="en-US" sz="2400" b="1" smtClean="0">
                <a:latin typeface="楷体" panose="02010609060101010101" pitchFamily="49" charset="-122"/>
                <a:ea typeface="楷体" panose="02010609060101010101" pitchFamily="49" charset="-122"/>
              </a:rPr>
              <a:t>，三日未下。夏兵八万来援，谔御之无定川，伏兵发，断其首尾，大破之。</a:t>
            </a:r>
            <a:r>
              <a:rPr lang="zh-CN" altLang="en-US" sz="2400" b="1" smtClean="0">
                <a:solidFill>
                  <a:srgbClr val="FF0000"/>
                </a:solidFill>
                <a:latin typeface="楷体" panose="02010609060101010101" pitchFamily="49" charset="-122"/>
                <a:ea typeface="楷体" panose="02010609060101010101" pitchFamily="49" charset="-122"/>
              </a:rPr>
              <a:t>捷</a:t>
            </a:r>
            <a:r>
              <a:rPr lang="zh-CN" altLang="en-US" sz="2400" b="1" smtClean="0">
                <a:latin typeface="楷体" panose="02010609060101010101" pitchFamily="49" charset="-122"/>
                <a:ea typeface="楷体" panose="02010609060101010101" pitchFamily="49" charset="-122"/>
              </a:rPr>
              <a:t>书闻，帝大喜，群臣称贺。迁凤州团练使、龙神卫四厢都指挥使。</a:t>
            </a:r>
            <a:r>
              <a:rPr lang="zh-CN" altLang="en-US" sz="2400" b="1" smtClean="0"/>
              <a:t/>
            </a:r>
            <a:br>
              <a:rPr lang="zh-CN" altLang="en-US" sz="2400" b="1" smtClean="0"/>
            </a:br>
            <a:endParaRPr lang="zh-CN" altLang="en-US" sz="2400" b="1" smtClean="0"/>
          </a:p>
        </p:txBody>
      </p:sp>
      <p:sp>
        <p:nvSpPr>
          <p:cNvPr id="5" name="椭圆 4"/>
          <p:cNvSpPr/>
          <p:nvPr/>
        </p:nvSpPr>
        <p:spPr>
          <a:xfrm>
            <a:off x="2460625" y="2571750"/>
            <a:ext cx="2643188"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3243263" y="1063625"/>
            <a:ext cx="4500562"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a:spLocks noChangeArrowheads="1"/>
          </p:cNvSpPr>
          <p:nvPr/>
        </p:nvSpPr>
        <p:spPr bwMode="auto">
          <a:xfrm>
            <a:off x="7000875" y="142875"/>
            <a:ext cx="1627188" cy="523875"/>
          </a:xfrm>
          <a:prstGeom prst="rect">
            <a:avLst/>
          </a:prstGeom>
          <a:noFill/>
          <a:ln w="9525">
            <a:solidFill>
              <a:schemeClr val="accent1"/>
            </a:solidFill>
            <a:miter lim="800000"/>
          </a:ln>
        </p:spPr>
        <p:txBody>
          <a:bodyPr wrap="none">
            <a:spAutoFit/>
          </a:bodyPr>
          <a:lstStyle/>
          <a:p>
            <a:r>
              <a:rPr lang="zh-CN" altLang="en-US" sz="2800" b="1">
                <a:solidFill>
                  <a:srgbClr val="FF0000"/>
                </a:solidFill>
                <a:latin typeface="黑体" panose="02010609060101010101" pitchFamily="49" charset="-122"/>
                <a:ea typeface="黑体" panose="02010609060101010101" pitchFamily="49" charset="-122"/>
              </a:rPr>
              <a:t>曲解文意</a:t>
            </a:r>
            <a:endParaRPr lang="zh-CN" altLang="en-US" sz="2800">
              <a:latin typeface="Calibri" panose="020F0502020204030204" pitchFamily="34" charset="0"/>
            </a:endParaRPr>
          </a:p>
        </p:txBody>
      </p:sp>
      <p:sp>
        <p:nvSpPr>
          <p:cNvPr id="47109" name="标题 1"/>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bldLvl="0" animBg="1"/>
      <p:bldP spid="6" grpId="0" bldLvl="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142875"/>
            <a:ext cx="8743950" cy="5000625"/>
          </a:xfrm>
        </p:spPr>
        <p:txBody>
          <a:bodyPr rtlCol="0">
            <a:normAutofit fontScale="95000"/>
          </a:bodyPr>
          <a:lstStyle/>
          <a:p>
            <a:pPr fontAlgn="auto">
              <a:spcAft>
                <a:spcPts val="0"/>
              </a:spcAft>
              <a:buFont typeface="Arial" panose="020B0604020202020204" pitchFamily="34" charset="0"/>
              <a:buChar char="•"/>
              <a:defRPr/>
            </a:pPr>
            <a:r>
              <a:rPr lang="zh-CN" altLang="en-US" b="1" dirty="0" smtClean="0"/>
              <a:t>译文：种谔于是入朝见皇帝，夸口说：“西夏国没有人才，秉常是个孩子，我前去即可抓住他的手臂把他带来。”皇帝认为他豪壮，决意西征，任命他做经略安抚副使，众将全听他的指挥。敌人屯兵于夏州，种谔率领本路和京畿内的七个将领所属的军队攻打米脂，三天没有攻克。西夏八万军队来援救，种谔在无定川抵御，伏兵出击，截断敌军的首尾，大破西夏援军。捷报传到朝廷，皇帝大喜，群臣都向皇帝祝贺。种谔升任凤州团练使、龙神卫四厢都指挥使。</a:t>
            </a:r>
            <a:endParaRPr lang="zh-CN" alt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p:cNvSpPr>
            <a:spLocks noGrp="1"/>
          </p:cNvSpPr>
          <p:nvPr>
            <p:ph type="title"/>
          </p:nvPr>
        </p:nvSpPr>
        <p:spPr/>
        <p:txBody>
          <a:bodyPr/>
          <a:lstStyle/>
          <a:p>
            <a:pPr algn="l"/>
            <a:r>
              <a:rPr lang="zh-CN" altLang="en-US" smtClean="0"/>
              <a:t>文意概括归纳题小结</a:t>
            </a:r>
          </a:p>
        </p:txBody>
      </p:sp>
      <p:sp>
        <p:nvSpPr>
          <p:cNvPr id="4" name="标题 1"/>
          <p:cNvSpPr>
            <a:spLocks noGrp="1"/>
          </p:cNvSpPr>
          <p:nvPr>
            <p:ph idx="1"/>
          </p:nvPr>
        </p:nvSpPr>
        <p:spPr>
          <a:xfrm>
            <a:off x="285750" y="1200150"/>
            <a:ext cx="8572500" cy="3394075"/>
          </a:xfrm>
        </p:spPr>
        <p:txBody>
          <a:bodyPr/>
          <a:lstStyle/>
          <a:p>
            <a:pPr>
              <a:lnSpc>
                <a:spcPct val="150000"/>
              </a:lnSpc>
              <a:spcBef>
                <a:spcPct val="0"/>
              </a:spcBef>
            </a:pPr>
            <a:r>
              <a:rPr lang="zh-CN" altLang="en-US" sz="2800" b="1" smtClean="0">
                <a:solidFill>
                  <a:srgbClr val="FF0000"/>
                </a:solidFill>
                <a:latin typeface="黑体" panose="02010609060101010101" pitchFamily="49" charset="-122"/>
                <a:ea typeface="黑体" panose="02010609060101010101" pitchFamily="49" charset="-122"/>
              </a:rPr>
              <a:t>把握</a:t>
            </a:r>
            <a:r>
              <a:rPr lang="zh-CN" altLang="en-US" sz="2800" b="1" smtClean="0">
                <a:solidFill>
                  <a:srgbClr val="0000FF"/>
                </a:solidFill>
                <a:latin typeface="黑体" panose="02010609060101010101" pitchFamily="49" charset="-122"/>
                <a:ea typeface="黑体" panose="02010609060101010101" pitchFamily="49" charset="-122"/>
              </a:rPr>
              <a:t>比对关键点</a:t>
            </a:r>
            <a:r>
              <a:rPr lang="zh-CN" altLang="en-US" sz="2800" b="1" smtClean="0">
                <a:solidFill>
                  <a:srgbClr val="FF0000"/>
                </a:solidFill>
                <a:latin typeface="黑体" panose="02010609060101010101" pitchFamily="49" charset="-122"/>
                <a:ea typeface="黑体" panose="02010609060101010101" pitchFamily="49" charset="-122"/>
              </a:rPr>
              <a:t>，有的放矢，提高效率</a:t>
            </a:r>
            <a:endParaRPr lang="en-US" altLang="zh-CN" sz="2800" b="1" smtClean="0">
              <a:solidFill>
                <a:srgbClr val="FF0000"/>
              </a:solidFill>
              <a:latin typeface="黑体" panose="02010609060101010101" pitchFamily="49" charset="-122"/>
              <a:ea typeface="黑体" panose="02010609060101010101" pitchFamily="49" charset="-122"/>
            </a:endParaRPr>
          </a:p>
          <a:p>
            <a:pPr>
              <a:lnSpc>
                <a:spcPct val="150000"/>
              </a:lnSpc>
              <a:spcBef>
                <a:spcPct val="0"/>
              </a:spcBef>
            </a:pPr>
            <a:r>
              <a:rPr lang="zh-CN" altLang="en-US" sz="2800" b="1" smtClean="0">
                <a:solidFill>
                  <a:srgbClr val="0000FF"/>
                </a:solidFill>
                <a:latin typeface="黑体" panose="02010609060101010101" pitchFamily="49" charset="-122"/>
                <a:ea typeface="黑体" panose="02010609060101010101" pitchFamily="49" charset="-122"/>
              </a:rPr>
              <a:t> </a:t>
            </a:r>
            <a:r>
              <a:rPr lang="zh-CN" altLang="en-US" sz="2800" b="1" smtClean="0">
                <a:solidFill>
                  <a:srgbClr val="FF0000"/>
                </a:solidFill>
                <a:latin typeface="黑体" panose="02010609060101010101" pitchFamily="49" charset="-122"/>
                <a:ea typeface="黑体" panose="02010609060101010101" pitchFamily="49" charset="-122"/>
              </a:rPr>
              <a:t>（一）</a:t>
            </a:r>
            <a:r>
              <a:rPr lang="zh-CN" altLang="en-US" sz="2800" b="1" smtClean="0">
                <a:solidFill>
                  <a:srgbClr val="FF0000"/>
                </a:solidFill>
                <a:latin typeface="黑体" panose="02010609060101010101" pitchFamily="49" charset="-122"/>
                <a:ea typeface="黑体" panose="02010609060101010101" pitchFamily="49" charset="-122"/>
                <a:sym typeface="+mn-ea"/>
              </a:rPr>
              <a:t>防曲解文意</a:t>
            </a:r>
            <a:r>
              <a:rPr lang="zh-CN" altLang="en-US" sz="2800" b="1" smtClean="0">
                <a:solidFill>
                  <a:srgbClr val="FF0000"/>
                </a:solidFill>
                <a:latin typeface="黑体" panose="02010609060101010101" pitchFamily="49" charset="-122"/>
                <a:ea typeface="黑体" panose="02010609060101010101" pitchFamily="49" charset="-122"/>
              </a:rPr>
              <a:t>（多为</a:t>
            </a:r>
            <a:r>
              <a:rPr lang="zh-CN" altLang="en-US" sz="2800" b="1" smtClean="0">
                <a:solidFill>
                  <a:srgbClr val="0000FF"/>
                </a:solidFill>
                <a:latin typeface="黑体" panose="02010609060101010101" pitchFamily="49" charset="-122"/>
                <a:ea typeface="黑体" panose="02010609060101010101" pitchFamily="49" charset="-122"/>
              </a:rPr>
              <a:t>实词</a:t>
            </a:r>
            <a:r>
              <a:rPr lang="zh-CN" altLang="en-US" sz="2800" b="1" smtClean="0">
                <a:solidFill>
                  <a:srgbClr val="FF0000"/>
                </a:solidFill>
                <a:latin typeface="黑体" panose="02010609060101010101" pitchFamily="49" charset="-122"/>
                <a:ea typeface="黑体" panose="02010609060101010101" pitchFamily="49" charset="-122"/>
              </a:rPr>
              <a:t>）</a:t>
            </a:r>
          </a:p>
          <a:p>
            <a:pPr>
              <a:lnSpc>
                <a:spcPct val="150000"/>
              </a:lnSpc>
              <a:spcBef>
                <a:spcPct val="0"/>
              </a:spcBef>
            </a:pPr>
            <a:r>
              <a:rPr lang="zh-CN" altLang="en-US" sz="2800" b="1" smtClean="0">
                <a:solidFill>
                  <a:srgbClr val="0000FF"/>
                </a:solidFill>
                <a:latin typeface="黑体" panose="02010609060101010101" pitchFamily="49" charset="-122"/>
                <a:ea typeface="黑体" panose="02010609060101010101" pitchFamily="49" charset="-122"/>
              </a:rPr>
              <a:t> </a:t>
            </a:r>
            <a:r>
              <a:rPr lang="zh-CN" altLang="en-US" sz="2800" b="1" smtClean="0">
                <a:solidFill>
                  <a:srgbClr val="FF0000"/>
                </a:solidFill>
                <a:latin typeface="黑体" panose="02010609060101010101" pitchFamily="49" charset="-122"/>
                <a:ea typeface="黑体" panose="02010609060101010101" pitchFamily="49" charset="-122"/>
              </a:rPr>
              <a:t>（二）</a:t>
            </a:r>
            <a:r>
              <a:rPr lang="zh-CN" altLang="en-US" sz="2800" b="1" smtClean="0">
                <a:solidFill>
                  <a:srgbClr val="FF0000"/>
                </a:solidFill>
                <a:latin typeface="黑体" panose="02010609060101010101" pitchFamily="49" charset="-122"/>
                <a:ea typeface="黑体" panose="02010609060101010101" pitchFamily="49" charset="-122"/>
                <a:sym typeface="+mn-ea"/>
              </a:rPr>
              <a:t>防无中生有（</a:t>
            </a:r>
            <a:r>
              <a:rPr lang="zh-CN" altLang="en-US" sz="2800" b="1" smtClean="0">
                <a:solidFill>
                  <a:srgbClr val="FF0000"/>
                </a:solidFill>
                <a:latin typeface="黑体" panose="02010609060101010101" pitchFamily="49" charset="-122"/>
                <a:ea typeface="黑体" panose="02010609060101010101" pitchFamily="49" charset="-122"/>
              </a:rPr>
              <a:t>比对</a:t>
            </a:r>
            <a:r>
              <a:rPr lang="zh-CN" altLang="en-US" sz="2800" b="1" smtClean="0">
                <a:solidFill>
                  <a:srgbClr val="0000FF"/>
                </a:solidFill>
                <a:latin typeface="黑体" panose="02010609060101010101" pitchFamily="49" charset="-122"/>
                <a:ea typeface="黑体" panose="02010609060101010101" pitchFamily="49" charset="-122"/>
              </a:rPr>
              <a:t>添加内容</a:t>
            </a:r>
            <a:r>
              <a:rPr lang="zh-CN" altLang="en-US" sz="2800" b="1" smtClean="0">
                <a:solidFill>
                  <a:srgbClr val="FF0000"/>
                </a:solidFill>
                <a:latin typeface="黑体" panose="02010609060101010101" pitchFamily="49" charset="-122"/>
                <a:ea typeface="黑体" panose="02010609060101010101" pitchFamily="49" charset="-122"/>
              </a:rPr>
              <a:t>）</a:t>
            </a:r>
            <a:endParaRPr lang="en-US" altLang="zh-CN" sz="2800" b="1" smtClean="0">
              <a:solidFill>
                <a:srgbClr val="FF0000"/>
              </a:solidFill>
              <a:latin typeface="黑体" panose="02010609060101010101" pitchFamily="49" charset="-122"/>
              <a:ea typeface="黑体" panose="02010609060101010101" pitchFamily="49" charset="-122"/>
            </a:endParaRPr>
          </a:p>
          <a:p>
            <a:pPr>
              <a:lnSpc>
                <a:spcPct val="150000"/>
              </a:lnSpc>
              <a:spcBef>
                <a:spcPct val="0"/>
              </a:spcBef>
            </a:pPr>
            <a:r>
              <a:rPr lang="zh-CN" altLang="en-US" sz="2800" b="1" smtClean="0">
                <a:solidFill>
                  <a:srgbClr val="FF0000"/>
                </a:solidFill>
                <a:latin typeface="黑体" panose="02010609060101010101" pitchFamily="49" charset="-122"/>
                <a:ea typeface="黑体" panose="02010609060101010101" pitchFamily="49" charset="-122"/>
              </a:rPr>
              <a:t> （三）</a:t>
            </a:r>
            <a:r>
              <a:rPr lang="zh-CN" altLang="en-US" sz="2800" b="1" smtClean="0">
                <a:solidFill>
                  <a:srgbClr val="FF0000"/>
                </a:solidFill>
                <a:latin typeface="黑体" panose="02010609060101010101" pitchFamily="49" charset="-122"/>
                <a:ea typeface="黑体" panose="02010609060101010101" pitchFamily="49" charset="-122"/>
                <a:sym typeface="+mn-ea"/>
              </a:rPr>
              <a:t>防张冠李戴（</a:t>
            </a:r>
            <a:r>
              <a:rPr lang="zh-CN" altLang="en-US" sz="2800" b="1" smtClean="0">
                <a:solidFill>
                  <a:srgbClr val="FF0000"/>
                </a:solidFill>
                <a:latin typeface="黑体" panose="02010609060101010101" pitchFamily="49" charset="-122"/>
                <a:ea typeface="黑体" panose="02010609060101010101" pitchFamily="49" charset="-122"/>
              </a:rPr>
              <a:t>比对</a:t>
            </a:r>
            <a:r>
              <a:rPr lang="zh-CN" altLang="en-US" sz="2800" b="1" smtClean="0">
                <a:solidFill>
                  <a:srgbClr val="0000FF"/>
                </a:solidFill>
                <a:latin typeface="黑体" panose="02010609060101010101" pitchFamily="49" charset="-122"/>
                <a:ea typeface="黑体" panose="02010609060101010101" pitchFamily="49" charset="-122"/>
              </a:rPr>
              <a:t>人物）</a:t>
            </a:r>
            <a:endParaRPr lang="zh-CN" altLang="en-US" sz="2800" b="1" smtClean="0">
              <a:solidFill>
                <a:srgbClr val="FF0000"/>
              </a:solidFill>
              <a:latin typeface="黑体" panose="02010609060101010101" pitchFamily="49" charset="-122"/>
              <a:ea typeface="黑体" panose="02010609060101010101" pitchFamily="49" charset="-122"/>
            </a:endParaRPr>
          </a:p>
          <a:p>
            <a:endParaRPr lang="zh-CN" altLang="en-US" sz="2800" b="1" smtClean="0">
              <a:solidFill>
                <a:srgbClr val="FF0000"/>
              </a:solidFill>
              <a:latin typeface="黑体" panose="02010609060101010101" pitchFamily="49" charset="-122"/>
              <a:ea typeface="黑体" panose="02010609060101010101" pitchFamily="49" charset="-122"/>
            </a:endParaRPr>
          </a:p>
        </p:txBody>
      </p:sp>
      <p:grpSp>
        <p:nvGrpSpPr>
          <p:cNvPr id="2" name="组合 13324"/>
          <p:cNvGrpSpPr/>
          <p:nvPr/>
        </p:nvGrpSpPr>
        <p:grpSpPr>
          <a:xfrm>
            <a:off x="7319328" y="3411538"/>
            <a:ext cx="1703387" cy="1677987"/>
            <a:chOff x="4150" y="3295"/>
            <a:chExt cx="1610" cy="1025"/>
          </a:xfrm>
        </p:grpSpPr>
        <p:pic>
          <p:nvPicPr>
            <p:cNvPr id="3" name="图片 13321" descr="301124464923"/>
            <p:cNvPicPr>
              <a:picLocks noChangeAspect="1"/>
            </p:cNvPicPr>
            <p:nvPr/>
          </p:nvPicPr>
          <p:blipFill>
            <a:blip r:embed="rId2" cstate="print"/>
            <a:stretch>
              <a:fillRect/>
            </a:stretch>
          </p:blipFill>
          <p:spPr>
            <a:xfrm>
              <a:off x="4150" y="3339"/>
              <a:ext cx="1610" cy="981"/>
            </a:xfrm>
            <a:prstGeom prst="rect">
              <a:avLst/>
            </a:prstGeom>
            <a:noFill/>
            <a:ln w="9525">
              <a:noFill/>
            </a:ln>
          </p:spPr>
        </p:pic>
        <p:sp>
          <p:nvSpPr>
            <p:cNvPr id="5"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928688"/>
            <a:ext cx="8643937" cy="4214812"/>
          </a:xfrm>
        </p:spPr>
        <p:txBody>
          <a:bodyPr rtlCol="0">
            <a:normAutofit fontScale="60000" lnSpcReduction="200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t>【</a:t>
            </a:r>
            <a:r>
              <a:rPr lang="zh-CN" altLang="en-US" b="1" dirty="0" smtClean="0"/>
              <a:t>例题</a:t>
            </a:r>
            <a:r>
              <a:rPr lang="en-US" altLang="zh-CN" b="1" dirty="0" smtClean="0"/>
              <a:t>】 2015</a:t>
            </a:r>
            <a:r>
              <a:rPr lang="zh-CN" altLang="en-US" b="1" dirty="0" smtClean="0"/>
              <a:t>年（新课标甲）</a:t>
            </a:r>
          </a:p>
          <a:p>
            <a:pPr fontAlgn="auto">
              <a:lnSpc>
                <a:spcPct val="130000"/>
              </a:lnSpc>
              <a:spcBef>
                <a:spcPts val="0"/>
              </a:spcBef>
              <a:spcAft>
                <a:spcPts val="0"/>
              </a:spcAft>
              <a:buFont typeface="Arial" panose="020B0604020202020204" pitchFamily="34" charset="0"/>
              <a:buChar char="•"/>
              <a:defRPr/>
            </a:pPr>
            <a:r>
              <a:rPr lang="en-US" altLang="zh-CN" b="1" dirty="0" smtClean="0"/>
              <a:t>6</a:t>
            </a:r>
            <a:r>
              <a:rPr lang="zh-CN" altLang="en-US" b="1" dirty="0" smtClean="0"/>
              <a:t>．下列对原文有关内容的概括和分析，不正确的一项是（</a:t>
            </a:r>
            <a:r>
              <a:rPr lang="en-US" altLang="zh-CN" b="1" dirty="0" smtClean="0"/>
              <a:t>3</a:t>
            </a:r>
            <a:r>
              <a:rPr lang="zh-CN" altLang="en-US" b="1" dirty="0" smtClean="0"/>
              <a:t>分）</a:t>
            </a:r>
            <a:br>
              <a:rPr lang="zh-CN" altLang="en-US" b="1" dirty="0" smtClean="0"/>
            </a:br>
            <a:r>
              <a:rPr lang="zh-CN" altLang="en-US" b="1" dirty="0" smtClean="0"/>
              <a:t>　　</a:t>
            </a:r>
            <a:r>
              <a:rPr lang="en-US" altLang="zh-CN" b="1" dirty="0" smtClean="0"/>
              <a:t>C</a:t>
            </a:r>
            <a:r>
              <a:rPr lang="zh-CN" altLang="en-US" b="1" dirty="0" smtClean="0"/>
              <a:t>．来护儿直言劝谏，后被奸人杀害。他谏请炀帝停驾洛阳，不再远游江都，引发炀帝大怒，以致宇文化及杀害他时，炀帝也没有设法保护。</a:t>
            </a:r>
            <a:endParaRPr lang="en-US" altLang="zh-CN" b="1" dirty="0" smtClean="0"/>
          </a:p>
          <a:p>
            <a:pPr fontAlgn="auto">
              <a:lnSpc>
                <a:spcPct val="130000"/>
              </a:lnSpc>
              <a:spcBef>
                <a:spcPts val="0"/>
              </a:spcBef>
              <a:spcAft>
                <a:spcPts val="0"/>
              </a:spcAft>
              <a:buFont typeface="Arial" panose="020B0604020202020204" pitchFamily="34" charset="0"/>
              <a:buChar char="•"/>
              <a:defRPr/>
            </a:pPr>
            <a:r>
              <a:rPr lang="zh-CN" altLang="en-US" b="1" dirty="0" smtClean="0"/>
              <a:t>原文：</a:t>
            </a:r>
            <a:r>
              <a:rPr lang="zh-CN" altLang="en-US" sz="3400" b="1" dirty="0" smtClean="0">
                <a:latin typeface="华文中宋" panose="02010600040101010101" pitchFamily="2" charset="-122"/>
                <a:ea typeface="华文中宋" panose="02010600040101010101" pitchFamily="2" charset="-122"/>
              </a:rPr>
              <a:t>十二年，驾幸江都，护儿谏曰：“陛下兴军旅，百姓易</a:t>
            </a:r>
            <a:r>
              <a:rPr lang="zh-CN" altLang="en-US" sz="3400" b="1" dirty="0" smtClean="0">
                <a:solidFill>
                  <a:srgbClr val="FF0000"/>
                </a:solidFill>
                <a:latin typeface="华文中宋" panose="02010600040101010101" pitchFamily="2" charset="-122"/>
                <a:ea typeface="华文中宋" panose="02010600040101010101" pitchFamily="2" charset="-122"/>
              </a:rPr>
              <a:t>咨怨</a:t>
            </a:r>
            <a:r>
              <a:rPr lang="zh-CN" altLang="en-US" sz="3400" b="1" dirty="0" smtClean="0">
                <a:latin typeface="华文中宋" panose="02010600040101010101" pitchFamily="2" charset="-122"/>
                <a:ea typeface="华文中宋" panose="02010600040101010101" pitchFamily="2" charset="-122"/>
              </a:rPr>
              <a:t>。</a:t>
            </a:r>
            <a:r>
              <a:rPr lang="zh-CN" altLang="en-US" sz="3400" b="1" dirty="0" smtClean="0">
                <a:solidFill>
                  <a:srgbClr val="FF0000"/>
                </a:solidFill>
                <a:latin typeface="华文中宋" panose="02010600040101010101" pitchFamily="2" charset="-122"/>
                <a:ea typeface="华文中宋" panose="02010600040101010101" pitchFamily="2" charset="-122"/>
              </a:rPr>
              <a:t>车驾</a:t>
            </a:r>
            <a:r>
              <a:rPr lang="zh-CN" altLang="en-US" sz="3400" b="1" dirty="0" smtClean="0">
                <a:latin typeface="华文中宋" panose="02010600040101010101" pitchFamily="2" charset="-122"/>
                <a:ea typeface="华文中宋" panose="02010600040101010101" pitchFamily="2" charset="-122"/>
              </a:rPr>
              <a:t>游幸，深恐非宜。</a:t>
            </a:r>
            <a:r>
              <a:rPr lang="zh-CN" altLang="en-US" sz="3400" b="1" dirty="0" smtClean="0">
                <a:solidFill>
                  <a:srgbClr val="FF0000"/>
                </a:solidFill>
                <a:latin typeface="华文中宋" panose="02010600040101010101" pitchFamily="2" charset="-122"/>
                <a:ea typeface="华文中宋" panose="02010600040101010101" pitchFamily="2" charset="-122"/>
              </a:rPr>
              <a:t>伏愿</a:t>
            </a:r>
            <a:r>
              <a:rPr lang="zh-CN" altLang="en-US" sz="3400" b="1" dirty="0" smtClean="0">
                <a:latin typeface="华文中宋" panose="02010600040101010101" pitchFamily="2" charset="-122"/>
                <a:ea typeface="华文中宋" panose="02010600040101010101" pitchFamily="2" charset="-122"/>
              </a:rPr>
              <a:t>驻驾洛阳，与时休息，陛下今幸江都，是臣</a:t>
            </a:r>
            <a:r>
              <a:rPr lang="zh-CN" altLang="en-US" sz="3400" b="1" dirty="0" smtClean="0">
                <a:solidFill>
                  <a:srgbClr val="FF0000"/>
                </a:solidFill>
                <a:latin typeface="华文中宋" panose="02010600040101010101" pitchFamily="2" charset="-122"/>
                <a:ea typeface="华文中宋" panose="02010600040101010101" pitchFamily="2" charset="-122"/>
              </a:rPr>
              <a:t>衣锦之地</a:t>
            </a:r>
            <a:r>
              <a:rPr lang="zh-CN" altLang="en-US" sz="3400" b="1" dirty="0" smtClean="0">
                <a:latin typeface="华文中宋" panose="02010600040101010101" pitchFamily="2" charset="-122"/>
                <a:ea typeface="华文中宋" panose="02010600040101010101" pitchFamily="2" charset="-122"/>
              </a:rPr>
              <a:t>。臣荷恩深重，不敢专为身谋。”帝闻之，厉色而起。数日不得见。后怒解，方被引入，谓曰：“公意乃尔，朕复何望！”护儿因不敢言。及宇文化及</a:t>
            </a:r>
            <a:r>
              <a:rPr lang="zh-CN" altLang="en-US" sz="3400" b="1" dirty="0" smtClean="0">
                <a:solidFill>
                  <a:srgbClr val="FF0000"/>
                </a:solidFill>
                <a:latin typeface="华文中宋" panose="02010600040101010101" pitchFamily="2" charset="-122"/>
                <a:ea typeface="华文中宋" panose="02010600040101010101" pitchFamily="2" charset="-122"/>
              </a:rPr>
              <a:t>构逆</a:t>
            </a:r>
            <a:r>
              <a:rPr lang="zh-CN" altLang="en-US" sz="3400" b="1" dirty="0" smtClean="0">
                <a:latin typeface="华文中宋" panose="02010600040101010101" pitchFamily="2" charset="-122"/>
                <a:ea typeface="华文中宋" panose="02010600040101010101" pitchFamily="2" charset="-122"/>
              </a:rPr>
              <a:t>，深忌之。是日旦将朝，</a:t>
            </a:r>
            <a:r>
              <a:rPr lang="zh-CN" altLang="en-US" sz="3400" b="1" dirty="0" smtClean="0">
                <a:solidFill>
                  <a:srgbClr val="FF0000"/>
                </a:solidFill>
                <a:latin typeface="华文中宋" panose="02010600040101010101" pitchFamily="2" charset="-122"/>
                <a:ea typeface="华文中宋" panose="02010600040101010101" pitchFamily="2" charset="-122"/>
              </a:rPr>
              <a:t>见执</a:t>
            </a:r>
            <a:r>
              <a:rPr lang="zh-CN" altLang="en-US" sz="3400" b="1" dirty="0" smtClean="0">
                <a:latin typeface="华文中宋" panose="02010600040101010101" pitchFamily="2" charset="-122"/>
                <a:ea typeface="华文中宋" panose="02010600040101010101" pitchFamily="2" charset="-122"/>
              </a:rPr>
              <a:t>。护儿曰：“陛下今何在？”左右曰：“今被执矣。”护儿叹曰：“吾备位大臣，</a:t>
            </a:r>
            <a:r>
              <a:rPr lang="zh-CN" altLang="en-US" sz="3400" b="1" dirty="0" smtClean="0">
                <a:solidFill>
                  <a:srgbClr val="FF0000"/>
                </a:solidFill>
                <a:latin typeface="华文中宋" panose="02010600040101010101" pitchFamily="2" charset="-122"/>
                <a:ea typeface="华文中宋" panose="02010600040101010101" pitchFamily="2" charset="-122"/>
              </a:rPr>
              <a:t>荷</a:t>
            </a:r>
            <a:r>
              <a:rPr lang="zh-CN" altLang="en-US" sz="3400" b="1" dirty="0" smtClean="0">
                <a:latin typeface="华文中宋" panose="02010600040101010101" pitchFamily="2" charset="-122"/>
                <a:ea typeface="华文中宋" panose="02010600040101010101" pitchFamily="2" charset="-122"/>
              </a:rPr>
              <a:t>国重任，不能肃清凶逆，遂令王室至此，抱恨</a:t>
            </a:r>
            <a:r>
              <a:rPr lang="zh-CN" altLang="en-US" sz="3400" b="1" dirty="0" smtClean="0">
                <a:solidFill>
                  <a:srgbClr val="FF0000"/>
                </a:solidFill>
                <a:latin typeface="华文中宋" panose="02010600040101010101" pitchFamily="2" charset="-122"/>
                <a:ea typeface="华文中宋" panose="02010600040101010101" pitchFamily="2" charset="-122"/>
              </a:rPr>
              <a:t>泉壤</a:t>
            </a:r>
            <a:r>
              <a:rPr lang="zh-CN" altLang="en-US" sz="3400" b="1" dirty="0" smtClean="0">
                <a:latin typeface="华文中宋" panose="02010600040101010101" pitchFamily="2" charset="-122"/>
                <a:ea typeface="华文中宋" panose="02010600040101010101" pitchFamily="2" charset="-122"/>
              </a:rPr>
              <a:t>，知复何言！ ”乃遇害。</a:t>
            </a:r>
            <a:endParaRPr lang="en-US" altLang="zh-CN" sz="3300" b="1" dirty="0" smtClean="0">
              <a:latin typeface="华文中宋" panose="02010600040101010101" pitchFamily="2" charset="-122"/>
              <a:ea typeface="华文中宋" panose="02010600040101010101" pitchFamily="2" charset="-122"/>
            </a:endParaRPr>
          </a:p>
        </p:txBody>
      </p:sp>
      <p:sp>
        <p:nvSpPr>
          <p:cNvPr id="5" name="椭圆 4"/>
          <p:cNvSpPr/>
          <p:nvPr/>
        </p:nvSpPr>
        <p:spPr>
          <a:xfrm>
            <a:off x="1238250" y="1817688"/>
            <a:ext cx="6632575" cy="4714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1357313" y="3952875"/>
            <a:ext cx="6429375" cy="3952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标题 1"/>
          <p:cNvSpPr>
            <a:spLocks noGrp="1"/>
          </p:cNvSpPr>
          <p:nvPr>
            <p:ph type="title"/>
          </p:nvPr>
        </p:nvSpPr>
        <p:spPr>
          <a:xfrm>
            <a:off x="457200" y="215900"/>
            <a:ext cx="8401050" cy="928688"/>
          </a:xfrm>
        </p:spPr>
        <p:txBody>
          <a:bodyPr/>
          <a:lstStyle/>
          <a:p>
            <a:pPr algn="l"/>
            <a:r>
              <a:rPr lang="zh-CN" altLang="en-US" sz="2400" b="1" smtClean="0">
                <a:solidFill>
                  <a:srgbClr val="0000FF"/>
                </a:solidFill>
                <a:latin typeface="黑体" panose="02010609060101010101" pitchFamily="49" charset="-122"/>
                <a:ea typeface="黑体" panose="02010609060101010101" pitchFamily="49" charset="-122"/>
              </a:rPr>
              <a:t>比对关键点</a:t>
            </a:r>
            <a:r>
              <a:rPr lang="zh-CN" altLang="en-US" sz="2400" b="1" smtClean="0">
                <a:solidFill>
                  <a:srgbClr val="FF0000"/>
                </a:solidFill>
                <a:latin typeface="黑体" panose="02010609060101010101" pitchFamily="49" charset="-122"/>
                <a:ea typeface="黑体" panose="02010609060101010101" pitchFamily="49" charset="-122"/>
              </a:rPr>
              <a:t>（四）</a:t>
            </a:r>
            <a:r>
              <a:rPr lang="zh-CN" altLang="en-US" sz="2400" b="1" smtClean="0">
                <a:solidFill>
                  <a:srgbClr val="FF0000"/>
                </a:solidFill>
                <a:latin typeface="黑体" panose="02010609060101010101" pitchFamily="49" charset="-122"/>
                <a:ea typeface="黑体" panose="02010609060101010101" pitchFamily="49" charset="-122"/>
                <a:sym typeface="+mn-ea"/>
              </a:rPr>
              <a:t>防因果谬误（强加因果、因果混淆</a:t>
            </a:r>
            <a:r>
              <a:rPr lang="zh-CN" altLang="en-US" sz="2400" b="1" smtClean="0">
                <a:solidFill>
                  <a:srgbClr val="FF0000"/>
                </a:solidFill>
                <a:latin typeface="黑体" panose="02010609060101010101" pitchFamily="49" charset="-122"/>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2"/>
          <p:cNvSpPr>
            <a:spLocks noGrp="1"/>
          </p:cNvSpPr>
          <p:nvPr>
            <p:ph idx="1"/>
          </p:nvPr>
        </p:nvSpPr>
        <p:spPr>
          <a:xfrm>
            <a:off x="142875" y="928688"/>
            <a:ext cx="8715375" cy="4000500"/>
          </a:xfrm>
        </p:spPr>
        <p:txBody>
          <a:bodyPr/>
          <a:lstStyle/>
          <a:p>
            <a:r>
              <a:rPr lang="en-US" altLang="zh-CN" sz="2400" b="1" smtClean="0"/>
              <a:t>1</a:t>
            </a:r>
            <a:r>
              <a:rPr lang="zh-CN" altLang="en-US" sz="2400" b="1" smtClean="0"/>
              <a:t>．下列对原文有关内容的分析和概括，不正确的一项是</a:t>
            </a:r>
            <a:r>
              <a:rPr lang="zh-CN" altLang="en-US" b="1" smtClean="0"/>
              <a:t/>
            </a:r>
            <a:br>
              <a:rPr lang="zh-CN" altLang="en-US" b="1" smtClean="0"/>
            </a:br>
            <a:r>
              <a:rPr lang="zh-CN" altLang="en-US" b="1" smtClean="0"/>
              <a:t>　　</a:t>
            </a:r>
            <a:r>
              <a:rPr lang="en-US" altLang="zh-CN" b="1" smtClean="0"/>
              <a:t>D</a:t>
            </a:r>
            <a:r>
              <a:rPr lang="zh-CN" altLang="en-US" b="1" smtClean="0"/>
              <a:t>．高祖考核在职官员政绩时，卢渊被降职，并被罚了俸禄。不久又被授予豫州刺史，因为母亲去世的缘故，卢渊坚决地推辞。</a:t>
            </a:r>
            <a:endParaRPr lang="en-US" altLang="zh-CN" b="1" smtClean="0"/>
          </a:p>
          <a:p>
            <a:r>
              <a:rPr lang="zh-CN" altLang="en-US" b="1" smtClean="0"/>
              <a:t>原文：</a:t>
            </a:r>
            <a:r>
              <a:rPr lang="zh-CN" altLang="en-US" b="1" smtClean="0">
                <a:latin typeface="楷体" panose="02010609060101010101" pitchFamily="49" charset="-122"/>
                <a:ea typeface="楷体" panose="02010609060101010101" pitchFamily="49" charset="-122"/>
              </a:rPr>
              <a:t>高祖</a:t>
            </a:r>
            <a:r>
              <a:rPr lang="zh-CN" altLang="en-US" b="1" smtClean="0">
                <a:solidFill>
                  <a:srgbClr val="FF0000"/>
                </a:solidFill>
                <a:latin typeface="楷体" panose="02010609060101010101" pitchFamily="49" charset="-122"/>
                <a:ea typeface="楷体" panose="02010609060101010101" pitchFamily="49" charset="-122"/>
              </a:rPr>
              <a:t>考课</a:t>
            </a:r>
            <a:r>
              <a:rPr lang="zh-CN" altLang="en-US" b="1" smtClean="0">
                <a:latin typeface="楷体" panose="02010609060101010101" pitchFamily="49" charset="-122"/>
                <a:ea typeface="楷体" panose="02010609060101010101" pitchFamily="49" charset="-122"/>
              </a:rPr>
              <a:t>在位，降渊以王师守常侍、尚书，夺常侍禄一周。寻</a:t>
            </a:r>
            <a:r>
              <a:rPr lang="zh-CN" altLang="en-US" b="1" smtClean="0">
                <a:solidFill>
                  <a:srgbClr val="FF0000"/>
                </a:solidFill>
                <a:latin typeface="楷体" panose="02010609060101010101" pitchFamily="49" charset="-122"/>
                <a:ea typeface="楷体" panose="02010609060101010101" pitchFamily="49" charset="-122"/>
              </a:rPr>
              <a:t>除</a:t>
            </a:r>
            <a:r>
              <a:rPr lang="zh-CN" altLang="en-US" b="1" smtClean="0">
                <a:latin typeface="楷体" panose="02010609060101010101" pitchFamily="49" charset="-122"/>
                <a:ea typeface="楷体" panose="02010609060101010101" pitchFamily="49" charset="-122"/>
              </a:rPr>
              <a:t>豫州刺史，以母老</a:t>
            </a:r>
            <a:r>
              <a:rPr lang="zh-CN" altLang="en-US" b="1" smtClean="0">
                <a:solidFill>
                  <a:srgbClr val="FF0000"/>
                </a:solidFill>
                <a:latin typeface="楷体" panose="02010609060101010101" pitchFamily="49" charset="-122"/>
                <a:ea typeface="楷体" panose="02010609060101010101" pitchFamily="49" charset="-122"/>
              </a:rPr>
              <a:t>固</a:t>
            </a:r>
            <a:r>
              <a:rPr lang="zh-CN" altLang="en-US" b="1" smtClean="0">
                <a:latin typeface="楷体" panose="02010609060101010101" pitchFamily="49" charset="-122"/>
                <a:ea typeface="楷体" panose="02010609060101010101" pitchFamily="49" charset="-122"/>
              </a:rPr>
              <a:t>辞。寻遭</a:t>
            </a:r>
            <a:r>
              <a:rPr lang="zh-CN" altLang="en-US" b="1" smtClean="0">
                <a:solidFill>
                  <a:srgbClr val="FF0000"/>
                </a:solidFill>
                <a:latin typeface="楷体" panose="02010609060101010101" pitchFamily="49" charset="-122"/>
                <a:ea typeface="楷体" panose="02010609060101010101" pitchFamily="49" charset="-122"/>
              </a:rPr>
              <a:t>母忧</a:t>
            </a:r>
            <a:r>
              <a:rPr lang="zh-CN" altLang="en-US" b="1" smtClean="0">
                <a:latin typeface="楷体" panose="02010609060101010101" pitchFamily="49" charset="-122"/>
                <a:ea typeface="楷体" panose="02010609060101010101" pitchFamily="49" charset="-122"/>
              </a:rPr>
              <a:t>，高祖遣谒者</a:t>
            </a:r>
            <a:r>
              <a:rPr lang="zh-CN" altLang="en-US" b="1" smtClean="0">
                <a:solidFill>
                  <a:srgbClr val="FF0000"/>
                </a:solidFill>
                <a:latin typeface="楷体" panose="02010609060101010101" pitchFamily="49" charset="-122"/>
                <a:ea typeface="楷体" panose="02010609060101010101" pitchFamily="49" charset="-122"/>
              </a:rPr>
              <a:t>诣</a:t>
            </a:r>
            <a:r>
              <a:rPr lang="zh-CN" altLang="en-US" b="1" smtClean="0">
                <a:latin typeface="楷体" panose="02010609060101010101" pitchFamily="49" charset="-122"/>
                <a:ea typeface="楷体" panose="02010609060101010101" pitchFamily="49" charset="-122"/>
              </a:rPr>
              <a:t>宅宣慰。</a:t>
            </a:r>
            <a:r>
              <a:rPr lang="zh-CN" altLang="en-US" b="1" smtClean="0">
                <a:solidFill>
                  <a:srgbClr val="FF0000"/>
                </a:solidFill>
                <a:latin typeface="楷体" panose="02010609060101010101" pitchFamily="49" charset="-122"/>
                <a:ea typeface="楷体" panose="02010609060101010101" pitchFamily="49" charset="-122"/>
              </a:rPr>
              <a:t>服阕</a:t>
            </a:r>
            <a:r>
              <a:rPr lang="zh-CN" altLang="en-US" b="1" smtClean="0">
                <a:latin typeface="楷体" panose="02010609060101010101" pitchFamily="49" charset="-122"/>
                <a:ea typeface="楷体" panose="02010609060101010101" pitchFamily="49" charset="-122"/>
              </a:rPr>
              <a:t>，兼太尉长史。</a:t>
            </a:r>
          </a:p>
        </p:txBody>
      </p:sp>
      <p:sp>
        <p:nvSpPr>
          <p:cNvPr id="8" name="椭圆 7"/>
          <p:cNvSpPr/>
          <p:nvPr/>
        </p:nvSpPr>
        <p:spPr>
          <a:xfrm>
            <a:off x="285750" y="2286000"/>
            <a:ext cx="4286250"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7000875" y="3429000"/>
            <a:ext cx="142875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228" name="标题 4"/>
          <p:cNvSpPr>
            <a:spLocks noGrp="1"/>
          </p:cNvSpPr>
          <p:nvPr>
            <p:ph type="title"/>
          </p:nvPr>
        </p:nvSpPr>
        <p:spPr/>
        <p:txBody>
          <a:bodyPr/>
          <a:lstStyle/>
          <a:p>
            <a:endParaRPr lang="zh-CN" altLang="en-US" smtClean="0"/>
          </a:p>
        </p:txBody>
      </p:sp>
      <p:sp>
        <p:nvSpPr>
          <p:cNvPr id="6" name="标题 1"/>
          <p:cNvSpPr>
            <a:spLocks noGrp="1"/>
          </p:cNvSpPr>
          <p:nvPr/>
        </p:nvSpPr>
        <p:spPr>
          <a:xfrm>
            <a:off x="457200" y="206375"/>
            <a:ext cx="8258175" cy="579438"/>
          </a:xfrm>
          <a:prstGeom prst="rect">
            <a:avLst/>
          </a:prstGeom>
        </p:spPr>
        <p:txBody>
          <a:bodyPr anchor="ctr">
            <a:normAutofit fontScale="7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defRPr/>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现场练兵</a:t>
            </a:r>
            <a:r>
              <a:rPr lang="en-US" altLang="zh-CN" dirty="0" smtClean="0">
                <a:latin typeface="黑体" panose="02010609060101010101" pitchFamily="49" charset="-122"/>
                <a:ea typeface="黑体" panose="02010609060101010101" pitchFamily="49"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88"/>
            <a:ext cx="8229600" cy="4000500"/>
          </a:xfrm>
        </p:spPr>
        <p:txBody>
          <a:bodyPr rtlCol="0">
            <a:normAutofit fontScale="67500" lnSpcReduction="200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t>【</a:t>
            </a:r>
            <a:r>
              <a:rPr lang="zh-CN" altLang="en-US" b="1" dirty="0" smtClean="0"/>
              <a:t>例题</a:t>
            </a:r>
            <a:r>
              <a:rPr lang="en-US" altLang="zh-CN" b="1" dirty="0" smtClean="0"/>
              <a:t>】 2010</a:t>
            </a:r>
            <a:r>
              <a:rPr lang="zh-CN" altLang="en-US" b="1" dirty="0" smtClean="0"/>
              <a:t>年全国新课标样卷</a:t>
            </a:r>
            <a:endParaRPr lang="en-US" altLang="zh-CN" b="1" dirty="0" smtClean="0"/>
          </a:p>
          <a:p>
            <a:pPr fontAlgn="auto">
              <a:lnSpc>
                <a:spcPct val="130000"/>
              </a:lnSpc>
              <a:spcBef>
                <a:spcPts val="0"/>
              </a:spcBef>
              <a:spcAft>
                <a:spcPts val="0"/>
              </a:spcAft>
              <a:buFont typeface="Arial" panose="020B0604020202020204" pitchFamily="34" charset="0"/>
              <a:buChar char="•"/>
              <a:defRPr/>
            </a:pPr>
            <a:r>
              <a:rPr lang="zh-CN" altLang="en-US" b="1" dirty="0" smtClean="0"/>
              <a:t>下列对原文有关内容的概括和分析，不正确的一项是</a:t>
            </a:r>
          </a:p>
          <a:p>
            <a:pPr fontAlgn="auto">
              <a:lnSpc>
                <a:spcPct val="130000"/>
              </a:lnSpc>
              <a:spcBef>
                <a:spcPts val="0"/>
              </a:spcBef>
              <a:spcAft>
                <a:spcPts val="0"/>
              </a:spcAft>
              <a:buFont typeface="Arial" panose="020B0604020202020204" pitchFamily="34" charset="0"/>
              <a:buChar char="•"/>
              <a:defRPr/>
            </a:pPr>
            <a:r>
              <a:rPr lang="zh-CN" altLang="en-US" b="1" dirty="0" smtClean="0"/>
              <a:t>   </a:t>
            </a:r>
            <a:r>
              <a:rPr lang="zh-CN" altLang="en-US" b="1" dirty="0" smtClean="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A</a:t>
            </a:r>
            <a:r>
              <a:rPr lang="zh-CN" altLang="en-US" b="1" dirty="0" smtClean="0">
                <a:latin typeface="黑体" panose="02010609060101010101" pitchFamily="49" charset="-122"/>
                <a:ea typeface="黑体" panose="02010609060101010101" pitchFamily="49" charset="-122"/>
              </a:rPr>
              <a:t>．</a:t>
            </a:r>
            <a:r>
              <a:rPr lang="zh-CN" altLang="en-US" b="1" dirty="0" smtClean="0">
                <a:latin typeface="+mn-ea"/>
              </a:rPr>
              <a:t>花云与贼寇奋力抗争，至死不屈。花云驻守太平时，陈友谅率水师攻破城池，元帅朱文逊战死，他被俘；花云临危不惧，在被杀的当口，仍高声痛骂贼寇。</a:t>
            </a:r>
            <a:endParaRPr lang="en-US" altLang="zh-CN" b="1" dirty="0" smtClean="0">
              <a:latin typeface="+mn-ea"/>
            </a:endParaRPr>
          </a:p>
          <a:p>
            <a:pPr fontAlgn="auto">
              <a:lnSpc>
                <a:spcPct val="130000"/>
              </a:lnSpc>
              <a:spcBef>
                <a:spcPts val="0"/>
              </a:spcBef>
              <a:spcAft>
                <a:spcPts val="0"/>
              </a:spcAft>
              <a:buFont typeface="Arial" panose="020B0604020202020204" pitchFamily="34" charset="0"/>
              <a:buChar char="•"/>
              <a:defRPr/>
            </a:pPr>
            <a:r>
              <a:rPr lang="zh-CN" altLang="en-US" b="1" dirty="0" smtClean="0"/>
              <a:t>原文：</a:t>
            </a:r>
            <a:r>
              <a:rPr lang="zh-CN" altLang="en-US" b="1" dirty="0" smtClean="0">
                <a:latin typeface="华文中宋" panose="02010600040101010101" pitchFamily="2" charset="-122"/>
                <a:ea typeface="华文中宋" panose="02010600040101010101" pitchFamily="2" charset="-122"/>
              </a:rPr>
              <a:t>还驻太平，陈友谅以</a:t>
            </a:r>
            <a:r>
              <a:rPr lang="zh-CN" altLang="en-US" b="1" dirty="0" smtClean="0">
                <a:solidFill>
                  <a:srgbClr val="FF0000"/>
                </a:solidFill>
                <a:latin typeface="华文中宋" panose="02010600040101010101" pitchFamily="2" charset="-122"/>
                <a:ea typeface="华文中宋" panose="02010600040101010101" pitchFamily="2" charset="-122"/>
              </a:rPr>
              <a:t>舟师</a:t>
            </a:r>
            <a:r>
              <a:rPr lang="zh-CN" altLang="en-US" b="1" dirty="0" smtClean="0">
                <a:latin typeface="华文中宋" panose="02010600040101010101" pitchFamily="2" charset="-122"/>
                <a:ea typeface="华文中宋" panose="02010600040101010101" pitchFamily="2" charset="-122"/>
              </a:rPr>
              <a:t>来</a:t>
            </a:r>
            <a:r>
              <a:rPr lang="zh-CN" altLang="en-US" b="1" dirty="0" smtClean="0">
                <a:solidFill>
                  <a:srgbClr val="FF0000"/>
                </a:solidFill>
                <a:latin typeface="华文中宋" panose="02010600040101010101" pitchFamily="2" charset="-122"/>
                <a:ea typeface="华文中宋" panose="02010600040101010101" pitchFamily="2" charset="-122"/>
              </a:rPr>
              <a:t>寇</a:t>
            </a:r>
            <a:r>
              <a:rPr lang="zh-CN" altLang="en-US" b="1" dirty="0" smtClean="0">
                <a:latin typeface="华文中宋" panose="02010600040101010101" pitchFamily="2" charset="-122"/>
                <a:ea typeface="华文中宋" panose="02010600040101010101" pitchFamily="2" charset="-122"/>
              </a:rPr>
              <a:t>。云与元帅朱文逊结阵迎战，文逊战死。</a:t>
            </a:r>
            <a:r>
              <a:rPr lang="zh-CN" altLang="en-US" b="1" u="sng" dirty="0" smtClean="0">
                <a:latin typeface="华文中宋" panose="02010600040101010101" pitchFamily="2" charset="-122"/>
                <a:ea typeface="华文中宋" panose="02010600040101010101" pitchFamily="2" charset="-122"/>
              </a:rPr>
              <a:t>贼攻三日不得入，以巨舟乘涨，缘舟尾攀</a:t>
            </a:r>
            <a:r>
              <a:rPr lang="zh-CN" altLang="en-US" b="1" dirty="0" smtClean="0">
                <a:solidFill>
                  <a:srgbClr val="FF0000"/>
                </a:solidFill>
                <a:latin typeface="华文中宋" panose="02010600040101010101" pitchFamily="2" charset="-122"/>
                <a:ea typeface="华文中宋" panose="02010600040101010101" pitchFamily="2" charset="-122"/>
              </a:rPr>
              <a:t>堞</a:t>
            </a:r>
            <a:r>
              <a:rPr lang="zh-CN" altLang="en-US" b="1" u="sng" dirty="0" smtClean="0">
                <a:latin typeface="华文中宋" panose="02010600040101010101" pitchFamily="2" charset="-122"/>
                <a:ea typeface="华文中宋" panose="02010600040101010101" pitchFamily="2" charset="-122"/>
              </a:rPr>
              <a:t>dié而上。</a:t>
            </a:r>
            <a:r>
              <a:rPr lang="zh-CN" altLang="en-US" b="1" dirty="0" smtClean="0">
                <a:latin typeface="华文中宋" panose="02010600040101010101" pitchFamily="2" charset="-122"/>
                <a:ea typeface="华文中宋" panose="02010600040101010101" pitchFamily="2" charset="-122"/>
              </a:rPr>
              <a:t>城陷，贼缚云，云奋身大呼，</a:t>
            </a:r>
            <a:r>
              <a:rPr lang="zh-CN" altLang="en-US" b="1" dirty="0" smtClean="0">
                <a:solidFill>
                  <a:srgbClr val="FF0000"/>
                </a:solidFill>
                <a:latin typeface="华文中宋" panose="02010600040101010101" pitchFamily="2" charset="-122"/>
                <a:ea typeface="华文中宋" panose="02010600040101010101" pitchFamily="2" charset="-122"/>
              </a:rPr>
              <a:t>缚</a:t>
            </a:r>
            <a:r>
              <a:rPr lang="zh-CN" altLang="en-US" b="1" dirty="0" smtClean="0">
                <a:latin typeface="华文中宋" panose="02010600040101010101" pitchFamily="2" charset="-122"/>
                <a:ea typeface="华文中宋" panose="02010600040101010101" pitchFamily="2" charset="-122"/>
              </a:rPr>
              <a:t>尽裂，起夺守者刀，杀五六人，骂曰：“贼非吾主敌，</a:t>
            </a:r>
            <a:r>
              <a:rPr lang="zh-CN" altLang="en-US" b="1" dirty="0" smtClean="0">
                <a:solidFill>
                  <a:srgbClr val="FF0000"/>
                </a:solidFill>
                <a:latin typeface="华文中宋" panose="02010600040101010101" pitchFamily="2" charset="-122"/>
                <a:ea typeface="华文中宋" panose="02010600040101010101" pitchFamily="2" charset="-122"/>
              </a:rPr>
              <a:t>盍趣</a:t>
            </a:r>
            <a:r>
              <a:rPr lang="zh-CN" altLang="en-US" b="1" dirty="0" smtClean="0">
                <a:latin typeface="华文中宋" panose="02010600040101010101" pitchFamily="2" charset="-122"/>
                <a:ea typeface="华文中宋" panose="02010600040101010101" pitchFamily="2" charset="-122"/>
              </a:rPr>
              <a:t>降！”贼怒，碎其首，</a:t>
            </a:r>
            <a:r>
              <a:rPr lang="zh-CN" altLang="en-US" b="1" dirty="0" smtClean="0">
                <a:solidFill>
                  <a:srgbClr val="FF0000"/>
                </a:solidFill>
                <a:latin typeface="华文中宋" panose="02010600040101010101" pitchFamily="2" charset="-122"/>
                <a:ea typeface="华文中宋" panose="02010600040101010101" pitchFamily="2" charset="-122"/>
              </a:rPr>
              <a:t>缚诸樯</a:t>
            </a:r>
            <a:r>
              <a:rPr lang="zh-CN" altLang="en-US" b="1" dirty="0" smtClean="0">
                <a:latin typeface="华文中宋" panose="02010600040101010101" pitchFamily="2" charset="-122"/>
                <a:ea typeface="华文中宋" panose="02010600040101010101" pitchFamily="2" charset="-122"/>
              </a:rPr>
              <a:t>丛射之，骂贼不少变，至死声犹壮，年三十有九。</a:t>
            </a:r>
          </a:p>
          <a:p>
            <a:pPr fontAlgn="auto">
              <a:spcAft>
                <a:spcPts val="0"/>
              </a:spcAft>
              <a:buFont typeface="Arial" panose="020B0604020202020204" pitchFamily="34" charset="0"/>
              <a:buChar char="•"/>
              <a:defRPr/>
            </a:pPr>
            <a:endParaRPr lang="zh-CN" altLang="en-US" b="1" dirty="0"/>
          </a:p>
        </p:txBody>
      </p:sp>
      <p:sp>
        <p:nvSpPr>
          <p:cNvPr id="4" name="标题 1"/>
          <p:cNvSpPr txBox="1"/>
          <p:nvPr/>
        </p:nvSpPr>
        <p:spPr>
          <a:xfrm>
            <a:off x="609600" y="71438"/>
            <a:ext cx="8229600" cy="857250"/>
          </a:xfrm>
          <a:prstGeom prst="rect">
            <a:avLst/>
          </a:prstGeom>
        </p:spPr>
        <p:txBody>
          <a:bodyPr anchor="ctr"/>
          <a:lstStyle/>
          <a:p>
            <a:pPr fontAlgn="auto">
              <a:spcAft>
                <a:spcPts val="0"/>
              </a:spcAft>
              <a:defRPr/>
            </a:pPr>
            <a:r>
              <a:rPr lang="zh-CN" altLang="en-US" sz="2400" b="1" dirty="0">
                <a:solidFill>
                  <a:srgbClr val="FF0000"/>
                </a:solidFill>
                <a:latin typeface="黑体" panose="02010609060101010101" pitchFamily="49" charset="-122"/>
                <a:ea typeface="黑体" panose="02010609060101010101" pitchFamily="49" charset="-122"/>
                <a:cs typeface="+mj-cs"/>
              </a:rPr>
              <a:t>比对</a:t>
            </a:r>
            <a:r>
              <a:rPr lang="zh-CN" altLang="en-US" sz="2400" b="1" dirty="0">
                <a:solidFill>
                  <a:srgbClr val="0000FF"/>
                </a:solidFill>
                <a:latin typeface="黑体" panose="02010609060101010101" pitchFamily="49" charset="-122"/>
                <a:ea typeface="黑体" panose="02010609060101010101" pitchFamily="49" charset="-122"/>
              </a:rPr>
              <a:t>关键点</a:t>
            </a:r>
            <a:r>
              <a:rPr lang="zh-CN" altLang="en-US" sz="2400" b="1" dirty="0">
                <a:solidFill>
                  <a:srgbClr val="FF0000"/>
                </a:solidFill>
                <a:latin typeface="黑体" panose="02010609060101010101" pitchFamily="49" charset="-122"/>
                <a:ea typeface="黑体" panose="02010609060101010101" pitchFamily="49" charset="-122"/>
                <a:cs typeface="+mj-cs"/>
              </a:rPr>
              <a:t>（五）</a:t>
            </a:r>
            <a:r>
              <a:rPr lang="zh-CN" altLang="en-US" sz="2400" b="1" dirty="0">
                <a:solidFill>
                  <a:srgbClr val="FF0000"/>
                </a:solidFill>
                <a:latin typeface="黑体" panose="02010609060101010101" pitchFamily="49" charset="-122"/>
                <a:ea typeface="黑体" panose="02010609060101010101" pitchFamily="49" charset="-122"/>
                <a:cs typeface="+mj-cs"/>
                <a:sym typeface="+mn-ea"/>
              </a:rPr>
              <a:t>防时序颠倒（</a:t>
            </a:r>
            <a:r>
              <a:rPr lang="zh-CN" altLang="en-US" sz="2400" b="1" dirty="0">
                <a:solidFill>
                  <a:srgbClr val="FF0000"/>
                </a:solidFill>
                <a:latin typeface="黑体" panose="02010609060101010101" pitchFamily="49" charset="-122"/>
                <a:ea typeface="黑体" panose="02010609060101010101" pitchFamily="49" charset="-122"/>
                <a:cs typeface="+mj-cs"/>
              </a:rPr>
              <a:t>比对时间）</a:t>
            </a:r>
          </a:p>
        </p:txBody>
      </p:sp>
      <p:sp>
        <p:nvSpPr>
          <p:cNvPr id="5" name="椭圆 4"/>
          <p:cNvSpPr/>
          <p:nvPr/>
        </p:nvSpPr>
        <p:spPr>
          <a:xfrm>
            <a:off x="3286125" y="2000250"/>
            <a:ext cx="4143375"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1189038" y="3167063"/>
            <a:ext cx="400050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1543050" y="342900"/>
            <a:ext cx="4432300" cy="644525"/>
          </a:xfrm>
          <a:prstGeom prst="rect">
            <a:avLst/>
          </a:prstGeom>
          <a:noFill/>
          <a:ln w="9525">
            <a:noFill/>
            <a:miter lim="800000"/>
          </a:ln>
        </p:spPr>
        <p:txBody>
          <a:bodyPr>
            <a:spAutoFit/>
          </a:bodyPr>
          <a:lstStyle/>
          <a:p>
            <a:pPr>
              <a:spcBef>
                <a:spcPct val="50000"/>
              </a:spcBef>
            </a:pPr>
            <a:r>
              <a:rPr lang="en-US" altLang="zh-CN" sz="3600">
                <a:latin typeface="楷体_GB2312"/>
                <a:ea typeface="楷体_GB2312"/>
                <a:cs typeface="楷体_GB2312"/>
              </a:rPr>
              <a:t>2019</a:t>
            </a:r>
            <a:r>
              <a:rPr lang="zh-CN" altLang="en-US" sz="3600">
                <a:latin typeface="楷体_GB2312"/>
                <a:ea typeface="楷体_GB2312"/>
                <a:cs typeface="楷体_GB2312"/>
              </a:rPr>
              <a:t>届高考专题复习</a:t>
            </a:r>
          </a:p>
        </p:txBody>
      </p:sp>
      <p:sp>
        <p:nvSpPr>
          <p:cNvPr id="16386" name="Line 3"/>
          <p:cNvSpPr>
            <a:spLocks noChangeShapeType="1"/>
          </p:cNvSpPr>
          <p:nvPr/>
        </p:nvSpPr>
        <p:spPr bwMode="auto">
          <a:xfrm>
            <a:off x="1600200" y="971550"/>
            <a:ext cx="4057650" cy="0"/>
          </a:xfrm>
          <a:prstGeom prst="line">
            <a:avLst/>
          </a:prstGeom>
          <a:noFill/>
          <a:ln w="9525">
            <a:solidFill>
              <a:srgbClr val="FF6600"/>
            </a:solidFill>
            <a:round/>
          </a:ln>
        </p:spPr>
        <p:txBody>
          <a:bodyPr/>
          <a:lstStyle/>
          <a:p>
            <a:endParaRPr lang="zh-CN" altLang="en-US"/>
          </a:p>
        </p:txBody>
      </p:sp>
      <p:sp>
        <p:nvSpPr>
          <p:cNvPr id="16387" name="WordArt 4"/>
          <p:cNvSpPr>
            <a:spLocks noTextEdit="1"/>
          </p:cNvSpPr>
          <p:nvPr/>
        </p:nvSpPr>
        <p:spPr bwMode="auto">
          <a:xfrm>
            <a:off x="2697480" y="1500505"/>
            <a:ext cx="3543935" cy="1026795"/>
          </a:xfrm>
          <a:prstGeom prst="rect">
            <a:avLst/>
          </a:prstGeom>
        </p:spPr>
        <p:txBody>
          <a:bodyPr wrap="none" fromWordArt="1">
            <a:prstTxWarp prst="textPlain">
              <a:avLst>
                <a:gd name="adj" fmla="val 50000"/>
              </a:avLst>
            </a:prstTxWarp>
          </a:bodyPr>
          <a:lstStyle/>
          <a:p>
            <a:pPr algn="ctr"/>
            <a:r>
              <a:rPr lang="zh-CN" altLang="en-US" sz="2700" b="1"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panose="02010800040101010101" charset="-122"/>
              </a:rPr>
              <a:t>文言文 </a:t>
            </a:r>
          </a:p>
        </p:txBody>
      </p:sp>
      <p:sp>
        <p:nvSpPr>
          <p:cNvPr id="11269" name="WordArt 5"/>
          <p:cNvSpPr>
            <a:spLocks noTextEdit="1"/>
          </p:cNvSpPr>
          <p:nvPr/>
        </p:nvSpPr>
        <p:spPr bwMode="auto">
          <a:xfrm>
            <a:off x="2070100" y="2971165"/>
            <a:ext cx="4575810" cy="809625"/>
          </a:xfrm>
          <a:prstGeom prst="rect">
            <a:avLst/>
          </a:prstGeom>
        </p:spPr>
        <p:txBody>
          <a:bodyPr wrap="none" fromWordArt="1">
            <a:prstTxWarp prst="textFadeUp">
              <a:avLst>
                <a:gd name="adj" fmla="val 2968"/>
              </a:avLst>
            </a:prstTxWarp>
          </a:bodyPr>
          <a:lstStyle/>
          <a:p>
            <a:pPr algn="ctr"/>
            <a:r>
              <a:rPr lang="zh-CN" altLang="en-US" sz="2700" b="1" kern="10">
                <a:ln w="9525">
                  <a:noFill/>
                  <a:round/>
                </a:ln>
                <a:solidFill>
                  <a:srgbClr val="0000FF"/>
                </a:solidFill>
                <a:latin typeface="+mn-ea"/>
                <a:ea typeface="+mn-ea"/>
                <a:cs typeface="+mn-ea"/>
              </a:rPr>
              <a:t>归纳概括分析内容要点</a:t>
            </a:r>
          </a:p>
        </p:txBody>
      </p:sp>
      <p:sp>
        <p:nvSpPr>
          <p:cNvPr id="12301" name="文本框 13323"/>
          <p:cNvSpPr txBox="1"/>
          <p:nvPr/>
        </p:nvSpPr>
        <p:spPr>
          <a:xfrm>
            <a:off x="8549752" y="3160395"/>
            <a:ext cx="482488" cy="758694"/>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checkerboard(across)">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58175" cy="579438"/>
          </a:xfrm>
        </p:spPr>
        <p:txBody>
          <a:bodyPr rtlCol="0">
            <a:normAutofit fontScale="90000"/>
          </a:bodyPr>
          <a:lstStyle/>
          <a:p>
            <a:pPr algn="l" fontAlgn="auto">
              <a:spcAft>
                <a:spcPts val="0"/>
              </a:spcAft>
              <a:defRPr/>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现场练兵</a:t>
            </a:r>
            <a:r>
              <a:rPr lang="en-US" altLang="zh-CN" dirty="0" smtClean="0">
                <a:latin typeface="黑体" panose="02010609060101010101" pitchFamily="49" charset="-122"/>
                <a:ea typeface="黑体" panose="02010609060101010101" pitchFamily="49" charset="-122"/>
              </a:rPr>
              <a:t>】</a:t>
            </a:r>
            <a:endParaRPr lang="zh-CN" altLang="en-US" dirty="0"/>
          </a:p>
        </p:txBody>
      </p:sp>
      <p:sp>
        <p:nvSpPr>
          <p:cNvPr id="3" name="内容占位符 2"/>
          <p:cNvSpPr>
            <a:spLocks noGrp="1"/>
          </p:cNvSpPr>
          <p:nvPr>
            <p:ph idx="1"/>
          </p:nvPr>
        </p:nvSpPr>
        <p:spPr>
          <a:xfrm>
            <a:off x="214313" y="857250"/>
            <a:ext cx="8472487" cy="4286250"/>
          </a:xfrm>
        </p:spPr>
        <p:txBody>
          <a:bodyPr rtlCol="0">
            <a:normAutofit fontScale="80000" lnSpcReduction="200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t>1</a:t>
            </a:r>
            <a:r>
              <a:rPr lang="zh-CN" altLang="en-US" b="1" dirty="0" smtClean="0"/>
              <a:t>．下列对原文有关内容的概括和分析，不正确的一项是（</a:t>
            </a:r>
            <a:r>
              <a:rPr lang="en-US" altLang="zh-CN" b="1" dirty="0" smtClean="0"/>
              <a:t>3</a:t>
            </a:r>
            <a:r>
              <a:rPr lang="zh-CN" altLang="en-US" b="1" dirty="0" smtClean="0"/>
              <a:t>分）</a:t>
            </a:r>
            <a:br>
              <a:rPr lang="zh-CN" altLang="en-US" b="1" dirty="0" smtClean="0"/>
            </a:br>
            <a:r>
              <a:rPr lang="zh-CN" altLang="en-US" b="1" dirty="0" smtClean="0"/>
              <a:t>　　</a:t>
            </a:r>
            <a:r>
              <a:rPr lang="en-US" altLang="zh-CN" b="1" dirty="0" smtClean="0"/>
              <a:t>A</a:t>
            </a:r>
            <a:r>
              <a:rPr lang="zh-CN" altLang="en-US" b="1" dirty="0" smtClean="0"/>
              <a:t>．曾巩机敏强识，年少有才。数百字的文章，他读完就能脱口成诵；十二岁试着写成</a:t>
            </a:r>
            <a:r>
              <a:rPr lang="en-US" altLang="zh-CN" b="1" dirty="0" smtClean="0"/>
              <a:t>《</a:t>
            </a:r>
            <a:r>
              <a:rPr lang="zh-CN" altLang="en-US" b="1" dirty="0" smtClean="0"/>
              <a:t>六论</a:t>
            </a:r>
            <a:r>
              <a:rPr lang="en-US" altLang="zh-CN" b="1" dirty="0" smtClean="0"/>
              <a:t>》</a:t>
            </a:r>
            <a:r>
              <a:rPr lang="zh-CN" altLang="en-US" b="1" dirty="0" smtClean="0"/>
              <a:t>，言辞奇伟，由此声名闻于四方。</a:t>
            </a:r>
            <a:br>
              <a:rPr lang="zh-CN" altLang="en-US" b="1" dirty="0" smtClean="0"/>
            </a:br>
            <a:r>
              <a:rPr lang="zh-CN" altLang="en-US" b="1" dirty="0" smtClean="0"/>
              <a:t>　　</a:t>
            </a:r>
            <a:r>
              <a:rPr lang="zh-CN" altLang="en-US" b="1" dirty="0" smtClean="0">
                <a:latin typeface="楷体" panose="02010609060101010101" pitchFamily="49" charset="-122"/>
                <a:ea typeface="楷体" panose="02010609060101010101" pitchFamily="49" charset="-122"/>
              </a:rPr>
              <a:t>原文：</a:t>
            </a:r>
            <a:r>
              <a:rPr lang="zh-CN" altLang="en-US" b="1" dirty="0" smtClean="0">
                <a:latin typeface="华文中宋" panose="02010600040101010101" pitchFamily="2" charset="-122"/>
                <a:ea typeface="华文中宋" panose="02010600040101010101" pitchFamily="2" charset="-122"/>
              </a:rPr>
              <a:t>曾巩，字子固，建昌南丰人。生而警敏，读书数百言，脱口辄诵。年十二，试作</a:t>
            </a:r>
            <a:r>
              <a:rPr lang="en-US" altLang="zh-CN" b="1" dirty="0" smtClean="0">
                <a:latin typeface="华文中宋" panose="02010600040101010101" pitchFamily="2" charset="-122"/>
                <a:ea typeface="华文中宋" panose="02010600040101010101" pitchFamily="2" charset="-122"/>
              </a:rPr>
              <a:t>《</a:t>
            </a:r>
            <a:r>
              <a:rPr lang="zh-CN" altLang="en-US" b="1" dirty="0" smtClean="0">
                <a:latin typeface="华文中宋" panose="02010600040101010101" pitchFamily="2" charset="-122"/>
                <a:ea typeface="华文中宋" panose="02010600040101010101" pitchFamily="2" charset="-122"/>
              </a:rPr>
              <a:t>六论</a:t>
            </a:r>
            <a:r>
              <a:rPr lang="en-US" altLang="zh-CN" b="1" dirty="0" smtClean="0">
                <a:latin typeface="华文中宋" panose="02010600040101010101" pitchFamily="2" charset="-122"/>
                <a:ea typeface="华文中宋" panose="02010600040101010101" pitchFamily="2" charset="-122"/>
              </a:rPr>
              <a:t>》</a:t>
            </a:r>
            <a:r>
              <a:rPr lang="zh-CN" altLang="en-US" b="1" dirty="0" smtClean="0">
                <a:latin typeface="华文中宋" panose="02010600040101010101" pitchFamily="2" charset="-122"/>
                <a:ea typeface="华文中宋" panose="02010600040101010101" pitchFamily="2" charset="-122"/>
              </a:rPr>
              <a:t>，</a:t>
            </a:r>
            <a:r>
              <a:rPr lang="zh-CN" altLang="en-US" b="1" u="sng" dirty="0" smtClean="0">
                <a:solidFill>
                  <a:srgbClr val="FF0000"/>
                </a:solidFill>
                <a:latin typeface="华文中宋" panose="02010600040101010101" pitchFamily="2" charset="-122"/>
                <a:ea typeface="华文中宋" panose="02010600040101010101" pitchFamily="2" charset="-122"/>
              </a:rPr>
              <a:t>援笔</a:t>
            </a:r>
            <a:r>
              <a:rPr lang="zh-CN" altLang="en-US" b="1" u="sng" dirty="0" smtClean="0">
                <a:latin typeface="华文中宋" panose="02010600040101010101" pitchFamily="2" charset="-122"/>
                <a:ea typeface="华文中宋" panose="02010600040101010101" pitchFamily="2" charset="-122"/>
              </a:rPr>
              <a:t>而成，辞甚伟。</a:t>
            </a:r>
            <a:r>
              <a:rPr lang="zh-CN" altLang="en-US" b="1" u="sng" dirty="0" smtClean="0">
                <a:solidFill>
                  <a:srgbClr val="FF0000"/>
                </a:solidFill>
                <a:latin typeface="华文中宋" panose="02010600040101010101" pitchFamily="2" charset="-122"/>
                <a:ea typeface="华文中宋" panose="02010600040101010101" pitchFamily="2" charset="-122"/>
              </a:rPr>
              <a:t>甫冠</a:t>
            </a:r>
            <a:r>
              <a:rPr lang="zh-CN" altLang="en-US" b="1" u="sng" dirty="0" smtClean="0">
                <a:latin typeface="华文中宋" panose="02010600040101010101" pitchFamily="2" charset="-122"/>
                <a:ea typeface="华文中宋" panose="02010600040101010101" pitchFamily="2" charset="-122"/>
              </a:rPr>
              <a:t>，名闻四方</a:t>
            </a:r>
            <a:r>
              <a:rPr lang="zh-CN" altLang="en-US" b="1" dirty="0" smtClean="0">
                <a:latin typeface="华文中宋" panose="02010600040101010101" pitchFamily="2" charset="-122"/>
                <a:ea typeface="华文中宋" panose="02010600040101010101" pitchFamily="2" charset="-122"/>
              </a:rPr>
              <a:t>。欧阳修见其文，奇之。</a:t>
            </a:r>
            <a:endParaRPr lang="zh-CN" altLang="en-US" b="1" dirty="0">
              <a:latin typeface="华文中宋" panose="02010600040101010101" pitchFamily="2" charset="-122"/>
              <a:ea typeface="华文中宋" panose="02010600040101010101" pitchFamily="2" charset="-122"/>
            </a:endParaRPr>
          </a:p>
        </p:txBody>
      </p:sp>
      <p:sp>
        <p:nvSpPr>
          <p:cNvPr id="5" name="椭圆 4"/>
          <p:cNvSpPr/>
          <p:nvPr/>
        </p:nvSpPr>
        <p:spPr>
          <a:xfrm>
            <a:off x="1662113" y="2643188"/>
            <a:ext cx="2620962"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616200" y="4070350"/>
            <a:ext cx="2354263"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2"/>
          <p:cNvSpPr>
            <a:spLocks noGrp="1"/>
          </p:cNvSpPr>
          <p:nvPr>
            <p:ph idx="1"/>
          </p:nvPr>
        </p:nvSpPr>
        <p:spPr>
          <a:xfrm>
            <a:off x="457200" y="1143000"/>
            <a:ext cx="8229600" cy="3451225"/>
          </a:xfrm>
        </p:spPr>
        <p:txBody>
          <a:bodyPr/>
          <a:lstStyle/>
          <a:p>
            <a:r>
              <a:rPr lang="en-US" altLang="zh-CN" sz="2800" b="1" smtClean="0"/>
              <a:t>【</a:t>
            </a:r>
            <a:r>
              <a:rPr lang="zh-CN" altLang="en-US" sz="2800" b="1" smtClean="0"/>
              <a:t>例题</a:t>
            </a:r>
            <a:r>
              <a:rPr lang="en-US" altLang="zh-CN" sz="2800" b="1" smtClean="0"/>
              <a:t>】</a:t>
            </a:r>
            <a:r>
              <a:rPr lang="zh-CN" altLang="en-US" sz="2800" b="1" smtClean="0"/>
              <a:t>下列对原文有关内容的概括和分析，不正确的一项是</a:t>
            </a:r>
            <a:r>
              <a:rPr lang="en-US" altLang="zh-CN" sz="2800" b="1" smtClean="0"/>
              <a:t>(3</a:t>
            </a:r>
            <a:r>
              <a:rPr lang="zh-CN" altLang="en-US" sz="2800" b="1" smtClean="0"/>
              <a:t>分） 　 </a:t>
            </a:r>
            <a:br>
              <a:rPr lang="zh-CN" altLang="en-US" sz="2800" b="1" smtClean="0"/>
            </a:br>
            <a:r>
              <a:rPr lang="zh-CN" altLang="en-US" sz="2800" b="1" smtClean="0"/>
              <a:t>　</a:t>
            </a:r>
            <a:r>
              <a:rPr lang="en-US" altLang="zh-CN" sz="2800" b="1" smtClean="0"/>
              <a:t>C.</a:t>
            </a:r>
            <a:r>
              <a:rPr lang="zh-CN" altLang="en-US" sz="2800" b="1" smtClean="0"/>
              <a:t>张淳体恤百姓。永康县有很多贫穷的人生下孩子无法抚养，张淳耐心规劝，拿出自己的俸禄给百姓，使很多人活了下来。 </a:t>
            </a:r>
            <a:endParaRPr lang="en-US" altLang="zh-CN" sz="2800" b="1" smtClean="0"/>
          </a:p>
          <a:p>
            <a:r>
              <a:rPr lang="zh-CN" altLang="en-US" sz="2800" b="1" smtClean="0"/>
              <a:t>原文：</a:t>
            </a:r>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永人贫，生女多不举。淳劝诫备至，贫无力者，捐俸量给，</a:t>
            </a:r>
            <a:r>
              <a:rPr lang="zh-CN" altLang="en-US" sz="28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全活</a:t>
            </a:r>
            <a:r>
              <a:rPr lang="zh-CN" altLang="en-US" sz="2800" b="1" smtClean="0">
                <a:latin typeface="华文中宋" panose="02010600040101010101" pitchFamily="2" charset="-122"/>
                <a:ea typeface="华文中宋" panose="02010600040101010101" pitchFamily="2" charset="-122"/>
                <a:cs typeface="华文中宋" panose="02010600040101010101" pitchFamily="2" charset="-122"/>
              </a:rPr>
              <a:t>无数。 </a:t>
            </a:r>
            <a:r>
              <a:rPr lang="zh-CN" altLang="en-US" sz="2800" b="1" smtClean="0"/>
              <a:t/>
            </a:r>
            <a:br>
              <a:rPr lang="zh-CN" altLang="en-US" sz="2800" b="1" smtClean="0"/>
            </a:br>
            <a:r>
              <a:rPr lang="zh-CN" altLang="en-US" sz="2800" b="1" smtClean="0"/>
              <a:t>　　</a:t>
            </a:r>
          </a:p>
        </p:txBody>
      </p:sp>
      <p:sp>
        <p:nvSpPr>
          <p:cNvPr id="4" name="标题 1"/>
          <p:cNvSpPr>
            <a:spLocks noGrp="1"/>
          </p:cNvSpPr>
          <p:nvPr>
            <p:ph type="title"/>
          </p:nvPr>
        </p:nvSpPr>
        <p:spPr>
          <a:xfrm>
            <a:off x="457200" y="206375"/>
            <a:ext cx="8229600" cy="793750"/>
          </a:xfrm>
        </p:spPr>
        <p:txBody>
          <a:bodyPr/>
          <a:lstStyle/>
          <a:p>
            <a:pPr algn="l"/>
            <a:r>
              <a:rPr lang="zh-CN" altLang="en-US" sz="2400" b="1" smtClean="0">
                <a:solidFill>
                  <a:srgbClr val="FF0000"/>
                </a:solidFill>
                <a:latin typeface="黑体" panose="02010609060101010101" pitchFamily="49" charset="-122"/>
                <a:ea typeface="黑体" panose="02010609060101010101" pitchFamily="49" charset="-122"/>
              </a:rPr>
              <a:t>比对</a:t>
            </a:r>
            <a:r>
              <a:rPr lang="zh-CN" altLang="en-US" sz="2400" b="1" smtClean="0">
                <a:solidFill>
                  <a:srgbClr val="0000FF"/>
                </a:solidFill>
                <a:latin typeface="黑体" panose="02010609060101010101" pitchFamily="49" charset="-122"/>
                <a:ea typeface="黑体" panose="02010609060101010101" pitchFamily="49" charset="-122"/>
              </a:rPr>
              <a:t>关键点</a:t>
            </a:r>
            <a:r>
              <a:rPr lang="zh-CN" altLang="en-US" sz="2400" b="1" smtClean="0">
                <a:solidFill>
                  <a:srgbClr val="FF0000"/>
                </a:solidFill>
                <a:latin typeface="黑体" panose="02010609060101010101" pitchFamily="49" charset="-122"/>
                <a:ea typeface="黑体" panose="02010609060101010101" pitchFamily="49" charset="-122"/>
              </a:rPr>
              <a:t>（六）</a:t>
            </a:r>
            <a:r>
              <a:rPr lang="zh-CN" altLang="en-US" sz="2400" b="1" smtClean="0">
                <a:solidFill>
                  <a:srgbClr val="FF0000"/>
                </a:solidFill>
                <a:latin typeface="黑体" panose="02010609060101010101" pitchFamily="49" charset="-122"/>
                <a:ea typeface="黑体" panose="02010609060101010101" pitchFamily="49" charset="-122"/>
                <a:sym typeface="+mn-ea"/>
              </a:rPr>
              <a:t>防以偏概全（</a:t>
            </a:r>
            <a:r>
              <a:rPr lang="zh-CN" altLang="en-US" sz="2400" b="1" smtClean="0">
                <a:solidFill>
                  <a:srgbClr val="FF0000"/>
                </a:solidFill>
                <a:latin typeface="黑体" panose="02010609060101010101" pitchFamily="49" charset="-122"/>
                <a:ea typeface="黑体" panose="02010609060101010101" pitchFamily="49" charset="-122"/>
              </a:rPr>
              <a:t>比对表范围、程度等词）</a:t>
            </a:r>
          </a:p>
        </p:txBody>
      </p:sp>
      <p:sp>
        <p:nvSpPr>
          <p:cNvPr id="5" name="椭圆 4"/>
          <p:cNvSpPr/>
          <p:nvPr/>
        </p:nvSpPr>
        <p:spPr>
          <a:xfrm>
            <a:off x="500063" y="2500313"/>
            <a:ext cx="142875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3116263" y="3402013"/>
            <a:ext cx="128587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 name="图片 1"/>
          <p:cNvPicPr>
            <a:picLocks noChangeAspect="1"/>
          </p:cNvPicPr>
          <p:nvPr/>
        </p:nvPicPr>
        <p:blipFill>
          <a:blip r:embed="rId3" cstate="print"/>
          <a:stretch>
            <a:fillRect/>
          </a:stretch>
        </p:blipFill>
        <p:spPr>
          <a:xfrm>
            <a:off x="6247765" y="4187825"/>
            <a:ext cx="2914650" cy="971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2"/>
          <p:cNvSpPr>
            <a:spLocks noGrp="1"/>
          </p:cNvSpPr>
          <p:nvPr>
            <p:ph idx="1"/>
          </p:nvPr>
        </p:nvSpPr>
        <p:spPr>
          <a:xfrm>
            <a:off x="285750" y="679450"/>
            <a:ext cx="8501063" cy="4178300"/>
          </a:xfrm>
        </p:spPr>
        <p:txBody>
          <a:bodyPr/>
          <a:lstStyle/>
          <a:p>
            <a:pPr>
              <a:lnSpc>
                <a:spcPct val="140000"/>
              </a:lnSpc>
              <a:spcBef>
                <a:spcPct val="0"/>
              </a:spcBef>
            </a:pPr>
            <a:r>
              <a:rPr lang="zh-CN" altLang="en-US" sz="2400" b="1" smtClean="0"/>
              <a:t>下列对原文有关内容的分析和概括，不正确的一项是</a:t>
            </a:r>
          </a:p>
          <a:p>
            <a:pPr>
              <a:lnSpc>
                <a:spcPct val="140000"/>
              </a:lnSpc>
              <a:spcBef>
                <a:spcPct val="0"/>
              </a:spcBef>
            </a:pPr>
            <a:r>
              <a:rPr lang="zh-CN" altLang="en-US" sz="2400" b="1" smtClean="0"/>
              <a:t>    </a:t>
            </a:r>
            <a:r>
              <a:rPr lang="en-US" altLang="zh-CN" sz="2400" b="1" smtClean="0"/>
              <a:t>B</a:t>
            </a:r>
            <a:r>
              <a:rPr lang="zh-CN" altLang="en-US" sz="2400" b="1" smtClean="0"/>
              <a:t>．何远坚守节操，不逢迎上司，太守王彬巡察属县，何远仅给他提供干粮、饮水；为官有才干，任始兴内史时，从未发生过界内盗匪抢掠侵犯的事。</a:t>
            </a:r>
          </a:p>
          <a:p>
            <a:pPr>
              <a:lnSpc>
                <a:spcPct val="140000"/>
              </a:lnSpc>
              <a:spcBef>
                <a:spcPct val="0"/>
              </a:spcBef>
            </a:pPr>
            <a:r>
              <a:rPr lang="zh-CN" altLang="en-US" sz="2400" b="1" smtClean="0"/>
              <a:t>原文：</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后为武康令，愈厉廉节，除</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淫祀</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，正身率职，民甚称之。太守王彬</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巡</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属县，诸县皆盛</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供帐</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以待焉。至武康，远独设</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糗</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水而已。</a:t>
            </a:r>
            <a:r>
              <a:rPr lang="en-US" altLang="zh-CN" sz="2400" b="1" smtClean="0">
                <a:latin typeface="华文中宋" panose="02010600040101010101" pitchFamily="2" charset="-122"/>
                <a:ea typeface="华文中宋" panose="02010600040101010101" pitchFamily="2" charset="-122"/>
                <a:cs typeface="华文中宋" panose="02010600040101010101" pitchFamily="2" charset="-122"/>
              </a:rPr>
              <a:t>……</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期年</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，迁树功将军、始兴内史。时泉陵侯朗为桂州，缘道多</a:t>
            </a:r>
            <a:r>
              <a:rPr lang="zh-CN" altLang="en-US" sz="2400" b="1" smtClean="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剽掠</a:t>
            </a:r>
            <a:r>
              <a:rPr lang="zh-CN" altLang="en-US" sz="2400" b="1" smtClean="0">
                <a:latin typeface="华文中宋" panose="02010600040101010101" pitchFamily="2" charset="-122"/>
                <a:ea typeface="华文中宋" panose="02010600040101010101" pitchFamily="2" charset="-122"/>
                <a:cs typeface="华文中宋" panose="02010600040101010101" pitchFamily="2" charset="-122"/>
              </a:rPr>
              <a:t>，入始兴界，草木无所犯。</a:t>
            </a:r>
          </a:p>
        </p:txBody>
      </p:sp>
      <p:sp>
        <p:nvSpPr>
          <p:cNvPr id="4" name="标题 1"/>
          <p:cNvSpPr txBox="1"/>
          <p:nvPr/>
        </p:nvSpPr>
        <p:spPr>
          <a:xfrm>
            <a:off x="276225" y="223838"/>
            <a:ext cx="8258175" cy="579437"/>
          </a:xfrm>
          <a:prstGeom prst="rect">
            <a:avLst/>
          </a:prstGeom>
        </p:spPr>
        <p:txBody>
          <a:bodyPr anchor="ctr"/>
          <a:lstStyle/>
          <a:p>
            <a:pPr fontAlgn="auto">
              <a:spcAft>
                <a:spcPts val="0"/>
              </a:spcAft>
              <a:defRPr/>
            </a:pPr>
            <a:r>
              <a:rPr lang="en-US" altLang="zh-CN" sz="3200" dirty="0">
                <a:latin typeface="黑体" panose="02010609060101010101" pitchFamily="49" charset="-122"/>
                <a:ea typeface="黑体" panose="02010609060101010101" pitchFamily="49" charset="-122"/>
                <a:cs typeface="+mj-cs"/>
              </a:rPr>
              <a:t>【</a:t>
            </a:r>
            <a:r>
              <a:rPr lang="zh-CN" altLang="en-US" sz="3200" dirty="0">
                <a:latin typeface="黑体" panose="02010609060101010101" pitchFamily="49" charset="-122"/>
                <a:ea typeface="黑体" panose="02010609060101010101" pitchFamily="49" charset="-122"/>
                <a:cs typeface="+mj-cs"/>
              </a:rPr>
              <a:t>现场练兵</a:t>
            </a:r>
            <a:r>
              <a:rPr lang="en-US" altLang="zh-CN" sz="3200" dirty="0">
                <a:latin typeface="黑体" panose="02010609060101010101" pitchFamily="49" charset="-122"/>
                <a:ea typeface="黑体" panose="02010609060101010101" pitchFamily="49" charset="-122"/>
                <a:cs typeface="+mj-cs"/>
              </a:rPr>
              <a:t>】</a:t>
            </a:r>
          </a:p>
        </p:txBody>
      </p:sp>
      <p:sp>
        <p:nvSpPr>
          <p:cNvPr id="5" name="椭圆 4"/>
          <p:cNvSpPr/>
          <p:nvPr/>
        </p:nvSpPr>
        <p:spPr>
          <a:xfrm>
            <a:off x="712788" y="2357438"/>
            <a:ext cx="229552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028825" y="4368800"/>
            <a:ext cx="3833813" cy="4270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857250"/>
            <a:ext cx="8643938" cy="4286250"/>
          </a:xfrm>
        </p:spPr>
        <p:txBody>
          <a:bodyPr rtlCol="0">
            <a:normAutofit fontScale="67500"/>
          </a:bodyPr>
          <a:lstStyle/>
          <a:p>
            <a:pPr fontAlgn="auto">
              <a:lnSpc>
                <a:spcPct val="130000"/>
              </a:lnSpc>
              <a:spcBef>
                <a:spcPts val="0"/>
              </a:spcBef>
              <a:spcAft>
                <a:spcPts val="0"/>
              </a:spcAft>
              <a:buFont typeface="Arial" panose="020B0604020202020204" pitchFamily="34" charset="0"/>
              <a:buChar char="•"/>
              <a:defRPr/>
            </a:pPr>
            <a:r>
              <a:rPr lang="en-US" altLang="zh-CN" b="1" dirty="0" smtClean="0"/>
              <a:t>【</a:t>
            </a:r>
            <a:r>
              <a:rPr lang="zh-CN" altLang="en-US" b="1" dirty="0" smtClean="0"/>
              <a:t>例题</a:t>
            </a:r>
            <a:r>
              <a:rPr lang="en-US" altLang="zh-CN" b="1" dirty="0" smtClean="0"/>
              <a:t>】</a:t>
            </a:r>
            <a:r>
              <a:rPr lang="zh-CN" altLang="en-US" b="1" dirty="0" smtClean="0"/>
              <a:t>下列对原文有关内容的分析和概括，不正确的一项是</a:t>
            </a:r>
          </a:p>
          <a:p>
            <a:pPr fontAlgn="auto">
              <a:lnSpc>
                <a:spcPct val="130000"/>
              </a:lnSpc>
              <a:spcBef>
                <a:spcPts val="0"/>
              </a:spcBef>
              <a:spcAft>
                <a:spcPts val="0"/>
              </a:spcAft>
              <a:buFont typeface="Arial" panose="020B0604020202020204" pitchFamily="34" charset="0"/>
              <a:buChar char="•"/>
              <a:defRPr/>
            </a:pPr>
            <a:r>
              <a:rPr lang="en-US" altLang="zh-CN" b="1" dirty="0" smtClean="0"/>
              <a:t>D</a:t>
            </a:r>
            <a:r>
              <a:rPr lang="zh-CN" altLang="en-US" b="1" dirty="0" smtClean="0"/>
              <a:t>．李贤在河州担任总管期间，积极备战，撤破桥道，斩获数百人，打得羌族、浑族不敢进犯，从而境内太平。</a:t>
            </a:r>
            <a:endParaRPr lang="en-US" altLang="zh-CN" b="1" dirty="0" smtClean="0"/>
          </a:p>
          <a:p>
            <a:pPr fontAlgn="auto">
              <a:lnSpc>
                <a:spcPct val="130000"/>
              </a:lnSpc>
              <a:spcBef>
                <a:spcPts val="0"/>
              </a:spcBef>
              <a:spcAft>
                <a:spcPts val="0"/>
              </a:spcAft>
              <a:buFont typeface="Arial" panose="020B0604020202020204" pitchFamily="34" charset="0"/>
              <a:buChar char="•"/>
              <a:defRPr/>
            </a:pPr>
            <a:r>
              <a:rPr lang="zh-CN" altLang="en-US" b="1" dirty="0" smtClean="0">
                <a:latin typeface="楷体" panose="02010609060101010101" pitchFamily="49" charset="-122"/>
                <a:ea typeface="楷体" panose="02010609060101010101" pitchFamily="49" charset="-122"/>
              </a:rPr>
              <a:t>原文：</a:t>
            </a:r>
            <a:r>
              <a:rPr lang="zh-CN" altLang="en-US" b="1" dirty="0" smtClean="0">
                <a:latin typeface="华文中宋" panose="02010600040101010101" pitchFamily="2" charset="-122"/>
                <a:ea typeface="华文中宋" panose="02010600040101010101" pitchFamily="2" charset="-122"/>
              </a:rPr>
              <a:t>乃授贤使持节、河州总管</a:t>
            </a:r>
            <a:r>
              <a:rPr lang="en-US" altLang="zh-CN" b="1" dirty="0" smtClean="0">
                <a:latin typeface="华文中宋" panose="02010600040101010101" pitchFamily="2" charset="-122"/>
                <a:ea typeface="华文中宋" panose="02010600040101010101" pitchFamily="2" charset="-122"/>
              </a:rPr>
              <a:t>……</a:t>
            </a:r>
            <a:r>
              <a:rPr lang="zh-CN" altLang="en-US" b="1" dirty="0" smtClean="0">
                <a:latin typeface="华文中宋" panose="02010600040101010101" pitchFamily="2" charset="-122"/>
                <a:ea typeface="华文中宋" panose="02010600040101010101" pitchFamily="2" charset="-122"/>
              </a:rPr>
              <a:t>五年，</a:t>
            </a:r>
            <a:r>
              <a:rPr lang="zh-CN" altLang="en-US" b="1" u="sng" dirty="0" smtClean="0">
                <a:latin typeface="华文中宋" panose="02010600040101010101" pitchFamily="2" charset="-122"/>
                <a:ea typeface="华文中宋" panose="02010600040101010101" pitchFamily="2" charset="-122"/>
              </a:rPr>
              <a:t>宕昌</a:t>
            </a:r>
            <a:r>
              <a:rPr lang="zh-CN" altLang="en-US" b="1" dirty="0" smtClean="0">
                <a:solidFill>
                  <a:srgbClr val="FF0000"/>
                </a:solidFill>
                <a:latin typeface="华文中宋" panose="02010600040101010101" pitchFamily="2" charset="-122"/>
                <a:ea typeface="华文中宋" panose="02010600040101010101" pitchFamily="2" charset="-122"/>
              </a:rPr>
              <a:t>寇</a:t>
            </a:r>
            <a:r>
              <a:rPr lang="zh-CN" altLang="en-US" b="1" dirty="0" smtClean="0">
                <a:latin typeface="华文中宋" panose="02010600040101010101" pitchFamily="2" charset="-122"/>
                <a:ea typeface="华文中宋" panose="02010600040101010101" pitchFamily="2" charset="-122"/>
              </a:rPr>
              <a:t>边，百姓失业，乃于洮táo州置总管府以</a:t>
            </a:r>
            <a:r>
              <a:rPr lang="zh-CN" altLang="en-US" b="1" dirty="0" smtClean="0">
                <a:solidFill>
                  <a:srgbClr val="FF0000"/>
                </a:solidFill>
                <a:latin typeface="华文中宋" panose="02010600040101010101" pitchFamily="2" charset="-122"/>
                <a:ea typeface="华文中宋" panose="02010600040101010101" pitchFamily="2" charset="-122"/>
              </a:rPr>
              <a:t>镇遏</a:t>
            </a:r>
            <a:r>
              <a:rPr lang="zh-CN" altLang="en-US" b="1" dirty="0" smtClean="0">
                <a:latin typeface="华文中宋" panose="02010600040101010101" pitchFamily="2" charset="-122"/>
                <a:ea typeface="华文中宋" panose="02010600040101010101" pitchFamily="2" charset="-122"/>
              </a:rPr>
              <a:t>之。遂废河州总管，改授贤洮州总管</a:t>
            </a:r>
            <a:r>
              <a:rPr lang="en-US" altLang="zh-CN" b="1" dirty="0" smtClean="0">
                <a:latin typeface="华文中宋" panose="02010600040101010101" pitchFamily="2" charset="-122"/>
                <a:ea typeface="华文中宋" panose="02010600040101010101" pitchFamily="2" charset="-122"/>
              </a:rPr>
              <a:t>……</a:t>
            </a:r>
            <a:r>
              <a:rPr lang="zh-CN" altLang="en-US" b="1" dirty="0" smtClean="0">
                <a:solidFill>
                  <a:srgbClr val="FF0000"/>
                </a:solidFill>
                <a:latin typeface="华文中宋" panose="02010600040101010101" pitchFamily="2" charset="-122"/>
                <a:ea typeface="华文中宋" panose="02010600040101010101" pitchFamily="2" charset="-122"/>
              </a:rPr>
              <a:t>属</a:t>
            </a:r>
            <a:r>
              <a:rPr lang="zh-CN" altLang="en-US" b="1" dirty="0" smtClean="0">
                <a:latin typeface="华文中宋" panose="02010600040101010101" pitchFamily="2" charset="-122"/>
                <a:ea typeface="华文中宋" panose="02010600040101010101" pitchFamily="2" charset="-122"/>
              </a:rPr>
              <a:t>羌寇石门戍，撤破桥道，以绝援军。贤率千骑御之，前后斩获数百人，贼乃退走。羌复引</a:t>
            </a:r>
            <a:r>
              <a:rPr lang="zh-CN" altLang="en-US" b="1" u="sng" dirty="0" smtClean="0">
                <a:latin typeface="华文中宋" panose="02010600040101010101" pitchFamily="2" charset="-122"/>
                <a:ea typeface="华文中宋" panose="02010600040101010101" pitchFamily="2" charset="-122"/>
              </a:rPr>
              <a:t>吐谷浑</a:t>
            </a:r>
            <a:r>
              <a:rPr lang="zh-CN" altLang="en-US" b="1" dirty="0" smtClean="0">
                <a:latin typeface="华文中宋" panose="02010600040101010101" pitchFamily="2" charset="-122"/>
                <a:ea typeface="华文中宋" panose="02010600040101010101" pitchFamily="2" charset="-122"/>
              </a:rPr>
              <a:t>数千骑将入西疆，贤密知之，又遣兵伏其隘路，复大败之。虏遂震慑，不敢犯塞。</a:t>
            </a:r>
            <a:endParaRPr lang="zh-CN" altLang="en-US" b="1" dirty="0"/>
          </a:p>
        </p:txBody>
      </p:sp>
      <p:sp>
        <p:nvSpPr>
          <p:cNvPr id="4" name="标题 1"/>
          <p:cNvSpPr txBox="1"/>
          <p:nvPr/>
        </p:nvSpPr>
        <p:spPr>
          <a:xfrm>
            <a:off x="609600" y="71438"/>
            <a:ext cx="8229600" cy="857250"/>
          </a:xfrm>
          <a:prstGeom prst="rect">
            <a:avLst/>
          </a:prstGeom>
        </p:spPr>
        <p:txBody>
          <a:bodyPr anchor="ctr"/>
          <a:lstStyle/>
          <a:p>
            <a:pPr fontAlgn="auto">
              <a:spcAft>
                <a:spcPts val="0"/>
              </a:spcAft>
              <a:defRPr/>
            </a:pPr>
            <a:r>
              <a:rPr lang="zh-CN" altLang="en-US" sz="2400" b="1" dirty="0">
                <a:solidFill>
                  <a:srgbClr val="FF0000"/>
                </a:solidFill>
                <a:latin typeface="黑体" panose="02010609060101010101" pitchFamily="49" charset="-122"/>
                <a:ea typeface="黑体" panose="02010609060101010101" pitchFamily="49" charset="-122"/>
                <a:cs typeface="+mj-cs"/>
              </a:rPr>
              <a:t>比对</a:t>
            </a:r>
            <a:r>
              <a:rPr lang="zh-CN" altLang="en-US" sz="2400" b="1" dirty="0">
                <a:solidFill>
                  <a:srgbClr val="0000FF"/>
                </a:solidFill>
                <a:latin typeface="黑体" panose="02010609060101010101" pitchFamily="49" charset="-122"/>
                <a:ea typeface="黑体" panose="02010609060101010101" pitchFamily="49" charset="-122"/>
              </a:rPr>
              <a:t>关键点</a:t>
            </a:r>
            <a:r>
              <a:rPr lang="zh-CN" altLang="en-US" sz="2400" b="1" dirty="0">
                <a:solidFill>
                  <a:srgbClr val="FF0000"/>
                </a:solidFill>
                <a:latin typeface="黑体" panose="02010609060101010101" pitchFamily="49" charset="-122"/>
                <a:ea typeface="黑体" panose="02010609060101010101" pitchFamily="49" charset="-122"/>
                <a:cs typeface="+mj-cs"/>
              </a:rPr>
              <a:t>（七）</a:t>
            </a:r>
            <a:r>
              <a:rPr lang="zh-CN" altLang="en-US" sz="2400" b="1" dirty="0">
                <a:solidFill>
                  <a:srgbClr val="FF0000"/>
                </a:solidFill>
                <a:latin typeface="黑体" panose="02010609060101010101" pitchFamily="49" charset="-122"/>
                <a:ea typeface="黑体" panose="02010609060101010101" pitchFamily="49" charset="-122"/>
                <a:cs typeface="+mj-cs"/>
                <a:sym typeface="+mn-ea"/>
              </a:rPr>
              <a:t>防空间穿越（</a:t>
            </a:r>
            <a:r>
              <a:rPr lang="zh-CN" altLang="en-US" sz="2400" b="1" dirty="0">
                <a:solidFill>
                  <a:srgbClr val="FF0000"/>
                </a:solidFill>
                <a:latin typeface="黑体" panose="02010609060101010101" pitchFamily="49" charset="-122"/>
                <a:ea typeface="黑体" panose="02010609060101010101" pitchFamily="49" charset="-122"/>
                <a:cs typeface="+mj-cs"/>
              </a:rPr>
              <a:t>比对</a:t>
            </a:r>
            <a:r>
              <a:rPr lang="zh-CN" altLang="en-US" sz="2400" b="1" dirty="0">
                <a:solidFill>
                  <a:srgbClr val="0000FF"/>
                </a:solidFill>
                <a:latin typeface="黑体" panose="02010609060101010101" pitchFamily="49" charset="-122"/>
                <a:ea typeface="黑体" panose="02010609060101010101" pitchFamily="49" charset="-122"/>
              </a:rPr>
              <a:t>地点、任职</a:t>
            </a:r>
            <a:r>
              <a:rPr lang="zh-CN" altLang="en-US" sz="2400" b="1" dirty="0">
                <a:solidFill>
                  <a:srgbClr val="FF0000"/>
                </a:solidFill>
                <a:latin typeface="黑体" panose="02010609060101010101" pitchFamily="49" charset="-122"/>
                <a:ea typeface="黑体" panose="02010609060101010101" pitchFamily="49" charset="-122"/>
              </a:rPr>
              <a:t>）</a:t>
            </a:r>
            <a:endParaRPr lang="zh-CN" altLang="en-US" sz="2400" b="1" dirty="0">
              <a:solidFill>
                <a:srgbClr val="FF0000"/>
              </a:solidFill>
              <a:latin typeface="黑体" panose="02010609060101010101" pitchFamily="49" charset="-122"/>
              <a:ea typeface="黑体" panose="02010609060101010101" pitchFamily="49" charset="-122"/>
              <a:cs typeface="+mj-cs"/>
            </a:endParaRPr>
          </a:p>
        </p:txBody>
      </p:sp>
      <p:sp>
        <p:nvSpPr>
          <p:cNvPr id="5" name="椭圆 4"/>
          <p:cNvSpPr/>
          <p:nvPr/>
        </p:nvSpPr>
        <p:spPr>
          <a:xfrm>
            <a:off x="1652588" y="1349375"/>
            <a:ext cx="3071812"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1785938" y="2214563"/>
            <a:ext cx="3929062"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6813550" y="2643188"/>
            <a:ext cx="1643063"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椭圆 7"/>
          <p:cNvSpPr/>
          <p:nvPr/>
        </p:nvSpPr>
        <p:spPr>
          <a:xfrm>
            <a:off x="1333500" y="2749550"/>
            <a:ext cx="1928813" cy="403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P spid="7" grpId="0" bldLvl="0" animBg="1"/>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500" y="785813"/>
            <a:ext cx="8115300" cy="3808412"/>
          </a:xfrm>
        </p:spPr>
        <p:txBody>
          <a:bodyPr rtlCol="0">
            <a:normAutofit fontScale="92500" lnSpcReduction="20000"/>
          </a:bodyPr>
          <a:lstStyle/>
          <a:p>
            <a:pPr fontAlgn="auto">
              <a:spcAft>
                <a:spcPts val="0"/>
              </a:spcAft>
              <a:buFont typeface="Arial" panose="020B0604020202020204" pitchFamily="34" charset="0"/>
              <a:buChar char="•"/>
              <a:defRPr/>
            </a:pPr>
            <a:r>
              <a:rPr lang="zh-CN" altLang="en-US" b="1" dirty="0" smtClean="0"/>
              <a:t>下列对原文有关内容的分析和概括，不正确的一项是</a:t>
            </a:r>
            <a:r>
              <a:rPr lang="en-US" altLang="zh-CN" b="1" dirty="0" smtClean="0"/>
              <a:t> </a:t>
            </a:r>
          </a:p>
          <a:p>
            <a:pPr fontAlgn="auto">
              <a:spcAft>
                <a:spcPts val="0"/>
              </a:spcAft>
              <a:buFont typeface="Arial" panose="020B0604020202020204" pitchFamily="34" charset="0"/>
              <a:buChar char="•"/>
              <a:defRPr/>
            </a:pPr>
            <a:r>
              <a:rPr lang="en-US" altLang="zh-CN" b="1" dirty="0" smtClean="0"/>
              <a:t>C</a:t>
            </a:r>
            <a:r>
              <a:rPr lang="zh-CN" altLang="en-US" b="1" dirty="0" smtClean="0"/>
              <a:t>．颜衎kàn担任都官员外郎时，收到家信，得知父亲生病，没有奏报就弃官回家侍候老人，不再有当官的想法。</a:t>
            </a:r>
            <a:endParaRPr lang="en-US" altLang="zh-CN" b="1" dirty="0" smtClean="0"/>
          </a:p>
          <a:p>
            <a:pPr fontAlgn="auto">
              <a:spcAft>
                <a:spcPts val="0"/>
              </a:spcAft>
              <a:buFont typeface="Arial" panose="020B0604020202020204" pitchFamily="34" charset="0"/>
              <a:buChar char="•"/>
              <a:defRPr/>
            </a:pPr>
            <a:r>
              <a:rPr lang="zh-CN" altLang="en-US" b="1" dirty="0" smtClean="0"/>
              <a:t>原文：</a:t>
            </a:r>
            <a:r>
              <a:rPr lang="zh-CN" altLang="en-US" b="1" dirty="0" smtClean="0">
                <a:latin typeface="华文中宋" panose="02010600040101010101" pitchFamily="2" charset="-122"/>
                <a:ea typeface="华文中宋" panose="02010600040101010101" pitchFamily="2" charset="-122"/>
              </a:rPr>
              <a:t>俄迁都官员外郎，充东都留守判官，改河阳三城节度副使，知州事。居半岁，得家问，父在青州有风瘴疾，衎不奏弃官去侍疾，不复有仕宦意。</a:t>
            </a:r>
            <a:endParaRPr lang="zh-CN" altLang="en-US" b="1" dirty="0">
              <a:latin typeface="华文中宋" panose="02010600040101010101" pitchFamily="2" charset="-122"/>
              <a:ea typeface="华文中宋" panose="02010600040101010101" pitchFamily="2" charset="-122"/>
            </a:endParaRPr>
          </a:p>
        </p:txBody>
      </p:sp>
      <p:sp>
        <p:nvSpPr>
          <p:cNvPr id="4" name="标题 1"/>
          <p:cNvSpPr txBox="1"/>
          <p:nvPr/>
        </p:nvSpPr>
        <p:spPr>
          <a:xfrm>
            <a:off x="457200" y="206375"/>
            <a:ext cx="8258175" cy="579438"/>
          </a:xfrm>
          <a:prstGeom prst="rect">
            <a:avLst/>
          </a:prstGeom>
        </p:spPr>
        <p:txBody>
          <a:bodyPr anchor="ctr">
            <a:normAutofit fontScale="90000" lnSpcReduction="20000"/>
          </a:bodyPr>
          <a:lstStyle/>
          <a:p>
            <a:pPr fontAlgn="auto">
              <a:spcAft>
                <a:spcPts val="0"/>
              </a:spcAft>
              <a:defRPr/>
            </a:pPr>
            <a:r>
              <a:rPr lang="en-US" altLang="zh-CN" sz="4400" dirty="0">
                <a:latin typeface="黑体" panose="02010609060101010101" pitchFamily="49" charset="-122"/>
                <a:ea typeface="黑体" panose="02010609060101010101" pitchFamily="49" charset="-122"/>
                <a:cs typeface="+mj-cs"/>
              </a:rPr>
              <a:t>【</a:t>
            </a:r>
            <a:r>
              <a:rPr lang="zh-CN" altLang="en-US" sz="4400" dirty="0">
                <a:latin typeface="黑体" panose="02010609060101010101" pitchFamily="49" charset="-122"/>
                <a:ea typeface="黑体" panose="02010609060101010101" pitchFamily="49" charset="-122"/>
                <a:cs typeface="+mj-cs"/>
              </a:rPr>
              <a:t>现场练兵</a:t>
            </a:r>
            <a:r>
              <a:rPr lang="en-US" altLang="zh-CN" sz="4400" dirty="0">
                <a:latin typeface="黑体" panose="02010609060101010101" pitchFamily="49" charset="-122"/>
                <a:ea typeface="黑体" panose="02010609060101010101" pitchFamily="49" charset="-122"/>
                <a:cs typeface="+mj-cs"/>
              </a:rPr>
              <a:t>】</a:t>
            </a:r>
            <a:endParaRPr lang="zh-CN" altLang="en-US" sz="4400" dirty="0">
              <a:latin typeface="+mj-lt"/>
              <a:ea typeface="+mj-ea"/>
              <a:cs typeface="+mj-cs"/>
            </a:endParaRPr>
          </a:p>
        </p:txBody>
      </p:sp>
      <p:sp>
        <p:nvSpPr>
          <p:cNvPr id="5" name="椭圆 4"/>
          <p:cNvSpPr/>
          <p:nvPr/>
        </p:nvSpPr>
        <p:spPr>
          <a:xfrm>
            <a:off x="642938" y="3143250"/>
            <a:ext cx="4071937"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2357438" y="2714625"/>
            <a:ext cx="2357437"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2695575" y="1500188"/>
            <a:ext cx="2562225"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 name="图片 1"/>
          <p:cNvPicPr>
            <a:picLocks noChangeAspect="1"/>
          </p:cNvPicPr>
          <p:nvPr/>
        </p:nvPicPr>
        <p:blipFill>
          <a:blip r:embed="rId3" cstate="print"/>
          <a:stretch>
            <a:fillRect/>
          </a:stretch>
        </p:blipFill>
        <p:spPr>
          <a:xfrm>
            <a:off x="6247765" y="4197985"/>
            <a:ext cx="2914650" cy="971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a:xfrm>
            <a:off x="428625" y="214313"/>
            <a:ext cx="8229600" cy="635000"/>
          </a:xfrm>
        </p:spPr>
        <p:txBody>
          <a:bodyPr/>
          <a:lstStyle/>
          <a:p>
            <a:r>
              <a:rPr lang="zh-CN" altLang="en-US" sz="3200" b="1" smtClean="0"/>
              <a:t>归纳概括内容要点解题方法与技巧</a:t>
            </a:r>
          </a:p>
        </p:txBody>
      </p:sp>
      <p:sp>
        <p:nvSpPr>
          <p:cNvPr id="4" name="标题 1"/>
          <p:cNvSpPr>
            <a:spLocks noGrp="1"/>
          </p:cNvSpPr>
          <p:nvPr>
            <p:ph idx="1"/>
          </p:nvPr>
        </p:nvSpPr>
        <p:spPr>
          <a:xfrm>
            <a:off x="357188" y="1071563"/>
            <a:ext cx="8572500" cy="3786187"/>
          </a:xfrm>
          <a:ln>
            <a:solidFill>
              <a:schemeClr val="accent1"/>
            </a:solidFill>
          </a:ln>
        </p:spPr>
        <p:txBody>
          <a:bodyPr rtlCol="0">
            <a:noAutofit/>
          </a:bodyPr>
          <a:lstStyle/>
          <a:p>
            <a:pPr fontAlgn="auto">
              <a:spcAft>
                <a:spcPts val="0"/>
              </a:spcAft>
              <a:buFont typeface="Arial" panose="020B0604020202020204" pitchFamily="34" charset="0"/>
              <a:buChar char="•"/>
              <a:defRPr/>
            </a:pPr>
            <a:r>
              <a:rPr lang="zh-CN" altLang="en-US" sz="2800" b="1" dirty="0" smtClean="0">
                <a:solidFill>
                  <a:srgbClr val="FF0000"/>
                </a:solidFill>
                <a:latin typeface="黑体" panose="02010609060101010101" pitchFamily="49" charset="-122"/>
                <a:ea typeface="黑体" panose="02010609060101010101" pitchFamily="49" charset="-122"/>
              </a:rPr>
              <a:t>把握</a:t>
            </a:r>
            <a:r>
              <a:rPr lang="zh-CN" altLang="en-US" sz="2800" b="1" dirty="0" smtClean="0">
                <a:solidFill>
                  <a:srgbClr val="0000FF"/>
                </a:solidFill>
                <a:latin typeface="黑体" panose="02010609060101010101" pitchFamily="49" charset="-122"/>
                <a:ea typeface="黑体" panose="02010609060101010101" pitchFamily="49" charset="-122"/>
              </a:rPr>
              <a:t>比对关键点</a:t>
            </a:r>
            <a:r>
              <a:rPr lang="zh-CN" altLang="en-US" sz="2800" b="1" dirty="0" smtClean="0">
                <a:solidFill>
                  <a:srgbClr val="FF0000"/>
                </a:solidFill>
                <a:latin typeface="黑体" panose="02010609060101010101" pitchFamily="49" charset="-122"/>
                <a:ea typeface="黑体" panose="02010609060101010101" pitchFamily="49" charset="-122"/>
              </a:rPr>
              <a:t>，有的放矢，提高效率</a:t>
            </a:r>
            <a:endParaRPr lang="en-US" altLang="zh-CN" sz="28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（一）</a:t>
            </a:r>
            <a:r>
              <a:rPr lang="zh-CN" altLang="en-US" sz="2400" b="1" dirty="0" smtClean="0">
                <a:solidFill>
                  <a:srgbClr val="FF0000"/>
                </a:solidFill>
                <a:latin typeface="黑体" panose="02010609060101010101" pitchFamily="49" charset="-122"/>
                <a:ea typeface="黑体" panose="02010609060101010101" pitchFamily="49" charset="-122"/>
                <a:sym typeface="+mn-ea"/>
              </a:rPr>
              <a:t>防曲解文意（</a:t>
            </a:r>
            <a:r>
              <a:rPr lang="zh-CN" altLang="en-US" sz="2400" b="1" dirty="0" smtClean="0">
                <a:solidFill>
                  <a:srgbClr val="FF0000"/>
                </a:solidFill>
                <a:latin typeface="黑体" panose="02010609060101010101" pitchFamily="49" charset="-122"/>
                <a:ea typeface="黑体" panose="02010609060101010101" pitchFamily="49" charset="-122"/>
              </a:rPr>
              <a:t>多为</a:t>
            </a:r>
            <a:r>
              <a:rPr lang="zh-CN" altLang="en-US" sz="2400" b="1" dirty="0" smtClean="0">
                <a:solidFill>
                  <a:srgbClr val="0000FF"/>
                </a:solidFill>
                <a:latin typeface="黑体" panose="02010609060101010101" pitchFamily="49" charset="-122"/>
                <a:ea typeface="黑体" panose="02010609060101010101" pitchFamily="49" charset="-122"/>
              </a:rPr>
              <a:t>实词</a:t>
            </a:r>
            <a:r>
              <a:rPr lang="zh-CN" altLang="en-US" sz="2400" b="1" dirty="0" smtClean="0">
                <a:solidFill>
                  <a:srgbClr val="FF0000"/>
                </a:solidFill>
                <a:latin typeface="黑体" panose="02010609060101010101" pitchFamily="49" charset="-122"/>
                <a:ea typeface="黑体" panose="02010609060101010101" pitchFamily="49" charset="-122"/>
              </a:rPr>
              <a:t>）</a:t>
            </a:r>
            <a:endParaRPr lang="en-US" altLang="zh-CN" sz="24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（二）防无中生有（注意</a:t>
            </a:r>
            <a:r>
              <a:rPr lang="zh-CN" altLang="en-US" sz="2400" b="1" dirty="0" smtClean="0">
                <a:solidFill>
                  <a:srgbClr val="0000FF"/>
                </a:solidFill>
                <a:latin typeface="黑体" panose="02010609060101010101" pitchFamily="49" charset="-122"/>
                <a:ea typeface="黑体" panose="02010609060101010101" pitchFamily="49" charset="-122"/>
                <a:sym typeface="+mn-ea"/>
              </a:rPr>
              <a:t>添加内容</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（三）防张冠李戴（</a:t>
            </a:r>
            <a:r>
              <a:rPr lang="zh-CN" altLang="en-US" sz="2400" b="1" dirty="0" smtClean="0">
                <a:solidFill>
                  <a:srgbClr val="FF0000"/>
                </a:solidFill>
                <a:latin typeface="黑体" panose="02010609060101010101" pitchFamily="49" charset="-122"/>
                <a:ea typeface="黑体" panose="02010609060101010101" pitchFamily="49" charset="-122"/>
                <a:sym typeface="+mn-ea"/>
              </a:rPr>
              <a:t>比对</a:t>
            </a:r>
            <a:r>
              <a:rPr lang="zh-CN" altLang="en-US" sz="2400" b="1" dirty="0" smtClean="0">
                <a:solidFill>
                  <a:srgbClr val="0000FF"/>
                </a:solidFill>
                <a:latin typeface="黑体" panose="02010609060101010101" pitchFamily="49" charset="-122"/>
                <a:ea typeface="黑体" panose="02010609060101010101" pitchFamily="49" charset="-122"/>
                <a:sym typeface="+mn-ea"/>
              </a:rPr>
              <a:t>人物</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zh-CN" altLang="en-US" sz="24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sym typeface="+mn-ea"/>
              </a:rPr>
              <a:t>（四）防因果谬误（强加</a:t>
            </a:r>
            <a:r>
              <a:rPr lang="zh-CN" altLang="en-US" sz="2400" b="1" dirty="0" smtClean="0">
                <a:solidFill>
                  <a:srgbClr val="0000FF"/>
                </a:solidFill>
                <a:latin typeface="黑体" panose="02010609060101010101" pitchFamily="49" charset="-122"/>
                <a:ea typeface="黑体" panose="02010609060101010101" pitchFamily="49" charset="-122"/>
                <a:sym typeface="+mn-ea"/>
              </a:rPr>
              <a:t>因果、因果混淆</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（五）</a:t>
            </a:r>
            <a:r>
              <a:rPr lang="zh-CN" altLang="en-US" sz="2400" b="1" dirty="0" smtClean="0">
                <a:solidFill>
                  <a:srgbClr val="FF0000"/>
                </a:solidFill>
                <a:latin typeface="黑体" panose="02010609060101010101" pitchFamily="49" charset="-122"/>
                <a:ea typeface="黑体" panose="02010609060101010101" pitchFamily="49" charset="-122"/>
                <a:sym typeface="+mn-ea"/>
              </a:rPr>
              <a:t>防时序颠倒（</a:t>
            </a:r>
            <a:r>
              <a:rPr lang="zh-CN" altLang="en-US" sz="2400" b="1" dirty="0" smtClean="0">
                <a:solidFill>
                  <a:srgbClr val="FF0000"/>
                </a:solidFill>
                <a:latin typeface="黑体" panose="02010609060101010101" pitchFamily="49" charset="-122"/>
                <a:ea typeface="黑体" panose="02010609060101010101" pitchFamily="49" charset="-122"/>
              </a:rPr>
              <a:t>比对</a:t>
            </a:r>
            <a:r>
              <a:rPr lang="zh-CN" altLang="en-US" sz="2400" b="1" dirty="0" smtClean="0">
                <a:solidFill>
                  <a:srgbClr val="0000FF"/>
                </a:solidFill>
                <a:latin typeface="黑体" panose="02010609060101010101" pitchFamily="49" charset="-122"/>
                <a:ea typeface="黑体" panose="02010609060101010101" pitchFamily="49" charset="-122"/>
              </a:rPr>
              <a:t>时间）</a:t>
            </a: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（六）</a:t>
            </a:r>
            <a:r>
              <a:rPr lang="zh-CN" altLang="en-US" sz="2400" b="1" dirty="0" smtClean="0">
                <a:solidFill>
                  <a:srgbClr val="FF0000"/>
                </a:solidFill>
                <a:latin typeface="黑体" panose="02010609060101010101" pitchFamily="49" charset="-122"/>
                <a:ea typeface="黑体" panose="02010609060101010101" pitchFamily="49" charset="-122"/>
                <a:sym typeface="+mn-ea"/>
              </a:rPr>
              <a:t>防以偏概全（</a:t>
            </a:r>
            <a:r>
              <a:rPr lang="zh-CN" altLang="en-US" sz="2400" b="1" dirty="0" smtClean="0">
                <a:solidFill>
                  <a:srgbClr val="FF0000"/>
                </a:solidFill>
                <a:latin typeface="黑体" panose="02010609060101010101" pitchFamily="49" charset="-122"/>
                <a:ea typeface="黑体" panose="02010609060101010101" pitchFamily="49" charset="-122"/>
                <a:cs typeface="+mj-cs"/>
                <a:sym typeface="+mn-ea"/>
              </a:rPr>
              <a:t>比对</a:t>
            </a:r>
            <a:r>
              <a:rPr lang="zh-CN" altLang="en-US" sz="2400" b="1" dirty="0" smtClean="0">
                <a:solidFill>
                  <a:srgbClr val="0000FF"/>
                </a:solidFill>
                <a:latin typeface="黑体" panose="02010609060101010101" pitchFamily="49" charset="-122"/>
                <a:ea typeface="黑体" panose="02010609060101010101" pitchFamily="49" charset="-122"/>
                <a:cs typeface="+mj-cs"/>
                <a:sym typeface="+mn-ea"/>
              </a:rPr>
              <a:t>范围、程度</a:t>
            </a:r>
            <a:r>
              <a:rPr lang="zh-CN" altLang="en-US" sz="2400" b="1" dirty="0" smtClean="0">
                <a:solidFill>
                  <a:srgbClr val="FF0000"/>
                </a:solidFill>
                <a:latin typeface="黑体" panose="02010609060101010101" pitchFamily="49" charset="-122"/>
                <a:ea typeface="黑体" panose="02010609060101010101" pitchFamily="49" charset="-122"/>
                <a:cs typeface="+mj-cs"/>
                <a:sym typeface="+mn-ea"/>
              </a:rPr>
              <a:t>）</a:t>
            </a:r>
          </a:p>
          <a:p>
            <a:pPr fontAlgn="auto">
              <a:spcAft>
                <a:spcPts val="0"/>
              </a:spcAft>
              <a:buFont typeface="Arial" panose="020B0604020202020204" pitchFamily="34" charset="0"/>
              <a:buChar char="•"/>
              <a:defRPr/>
            </a:pPr>
            <a:r>
              <a:rPr lang="zh-CN" altLang="en-US" sz="2400" b="1" dirty="0" smtClean="0">
                <a:solidFill>
                  <a:srgbClr val="FF0000"/>
                </a:solidFill>
                <a:latin typeface="黑体" panose="02010609060101010101" pitchFamily="49" charset="-122"/>
                <a:ea typeface="黑体" panose="02010609060101010101" pitchFamily="49" charset="-122"/>
              </a:rPr>
              <a:t>（七）</a:t>
            </a:r>
            <a:r>
              <a:rPr lang="zh-CN" altLang="en-US" sz="2400" b="1" dirty="0" smtClean="0">
                <a:solidFill>
                  <a:srgbClr val="FF0000"/>
                </a:solidFill>
                <a:latin typeface="黑体" panose="02010609060101010101" pitchFamily="49" charset="-122"/>
                <a:ea typeface="黑体" panose="02010609060101010101" pitchFamily="49" charset="-122"/>
                <a:cs typeface="+mj-cs"/>
                <a:sym typeface="+mn-ea"/>
              </a:rPr>
              <a:t>防空间穿越（比对</a:t>
            </a:r>
            <a:r>
              <a:rPr lang="zh-CN" altLang="en-US" sz="2400" b="1" dirty="0" smtClean="0">
                <a:solidFill>
                  <a:srgbClr val="0000FF"/>
                </a:solidFill>
                <a:latin typeface="黑体" panose="02010609060101010101" pitchFamily="49" charset="-122"/>
                <a:ea typeface="黑体" panose="02010609060101010101" pitchFamily="49" charset="-122"/>
                <a:sym typeface="+mn-ea"/>
              </a:rPr>
              <a:t>地点、任职</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zh-CN" altLang="en-US" sz="2800" b="1" dirty="0" smtClean="0">
              <a:solidFill>
                <a:srgbClr val="FF0000"/>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Char char="•"/>
              <a:defRPr/>
            </a:pP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cstate="print"/>
          <a:stretch>
            <a:fillRect/>
          </a:stretch>
        </p:blipFill>
        <p:spPr>
          <a:xfrm>
            <a:off x="6247130" y="4187825"/>
            <a:ext cx="2914650" cy="971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50" y="571500"/>
            <a:ext cx="8572500" cy="4429125"/>
          </a:xfrm>
        </p:spPr>
        <p:txBody>
          <a:bodyPr/>
          <a:lstStyle/>
          <a:p>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12.</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下列对原文有关内容的概括和分析，不正确的一项是</a:t>
            </a:r>
            <a:b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b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　　</a:t>
            </a:r>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A.</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吕原文才罕见，熟读经典。他和倪谦讲解经典，符合皇帝心意，皇帝认为二人的才能和官品不相称，故提升了二人的官职。</a:t>
            </a:r>
            <a:b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b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　　</a:t>
            </a:r>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B.</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吕原不媚权贵，是非分明。当权的石亨要帮他换去代表低官职的青袍，但吕原却和岳正一起列举石亨的罪状上奏朝廷。</a:t>
            </a:r>
            <a:endParaRPr lang="en-US" altLang="zh-CN" sz="2200" b="1" smtClean="0">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200" b="1" smtClean="0"/>
              <a:t>原文：</a:t>
            </a:r>
            <a:r>
              <a:rPr lang="zh-CN" altLang="en-US" sz="2200" b="1" smtClean="0">
                <a:latin typeface="楷体" panose="02010609060101010101" pitchFamily="49" charset="-122"/>
                <a:ea typeface="楷体" panose="02010609060101010101" pitchFamily="49" charset="-122"/>
              </a:rPr>
              <a:t>景泰初，</a:t>
            </a:r>
            <a:r>
              <a:rPr lang="zh-CN" altLang="en-US" sz="2200" b="1" smtClean="0">
                <a:solidFill>
                  <a:srgbClr val="FF0000"/>
                </a:solidFill>
                <a:latin typeface="楷体" panose="02010609060101010101" pitchFamily="49" charset="-122"/>
                <a:ea typeface="楷体" panose="02010609060101010101" pitchFamily="49" charset="-122"/>
              </a:rPr>
              <a:t>进</a:t>
            </a:r>
            <a:r>
              <a:rPr lang="zh-CN" altLang="en-US" sz="2200" b="1" smtClean="0">
                <a:latin typeface="楷体" panose="02010609060101010101" pitchFamily="49" charset="-122"/>
                <a:ea typeface="楷体" panose="02010609060101010101" pitchFamily="49" charset="-122"/>
              </a:rPr>
              <a:t>侍讲，与同官倪谦授</a:t>
            </a:r>
            <a:r>
              <a:rPr lang="zh-CN" altLang="en-US" sz="2200" b="1" smtClean="0">
                <a:solidFill>
                  <a:srgbClr val="FF0000"/>
                </a:solidFill>
                <a:latin typeface="楷体" panose="02010609060101010101" pitchFamily="49" charset="-122"/>
                <a:ea typeface="楷体" panose="02010609060101010101" pitchFamily="49" charset="-122"/>
              </a:rPr>
              <a:t>小内侍</a:t>
            </a:r>
            <a:r>
              <a:rPr lang="zh-CN" altLang="en-US" sz="2200" b="1" smtClean="0">
                <a:latin typeface="楷体" panose="02010609060101010101" pitchFamily="49" charset="-122"/>
                <a:ea typeface="楷体" panose="02010609060101010101" pitchFamily="49" charset="-122"/>
              </a:rPr>
              <a:t>书于文华殿东庑</a:t>
            </a:r>
            <a:r>
              <a:rPr lang="zh-CN" altLang="zh-CN" sz="2200" b="1" smtClean="0">
                <a:latin typeface="楷体" panose="02010609060101010101" pitchFamily="49" charset="-122"/>
                <a:ea typeface="楷体" panose="02010609060101010101" pitchFamily="49" charset="-122"/>
              </a:rPr>
              <a:t>wǔ</a:t>
            </a:r>
            <a:r>
              <a:rPr lang="zh-CN" altLang="en-US" sz="2200" b="1" smtClean="0">
                <a:latin typeface="楷体" panose="02010609060101010101" pitchFamily="49" charset="-122"/>
                <a:ea typeface="楷体" panose="02010609060101010101" pitchFamily="49" charset="-122"/>
              </a:rPr>
              <a:t>。帝至，命谦讲</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国风</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，原讲</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尧典</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，皆</a:t>
            </a:r>
            <a:r>
              <a:rPr lang="zh-CN" altLang="en-US" sz="2200" b="1" smtClean="0">
                <a:solidFill>
                  <a:srgbClr val="FF0000"/>
                </a:solidFill>
                <a:latin typeface="楷体" panose="02010609060101010101" pitchFamily="49" charset="-122"/>
                <a:ea typeface="楷体" panose="02010609060101010101" pitchFamily="49" charset="-122"/>
              </a:rPr>
              <a:t>称旨</a:t>
            </a:r>
            <a:r>
              <a:rPr lang="zh-CN" altLang="en-US" sz="2200" b="1" smtClean="0">
                <a:latin typeface="楷体" panose="02010609060101010101" pitchFamily="49" charset="-122"/>
                <a:ea typeface="楷体" panose="02010609060101010101" pitchFamily="49" charset="-122"/>
              </a:rPr>
              <a:t>。问何官，并以中允兼侍讲对。帝曰：“品同耳，</a:t>
            </a:r>
            <a:r>
              <a:rPr lang="zh-CN" altLang="en-US" sz="2200" b="1" smtClean="0">
                <a:solidFill>
                  <a:srgbClr val="FF0000"/>
                </a:solidFill>
                <a:latin typeface="楷体" panose="02010609060101010101" pitchFamily="49" charset="-122"/>
                <a:ea typeface="楷体" panose="02010609060101010101" pitchFamily="49" charset="-122"/>
              </a:rPr>
              <a:t>何</a:t>
            </a:r>
            <a:r>
              <a:rPr lang="zh-CN" altLang="en-US" sz="2200" b="1" smtClean="0">
                <a:latin typeface="楷体" panose="02010609060101010101" pitchFamily="49" charset="-122"/>
                <a:ea typeface="楷体" panose="02010609060101010101" pitchFamily="49" charset="-122"/>
              </a:rPr>
              <a:t>相兼</a:t>
            </a:r>
            <a:r>
              <a:rPr lang="zh-CN" altLang="en-US" sz="2200" b="1" smtClean="0">
                <a:solidFill>
                  <a:srgbClr val="FF0000"/>
                </a:solidFill>
                <a:latin typeface="楷体" panose="02010609060101010101" pitchFamily="49" charset="-122"/>
                <a:ea typeface="楷体" panose="02010609060101010101" pitchFamily="49" charset="-122"/>
              </a:rPr>
              <a:t>为</a:t>
            </a:r>
            <a:r>
              <a:rPr lang="zh-CN" altLang="en-US" sz="2200" b="1" smtClean="0">
                <a:latin typeface="楷体" panose="02010609060101010101" pitchFamily="49" charset="-122"/>
                <a:ea typeface="楷体" panose="02010609060101010101" pitchFamily="49" charset="-122"/>
              </a:rPr>
              <a:t>？”进二人侍讲学士，兼中允。</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石亨、曹吉祥</a:t>
            </a:r>
            <a:r>
              <a:rPr lang="zh-CN" altLang="en-US" sz="2200" b="1" smtClean="0">
                <a:solidFill>
                  <a:srgbClr val="FF0000"/>
                </a:solidFill>
                <a:latin typeface="楷体" panose="02010609060101010101" pitchFamily="49" charset="-122"/>
                <a:ea typeface="楷体" panose="02010609060101010101" pitchFamily="49" charset="-122"/>
              </a:rPr>
              <a:t>用事</a:t>
            </a:r>
            <a:r>
              <a:rPr lang="zh-CN" altLang="en-US" sz="2200" b="1" smtClean="0">
                <a:latin typeface="楷体" panose="02010609060101010101" pitchFamily="49" charset="-122"/>
                <a:ea typeface="楷体" panose="02010609060101010101" pitchFamily="49" charset="-122"/>
              </a:rPr>
              <a:t>，</a:t>
            </a:r>
            <a:r>
              <a:rPr lang="zh-CN" altLang="en-US" sz="2200" b="1" smtClean="0">
                <a:solidFill>
                  <a:srgbClr val="FF0000"/>
                </a:solidFill>
                <a:latin typeface="楷体" panose="02010609060101010101" pitchFamily="49" charset="-122"/>
                <a:ea typeface="楷体" panose="02010609060101010101" pitchFamily="49" charset="-122"/>
              </a:rPr>
              <a:t>贵倨</a:t>
            </a:r>
            <a:r>
              <a:rPr lang="zh-CN" altLang="en-US" sz="2200" b="1" smtClean="0">
                <a:latin typeface="楷体" panose="02010609060101010101" pitchFamily="49" charset="-122"/>
                <a:ea typeface="楷体" panose="02010609060101010101" pitchFamily="49" charset="-122"/>
              </a:rPr>
              <a:t>，独敬原。原</a:t>
            </a:r>
            <a:r>
              <a:rPr lang="zh-CN" altLang="en-US" sz="2200" b="1" u="sng" smtClean="0">
                <a:solidFill>
                  <a:srgbClr val="FF0000"/>
                </a:solidFill>
                <a:latin typeface="楷体" panose="02010609060101010101" pitchFamily="49" charset="-122"/>
                <a:ea typeface="楷体" panose="02010609060101010101" pitchFamily="49" charset="-122"/>
              </a:rPr>
              <a:t>朝会</a:t>
            </a:r>
            <a:r>
              <a:rPr lang="zh-CN" altLang="en-US" sz="2200" b="1" smtClean="0">
                <a:solidFill>
                  <a:srgbClr val="FF0000"/>
                </a:solidFill>
                <a:latin typeface="楷体" panose="02010609060101010101" pitchFamily="49" charset="-122"/>
                <a:ea typeface="楷体" panose="02010609060101010101" pitchFamily="49" charset="-122"/>
              </a:rPr>
              <a:t>衣</a:t>
            </a:r>
            <a:r>
              <a:rPr lang="zh-CN" altLang="en-US" sz="2200" b="1" smtClean="0">
                <a:latin typeface="楷体" panose="02010609060101010101" pitchFamily="49" charset="-122"/>
                <a:ea typeface="楷体" panose="02010609060101010101" pitchFamily="49" charset="-122"/>
              </a:rPr>
              <a:t>青袍，亨笑曰：“</a:t>
            </a:r>
            <a:r>
              <a:rPr lang="zh-CN" altLang="en-US" sz="2200" b="1" smtClean="0">
                <a:solidFill>
                  <a:srgbClr val="FF0000"/>
                </a:solidFill>
                <a:latin typeface="楷体" panose="02010609060101010101" pitchFamily="49" charset="-122"/>
                <a:ea typeface="楷体" panose="02010609060101010101" pitchFamily="49" charset="-122"/>
              </a:rPr>
              <a:t>行</a:t>
            </a:r>
            <a:r>
              <a:rPr lang="zh-CN" altLang="en-US" sz="2200" b="1" smtClean="0">
                <a:latin typeface="楷体" panose="02010609060101010101" pitchFamily="49" charset="-122"/>
                <a:ea typeface="楷体" panose="02010609060101010101" pitchFamily="49" charset="-122"/>
              </a:rPr>
              <a:t>为先生易之。”原不答。寻与岳正列亨、吉祥罪状，疏</a:t>
            </a:r>
            <a:r>
              <a:rPr lang="zh-CN" altLang="en-US" sz="2200" b="1" smtClean="0">
                <a:solidFill>
                  <a:srgbClr val="FF0000"/>
                </a:solidFill>
                <a:latin typeface="楷体" panose="02010609060101010101" pitchFamily="49" charset="-122"/>
                <a:ea typeface="楷体" panose="02010609060101010101" pitchFamily="49" charset="-122"/>
              </a:rPr>
              <a:t>留中</a:t>
            </a:r>
            <a:r>
              <a:rPr lang="zh-CN" altLang="en-US" sz="2200" b="1" smtClean="0">
                <a:latin typeface="楷体" panose="02010609060101010101" pitchFamily="49" charset="-122"/>
                <a:ea typeface="楷体" panose="02010609060101010101" pitchFamily="49" charset="-122"/>
              </a:rPr>
              <a:t>。二人怒，摘</a:t>
            </a:r>
            <a:r>
              <a:rPr lang="zh-CN" altLang="en-US" sz="2200" b="1" smtClean="0">
                <a:solidFill>
                  <a:srgbClr val="FF0000"/>
                </a:solidFill>
                <a:latin typeface="楷体" panose="02010609060101010101" pitchFamily="49" charset="-122"/>
                <a:ea typeface="楷体" panose="02010609060101010101" pitchFamily="49" charset="-122"/>
              </a:rPr>
              <a:t>敕谕</a:t>
            </a:r>
            <a:r>
              <a:rPr lang="zh-CN" altLang="en-US" sz="2200" b="1" smtClean="0">
                <a:latin typeface="楷体" panose="02010609060101010101" pitchFamily="49" charset="-122"/>
                <a:ea typeface="楷体" panose="02010609060101010101" pitchFamily="49" charset="-122"/>
              </a:rPr>
              <a:t>中语，谓阁臣</a:t>
            </a:r>
            <a:r>
              <a:rPr lang="zh-CN" altLang="en-US" sz="2200" b="1" smtClean="0">
                <a:solidFill>
                  <a:srgbClr val="FF0000"/>
                </a:solidFill>
                <a:latin typeface="楷体" panose="02010609060101010101" pitchFamily="49" charset="-122"/>
                <a:ea typeface="楷体" panose="02010609060101010101" pitchFamily="49" charset="-122"/>
              </a:rPr>
              <a:t>谤讪</a:t>
            </a:r>
            <a:r>
              <a:rPr lang="zh-CN" altLang="en-US" sz="2200" b="1" smtClean="0">
                <a:latin typeface="楷体" panose="02010609060101010101" pitchFamily="49" charset="-122"/>
                <a:ea typeface="楷体" panose="02010609060101010101" pitchFamily="49" charset="-122"/>
              </a:rPr>
              <a:t>。</a:t>
            </a:r>
            <a:endParaRPr lang="en-US" altLang="zh-CN" sz="2200" b="1" smtClean="0">
              <a:latin typeface="楷体" panose="02010609060101010101" pitchFamily="49" charset="-122"/>
              <a:ea typeface="楷体" panose="02010609060101010101" pitchFamily="49" charset="-122"/>
            </a:endParaRPr>
          </a:p>
          <a:p>
            <a:endParaRPr lang="zh-CN" altLang="en-US" sz="2200" b="1" smtClean="0"/>
          </a:p>
        </p:txBody>
      </p:sp>
      <p:sp>
        <p:nvSpPr>
          <p:cNvPr id="4" name="标题 1"/>
          <p:cNvSpPr txBox="1"/>
          <p:nvPr/>
        </p:nvSpPr>
        <p:spPr>
          <a:xfrm>
            <a:off x="5972175" y="71438"/>
            <a:ext cx="2814638" cy="500062"/>
          </a:xfrm>
          <a:prstGeom prst="rect">
            <a:avLst/>
          </a:prstGeom>
          <a:ln>
            <a:solidFill>
              <a:schemeClr val="accent1"/>
            </a:solidFill>
          </a:ln>
        </p:spPr>
        <p:txBody>
          <a:bodyPr anchor="ctr">
            <a:normAutofit fontScale="75000" lnSpcReduction="20000"/>
          </a:bodyPr>
          <a:lstStyle/>
          <a:p>
            <a:pPr algn="ctr" fontAlgn="auto">
              <a:spcAft>
                <a:spcPts val="0"/>
              </a:spcAft>
              <a:defRPr/>
            </a:pPr>
            <a:r>
              <a:rPr lang="zh-CN" altLang="en-US" sz="4400" b="1" dirty="0">
                <a:solidFill>
                  <a:srgbClr val="FF0000"/>
                </a:solidFill>
                <a:latin typeface="+mj-lt"/>
                <a:ea typeface="+mj-ea"/>
                <a:cs typeface="+mj-cs"/>
              </a:rPr>
              <a:t>混淆因果</a:t>
            </a:r>
          </a:p>
        </p:txBody>
      </p:sp>
      <p:sp>
        <p:nvSpPr>
          <p:cNvPr id="5" name="标题 1"/>
          <p:cNvSpPr txBox="1"/>
          <p:nvPr/>
        </p:nvSpPr>
        <p:spPr>
          <a:xfrm>
            <a:off x="357188" y="134938"/>
            <a:ext cx="8258175" cy="579437"/>
          </a:xfrm>
          <a:prstGeom prst="rect">
            <a:avLst/>
          </a:prstGeom>
        </p:spPr>
        <p:txBody>
          <a:bodyPr anchor="ctr">
            <a:normAutofit/>
          </a:bodyPr>
          <a:lstStyle/>
          <a:p>
            <a:pPr>
              <a:lnSpc>
                <a:spcPct val="80000"/>
              </a:lnSpc>
            </a:pPr>
            <a:r>
              <a:rPr lang="en-US" altLang="zh-CN" sz="3600">
                <a:latin typeface="黑体" panose="02010609060101010101" pitchFamily="49" charset="-122"/>
                <a:ea typeface="黑体" panose="02010609060101010101" pitchFamily="49" charset="-122"/>
              </a:rPr>
              <a:t>【</a:t>
            </a:r>
            <a:r>
              <a:rPr lang="zh-CN" altLang="en-US" sz="3600">
                <a:latin typeface="黑体" panose="02010609060101010101" pitchFamily="49" charset="-122"/>
                <a:ea typeface="黑体" panose="02010609060101010101" pitchFamily="49" charset="-122"/>
              </a:rPr>
              <a:t>综合练习</a:t>
            </a:r>
            <a:r>
              <a:rPr lang="en-US" altLang="zh-CN" sz="3600">
                <a:latin typeface="黑体" panose="02010609060101010101" pitchFamily="49" charset="-122"/>
                <a:ea typeface="黑体" panose="02010609060101010101" pitchFamily="49" charset="-122"/>
              </a:rPr>
              <a:t>】</a:t>
            </a:r>
            <a:endParaRPr lang="zh-CN" altLang="en-US" sz="3600">
              <a:latin typeface="Calibri" panose="020F0502020204030204" pitchFamily="34" charset="0"/>
            </a:endParaRPr>
          </a:p>
        </p:txBody>
      </p:sp>
      <p:sp>
        <p:nvSpPr>
          <p:cNvPr id="6" name="椭圆 5"/>
          <p:cNvSpPr/>
          <p:nvPr/>
        </p:nvSpPr>
        <p:spPr>
          <a:xfrm>
            <a:off x="2071688" y="1214438"/>
            <a:ext cx="4572000" cy="5000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3643313" y="3000375"/>
            <a:ext cx="2714625"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 name="图片 1"/>
          <p:cNvPicPr>
            <a:picLocks noChangeAspect="1"/>
          </p:cNvPicPr>
          <p:nvPr/>
        </p:nvPicPr>
        <p:blipFill>
          <a:blip r:embed="rId3" cstate="print"/>
          <a:stretch>
            <a:fillRect/>
          </a:stretch>
        </p:blipFill>
        <p:spPr>
          <a:xfrm>
            <a:off x="6236970" y="4187825"/>
            <a:ext cx="2914650" cy="971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07125" y="-79375"/>
            <a:ext cx="2757488" cy="635000"/>
          </a:xfrm>
          <a:ln>
            <a:solidFill>
              <a:schemeClr val="accent1"/>
            </a:solidFill>
          </a:ln>
        </p:spPr>
        <p:txBody>
          <a:bodyPr>
            <a:normAutofit/>
          </a:bodyPr>
          <a:lstStyle/>
          <a:p>
            <a:r>
              <a:rPr lang="zh-CN" altLang="en-US" sz="3200" b="1" smtClean="0">
                <a:solidFill>
                  <a:srgbClr val="FF0000"/>
                </a:solidFill>
              </a:rPr>
              <a:t>曲解文意</a:t>
            </a:r>
          </a:p>
        </p:txBody>
      </p:sp>
      <p:sp>
        <p:nvSpPr>
          <p:cNvPr id="3" name="内容占位符 2"/>
          <p:cNvSpPr>
            <a:spLocks noGrp="1"/>
          </p:cNvSpPr>
          <p:nvPr>
            <p:ph idx="1"/>
          </p:nvPr>
        </p:nvSpPr>
        <p:spPr>
          <a:xfrm>
            <a:off x="0" y="569913"/>
            <a:ext cx="9144000" cy="4286250"/>
          </a:xfrm>
        </p:spPr>
        <p:txBody>
          <a:bodyPr>
            <a:normAutofit lnSpcReduction="10000"/>
          </a:bodyPr>
          <a:lstStyle/>
          <a:p>
            <a:pPr>
              <a:lnSpc>
                <a:spcPct val="90000"/>
              </a:lnSpc>
            </a:pPr>
            <a:r>
              <a:rPr lang="en-US" altLang="zh-CN" sz="2500" b="1" smtClean="0">
                <a:latin typeface="宋体" panose="02010600030101010101" pitchFamily="2" charset="-122"/>
              </a:rPr>
              <a:t>12</a:t>
            </a:r>
            <a:r>
              <a:rPr lang="zh-CN" altLang="en-US" sz="2500" b="1" smtClean="0">
                <a:latin typeface="宋体" panose="02010600030101010101" pitchFamily="2" charset="-122"/>
              </a:rPr>
              <a:t>．下列对原文有关内容的概括和分析，不正确的一项</a:t>
            </a:r>
          </a:p>
          <a:p>
            <a:pPr>
              <a:lnSpc>
                <a:spcPct val="90000"/>
              </a:lnSpc>
            </a:pPr>
            <a:r>
              <a:rPr lang="zh-CN" altLang="en-US" sz="2500" b="1" smtClean="0">
                <a:latin typeface="宋体" panose="02010600030101010101" pitchFamily="2" charset="-122"/>
              </a:rPr>
              <a:t>    </a:t>
            </a:r>
            <a:r>
              <a:rPr lang="en-US" altLang="zh-CN" sz="2500" b="1" smtClean="0">
                <a:latin typeface="宋体" panose="02010600030101010101" pitchFamily="2" charset="-122"/>
              </a:rPr>
              <a:t>A</a:t>
            </a:r>
            <a:r>
              <a:rPr lang="zh-CN" altLang="en-US" sz="2500" b="1" smtClean="0">
                <a:latin typeface="宋体" panose="02010600030101010101" pitchFamily="2" charset="-122"/>
              </a:rPr>
              <a:t>．郭孝恪少有志节。隋朝末年他率领乡曲数百人归附李密，李密失败后，徐勣派他入朝送金钱贿赂，被朝廷封为阳翟郡公，并被任命为宋州刺史。</a:t>
            </a:r>
            <a:br>
              <a:rPr lang="zh-CN" altLang="en-US" sz="2500" b="1" smtClean="0">
                <a:latin typeface="宋体" panose="02010600030101010101" pitchFamily="2" charset="-122"/>
              </a:rPr>
            </a:br>
            <a:r>
              <a:rPr lang="zh-CN" altLang="en-US" sz="2500" b="1" smtClean="0">
                <a:latin typeface="宋体" panose="02010600030101010101" pitchFamily="2" charset="-122"/>
              </a:rPr>
              <a:t>　　</a:t>
            </a:r>
            <a:r>
              <a:rPr lang="en-US" altLang="zh-CN" sz="2500" b="1" smtClean="0">
                <a:latin typeface="宋体" panose="02010600030101010101" pitchFamily="2" charset="-122"/>
              </a:rPr>
              <a:t>B</a:t>
            </a:r>
            <a:r>
              <a:rPr lang="zh-CN" altLang="en-US" sz="2500" b="1" smtClean="0">
                <a:latin typeface="宋体" panose="02010600030101010101" pitchFamily="2" charset="-122"/>
              </a:rPr>
              <a:t>．郭孝恪善于谋略，窦建德率众支援王世充，他向太宗建言献策，“请固武牢，屯军汜水，随机应变”，太宗采纳他的计策，打败了窦建德，平定了王世充。</a:t>
            </a:r>
            <a:endParaRPr lang="en-US" altLang="zh-CN" sz="2500" b="1" smtClean="0">
              <a:latin typeface="宋体" panose="02010600030101010101" pitchFamily="2" charset="-122"/>
            </a:endParaRPr>
          </a:p>
          <a:p>
            <a:pPr>
              <a:lnSpc>
                <a:spcPct val="90000"/>
              </a:lnSpc>
            </a:pPr>
            <a:r>
              <a:rPr lang="zh-CN" altLang="en-US" sz="2500" b="1" smtClean="0"/>
              <a:t>原文：</a:t>
            </a:r>
            <a:r>
              <a:rPr lang="zh-CN" altLang="en-US" sz="2500" b="1" smtClean="0">
                <a:latin typeface="楷体" panose="02010609060101010101" pitchFamily="49" charset="-122"/>
                <a:ea typeface="楷体" panose="02010609060101010101" pitchFamily="49" charset="-122"/>
              </a:rPr>
              <a:t>郭孝恪，许州阳翟人也，少有志节。隋末，率</a:t>
            </a:r>
            <a:r>
              <a:rPr lang="zh-CN" altLang="en-US" sz="2500" b="1" smtClean="0">
                <a:solidFill>
                  <a:srgbClr val="FF0000"/>
                </a:solidFill>
                <a:latin typeface="楷体" panose="02010609060101010101" pitchFamily="49" charset="-122"/>
                <a:ea typeface="楷体" panose="02010609060101010101" pitchFamily="49" charset="-122"/>
              </a:rPr>
              <a:t>乡曲</a:t>
            </a:r>
            <a:r>
              <a:rPr lang="zh-CN" altLang="en-US" sz="2500" b="1" smtClean="0">
                <a:latin typeface="楷体" panose="02010609060101010101" pitchFamily="49" charset="-122"/>
                <a:ea typeface="楷体" panose="02010609060101010101" pitchFamily="49" charset="-122"/>
              </a:rPr>
              <a:t>数百人附于李密，令与徐勣</a:t>
            </a:r>
            <a:r>
              <a:rPr lang="en-US" altLang="zh-CN" sz="2500" b="1" smtClean="0">
                <a:latin typeface="楷体" panose="02010609060101010101" pitchFamily="49" charset="-122"/>
                <a:ea typeface="楷体" panose="02010609060101010101" pitchFamily="49" charset="-122"/>
              </a:rPr>
              <a:t>jì</a:t>
            </a:r>
            <a:r>
              <a:rPr lang="zh-CN" altLang="en-US" sz="2500" b="1" smtClean="0">
                <a:latin typeface="楷体" panose="02010609060101010101" pitchFamily="49" charset="-122"/>
                <a:ea typeface="楷体" panose="02010609060101010101" pitchFamily="49" charset="-122"/>
              </a:rPr>
              <a:t>守黎阳。后密败，勣令孝恪入朝送款，封阳翟郡公，拜宋州刺史。其后，窦建德率众来援王世充，孝恪于青城宫进策于</a:t>
            </a:r>
            <a:r>
              <a:rPr lang="zh-CN" altLang="en-US" sz="2500" b="1" smtClean="0">
                <a:latin typeface="楷体" panose="02010609060101010101" pitchFamily="49" charset="-122"/>
                <a:ea typeface="楷体" panose="02010609060101010101" pitchFamily="49" charset="-122"/>
                <a:sym typeface="+mn-ea"/>
              </a:rPr>
              <a:t>太</a:t>
            </a:r>
            <a:r>
              <a:rPr lang="zh-CN" altLang="en-US" sz="2500" b="1" smtClean="0">
                <a:latin typeface="楷体" panose="02010609060101010101" pitchFamily="49" charset="-122"/>
                <a:ea typeface="楷体" panose="02010609060101010101" pitchFamily="49" charset="-122"/>
              </a:rPr>
              <a:t>宗曰：“</a:t>
            </a:r>
            <a:r>
              <a:rPr lang="en-US" altLang="zh-CN" sz="2500" b="1" smtClean="0">
                <a:latin typeface="楷体" panose="02010609060101010101" pitchFamily="49" charset="-122"/>
                <a:ea typeface="楷体" panose="02010609060101010101" pitchFamily="49" charset="-122"/>
              </a:rPr>
              <a:t>……</a:t>
            </a:r>
            <a:r>
              <a:rPr lang="zh-CN" altLang="en-US" sz="2500" b="1" smtClean="0">
                <a:latin typeface="楷体" panose="02010609060101010101" pitchFamily="49" charset="-122"/>
                <a:ea typeface="楷体" panose="02010609060101010101" pitchFamily="49" charset="-122"/>
              </a:rPr>
              <a:t>请</a:t>
            </a:r>
            <a:r>
              <a:rPr lang="zh-CN" altLang="en-US" sz="2500" b="1" smtClean="0">
                <a:solidFill>
                  <a:srgbClr val="FF0000"/>
                </a:solidFill>
                <a:latin typeface="楷体" panose="02010609060101010101" pitchFamily="49" charset="-122"/>
                <a:ea typeface="楷体" panose="02010609060101010101" pitchFamily="49" charset="-122"/>
              </a:rPr>
              <a:t>固</a:t>
            </a:r>
            <a:r>
              <a:rPr lang="zh-CN" altLang="en-US" sz="2500" b="1" u="sng" smtClean="0">
                <a:latin typeface="楷体" panose="02010609060101010101" pitchFamily="49" charset="-122"/>
                <a:ea typeface="楷体" panose="02010609060101010101" pitchFamily="49" charset="-122"/>
              </a:rPr>
              <a:t>武牢</a:t>
            </a:r>
            <a:r>
              <a:rPr lang="zh-CN" altLang="en-US" sz="2500" b="1" smtClean="0">
                <a:latin typeface="楷体" panose="02010609060101010101" pitchFamily="49" charset="-122"/>
                <a:ea typeface="楷体" panose="02010609060101010101" pitchFamily="49" charset="-122"/>
              </a:rPr>
              <a:t>，屯军汜水，随机应变，</a:t>
            </a:r>
            <a:r>
              <a:rPr lang="zh-CN" altLang="en-US" sz="2100" b="1" smtClean="0">
                <a:latin typeface="楷体" panose="02010609060101010101" pitchFamily="49" charset="-122"/>
                <a:ea typeface="楷体" panose="02010609060101010101" pitchFamily="49" charset="-122"/>
              </a:rPr>
              <a:t>则易为</a:t>
            </a:r>
            <a:r>
              <a:rPr lang="zh-CN" altLang="en-US" sz="2100" b="1" smtClean="0">
                <a:solidFill>
                  <a:srgbClr val="FF0000"/>
                </a:solidFill>
                <a:latin typeface="楷体" panose="02010609060101010101" pitchFamily="49" charset="-122"/>
                <a:ea typeface="楷体" panose="02010609060101010101" pitchFamily="49" charset="-122"/>
              </a:rPr>
              <a:t>克殄</a:t>
            </a:r>
            <a:r>
              <a:rPr lang="zh-CN" altLang="en-US" sz="2100" b="1" smtClean="0">
                <a:latin typeface="楷体" panose="02010609060101010101" pitchFamily="49" charset="-122"/>
                <a:ea typeface="楷体" panose="02010609060101010101" pitchFamily="49" charset="-122"/>
              </a:rPr>
              <a:t>。”太宗</a:t>
            </a:r>
            <a:r>
              <a:rPr lang="zh-CN" altLang="en-US" sz="2100" b="1" smtClean="0">
                <a:solidFill>
                  <a:srgbClr val="FF0000"/>
                </a:solidFill>
                <a:latin typeface="楷体" panose="02010609060101010101" pitchFamily="49" charset="-122"/>
                <a:ea typeface="楷体" panose="02010609060101010101" pitchFamily="49" charset="-122"/>
              </a:rPr>
              <a:t>然</a:t>
            </a:r>
            <a:r>
              <a:rPr lang="zh-CN" altLang="en-US" sz="2100" b="1" smtClean="0">
                <a:latin typeface="楷体" panose="02010609060101010101" pitchFamily="49" charset="-122"/>
                <a:ea typeface="楷体" panose="02010609060101010101" pitchFamily="49" charset="-122"/>
              </a:rPr>
              <a:t>其计。后破建德，平世充。</a:t>
            </a:r>
          </a:p>
        </p:txBody>
      </p:sp>
      <p:sp>
        <p:nvSpPr>
          <p:cNvPr id="4" name="标题 1"/>
          <p:cNvSpPr txBox="1"/>
          <p:nvPr/>
        </p:nvSpPr>
        <p:spPr>
          <a:xfrm>
            <a:off x="468313" y="-20638"/>
            <a:ext cx="8258175" cy="579438"/>
          </a:xfrm>
          <a:prstGeom prst="rect">
            <a:avLst/>
          </a:prstGeom>
        </p:spPr>
        <p:txBody>
          <a:bodyPr anchor="ctr">
            <a:normAutofit/>
          </a:bodyPr>
          <a:lstStyle/>
          <a:p>
            <a:pPr>
              <a:lnSpc>
                <a:spcPct val="80000"/>
              </a:lnSpc>
            </a:pPr>
            <a:r>
              <a:rPr lang="en-US" altLang="zh-CN" sz="3600">
                <a:latin typeface="黑体" panose="02010609060101010101" pitchFamily="49" charset="-122"/>
                <a:ea typeface="黑体" panose="02010609060101010101" pitchFamily="49" charset="-122"/>
              </a:rPr>
              <a:t>【</a:t>
            </a:r>
            <a:r>
              <a:rPr lang="zh-CN" altLang="en-US" sz="3600">
                <a:latin typeface="黑体" panose="02010609060101010101" pitchFamily="49" charset="-122"/>
                <a:ea typeface="黑体" panose="02010609060101010101" pitchFamily="49" charset="-122"/>
              </a:rPr>
              <a:t>综合练习</a:t>
            </a:r>
            <a:r>
              <a:rPr lang="en-US" altLang="zh-CN" sz="3600">
                <a:latin typeface="黑体" panose="02010609060101010101" pitchFamily="49" charset="-122"/>
                <a:ea typeface="黑体" panose="02010609060101010101" pitchFamily="49" charset="-122"/>
              </a:rPr>
              <a:t>】</a:t>
            </a:r>
            <a:endParaRPr lang="zh-CN" altLang="en-US" sz="3600">
              <a:latin typeface="Calibri" panose="020F0502020204030204" pitchFamily="34" charset="0"/>
            </a:endParaRPr>
          </a:p>
        </p:txBody>
      </p:sp>
      <p:sp>
        <p:nvSpPr>
          <p:cNvPr id="5" name="椭圆 4"/>
          <p:cNvSpPr/>
          <p:nvPr/>
        </p:nvSpPr>
        <p:spPr>
          <a:xfrm>
            <a:off x="5076825" y="1347788"/>
            <a:ext cx="1785938"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椭圆 5"/>
          <p:cNvSpPr/>
          <p:nvPr/>
        </p:nvSpPr>
        <p:spPr>
          <a:xfrm>
            <a:off x="7596188" y="3508375"/>
            <a:ext cx="1428750"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tretch>
            <a:fillRect/>
          </a:stretch>
        </p:blipFill>
        <p:spPr>
          <a:xfrm>
            <a:off x="7007225" y="4426585"/>
            <a:ext cx="2136775" cy="712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5" y="571500"/>
            <a:ext cx="8786813" cy="4500563"/>
          </a:xfrm>
        </p:spPr>
        <p:txBody>
          <a:bodyPr>
            <a:normAutofit/>
          </a:bodyPr>
          <a:lstStyle/>
          <a:p>
            <a:pPr>
              <a:lnSpc>
                <a:spcPct val="80000"/>
              </a:lnSpc>
            </a:pPr>
            <a:r>
              <a:rPr lang="en-US" altLang="zh-CN" sz="2200" b="1" smtClean="0"/>
              <a:t>12.</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下列对原文有关内容的概括和分析，不正确的一项是（</a:t>
            </a:r>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3</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分）</a:t>
            </a:r>
            <a:b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b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　　</a:t>
            </a:r>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B</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．段思恭长于政事。他巧妙地将蝗灾与刑罚联系起来，提出了化解灾害的建议；他对滨州田赋的有关量定获得了周世宗的认可，并得到了相应奖赏。</a:t>
            </a:r>
            <a:b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b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　　</a:t>
            </a:r>
            <a:r>
              <a:rPr lang="en-US" altLang="zh-CN" sz="2200" b="1" smtClean="0">
                <a:latin typeface="华文中宋" panose="02010600040101010101" pitchFamily="2" charset="-122"/>
                <a:ea typeface="华文中宋" panose="02010600040101010101" pitchFamily="2" charset="-122"/>
                <a:cs typeface="华文中宋" panose="02010600040101010101" pitchFamily="2" charset="-122"/>
              </a:rPr>
              <a:t>C</a:t>
            </a:r>
            <a:r>
              <a:rPr lang="zh-CN" altLang="en-US" sz="2200" b="1" smtClean="0">
                <a:latin typeface="华文中宋" panose="02010600040101010101" pitchFamily="2" charset="-122"/>
                <a:ea typeface="华文中宋" panose="02010600040101010101" pitchFamily="2" charset="-122"/>
                <a:cs typeface="华文中宋" panose="02010600040101010101" pitchFamily="2" charset="-122"/>
              </a:rPr>
              <a:t>．段思恭果敢多智。他临危不乱，阻止了欲临阵脱逃的刺史；彭山一役，当军士观望时，他假托诏令，用上供钱帛厚赏军士，激发斗志，大败贼军。</a:t>
            </a:r>
            <a:endParaRPr lang="en-US" altLang="zh-CN" sz="2200" b="1" smtClean="0">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pPr>
            <a:r>
              <a:rPr lang="zh-CN" altLang="en-US" sz="2200" b="1" smtClean="0"/>
              <a:t>原文：</a:t>
            </a:r>
            <a:r>
              <a:rPr lang="zh-CN" altLang="en-US" sz="2200" b="1" smtClean="0">
                <a:latin typeface="楷体" panose="02010609060101010101" pitchFamily="49" charset="-122"/>
                <a:ea typeface="楷体" panose="02010609060101010101" pitchFamily="49" charset="-122"/>
              </a:rPr>
              <a:t>隐帝时，蝗，诏遍祈山川。思恭上言：“</a:t>
            </a:r>
            <a:r>
              <a:rPr lang="zh-CN" altLang="en-US" sz="2200" b="1" smtClean="0">
                <a:solidFill>
                  <a:srgbClr val="FF0000"/>
                </a:solidFill>
                <a:latin typeface="楷体" panose="02010609060101010101" pitchFamily="49" charset="-122"/>
                <a:ea typeface="楷体" panose="02010609060101010101" pitchFamily="49" charset="-122"/>
              </a:rPr>
              <a:t>赦</a:t>
            </a:r>
            <a:r>
              <a:rPr lang="zh-CN" altLang="en-US" sz="2200" b="1" smtClean="0">
                <a:latin typeface="楷体" panose="02010609060101010101" pitchFamily="49" charset="-122"/>
                <a:ea typeface="楷体" panose="02010609060101010101" pitchFamily="49" charset="-122"/>
              </a:rPr>
              <a:t>过</a:t>
            </a:r>
            <a:r>
              <a:rPr lang="zh-CN" altLang="en-US" sz="2200" b="1" smtClean="0">
                <a:solidFill>
                  <a:srgbClr val="FF0000"/>
                </a:solidFill>
                <a:latin typeface="楷体" panose="02010609060101010101" pitchFamily="49" charset="-122"/>
                <a:ea typeface="楷体" panose="02010609060101010101" pitchFamily="49" charset="-122"/>
              </a:rPr>
              <a:t>宥</a:t>
            </a:r>
            <a:r>
              <a:rPr lang="zh-CN" altLang="en-US" sz="2200" b="1" smtClean="0">
                <a:latin typeface="楷体" panose="02010609060101010101" pitchFamily="49" charset="-122"/>
                <a:ea typeface="楷体" panose="02010609060101010101" pitchFamily="49" charset="-122"/>
              </a:rPr>
              <a:t>罪，议</a:t>
            </a:r>
            <a:r>
              <a:rPr lang="zh-CN" altLang="en-US" sz="2200" b="1" smtClean="0">
                <a:solidFill>
                  <a:srgbClr val="FF0000"/>
                </a:solidFill>
                <a:latin typeface="楷体" panose="02010609060101010101" pitchFamily="49" charset="-122"/>
                <a:ea typeface="楷体" panose="02010609060101010101" pitchFamily="49" charset="-122"/>
              </a:rPr>
              <a:t>狱缓刑</a:t>
            </a:r>
            <a:r>
              <a:rPr lang="zh-CN" altLang="en-US" sz="2200" b="1" smtClean="0">
                <a:latin typeface="楷体" panose="02010609060101010101" pitchFamily="49" charset="-122"/>
                <a:ea typeface="楷体" panose="02010609060101010101" pitchFamily="49" charset="-122"/>
              </a:rPr>
              <a:t>，</a:t>
            </a:r>
            <a:r>
              <a:rPr lang="zh-CN" altLang="en-US" sz="2200" b="1" smtClean="0">
                <a:solidFill>
                  <a:srgbClr val="FF0000"/>
                </a:solidFill>
                <a:latin typeface="楷体" panose="02010609060101010101" pitchFamily="49" charset="-122"/>
                <a:ea typeface="楷体" panose="02010609060101010101" pitchFamily="49" charset="-122"/>
              </a:rPr>
              <a:t>苟</a:t>
            </a:r>
            <a:r>
              <a:rPr lang="zh-CN" altLang="en-US" sz="2200" b="1" smtClean="0">
                <a:latin typeface="楷体" panose="02010609060101010101" pitchFamily="49" charset="-122"/>
                <a:ea typeface="楷体" panose="02010609060101010101" pitchFamily="49" charset="-122"/>
              </a:rPr>
              <a:t>狱讼平允，则灾害不生。望令诸州速决</a:t>
            </a:r>
            <a:r>
              <a:rPr lang="zh-CN" altLang="en-US" sz="2200" b="1" smtClean="0">
                <a:solidFill>
                  <a:srgbClr val="FF0000"/>
                </a:solidFill>
                <a:latin typeface="楷体" panose="02010609060101010101" pitchFamily="49" charset="-122"/>
                <a:ea typeface="楷体" panose="02010609060101010101" pitchFamily="49" charset="-122"/>
              </a:rPr>
              <a:t>重刑</a:t>
            </a:r>
            <a:r>
              <a:rPr lang="zh-CN" altLang="en-US" sz="2200" b="1" smtClean="0">
                <a:latin typeface="楷体" panose="02010609060101010101" pitchFamily="49" charset="-122"/>
                <a:ea typeface="楷体" panose="02010609060101010101" pitchFamily="49" charset="-122"/>
              </a:rPr>
              <a:t>，无致淹滥，必召和气。”从之。周显德中，定滨州田赋，世宗嘉之，赐金紫。</a:t>
            </a:r>
            <a:r>
              <a:rPr lang="en-US" altLang="zh-CN" sz="2200" b="1" smtClean="0">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乾德初，平蜀，通判眉州。时</a:t>
            </a:r>
            <a:r>
              <a:rPr lang="zh-CN" altLang="en-US" sz="2200" b="1" smtClean="0">
                <a:solidFill>
                  <a:srgbClr val="FF0000"/>
                </a:solidFill>
                <a:latin typeface="楷体" panose="02010609060101010101" pitchFamily="49" charset="-122"/>
                <a:ea typeface="楷体" panose="02010609060101010101" pitchFamily="49" charset="-122"/>
              </a:rPr>
              <a:t>亡命</a:t>
            </a:r>
            <a:r>
              <a:rPr lang="zh-CN" altLang="en-US" sz="2200" b="1" smtClean="0">
                <a:latin typeface="楷体" panose="02010609060101010101" pitchFamily="49" charset="-122"/>
                <a:ea typeface="楷体" panose="02010609060101010101" pitchFamily="49" charset="-122"/>
              </a:rPr>
              <a:t>集众，攻逼州城，刺史赵廷进惧不能敌，将</a:t>
            </a:r>
            <a:r>
              <a:rPr lang="zh-CN" altLang="en-US" sz="2200" b="1" smtClean="0">
                <a:solidFill>
                  <a:srgbClr val="FF0000"/>
                </a:solidFill>
                <a:latin typeface="楷体" panose="02010609060101010101" pitchFamily="49" charset="-122"/>
                <a:ea typeface="楷体" panose="02010609060101010101" pitchFamily="49" charset="-122"/>
              </a:rPr>
              <a:t>奔</a:t>
            </a:r>
            <a:r>
              <a:rPr lang="zh-CN" altLang="en-US" sz="2200" b="1" smtClean="0">
                <a:latin typeface="楷体" panose="02010609060101010101" pitchFamily="49" charset="-122"/>
                <a:ea typeface="楷体" panose="02010609060101010101" pitchFamily="49" charset="-122"/>
              </a:rPr>
              <a:t>嘉州，思恭止之，因率屯兵与贼战彭山。军人皆观望无斗志，思恭募军士</a:t>
            </a:r>
            <a:r>
              <a:rPr lang="zh-CN" altLang="en-US" sz="2200" b="1" smtClean="0">
                <a:solidFill>
                  <a:srgbClr val="FF0000"/>
                </a:solidFill>
                <a:latin typeface="楷体" panose="02010609060101010101" pitchFamily="49" charset="-122"/>
                <a:ea typeface="楷体" panose="02010609060101010101" pitchFamily="49" charset="-122"/>
              </a:rPr>
              <a:t>先登者</a:t>
            </a:r>
            <a:r>
              <a:rPr lang="zh-CN" altLang="en-US" sz="2200" b="1" smtClean="0">
                <a:latin typeface="楷体" panose="02010609060101010101" pitchFamily="49" charset="-122"/>
                <a:ea typeface="楷体" panose="02010609060101010101" pitchFamily="49" charset="-122"/>
              </a:rPr>
              <a:t>厚赏，于是诸军</a:t>
            </a:r>
            <a:r>
              <a:rPr lang="zh-CN" altLang="en-US" sz="2200" b="1" smtClean="0">
                <a:solidFill>
                  <a:srgbClr val="FF0000"/>
                </a:solidFill>
                <a:latin typeface="楷体" panose="02010609060101010101" pitchFamily="49" charset="-122"/>
                <a:ea typeface="楷体" panose="02010609060101010101" pitchFamily="49" charset="-122"/>
              </a:rPr>
              <a:t>贾勇</a:t>
            </a:r>
            <a:r>
              <a:rPr lang="zh-CN" altLang="en-US" sz="2200" b="1" smtClean="0">
                <a:latin typeface="楷体" panose="02010609060101010101" pitchFamily="49" charset="-122"/>
                <a:ea typeface="楷体" panose="02010609060101010101" pitchFamily="49" charset="-122"/>
              </a:rPr>
              <a:t>，大败贼，思恭</a:t>
            </a:r>
            <a:r>
              <a:rPr lang="zh-CN" altLang="en-US" sz="2200" b="1" smtClean="0">
                <a:solidFill>
                  <a:srgbClr val="FF0000"/>
                </a:solidFill>
                <a:latin typeface="楷体" panose="02010609060101010101" pitchFamily="49" charset="-122"/>
                <a:ea typeface="楷体" panose="02010609060101010101" pitchFamily="49" charset="-122"/>
              </a:rPr>
              <a:t>矫诏</a:t>
            </a:r>
            <a:r>
              <a:rPr lang="zh-CN" altLang="en-US" sz="2200" b="1" smtClean="0">
                <a:latin typeface="楷体" panose="02010609060101010101" pitchFamily="49" charset="-122"/>
                <a:ea typeface="楷体" panose="02010609060101010101" pitchFamily="49" charset="-122"/>
              </a:rPr>
              <a:t>以上供钱帛给之。</a:t>
            </a:r>
            <a:endParaRPr lang="en-US" altLang="zh-CN" sz="2200" b="1" smtClean="0">
              <a:latin typeface="楷体" panose="02010609060101010101" pitchFamily="49" charset="-122"/>
              <a:ea typeface="楷体" panose="02010609060101010101" pitchFamily="49" charset="-122"/>
            </a:endParaRPr>
          </a:p>
          <a:p>
            <a:pPr>
              <a:lnSpc>
                <a:spcPct val="80000"/>
              </a:lnSpc>
            </a:pPr>
            <a:r>
              <a:rPr lang="zh-CN" altLang="en-US" sz="2200" b="1" smtClean="0"/>
              <a:t>（“假托诏令，用上供钱帛厚赏军士”是大败敌军之后的事情。）</a:t>
            </a:r>
          </a:p>
        </p:txBody>
      </p:sp>
      <p:sp>
        <p:nvSpPr>
          <p:cNvPr id="4" name="标题 1"/>
          <p:cNvSpPr>
            <a:spLocks noGrp="1"/>
          </p:cNvSpPr>
          <p:nvPr>
            <p:ph type="title"/>
          </p:nvPr>
        </p:nvSpPr>
        <p:spPr>
          <a:xfrm>
            <a:off x="7019925" y="0"/>
            <a:ext cx="2124075" cy="484188"/>
          </a:xfrm>
          <a:ln>
            <a:solidFill>
              <a:schemeClr val="accent1"/>
            </a:solidFill>
          </a:ln>
        </p:spPr>
        <p:txBody>
          <a:bodyPr>
            <a:normAutofit/>
          </a:bodyPr>
          <a:lstStyle/>
          <a:p>
            <a:r>
              <a:rPr lang="zh-CN" altLang="en-US" sz="3200" b="1" smtClean="0">
                <a:solidFill>
                  <a:srgbClr val="FF0000"/>
                </a:solidFill>
              </a:rPr>
              <a:t>时序颠倒</a:t>
            </a:r>
          </a:p>
        </p:txBody>
      </p:sp>
      <p:sp>
        <p:nvSpPr>
          <p:cNvPr id="5" name="标题 1"/>
          <p:cNvSpPr txBox="1"/>
          <p:nvPr/>
        </p:nvSpPr>
        <p:spPr>
          <a:xfrm>
            <a:off x="107950" y="-20638"/>
            <a:ext cx="8258175" cy="579438"/>
          </a:xfrm>
          <a:prstGeom prst="rect">
            <a:avLst/>
          </a:prstGeom>
        </p:spPr>
        <p:txBody>
          <a:bodyPr anchor="ctr">
            <a:normAutofit/>
          </a:bodyPr>
          <a:lstStyle/>
          <a:p>
            <a:pPr>
              <a:lnSpc>
                <a:spcPct val="80000"/>
              </a:lnSpc>
            </a:pP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综合练习</a:t>
            </a:r>
            <a:r>
              <a:rPr lang="en-US" altLang="zh-CN" sz="2800">
                <a:latin typeface="黑体" panose="02010609060101010101" pitchFamily="49" charset="-122"/>
                <a:ea typeface="黑体" panose="02010609060101010101" pitchFamily="49" charset="-122"/>
              </a:rPr>
              <a:t>】</a:t>
            </a:r>
            <a:endParaRPr lang="zh-CN" altLang="en-US" sz="2800">
              <a:latin typeface="Calibri" panose="020F0502020204030204" pitchFamily="34" charset="0"/>
            </a:endParaRPr>
          </a:p>
        </p:txBody>
      </p:sp>
      <p:sp>
        <p:nvSpPr>
          <p:cNvPr id="6" name="椭圆 5"/>
          <p:cNvSpPr/>
          <p:nvPr/>
        </p:nvSpPr>
        <p:spPr>
          <a:xfrm>
            <a:off x="3786188" y="1857375"/>
            <a:ext cx="4572000" cy="5000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椭圆 6"/>
          <p:cNvSpPr/>
          <p:nvPr/>
        </p:nvSpPr>
        <p:spPr>
          <a:xfrm>
            <a:off x="500063" y="4071938"/>
            <a:ext cx="3500437"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7858125" y="3857625"/>
            <a:ext cx="1000125" cy="3571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1714500" y="2143125"/>
            <a:ext cx="1357313" cy="4286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4" presetClass="entr" presetSubtype="0" accel="10000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33"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4"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5"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3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8" grpId="0" bldLvl="0" animBg="1"/>
      <p:bldP spid="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58175" cy="508000"/>
          </a:xfrm>
        </p:spPr>
        <p:txBody>
          <a:bodyPr rtlCol="0">
            <a:normAutofit fontScale="90000"/>
          </a:bodyPr>
          <a:lstStyle/>
          <a:p>
            <a:pPr fontAlgn="auto">
              <a:spcAft>
                <a:spcPts val="0"/>
              </a:spcAft>
              <a:defRPr/>
            </a:pPr>
            <a:r>
              <a:rPr lang="zh-CN" altLang="en-US" b="1" dirty="0" smtClean="0"/>
              <a:t>文言文整体阅读</a:t>
            </a:r>
            <a:endParaRPr lang="zh-CN" altLang="en-US" b="1" dirty="0"/>
          </a:p>
        </p:txBody>
      </p:sp>
      <p:sp>
        <p:nvSpPr>
          <p:cNvPr id="3" name="内容占位符 2"/>
          <p:cNvSpPr>
            <a:spLocks noGrp="1"/>
          </p:cNvSpPr>
          <p:nvPr>
            <p:ph idx="1"/>
          </p:nvPr>
        </p:nvSpPr>
        <p:spPr>
          <a:xfrm>
            <a:off x="357188" y="785813"/>
            <a:ext cx="8429625" cy="4143375"/>
          </a:xfrm>
        </p:spPr>
        <p:txBody>
          <a:bodyPr rtlCol="0">
            <a:normAutofit fontScale="92500" lnSpcReduction="20000"/>
          </a:bodyPr>
          <a:lstStyle/>
          <a:p>
            <a:pPr fontAlgn="auto">
              <a:spcAft>
                <a:spcPts val="0"/>
              </a:spcAft>
              <a:buFont typeface="Arial" panose="020B0604020202020204" pitchFamily="34" charset="0"/>
              <a:buChar char="•"/>
              <a:defRPr/>
            </a:pPr>
            <a:r>
              <a:rPr lang="zh-CN" altLang="en-US" b="1" dirty="0" smtClean="0"/>
              <a:t>史传文的主角一般是民族英雄、清官廉吏等，阅读文章时，应注意筛选以下信息：</a:t>
            </a:r>
            <a:endParaRPr lang="en-US" altLang="zh-CN" b="1" dirty="0" smtClean="0"/>
          </a:p>
          <a:p>
            <a:pPr fontAlgn="auto">
              <a:spcAft>
                <a:spcPts val="0"/>
              </a:spcAft>
              <a:buFont typeface="Arial" panose="020B0604020202020204" pitchFamily="34" charset="0"/>
              <a:buChar char="•"/>
              <a:defRPr/>
            </a:pPr>
            <a:r>
              <a:rPr lang="zh-CN" altLang="en-US" b="1" dirty="0" smtClean="0"/>
              <a:t>一、</a:t>
            </a:r>
            <a:r>
              <a:rPr lang="zh-CN" altLang="en-US" b="1" dirty="0" smtClean="0">
                <a:solidFill>
                  <a:srgbClr val="FF0000"/>
                </a:solidFill>
              </a:rPr>
              <a:t>人物</a:t>
            </a:r>
            <a:r>
              <a:rPr lang="zh-CN" altLang="en-US" b="1" dirty="0" smtClean="0"/>
              <a:t>：传主及其相关的人物</a:t>
            </a:r>
            <a:endParaRPr lang="en-US" altLang="zh-CN" b="1" dirty="0" smtClean="0"/>
          </a:p>
          <a:p>
            <a:pPr fontAlgn="auto">
              <a:spcAft>
                <a:spcPts val="0"/>
              </a:spcAft>
              <a:buFont typeface="Arial" panose="020B0604020202020204" pitchFamily="34" charset="0"/>
              <a:buChar char="•"/>
              <a:defRPr/>
            </a:pPr>
            <a:r>
              <a:rPr lang="zh-CN" altLang="en-US" b="1" dirty="0" smtClean="0"/>
              <a:t>二、</a:t>
            </a:r>
            <a:r>
              <a:rPr lang="zh-CN" altLang="en-US" b="1" dirty="0" smtClean="0">
                <a:solidFill>
                  <a:srgbClr val="FF0000"/>
                </a:solidFill>
              </a:rPr>
              <a:t>官职</a:t>
            </a:r>
            <a:r>
              <a:rPr lang="zh-CN" altLang="en-US" b="1" dirty="0" smtClean="0"/>
              <a:t>：所任官职，几度升黜改徙</a:t>
            </a:r>
            <a:endParaRPr lang="en-US" altLang="zh-CN" b="1" dirty="0" smtClean="0"/>
          </a:p>
          <a:p>
            <a:pPr fontAlgn="auto">
              <a:spcAft>
                <a:spcPts val="0"/>
              </a:spcAft>
              <a:buFont typeface="Arial" panose="020B0604020202020204" pitchFamily="34" charset="0"/>
              <a:buChar char="•"/>
              <a:defRPr/>
            </a:pPr>
            <a:r>
              <a:rPr lang="zh-CN" altLang="en-US" b="1" dirty="0" smtClean="0"/>
              <a:t>三、</a:t>
            </a:r>
            <a:r>
              <a:rPr lang="zh-CN" altLang="en-US" b="1" dirty="0" smtClean="0">
                <a:solidFill>
                  <a:srgbClr val="FF0000"/>
                </a:solidFill>
              </a:rPr>
              <a:t>事件</a:t>
            </a:r>
            <a:r>
              <a:rPr lang="zh-CN" altLang="en-US" b="1" dirty="0" smtClean="0"/>
              <a:t>：勤学、孝义、爱民、抗上、平乱等</a:t>
            </a:r>
            <a:endParaRPr lang="en-US" altLang="zh-CN" b="1" dirty="0" smtClean="0"/>
          </a:p>
          <a:p>
            <a:pPr fontAlgn="auto">
              <a:spcAft>
                <a:spcPts val="0"/>
              </a:spcAft>
              <a:buFont typeface="Arial" panose="020B0604020202020204" pitchFamily="34" charset="0"/>
              <a:buChar char="•"/>
              <a:defRPr/>
            </a:pPr>
            <a:r>
              <a:rPr lang="zh-CN" altLang="en-US" b="1" dirty="0" smtClean="0"/>
              <a:t>写了什么事，写了多少件事，在原文标记。</a:t>
            </a:r>
            <a:endParaRPr lang="en-US" altLang="zh-CN" b="1" dirty="0" smtClean="0"/>
          </a:p>
          <a:p>
            <a:pPr fontAlgn="auto">
              <a:spcAft>
                <a:spcPts val="0"/>
              </a:spcAft>
              <a:buFont typeface="Arial" panose="020B0604020202020204" pitchFamily="34" charset="0"/>
              <a:buChar char="•"/>
              <a:defRPr/>
            </a:pPr>
            <a:r>
              <a:rPr lang="zh-CN" altLang="en-US" b="1" dirty="0" smtClean="0"/>
              <a:t>事件发生的过程、事与事之间的连接往往通过</a:t>
            </a:r>
            <a:r>
              <a:rPr lang="zh-CN" altLang="en-US" b="1" dirty="0" smtClean="0">
                <a:solidFill>
                  <a:srgbClr val="FF0000"/>
                </a:solidFill>
              </a:rPr>
              <a:t>时间</a:t>
            </a:r>
            <a:r>
              <a:rPr lang="zh-CN" altLang="en-US" b="1" dirty="0" smtClean="0"/>
              <a:t>、</a:t>
            </a:r>
            <a:r>
              <a:rPr lang="zh-CN" altLang="en-US" b="1" dirty="0" smtClean="0">
                <a:solidFill>
                  <a:srgbClr val="FF0000"/>
                </a:solidFill>
              </a:rPr>
              <a:t>官职</a:t>
            </a:r>
            <a:r>
              <a:rPr lang="zh-CN" altLang="en-US" b="1" dirty="0" smtClean="0"/>
              <a:t>的变化、</a:t>
            </a:r>
            <a:r>
              <a:rPr lang="zh-CN" altLang="en-US" b="1" dirty="0" smtClean="0">
                <a:solidFill>
                  <a:srgbClr val="FF0000"/>
                </a:solidFill>
              </a:rPr>
              <a:t>地点</a:t>
            </a:r>
            <a:r>
              <a:rPr lang="zh-CN" altLang="en-US" b="1" dirty="0" smtClean="0"/>
              <a:t>的变化、</a:t>
            </a:r>
            <a:r>
              <a:rPr lang="zh-CN" altLang="en-US" b="1" dirty="0" smtClean="0">
                <a:solidFill>
                  <a:srgbClr val="FF0000"/>
                </a:solidFill>
              </a:rPr>
              <a:t>人物</a:t>
            </a:r>
            <a:r>
              <a:rPr lang="zh-CN" altLang="en-US" b="1" dirty="0" smtClean="0"/>
              <a:t>的变换体现出来。</a:t>
            </a:r>
            <a:endParaRPr lang="zh-CN" altLang="en-US" b="1" dirty="0"/>
          </a:p>
        </p:txBody>
      </p:sp>
      <p:pic>
        <p:nvPicPr>
          <p:cNvPr id="8196" name="图片 41989" descr="1169433782967"/>
          <p:cNvPicPr>
            <a:picLocks noChangeAspect="1"/>
          </p:cNvPicPr>
          <p:nvPr/>
        </p:nvPicPr>
        <p:blipFill>
          <a:blip r:embed="rId2" cstate="print"/>
          <a:srcRect t="71178" b="6667"/>
          <a:stretch>
            <a:fillRect/>
          </a:stretch>
        </p:blipFill>
        <p:spPr>
          <a:xfrm>
            <a:off x="49213" y="5845175"/>
            <a:ext cx="2911475" cy="966788"/>
          </a:xfrm>
          <a:prstGeom prst="rect">
            <a:avLst/>
          </a:prstGeom>
          <a:noFill/>
          <a:ln w="9525">
            <a:noFill/>
          </a:ln>
        </p:spPr>
      </p:pic>
      <p:pic>
        <p:nvPicPr>
          <p:cNvPr id="5" name="图片 41989" descr="1169433782967"/>
          <p:cNvPicPr>
            <a:picLocks noChangeAspect="1"/>
          </p:cNvPicPr>
          <p:nvPr/>
        </p:nvPicPr>
        <p:blipFill>
          <a:blip r:embed="rId2" cstate="print"/>
          <a:srcRect t="71178" b="6667"/>
          <a:stretch>
            <a:fillRect/>
          </a:stretch>
        </p:blipFill>
        <p:spPr>
          <a:xfrm>
            <a:off x="176213" y="5972175"/>
            <a:ext cx="2911475" cy="966788"/>
          </a:xfrm>
          <a:prstGeom prst="rect">
            <a:avLst/>
          </a:prstGeom>
          <a:noFill/>
          <a:ln w="9525">
            <a:noFill/>
          </a:ln>
        </p:spPr>
      </p:pic>
      <p:pic>
        <p:nvPicPr>
          <p:cNvPr id="6" name="图片 5"/>
          <p:cNvPicPr>
            <a:picLocks noChangeAspect="1"/>
          </p:cNvPicPr>
          <p:nvPr/>
        </p:nvPicPr>
        <p:blipFill>
          <a:blip r:embed="rId3" cstate="print"/>
          <a:stretch>
            <a:fillRect/>
          </a:stretch>
        </p:blipFill>
        <p:spPr>
          <a:xfrm>
            <a:off x="6236970" y="4168140"/>
            <a:ext cx="2914650" cy="971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7000" y="55563"/>
            <a:ext cx="8229600" cy="488950"/>
          </a:xfrm>
        </p:spPr>
        <p:txBody>
          <a:bodyPr rtlCol="0">
            <a:normAutofit fontScale="90000"/>
          </a:bodyPr>
          <a:lstStyle/>
          <a:p>
            <a:pPr algn="l" fontAlgn="auto">
              <a:spcAft>
                <a:spcPts val="0"/>
              </a:spcAft>
              <a:defRPr/>
            </a:pPr>
            <a:r>
              <a:rPr lang="zh-CN" altLang="en-US" sz="3200" b="1" dirty="0" smtClean="0">
                <a:solidFill>
                  <a:srgbClr val="FF0000"/>
                </a:solidFill>
              </a:rPr>
              <a:t>一、考纲说明</a:t>
            </a:r>
          </a:p>
        </p:txBody>
      </p:sp>
      <p:sp>
        <p:nvSpPr>
          <p:cNvPr id="17410" name="内容占位符 2"/>
          <p:cNvSpPr>
            <a:spLocks noGrp="1"/>
          </p:cNvSpPr>
          <p:nvPr>
            <p:ph idx="1"/>
          </p:nvPr>
        </p:nvSpPr>
        <p:spPr>
          <a:xfrm>
            <a:off x="127000" y="544513"/>
            <a:ext cx="8931275" cy="3714750"/>
          </a:xfrm>
        </p:spPr>
        <p:txBody>
          <a:bodyPr/>
          <a:lstStyle/>
          <a:p>
            <a:r>
              <a:rPr lang="zh-CN" altLang="en-US" sz="2400" b="1" smtClean="0"/>
              <a:t>阅读浅易的古代诗文</a:t>
            </a:r>
            <a:endParaRPr lang="en-US" altLang="zh-CN" sz="2400" b="1" smtClean="0"/>
          </a:p>
          <a:p>
            <a:r>
              <a:rPr lang="en-US" altLang="zh-CN" sz="2400" b="1" smtClean="0"/>
              <a:t>1</a:t>
            </a:r>
            <a:r>
              <a:rPr lang="zh-CN" altLang="en-US" sz="2400" b="1" smtClean="0"/>
              <a:t>．识记     默写常见的名句名篇 </a:t>
            </a:r>
            <a:endParaRPr lang="en-US" altLang="zh-CN" sz="2400" b="1" smtClean="0"/>
          </a:p>
          <a:p>
            <a:r>
              <a:rPr lang="en-US" altLang="zh-CN" sz="2400" b="1" smtClean="0"/>
              <a:t>2</a:t>
            </a:r>
            <a:r>
              <a:rPr lang="zh-CN" altLang="en-US" sz="2400" b="1" smtClean="0"/>
              <a:t>．理解</a:t>
            </a:r>
            <a:endParaRPr lang="en-US" altLang="zh-CN" sz="2400" b="1" smtClean="0"/>
          </a:p>
          <a:p>
            <a:r>
              <a:rPr lang="zh-CN" altLang="en-US" sz="2400" b="1" smtClean="0"/>
              <a:t> </a:t>
            </a:r>
            <a:r>
              <a:rPr lang="en-US" altLang="zh-CN" sz="2400" b="1" smtClean="0"/>
              <a:t>⑴ </a:t>
            </a:r>
            <a:r>
              <a:rPr lang="zh-CN" altLang="en-US" sz="2400" b="1" smtClean="0"/>
              <a:t>理解常见文言</a:t>
            </a:r>
            <a:r>
              <a:rPr lang="zh-CN" altLang="en-US" sz="2400" b="1" smtClean="0">
                <a:solidFill>
                  <a:srgbClr val="FF0000"/>
                </a:solidFill>
              </a:rPr>
              <a:t>实词</a:t>
            </a:r>
            <a:r>
              <a:rPr lang="zh-CN" altLang="en-US" sz="2400" b="1" smtClean="0"/>
              <a:t>在文中的含义</a:t>
            </a:r>
            <a:endParaRPr lang="en-US" altLang="zh-CN" sz="2400" b="1" smtClean="0"/>
          </a:p>
          <a:p>
            <a:r>
              <a:rPr lang="zh-CN" altLang="en-US" sz="2400" b="1" smtClean="0"/>
              <a:t>⑵ 理解常见文言</a:t>
            </a:r>
            <a:r>
              <a:rPr lang="zh-CN" altLang="en-US" sz="2400" b="1" smtClean="0">
                <a:solidFill>
                  <a:srgbClr val="FF0000"/>
                </a:solidFill>
              </a:rPr>
              <a:t>虚词</a:t>
            </a:r>
            <a:r>
              <a:rPr lang="zh-CN" altLang="en-US" sz="2400" b="1" smtClean="0"/>
              <a:t>在文中的意义和用法</a:t>
            </a:r>
            <a:endParaRPr lang="en-US" altLang="zh-CN" sz="2400" b="1" smtClean="0"/>
          </a:p>
          <a:p>
            <a:r>
              <a:rPr lang="zh-CN" altLang="en-US" sz="2400" b="1" smtClean="0"/>
              <a:t>⑶ 理解与现代汉语不同的</a:t>
            </a:r>
            <a:r>
              <a:rPr lang="zh-CN" altLang="en-US" sz="2400" b="1" smtClean="0">
                <a:solidFill>
                  <a:srgbClr val="FF0000"/>
                </a:solidFill>
              </a:rPr>
              <a:t>句式</a:t>
            </a:r>
            <a:r>
              <a:rPr lang="zh-CN" altLang="en-US" sz="2400" b="1" smtClean="0"/>
              <a:t>和用法 </a:t>
            </a:r>
            <a:endParaRPr lang="en-US" altLang="zh-CN" sz="2400" b="1" smtClean="0"/>
          </a:p>
          <a:p>
            <a:r>
              <a:rPr lang="zh-CN" altLang="en-US" sz="2400" b="1" smtClean="0"/>
              <a:t>⑷ 了解并掌握常见的</a:t>
            </a:r>
            <a:r>
              <a:rPr lang="zh-CN" altLang="en-US" sz="2400" b="1" smtClean="0">
                <a:solidFill>
                  <a:srgbClr val="FF0000"/>
                </a:solidFill>
              </a:rPr>
              <a:t>古代文化知识</a:t>
            </a:r>
            <a:endParaRPr lang="en-US" altLang="zh-CN" sz="2400" b="1" smtClean="0">
              <a:solidFill>
                <a:srgbClr val="FF0000"/>
              </a:solidFill>
            </a:endParaRPr>
          </a:p>
          <a:p>
            <a:r>
              <a:rPr lang="zh-CN" altLang="en-US" sz="2400" b="1" smtClean="0"/>
              <a:t>⑸ 理解并</a:t>
            </a:r>
            <a:r>
              <a:rPr lang="zh-CN" altLang="en-US" sz="2400" b="1" smtClean="0">
                <a:solidFill>
                  <a:srgbClr val="FF0000"/>
                </a:solidFill>
              </a:rPr>
              <a:t>翻译</a:t>
            </a:r>
            <a:r>
              <a:rPr lang="zh-CN" altLang="en-US" sz="2400" b="1" smtClean="0"/>
              <a:t>文中的句子</a:t>
            </a:r>
          </a:p>
        </p:txBody>
      </p:sp>
      <p:grpSp>
        <p:nvGrpSpPr>
          <p:cNvPr id="12299" name="组合 13324"/>
          <p:cNvGrpSpPr/>
          <p:nvPr/>
        </p:nvGrpSpPr>
        <p:grpSpPr>
          <a:xfrm>
            <a:off x="6831965" y="2898140"/>
            <a:ext cx="2200275" cy="2172970"/>
            <a:chOff x="4150" y="3295"/>
            <a:chExt cx="1610" cy="1025"/>
          </a:xfrm>
        </p:grpSpPr>
        <p:pic>
          <p:nvPicPr>
            <p:cNvPr id="12300" name="图片 13321" descr="301124464923"/>
            <p:cNvPicPr>
              <a:picLocks noChangeAspect="1"/>
            </p:cNvPicPr>
            <p:nvPr/>
          </p:nvPicPr>
          <p:blipFill>
            <a:blip r:embed="rId2"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175" y="206375"/>
            <a:ext cx="8229600" cy="436563"/>
          </a:xfrm>
        </p:spPr>
        <p:txBody>
          <a:bodyPr rtlCol="0">
            <a:normAutofit fontScale="90000"/>
          </a:bodyPr>
          <a:lstStyle/>
          <a:p>
            <a:pPr algn="l" fontAlgn="auto">
              <a:spcAft>
                <a:spcPts val="0"/>
              </a:spcAft>
              <a:defRPr/>
            </a:pPr>
            <a:r>
              <a:rPr lang="zh-CN" altLang="en-US" sz="3200" b="1" dirty="0" smtClean="0">
                <a:solidFill>
                  <a:srgbClr val="FF0000"/>
                </a:solidFill>
              </a:rPr>
              <a:t>一、考纲说明</a:t>
            </a:r>
          </a:p>
        </p:txBody>
      </p:sp>
      <p:sp>
        <p:nvSpPr>
          <p:cNvPr id="3" name="内容占位符 2"/>
          <p:cNvSpPr>
            <a:spLocks noGrp="1"/>
          </p:cNvSpPr>
          <p:nvPr>
            <p:ph idx="1"/>
          </p:nvPr>
        </p:nvSpPr>
        <p:spPr>
          <a:xfrm>
            <a:off x="457200" y="642938"/>
            <a:ext cx="8229600" cy="3951287"/>
          </a:xfrm>
        </p:spPr>
        <p:txBody>
          <a:bodyPr rtlCol="0"/>
          <a:lstStyle/>
          <a:p>
            <a:pPr fontAlgn="auto">
              <a:spcAft>
                <a:spcPts val="0"/>
              </a:spcAft>
              <a:buFont typeface="Arial" panose="020B0604020202020204" pitchFamily="34" charset="0"/>
              <a:buChar char="•"/>
              <a:defRPr/>
            </a:pPr>
            <a:endParaRPr lang="en-US" altLang="zh-CN" sz="2800" dirty="0" smtClean="0"/>
          </a:p>
          <a:p>
            <a:pPr fontAlgn="auto">
              <a:spcAft>
                <a:spcPts val="0"/>
              </a:spcAft>
              <a:buFont typeface="Arial" panose="020B0604020202020204" pitchFamily="34" charset="0"/>
              <a:buChar char="•"/>
              <a:defRPr/>
            </a:pPr>
            <a:r>
              <a:rPr lang="en-US" altLang="zh-CN" sz="2800" b="1" dirty="0" smtClean="0"/>
              <a:t>3</a:t>
            </a:r>
            <a:r>
              <a:rPr lang="zh-CN" altLang="en-US" sz="2800" b="1" dirty="0" smtClean="0"/>
              <a:t>．分析综合 </a:t>
            </a:r>
            <a:r>
              <a:rPr lang="en-US" altLang="zh-CN" sz="2800" b="1" dirty="0" smtClean="0"/>
              <a:t> </a:t>
            </a:r>
          </a:p>
          <a:p>
            <a:pPr fontAlgn="auto">
              <a:spcAft>
                <a:spcPts val="0"/>
              </a:spcAft>
              <a:buFont typeface="Arial" panose="020B0604020202020204" pitchFamily="34" charset="0"/>
              <a:buChar char="•"/>
              <a:defRPr/>
            </a:pPr>
            <a:r>
              <a:rPr lang="en-US" altLang="zh-CN" sz="2800" b="1" dirty="0" smtClean="0">
                <a:solidFill>
                  <a:srgbClr val="FF0000"/>
                </a:solidFill>
              </a:rPr>
              <a:t>⑴ </a:t>
            </a:r>
            <a:r>
              <a:rPr lang="zh-CN" altLang="en-US" sz="2800" b="1" dirty="0" smtClean="0">
                <a:solidFill>
                  <a:srgbClr val="FF0000"/>
                </a:solidFill>
              </a:rPr>
              <a:t>筛选并整合文中信息</a:t>
            </a:r>
            <a:endParaRPr lang="en-US" altLang="zh-CN" sz="2800" b="1" dirty="0" smtClean="0">
              <a:solidFill>
                <a:srgbClr val="FF0000"/>
              </a:solidFill>
            </a:endParaRPr>
          </a:p>
          <a:p>
            <a:pPr fontAlgn="auto">
              <a:spcAft>
                <a:spcPts val="0"/>
              </a:spcAft>
              <a:buFont typeface="Arial" panose="020B0604020202020204" pitchFamily="34" charset="0"/>
              <a:buChar char="•"/>
              <a:defRPr/>
            </a:pPr>
            <a:r>
              <a:rPr lang="zh-CN" altLang="en-US" sz="2800" b="1" dirty="0" smtClean="0">
                <a:solidFill>
                  <a:srgbClr val="FF0000"/>
                </a:solidFill>
              </a:rPr>
              <a:t>⑵ 归纳内容要点，概括中心意思</a:t>
            </a:r>
            <a:endParaRPr lang="en-US" altLang="zh-CN" sz="2800" b="1" dirty="0" smtClean="0">
              <a:solidFill>
                <a:srgbClr val="FF0000"/>
              </a:solidFill>
            </a:endParaRPr>
          </a:p>
          <a:p>
            <a:pPr fontAlgn="auto">
              <a:spcAft>
                <a:spcPts val="0"/>
              </a:spcAft>
              <a:buFont typeface="Arial" panose="020B0604020202020204" pitchFamily="34" charset="0"/>
              <a:buChar char="•"/>
              <a:defRPr/>
            </a:pPr>
            <a:r>
              <a:rPr lang="zh-CN" altLang="en-US" sz="2800" b="1" dirty="0" smtClean="0">
                <a:solidFill>
                  <a:srgbClr val="FF0000"/>
                </a:solidFill>
              </a:rPr>
              <a:t>⑶ 分析概括作者在文中的观点态度</a:t>
            </a:r>
            <a:r>
              <a:rPr lang="zh-CN" altLang="en-US" sz="2800" b="1" dirty="0" smtClean="0"/>
              <a:t> </a:t>
            </a:r>
            <a:endParaRPr lang="en-US" altLang="zh-CN" sz="2800" b="1" dirty="0" smtClean="0"/>
          </a:p>
          <a:p>
            <a:pPr fontAlgn="auto">
              <a:spcAft>
                <a:spcPts val="0"/>
              </a:spcAft>
              <a:buFont typeface="Arial" panose="020B0604020202020204" pitchFamily="34" charset="0"/>
              <a:buChar char="•"/>
              <a:defRPr/>
            </a:pPr>
            <a:r>
              <a:rPr lang="en-US" altLang="zh-CN" sz="2800" b="1" dirty="0" smtClean="0"/>
              <a:t>4</a:t>
            </a:r>
            <a:r>
              <a:rPr lang="zh-CN" altLang="en-US" sz="2800" b="1" dirty="0" smtClean="0"/>
              <a:t>．鉴赏评价 </a:t>
            </a:r>
            <a:endParaRPr lang="en-US" altLang="zh-CN" sz="2800" b="1" dirty="0" smtClean="0"/>
          </a:p>
          <a:p>
            <a:pPr fontAlgn="auto">
              <a:spcAft>
                <a:spcPts val="0"/>
              </a:spcAft>
              <a:buFont typeface="Arial" panose="020B0604020202020204" pitchFamily="34" charset="0"/>
              <a:buChar char="•"/>
              <a:defRPr/>
            </a:pPr>
            <a:r>
              <a:rPr lang="en-US" altLang="zh-CN" sz="2800" b="1" dirty="0" smtClean="0"/>
              <a:t>⑴ </a:t>
            </a:r>
            <a:r>
              <a:rPr lang="zh-CN" altLang="en-US" sz="2800" b="1" dirty="0" smtClean="0"/>
              <a:t>鉴赏文学作品的形象、语言和表达技巧</a:t>
            </a:r>
            <a:endParaRPr lang="en-US" altLang="zh-CN" sz="2800" b="1" dirty="0" smtClean="0"/>
          </a:p>
          <a:p>
            <a:pPr fontAlgn="auto">
              <a:spcAft>
                <a:spcPts val="0"/>
              </a:spcAft>
              <a:buFont typeface="Arial" panose="020B0604020202020204" pitchFamily="34" charset="0"/>
              <a:buChar char="•"/>
              <a:defRPr/>
            </a:pPr>
            <a:r>
              <a:rPr lang="zh-CN" altLang="en-US" sz="2800" b="1" dirty="0" smtClean="0"/>
              <a:t>⑵ 评价文章的思想内容和作者的观点态度 </a:t>
            </a:r>
          </a:p>
        </p:txBody>
      </p:sp>
      <p:grpSp>
        <p:nvGrpSpPr>
          <p:cNvPr id="12299" name="组合 13324"/>
          <p:cNvGrpSpPr/>
          <p:nvPr/>
        </p:nvGrpSpPr>
        <p:grpSpPr>
          <a:xfrm>
            <a:off x="7791450" y="3837305"/>
            <a:ext cx="1240790" cy="1233805"/>
            <a:chOff x="4150" y="3295"/>
            <a:chExt cx="1610" cy="1025"/>
          </a:xfrm>
        </p:grpSpPr>
        <p:pic>
          <p:nvPicPr>
            <p:cNvPr id="12300" name="图片 13321" descr="301124464923"/>
            <p:cNvPicPr>
              <a:picLocks noChangeAspect="1"/>
            </p:cNvPicPr>
            <p:nvPr/>
          </p:nvPicPr>
          <p:blipFill>
            <a:blip r:embed="rId2"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endParaRPr lang="zh-CN" altLang="en-US" smtClean="0"/>
          </a:p>
        </p:txBody>
      </p:sp>
      <p:sp>
        <p:nvSpPr>
          <p:cNvPr id="19458" name="内容占位符 2"/>
          <p:cNvSpPr>
            <a:spLocks noGrp="1"/>
          </p:cNvSpPr>
          <p:nvPr>
            <p:ph idx="1"/>
          </p:nvPr>
        </p:nvSpPr>
        <p:spPr/>
        <p:txBody>
          <a:bodyPr/>
          <a:lstStyle/>
          <a:p>
            <a:endParaRPr lang="zh-CN" altLang="en-US" smtClean="0"/>
          </a:p>
        </p:txBody>
      </p:sp>
      <p:sp>
        <p:nvSpPr>
          <p:cNvPr id="81921" name="Rectangle 1"/>
          <p:cNvSpPr>
            <a:spLocks noChangeArrowheads="1"/>
          </p:cNvSpPr>
          <p:nvPr/>
        </p:nvSpPr>
        <p:spPr bwMode="auto">
          <a:xfrm>
            <a:off x="525463" y="98425"/>
            <a:ext cx="8161337" cy="4398963"/>
          </a:xfrm>
          <a:prstGeom prst="rect">
            <a:avLst/>
          </a:prstGeom>
          <a:noFill/>
          <a:ln w="9525">
            <a:noFill/>
            <a:miter lim="800000"/>
          </a:ln>
        </p:spPr>
        <p:txBody>
          <a:bodyPr anchor="ctr">
            <a:spAutoFit/>
          </a:bodyPr>
          <a:lstStyle/>
          <a:p>
            <a:r>
              <a:rPr lang="zh-CN" sz="2800" b="1">
                <a:solidFill>
                  <a:srgbClr val="7030A0"/>
                </a:solidFill>
                <a:latin typeface="宋体" panose="02010600030101010101" pitchFamily="2" charset="-122"/>
                <a:cs typeface="Times New Roman" panose="02020603050405020304" pitchFamily="18" charset="0"/>
              </a:rPr>
              <a:t>考纲解读：</a:t>
            </a:r>
          </a:p>
          <a:p>
            <a:endParaRPr lang="zh-CN" altLang="zh-CN" sz="2800" b="1">
              <a:solidFill>
                <a:srgbClr val="7030A0"/>
              </a:solidFill>
              <a:latin typeface="宋体" panose="02010600030101010101" pitchFamily="2" charset="-122"/>
              <a:cs typeface="Times New Roman" panose="02020603050405020304" pitchFamily="18" charset="0"/>
            </a:endParaRPr>
          </a:p>
          <a:p>
            <a:r>
              <a:rPr lang="zh-CN" altLang="zh-CN" sz="2800" b="1">
                <a:solidFill>
                  <a:srgbClr val="7030A0"/>
                </a:solidFill>
                <a:latin typeface="宋体" panose="02010600030101010101" pitchFamily="2" charset="-122"/>
                <a:cs typeface="Times New Roman" panose="02020603050405020304" pitchFamily="18" charset="0"/>
              </a:rPr>
              <a:t>    </a:t>
            </a:r>
            <a:r>
              <a:rPr lang="zh-CN" sz="2800" b="1">
                <a:solidFill>
                  <a:srgbClr val="7030A0"/>
                </a:solidFill>
                <a:latin typeface="宋体" panose="02010600030101010101" pitchFamily="2" charset="-122"/>
                <a:cs typeface="Times New Roman" panose="02020603050405020304" pitchFamily="18" charset="0"/>
              </a:rPr>
              <a:t>近几年来，新课标全国卷的文言文阅读的阅读材料都是选自</a:t>
            </a:r>
            <a:r>
              <a:rPr lang="zh-CN" sz="2800" b="1">
                <a:solidFill>
                  <a:srgbClr val="7030A0"/>
                </a:solidFill>
                <a:cs typeface="Times New Roman" panose="02020603050405020304" pitchFamily="18" charset="0"/>
              </a:rPr>
              <a:t>“</a:t>
            </a:r>
            <a:r>
              <a:rPr lang="zh-CN" sz="2800" b="1">
                <a:solidFill>
                  <a:srgbClr val="7030A0"/>
                </a:solidFill>
                <a:latin typeface="宋体" panose="02010600030101010101" pitchFamily="2" charset="-122"/>
                <a:cs typeface="Times New Roman" panose="02020603050405020304" pitchFamily="18" charset="0"/>
              </a:rPr>
              <a:t>二十四史</a:t>
            </a:r>
            <a:r>
              <a:rPr lang="zh-CN" sz="2800" b="1">
                <a:solidFill>
                  <a:srgbClr val="7030A0"/>
                </a:solidFill>
                <a:cs typeface="Times New Roman" panose="02020603050405020304" pitchFamily="18" charset="0"/>
              </a:rPr>
              <a:t>”</a:t>
            </a:r>
            <a:r>
              <a:rPr lang="zh-CN" sz="2800" b="1">
                <a:solidFill>
                  <a:srgbClr val="7030A0"/>
                </a:solidFill>
                <a:latin typeface="宋体" panose="02010600030101010101" pitchFamily="2" charset="-122"/>
                <a:cs typeface="Times New Roman" panose="02020603050405020304" pitchFamily="18" charset="0"/>
              </a:rPr>
              <a:t>中的人物传记类文本，比如</a:t>
            </a:r>
            <a:r>
              <a:rPr lang="en-US" altLang="zh-CN" sz="2800" b="1">
                <a:solidFill>
                  <a:srgbClr val="7030A0"/>
                </a:solidFill>
                <a:latin typeface="宋体" panose="02010600030101010101" pitchFamily="2" charset="-122"/>
                <a:cs typeface="Times New Roman" panose="02020603050405020304" pitchFamily="18" charset="0"/>
              </a:rPr>
              <a:t>2015</a:t>
            </a:r>
            <a:r>
              <a:rPr lang="zh-CN" altLang="en-US" sz="2800" b="1">
                <a:solidFill>
                  <a:srgbClr val="7030A0"/>
                </a:solidFill>
                <a:latin typeface="宋体" panose="02010600030101010101" pitchFamily="2" charset="-122"/>
                <a:cs typeface="Times New Roman" panose="02020603050405020304" pitchFamily="18" charset="0"/>
              </a:rPr>
              <a:t>年选用了</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宋史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孙傅传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北史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来护儿传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a:t>
            </a:r>
            <a:r>
              <a:rPr lang="en-US" altLang="zh-CN" sz="2800" b="1">
                <a:solidFill>
                  <a:srgbClr val="7030A0"/>
                </a:solidFill>
                <a:latin typeface="宋体" panose="02010600030101010101" pitchFamily="2" charset="-122"/>
                <a:cs typeface="Times New Roman" panose="02020603050405020304" pitchFamily="18" charset="0"/>
              </a:rPr>
              <a:t>2016</a:t>
            </a:r>
            <a:r>
              <a:rPr lang="zh-CN" altLang="en-US" sz="2800" b="1">
                <a:solidFill>
                  <a:srgbClr val="7030A0"/>
                </a:solidFill>
                <a:latin typeface="宋体" panose="02010600030101010101" pitchFamily="2" charset="-122"/>
                <a:cs typeface="Times New Roman" panose="02020603050405020304" pitchFamily="18" charset="0"/>
              </a:rPr>
              <a:t>年选用了</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宋史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曾公亮传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明史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陈登云传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明史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傅珪传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a:t>
            </a:r>
            <a:r>
              <a:rPr lang="en-US" altLang="zh-CN" sz="2800" b="1">
                <a:solidFill>
                  <a:srgbClr val="7030A0"/>
                </a:solidFill>
                <a:latin typeface="宋体" panose="02010600030101010101" pitchFamily="2" charset="-122"/>
                <a:cs typeface="Times New Roman" panose="02020603050405020304" pitchFamily="18" charset="0"/>
              </a:rPr>
              <a:t>2017</a:t>
            </a:r>
            <a:r>
              <a:rPr lang="zh-CN" altLang="en-US" sz="2800" b="1">
                <a:solidFill>
                  <a:srgbClr val="7030A0"/>
                </a:solidFill>
                <a:latin typeface="宋体" panose="02010600030101010101" pitchFamily="2" charset="-122"/>
                <a:cs typeface="Times New Roman" panose="02020603050405020304" pitchFamily="18" charset="0"/>
              </a:rPr>
              <a:t>年选用了</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宋书</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谢弘微传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后汉书</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赵憙传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宋史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许将传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a:t>
            </a:r>
            <a:r>
              <a:rPr lang="en-US" altLang="zh-CN" sz="2800" b="1">
                <a:solidFill>
                  <a:srgbClr val="7030A0"/>
                </a:solidFill>
                <a:latin typeface="宋体" panose="02010600030101010101" pitchFamily="2" charset="-122"/>
                <a:cs typeface="Times New Roman" panose="02020603050405020304" pitchFamily="18" charset="0"/>
              </a:rPr>
              <a:t>2018</a:t>
            </a:r>
            <a:r>
              <a:rPr lang="zh-CN" altLang="en-US" sz="2800" b="1">
                <a:solidFill>
                  <a:srgbClr val="7030A0"/>
                </a:solidFill>
                <a:latin typeface="宋体" panose="02010600030101010101" pitchFamily="2" charset="-122"/>
                <a:cs typeface="Times New Roman" panose="02020603050405020304" pitchFamily="18" charset="0"/>
              </a:rPr>
              <a:t>年选用了</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晋书</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鲁芝传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后汉书</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王涣传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宋史</a:t>
            </a:r>
            <a:r>
              <a:rPr lang="en-US" altLang="zh-CN" sz="2800" b="1">
                <a:solidFill>
                  <a:srgbClr val="7030A0"/>
                </a:solidFill>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范纯礼传</a:t>
            </a:r>
            <a:r>
              <a:rPr lang="en-US" altLang="zh-CN" sz="2800" b="1">
                <a:solidFill>
                  <a:srgbClr val="7030A0"/>
                </a:solidFill>
                <a:latin typeface="宋体" panose="02010600030101010101" pitchFamily="2" charset="-122"/>
                <a:cs typeface="Times New Roman" panose="02020603050405020304" pitchFamily="18" charset="0"/>
              </a:rPr>
              <a:t>》</a:t>
            </a:r>
            <a:r>
              <a:rPr lang="zh-CN" altLang="en-US" sz="2800" b="1">
                <a:solidFill>
                  <a:srgbClr val="7030A0"/>
                </a:solidFill>
                <a:latin typeface="宋体" panose="02010600030101010101" pitchFamily="2" charset="-122"/>
                <a:cs typeface="Times New Roman" panose="02020603050405020304" pitchFamily="18" charset="0"/>
              </a:rPr>
              <a:t>等。</a:t>
            </a:r>
          </a:p>
        </p:txBody>
      </p:sp>
      <p:grpSp>
        <p:nvGrpSpPr>
          <p:cNvPr id="12299" name="组合 13324"/>
          <p:cNvGrpSpPr/>
          <p:nvPr/>
        </p:nvGrpSpPr>
        <p:grpSpPr>
          <a:xfrm>
            <a:off x="8023860" y="4089400"/>
            <a:ext cx="1008380" cy="981710"/>
            <a:chOff x="4150" y="3295"/>
            <a:chExt cx="1610" cy="1025"/>
          </a:xfrm>
        </p:grpSpPr>
        <p:pic>
          <p:nvPicPr>
            <p:cNvPr id="12300" name="图片 13321" descr="301124464923"/>
            <p:cNvPicPr>
              <a:picLocks noChangeAspect="1"/>
            </p:cNvPicPr>
            <p:nvPr/>
          </p:nvPicPr>
          <p:blipFill>
            <a:blip r:embed="rId2" cstate="print"/>
            <a:stretch>
              <a:fillRect/>
            </a:stretch>
          </p:blipFill>
          <p:spPr>
            <a:xfrm>
              <a:off x="4150" y="3339"/>
              <a:ext cx="1610" cy="981"/>
            </a:xfrm>
            <a:prstGeom prst="rect">
              <a:avLst/>
            </a:prstGeom>
            <a:noFill/>
            <a:ln w="9525">
              <a:noFill/>
            </a:ln>
          </p:spPr>
        </p:pic>
        <p:sp>
          <p:nvSpPr>
            <p:cNvPr id="12301" name="文本框 13323"/>
            <p:cNvSpPr txBox="1"/>
            <p:nvPr/>
          </p:nvSpPr>
          <p:spPr>
            <a:xfrm>
              <a:off x="5337" y="3295"/>
              <a:ext cx="423" cy="407"/>
            </a:xfrm>
            <a:prstGeom prst="rect">
              <a:avLst/>
            </a:prstGeom>
            <a:solidFill>
              <a:schemeClr val="bg1"/>
            </a:solidFill>
            <a:ln w="9525">
              <a:noFill/>
            </a:ln>
          </p:spPr>
          <p:txBody>
            <a:bodyPr vert="eaVert" anchor="t">
              <a:spAutoFit/>
            </a:bodyPr>
            <a:lstStyle/>
            <a:p>
              <a:pPr>
                <a:spcBef>
                  <a:spcPct val="50000"/>
                </a:spcBef>
              </a:pPr>
              <a:endParaRPr lang="zh-CN" altLang="zh-CN" dirty="0">
                <a:latin typeface="楷体_GB2312" pitchFamily="49" charset="-122"/>
                <a:ea typeface="楷体_GB2312"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1"/>
                                        </p:tgtEl>
                                        <p:attrNameLst>
                                          <p:attrName>style.visibility</p:attrName>
                                        </p:attrNameLst>
                                      </p:cBhvr>
                                      <p:to>
                                        <p:strVal val="visible"/>
                                      </p:to>
                                    </p:set>
                                    <p:animEffect transition="in" filter="blinds(horizontal)">
                                      <p:cBhvr>
                                        <p:cTn id="7" dur="500"/>
                                        <p:tgtEl>
                                          <p:spTgt spid="81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2333625" y="333375"/>
            <a:ext cx="4476750" cy="4476750"/>
          </a:xfrm>
          <a:prstGeom prst="ellipse">
            <a:avLst/>
          </a:prstGeom>
          <a:solidFill>
            <a:schemeClr val="bg1">
              <a:alpha val="94000"/>
            </a:schemeClr>
          </a:solidFill>
          <a:ln>
            <a:noFill/>
          </a:ln>
          <a:effectLst>
            <a:outerShdw blurRad="177800" dist="381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a:p>
        </p:txBody>
      </p:sp>
      <p:pic>
        <p:nvPicPr>
          <p:cNvPr id="20482" name="图片 2" descr="图片包含 鲜花&#10;&#10;已生成高可信度的说明"/>
          <p:cNvPicPr>
            <a:picLocks noChangeAspect="1"/>
          </p:cNvPicPr>
          <p:nvPr/>
        </p:nvPicPr>
        <p:blipFill>
          <a:blip r:embed="rId4" cstate="print"/>
          <a:srcRect l="15475" t="7455" r="9306"/>
          <a:stretch>
            <a:fillRect/>
          </a:stretch>
        </p:blipFill>
        <p:spPr bwMode="auto">
          <a:xfrm>
            <a:off x="3429000" y="0"/>
            <a:ext cx="5715000" cy="5143500"/>
          </a:xfrm>
          <a:prstGeom prst="rect">
            <a:avLst/>
          </a:prstGeom>
          <a:noFill/>
          <a:ln w="9525">
            <a:noFill/>
            <a:miter lim="800000"/>
            <a:headEnd/>
            <a:tailEnd/>
          </a:ln>
        </p:spPr>
      </p:pic>
      <p:sp>
        <p:nvSpPr>
          <p:cNvPr id="24" name="文本框 23"/>
          <p:cNvSpPr txBox="1">
            <a:spLocks noChangeArrowheads="1"/>
          </p:cNvSpPr>
          <p:nvPr/>
        </p:nvSpPr>
        <p:spPr bwMode="auto">
          <a:xfrm>
            <a:off x="205740" y="875665"/>
            <a:ext cx="3571240" cy="3415030"/>
          </a:xfrm>
          <a:prstGeom prst="rect">
            <a:avLst/>
          </a:prstGeom>
          <a:noFill/>
          <a:ln w="9525">
            <a:noFill/>
            <a:miter lim="800000"/>
          </a:ln>
        </p:spPr>
        <p:txBody>
          <a:bodyPr wrap="square">
            <a:spAutoFit/>
          </a:bodyPr>
          <a:lstStyle/>
          <a:p>
            <a:r>
              <a:rPr lang="zh-CN" altLang="zh-CN" sz="2400" b="1">
                <a:solidFill>
                  <a:srgbClr val="002060"/>
                </a:solidFill>
                <a:latin typeface="Calibri" panose="020F0502020204030204" pitchFamily="34" charset="0"/>
              </a:rPr>
              <a:t>（</a:t>
            </a:r>
            <a:r>
              <a:rPr lang="en-US" altLang="zh-CN" sz="2400" b="1">
                <a:solidFill>
                  <a:srgbClr val="002060"/>
                </a:solidFill>
                <a:latin typeface="Calibri" panose="020F0502020204030204" pitchFamily="34" charset="0"/>
              </a:rPr>
              <a:t>1</a:t>
            </a:r>
            <a:r>
              <a:rPr lang="zh-CN" altLang="zh-CN" sz="2400" b="1">
                <a:solidFill>
                  <a:srgbClr val="002060"/>
                </a:solidFill>
                <a:latin typeface="Calibri" panose="020F0502020204030204" pitchFamily="34" charset="0"/>
              </a:rPr>
              <a:t>）选文特点。高考文言文阅读材料的字数一般在</a:t>
            </a:r>
            <a:r>
              <a:rPr lang="en-US" altLang="zh-CN" sz="2400" b="1">
                <a:solidFill>
                  <a:srgbClr val="FF0000"/>
                </a:solidFill>
                <a:latin typeface="Calibri" panose="020F0502020204030204" pitchFamily="34" charset="0"/>
              </a:rPr>
              <a:t>550</a:t>
            </a:r>
            <a:r>
              <a:rPr lang="zh-CN" altLang="en-US" sz="2400" b="1">
                <a:solidFill>
                  <a:srgbClr val="FF0000"/>
                </a:solidFill>
                <a:latin typeface="Calibri" panose="020F0502020204030204" pitchFamily="34" charset="0"/>
              </a:rPr>
              <a:t>到</a:t>
            </a:r>
            <a:r>
              <a:rPr lang="en-US" altLang="zh-CN" sz="2400" b="1">
                <a:solidFill>
                  <a:srgbClr val="FF0000"/>
                </a:solidFill>
                <a:latin typeface="Calibri" panose="020F0502020204030204" pitchFamily="34" charset="0"/>
              </a:rPr>
              <a:t>650</a:t>
            </a:r>
            <a:r>
              <a:rPr lang="zh-CN" altLang="zh-CN" sz="2400" b="1">
                <a:solidFill>
                  <a:srgbClr val="FF0000"/>
                </a:solidFill>
                <a:latin typeface="Calibri" panose="020F0502020204030204" pitchFamily="34" charset="0"/>
              </a:rPr>
              <a:t>字</a:t>
            </a:r>
            <a:r>
              <a:rPr lang="zh-CN" altLang="zh-CN" sz="2400" b="1">
                <a:solidFill>
                  <a:srgbClr val="002060"/>
                </a:solidFill>
                <a:latin typeface="Calibri" panose="020F0502020204030204" pitchFamily="34" charset="0"/>
              </a:rPr>
              <a:t>左右，所选文本故事内容相对集中，语言朴实，多是比较浅显易懂的文言文。预计</a:t>
            </a:r>
            <a:r>
              <a:rPr lang="en-US" altLang="zh-CN" sz="2400" b="1">
                <a:solidFill>
                  <a:srgbClr val="002060"/>
                </a:solidFill>
                <a:latin typeface="Calibri" panose="020F0502020204030204" pitchFamily="34" charset="0"/>
              </a:rPr>
              <a:t>2019</a:t>
            </a:r>
            <a:r>
              <a:rPr lang="zh-CN" altLang="zh-CN" sz="2400" b="1">
                <a:solidFill>
                  <a:srgbClr val="002060"/>
                </a:solidFill>
                <a:latin typeface="Calibri" panose="020F0502020204030204" pitchFamily="34" charset="0"/>
              </a:rPr>
              <a:t>年高考仍然会从“</a:t>
            </a:r>
            <a:r>
              <a:rPr lang="zh-CN" altLang="zh-CN" sz="2400" b="1">
                <a:solidFill>
                  <a:srgbClr val="FF0000"/>
                </a:solidFill>
                <a:latin typeface="Calibri" panose="020F0502020204030204" pitchFamily="34" charset="0"/>
              </a:rPr>
              <a:t>二十四史</a:t>
            </a:r>
            <a:r>
              <a:rPr lang="zh-CN" altLang="zh-CN" sz="2400" b="1">
                <a:solidFill>
                  <a:srgbClr val="002060"/>
                </a:solidFill>
                <a:latin typeface="Calibri" panose="020F0502020204030204" pitchFamily="34" charset="0"/>
              </a:rPr>
              <a:t>”中选用文言文阅读材料。  </a:t>
            </a:r>
          </a:p>
        </p:txBody>
      </p:sp>
      <p:pic>
        <p:nvPicPr>
          <p:cNvPr id="20484" name="图片 25" descr="图片包含 鲜花&#10;&#10;已生成高可信度的说明"/>
          <p:cNvPicPr>
            <a:picLocks noChangeAspect="1"/>
          </p:cNvPicPr>
          <p:nvPr/>
        </p:nvPicPr>
        <p:blipFill>
          <a:blip r:embed="rId5" cstate="print"/>
          <a:srcRect l="40021" t="52126" r="32336" b="7455"/>
          <a:stretch>
            <a:fillRect/>
          </a:stretch>
        </p:blipFill>
        <p:spPr bwMode="auto">
          <a:xfrm>
            <a:off x="0" y="660400"/>
            <a:ext cx="860425" cy="920750"/>
          </a:xfrm>
          <a:prstGeom prst="rect">
            <a:avLst/>
          </a:prstGeom>
          <a:noFill/>
          <a:ln w="9525">
            <a:noFill/>
            <a:miter lim="800000"/>
            <a:headEnd/>
            <a:tailEnd/>
          </a:ln>
        </p:spPr>
      </p:pic>
      <p:sp>
        <p:nvSpPr>
          <p:cNvPr id="27" name="PA-图片 27"/>
          <p:cNvSpPr/>
          <p:nvPr>
            <p:custDataLst>
              <p:tags r:id="rId1"/>
            </p:custDataLst>
          </p:nvPr>
        </p:nvSpPr>
        <p:spPr>
          <a:xfrm>
            <a:off x="3245549" y="1762145"/>
            <a:ext cx="567362" cy="413132"/>
          </a:xfrm>
          <a:custGeom>
            <a:avLst/>
            <a:gdLst/>
            <a:ahLst/>
            <a:cxnLst/>
            <a:rect l="0" t="0" r="0" b="0"/>
            <a:pathLst>
              <a:path w="3298119" h="1554143">
                <a:moveTo>
                  <a:pt x="0" y="0"/>
                </a:moveTo>
                <a:lnTo>
                  <a:pt x="3298118" y="0"/>
                </a:lnTo>
                <a:lnTo>
                  <a:pt x="3298118" y="1554142"/>
                </a:lnTo>
                <a:lnTo>
                  <a:pt x="0" y="1554142"/>
                </a:lnTo>
                <a:close/>
              </a:path>
            </a:pathLst>
          </a:custGeom>
          <a:blipFill>
            <a:blip r:embed="rId6" cstate="print"/>
            <a:stretch>
              <a:fillRect l="-6915" t="-38378" r="-106916"/>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dirty="0"/>
          </a:p>
        </p:txBody>
      </p:sp>
      <p:sp>
        <p:nvSpPr>
          <p:cNvPr id="20488" name="文本框 1"/>
          <p:cNvSpPr txBox="1">
            <a:spLocks noChangeArrowheads="1"/>
          </p:cNvSpPr>
          <p:nvPr/>
        </p:nvSpPr>
        <p:spPr bwMode="auto">
          <a:xfrm>
            <a:off x="0" y="0"/>
            <a:ext cx="5391150" cy="598488"/>
          </a:xfrm>
          <a:prstGeom prst="rect">
            <a:avLst/>
          </a:prstGeom>
          <a:noFill/>
          <a:ln w="9525">
            <a:noFill/>
            <a:miter lim="800000"/>
          </a:ln>
        </p:spPr>
        <p:txBody>
          <a:bodyPr>
            <a:spAutoFit/>
          </a:bodyPr>
          <a:lstStyle/>
          <a:p>
            <a:r>
              <a:rPr lang="zh-CN" altLang="zh-CN" sz="3300" b="1">
                <a:latin typeface="Calibri" panose="020F0502020204030204" pitchFamily="34" charset="0"/>
              </a:rPr>
              <a:t>文言文阅读题具体的特点有：</a:t>
            </a:r>
          </a:p>
        </p:txBody>
      </p:sp>
      <p:pic>
        <p:nvPicPr>
          <p:cNvPr id="4" name="图片 3"/>
          <p:cNvPicPr>
            <a:picLocks noChangeAspect="1"/>
          </p:cNvPicPr>
          <p:nvPr/>
        </p:nvPicPr>
        <p:blipFill>
          <a:blip r:embed="rId7" cstate="print"/>
          <a:srcRect/>
          <a:stretch>
            <a:fillRect/>
          </a:stretch>
        </p:blipFill>
        <p:spPr bwMode="auto">
          <a:xfrm>
            <a:off x="3646805" y="2745740"/>
            <a:ext cx="5487670" cy="23977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25" descr="图片包含 鲜花&#10;&#10;已生成高可信度的说明"/>
          <p:cNvPicPr>
            <a:picLocks noChangeAspect="1"/>
          </p:cNvPicPr>
          <p:nvPr/>
        </p:nvPicPr>
        <p:blipFill>
          <a:blip r:embed="rId3" cstate="print"/>
          <a:srcRect l="40021" t="52126" r="32336" b="7455"/>
          <a:stretch>
            <a:fillRect/>
          </a:stretch>
        </p:blipFill>
        <p:spPr bwMode="auto">
          <a:xfrm>
            <a:off x="0" y="422275"/>
            <a:ext cx="1228725" cy="1314450"/>
          </a:xfrm>
          <a:prstGeom prst="rect">
            <a:avLst/>
          </a:prstGeom>
          <a:noFill/>
          <a:ln w="9525">
            <a:noFill/>
            <a:miter lim="800000"/>
            <a:headEnd/>
            <a:tailEnd/>
          </a:ln>
        </p:spPr>
      </p:pic>
      <p:sp>
        <p:nvSpPr>
          <p:cNvPr id="27" name="PA-图片 27"/>
          <p:cNvSpPr/>
          <p:nvPr>
            <p:custDataLst>
              <p:tags r:id="rId1"/>
            </p:custDataLst>
          </p:nvPr>
        </p:nvSpPr>
        <p:spPr>
          <a:xfrm>
            <a:off x="368999" y="2717609"/>
            <a:ext cx="567362" cy="413132"/>
          </a:xfrm>
          <a:custGeom>
            <a:avLst/>
            <a:gdLst/>
            <a:ahLst/>
            <a:cxnLst/>
            <a:rect l="0" t="0" r="0" b="0"/>
            <a:pathLst>
              <a:path w="3298119" h="1554143">
                <a:moveTo>
                  <a:pt x="0" y="0"/>
                </a:moveTo>
                <a:lnTo>
                  <a:pt x="3298118" y="0"/>
                </a:lnTo>
                <a:lnTo>
                  <a:pt x="3298118" y="1554142"/>
                </a:lnTo>
                <a:lnTo>
                  <a:pt x="0" y="1554142"/>
                </a:lnTo>
                <a:close/>
              </a:path>
            </a:pathLst>
          </a:custGeom>
          <a:blipFill>
            <a:blip r:embed="rId4" cstate="print"/>
            <a:stretch>
              <a:fillRect l="-6915" t="-38378" r="-106916"/>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350" dirty="0"/>
          </a:p>
        </p:txBody>
      </p:sp>
      <p:sp>
        <p:nvSpPr>
          <p:cNvPr id="13" name="文本框 12"/>
          <p:cNvSpPr txBox="1"/>
          <p:nvPr/>
        </p:nvSpPr>
        <p:spPr>
          <a:xfrm>
            <a:off x="1419225" y="158750"/>
            <a:ext cx="7724775" cy="4892675"/>
          </a:xfrm>
          <a:prstGeom prst="rect">
            <a:avLst/>
          </a:prstGeom>
          <a:noFill/>
        </p:spPr>
        <p:txBody>
          <a:bodyPr>
            <a:spAutoFit/>
          </a:bodyPr>
          <a:lstStyle/>
          <a:p>
            <a:pPr fontAlgn="auto">
              <a:spcBef>
                <a:spcPts val="0"/>
              </a:spcBef>
              <a:spcAft>
                <a:spcPts val="0"/>
              </a:spcAft>
              <a:defRPr/>
            </a:pPr>
            <a:r>
              <a:rPr lang="zh-CN" altLang="en-US" sz="1350" b="1" dirty="0">
                <a:latin typeface="+mn-lt"/>
                <a:ea typeface="华文新魏" panose="02010800040101010101" charset="-122"/>
                <a:sym typeface="+mn-ea"/>
              </a:rPr>
              <a:t>　</a:t>
            </a:r>
            <a:r>
              <a:rPr lang="zh-CN" altLang="zh-CN" sz="2400" b="1" dirty="0">
                <a:latin typeface="+mn-lt"/>
                <a:ea typeface="+mn-ea"/>
              </a:rPr>
              <a:t>（</a:t>
            </a:r>
            <a:r>
              <a:rPr lang="en-US" altLang="zh-CN" sz="2400" b="1" dirty="0">
                <a:latin typeface="+mn-lt"/>
                <a:ea typeface="+mn-ea"/>
              </a:rPr>
              <a:t>2</a:t>
            </a:r>
            <a:r>
              <a:rPr lang="zh-CN" altLang="zh-CN" sz="2400" b="1" dirty="0">
                <a:latin typeface="+mn-lt"/>
                <a:ea typeface="+mn-ea"/>
              </a:rPr>
              <a:t>）人物特点。人物多为忠直、爱民的官吏，骁勇善战、战功卓著的名将能士。比如</a:t>
            </a:r>
            <a:r>
              <a:rPr lang="en-US" altLang="zh-CN" sz="2400" b="1" dirty="0">
                <a:latin typeface="+mn-lt"/>
                <a:ea typeface="+mn-ea"/>
              </a:rPr>
              <a:t>2016</a:t>
            </a:r>
            <a:r>
              <a:rPr lang="zh-CN" altLang="zh-CN" sz="2400" b="1" dirty="0">
                <a:latin typeface="+mn-lt"/>
                <a:ea typeface="+mn-ea"/>
              </a:rPr>
              <a:t>年高考选用的人物中，</a:t>
            </a:r>
            <a:r>
              <a:rPr lang="zh-CN" altLang="zh-CN" sz="2400" b="1" dirty="0">
                <a:solidFill>
                  <a:srgbClr val="FF0000"/>
                </a:solidFill>
                <a:latin typeface="+mn-lt"/>
                <a:ea typeface="+mn-ea"/>
              </a:rPr>
              <a:t>曾公亮</a:t>
            </a:r>
            <a:r>
              <a:rPr lang="zh-CN" altLang="zh-CN" sz="2400" b="1" dirty="0">
                <a:latin typeface="+mn-lt"/>
                <a:ea typeface="+mn-ea"/>
              </a:rPr>
              <a:t>通晓典章制度，为民兴利除弊等；</a:t>
            </a:r>
            <a:r>
              <a:rPr lang="zh-CN" altLang="zh-CN" sz="2400" b="1" dirty="0">
                <a:solidFill>
                  <a:srgbClr val="FF0000"/>
                </a:solidFill>
                <a:latin typeface="+mn-lt"/>
                <a:ea typeface="+mn-ea"/>
              </a:rPr>
              <a:t>陈登云</a:t>
            </a:r>
            <a:r>
              <a:rPr lang="zh-CN" altLang="zh-CN" sz="2400" b="1" dirty="0">
                <a:latin typeface="+mn-lt"/>
                <a:ea typeface="+mn-ea"/>
              </a:rPr>
              <a:t>不畏权贵、弹劾贵妃之父等；</a:t>
            </a:r>
            <a:r>
              <a:rPr lang="zh-CN" altLang="zh-CN" sz="2400" b="1" dirty="0">
                <a:solidFill>
                  <a:srgbClr val="FF0000"/>
                </a:solidFill>
                <a:latin typeface="+mn-lt"/>
                <a:ea typeface="+mn-ea"/>
              </a:rPr>
              <a:t>傅珪</a:t>
            </a:r>
            <a:r>
              <a:rPr lang="zh-CN" altLang="zh-CN" sz="2400" b="1" dirty="0">
                <a:latin typeface="+mn-lt"/>
                <a:ea typeface="+mn-ea"/>
              </a:rPr>
              <a:t>参与编纂文献，劝谏讲究策略等。</a:t>
            </a:r>
            <a:r>
              <a:rPr lang="zh-CN" altLang="zh-CN" sz="2400" b="1" dirty="0">
                <a:solidFill>
                  <a:srgbClr val="FF0000"/>
                </a:solidFill>
                <a:latin typeface="+mn-lt"/>
                <a:ea typeface="+mn-ea"/>
              </a:rPr>
              <a:t>来护儿</a:t>
            </a:r>
            <a:r>
              <a:rPr lang="zh-CN" altLang="zh-CN" sz="2400" b="1" dirty="0">
                <a:latin typeface="+mn-lt"/>
                <a:ea typeface="+mn-ea"/>
              </a:rPr>
              <a:t>在瀛州刺史任上推行善政，深得百姓爱戴。</a:t>
            </a:r>
            <a:r>
              <a:rPr lang="en-US" altLang="zh-CN" sz="2400" b="1" dirty="0">
                <a:latin typeface="+mn-lt"/>
                <a:ea typeface="+mn-ea"/>
              </a:rPr>
              <a:t>2017</a:t>
            </a:r>
            <a:r>
              <a:rPr lang="zh-CN" altLang="zh-CN" sz="2400" b="1" dirty="0">
                <a:latin typeface="+mn-lt"/>
                <a:ea typeface="+mn-ea"/>
              </a:rPr>
              <a:t>年高考选用的人物中，</a:t>
            </a:r>
            <a:r>
              <a:rPr lang="zh-CN" altLang="zh-CN" sz="2400" b="1" dirty="0">
                <a:solidFill>
                  <a:srgbClr val="FF0000"/>
                </a:solidFill>
                <a:latin typeface="+mn-lt"/>
                <a:ea typeface="+mn-ea"/>
              </a:rPr>
              <a:t>谢弘微</a:t>
            </a:r>
            <a:r>
              <a:rPr lang="zh-CN" altLang="zh-CN" sz="2400" b="1" dirty="0">
                <a:latin typeface="+mn-lt"/>
                <a:ea typeface="+mn-ea"/>
              </a:rPr>
              <a:t>谨严端方，遵守礼制，友爱孝悌，恭敬谨慎；</a:t>
            </a:r>
            <a:r>
              <a:rPr lang="zh-CN" altLang="zh-CN" sz="2400" b="1" dirty="0">
                <a:solidFill>
                  <a:srgbClr val="FF0000"/>
                </a:solidFill>
                <a:latin typeface="+mn-lt"/>
                <a:ea typeface="+mn-ea"/>
              </a:rPr>
              <a:t>赵</a:t>
            </a:r>
            <a:r>
              <a:rPr lang="zh-CN" altLang="en-US" sz="2400" b="1" dirty="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憙</a:t>
            </a:r>
            <a:r>
              <a:rPr lang="zh-CN" altLang="zh-CN" sz="2400" b="1" dirty="0">
                <a:latin typeface="+mn-lt"/>
                <a:ea typeface="+mn-ea"/>
              </a:rPr>
              <a:t>耿直磊落，为人光明正大，忠于朝廷，忠于职守；</a:t>
            </a:r>
            <a:r>
              <a:rPr lang="zh-CN" altLang="zh-CN" sz="2400" b="1" dirty="0">
                <a:solidFill>
                  <a:srgbClr val="FF0000"/>
                </a:solidFill>
                <a:latin typeface="+mn-lt"/>
                <a:ea typeface="+mn-ea"/>
              </a:rPr>
              <a:t>许将</a:t>
            </a:r>
            <a:r>
              <a:rPr lang="zh-CN" altLang="zh-CN" sz="2400" b="1" dirty="0">
                <a:latin typeface="+mn-lt"/>
                <a:ea typeface="+mn-ea"/>
              </a:rPr>
              <a:t>善于治军，对契丹的蓄意挑衅，予以坚决反击，且秉持公正，反对无德之举。</a:t>
            </a:r>
            <a:r>
              <a:rPr lang="en-US" altLang="zh-CN" sz="2400" b="1" dirty="0">
                <a:latin typeface="+mn-lt"/>
                <a:ea typeface="+mn-ea"/>
              </a:rPr>
              <a:t>2018</a:t>
            </a:r>
            <a:r>
              <a:rPr lang="zh-CN" altLang="zh-CN" sz="2400" b="1" dirty="0">
                <a:latin typeface="+mn-lt"/>
                <a:ea typeface="+mn-ea"/>
              </a:rPr>
              <a:t>年高考选用</a:t>
            </a:r>
            <a:r>
              <a:rPr lang="zh-CN" altLang="zh-CN" sz="2400" b="1" dirty="0">
                <a:solidFill>
                  <a:srgbClr val="FF0000"/>
                </a:solidFill>
                <a:latin typeface="+mn-lt"/>
                <a:ea typeface="+mn-ea"/>
              </a:rPr>
              <a:t>鲁芝</a:t>
            </a:r>
            <a:r>
              <a:rPr lang="zh-CN" altLang="zh-CN" sz="2400" b="1" dirty="0">
                <a:latin typeface="+mn-lt"/>
                <a:ea typeface="+mn-ea"/>
              </a:rPr>
              <a:t>（《晋书·鲁芝传》）、</a:t>
            </a:r>
            <a:r>
              <a:rPr lang="zh-CN" altLang="zh-CN" sz="2400" b="1" dirty="0">
                <a:solidFill>
                  <a:srgbClr val="FF0000"/>
                </a:solidFill>
                <a:latin typeface="+mn-lt"/>
                <a:ea typeface="+mn-ea"/>
              </a:rPr>
              <a:t>王涣</a:t>
            </a:r>
            <a:r>
              <a:rPr lang="zh-CN" altLang="zh-CN" sz="2400" b="1" dirty="0">
                <a:latin typeface="+mn-lt"/>
                <a:ea typeface="+mn-ea"/>
              </a:rPr>
              <a:t>（《后汉书·王涣传》）、</a:t>
            </a:r>
            <a:r>
              <a:rPr lang="zh-CN" altLang="zh-CN" sz="2400" b="1" dirty="0">
                <a:solidFill>
                  <a:srgbClr val="FF0000"/>
                </a:solidFill>
                <a:latin typeface="+mn-lt"/>
                <a:ea typeface="+mn-ea"/>
              </a:rPr>
              <a:t>范纯礼</a:t>
            </a:r>
            <a:r>
              <a:rPr lang="zh-CN" altLang="zh-CN" sz="2400" b="1" dirty="0">
                <a:latin typeface="+mn-lt"/>
                <a:ea typeface="+mn-ea"/>
              </a:rPr>
              <a:t>（《宋史·范纯礼传》）仍然是选用</a:t>
            </a:r>
            <a:r>
              <a:rPr lang="zh-CN" altLang="zh-CN" sz="2400" b="1" dirty="0">
                <a:solidFill>
                  <a:srgbClr val="FF0000"/>
                </a:solidFill>
                <a:latin typeface="+mn-lt"/>
                <a:ea typeface="+mn-ea"/>
              </a:rPr>
              <a:t>为人正直、关爱百姓、保家卫国</a:t>
            </a:r>
            <a:r>
              <a:rPr lang="zh-CN" altLang="zh-CN" sz="2400" b="1" dirty="0">
                <a:latin typeface="+mn-lt"/>
                <a:ea typeface="+mn-ea"/>
              </a:rPr>
              <a:t>的人物进行考查，</a:t>
            </a:r>
            <a:r>
              <a:rPr lang="en-US" altLang="zh-CN" sz="2400" b="1" dirty="0">
                <a:latin typeface="+mn-lt"/>
                <a:ea typeface="+mn-ea"/>
              </a:rPr>
              <a:t>2019</a:t>
            </a:r>
            <a:r>
              <a:rPr lang="zh-CN" altLang="zh-CN" sz="2400" b="1" dirty="0">
                <a:latin typeface="+mn-lt"/>
                <a:ea typeface="+mn-ea"/>
              </a:rPr>
              <a:t>年依然延续。</a:t>
            </a:r>
          </a:p>
        </p:txBody>
      </p:sp>
      <p:pic>
        <p:nvPicPr>
          <p:cNvPr id="22534" name="图片 6" descr="图片包含 鲜花&#10;&#10;已生成高可信度的说明"/>
          <p:cNvPicPr>
            <a:picLocks noChangeAspect="1"/>
          </p:cNvPicPr>
          <p:nvPr/>
        </p:nvPicPr>
        <p:blipFill>
          <a:blip r:embed="rId3" cstate="print"/>
          <a:srcRect l="40021" t="52126" r="32336" b="7455"/>
          <a:stretch>
            <a:fillRect/>
          </a:stretch>
        </p:blipFill>
        <p:spPr bwMode="auto">
          <a:xfrm>
            <a:off x="0" y="3336925"/>
            <a:ext cx="1228725" cy="1314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13" y="928688"/>
            <a:ext cx="8572500" cy="4071937"/>
          </a:xfrm>
        </p:spPr>
        <p:txBody>
          <a:bodyPr rtlCol="0">
            <a:normAutofit fontScale="70000" lnSpcReduction="20000"/>
          </a:bodyPr>
          <a:lstStyle/>
          <a:p>
            <a:pPr fontAlgn="auto">
              <a:spcAft>
                <a:spcPts val="0"/>
              </a:spcAft>
              <a:buFont typeface="Arial" panose="020B0604020202020204" pitchFamily="34" charset="0"/>
              <a:buChar char="•"/>
              <a:defRPr/>
            </a:pPr>
            <a:r>
              <a:rPr lang="en-US" altLang="zh-CN" b="1" dirty="0" smtClean="0"/>
              <a:t>2017</a:t>
            </a:r>
            <a:r>
              <a:rPr lang="zh-CN" altLang="en-US" b="1" dirty="0" smtClean="0"/>
              <a:t>年（全国新课标乙）</a:t>
            </a:r>
          </a:p>
          <a:p>
            <a:pPr fontAlgn="auto">
              <a:spcAft>
                <a:spcPts val="0"/>
              </a:spcAft>
              <a:buFont typeface="Arial" panose="020B0604020202020204" pitchFamily="34" charset="0"/>
              <a:buChar char="•"/>
              <a:defRPr/>
            </a:pPr>
            <a:r>
              <a:rPr lang="en-US" altLang="zh-CN" b="1" dirty="0" smtClean="0">
                <a:latin typeface="黑体" panose="02010609060101010101" pitchFamily="49" charset="-122"/>
                <a:ea typeface="黑体" panose="02010609060101010101" pitchFamily="49" charset="-122"/>
              </a:rPr>
              <a:t>12</a:t>
            </a:r>
            <a:r>
              <a:rPr lang="zh-CN" altLang="en-US" b="1" dirty="0" smtClean="0">
                <a:latin typeface="黑体" panose="02010609060101010101" pitchFamily="49" charset="-122"/>
                <a:ea typeface="黑体" panose="02010609060101010101" pitchFamily="49" charset="-122"/>
              </a:rPr>
              <a:t>．下列</a:t>
            </a:r>
            <a:r>
              <a:rPr lang="zh-CN" altLang="en-US" b="1" dirty="0" smtClean="0">
                <a:solidFill>
                  <a:srgbClr val="FF0000"/>
                </a:solidFill>
                <a:latin typeface="黑体" panose="02010609060101010101" pitchFamily="49" charset="-122"/>
                <a:ea typeface="黑体" panose="02010609060101010101" pitchFamily="49" charset="-122"/>
              </a:rPr>
              <a:t>对原文有关内容的概括和分析</a:t>
            </a:r>
            <a:r>
              <a:rPr lang="zh-CN" altLang="en-US" b="1" dirty="0" smtClean="0">
                <a:latin typeface="黑体" panose="02010609060101010101" pitchFamily="49" charset="-122"/>
                <a:ea typeface="黑体" panose="02010609060101010101" pitchFamily="49" charset="-122"/>
              </a:rPr>
              <a:t>，不正确的一项是（</a:t>
            </a:r>
            <a:r>
              <a:rPr lang="en-US" altLang="zh-CN" b="1" dirty="0" smtClean="0">
                <a:latin typeface="黑体" panose="02010609060101010101" pitchFamily="49" charset="-122"/>
                <a:ea typeface="黑体" panose="02010609060101010101" pitchFamily="49" charset="-122"/>
              </a:rPr>
              <a:t>3</a:t>
            </a:r>
            <a:r>
              <a:rPr lang="zh-CN" altLang="en-US" b="1" dirty="0" smtClean="0">
                <a:latin typeface="黑体" panose="02010609060101010101" pitchFamily="49" charset="-122"/>
                <a:ea typeface="黑体" panose="02010609060101010101" pitchFamily="49" charset="-122"/>
              </a:rPr>
              <a:t>分）</a:t>
            </a:r>
            <a:r>
              <a:rPr lang="zh-CN" altLang="en-US" b="1" dirty="0" smtClean="0"/>
              <a:t/>
            </a:r>
            <a:br>
              <a:rPr lang="zh-CN" altLang="en-US" b="1" dirty="0" smtClean="0"/>
            </a:br>
            <a:r>
              <a:rPr lang="zh-CN" altLang="en-US" b="1" dirty="0" smtClean="0"/>
              <a:t>　　</a:t>
            </a:r>
            <a:r>
              <a:rPr lang="en-US" altLang="zh-CN" b="1" dirty="0" smtClean="0"/>
              <a:t>A</a:t>
            </a:r>
            <a:r>
              <a:rPr lang="zh-CN" altLang="en-US" b="1" dirty="0" smtClean="0"/>
              <a:t>．</a:t>
            </a:r>
            <a:r>
              <a:rPr lang="zh-CN" altLang="en-US" b="1" dirty="0" smtClean="0">
                <a:solidFill>
                  <a:srgbClr val="0000FF"/>
                </a:solidFill>
              </a:rPr>
              <a:t>弘微出继从叔，一心只爱读书。</a:t>
            </a:r>
            <a:r>
              <a:rPr lang="zh-CN" altLang="en-US" b="1" dirty="0" smtClean="0"/>
              <a:t>他是陈郡阳夏人，从叔谢峻将他作为后嗣。新家比原来家庭富有，但他只是接受数千卷书籍，其余财物全不留意。</a:t>
            </a:r>
            <a:br>
              <a:rPr lang="zh-CN" altLang="en-US" b="1" dirty="0" smtClean="0"/>
            </a:br>
            <a:r>
              <a:rPr lang="zh-CN" altLang="en-US" b="1" dirty="0" smtClean="0"/>
              <a:t>　　</a:t>
            </a:r>
            <a:r>
              <a:rPr lang="en-US" altLang="zh-CN" b="1" dirty="0" smtClean="0"/>
              <a:t>B</a:t>
            </a:r>
            <a:r>
              <a:rPr lang="zh-CN" altLang="en-US" b="1" dirty="0" smtClean="0"/>
              <a:t>．</a:t>
            </a:r>
            <a:r>
              <a:rPr lang="zh-CN" altLang="en-US" sz="3100" b="1" dirty="0" smtClean="0">
                <a:solidFill>
                  <a:srgbClr val="0000FF"/>
                </a:solidFill>
              </a:rPr>
              <a:t>弘微简言服众</a:t>
            </a:r>
            <a:r>
              <a:rPr lang="zh-CN" altLang="en-US" b="1" dirty="0" smtClean="0"/>
              <a:t>，此举受到重视，他参与集会，常与子弟们诗文唱和，住在乌衣巷，称为乌衣之游；</a:t>
            </a:r>
            <a:r>
              <a:rPr lang="zh-CN" altLang="en-US" sz="3100" b="1" dirty="0" smtClean="0">
                <a:solidFill>
                  <a:srgbClr val="0000FF"/>
                </a:solidFill>
              </a:rPr>
              <a:t>又极有文才口才</a:t>
            </a:r>
            <a:r>
              <a:rPr lang="zh-CN" altLang="en-US" b="1" dirty="0" smtClean="0"/>
              <a:t>，受到叔父谢混赏识，称为微子。</a:t>
            </a:r>
            <a:br>
              <a:rPr lang="zh-CN" altLang="en-US" b="1" dirty="0" smtClean="0"/>
            </a:br>
            <a:r>
              <a:rPr lang="zh-CN" altLang="en-US" b="1" dirty="0" smtClean="0"/>
              <a:t>　　</a:t>
            </a:r>
            <a:r>
              <a:rPr lang="en-US" altLang="zh-CN" b="1" dirty="0" smtClean="0"/>
              <a:t>C</a:t>
            </a:r>
            <a:r>
              <a:rPr lang="zh-CN" altLang="en-US" b="1" dirty="0" smtClean="0"/>
              <a:t>．</a:t>
            </a:r>
            <a:r>
              <a:rPr lang="zh-CN" altLang="en-US" sz="3100" b="1" dirty="0" smtClean="0">
                <a:solidFill>
                  <a:srgbClr val="0000FF"/>
                </a:solidFill>
              </a:rPr>
              <a:t>弘微为人审慎，治业井井有条</a:t>
            </a:r>
            <a:r>
              <a:rPr lang="zh-CN" altLang="en-US" b="1" dirty="0" smtClean="0"/>
              <a:t>。谢混去世以后，他掌管产业，犹如替公家办事，账目分明；九年以后，多个方面得到很大发展，人们见后无不感叹。</a:t>
            </a:r>
            <a:br>
              <a:rPr lang="zh-CN" altLang="en-US" b="1" dirty="0" smtClean="0"/>
            </a:br>
            <a:r>
              <a:rPr lang="zh-CN" altLang="en-US" b="1" dirty="0" smtClean="0"/>
              <a:t>　　</a:t>
            </a:r>
            <a:r>
              <a:rPr lang="en-US" altLang="zh-CN" b="1" dirty="0" smtClean="0"/>
              <a:t>D</a:t>
            </a:r>
            <a:r>
              <a:rPr lang="zh-CN" altLang="en-US" b="1" dirty="0" smtClean="0"/>
              <a:t>．</a:t>
            </a:r>
            <a:r>
              <a:rPr lang="zh-CN" altLang="en-US" sz="3100" b="1" dirty="0" smtClean="0">
                <a:solidFill>
                  <a:srgbClr val="0000FF"/>
                </a:solidFill>
              </a:rPr>
              <a:t>弘微事兄如父，临财清正廉洁</a:t>
            </a:r>
            <a:r>
              <a:rPr lang="zh-CN" altLang="en-US" b="1" dirty="0" smtClean="0"/>
              <a:t>。他对谢曜感情极深，谢曜去世，他哀戚过礼，除孝后仍不食荤腥。东乡君死，留下巨万资财、园宅，他一无所取。</a:t>
            </a:r>
            <a:endParaRPr lang="zh-CN" altLang="en-US" b="1" dirty="0"/>
          </a:p>
        </p:txBody>
      </p:sp>
      <p:sp>
        <p:nvSpPr>
          <p:cNvPr id="4" name="TextBox 3"/>
          <p:cNvSpPr txBox="1">
            <a:spLocks noChangeArrowheads="1"/>
          </p:cNvSpPr>
          <p:nvPr/>
        </p:nvSpPr>
        <p:spPr bwMode="auto">
          <a:xfrm>
            <a:off x="142875" y="500063"/>
            <a:ext cx="8858250" cy="400050"/>
          </a:xfrm>
          <a:prstGeom prst="rect">
            <a:avLst/>
          </a:prstGeom>
          <a:noFill/>
          <a:ln w="9525">
            <a:solidFill>
              <a:srgbClr val="FF0000"/>
            </a:solidFill>
            <a:miter lim="800000"/>
          </a:ln>
        </p:spPr>
        <p:txBody>
          <a:bodyPr>
            <a:spAutoFit/>
          </a:bodyPr>
          <a:lstStyle/>
          <a:p>
            <a:r>
              <a:rPr lang="zh-CN" altLang="en-US" sz="2000" b="1">
                <a:solidFill>
                  <a:srgbClr val="FF0000"/>
                </a:solidFill>
                <a:latin typeface="华文细黑" panose="02010600040101010101" charset="-122"/>
                <a:ea typeface="华文细黑" panose="02010600040101010101" charset="-122"/>
                <a:cs typeface="华文细黑" panose="02010600040101010101" charset="-122"/>
              </a:rPr>
              <a:t>（一）选项内容构成：对传主形象的评价（概括）</a:t>
            </a:r>
            <a:r>
              <a:rPr lang="en-US" altLang="zh-CN" sz="2000" b="1">
                <a:solidFill>
                  <a:srgbClr val="FF0000"/>
                </a:solidFill>
                <a:latin typeface="华文细黑" panose="02010600040101010101" charset="-122"/>
                <a:ea typeface="华文细黑" panose="02010600040101010101" charset="-122"/>
                <a:cs typeface="华文细黑" panose="02010600040101010101" charset="-122"/>
              </a:rPr>
              <a:t>+</a:t>
            </a:r>
            <a:r>
              <a:rPr lang="zh-CN" altLang="en-US" sz="2000" b="1">
                <a:solidFill>
                  <a:srgbClr val="FF0000"/>
                </a:solidFill>
                <a:latin typeface="华文细黑" panose="02010600040101010101" charset="-122"/>
                <a:ea typeface="华文细黑" panose="02010600040101010101" charset="-122"/>
                <a:cs typeface="华文细黑" panose="02010600040101010101" charset="-122"/>
              </a:rPr>
              <a:t>具体行为事例（分析）</a:t>
            </a:r>
          </a:p>
        </p:txBody>
      </p:sp>
      <p:sp>
        <p:nvSpPr>
          <p:cNvPr id="23555" name="标题 1"/>
          <p:cNvSpPr>
            <a:spLocks noGrp="1"/>
          </p:cNvSpPr>
          <p:nvPr>
            <p:ph type="title"/>
          </p:nvPr>
        </p:nvSpPr>
        <p:spPr>
          <a:xfrm>
            <a:off x="428625" y="0"/>
            <a:ext cx="8358188" cy="571500"/>
          </a:xfrm>
        </p:spPr>
        <p:txBody>
          <a:bodyPr/>
          <a:lstStyle/>
          <a:p>
            <a:r>
              <a:rPr lang="zh-CN" altLang="en-US" sz="2800" b="1" smtClean="0">
                <a:solidFill>
                  <a:srgbClr val="FF0000"/>
                </a:solidFill>
              </a:rPr>
              <a:t>二、考查题型及命题特点</a:t>
            </a:r>
          </a:p>
        </p:txBody>
      </p:sp>
      <p:sp>
        <p:nvSpPr>
          <p:cNvPr id="6" name="矩形 5"/>
          <p:cNvSpPr/>
          <p:nvPr/>
        </p:nvSpPr>
        <p:spPr>
          <a:xfrm>
            <a:off x="4929188" y="928688"/>
            <a:ext cx="4000500" cy="1568450"/>
          </a:xfrm>
          <a:prstGeom prst="rect">
            <a:avLst/>
          </a:prstGeom>
          <a:solidFill>
            <a:schemeClr val="bg2"/>
          </a:solidFill>
          <a:ln>
            <a:solidFill>
              <a:schemeClr val="tx1"/>
            </a:solidFill>
          </a:ln>
        </p:spPr>
        <p:txBody>
          <a:bodyPr>
            <a:spAutoFit/>
          </a:bodyPr>
          <a:lstStyle/>
          <a:p>
            <a:pPr marL="342900" indent="-342900" fontAlgn="auto">
              <a:spcBef>
                <a:spcPts val="0"/>
              </a:spcBef>
              <a:spcAft>
                <a:spcPts val="0"/>
              </a:spcAft>
              <a:defRPr/>
            </a:pPr>
            <a:r>
              <a:rPr lang="en-US" altLang="zh-CN" sz="2400" b="1" kern="100" dirty="0">
                <a:solidFill>
                  <a:srgbClr val="C00000"/>
                </a:solidFill>
                <a:latin typeface="Times New Roman" panose="02020603050405020304"/>
                <a:ea typeface="华文细黑" panose="02010600040101010101" charset="-122"/>
                <a:cs typeface="Times New Roman" panose="02020603050405020304"/>
              </a:rPr>
              <a:t>1. </a:t>
            </a:r>
            <a:r>
              <a:rPr lang="zh-CN" altLang="en-US" sz="2400" b="1" kern="100" dirty="0">
                <a:solidFill>
                  <a:srgbClr val="C00000"/>
                </a:solidFill>
                <a:latin typeface="Times New Roman" panose="02020603050405020304"/>
                <a:ea typeface="华文细黑" panose="02010600040101010101" charset="-122"/>
                <a:cs typeface="Times New Roman" panose="02020603050405020304"/>
              </a:rPr>
              <a:t>人物行为举止特点；</a:t>
            </a:r>
            <a:endParaRPr lang="en-US" altLang="zh-CN" sz="2400" b="1" kern="100" dirty="0">
              <a:solidFill>
                <a:srgbClr val="C00000"/>
              </a:solidFill>
              <a:latin typeface="Times New Roman" panose="02020603050405020304"/>
              <a:ea typeface="华文细黑" panose="02010600040101010101" charset="-122"/>
              <a:cs typeface="Times New Roman" panose="02020603050405020304"/>
            </a:endParaRPr>
          </a:p>
          <a:p>
            <a:pPr marL="342900" indent="-342900" fontAlgn="auto">
              <a:spcBef>
                <a:spcPts val="0"/>
              </a:spcBef>
              <a:spcAft>
                <a:spcPts val="0"/>
              </a:spcAft>
              <a:defRPr/>
            </a:pPr>
            <a:r>
              <a:rPr lang="en-US" altLang="zh-CN" sz="2400" b="1" kern="100" dirty="0">
                <a:solidFill>
                  <a:srgbClr val="C00000"/>
                </a:solidFill>
                <a:latin typeface="Times New Roman" panose="02020603050405020304"/>
                <a:ea typeface="华文细黑" panose="02010600040101010101" charset="-122"/>
                <a:cs typeface="Courier New" panose="02070309020205020404"/>
              </a:rPr>
              <a:t>2.</a:t>
            </a:r>
            <a:r>
              <a:rPr lang="zh-CN" altLang="en-US" sz="2400" b="1" kern="100" dirty="0">
                <a:solidFill>
                  <a:srgbClr val="C00000"/>
                </a:solidFill>
                <a:latin typeface="Times New Roman" panose="02020603050405020304"/>
                <a:ea typeface="华文细黑" panose="02010600040101010101" charset="-122"/>
                <a:cs typeface="Times New Roman" panose="02020603050405020304"/>
              </a:rPr>
              <a:t> 人物志向和思想主张；</a:t>
            </a:r>
            <a:endParaRPr lang="en-US" altLang="zh-CN" sz="2400" b="1" kern="100" dirty="0">
              <a:solidFill>
                <a:srgbClr val="C00000"/>
              </a:solidFill>
              <a:latin typeface="Times New Roman" panose="02020603050405020304"/>
              <a:ea typeface="华文细黑" panose="02010600040101010101" charset="-122"/>
              <a:cs typeface="Times New Roman" panose="02020603050405020304"/>
            </a:endParaRPr>
          </a:p>
          <a:p>
            <a:pPr marL="342900" indent="-342900" fontAlgn="auto">
              <a:spcBef>
                <a:spcPts val="0"/>
              </a:spcBef>
              <a:spcAft>
                <a:spcPts val="0"/>
              </a:spcAft>
              <a:defRPr/>
            </a:pPr>
            <a:r>
              <a:rPr lang="en-US" altLang="zh-CN" sz="2400" b="1" kern="100" dirty="0">
                <a:solidFill>
                  <a:srgbClr val="C00000"/>
                </a:solidFill>
                <a:latin typeface="Times New Roman" panose="02020603050405020304"/>
                <a:ea typeface="华文细黑" panose="02010600040101010101" charset="-122"/>
                <a:cs typeface="Courier New" panose="02070309020205020404"/>
              </a:rPr>
              <a:t>3.</a:t>
            </a:r>
            <a:r>
              <a:rPr lang="zh-CN" altLang="en-US" sz="2400" b="1" kern="100" dirty="0">
                <a:solidFill>
                  <a:srgbClr val="C00000"/>
                </a:solidFill>
                <a:latin typeface="Times New Roman" panose="02020603050405020304"/>
                <a:ea typeface="华文细黑" panose="02010600040101010101" charset="-122"/>
                <a:cs typeface="Times New Roman" panose="02020603050405020304"/>
              </a:rPr>
              <a:t> 人物道德品行和聪明才智；</a:t>
            </a:r>
            <a:endParaRPr lang="en-US" altLang="zh-CN" sz="2400" b="1" kern="100" dirty="0">
              <a:solidFill>
                <a:srgbClr val="C00000"/>
              </a:solidFill>
              <a:latin typeface="Times New Roman" panose="02020603050405020304"/>
              <a:ea typeface="华文细黑" panose="02010600040101010101" charset="-122"/>
              <a:cs typeface="Times New Roman" panose="02020603050405020304"/>
            </a:endParaRPr>
          </a:p>
          <a:p>
            <a:pPr marL="342900" indent="-342900" fontAlgn="auto">
              <a:spcBef>
                <a:spcPts val="0"/>
              </a:spcBef>
              <a:spcAft>
                <a:spcPts val="0"/>
              </a:spcAft>
              <a:defRPr/>
            </a:pPr>
            <a:r>
              <a:rPr lang="en-US" altLang="zh-CN" sz="2400" b="1" kern="100" dirty="0">
                <a:solidFill>
                  <a:srgbClr val="C00000"/>
                </a:solidFill>
                <a:latin typeface="Times New Roman" panose="02020603050405020304"/>
                <a:ea typeface="华文细黑" panose="02010600040101010101" charset="-122"/>
                <a:cs typeface="Courier New" panose="02070309020205020404"/>
              </a:rPr>
              <a:t>4.</a:t>
            </a:r>
            <a:r>
              <a:rPr lang="zh-CN" altLang="en-US" sz="2400" b="1" kern="100" dirty="0">
                <a:solidFill>
                  <a:srgbClr val="C00000"/>
                </a:solidFill>
                <a:latin typeface="Times New Roman" panose="02020603050405020304"/>
                <a:ea typeface="华文细黑" panose="02010600040101010101" charset="-122"/>
                <a:cs typeface="Times New Roman" panose="02020603050405020304"/>
              </a:rPr>
              <a:t> 人物性格和情感。</a:t>
            </a:r>
            <a:endParaRPr lang="zh-CN" altLang="en-US" sz="2400" b="1"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strVal val="#ppt_w*0.05"/>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anim calcmode="lin" valueType="num">
                                      <p:cBhvr>
                                        <p:cTn id="18" dur="500" fill="hold"/>
                                        <p:tgtEl>
                                          <p:spTgt spid="6"/>
                                        </p:tgtEl>
                                        <p:attrNameLst>
                                          <p:attrName>ppt_x</p:attrName>
                                        </p:attrNameLst>
                                      </p:cBhvr>
                                      <p:tavLst>
                                        <p:tav tm="0">
                                          <p:val>
                                            <p:strVal val="#ppt_x-.2"/>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3.3"/>
</p:tagLst>
</file>

<file path=ppt/tags/tag2.xml><?xml version="1.0" encoding="utf-8"?>
<p:tagLst xmlns:a="http://schemas.openxmlformats.org/drawingml/2006/main" xmlns:r="http://schemas.openxmlformats.org/officeDocument/2006/relationships" xmlns:p="http://schemas.openxmlformats.org/presentationml/2006/main">
  <p:tag name="PA" val="v4.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7642</Words>
  <Application>Microsoft Office PowerPoint</Application>
  <PresentationFormat>全屏显示(16:9)</PresentationFormat>
  <Paragraphs>228</Paragraphs>
  <Slides>39</Slides>
  <Notes>21</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一、考纲说明</vt:lpstr>
      <vt:lpstr>一、考纲说明</vt:lpstr>
      <vt:lpstr>幻灯片 6</vt:lpstr>
      <vt:lpstr>幻灯片 7</vt:lpstr>
      <vt:lpstr>幻灯片 8</vt:lpstr>
      <vt:lpstr>二、考查题型及命题特点</vt:lpstr>
      <vt:lpstr>二、考查题型及命题特点</vt:lpstr>
      <vt:lpstr>二、考查题型及命题特点</vt:lpstr>
      <vt:lpstr>幻灯片 12</vt:lpstr>
      <vt:lpstr>幻灯片 13</vt:lpstr>
      <vt:lpstr>三、解题方法与技巧</vt:lpstr>
      <vt:lpstr>比对关键点（一）防曲解文意（多为实词）——</vt:lpstr>
      <vt:lpstr>幻灯片 16</vt:lpstr>
      <vt:lpstr>幻灯片 17</vt:lpstr>
      <vt:lpstr>幻灯片 18</vt:lpstr>
      <vt:lpstr>幻灯片 19</vt:lpstr>
      <vt:lpstr>比对关键点（三）防张冠李戴（比对人物）</vt:lpstr>
      <vt:lpstr>【现场练兵】</vt:lpstr>
      <vt:lpstr>幻灯片 22</vt:lpstr>
      <vt:lpstr>幻灯片 23</vt:lpstr>
      <vt:lpstr>幻灯片 24</vt:lpstr>
      <vt:lpstr>幻灯片 25</vt:lpstr>
      <vt:lpstr>文意概括归纳题小结</vt:lpstr>
      <vt:lpstr>比对关键点（四）防因果谬误（强加因果、因果混淆）</vt:lpstr>
      <vt:lpstr>幻灯片 28</vt:lpstr>
      <vt:lpstr>幻灯片 29</vt:lpstr>
      <vt:lpstr>【现场练兵】</vt:lpstr>
      <vt:lpstr>比对关键点（六）防以偏概全（比对表范围、程度等词）</vt:lpstr>
      <vt:lpstr>幻灯片 32</vt:lpstr>
      <vt:lpstr>幻灯片 33</vt:lpstr>
      <vt:lpstr>幻灯片 34</vt:lpstr>
      <vt:lpstr>归纳概括内容要点解题方法与技巧</vt:lpstr>
      <vt:lpstr>幻灯片 36</vt:lpstr>
      <vt:lpstr>曲解文意</vt:lpstr>
      <vt:lpstr>时序颠倒</vt:lpstr>
      <vt:lpstr>文言文整体阅读</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文言文复习专题</dc:title>
  <dc:creator>peng</dc:creator>
  <cp:lastModifiedBy>Administrator</cp:lastModifiedBy>
  <cp:revision>162</cp:revision>
  <dcterms:created xsi:type="dcterms:W3CDTF">2017-09-17T03:22:00Z</dcterms:created>
  <dcterms:modified xsi:type="dcterms:W3CDTF">2019-02-08T07:48:28Z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