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4" r:id="rId6"/>
    <p:sldId id="260" r:id="rId7"/>
    <p:sldId id="261" r:id="rId8"/>
    <p:sldId id="262" r:id="rId9"/>
    <p:sldId id="263" r:id="rId10"/>
    <p:sldId id="275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9750C-575A-40E3-B771-11DBC3E9BE35}" type="datetimeFigureOut">
              <a:rPr lang="zh-CN" altLang="en-US" smtClean="0"/>
              <a:pPr/>
              <a:t>2017-02-22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7C8AA-FFA0-4C66-BD70-7630FBBC5B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00013" y="1071546"/>
            <a:ext cx="800219" cy="486767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乐享阅读，智慧人生</a:t>
            </a:r>
            <a:endParaRPr lang="zh-CN" altLang="en-US" sz="40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762000" y="1524000"/>
            <a:ext cx="8077200" cy="631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  蕻       炽痛      嗥鸣     斑斓</a:t>
            </a:r>
          </a:p>
          <a:p>
            <a:pPr>
              <a:spcBef>
                <a:spcPct val="50000"/>
              </a:spcBef>
            </a:pPr>
            <a:endParaRPr lang="zh-CN" altLang="en-US" sz="4800" b="1"/>
          </a:p>
          <a:p>
            <a:pPr>
              <a:spcBef>
                <a:spcPct val="50000"/>
              </a:spcBef>
            </a:pPr>
            <a:r>
              <a:rPr lang="zh-CN" altLang="en-US" sz="4800" b="1"/>
              <a:t>谰语      怪诞      亘古     默契 </a:t>
            </a:r>
          </a:p>
          <a:p>
            <a:pPr>
              <a:spcBef>
                <a:spcPct val="50000"/>
              </a:spcBef>
            </a:pPr>
            <a:endParaRPr lang="zh-CN" altLang="en-US" sz="4800" b="1"/>
          </a:p>
          <a:p>
            <a:pPr>
              <a:spcBef>
                <a:spcPct val="50000"/>
              </a:spcBef>
            </a:pPr>
            <a:r>
              <a:rPr lang="zh-CN" altLang="en-US" sz="4800" b="1"/>
              <a:t>田垄         蚱  蜢      污秽</a:t>
            </a:r>
          </a:p>
          <a:p>
            <a:pPr>
              <a:spcBef>
                <a:spcPct val="50000"/>
              </a:spcBef>
            </a:pPr>
            <a:endParaRPr lang="zh-CN" altLang="en-US" sz="4800" b="1"/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0" y="0"/>
            <a:ext cx="10429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chemeClr val="accent2"/>
                </a:solidFill>
                <a:ea typeface="华文彩云" pitchFamily="2" charset="-122"/>
              </a:rPr>
              <a:t>注音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971550" y="685800"/>
            <a:ext cx="8477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hóng        chì              háo                lán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838200" y="2819400"/>
            <a:ext cx="792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lán                dàn          gèn                 qì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838200" y="4953000"/>
            <a:ext cx="731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  lǒng          zhà　měng          huì</a:t>
            </a:r>
          </a:p>
        </p:txBody>
      </p:sp>
      <p:sp>
        <p:nvSpPr>
          <p:cNvPr id="8" name="右弧形箭头 7">
            <a:hlinkClick r:id="rId3" action="ppaction://hlinksldjump"/>
          </p:cNvPr>
          <p:cNvSpPr/>
          <p:nvPr/>
        </p:nvSpPr>
        <p:spPr>
          <a:xfrm>
            <a:off x="8143900" y="5857892"/>
            <a:ext cx="588644" cy="5715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  <p:bldP spid="716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428728" y="642918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</a:rPr>
              <a:t>（二）再读课文。用着重号</a:t>
            </a:r>
            <a:r>
              <a:rPr kumimoji="1" lang="en-US" altLang="zh-CN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……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和单横线</a:t>
            </a:r>
            <a:r>
              <a:rPr kumimoji="1" lang="en-US" altLang="zh-CN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划出文中需要重点赏析的词语和句子（修辞）。</a:t>
            </a:r>
            <a:endParaRPr lang="en-US" altLang="zh-CN" sz="3200" b="1" dirty="0" smtClean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2143116"/>
            <a:ext cx="59089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：我的心还在喷涌着血液吧，因为我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常常感它在</a:t>
            </a:r>
            <a:r>
              <a:rPr lang="zh-CN" altLang="en-US" sz="2400" b="1" u="dottedHeavy" dirty="0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泛滥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着一种热情。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3143248"/>
            <a:ext cx="73661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+mj-ea"/>
                <a:ea typeface="+mj-ea"/>
              </a:rPr>
              <a:t>赏析：</a:t>
            </a:r>
            <a:r>
              <a:rPr lang="zh-CN" altLang="en-US" sz="2000" b="1" dirty="0" smtClean="0">
                <a:solidFill>
                  <a:srgbClr val="FF0000"/>
                </a:solidFill>
                <a:latin typeface="+mj-ea"/>
                <a:ea typeface="+mj-ea"/>
              </a:rPr>
              <a:t>“泛滥”原意是“江河水溢出，淹没土地。</a:t>
            </a:r>
            <a:r>
              <a:rPr lang="zh-CN" altLang="en-US" sz="2000" b="1" dirty="0" smtClean="0">
                <a:latin typeface="+mj-ea"/>
                <a:ea typeface="+mj-ea"/>
              </a:rPr>
              <a:t>”这里表现</a:t>
            </a:r>
            <a:endParaRPr lang="en-US" altLang="zh-CN" sz="2000" b="1" dirty="0" smtClean="0">
              <a:latin typeface="+mj-ea"/>
              <a:ea typeface="+mj-ea"/>
            </a:endParaRPr>
          </a:p>
          <a:p>
            <a:r>
              <a:rPr lang="zh-CN" altLang="en-US" sz="2000" b="1" dirty="0" smtClean="0">
                <a:latin typeface="+mj-ea"/>
                <a:ea typeface="+mj-ea"/>
              </a:rPr>
              <a:t>作者的心情如决堤之水不可遏制地向四下泛滥，一发不可收拾。</a:t>
            </a:r>
            <a:endParaRPr lang="en-US" altLang="zh-CN" sz="2000" b="1" dirty="0" smtClean="0">
              <a:latin typeface="+mj-ea"/>
              <a:ea typeface="+mj-ea"/>
            </a:endParaRPr>
          </a:p>
          <a:p>
            <a:r>
              <a:rPr lang="zh-CN" altLang="en-US" sz="2000" b="1" dirty="0" smtClean="0">
                <a:latin typeface="+mj-ea"/>
                <a:ea typeface="+mj-ea"/>
              </a:rPr>
              <a:t>它比“澎湃”“涌动”等词多了几分野性和难以驾驭的力量。</a:t>
            </a:r>
            <a:endParaRPr lang="en-US" altLang="zh-CN" sz="2000" b="1" dirty="0" smtClean="0">
              <a:latin typeface="+mj-ea"/>
              <a:ea typeface="+mj-ea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+mj-ea"/>
                <a:ea typeface="+mj-ea"/>
              </a:rPr>
              <a:t>表达了作者极其强烈的思乡之情。</a:t>
            </a:r>
            <a:endParaRPr lang="zh-CN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4500570"/>
            <a:ext cx="8074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400" b="1" u="sng" dirty="0" smtClean="0">
                <a:latin typeface="楷体" pitchFamily="49" charset="-122"/>
                <a:ea typeface="楷体" pitchFamily="49" charset="-122"/>
              </a:rPr>
              <a:t>我无时无刻不听见她呼唤我的名字，无时无刻不听</a:t>
            </a:r>
            <a:endParaRPr lang="en-US" altLang="zh-CN" sz="2400" b="1" u="sng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u="sng" dirty="0" smtClean="0">
                <a:latin typeface="楷体" pitchFamily="49" charset="-122"/>
                <a:ea typeface="楷体" pitchFamily="49" charset="-122"/>
              </a:rPr>
              <a:t>见她召唤我回去。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910" y="5500702"/>
            <a:ext cx="84433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+mj-ea"/>
                <a:ea typeface="+mj-ea"/>
              </a:rPr>
              <a:t>赏析：此句采用比喻的修辞，把土地比做“母亲”，</a:t>
            </a:r>
            <a:r>
              <a:rPr lang="zh-CN" altLang="en-US" sz="2000" b="1" dirty="0" smtClean="0">
                <a:solidFill>
                  <a:srgbClr val="FF0000"/>
                </a:solidFill>
                <a:latin typeface="+mj-ea"/>
                <a:ea typeface="+mj-ea"/>
              </a:rPr>
              <a:t>生动形象地</a:t>
            </a:r>
            <a:r>
              <a:rPr lang="zh-CN" altLang="en-US" sz="2000" b="1" dirty="0" smtClean="0">
                <a:latin typeface="+mj-ea"/>
                <a:ea typeface="+mj-ea"/>
              </a:rPr>
              <a:t>写出作者</a:t>
            </a:r>
            <a:endParaRPr lang="en-US" altLang="zh-CN" sz="2000" b="1" dirty="0" smtClean="0">
              <a:latin typeface="+mj-ea"/>
              <a:ea typeface="+mj-ea"/>
            </a:endParaRPr>
          </a:p>
          <a:p>
            <a:r>
              <a:rPr lang="zh-CN" altLang="en-US" sz="2000" b="1" dirty="0" smtClean="0">
                <a:latin typeface="+mj-ea"/>
                <a:ea typeface="+mj-ea"/>
              </a:rPr>
              <a:t>对故乡的热爱之情。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571480"/>
            <a:ext cx="761137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（三）品读课文。</a:t>
            </a:r>
            <a:endParaRPr lang="en-US" altLang="zh-CN" sz="2400" b="1" dirty="0" smtClean="0">
              <a:latin typeface="+mn-ea"/>
            </a:endParaRPr>
          </a:p>
          <a:p>
            <a:pPr lvl="0"/>
            <a:r>
              <a:rPr lang="en-US" altLang="zh-CN" sz="2400" b="1" dirty="0" smtClean="0">
                <a:latin typeface="+mn-ea"/>
              </a:rPr>
              <a:t>1.</a:t>
            </a:r>
            <a:r>
              <a:rPr lang="zh-CN" altLang="en-US" sz="2400" b="1" dirty="0" smtClean="0">
                <a:latin typeface="+mn-ea"/>
              </a:rPr>
              <a:t>用双横线</a:t>
            </a:r>
            <a:r>
              <a:rPr kumimoji="1"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======</a:t>
            </a:r>
            <a:r>
              <a:rPr kumimoji="1"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划出文章的中心句、主旨句。</a:t>
            </a:r>
            <a:endParaRPr kumimoji="1" lang="en-US" altLang="zh-CN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 lvl="0"/>
            <a:r>
              <a:rPr kumimoji="1"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2.</a:t>
            </a:r>
            <a:r>
              <a:rPr kumimoji="1"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归纳文章的写作特色。（含语言特色、写作手法等）</a:t>
            </a:r>
            <a:endParaRPr kumimoji="1" lang="en-US" altLang="zh-CN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1928802"/>
            <a:ext cx="7609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示例：</a:t>
            </a:r>
            <a:r>
              <a:rPr lang="zh-CN" altLang="en-US" sz="2400" b="1" u="dbl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为了她，我愿付出一切。我必须看见一个更美的</a:t>
            </a:r>
            <a:endParaRPr lang="en-US" altLang="zh-CN" sz="2400" b="1" u="dbl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u="dbl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故乡出现在我的面前</a:t>
            </a:r>
            <a:r>
              <a:rPr lang="en-US" altLang="zh-CN" sz="2400" b="1" u="dbl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u="dbl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或者我的坟前，而我将用我的</a:t>
            </a:r>
            <a:endParaRPr lang="en-US" altLang="zh-CN" sz="2400" b="1" u="dbl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u="dbl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泪水，洗去她一切的污秽和耻辱。</a:t>
            </a:r>
            <a:endParaRPr lang="zh-CN" altLang="en-US" sz="2400" b="1" u="dbl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3429000"/>
            <a:ext cx="77588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情感：抒发对故乡对祖国的热爱，激发人们的爱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国热情，鼓励人们站起来为家乡，为祖国而战。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9146" y="4714884"/>
            <a:ext cx="82076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</a:rPr>
              <a:t>写作特色 ：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1.</a:t>
            </a:r>
            <a:r>
              <a:rPr lang="zh-CN" altLang="en-US" b="1" dirty="0" smtClean="0">
                <a:solidFill>
                  <a:srgbClr val="FF0000"/>
                </a:solidFill>
              </a:rPr>
              <a:t>语言质朴，情感真挚。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2.</a:t>
            </a:r>
            <a:r>
              <a:rPr lang="zh-CN" altLang="en-US" b="1" dirty="0" smtClean="0">
                <a:solidFill>
                  <a:srgbClr val="FF0000"/>
                </a:solidFill>
              </a:rPr>
              <a:t>多种修辞手法相结合。特别是排比句式反复运用，加强了语气，增强了情感。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3.</a:t>
            </a:r>
            <a:r>
              <a:rPr lang="zh-CN" altLang="en-US" b="1" dirty="0" smtClean="0">
                <a:solidFill>
                  <a:srgbClr val="FF0000"/>
                </a:solidFill>
              </a:rPr>
              <a:t>选择有特征的景物组成一个又一个画面，展现东北大地的富饶。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7276" y="4357694"/>
            <a:ext cx="89867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多读、多品、多练，你就是下一个文学家。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0166" y="5140123"/>
            <a:ext cx="72298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课堂</a:t>
            </a:r>
            <a:r>
              <a:rPr lang="zh-CN" altLang="en-US" sz="36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实战</a:t>
            </a:r>
            <a:r>
              <a:rPr lang="zh-CN" altLang="en-US" sz="36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：在</a:t>
            </a:r>
            <a:r>
              <a:rPr lang="zh-CN" alt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国外唱</a:t>
            </a:r>
            <a:r>
              <a:rPr lang="en-US" altLang="zh-CN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我的祖国</a:t>
            </a:r>
            <a:r>
              <a:rPr lang="en-US" altLang="zh-CN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42976" y="1291224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经典阅读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1736" y="2780890"/>
            <a:ext cx="4750018" cy="7909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——</a:t>
            </a:r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圈点批注阅读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2928926" y="1142984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学习目标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2571744"/>
            <a:ext cx="710963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 指导学生初步使用圈点批注阅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读法阅读经典作品，并能在日常阅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读中运用此法。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0042"/>
            <a:ext cx="457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80"/>
                </a:solidFill>
                <a:ea typeface="楷体_GB2312" pitchFamily="49" charset="-122"/>
              </a:rPr>
              <a:t>          宋朝著名学者朱熹读书时就十分喜欢在书上做各种记号，</a:t>
            </a:r>
            <a:r>
              <a:rPr lang="zh-CN" altLang="en-US" sz="2400" b="1" i="1" dirty="0" smtClean="0">
                <a:solidFill>
                  <a:srgbClr val="F60A04"/>
                </a:solidFill>
                <a:ea typeface="楷体_GB2312" pitchFamily="49" charset="-122"/>
              </a:rPr>
              <a:t>初读，再读，三读都用不同颜色的笔圈点勾画，</a:t>
            </a:r>
            <a:r>
              <a:rPr lang="zh-CN" altLang="en-US" sz="2400" b="1" dirty="0" smtClean="0">
                <a:solidFill>
                  <a:srgbClr val="000080"/>
                </a:solidFill>
                <a:ea typeface="楷体_GB2312" pitchFamily="49" charset="-122"/>
              </a:rPr>
              <a:t>他认为这样能“渐渐向里寻到那精英处。”马克思读书，也常在书上画线，在书边空白地方画些记号。拉法格在</a:t>
            </a:r>
            <a:r>
              <a:rPr lang="en-US" altLang="zh-CN" sz="2400" b="1" dirty="0" smtClean="0">
                <a:solidFill>
                  <a:srgbClr val="000080"/>
                </a:solidFill>
                <a:ea typeface="楷体_GB2312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80"/>
                </a:solidFill>
                <a:ea typeface="楷体_GB2312" pitchFamily="49" charset="-122"/>
              </a:rPr>
              <a:t>回忆马克思</a:t>
            </a:r>
            <a:r>
              <a:rPr lang="en-US" altLang="zh-CN" sz="2400" b="1" dirty="0" smtClean="0">
                <a:solidFill>
                  <a:srgbClr val="000080"/>
                </a:solidFill>
                <a:ea typeface="楷体_GB2312" pitchFamily="49" charset="-122"/>
              </a:rPr>
              <a:t>》</a:t>
            </a:r>
            <a:r>
              <a:rPr lang="zh-CN" altLang="en-US" sz="2400" b="1" dirty="0" smtClean="0">
                <a:solidFill>
                  <a:srgbClr val="000080"/>
                </a:solidFill>
                <a:ea typeface="楷体_GB2312" pitchFamily="49" charset="-122"/>
              </a:rPr>
              <a:t>中说：“画横线的方法使他能够非常容易地在书中找到所需要的东西，他有这么一种习惯，隔一些时候就要重读一次他的笔记和书中做上了记号的地方，来巩固他非常强而且精准的记忆”。</a:t>
            </a:r>
            <a:endParaRPr lang="zh-CN" alt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000504"/>
            <a:ext cx="457200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0575" y="0"/>
            <a:ext cx="4543425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428728" y="1525020"/>
            <a:ext cx="67151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80"/>
                </a:solidFill>
                <a:ea typeface="楷体_GB2312" pitchFamily="49" charset="-122"/>
              </a:rPr>
              <a:t>         圈点批注阅读，指阅读时利用一套能代表某方面的理解意义的</a:t>
            </a:r>
            <a:r>
              <a:rPr lang="zh-CN" altLang="en-US" sz="3200" b="1" i="1" dirty="0" smtClean="0">
                <a:solidFill>
                  <a:srgbClr val="7A0606"/>
                </a:solidFill>
                <a:ea typeface="楷体_GB2312" pitchFamily="49" charset="-122"/>
              </a:rPr>
              <a:t>符号在文章的字、词、句、段上圈点勾画</a:t>
            </a:r>
            <a:r>
              <a:rPr lang="zh-CN" altLang="en-US" sz="3200" b="1" dirty="0" smtClean="0">
                <a:solidFill>
                  <a:srgbClr val="000080"/>
                </a:solidFill>
                <a:ea typeface="楷体_GB2312" pitchFamily="49" charset="-122"/>
              </a:rPr>
              <a:t>。圈点的过程，是读、思、记的组合过程，可促进理解，可增强记忆，便于复习，便于查检、摘录。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785786" y="214290"/>
            <a:ext cx="3121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一、定义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285720" y="285728"/>
            <a:ext cx="357982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二、注意事项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142985"/>
            <a:ext cx="915667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80"/>
                </a:solidFill>
                <a:latin typeface="+mj-ea"/>
                <a:ea typeface="+mj-ea"/>
              </a:rPr>
              <a:t>1</a:t>
            </a:r>
            <a:r>
              <a:rPr lang="zh-CN" altLang="en-US" sz="2400" b="1" dirty="0" smtClean="0">
                <a:solidFill>
                  <a:srgbClr val="000080"/>
                </a:solidFill>
                <a:latin typeface="+mj-ea"/>
                <a:ea typeface="+mj-ea"/>
              </a:rPr>
              <a:t>、要有自己的一套符号系统。符号要简单明了，符号所表示的</a:t>
            </a:r>
            <a:endParaRPr lang="en-US" altLang="zh-CN" sz="2400" b="1" dirty="0" smtClean="0">
              <a:solidFill>
                <a:srgbClr val="000080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80"/>
                </a:solidFill>
                <a:latin typeface="+mj-ea"/>
                <a:ea typeface="+mj-ea"/>
              </a:rPr>
              <a:t>意义要固定。</a:t>
            </a:r>
            <a:endParaRPr lang="en-US" altLang="zh-CN" sz="2400" b="1" dirty="0" smtClean="0">
              <a:solidFill>
                <a:srgbClr val="000080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80"/>
                </a:solidFill>
                <a:latin typeface="+mj-ea"/>
                <a:ea typeface="+mj-ea"/>
              </a:rPr>
              <a:t>２、</a:t>
            </a:r>
            <a:r>
              <a:rPr lang="zh-CN" altLang="en-US" sz="2400" b="1" dirty="0" smtClean="0">
                <a:solidFill>
                  <a:srgbClr val="F60A04"/>
                </a:solidFill>
                <a:latin typeface="+mj-ea"/>
                <a:ea typeface="+mj-ea"/>
              </a:rPr>
              <a:t>圈点的主要内容</a:t>
            </a:r>
            <a:r>
              <a:rPr lang="zh-CN" altLang="en-US" sz="2400" b="1" dirty="0" smtClean="0">
                <a:solidFill>
                  <a:srgbClr val="000080"/>
                </a:solidFill>
                <a:latin typeface="+mj-ea"/>
                <a:ea typeface="+mj-ea"/>
              </a:rPr>
              <a:t>应该是文章的</a:t>
            </a:r>
            <a:r>
              <a:rPr lang="zh-CN" altLang="en-US" sz="2400" b="1" i="1" dirty="0" smtClean="0">
                <a:solidFill>
                  <a:srgbClr val="F60A04"/>
                </a:solidFill>
                <a:latin typeface="+mj-ea"/>
                <a:ea typeface="+mj-ea"/>
              </a:rPr>
              <a:t>重点、难点、疑点和优劣之处。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80"/>
                </a:solidFill>
                <a:latin typeface="+mj-ea"/>
                <a:ea typeface="+mj-ea"/>
              </a:rPr>
              <a:t>３、要根据阅读目的圈点勾画。阅读目的不同，圈点的重点也</a:t>
            </a:r>
            <a:endParaRPr lang="en-US" altLang="zh-CN" sz="2400" b="1" dirty="0" smtClean="0">
              <a:solidFill>
                <a:srgbClr val="000080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80"/>
                </a:solidFill>
                <a:latin typeface="+mj-ea"/>
                <a:ea typeface="+mj-ea"/>
              </a:rPr>
              <a:t>应不同。比如，</a:t>
            </a:r>
            <a:r>
              <a:rPr lang="zh-CN" altLang="en-US" sz="2400" b="1" i="1" dirty="0" smtClean="0">
                <a:solidFill>
                  <a:srgbClr val="F60A04"/>
                </a:solidFill>
                <a:latin typeface="+mj-ea"/>
                <a:ea typeface="+mj-ea"/>
              </a:rPr>
              <a:t>第一遍预习，重点应是勾画出需要注音、注释</a:t>
            </a:r>
            <a:endParaRPr lang="en-US" altLang="zh-CN" sz="2400" b="1" i="1" dirty="0" smtClean="0">
              <a:solidFill>
                <a:srgbClr val="F60A04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i="1" dirty="0" smtClean="0">
                <a:solidFill>
                  <a:srgbClr val="F60A04"/>
                </a:solidFill>
                <a:latin typeface="+mj-ea"/>
                <a:ea typeface="+mj-ea"/>
              </a:rPr>
              <a:t>的生字、生词，标出段落序号，画出段落</a:t>
            </a:r>
            <a:r>
              <a:rPr lang="zh-CN" altLang="en-US" sz="2400" b="1" i="1" smtClean="0">
                <a:solidFill>
                  <a:srgbClr val="F60A04"/>
                </a:solidFill>
                <a:latin typeface="+mj-ea"/>
                <a:ea typeface="+mj-ea"/>
              </a:rPr>
              <a:t>中心句等</a:t>
            </a:r>
            <a:r>
              <a:rPr lang="zh-CN" altLang="en-US" sz="2400" b="1" i="1" dirty="0" smtClean="0">
                <a:solidFill>
                  <a:srgbClr val="F60A04"/>
                </a:solidFill>
                <a:latin typeface="+mj-ea"/>
                <a:ea typeface="+mj-ea"/>
              </a:rPr>
              <a:t>。</a:t>
            </a:r>
            <a:endParaRPr lang="en-US" altLang="zh-CN" sz="2400" b="1" i="1" dirty="0" smtClean="0">
              <a:solidFill>
                <a:srgbClr val="F60A04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80"/>
                </a:solidFill>
                <a:latin typeface="+mn-ea"/>
              </a:rPr>
              <a:t>４、圈点勾画符号要正确，线索要清晰，保持书面美观。批注，</a:t>
            </a:r>
            <a:endParaRPr lang="en-US" altLang="zh-CN" sz="2400" b="1" dirty="0" smtClean="0">
              <a:solidFill>
                <a:srgbClr val="000080"/>
              </a:solidFill>
              <a:latin typeface="+mn-ea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80"/>
                </a:solidFill>
                <a:latin typeface="+mn-ea"/>
              </a:rPr>
              <a:t>“批注”即批语，也指品评，如</a:t>
            </a:r>
            <a:r>
              <a:rPr lang="zh-CN" altLang="en-US" sz="2400" b="1" i="1" dirty="0" smtClean="0">
                <a:solidFill>
                  <a:srgbClr val="F60A04"/>
                </a:solidFill>
                <a:latin typeface="+mn-ea"/>
              </a:rPr>
              <a:t>在文章旁边写上段落、层次大意，</a:t>
            </a:r>
            <a:endParaRPr lang="en-US" altLang="zh-CN" sz="2400" b="1" i="1" dirty="0" smtClean="0">
              <a:solidFill>
                <a:srgbClr val="F60A04"/>
              </a:solidFill>
              <a:latin typeface="+mn-ea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i="1" dirty="0" smtClean="0">
                <a:solidFill>
                  <a:srgbClr val="F60A04"/>
                </a:solidFill>
                <a:latin typeface="+mn-ea"/>
              </a:rPr>
              <a:t>叙述、说明、议论的方式，或对思想内容、观点见解、表达方法、</a:t>
            </a:r>
            <a:endParaRPr lang="en-US" altLang="zh-CN" sz="2400" b="1" i="1" dirty="0" smtClean="0">
              <a:solidFill>
                <a:srgbClr val="F60A04"/>
              </a:solidFill>
              <a:latin typeface="+mn-ea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i="1" dirty="0" smtClean="0">
                <a:solidFill>
                  <a:srgbClr val="F60A04"/>
                </a:solidFill>
                <a:latin typeface="+mn-ea"/>
              </a:rPr>
              <a:t>作者思路、遣词炼句加以评论，或提出质疑，或进行鉴赏</a:t>
            </a:r>
            <a:r>
              <a:rPr lang="zh-CN" altLang="en-US" sz="2400" b="1" dirty="0" smtClean="0">
                <a:solidFill>
                  <a:srgbClr val="000080"/>
                </a:solidFill>
                <a:latin typeface="+mn-ea"/>
              </a:rPr>
              <a:t>。</a:t>
            </a:r>
            <a:endParaRPr lang="zh-CN" altLang="en-US" sz="2400" dirty="0" smtClean="0">
              <a:latin typeface="+mn-ea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2400" b="1" i="1" dirty="0" smtClean="0">
              <a:solidFill>
                <a:srgbClr val="F60A04"/>
              </a:solidFill>
              <a:latin typeface="+mn-ea"/>
            </a:endParaRPr>
          </a:p>
          <a:p>
            <a:endParaRPr lang="zh-CN" altLang="en-US" sz="24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357158" y="496653"/>
            <a:ext cx="44291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三、固定使用符号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椭圆 5"/>
          <p:cNvSpPr/>
          <p:nvPr/>
        </p:nvSpPr>
        <p:spPr>
          <a:xfrm>
            <a:off x="6000760" y="6000768"/>
            <a:ext cx="2500330" cy="642942"/>
          </a:xfrm>
          <a:prstGeom prst="ellipse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14348" y="1071544"/>
          <a:ext cx="7858179" cy="550072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619393"/>
                <a:gridCol w="2619393"/>
                <a:gridCol w="2619393"/>
              </a:tblGrid>
              <a:tr h="5344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名称</a:t>
                      </a: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符号</a:t>
                      </a: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用法说明</a:t>
                      </a: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</a:tr>
              <a:tr h="6602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标序符号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①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、②、③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…1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、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、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3…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句子序号自然段序号结构段序号</a:t>
                      </a:r>
                    </a:p>
                  </a:txBody>
                  <a:tcPr horzOverflow="overflow"/>
                </a:tc>
              </a:tr>
              <a:tr h="443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注释符号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【】</a:t>
                      </a:r>
                      <a:r>
                        <a:rPr kumimoji="1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需要注音或注释的字词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</a:tr>
              <a:tr h="640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着重符号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……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重要、精彩的词语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</a:tr>
              <a:tr h="640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横线符号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——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有欣赏价值的佳句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</a:tr>
              <a:tr h="6602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疑问符号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？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表示不解或有异义的地方</a:t>
                      </a:r>
                    </a:p>
                  </a:txBody>
                  <a:tcPr horzOverflow="overflow"/>
                </a:tc>
              </a:tr>
              <a:tr h="640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段落符号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‖</a:t>
                      </a:r>
                      <a:r>
                        <a:rPr kumimoji="1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段与段之间标画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</a:tr>
              <a:tr h="640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层次符号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︳</a:t>
                      </a:r>
                      <a:r>
                        <a:rPr kumimoji="1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段内分层次时用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/>
                </a:tc>
              </a:tr>
              <a:tr h="640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双横线符号</a:t>
                      </a: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======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中心句、关键句、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0" y="0"/>
            <a:ext cx="35798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四</a:t>
            </a:r>
            <a:r>
              <a:rPr lang="zh-CN" altLang="en-US" sz="44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、实战演练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500174"/>
            <a:ext cx="6234399" cy="5539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（一）初读课文，完成如下任务：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用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2……</a:t>
            </a:r>
            <a:r>
              <a:rPr lang="zh-CN" altLang="en-US" sz="2800" b="1" dirty="0" smtClean="0"/>
              <a:t>标出段号。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用中括号</a:t>
            </a: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【】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标</a:t>
            </a:r>
            <a:r>
              <a:rPr lang="zh-CN" altLang="en-US" sz="2800" b="1" dirty="0" smtClean="0"/>
              <a:t>出生</a:t>
            </a:r>
            <a:r>
              <a:rPr lang="zh-CN" altLang="en-US" sz="2800" b="1" dirty="0" smtClean="0"/>
              <a:t>字词</a:t>
            </a:r>
            <a:r>
              <a:rPr lang="zh-CN" altLang="en-US" sz="2800" b="1" dirty="0" smtClean="0"/>
              <a:t>，并注音。</a:t>
            </a:r>
            <a:endParaRPr lang="en-US" altLang="zh-CN" sz="2800" b="1" dirty="0" smtClean="0"/>
          </a:p>
          <a:p>
            <a:endParaRPr lang="en-US" altLang="zh-CN" sz="2800" b="1" dirty="0" smtClean="0"/>
          </a:p>
          <a:p>
            <a:pPr lvl="0"/>
            <a:r>
              <a:rPr lang="en-US" altLang="zh-CN" sz="2800" b="1" dirty="0" smtClean="0"/>
              <a:t>3.</a:t>
            </a:r>
            <a:r>
              <a:rPr lang="zh-CN" altLang="en-US" sz="2800" b="1" dirty="0" smtClean="0"/>
              <a:t>用</a:t>
            </a: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‖ </a:t>
            </a:r>
            <a:r>
              <a:rPr lang="zh-CN" altLang="en-US" sz="2800" b="1" dirty="0" smtClean="0"/>
              <a:t>线标出段落层次，并归纳层意。</a:t>
            </a:r>
            <a:endParaRPr lang="en-US" altLang="zh-CN" sz="2800" b="1" dirty="0" smtClean="0"/>
          </a:p>
          <a:p>
            <a:pPr lvl="0"/>
            <a:endParaRPr lang="en-US" altLang="zh-CN" sz="2800" dirty="0" smtClean="0"/>
          </a:p>
          <a:p>
            <a:endParaRPr lang="en-US" altLang="zh-CN" sz="2800" dirty="0" smtClean="0"/>
          </a:p>
          <a:p>
            <a:endParaRPr kumimoji="1" lang="en-US" altLang="zh-CN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宋体" charset="-122"/>
            </a:endParaRPr>
          </a:p>
          <a:p>
            <a:pPr lvl="0"/>
            <a:endParaRPr lang="en-US" altLang="zh-CN" sz="2800" dirty="0" smtClean="0"/>
          </a:p>
          <a:p>
            <a:pPr lvl="0"/>
            <a:endParaRPr lang="en-US" altLang="zh-CN" sz="2800" dirty="0" smtClean="0"/>
          </a:p>
          <a:p>
            <a:endParaRPr lang="zh-CN" altLang="en-US" dirty="0" smtClean="0"/>
          </a:p>
        </p:txBody>
      </p:sp>
      <p:sp>
        <p:nvSpPr>
          <p:cNvPr id="7" name="矩形 6"/>
          <p:cNvSpPr/>
          <p:nvPr/>
        </p:nvSpPr>
        <p:spPr>
          <a:xfrm>
            <a:off x="357158" y="714356"/>
            <a:ext cx="80121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以</a:t>
            </a:r>
            <a:r>
              <a:rPr lang="en-US" altLang="zh-CN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《</a:t>
            </a:r>
            <a:r>
              <a:rPr lang="zh-CN" alt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土地的誓言</a:t>
            </a:r>
            <a:r>
              <a:rPr lang="en-US" altLang="zh-CN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》</a:t>
            </a:r>
            <a:r>
              <a:rPr lang="zh-CN" alt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为例，进行圈点批注阅读</a:t>
            </a:r>
            <a:endParaRPr lang="zh-CN" alt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01090" y="2262838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共</a:t>
            </a:r>
            <a:r>
              <a:rPr lang="en-US" altLang="zh-CN" sz="2800" dirty="0" smtClean="0">
                <a:solidFill>
                  <a:srgbClr val="FF0000"/>
                </a:solidFill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</a:rPr>
              <a:t>段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右箭头标注 8">
            <a:hlinkClick r:id="rId3" action="ppaction://hlinksldjump"/>
          </p:cNvPr>
          <p:cNvSpPr/>
          <p:nvPr/>
        </p:nvSpPr>
        <p:spPr>
          <a:xfrm>
            <a:off x="7715272" y="3357562"/>
            <a:ext cx="414334" cy="285752"/>
          </a:xfrm>
          <a:prstGeom prst="rightArrow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笑脸 9">
            <a:hlinkClick r:id="rId4" action="ppaction://hlinksldjump"/>
          </p:cNvPr>
          <p:cNvSpPr/>
          <p:nvPr/>
        </p:nvSpPr>
        <p:spPr>
          <a:xfrm>
            <a:off x="8429652" y="6357958"/>
            <a:ext cx="642942" cy="428628"/>
          </a:xfrm>
          <a:prstGeom prst="smileyFace">
            <a:avLst>
              <a:gd name="adj" fmla="val -465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965</Words>
  <Application>Microsoft Office PowerPoint</Application>
  <PresentationFormat>全屏显示(4:3)</PresentationFormat>
  <Paragraphs>97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PC</dc:creator>
  <cp:lastModifiedBy>PC</cp:lastModifiedBy>
  <cp:revision>35</cp:revision>
  <dcterms:created xsi:type="dcterms:W3CDTF">2017-02-20T11:15:17Z</dcterms:created>
  <dcterms:modified xsi:type="dcterms:W3CDTF">2017-02-22T12:20:32Z</dcterms:modified>
</cp:coreProperties>
</file>