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61" r:id="rId3"/>
    <p:sldId id="260" r:id="rId4"/>
    <p:sldId id="293" r:id="rId5"/>
    <p:sldId id="264" r:id="rId6"/>
    <p:sldId id="265" r:id="rId7"/>
    <p:sldId id="266" r:id="rId8"/>
    <p:sldId id="267" r:id="rId9"/>
    <p:sldId id="268" r:id="rId10"/>
    <p:sldId id="263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91" r:id="rId29"/>
    <p:sldId id="29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50" d="100"/>
          <a:sy n="50" d="100"/>
        </p:scale>
        <p:origin x="54" y="66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tags" Target="tags/tag64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image" Target="../media/image7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image" Target="../media/image12.png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png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audio" Target="../media/audio33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6.png" /><Relationship Id="rId5" Type="http://schemas.openxmlformats.org/officeDocument/2006/relationships/oleObject" Target="../embeddings/oleObject2.bin" TargetMode="Internal" /><Relationship Id="rId6" Type="http://schemas.openxmlformats.org/officeDocument/2006/relationships/image" Target="../media/image7.png" /><Relationship Id="rId7" Type="http://schemas.openxmlformats.org/officeDocument/2006/relationships/vmlDrawing" Target="../drawings/vmlDrawing1.vml" /><Relationship Id="rId8" Type="http://schemas.openxmlformats.org/officeDocument/2006/relationships/audio" Target="../media/audio44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audio" Target="../media/audio11.wav" /><Relationship Id="rId2" Type="http://schemas.openxmlformats.org/officeDocument/2006/relationships/image" Target="../media/image5.jpeg" /><Relationship Id="rId3" Type="http://schemas.openxmlformats.org/officeDocument/2006/relationships/oleObject" Target="../embeddings/oleObject3.bin" TargetMode="Internal" /><Relationship Id="rId4" Type="http://schemas.openxmlformats.org/officeDocument/2006/relationships/image" Target="../media/image8.png" /><Relationship Id="rId5" Type="http://schemas.openxmlformats.org/officeDocument/2006/relationships/oleObject" Target="../embeddings/oleObject4.bin" TargetMode="Internal" /><Relationship Id="rId6" Type="http://schemas.openxmlformats.org/officeDocument/2006/relationships/image" Target="../media/image9.png" /><Relationship Id="rId7" Type="http://schemas.openxmlformats.org/officeDocument/2006/relationships/oleObject" Target="../embeddings/oleObject5.bin" TargetMode="Internal" /><Relationship Id="rId8" Type="http://schemas.openxmlformats.org/officeDocument/2006/relationships/image" Target="../media/image10.png" /><Relationship Id="rId9" Type="http://schemas.openxmlformats.org/officeDocument/2006/relationships/vmlDrawing" Target="../drawings/vmlDrawing2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oleObject" Target="../embeddings/oleObject6.bin" TargetMode="Internal" /><Relationship Id="rId4" Type="http://schemas.openxmlformats.org/officeDocument/2006/relationships/image" Target="../media/image11.png" /><Relationship Id="rId5" Type="http://schemas.openxmlformats.org/officeDocument/2006/relationships/oleObject" Target="../embeddings/oleObject7.bin" TargetMode="Internal" /><Relationship Id="rId6" Type="http://schemas.openxmlformats.org/officeDocument/2006/relationships/image" Target="../media/image12.png" /><Relationship Id="rId7" Type="http://schemas.openxmlformats.org/officeDocument/2006/relationships/vmlDrawing" Target="../drawings/vmlDrawing3.vml" /><Relationship Id="rId8" Type="http://schemas.openxmlformats.org/officeDocument/2006/relationships/audio" Target="../media/audio55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oleObject" Target="../embeddings/oleObject8.bin" TargetMode="Internal" /><Relationship Id="rId4" Type="http://schemas.openxmlformats.org/officeDocument/2006/relationships/image" Target="../media/image13.png" /><Relationship Id="rId5" Type="http://schemas.openxmlformats.org/officeDocument/2006/relationships/image" Target="../media/image14.jpeg" /><Relationship Id="rId6" Type="http://schemas.openxmlformats.org/officeDocument/2006/relationships/image" Target="../media/image15.jpeg" /><Relationship Id="rId7" Type="http://schemas.openxmlformats.org/officeDocument/2006/relationships/vmlDrawing" Target="../drawings/vmlDrawing4.vml" /><Relationship Id="rId8" Type="http://schemas.openxmlformats.org/officeDocument/2006/relationships/audio" Target="../media/audio33.wav" /><Relationship Id="rId9" Type="http://schemas.openxmlformats.org/officeDocument/2006/relationships/audio" Target="../media/audio66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77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66.wav" /><Relationship Id="rId3" Type="http://schemas.openxmlformats.org/officeDocument/2006/relationships/audio" Target="../media/audio55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audio" Target="../media/audio88.wav" /><Relationship Id="rId3" Type="http://schemas.openxmlformats.org/officeDocument/2006/relationships/audio" Target="../media/audio99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Relationship Id="rId3" Type="http://schemas.openxmlformats.org/officeDocument/2006/relationships/audio" Target="../media/audio33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66.wav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66.wav" /><Relationship Id="rId3" Type="http://schemas.openxmlformats.org/officeDocument/2006/relationships/audio" Target="../media/audio22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Relationship Id="rId3" Type="http://schemas.openxmlformats.org/officeDocument/2006/relationships/audio" Target="../media/audio22.wav" /><Relationship Id="rId4" Type="http://schemas.openxmlformats.org/officeDocument/2006/relationships/audio" Target="../media/audio44.wav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66.wav" /><Relationship Id="rId3" Type="http://schemas.openxmlformats.org/officeDocument/2006/relationships/audio" Target="../media/audio11.wav" /><Relationship Id="rId4" Type="http://schemas.openxmlformats.org/officeDocument/2006/relationships/audio" Target="../media/audio33.wav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openxmlformats.org/officeDocument/2006/relationships/audio" Target="../media/audio44.wav" /><Relationship Id="rId5" Type="http://schemas.openxmlformats.org/officeDocument/2006/relationships/audio" Target="../media/audio55.wav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3.png" /><Relationship Id="rId3" Type="http://schemas.openxmlformats.org/officeDocument/2006/relationships/image" Target="../media/image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9986" name="图片 169985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310" y="3093085"/>
            <a:ext cx="5657215" cy="3152140"/>
          </a:xfrm>
          <a:prstGeom prst="rect">
            <a:avLst/>
          </a:prstGeom>
          <a:noFill/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098" name="标题 4097"/>
          <p:cNvSpPr>
            <a:spLocks noGrp="1"/>
          </p:cNvSpPr>
          <p:nvPr/>
        </p:nvSpPr>
        <p:spPr>
          <a:xfrm>
            <a:off x="2438400" y="2209800"/>
            <a:ext cx="6400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0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buSzTx/>
              <a:buFontTx/>
              <a:buNone/>
            </a:pPr>
            <a:r>
              <a:rPr lang="zh-CN" altLang="en-US" kern="1200" baseline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人民英雄永垂不朽</a:t>
            </a:r>
          </a:p>
        </p:txBody>
      </p:sp>
      <p:sp>
        <p:nvSpPr>
          <p:cNvPr id="2" name="标题 4097"/>
          <p:cNvSpPr>
            <a:spLocks noGrp="1"/>
          </p:cNvSpPr>
          <p:nvPr/>
        </p:nvSpPr>
        <p:spPr>
          <a:xfrm>
            <a:off x="2649220" y="609600"/>
            <a:ext cx="6400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0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buSzTx/>
              <a:buFontTx/>
              <a:buNone/>
            </a:pPr>
            <a:r>
              <a:rPr lang="zh-CN" altLang="en-US" sz="4800" b="1" kern="120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人民英雄永垂不朽</a:t>
            </a:r>
          </a:p>
        </p:txBody>
      </p:sp>
      <p:sp>
        <p:nvSpPr>
          <p:cNvPr id="4099" name="副标题 4098"/>
          <p:cNvSpPr>
            <a:spLocks noGrp="1"/>
          </p:cNvSpPr>
          <p:nvPr/>
        </p:nvSpPr>
        <p:spPr>
          <a:xfrm>
            <a:off x="4241800" y="1752600"/>
            <a:ext cx="7553325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 sz="2800" kern="1200"/>
            </a:lvl2pPr>
            <a:lvl3pPr marL="857250" lvl="2" indent="0" algn="ctr">
              <a:buClr>
                <a:schemeClr val="accent2"/>
              </a:buClr>
              <a:buSzPct val="65000"/>
              <a:buFont typeface="Wingdings" panose="05000000000000000000" pitchFamily="2" charset="2"/>
              <a:buNone/>
              <a:defRPr sz="2400" kern="1200"/>
            </a:lvl3pPr>
            <a:lvl4pPr marL="1200150" lvl="3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000" kern="1200"/>
            </a:lvl4pPr>
            <a:lvl5pPr marL="1543050" lvl="4" indent="0" algn="ctr"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 sz="1800" kern="1200"/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§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SzTx/>
            </a:pPr>
            <a:r>
              <a:rPr lang="en-US" altLang="zh-CN" sz="4400" kern="120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400" kern="1200" baseline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瞻仰首都人民英雄纪念碑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矩形 8194"/>
          <p:cNvSpPr/>
          <p:nvPr/>
        </p:nvSpPr>
        <p:spPr>
          <a:xfrm>
            <a:off x="3216275" y="549275"/>
            <a:ext cx="59039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CC66"/>
                </a:solidFill>
                <a:latin typeface="Arial" panose="020b0604020202020204" pitchFamily="34" charset="0"/>
              </a:rPr>
              <a:t>人民英雄永垂不朽</a:t>
            </a:r>
          </a:p>
        </p:txBody>
      </p:sp>
      <p:sp>
        <p:nvSpPr>
          <p:cNvPr id="8196" name="文本框 8195"/>
          <p:cNvSpPr txBox="1"/>
          <p:nvPr/>
        </p:nvSpPr>
        <p:spPr>
          <a:xfrm>
            <a:off x="2634298" y="2420938"/>
            <a:ext cx="859790" cy="30241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文章结构图</a:t>
            </a:r>
          </a:p>
        </p:txBody>
      </p:sp>
      <p:sp>
        <p:nvSpPr>
          <p:cNvPr id="8197" name="文本框 8196"/>
          <p:cNvSpPr txBox="1"/>
          <p:nvPr/>
        </p:nvSpPr>
        <p:spPr>
          <a:xfrm>
            <a:off x="4511675" y="2133600"/>
            <a:ext cx="1008063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Arial" panose="020b0604020202020204" pitchFamily="34" charset="0"/>
                <a:ea typeface="隶书" panose="02010509060101010101" pitchFamily="1" charset="-122"/>
              </a:rPr>
              <a:t>总</a:t>
            </a:r>
          </a:p>
          <a:p>
            <a:pPr>
              <a:spcBef>
                <a:spcPct val="50000"/>
              </a:spcBef>
            </a:pPr>
            <a:r>
              <a:rPr lang="zh-CN" altLang="en-US" sz="5400" b="1">
                <a:latin typeface="Arial" panose="020b0604020202020204" pitchFamily="34" charset="0"/>
                <a:ea typeface="隶书" panose="02010509060101010101" pitchFamily="1" charset="-122"/>
              </a:rPr>
              <a:t>分</a:t>
            </a:r>
          </a:p>
          <a:p>
            <a:pPr>
              <a:spcBef>
                <a:spcPct val="50000"/>
              </a:spcBef>
            </a:pPr>
            <a:r>
              <a:rPr lang="zh-CN" altLang="en-US" sz="5400" b="1">
                <a:latin typeface="Arial" panose="020b0604020202020204" pitchFamily="34" charset="0"/>
                <a:ea typeface="隶书" panose="02010509060101010101" pitchFamily="1" charset="-122"/>
              </a:rPr>
              <a:t>总</a:t>
            </a:r>
          </a:p>
        </p:txBody>
      </p:sp>
      <p:sp>
        <p:nvSpPr>
          <p:cNvPr id="8198" name="矩形标注 8197"/>
          <p:cNvSpPr/>
          <p:nvPr/>
        </p:nvSpPr>
        <p:spPr>
          <a:xfrm>
            <a:off x="6816725" y="1484313"/>
            <a:ext cx="1654175" cy="792162"/>
          </a:xfrm>
          <a:prstGeom prst="wedgeRectCallout">
            <a:avLst>
              <a:gd name="adj1" fmla="val -127639"/>
              <a:gd name="adj2" fmla="val 9488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latin typeface="Arial" panose="020b0604020202020204" pitchFamily="34" charset="0"/>
              </a:rPr>
              <a:t>点题</a:t>
            </a:r>
          </a:p>
        </p:txBody>
      </p:sp>
      <p:sp>
        <p:nvSpPr>
          <p:cNvPr id="8199" name="矩形标注 8198"/>
          <p:cNvSpPr/>
          <p:nvPr/>
        </p:nvSpPr>
        <p:spPr>
          <a:xfrm>
            <a:off x="6816725" y="2349500"/>
            <a:ext cx="2087563" cy="2519363"/>
          </a:xfrm>
          <a:prstGeom prst="wedgeRectCallout">
            <a:avLst>
              <a:gd name="adj1" fmla="val -114259"/>
              <a:gd name="adj2" fmla="val 1118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en-US" altLang="zh-CN" sz="2800" b="1">
              <a:latin typeface="Arial" panose="020b0604020202020204" pitchFamily="34" charset="0"/>
            </a:endParaRPr>
          </a:p>
          <a:p>
            <a:endParaRPr lang="en-US" altLang="zh-CN" sz="2800" b="1">
              <a:latin typeface="Arial" panose="020b0604020202020204" pitchFamily="34" charset="0"/>
            </a:endParaRPr>
          </a:p>
          <a:p>
            <a:endParaRPr lang="en-US" altLang="zh-CN" sz="2800" b="1">
              <a:latin typeface="Arial" panose="020b0604020202020204" pitchFamily="34" charset="0"/>
            </a:endParaRPr>
          </a:p>
          <a:p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8200" name="矩形标注 8199"/>
          <p:cNvSpPr/>
          <p:nvPr/>
        </p:nvSpPr>
        <p:spPr>
          <a:xfrm>
            <a:off x="6816725" y="5013325"/>
            <a:ext cx="1800225" cy="792163"/>
          </a:xfrm>
          <a:prstGeom prst="wedgeRectCallout">
            <a:avLst>
              <a:gd name="adj1" fmla="val -123546"/>
              <a:gd name="adj2" fmla="val -3356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latin typeface="Arial" panose="020b0604020202020204" pitchFamily="34" charset="0"/>
              </a:rPr>
              <a:t>总结</a:t>
            </a:r>
          </a:p>
        </p:txBody>
      </p:sp>
      <p:sp>
        <p:nvSpPr>
          <p:cNvPr id="8201" name="左大括号 8200"/>
          <p:cNvSpPr/>
          <p:nvPr/>
        </p:nvSpPr>
        <p:spPr>
          <a:xfrm>
            <a:off x="4008438" y="1989138"/>
            <a:ext cx="142875" cy="3816350"/>
          </a:xfrm>
          <a:prstGeom prst="leftBrace">
            <a:avLst>
              <a:gd name="adj1" fmla="val 22259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矩形 8201"/>
          <p:cNvSpPr/>
          <p:nvPr/>
        </p:nvSpPr>
        <p:spPr>
          <a:xfrm>
            <a:off x="6816725" y="2420938"/>
            <a:ext cx="2303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一、全貌</a:t>
            </a:r>
          </a:p>
        </p:txBody>
      </p:sp>
      <p:sp>
        <p:nvSpPr>
          <p:cNvPr id="8203" name="矩形 8202"/>
          <p:cNvSpPr/>
          <p:nvPr/>
        </p:nvSpPr>
        <p:spPr>
          <a:xfrm>
            <a:off x="6816725" y="2924175"/>
            <a:ext cx="2374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二、源起</a:t>
            </a:r>
          </a:p>
        </p:txBody>
      </p:sp>
      <p:sp>
        <p:nvSpPr>
          <p:cNvPr id="8204" name="矩形 8203"/>
          <p:cNvSpPr/>
          <p:nvPr/>
        </p:nvSpPr>
        <p:spPr>
          <a:xfrm>
            <a:off x="6816725" y="3573463"/>
            <a:ext cx="23034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三、结构</a:t>
            </a:r>
          </a:p>
        </p:txBody>
      </p:sp>
      <p:sp>
        <p:nvSpPr>
          <p:cNvPr id="8205" name="矩形 8204"/>
          <p:cNvSpPr/>
          <p:nvPr/>
        </p:nvSpPr>
        <p:spPr>
          <a:xfrm>
            <a:off x="6816725" y="4149725"/>
            <a:ext cx="2374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四、浮雕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2" grpId="0"/>
      <p:bldP spid="8203" grpId="0"/>
      <p:bldP spid="8204" grpId="0"/>
      <p:bldP spid="82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zh-CN" altLang="en-US" sz="4800"/>
              <a:t>课文分析（</a:t>
            </a:r>
            <a:r>
              <a:rPr lang="en-US" altLang="zh-CN" sz="4800"/>
              <a:t>6</a:t>
            </a:r>
            <a:r>
              <a:rPr lang="en-US" altLang="zh-CN" sz="4800">
                <a:latin typeface="Arial" panose="020b0604020202020204" pitchFamily="34" charset="0"/>
              </a:rPr>
              <a:t>——</a:t>
            </a:r>
            <a:r>
              <a:rPr lang="en-US" altLang="zh-CN" sz="4800"/>
              <a:t>10</a:t>
            </a:r>
            <a:r>
              <a:rPr lang="zh-CN" altLang="en-US" sz="4800"/>
              <a:t>节）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2498725" y="2609850"/>
            <a:ext cx="6894830" cy="8604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marL="457200" indent="-457200">
              <a:buAutoNum type="arabicPlain"/>
            </a:pPr>
            <a:r>
              <a:rPr lang="en-US" altLang="zh-CN" sz="3200" b="1">
                <a:solidFill>
                  <a:srgbClr val="00808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这一部分重点介绍了哪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座浮雕</a:t>
            </a:r>
            <a:r>
              <a:rPr lang="zh-CN" altLang="en-US" sz="3200" b="1">
                <a:latin typeface="Arial" panose="020b0604020202020204" pitchFamily="34" charset="0"/>
              </a:rPr>
              <a:t>？</a:t>
            </a:r>
          </a:p>
          <a:p>
            <a:pPr marL="457200" indent="-457200">
              <a:buNone/>
            </a:pPr>
            <a:r>
              <a:rPr lang="zh-CN" altLang="en-US" b="1">
                <a:latin typeface="Arial" panose="020b0604020202020204" pitchFamily="34" charset="0"/>
              </a:rPr>
              <a:t>    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2514600" y="3729038"/>
            <a:ext cx="591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solidFill>
                  <a:srgbClr val="008080"/>
                </a:solidFill>
                <a:latin typeface="Arial" panose="020b0604020202020204" pitchFamily="34" charset="0"/>
              </a:rPr>
              <a:t>2.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作者是按什么顺序来介绍的？</a:t>
            </a:r>
          </a:p>
        </p:txBody>
      </p:sp>
      <p:sp>
        <p:nvSpPr>
          <p:cNvPr id="16389" name="文本框 16388"/>
          <p:cNvSpPr txBox="1"/>
          <p:nvPr/>
        </p:nvSpPr>
        <p:spPr>
          <a:xfrm>
            <a:off x="5334000" y="1447800"/>
            <a:ext cx="18415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</a:rPr>
              <a:t>分组讨论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10" name="图片 43009" descr="b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04800"/>
            <a:ext cx="32766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1905000" y="5029200"/>
            <a:ext cx="3383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rgbClr val="9933FF"/>
                </a:solidFill>
                <a:latin typeface="Arial" panose="020b0604020202020204" pitchFamily="34" charset="0"/>
              </a:rPr>
              <a:t>人民英雄纪念碑</a:t>
            </a:r>
          </a:p>
        </p:txBody>
      </p:sp>
      <p:sp>
        <p:nvSpPr>
          <p:cNvPr id="43012" name="矩形 43011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sz="44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43013" name="对象 43012"/>
          <p:cNvGraphicFramePr>
            <a:graphicFrameLocks noChangeAspect="1"/>
          </p:cNvGraphicFramePr>
          <p:nvPr/>
        </p:nvGraphicFramePr>
        <p:xfrm>
          <a:off x="5257800" y="0"/>
          <a:ext cx="5029200" cy="3124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3" imgW="5486400" imgH="2120900" progId="Photoshop.Image.7">
                  <p:embed/>
                </p:oleObj>
              </mc:Choice>
              <mc:Fallback>
                <p:oleObj r:id="rId3" imgW="5486400" imgH="2120900" progId="Photoshop.Image.7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57800" y="0"/>
                        <a:ext cx="5029200" cy="312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4" name="文本框 43013"/>
          <p:cNvSpPr txBox="1"/>
          <p:nvPr/>
        </p:nvSpPr>
        <p:spPr>
          <a:xfrm>
            <a:off x="5486400" y="3048000"/>
            <a:ext cx="46431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销毁鸦片烟  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1839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</a:p>
        </p:txBody>
      </p:sp>
      <p:graphicFrame>
        <p:nvGraphicFramePr>
          <p:cNvPr id="43015" name="对象 43014"/>
          <p:cNvGraphicFramePr>
            <a:graphicFrameLocks noChangeAspect="1"/>
          </p:cNvGraphicFramePr>
          <p:nvPr/>
        </p:nvGraphicFramePr>
        <p:xfrm>
          <a:off x="5334000" y="3581400"/>
          <a:ext cx="4953000" cy="2667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5" imgW="5638800" imgH="2146300" progId="Photoshop.Image.7">
                  <p:embed/>
                </p:oleObj>
              </mc:Choice>
              <mc:Fallback>
                <p:oleObj r:id="rId5" imgW="5638800" imgH="2146300" progId="Photoshop.Image.7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34000" y="3581400"/>
                        <a:ext cx="4953000" cy="2667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6" name="文本框 43015"/>
          <p:cNvSpPr txBox="1"/>
          <p:nvPr/>
        </p:nvSpPr>
        <p:spPr>
          <a:xfrm>
            <a:off x="5791200" y="6216650"/>
            <a:ext cx="3865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金田起义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1851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</a:p>
        </p:txBody>
      </p:sp>
      <p:sp>
        <p:nvSpPr>
          <p:cNvPr id="43017" name="文本框 43016"/>
          <p:cNvSpPr txBox="1"/>
          <p:nvPr/>
        </p:nvSpPr>
        <p:spPr>
          <a:xfrm>
            <a:off x="2514600" y="5562600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solidFill>
                  <a:srgbClr val="006600"/>
                </a:solidFill>
                <a:latin typeface="Arial" panose="020b0604020202020204" pitchFamily="34" charset="0"/>
              </a:rPr>
              <a:t>（东）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  <p:bldP spid="430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34" name="图片 44033" descr="b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04800"/>
            <a:ext cx="3276600" cy="47244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4035" name="对象 44034"/>
          <p:cNvGraphicFramePr>
            <a:graphicFrameLocks noChangeAspect="1"/>
          </p:cNvGraphicFramePr>
          <p:nvPr/>
        </p:nvGraphicFramePr>
        <p:xfrm>
          <a:off x="5257800" y="0"/>
          <a:ext cx="5181600" cy="2133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3" imgW="5143500" imgH="3098800" progId="Photoshop.Image.7">
                  <p:embed/>
                </p:oleObj>
              </mc:Choice>
              <mc:Fallback>
                <p:oleObj r:id="rId3" imgW="5143500" imgH="3098800" progId="Photoshop.Image.7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57800" y="0"/>
                        <a:ext cx="5181600" cy="213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6" name="文本框 44035"/>
          <p:cNvSpPr txBox="1"/>
          <p:nvPr/>
        </p:nvSpPr>
        <p:spPr>
          <a:xfrm>
            <a:off x="6019800" y="1905000"/>
            <a:ext cx="3840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武昌起义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1911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</a:p>
        </p:txBody>
      </p:sp>
      <p:graphicFrame>
        <p:nvGraphicFramePr>
          <p:cNvPr id="44037" name="对象 44036"/>
          <p:cNvGraphicFramePr>
            <a:graphicFrameLocks noChangeAspect="1"/>
          </p:cNvGraphicFramePr>
          <p:nvPr/>
        </p:nvGraphicFramePr>
        <p:xfrm>
          <a:off x="5257800" y="2438400"/>
          <a:ext cx="5181600" cy="18288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5" imgW="5676900" imgH="3200400" progId="Photoshop.Image.4">
                  <p:embed/>
                </p:oleObj>
              </mc:Choice>
              <mc:Fallback>
                <p:oleObj r:id="rId5" imgW="5676900" imgH="3200400" progId="Photoshop.Image.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57800" y="2438400"/>
                        <a:ext cx="5181600" cy="182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8" name="文本框 44037"/>
          <p:cNvSpPr txBox="1"/>
          <p:nvPr/>
        </p:nvSpPr>
        <p:spPr>
          <a:xfrm>
            <a:off x="5486400" y="3962400"/>
            <a:ext cx="4653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五四爱国运动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1919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</a:p>
        </p:txBody>
      </p:sp>
      <p:graphicFrame>
        <p:nvGraphicFramePr>
          <p:cNvPr id="44039" name="对象 44038"/>
          <p:cNvGraphicFramePr>
            <a:graphicFrameLocks noChangeAspect="1"/>
          </p:cNvGraphicFramePr>
          <p:nvPr/>
        </p:nvGraphicFramePr>
        <p:xfrm>
          <a:off x="5334000" y="4572000"/>
          <a:ext cx="5181600" cy="2286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7" imgW="5829300" imgH="3314700" progId="Photoshop.Image.4">
                  <p:embed/>
                </p:oleObj>
              </mc:Choice>
              <mc:Fallback>
                <p:oleObj r:id="rId7" imgW="5829300" imgH="3314700" progId="Photoshop.Image.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34000" y="4572000"/>
                        <a:ext cx="5181600" cy="228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0" name="文本框 44039"/>
          <p:cNvSpPr txBox="1"/>
          <p:nvPr/>
        </p:nvSpPr>
        <p:spPr>
          <a:xfrm>
            <a:off x="2590800" y="6216650"/>
            <a:ext cx="3865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五卅运动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1925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</a:p>
        </p:txBody>
      </p:sp>
      <p:sp>
        <p:nvSpPr>
          <p:cNvPr id="44041" name="文本框 44040"/>
          <p:cNvSpPr txBox="1"/>
          <p:nvPr/>
        </p:nvSpPr>
        <p:spPr>
          <a:xfrm>
            <a:off x="1752600" y="5029200"/>
            <a:ext cx="3383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rgbClr val="9933FF"/>
                </a:solidFill>
                <a:latin typeface="Arial" panose="020b0604020202020204" pitchFamily="34" charset="0"/>
              </a:rPr>
              <a:t>人民英雄纪念碑</a:t>
            </a:r>
          </a:p>
        </p:txBody>
      </p:sp>
      <p:sp>
        <p:nvSpPr>
          <p:cNvPr id="44042" name="文本框 44041"/>
          <p:cNvSpPr txBox="1"/>
          <p:nvPr/>
        </p:nvSpPr>
        <p:spPr>
          <a:xfrm>
            <a:off x="2651125" y="5526088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666633"/>
                </a:solidFill>
                <a:latin typeface="Arial" panose="020b0604020202020204" pitchFamily="34" charset="0"/>
              </a:rPr>
              <a:t>（南）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8" grpId="0"/>
      <p:bldP spid="440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8" name="图片 45057" descr="b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04800"/>
            <a:ext cx="32766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文本框 45058"/>
          <p:cNvSpPr txBox="1"/>
          <p:nvPr/>
        </p:nvSpPr>
        <p:spPr>
          <a:xfrm>
            <a:off x="1524000" y="5105400"/>
            <a:ext cx="3383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rgbClr val="9933FF"/>
                </a:solidFill>
                <a:latin typeface="Arial" panose="020b0604020202020204" pitchFamily="34" charset="0"/>
              </a:rPr>
              <a:t>人民英雄纪念碑</a:t>
            </a:r>
          </a:p>
        </p:txBody>
      </p:sp>
      <p:sp>
        <p:nvSpPr>
          <p:cNvPr id="45060" name="文本框 45059"/>
          <p:cNvSpPr txBox="1"/>
          <p:nvPr/>
        </p:nvSpPr>
        <p:spPr>
          <a:xfrm>
            <a:off x="2514600" y="5791200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006600"/>
                </a:solidFill>
                <a:latin typeface="Arial" panose="020b0604020202020204" pitchFamily="34" charset="0"/>
              </a:rPr>
              <a:t>（西）</a:t>
            </a:r>
          </a:p>
        </p:txBody>
      </p:sp>
      <p:graphicFrame>
        <p:nvGraphicFramePr>
          <p:cNvPr id="45061" name="对象 45060"/>
          <p:cNvGraphicFramePr>
            <a:graphicFrameLocks noChangeAspect="1"/>
          </p:cNvGraphicFramePr>
          <p:nvPr/>
        </p:nvGraphicFramePr>
        <p:xfrm>
          <a:off x="5181600" y="0"/>
          <a:ext cx="5334000" cy="2667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3" imgW="5676900" imgH="2197100" progId="Photoshop.Image.4">
                  <p:embed/>
                </p:oleObj>
              </mc:Choice>
              <mc:Fallback>
                <p:oleObj r:id="rId3" imgW="5676900" imgH="2197100" progId="Photoshop.Image.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1600" y="0"/>
                        <a:ext cx="5334000" cy="2667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2" name="文本框 45061"/>
          <p:cNvSpPr txBox="1"/>
          <p:nvPr/>
        </p:nvSpPr>
        <p:spPr>
          <a:xfrm>
            <a:off x="5791200" y="2514600"/>
            <a:ext cx="3738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南昌起义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1927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年</a:t>
            </a:r>
          </a:p>
        </p:txBody>
      </p:sp>
      <p:graphicFrame>
        <p:nvGraphicFramePr>
          <p:cNvPr id="45063" name="对象 45062"/>
          <p:cNvGraphicFramePr>
            <a:graphicFrameLocks noChangeAspect="1"/>
          </p:cNvGraphicFramePr>
          <p:nvPr/>
        </p:nvGraphicFramePr>
        <p:xfrm>
          <a:off x="5334000" y="3124200"/>
          <a:ext cx="5334000" cy="2667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5" imgW="2768600" imgH="990600" progId="Photoshop.Image.4">
                  <p:embed/>
                </p:oleObj>
              </mc:Choice>
              <mc:Fallback>
                <p:oleObj r:id="rId5" imgW="2768600" imgH="990600" progId="Photoshop.Image.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34000" y="3124200"/>
                        <a:ext cx="5334000" cy="2667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4" name="文本框 45063"/>
          <p:cNvSpPr txBox="1"/>
          <p:nvPr/>
        </p:nvSpPr>
        <p:spPr>
          <a:xfrm>
            <a:off x="6019800" y="5791200"/>
            <a:ext cx="314071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抗日敌后游击战 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抗日战争时期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  <p:bldP spid="450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082" name="图片 46081" descr="b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609600"/>
            <a:ext cx="32766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文本框 46082"/>
          <p:cNvSpPr txBox="1"/>
          <p:nvPr/>
        </p:nvSpPr>
        <p:spPr>
          <a:xfrm>
            <a:off x="1524000" y="5410200"/>
            <a:ext cx="3383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rgbClr val="9933FF"/>
                </a:solidFill>
                <a:latin typeface="Arial" panose="020b0604020202020204" pitchFamily="34" charset="0"/>
              </a:rPr>
              <a:t>人民英雄纪念碑</a:t>
            </a:r>
          </a:p>
        </p:txBody>
      </p:sp>
      <p:sp>
        <p:nvSpPr>
          <p:cNvPr id="46084" name="文本框 46083"/>
          <p:cNvSpPr txBox="1"/>
          <p:nvPr/>
        </p:nvSpPr>
        <p:spPr>
          <a:xfrm>
            <a:off x="2286000" y="6096000"/>
            <a:ext cx="1859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 b="1">
                <a:solidFill>
                  <a:srgbClr val="006600"/>
                </a:solidFill>
                <a:latin typeface="Arial" panose="020b0604020202020204" pitchFamily="34" charset="0"/>
              </a:rPr>
              <a:t>（北）</a:t>
            </a:r>
          </a:p>
        </p:txBody>
      </p:sp>
      <p:graphicFrame>
        <p:nvGraphicFramePr>
          <p:cNvPr id="46085" name="对象 46084"/>
          <p:cNvGraphicFramePr>
            <a:graphicFrameLocks noChangeAspect="1"/>
          </p:cNvGraphicFramePr>
          <p:nvPr/>
        </p:nvGraphicFramePr>
        <p:xfrm>
          <a:off x="5334000" y="0"/>
          <a:ext cx="5334000" cy="2514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3" imgW="2743200" imgH="850900" progId="Photoshop.Image.7">
                  <p:embed/>
                </p:oleObj>
              </mc:Choice>
              <mc:Fallback>
                <p:oleObj r:id="rId3" imgW="2743200" imgH="850900" progId="Photoshop.Image.7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0" y="0"/>
                        <a:ext cx="5334000" cy="2514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文本框 46085"/>
          <p:cNvSpPr txBox="1"/>
          <p:nvPr/>
        </p:nvSpPr>
        <p:spPr>
          <a:xfrm>
            <a:off x="6172200" y="2438400"/>
            <a:ext cx="335724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胜利渡长江 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       解放全中国</a:t>
            </a:r>
          </a:p>
        </p:txBody>
      </p:sp>
      <p:pic>
        <p:nvPicPr>
          <p:cNvPr id="46087" name="图片 46086" descr="支援前线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3505200"/>
            <a:ext cx="25146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46087" descr="欢迎人民解放军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4800" y="3505200"/>
            <a:ext cx="27432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9" name="文本框 46088"/>
          <p:cNvSpPr txBox="1"/>
          <p:nvPr/>
        </p:nvSpPr>
        <p:spPr>
          <a:xfrm>
            <a:off x="5181600" y="6019800"/>
            <a:ext cx="2438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</a:rPr>
              <a:t>热烈支援前线</a:t>
            </a:r>
          </a:p>
        </p:txBody>
      </p:sp>
      <p:sp>
        <p:nvSpPr>
          <p:cNvPr id="46090" name="文本框 46089"/>
          <p:cNvSpPr txBox="1"/>
          <p:nvPr/>
        </p:nvSpPr>
        <p:spPr>
          <a:xfrm>
            <a:off x="8229600" y="6096000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</a:rPr>
              <a:t>欢迎解放军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9" grpId="0"/>
      <p:bldP spid="460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矩形 17409"/>
          <p:cNvSpPr/>
          <p:nvPr/>
        </p:nvSpPr>
        <p:spPr>
          <a:xfrm>
            <a:off x="2209800" y="457200"/>
            <a:ext cx="7543800" cy="571500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1" name="矩形 17410"/>
          <p:cNvSpPr/>
          <p:nvPr/>
        </p:nvSpPr>
        <p:spPr>
          <a:xfrm>
            <a:off x="4114800" y="1752600"/>
            <a:ext cx="3276600" cy="2895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直接连接符 17411"/>
          <p:cNvSpPr/>
          <p:nvPr/>
        </p:nvSpPr>
        <p:spPr>
          <a:xfrm>
            <a:off x="7467600" y="3048000"/>
            <a:ext cx="2286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13" name="直接连接符 17412"/>
          <p:cNvSpPr/>
          <p:nvPr/>
        </p:nvSpPr>
        <p:spPr>
          <a:xfrm rot="-21560412" flipV="1">
            <a:off x="2286000" y="3200400"/>
            <a:ext cx="182880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14" name="直接连接符 17413"/>
          <p:cNvSpPr/>
          <p:nvPr/>
        </p:nvSpPr>
        <p:spPr>
          <a:xfrm flipV="1">
            <a:off x="2209800" y="4495800"/>
            <a:ext cx="1905000" cy="1676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15" name="直接连接符 17414"/>
          <p:cNvSpPr/>
          <p:nvPr/>
        </p:nvSpPr>
        <p:spPr>
          <a:xfrm>
            <a:off x="7391400" y="4495800"/>
            <a:ext cx="2362200" cy="1600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16" name="直接连接符 17415"/>
          <p:cNvSpPr/>
          <p:nvPr/>
        </p:nvSpPr>
        <p:spPr>
          <a:xfrm flipV="1">
            <a:off x="7391400" y="457200"/>
            <a:ext cx="2286000" cy="1295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17" name="直接连接符 17416"/>
          <p:cNvSpPr/>
          <p:nvPr/>
        </p:nvSpPr>
        <p:spPr>
          <a:xfrm>
            <a:off x="2209800" y="533400"/>
            <a:ext cx="1905000" cy="1219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18" name="直接连接符 17417"/>
          <p:cNvSpPr/>
          <p:nvPr/>
        </p:nvSpPr>
        <p:spPr>
          <a:xfrm flipH="1">
            <a:off x="4114800" y="533400"/>
            <a:ext cx="0" cy="1219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19" name="直接连接符 17418"/>
          <p:cNvSpPr/>
          <p:nvPr/>
        </p:nvSpPr>
        <p:spPr>
          <a:xfrm flipH="1">
            <a:off x="7391400" y="457200"/>
            <a:ext cx="0" cy="1295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20" name="文本框 17419"/>
          <p:cNvSpPr txBox="1"/>
          <p:nvPr/>
        </p:nvSpPr>
        <p:spPr>
          <a:xfrm>
            <a:off x="7535863" y="1917700"/>
            <a:ext cx="18557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hlinkClick action="ppaction://noaction"/>
              </a:rPr>
              <a:t>虎门硝烟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7421" name="文本框 17420"/>
          <p:cNvSpPr txBox="1"/>
          <p:nvPr/>
        </p:nvSpPr>
        <p:spPr>
          <a:xfrm>
            <a:off x="7696200" y="388620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hlinkClick action="ppaction://noaction"/>
              </a:rPr>
              <a:t>金田起义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7422" name="文本框 17421"/>
          <p:cNvSpPr txBox="1"/>
          <p:nvPr/>
        </p:nvSpPr>
        <p:spPr>
          <a:xfrm>
            <a:off x="6629400" y="5334000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hlinkClick action="ppaction://noaction"/>
              </a:rPr>
              <a:t>武昌起义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7423" name="直接连接符 17422"/>
          <p:cNvSpPr/>
          <p:nvPr/>
        </p:nvSpPr>
        <p:spPr>
          <a:xfrm flipH="1">
            <a:off x="4724400" y="4648200"/>
            <a:ext cx="0" cy="1447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24" name="直接连接符 17423"/>
          <p:cNvSpPr/>
          <p:nvPr/>
        </p:nvSpPr>
        <p:spPr>
          <a:xfrm>
            <a:off x="6477000" y="4648200"/>
            <a:ext cx="76200" cy="1447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425" name="文本框 17424"/>
          <p:cNvSpPr txBox="1"/>
          <p:nvPr/>
        </p:nvSpPr>
        <p:spPr>
          <a:xfrm>
            <a:off x="5029200" y="4953000"/>
            <a:ext cx="12954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hlinkClick action="ppaction://noaction"/>
              </a:rPr>
              <a:t>五四爱国运动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7426" name="文本框 17425"/>
          <p:cNvSpPr txBox="1"/>
          <p:nvPr/>
        </p:nvSpPr>
        <p:spPr>
          <a:xfrm>
            <a:off x="2895600" y="5562600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hlinkClick action="ppaction://noaction"/>
              </a:rPr>
              <a:t>五卅运动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7427" name="文本框 17426"/>
          <p:cNvSpPr txBox="1"/>
          <p:nvPr/>
        </p:nvSpPr>
        <p:spPr>
          <a:xfrm>
            <a:off x="2286000" y="3733800"/>
            <a:ext cx="1524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八一</a:t>
            </a:r>
            <a:r>
              <a:rPr lang="zh-CN" altLang="en-US" sz="2800" b="1">
                <a:latin typeface="Arial" panose="020b0604020202020204" pitchFamily="34" charset="0"/>
                <a:hlinkClick action="ppaction://noaction"/>
              </a:rPr>
              <a:t>南昌起义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7428" name="文本框 17427"/>
          <p:cNvSpPr txBox="1"/>
          <p:nvPr/>
        </p:nvSpPr>
        <p:spPr>
          <a:xfrm>
            <a:off x="2133600" y="1905000"/>
            <a:ext cx="20574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抗日敌后</a:t>
            </a:r>
            <a:r>
              <a:rPr lang="zh-CN" altLang="en-US" sz="2800" b="1">
                <a:latin typeface="Arial" panose="020b0604020202020204" pitchFamily="34" charset="0"/>
                <a:hlinkClick action="ppaction://noaction"/>
              </a:rPr>
              <a:t>游击战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7429" name="文本框 17428"/>
          <p:cNvSpPr txBox="1"/>
          <p:nvPr/>
        </p:nvSpPr>
        <p:spPr>
          <a:xfrm>
            <a:off x="2133600" y="457200"/>
            <a:ext cx="221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   </a:t>
            </a:r>
            <a:r>
              <a:rPr lang="zh-CN" altLang="x-none" sz="2800" b="1">
                <a:latin typeface="Arial" panose="020b0604020202020204" pitchFamily="34" charset="0"/>
              </a:rPr>
              <a:t>欢迎解放</a:t>
            </a:r>
            <a:r>
              <a:rPr lang="zh-CN" altLang="en-US" sz="2800" b="1">
                <a:latin typeface="Arial" panose="020b0604020202020204" pitchFamily="34" charset="0"/>
              </a:rPr>
              <a:t>军</a:t>
            </a:r>
            <a:endParaRPr lang="zh-CN" altLang="x-none" sz="2800" b="1">
              <a:latin typeface="Arial" panose="020b0604020202020204" pitchFamily="34" charset="0"/>
            </a:endParaRPr>
          </a:p>
        </p:txBody>
      </p:sp>
      <p:sp>
        <p:nvSpPr>
          <p:cNvPr id="17430" name="文本框 17429"/>
          <p:cNvSpPr txBox="1"/>
          <p:nvPr/>
        </p:nvSpPr>
        <p:spPr>
          <a:xfrm>
            <a:off x="4648200" y="609600"/>
            <a:ext cx="25273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u="sng">
                <a:latin typeface="Arial" panose="020b0604020202020204" pitchFamily="34" charset="0"/>
                <a:hlinkClick action="ppaction://noaction"/>
              </a:rPr>
              <a:t>胜利渡长江</a:t>
            </a:r>
            <a:r>
              <a:rPr lang="zh-CN" altLang="en-US" sz="2400" b="1">
                <a:latin typeface="Arial" panose="020b0604020202020204" pitchFamily="34" charset="0"/>
              </a:rPr>
              <a:t>，解放全中国</a:t>
            </a:r>
          </a:p>
        </p:txBody>
      </p:sp>
      <p:sp>
        <p:nvSpPr>
          <p:cNvPr id="17431" name="文本框 17430"/>
          <p:cNvSpPr txBox="1"/>
          <p:nvPr/>
        </p:nvSpPr>
        <p:spPr>
          <a:xfrm>
            <a:off x="7543800" y="533400"/>
            <a:ext cx="1752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支援前线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菜单弹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/>
      <p:bldP spid="17421" grpId="0"/>
      <p:bldP spid="17422" grpId="0"/>
      <p:bldP spid="17425" grpId="0"/>
      <p:bldP spid="17426" grpId="0"/>
      <p:bldP spid="17427" grpId="0"/>
      <p:bldP spid="17428" grpId="0"/>
      <p:bldP spid="17429" grpId="0"/>
      <p:bldP spid="17430" grpId="0"/>
      <p:bldP spid="174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文本框 48129"/>
          <p:cNvSpPr txBox="1"/>
          <p:nvPr/>
        </p:nvSpPr>
        <p:spPr>
          <a:xfrm>
            <a:off x="3124200" y="838200"/>
            <a:ext cx="70408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>
                <a:latin typeface="Arial" panose="020b0604020202020204" pitchFamily="34" charset="0"/>
              </a:rPr>
              <a:t>这一部分的说明顺序：</a:t>
            </a:r>
          </a:p>
        </p:txBody>
      </p:sp>
      <p:sp>
        <p:nvSpPr>
          <p:cNvPr id="48131" name="文本框 48130"/>
          <p:cNvSpPr txBox="1"/>
          <p:nvPr/>
        </p:nvSpPr>
        <p:spPr>
          <a:xfrm>
            <a:off x="2101850" y="2438400"/>
            <a:ext cx="862647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400" b="1">
                <a:solidFill>
                  <a:srgbClr val="006600"/>
                </a:solidFill>
                <a:latin typeface="Arial" panose="020b0604020202020204" pitchFamily="34" charset="0"/>
              </a:rPr>
              <a:t>1 </a:t>
            </a:r>
            <a:r>
              <a:rPr lang="en-US" altLang="zh-CN" sz="4400">
                <a:solidFill>
                  <a:srgbClr val="0066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400" b="1">
                <a:solidFill>
                  <a:srgbClr val="006600"/>
                </a:solidFill>
                <a:latin typeface="Arial" panose="020b0604020202020204" pitchFamily="34" charset="0"/>
              </a:rPr>
              <a:t>从东到南到西再到北的空间顺序</a:t>
            </a:r>
          </a:p>
        </p:txBody>
      </p:sp>
      <p:sp>
        <p:nvSpPr>
          <p:cNvPr id="48132" name="文本框 48131"/>
          <p:cNvSpPr txBox="1"/>
          <p:nvPr/>
        </p:nvSpPr>
        <p:spPr>
          <a:xfrm>
            <a:off x="2057400" y="3505200"/>
            <a:ext cx="781875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4400" b="1">
                <a:solidFill>
                  <a:srgbClr val="006600"/>
                </a:solidFill>
                <a:latin typeface="Arial" panose="020b0604020202020204" pitchFamily="34" charset="0"/>
              </a:rPr>
              <a:t>2    </a:t>
            </a:r>
            <a:r>
              <a:rPr lang="zh-CN" altLang="en-US" sz="4400" b="1">
                <a:solidFill>
                  <a:srgbClr val="006600"/>
                </a:solidFill>
                <a:latin typeface="Arial" panose="020b0604020202020204" pitchFamily="34" charset="0"/>
              </a:rPr>
              <a:t>从近代再到现代的时间顺序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19457"/>
          <p:cNvSpPr txBox="1"/>
          <p:nvPr/>
        </p:nvSpPr>
        <p:spPr>
          <a:xfrm>
            <a:off x="2057400" y="457200"/>
            <a:ext cx="8101013" cy="4061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、根据上表你能说出作者介绍浮雕时用了什么顺序？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2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、第六节与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7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8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9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、</a:t>
            </a:r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10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有什么关系？</a:t>
            </a:r>
          </a:p>
        </p:txBody>
      </p:sp>
      <p:sp>
        <p:nvSpPr>
          <p:cNvPr id="19459" name="文本框 19458"/>
          <p:cNvSpPr txBox="1"/>
          <p:nvPr/>
        </p:nvSpPr>
        <p:spPr>
          <a:xfrm>
            <a:off x="2566988" y="2492375"/>
            <a:ext cx="74898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空间顺序 与时间顺序相结合</a:t>
            </a:r>
          </a:p>
        </p:txBody>
      </p:sp>
      <p:sp>
        <p:nvSpPr>
          <p:cNvPr id="19460" name="文本框 19459"/>
          <p:cNvSpPr txBox="1"/>
          <p:nvPr/>
        </p:nvSpPr>
        <p:spPr>
          <a:xfrm>
            <a:off x="4367213" y="4581525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总分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菜单弹出时发金属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文本框 27650"/>
          <p:cNvSpPr txBox="1"/>
          <p:nvPr/>
        </p:nvSpPr>
        <p:spPr>
          <a:xfrm>
            <a:off x="2971800" y="838200"/>
            <a:ext cx="5212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本文说明的顺序是：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2362200" y="2133600"/>
            <a:ext cx="7244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666633"/>
                </a:solidFill>
                <a:latin typeface="Arial" panose="020b0604020202020204" pitchFamily="34" charset="0"/>
              </a:rPr>
              <a:t>一、从远到近的空间顺序（</a:t>
            </a:r>
            <a:r>
              <a:rPr lang="en-US" altLang="zh-CN" sz="3600" b="1">
                <a:solidFill>
                  <a:srgbClr val="666633"/>
                </a:solidFill>
                <a:latin typeface="Arial" panose="020b0604020202020204" pitchFamily="34" charset="0"/>
              </a:rPr>
              <a:t>2-5</a:t>
            </a:r>
            <a:r>
              <a:rPr lang="zh-CN" altLang="en-US" sz="3600" b="1">
                <a:solidFill>
                  <a:srgbClr val="666633"/>
                </a:solidFill>
                <a:latin typeface="Arial" panose="020b0604020202020204" pitchFamily="34" charset="0"/>
              </a:rPr>
              <a:t>节）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2438400" y="3200400"/>
            <a:ext cx="707009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</a:rPr>
              <a:t>二、从东到南到西再到北的空间顺序</a:t>
            </a:r>
          </a:p>
          <a:p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</a:rPr>
              <a:t>       与从近代到现代的时间顺序相结合</a:t>
            </a:r>
          </a:p>
          <a:p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</a:rPr>
              <a:t>     （</a:t>
            </a:r>
            <a:r>
              <a:rPr lang="en-US" altLang="zh-CN" sz="3200" b="1">
                <a:solidFill>
                  <a:srgbClr val="666633"/>
                </a:solidFill>
                <a:latin typeface="Arial" panose="020b0604020202020204" pitchFamily="34" charset="0"/>
              </a:rPr>
              <a:t>6-10</a:t>
            </a:r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</a:rPr>
              <a:t>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文本框 9217"/>
          <p:cNvSpPr txBox="1"/>
          <p:nvPr/>
        </p:nvSpPr>
        <p:spPr>
          <a:xfrm>
            <a:off x="1524000" y="620713"/>
            <a:ext cx="54721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1">
                <a:latin typeface="Arial" panose="020b0604020202020204" pitchFamily="34" charset="0"/>
              </a:rPr>
              <a:t>一、检查预习情况：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1</a:t>
            </a:r>
            <a:r>
              <a:rPr lang="zh-CN" altLang="en-US" sz="2400" b="1">
                <a:latin typeface="Arial" panose="020b0604020202020204" pitchFamily="34" charset="0"/>
              </a:rPr>
              <a:t>、说出下列字的读音：</a:t>
            </a:r>
          </a:p>
        </p:txBody>
      </p:sp>
      <p:sp>
        <p:nvSpPr>
          <p:cNvPr id="9219" name="文本框 9218"/>
          <p:cNvSpPr txBox="1"/>
          <p:nvPr/>
        </p:nvSpPr>
        <p:spPr>
          <a:xfrm>
            <a:off x="2855913" y="3141663"/>
            <a:ext cx="1219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瞻仰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4800600" y="3200400"/>
            <a:ext cx="1371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镏金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6477000" y="3200400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上溯</a:t>
            </a:r>
          </a:p>
        </p:txBody>
      </p:sp>
      <p:sp>
        <p:nvSpPr>
          <p:cNvPr id="9222" name="矩形 9221"/>
          <p:cNvSpPr/>
          <p:nvPr/>
        </p:nvSpPr>
        <p:spPr>
          <a:xfrm>
            <a:off x="8458200" y="3233738"/>
            <a:ext cx="19589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重   幔</a:t>
            </a:r>
          </a:p>
        </p:txBody>
      </p:sp>
      <p:sp>
        <p:nvSpPr>
          <p:cNvPr id="9223" name="文本框 9222"/>
          <p:cNvSpPr txBox="1"/>
          <p:nvPr/>
        </p:nvSpPr>
        <p:spPr>
          <a:xfrm>
            <a:off x="2782888" y="4581525"/>
            <a:ext cx="152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庑殿</a:t>
            </a:r>
          </a:p>
        </p:txBody>
      </p:sp>
      <p:sp>
        <p:nvSpPr>
          <p:cNvPr id="9224" name="文本框 9223"/>
          <p:cNvSpPr txBox="1"/>
          <p:nvPr/>
        </p:nvSpPr>
        <p:spPr>
          <a:xfrm>
            <a:off x="4727575" y="4581525"/>
            <a:ext cx="1600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挑   衅</a:t>
            </a:r>
          </a:p>
        </p:txBody>
      </p:sp>
      <p:sp>
        <p:nvSpPr>
          <p:cNvPr id="9225" name="文本框 9224"/>
          <p:cNvSpPr txBox="1"/>
          <p:nvPr/>
        </p:nvSpPr>
        <p:spPr>
          <a:xfrm>
            <a:off x="6672263" y="4581525"/>
            <a:ext cx="1219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逾越</a:t>
            </a:r>
          </a:p>
        </p:txBody>
      </p:sp>
      <p:sp>
        <p:nvSpPr>
          <p:cNvPr id="9226" name="文本框 9225"/>
          <p:cNvSpPr txBox="1"/>
          <p:nvPr/>
        </p:nvSpPr>
        <p:spPr>
          <a:xfrm>
            <a:off x="8688388" y="4508500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天堑</a:t>
            </a:r>
          </a:p>
        </p:txBody>
      </p:sp>
      <p:sp>
        <p:nvSpPr>
          <p:cNvPr id="9227" name="文本框 9226"/>
          <p:cNvSpPr txBox="1"/>
          <p:nvPr/>
        </p:nvSpPr>
        <p:spPr>
          <a:xfrm>
            <a:off x="2590800" y="2514600"/>
            <a:ext cx="167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zh</a:t>
            </a: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ā</a:t>
            </a: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n</a:t>
            </a:r>
          </a:p>
        </p:txBody>
      </p:sp>
      <p:sp>
        <p:nvSpPr>
          <p:cNvPr id="9228" name="文本框 9227"/>
          <p:cNvSpPr txBox="1"/>
          <p:nvPr/>
        </p:nvSpPr>
        <p:spPr>
          <a:xfrm>
            <a:off x="4876800" y="2590800"/>
            <a:ext cx="990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liú</a:t>
            </a:r>
          </a:p>
        </p:txBody>
      </p:sp>
      <p:sp>
        <p:nvSpPr>
          <p:cNvPr id="9229" name="文本框 9228"/>
          <p:cNvSpPr txBox="1"/>
          <p:nvPr/>
        </p:nvSpPr>
        <p:spPr>
          <a:xfrm>
            <a:off x="7010400" y="2590800"/>
            <a:ext cx="1143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sù</a:t>
            </a:r>
          </a:p>
        </p:txBody>
      </p:sp>
      <p:sp>
        <p:nvSpPr>
          <p:cNvPr id="9230" name="文本框 9229"/>
          <p:cNvSpPr txBox="1"/>
          <p:nvPr/>
        </p:nvSpPr>
        <p:spPr>
          <a:xfrm>
            <a:off x="8040688" y="2565400"/>
            <a:ext cx="3124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chóng  màn</a:t>
            </a:r>
          </a:p>
        </p:txBody>
      </p:sp>
      <p:sp>
        <p:nvSpPr>
          <p:cNvPr id="9231" name="文本框 9230"/>
          <p:cNvSpPr txBox="1"/>
          <p:nvPr/>
        </p:nvSpPr>
        <p:spPr>
          <a:xfrm>
            <a:off x="2782888" y="4005263"/>
            <a:ext cx="914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w</a:t>
            </a: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ŭ</a:t>
            </a:r>
            <a:endParaRPr lang="en-US" altLang="zh-CN" sz="3600" b="1">
              <a:solidFill>
                <a:srgbClr val="CC6600"/>
              </a:solidFill>
              <a:latin typeface="Times New Roman" panose="02020603050405020304" pitchFamily="18" charset="0"/>
              <a:ea typeface="Batang" pitchFamily="18" charset="-127"/>
            </a:endParaRPr>
          </a:p>
        </p:txBody>
      </p:sp>
      <p:sp>
        <p:nvSpPr>
          <p:cNvPr id="9232" name="文本框 9231"/>
          <p:cNvSpPr txBox="1"/>
          <p:nvPr/>
        </p:nvSpPr>
        <p:spPr>
          <a:xfrm>
            <a:off x="4583113" y="4005263"/>
            <a:ext cx="2667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ti</a:t>
            </a: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o   xìn</a:t>
            </a:r>
          </a:p>
        </p:txBody>
      </p:sp>
      <p:sp>
        <p:nvSpPr>
          <p:cNvPr id="9233" name="文本框 9232"/>
          <p:cNvSpPr txBox="1"/>
          <p:nvPr/>
        </p:nvSpPr>
        <p:spPr>
          <a:xfrm>
            <a:off x="6743700" y="3933825"/>
            <a:ext cx="914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yú</a:t>
            </a:r>
          </a:p>
        </p:txBody>
      </p:sp>
      <p:sp>
        <p:nvSpPr>
          <p:cNvPr id="9234" name="文本框 9233"/>
          <p:cNvSpPr txBox="1"/>
          <p:nvPr/>
        </p:nvSpPr>
        <p:spPr>
          <a:xfrm>
            <a:off x="9120188" y="3933825"/>
            <a:ext cx="1066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6600"/>
                </a:solidFill>
                <a:latin typeface="Times New Roman" panose="02020603050405020304" pitchFamily="18" charset="0"/>
                <a:ea typeface="Batang" pitchFamily="18" charset="-127"/>
              </a:rPr>
              <a:t>qiàn</a:t>
            </a:r>
          </a:p>
        </p:txBody>
      </p:sp>
      <p:sp>
        <p:nvSpPr>
          <p:cNvPr id="9235" name="文本框 9234"/>
          <p:cNvSpPr txBox="1"/>
          <p:nvPr/>
        </p:nvSpPr>
        <p:spPr>
          <a:xfrm>
            <a:off x="2566988" y="5445125"/>
            <a:ext cx="3635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2</a:t>
            </a:r>
            <a:r>
              <a:rPr lang="zh-CN" altLang="en-US" sz="2400" b="1">
                <a:latin typeface="Arial" panose="020b0604020202020204" pitchFamily="34" charset="0"/>
              </a:rPr>
              <a:t>、解释下列几个词语：</a:t>
            </a:r>
          </a:p>
        </p:txBody>
      </p:sp>
      <p:sp>
        <p:nvSpPr>
          <p:cNvPr id="9236" name="矩形 9235"/>
          <p:cNvSpPr/>
          <p:nvPr/>
        </p:nvSpPr>
        <p:spPr>
          <a:xfrm>
            <a:off x="2927350" y="6021388"/>
            <a:ext cx="1187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上溯</a:t>
            </a:r>
          </a:p>
        </p:txBody>
      </p:sp>
      <p:sp>
        <p:nvSpPr>
          <p:cNvPr id="9237" name="矩形 9236"/>
          <p:cNvSpPr/>
          <p:nvPr/>
        </p:nvSpPr>
        <p:spPr>
          <a:xfrm>
            <a:off x="5016500" y="6021388"/>
            <a:ext cx="1193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挑   衅</a:t>
            </a:r>
          </a:p>
        </p:txBody>
      </p:sp>
      <p:sp>
        <p:nvSpPr>
          <p:cNvPr id="9238" name="矩形 9237"/>
          <p:cNvSpPr/>
          <p:nvPr/>
        </p:nvSpPr>
        <p:spPr>
          <a:xfrm>
            <a:off x="7104063" y="6021388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逾越</a:t>
            </a:r>
          </a:p>
        </p:txBody>
      </p:sp>
      <p:sp>
        <p:nvSpPr>
          <p:cNvPr id="9239" name="矩形 9238"/>
          <p:cNvSpPr/>
          <p:nvPr/>
        </p:nvSpPr>
        <p:spPr>
          <a:xfrm>
            <a:off x="8975725" y="6021388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天堑</a:t>
            </a:r>
          </a:p>
        </p:txBody>
      </p:sp>
      <p:sp>
        <p:nvSpPr>
          <p:cNvPr id="9242" name="流程图: 联系 9241"/>
          <p:cNvSpPr/>
          <p:nvPr/>
        </p:nvSpPr>
        <p:spPr>
          <a:xfrm>
            <a:off x="3071813" y="3860800"/>
            <a:ext cx="128587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3" name="流程图: 联系 9242"/>
          <p:cNvSpPr/>
          <p:nvPr/>
        </p:nvSpPr>
        <p:spPr>
          <a:xfrm>
            <a:off x="5087938" y="3860800"/>
            <a:ext cx="128587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4" name="流程图: 联系 9243"/>
          <p:cNvSpPr/>
          <p:nvPr/>
        </p:nvSpPr>
        <p:spPr>
          <a:xfrm>
            <a:off x="7319963" y="3860800"/>
            <a:ext cx="128587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5" name="流程图: 联系 9244"/>
          <p:cNvSpPr/>
          <p:nvPr/>
        </p:nvSpPr>
        <p:spPr>
          <a:xfrm>
            <a:off x="8759825" y="3860800"/>
            <a:ext cx="128588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6" name="流程图: 联系 9245"/>
          <p:cNvSpPr/>
          <p:nvPr/>
        </p:nvSpPr>
        <p:spPr>
          <a:xfrm>
            <a:off x="9696450" y="3860800"/>
            <a:ext cx="128588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7" name="流程图: 联系 9246"/>
          <p:cNvSpPr/>
          <p:nvPr/>
        </p:nvSpPr>
        <p:spPr>
          <a:xfrm>
            <a:off x="3000375" y="5229225"/>
            <a:ext cx="128588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8" name="流程图: 联系 9247"/>
          <p:cNvSpPr/>
          <p:nvPr/>
        </p:nvSpPr>
        <p:spPr>
          <a:xfrm>
            <a:off x="5016500" y="5157788"/>
            <a:ext cx="128588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9" name="流程图: 联系 9248"/>
          <p:cNvSpPr/>
          <p:nvPr/>
        </p:nvSpPr>
        <p:spPr>
          <a:xfrm>
            <a:off x="5951538" y="5157788"/>
            <a:ext cx="128587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50" name="流程图: 联系 9249"/>
          <p:cNvSpPr/>
          <p:nvPr/>
        </p:nvSpPr>
        <p:spPr>
          <a:xfrm>
            <a:off x="9551988" y="5157788"/>
            <a:ext cx="128587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51" name="流程图: 联系 9250"/>
          <p:cNvSpPr/>
          <p:nvPr/>
        </p:nvSpPr>
        <p:spPr>
          <a:xfrm>
            <a:off x="7032625" y="5229225"/>
            <a:ext cx="128588" cy="177800"/>
          </a:xfrm>
          <a:prstGeom prst="flowChartConnector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文本框 55297"/>
          <p:cNvSpPr txBox="1"/>
          <p:nvPr/>
        </p:nvSpPr>
        <p:spPr>
          <a:xfrm>
            <a:off x="2279650" y="1268413"/>
            <a:ext cx="7777163" cy="43694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i="1">
                <a:latin typeface="Arial" panose="020b0604020202020204" pitchFamily="34" charset="0"/>
                <a:ea typeface="楷体_GB2312" pitchFamily="49" charset="-122"/>
              </a:rPr>
              <a:t>三、</a:t>
            </a:r>
            <a:r>
              <a:rPr lang="zh-CN" altLang="en-US" sz="4400" b="1" i="1">
                <a:latin typeface="Arial" panose="020b0604020202020204" pitchFamily="34" charset="0"/>
                <a:ea typeface="楷体_GB2312" pitchFamily="49" charset="-122"/>
                <a:hlinkClick action="ppaction://noaction"/>
              </a:rPr>
              <a:t>本节小结：</a:t>
            </a:r>
            <a:endParaRPr lang="zh-CN" altLang="en-US" sz="4400" b="1" i="1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隶书" panose="02010509060101010101" pitchFamily="1" charset="-122"/>
              </a:rPr>
              <a:t>本文作者采用了以瞻仰者本人的活动（远－－－近）顺序为主，以纪念碑的方位（东－－南－－西－－北）顺序为辅，并在介绍浮雕时运用时间顺序（历史顺序）来组织材料的方法，向我们介绍了人民英雄纪念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文本框 47105"/>
          <p:cNvSpPr txBox="1"/>
          <p:nvPr/>
        </p:nvSpPr>
        <p:spPr>
          <a:xfrm>
            <a:off x="2279650" y="762000"/>
            <a:ext cx="83883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华文宋体" panose="02010600040101010101" pitchFamily="2" charset="-122"/>
              </a:rPr>
              <a:t>1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宋体" panose="02010600040101010101" pitchFamily="2" charset="-122"/>
              </a:rPr>
              <a:t>、介绍武昌起义浮雕时，运用了细节描写，    请找出。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  <a:ea typeface="华文宋体" panose="02010600040101010101" pitchFamily="2" charset="-122"/>
              </a:rPr>
              <a:t>2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宋体" panose="02010600040101010101" pitchFamily="2" charset="-122"/>
              </a:rPr>
              <a:t>、介绍武昌起义浮雕时，运用了一系列动词，有何作用？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文本框 63489"/>
          <p:cNvSpPr txBox="1"/>
          <p:nvPr/>
        </p:nvSpPr>
        <p:spPr>
          <a:xfrm>
            <a:off x="2667000" y="304800"/>
            <a:ext cx="6248400" cy="922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Times New Roman" panose="02020603050405020304" pitchFamily="18" charset="0"/>
              </a:rPr>
              <a:t>课文理解（</a:t>
            </a:r>
            <a:r>
              <a:rPr lang="en-US" altLang="zh-CN" sz="5400" b="1">
                <a:latin typeface="Times New Roman" panose="02020603050405020304" pitchFamily="18" charset="0"/>
              </a:rPr>
              <a:t>1</a:t>
            </a:r>
            <a:r>
              <a:rPr lang="zh-CN" altLang="en-US" sz="5400" b="1">
                <a:latin typeface="Times New Roman" panose="02020603050405020304" pitchFamily="18" charset="0"/>
              </a:rPr>
              <a:t>节）</a:t>
            </a:r>
          </a:p>
        </p:txBody>
      </p:sp>
      <p:sp>
        <p:nvSpPr>
          <p:cNvPr id="63491" name="文本框 63490"/>
          <p:cNvSpPr txBox="1"/>
          <p:nvPr/>
        </p:nvSpPr>
        <p:spPr>
          <a:xfrm>
            <a:off x="3581400" y="2286000"/>
            <a:ext cx="4800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63492" name="文本框 63491"/>
          <p:cNvSpPr txBox="1"/>
          <p:nvPr/>
        </p:nvSpPr>
        <p:spPr>
          <a:xfrm>
            <a:off x="2209800" y="1371600"/>
            <a:ext cx="7467600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66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sz="2800" b="1">
                <a:solidFill>
                  <a:srgbClr val="006666"/>
                </a:solidFill>
                <a:latin typeface="Times New Roman" panose="02020603050405020304" pitchFamily="18" charset="0"/>
              </a:rPr>
              <a:t>齐读课文第一小节，找出体现作者对纪念碑总印象、概括总特征的词。</a:t>
            </a:r>
            <a:endParaRPr lang="zh-CN" altLang="en-US" sz="2800" b="1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6" name="文本框 63495"/>
          <p:cNvSpPr txBox="1"/>
          <p:nvPr/>
        </p:nvSpPr>
        <p:spPr>
          <a:xfrm>
            <a:off x="2133600" y="4495800"/>
            <a:ext cx="7924800" cy="206121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66"/>
                </a:solidFill>
                <a:latin typeface="Times New Roman" panose="02020603050405020304" pitchFamily="18" charset="0"/>
              </a:rPr>
              <a:t>3.“</a:t>
            </a:r>
            <a:r>
              <a:rPr lang="zh-CN" altLang="en-US" sz="3200" b="1">
                <a:solidFill>
                  <a:srgbClr val="006666"/>
                </a:solidFill>
                <a:latin typeface="Times New Roman" panose="02020603050405020304" pitchFamily="18" charset="0"/>
              </a:rPr>
              <a:t>瞻仰</a:t>
            </a:r>
            <a:r>
              <a:rPr lang="en-US" altLang="zh-CN" sz="3200" b="1">
                <a:solidFill>
                  <a:srgbClr val="006666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006666"/>
                </a:solidFill>
                <a:latin typeface="Times New Roman" panose="02020603050405020304" pitchFamily="18" charset="0"/>
              </a:rPr>
              <a:t>纪念碑”既提示了本文述说的主要内容，也与本小节“                                    ”扣合，体现了全文的感情基调。                    </a:t>
            </a:r>
            <a:endParaRPr lang="zh-CN" altLang="en-US" sz="3200" b="1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9" name="文本框 63498"/>
          <p:cNvSpPr txBox="1"/>
          <p:nvPr/>
        </p:nvSpPr>
        <p:spPr>
          <a:xfrm>
            <a:off x="2667000" y="5417185"/>
            <a:ext cx="43434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18" charset="0"/>
              </a:rPr>
              <a:t>怀着万分崇敬的心情</a:t>
            </a:r>
            <a:r>
              <a:rPr lang="zh-CN" altLang="en-US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endParaRPr lang="zh-CN" altLang="en-US" sz="2800" b="1" u="sng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0" name="文本框 63499"/>
          <p:cNvSpPr txBox="1"/>
          <p:nvPr/>
        </p:nvSpPr>
        <p:spPr>
          <a:xfrm>
            <a:off x="2057400" y="3200400"/>
            <a:ext cx="8153400" cy="10763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66"/>
                </a:solidFill>
                <a:latin typeface="Times New Roman" panose="02020603050405020304" pitchFamily="18" charset="0"/>
              </a:rPr>
              <a:t>2.“</a:t>
            </a:r>
            <a:r>
              <a:rPr lang="zh-CN" altLang="en-US" sz="3200" b="1">
                <a:solidFill>
                  <a:srgbClr val="006666"/>
                </a:solidFill>
                <a:latin typeface="Times New Roman" panose="02020603050405020304" pitchFamily="18" charset="0"/>
              </a:rPr>
              <a:t>落成”一词表明工程胜利结束，内含“                     ”之意。</a:t>
            </a:r>
            <a:endParaRPr lang="zh-CN" altLang="en-US" sz="3200" b="1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1" name="文本框 63500"/>
          <p:cNvSpPr txBox="1"/>
          <p:nvPr/>
        </p:nvSpPr>
        <p:spPr>
          <a:xfrm>
            <a:off x="2362200" y="3733800"/>
            <a:ext cx="25146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庄重、庆贺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2" name="文本框 63501"/>
          <p:cNvSpPr txBox="1"/>
          <p:nvPr/>
        </p:nvSpPr>
        <p:spPr>
          <a:xfrm>
            <a:off x="2819400" y="2362200"/>
            <a:ext cx="15240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巍峨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3" name="文本框 63502"/>
          <p:cNvSpPr txBox="1"/>
          <p:nvPr/>
        </p:nvSpPr>
        <p:spPr>
          <a:xfrm>
            <a:off x="4343400" y="2438400"/>
            <a:ext cx="13716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雄伟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4" name="文本框 63503"/>
          <p:cNvSpPr txBox="1"/>
          <p:nvPr/>
        </p:nvSpPr>
        <p:spPr>
          <a:xfrm>
            <a:off x="5867400" y="2438400"/>
            <a:ext cx="16002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庄严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  <p:bldP spid="63501" grpId="0"/>
      <p:bldP spid="63502" grpId="0"/>
      <p:bldP spid="63503" grpId="0"/>
      <p:bldP spid="635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文本框 64513"/>
          <p:cNvSpPr txBox="1"/>
          <p:nvPr/>
        </p:nvSpPr>
        <p:spPr>
          <a:xfrm>
            <a:off x="3581400" y="762000"/>
            <a:ext cx="5029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64515" name="文本框 64514"/>
          <p:cNvSpPr txBox="1"/>
          <p:nvPr/>
        </p:nvSpPr>
        <p:spPr>
          <a:xfrm>
            <a:off x="3429000" y="838200"/>
            <a:ext cx="5334000" cy="12204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64516" name="文本框 64515"/>
          <p:cNvSpPr txBox="1"/>
          <p:nvPr/>
        </p:nvSpPr>
        <p:spPr>
          <a:xfrm>
            <a:off x="2667000" y="0"/>
            <a:ext cx="5943600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6666"/>
                </a:solidFill>
                <a:latin typeface="Times New Roman" panose="02020603050405020304" pitchFamily="18" charset="0"/>
              </a:rPr>
              <a:t> 2—5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3581400" y="2362200"/>
            <a:ext cx="6324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64518" name="文本框 64517"/>
          <p:cNvSpPr txBox="1"/>
          <p:nvPr/>
        </p:nvSpPr>
        <p:spPr>
          <a:xfrm>
            <a:off x="3429000" y="2209800"/>
            <a:ext cx="6705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64519" name="文本框 64518"/>
          <p:cNvSpPr txBox="1"/>
          <p:nvPr/>
        </p:nvSpPr>
        <p:spPr>
          <a:xfrm>
            <a:off x="2133600" y="762000"/>
            <a:ext cx="7620000" cy="9531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4.</a:t>
            </a:r>
            <a:r>
              <a:rPr lang="zh-CN" altLang="en-US" sz="2800" b="1">
                <a:latin typeface="Times New Roman" panose="02020603050405020304" pitchFamily="18" charset="0"/>
              </a:rPr>
              <a:t>下列句子采用了哪些说明方法，扣住纪念碑的哪一个总特征来说明的 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2133600" y="1752600"/>
            <a:ext cx="7543800" cy="39693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）、它像顶天立地的巨人一样矗立在广场南部。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）、这是中国自古以来最大的一座纪念碑，从地面到碑顶高达</a:t>
            </a:r>
            <a:r>
              <a:rPr lang="en-US" altLang="zh-CN" sz="2800" b="1">
                <a:solidFill>
                  <a:srgbClr val="000066"/>
                </a:solidFill>
                <a:latin typeface="Times New Roman" panose="02020603050405020304" pitchFamily="18" charset="0"/>
              </a:rPr>
              <a:t>37.94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米，有</a:t>
            </a:r>
            <a:r>
              <a:rPr lang="en-US" altLang="zh-CN" sz="2800" b="1">
                <a:solidFill>
                  <a:srgbClr val="000066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层楼那么高，比纪念碑对面的天安门还高</a:t>
            </a:r>
            <a:r>
              <a:rPr lang="en-US" altLang="zh-CN" sz="2800" b="1">
                <a:solidFill>
                  <a:srgbClr val="000066"/>
                </a:solidFill>
                <a:latin typeface="Times New Roman" panose="02020603050405020304" pitchFamily="18" charset="0"/>
              </a:rPr>
              <a:t>4.24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米。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66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）、纪念碑是用</a:t>
            </a:r>
            <a:r>
              <a:rPr lang="en-US" altLang="zh-CN" sz="2800" b="1">
                <a:solidFill>
                  <a:srgbClr val="000066"/>
                </a:solidFill>
                <a:latin typeface="Times New Roman" panose="02020603050405020304" pitchFamily="18" charset="0"/>
              </a:rPr>
              <a:t>17000</a:t>
            </a:r>
            <a:r>
              <a:rPr lang="zh-CN" altLang="en-US" sz="2800" b="1">
                <a:solidFill>
                  <a:srgbClr val="000066"/>
                </a:solidFill>
                <a:latin typeface="Times New Roman" panose="02020603050405020304" pitchFamily="18" charset="0"/>
              </a:rPr>
              <a:t>块坚硬的花岗石和洁白的汉白玉砌成的。它象征着先烈们的丰功伟绩，标志着全国人民对先烈的怀念</a:t>
            </a:r>
            <a:r>
              <a:rPr lang="zh-CN" altLang="en-US" sz="2800" b="1">
                <a:latin typeface="Times New Roman" panose="02020603050405020304" pitchFamily="18" charset="0"/>
              </a:rPr>
              <a:t>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64521" name="文本框 64520"/>
          <p:cNvSpPr txBox="1"/>
          <p:nvPr/>
        </p:nvSpPr>
        <p:spPr>
          <a:xfrm>
            <a:off x="4114800" y="2209800"/>
            <a:ext cx="1143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打比方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2" name="文本框 64521"/>
          <p:cNvSpPr txBox="1"/>
          <p:nvPr/>
        </p:nvSpPr>
        <p:spPr>
          <a:xfrm>
            <a:off x="5715000" y="2209800"/>
            <a:ext cx="1066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巍峨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3" name="文本框 64522"/>
          <p:cNvSpPr txBox="1"/>
          <p:nvPr/>
        </p:nvSpPr>
        <p:spPr>
          <a:xfrm>
            <a:off x="7467600" y="3733800"/>
            <a:ext cx="1371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列数字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4" name="文本框 64523"/>
          <p:cNvSpPr txBox="1"/>
          <p:nvPr/>
        </p:nvSpPr>
        <p:spPr>
          <a:xfrm>
            <a:off x="9525000" y="3048000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雄伟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5" name="文本框 64524"/>
          <p:cNvSpPr txBox="1"/>
          <p:nvPr/>
        </p:nvSpPr>
        <p:spPr>
          <a:xfrm>
            <a:off x="8610600" y="3657600"/>
            <a:ext cx="1143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作比较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6" name="文本框 64525"/>
          <p:cNvSpPr txBox="1"/>
          <p:nvPr/>
        </p:nvSpPr>
        <p:spPr>
          <a:xfrm>
            <a:off x="5105400" y="5562600"/>
            <a:ext cx="1295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列数字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7" name="文本框 64526"/>
          <p:cNvSpPr txBox="1"/>
          <p:nvPr/>
        </p:nvSpPr>
        <p:spPr>
          <a:xfrm>
            <a:off x="7543800" y="5638800"/>
            <a:ext cx="1066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庄严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1" grpId="0"/>
      <p:bldP spid="64522" grpId="0"/>
      <p:bldP spid="64523" grpId="0"/>
      <p:bldP spid="64524" grpId="0"/>
      <p:bldP spid="64525" grpId="0"/>
      <p:bldP spid="64526" grpId="0"/>
      <p:bldP spid="645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文本框 65537"/>
          <p:cNvSpPr txBox="1"/>
          <p:nvPr/>
        </p:nvSpPr>
        <p:spPr>
          <a:xfrm>
            <a:off x="3352800" y="762000"/>
            <a:ext cx="5334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65540" name="文本框 65539"/>
          <p:cNvSpPr txBox="1"/>
          <p:nvPr/>
        </p:nvSpPr>
        <p:spPr>
          <a:xfrm>
            <a:off x="2971800" y="838200"/>
            <a:ext cx="5943600" cy="17532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66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600" b="1">
                <a:solidFill>
                  <a:srgbClr val="003366"/>
                </a:solidFill>
                <a:latin typeface="Times New Roman" panose="02020603050405020304" pitchFamily="18" charset="0"/>
              </a:rPr>
              <a:t>、第四小节作者在说明近处纪念碑时采用了怎样的说明顺序？</a:t>
            </a:r>
            <a:endParaRPr lang="zh-CN" altLang="en-US" sz="3600" b="1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2" name="文本框 65541"/>
          <p:cNvSpPr txBox="1"/>
          <p:nvPr/>
        </p:nvSpPr>
        <p:spPr>
          <a:xfrm>
            <a:off x="3048000" y="2895600"/>
            <a:ext cx="6858000" cy="181483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6.</a:t>
            </a:r>
            <a:r>
              <a:rPr lang="zh-CN" altLang="en-US" sz="3200" b="1">
                <a:latin typeface="Times New Roman" panose="02020603050405020304" pitchFamily="18" charset="0"/>
              </a:rPr>
              <a:t>第五小节介绍碑身两侧，小碑座和碑顶的                与造型，揭示它的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点明纪念碑造型体现的                和           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65547" name="文本框 65546"/>
          <p:cNvSpPr txBox="1"/>
          <p:nvPr/>
        </p:nvSpPr>
        <p:spPr>
          <a:xfrm>
            <a:off x="4572000" y="3352800"/>
            <a:ext cx="11430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装饰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8" name="文本框 65547"/>
          <p:cNvSpPr txBox="1"/>
          <p:nvPr/>
        </p:nvSpPr>
        <p:spPr>
          <a:xfrm>
            <a:off x="7162800" y="4114800"/>
            <a:ext cx="24384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象征意义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9" name="文本框 65548"/>
          <p:cNvSpPr txBox="1"/>
          <p:nvPr/>
        </p:nvSpPr>
        <p:spPr>
          <a:xfrm>
            <a:off x="3352800" y="4800600"/>
            <a:ext cx="19050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民族风格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50" name="文本框 65549"/>
          <p:cNvSpPr txBox="1"/>
          <p:nvPr/>
        </p:nvSpPr>
        <p:spPr>
          <a:xfrm>
            <a:off x="5486400" y="4876800"/>
            <a:ext cx="2286000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时代精神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7" grpId="0"/>
      <p:bldP spid="65548" grpId="0"/>
      <p:bldP spid="65549" grpId="0"/>
      <p:bldP spid="655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矩形 66561"/>
          <p:cNvSpPr/>
          <p:nvPr/>
        </p:nvSpPr>
        <p:spPr>
          <a:xfrm>
            <a:off x="3810000" y="1600200"/>
            <a:ext cx="1524000" cy="1371600"/>
          </a:xfrm>
          <a:prstGeom prst="rect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63" name="直接连接符 66562"/>
          <p:cNvSpPr/>
          <p:nvPr/>
        </p:nvSpPr>
        <p:spPr>
          <a:xfrm flipH="1">
            <a:off x="5943600" y="1066800"/>
            <a:ext cx="0" cy="2362200"/>
          </a:xfrm>
          <a:prstGeom prst="line">
            <a:avLst/>
          </a:prstGeom>
          <a:ln w="57150" cap="sq" cmpd="sng">
            <a:solidFill>
              <a:srgbClr val="FF00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66564" name="直接连接符 66563"/>
          <p:cNvSpPr/>
          <p:nvPr/>
        </p:nvSpPr>
        <p:spPr>
          <a:xfrm flipH="1">
            <a:off x="3276600" y="3505200"/>
            <a:ext cx="2590800" cy="0"/>
          </a:xfrm>
          <a:prstGeom prst="line">
            <a:avLst/>
          </a:prstGeom>
          <a:ln w="57150" cap="sq" cmpd="sng">
            <a:solidFill>
              <a:srgbClr val="FF00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66565" name="直接连接符 66564"/>
          <p:cNvSpPr/>
          <p:nvPr/>
        </p:nvSpPr>
        <p:spPr>
          <a:xfrm flipH="1" flipV="1">
            <a:off x="3200400" y="990600"/>
            <a:ext cx="0" cy="2514600"/>
          </a:xfrm>
          <a:prstGeom prst="line">
            <a:avLst/>
          </a:prstGeom>
          <a:ln w="57150" cap="sq" cmpd="sng">
            <a:solidFill>
              <a:srgbClr val="FF00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66566" name="直接连接符 66565"/>
          <p:cNvSpPr/>
          <p:nvPr/>
        </p:nvSpPr>
        <p:spPr>
          <a:xfrm>
            <a:off x="3276600" y="990600"/>
            <a:ext cx="2590800" cy="0"/>
          </a:xfrm>
          <a:prstGeom prst="line">
            <a:avLst/>
          </a:prstGeom>
          <a:ln w="57150" cap="sq" cmpd="sng">
            <a:solidFill>
              <a:srgbClr val="FF00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66567" name="文本框 66566"/>
          <p:cNvSpPr txBox="1"/>
          <p:nvPr/>
        </p:nvSpPr>
        <p:spPr>
          <a:xfrm>
            <a:off x="6629400" y="4114800"/>
            <a:ext cx="3810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</a:rPr>
              <a:t>）先              后</a:t>
            </a:r>
            <a:r>
              <a:rPr lang="zh-CN" altLang="en-US" sz="2400">
                <a:latin typeface="Times New Roman" panose="02020603050405020304" pitchFamily="18" charset="0"/>
              </a:rPr>
              <a:t>         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6568" name="文本框 66567"/>
          <p:cNvSpPr txBox="1"/>
          <p:nvPr/>
        </p:nvSpPr>
        <p:spPr>
          <a:xfrm>
            <a:off x="6705600" y="4876800"/>
            <a:ext cx="3352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</a:rPr>
              <a:t>）先              后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6569" name="文本框 66568"/>
          <p:cNvSpPr txBox="1"/>
          <p:nvPr/>
        </p:nvSpPr>
        <p:spPr>
          <a:xfrm>
            <a:off x="6705600" y="5715000"/>
            <a:ext cx="3505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</a:rPr>
              <a:t>）先              后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6570" name="直接连接符 66569"/>
          <p:cNvSpPr/>
          <p:nvPr/>
        </p:nvSpPr>
        <p:spPr>
          <a:xfrm>
            <a:off x="7848600" y="4495800"/>
            <a:ext cx="990600" cy="0"/>
          </a:xfrm>
          <a:prstGeom prst="line">
            <a:avLst/>
          </a:prstGeom>
          <a:ln w="5715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71" name="直接连接符 66570"/>
          <p:cNvSpPr/>
          <p:nvPr/>
        </p:nvSpPr>
        <p:spPr>
          <a:xfrm>
            <a:off x="9220200" y="4495800"/>
            <a:ext cx="914400" cy="0"/>
          </a:xfrm>
          <a:prstGeom prst="line">
            <a:avLst/>
          </a:prstGeom>
          <a:ln w="5715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72" name="直接连接符 66571"/>
          <p:cNvSpPr/>
          <p:nvPr/>
        </p:nvSpPr>
        <p:spPr>
          <a:xfrm>
            <a:off x="7848600" y="5257800"/>
            <a:ext cx="990600" cy="0"/>
          </a:xfrm>
          <a:prstGeom prst="line">
            <a:avLst/>
          </a:prstGeom>
          <a:ln w="5715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73" name="直接连接符 66572"/>
          <p:cNvSpPr/>
          <p:nvPr/>
        </p:nvSpPr>
        <p:spPr>
          <a:xfrm>
            <a:off x="9220200" y="5257800"/>
            <a:ext cx="990600" cy="0"/>
          </a:xfrm>
          <a:prstGeom prst="line">
            <a:avLst/>
          </a:prstGeom>
          <a:ln w="5715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74" name="直接连接符 66573"/>
          <p:cNvSpPr/>
          <p:nvPr/>
        </p:nvSpPr>
        <p:spPr>
          <a:xfrm>
            <a:off x="8001000" y="6096000"/>
            <a:ext cx="838200" cy="0"/>
          </a:xfrm>
          <a:prstGeom prst="line">
            <a:avLst/>
          </a:prstGeom>
          <a:ln w="5715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75" name="直接连接符 66574"/>
          <p:cNvSpPr/>
          <p:nvPr/>
        </p:nvSpPr>
        <p:spPr>
          <a:xfrm>
            <a:off x="9296400" y="6096000"/>
            <a:ext cx="914400" cy="0"/>
          </a:xfrm>
          <a:prstGeom prst="line">
            <a:avLst/>
          </a:prstGeom>
          <a:ln w="5715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76" name="文本框 66575"/>
          <p:cNvSpPr txBox="1"/>
          <p:nvPr/>
        </p:nvSpPr>
        <p:spPr>
          <a:xfrm>
            <a:off x="7848600" y="3886200"/>
            <a:ext cx="1143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四周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7" name="文本框 66576"/>
          <p:cNvSpPr txBox="1"/>
          <p:nvPr/>
        </p:nvSpPr>
        <p:spPr>
          <a:xfrm>
            <a:off x="9220200" y="3886200"/>
            <a:ext cx="990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中间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8" name="文本框 66577"/>
          <p:cNvSpPr txBox="1"/>
          <p:nvPr/>
        </p:nvSpPr>
        <p:spPr>
          <a:xfrm>
            <a:off x="7848600" y="4724400"/>
            <a:ext cx="1066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台阶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9" name="文本框 66578"/>
          <p:cNvSpPr txBox="1"/>
          <p:nvPr/>
        </p:nvSpPr>
        <p:spPr>
          <a:xfrm>
            <a:off x="9220200" y="4724400"/>
            <a:ext cx="1219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碑身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0" name="文本框 66579"/>
          <p:cNvSpPr txBox="1"/>
          <p:nvPr/>
        </p:nvSpPr>
        <p:spPr>
          <a:xfrm>
            <a:off x="7924800" y="5638800"/>
            <a:ext cx="914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正面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1" name="文本框 66580"/>
          <p:cNvSpPr txBox="1"/>
          <p:nvPr/>
        </p:nvSpPr>
        <p:spPr>
          <a:xfrm>
            <a:off x="9220200" y="5638800"/>
            <a:ext cx="1143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背面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2" name="文本框 66581"/>
          <p:cNvSpPr txBox="1"/>
          <p:nvPr/>
        </p:nvSpPr>
        <p:spPr>
          <a:xfrm>
            <a:off x="4038600" y="457200"/>
            <a:ext cx="13716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正面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3" name="文本框 66582"/>
          <p:cNvSpPr txBox="1"/>
          <p:nvPr/>
        </p:nvSpPr>
        <p:spPr>
          <a:xfrm>
            <a:off x="4114800" y="3505200"/>
            <a:ext cx="11430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背面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4" name="直接连接符 66583"/>
          <p:cNvSpPr/>
          <p:nvPr/>
        </p:nvSpPr>
        <p:spPr>
          <a:xfrm flipH="1">
            <a:off x="4267200" y="2057400"/>
            <a:ext cx="0" cy="4572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85" name="直接连接符 66584"/>
          <p:cNvSpPr/>
          <p:nvPr/>
        </p:nvSpPr>
        <p:spPr>
          <a:xfrm>
            <a:off x="4267200" y="2057400"/>
            <a:ext cx="60960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86" name="直接连接符 66585"/>
          <p:cNvSpPr/>
          <p:nvPr/>
        </p:nvSpPr>
        <p:spPr>
          <a:xfrm flipH="1">
            <a:off x="4876800" y="2057400"/>
            <a:ext cx="0" cy="45720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87" name="直接连接符 66586"/>
          <p:cNvSpPr/>
          <p:nvPr/>
        </p:nvSpPr>
        <p:spPr>
          <a:xfrm>
            <a:off x="4267200" y="2514600"/>
            <a:ext cx="60960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88" name="直接连接符 66587"/>
          <p:cNvSpPr/>
          <p:nvPr/>
        </p:nvSpPr>
        <p:spPr>
          <a:xfrm flipH="1">
            <a:off x="4267200" y="1219200"/>
            <a:ext cx="0" cy="3810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89" name="直接连接符 66588"/>
          <p:cNvSpPr/>
          <p:nvPr/>
        </p:nvSpPr>
        <p:spPr>
          <a:xfrm flipH="1">
            <a:off x="4876800" y="1219200"/>
            <a:ext cx="0" cy="3810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90" name="直接连接符 66589"/>
          <p:cNvSpPr/>
          <p:nvPr/>
        </p:nvSpPr>
        <p:spPr>
          <a:xfrm>
            <a:off x="4267200" y="1295400"/>
            <a:ext cx="6096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91" name="直接连接符 66590"/>
          <p:cNvSpPr/>
          <p:nvPr/>
        </p:nvSpPr>
        <p:spPr>
          <a:xfrm>
            <a:off x="4267200" y="1371600"/>
            <a:ext cx="6096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92" name="直接连接符 66591"/>
          <p:cNvSpPr/>
          <p:nvPr/>
        </p:nvSpPr>
        <p:spPr>
          <a:xfrm>
            <a:off x="4267200" y="1447800"/>
            <a:ext cx="6096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93" name="直接连接符 66592"/>
          <p:cNvSpPr/>
          <p:nvPr/>
        </p:nvSpPr>
        <p:spPr>
          <a:xfrm>
            <a:off x="4267200" y="1524000"/>
            <a:ext cx="6096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94" name="左大括号 66593"/>
          <p:cNvSpPr/>
          <p:nvPr/>
        </p:nvSpPr>
        <p:spPr>
          <a:xfrm>
            <a:off x="6477000" y="4191000"/>
            <a:ext cx="76200" cy="1981200"/>
          </a:xfrm>
          <a:prstGeom prst="leftBrace">
            <a:avLst>
              <a:gd name="adj1" fmla="val 216666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95" name="文本框 66594"/>
          <p:cNvSpPr txBox="1"/>
          <p:nvPr/>
        </p:nvSpPr>
        <p:spPr>
          <a:xfrm>
            <a:off x="6781800" y="914400"/>
            <a:ext cx="1474788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四周：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6596" name="直接连接符 66595"/>
          <p:cNvSpPr/>
          <p:nvPr/>
        </p:nvSpPr>
        <p:spPr>
          <a:xfrm>
            <a:off x="7848600" y="1371600"/>
            <a:ext cx="213360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597" name="文本框 66596"/>
          <p:cNvSpPr txBox="1"/>
          <p:nvPr/>
        </p:nvSpPr>
        <p:spPr>
          <a:xfrm>
            <a:off x="7772400" y="762000"/>
            <a:ext cx="2362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双层汉白玉栏杆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98" name="文本框 66597"/>
          <p:cNvSpPr txBox="1"/>
          <p:nvPr/>
        </p:nvSpPr>
        <p:spPr>
          <a:xfrm>
            <a:off x="6781800" y="1676400"/>
            <a:ext cx="161925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中间：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6599" name="直接连接符 66598"/>
          <p:cNvSpPr/>
          <p:nvPr/>
        </p:nvSpPr>
        <p:spPr>
          <a:xfrm>
            <a:off x="7848600" y="2057400"/>
            <a:ext cx="213360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600" name="文本框 66599"/>
          <p:cNvSpPr txBox="1"/>
          <p:nvPr/>
        </p:nvSpPr>
        <p:spPr>
          <a:xfrm>
            <a:off x="8001000" y="1524000"/>
            <a:ext cx="2057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碑   心    石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601" name="文本框 66600"/>
          <p:cNvSpPr txBox="1"/>
          <p:nvPr/>
        </p:nvSpPr>
        <p:spPr>
          <a:xfrm>
            <a:off x="6781800" y="2362200"/>
            <a:ext cx="183515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正面：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6602" name="直接连接符 66601"/>
          <p:cNvSpPr/>
          <p:nvPr/>
        </p:nvSpPr>
        <p:spPr>
          <a:xfrm>
            <a:off x="7848600" y="2743200"/>
            <a:ext cx="213360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603" name="文本框 66602"/>
          <p:cNvSpPr txBox="1"/>
          <p:nvPr/>
        </p:nvSpPr>
        <p:spPr>
          <a:xfrm>
            <a:off x="8305800" y="2209800"/>
            <a:ext cx="2057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题     字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604" name="文本框 66603"/>
          <p:cNvSpPr txBox="1"/>
          <p:nvPr/>
        </p:nvSpPr>
        <p:spPr>
          <a:xfrm>
            <a:off x="6781800" y="3048000"/>
            <a:ext cx="1762125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背面：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6605" name="直接连接符 66604"/>
          <p:cNvSpPr/>
          <p:nvPr/>
        </p:nvSpPr>
        <p:spPr>
          <a:xfrm flipV="1">
            <a:off x="7848600" y="3429000"/>
            <a:ext cx="213360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66606" name="文本框 66605"/>
          <p:cNvSpPr txBox="1"/>
          <p:nvPr/>
        </p:nvSpPr>
        <p:spPr>
          <a:xfrm>
            <a:off x="8305800" y="2895600"/>
            <a:ext cx="2133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碑     文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607" name="文本框 66606"/>
          <p:cNvSpPr txBox="1"/>
          <p:nvPr/>
        </p:nvSpPr>
        <p:spPr>
          <a:xfrm>
            <a:off x="5029200" y="4648200"/>
            <a:ext cx="1219200" cy="101473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说     明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顺     序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65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66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666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6" grpId="0"/>
      <p:bldP spid="66577" grpId="0"/>
      <p:bldP spid="66578" grpId="0"/>
      <p:bldP spid="66579" grpId="0"/>
      <p:bldP spid="66580" grpId="0"/>
      <p:bldP spid="66581" grpId="0"/>
      <p:bldP spid="66597" grpId="0"/>
      <p:bldP spid="66600" grpId="0"/>
      <p:bldP spid="66603" grpId="0"/>
      <p:bldP spid="666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文本框 68609"/>
          <p:cNvSpPr txBox="1"/>
          <p:nvPr/>
        </p:nvSpPr>
        <p:spPr>
          <a:xfrm>
            <a:off x="3143250" y="981075"/>
            <a:ext cx="5082540" cy="583565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朗读第四段的碑文，思考</a:t>
            </a:r>
            <a:r>
              <a:rPr lang="zh-CN" altLang="en-US" sz="3200" b="1">
                <a:solidFill>
                  <a:srgbClr val="666633"/>
                </a:solidFill>
                <a:latin typeface="Times New Roman" panose="02020603050405020304" pitchFamily="18" charset="0"/>
                <a:ea typeface="楷体_GB2312" pitchFamily="49" charset="-122"/>
              </a:rPr>
              <a:t>：</a:t>
            </a:r>
          </a:p>
        </p:txBody>
      </p:sp>
      <p:sp>
        <p:nvSpPr>
          <p:cNvPr id="68611" name="矩形 68610"/>
          <p:cNvSpPr/>
          <p:nvPr/>
        </p:nvSpPr>
        <p:spPr>
          <a:xfrm>
            <a:off x="2495550" y="1844675"/>
            <a:ext cx="3455988" cy="2778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endParaRPr lang="en-US" altLang="zh-CN" sz="3200"/>
          </a:p>
          <a:p>
            <a:pPr lvl="0">
              <a:buNone/>
            </a:pPr>
            <a:r>
              <a:rPr lang="zh-CN" altLang="en-US" sz="3200" b="1"/>
              <a:t>人民英雄纪念碑要纪念的英雄究竟是哪些人？</a:t>
            </a:r>
          </a:p>
          <a:p>
            <a:pPr lvl="0">
              <a:buNone/>
            </a:pPr>
            <a:endParaRPr lang="zh-CN" altLang="en-US" sz="3200"/>
          </a:p>
          <a:p>
            <a:pPr lvl="0"/>
            <a:endParaRPr lang="zh-CN" altLang="en-US" sz="3200">
              <a:solidFill>
                <a:schemeClr val="tx2"/>
              </a:solidFill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2135188" y="4508500"/>
            <a:ext cx="4681537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隶书" panose="02010509060101010101" pitchFamily="1" charset="-122"/>
              </a:rPr>
              <a:t>所有为了反对内外敌人、争取民族独立和人民自由幸福献出生命的人。</a:t>
            </a:r>
          </a:p>
        </p:txBody>
      </p:sp>
      <p:pic>
        <p:nvPicPr>
          <p:cNvPr id="68613" name="图片 68612" descr="0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063" y="1989138"/>
            <a:ext cx="3313112" cy="4464050"/>
          </a:xfrm>
          <a:prstGeom prst="rect">
            <a:avLst/>
          </a:prstGeom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9634" name="文本占位符 69633" descr="人民英雄纪念碑2"/>
          <p:cNvPicPr>
            <a:picLocks noGrp="1"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1847850" y="333375"/>
            <a:ext cx="4176713" cy="5832475"/>
          </a:xfrm>
        </p:spPr>
      </p:pic>
      <p:sp>
        <p:nvSpPr>
          <p:cNvPr id="69635" name="文本框 69634"/>
          <p:cNvSpPr txBox="1"/>
          <p:nvPr/>
        </p:nvSpPr>
        <p:spPr>
          <a:xfrm>
            <a:off x="6167438" y="620713"/>
            <a:ext cx="450056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latin typeface="Arial" panose="020b0604020202020204" pitchFamily="34" charset="0"/>
              </a:rPr>
              <a:t>   </a:t>
            </a:r>
            <a:r>
              <a:rPr lang="zh-CN" altLang="en-US" sz="4800">
                <a:latin typeface="Arial" panose="020b0604020202020204" pitchFamily="34" charset="0"/>
              </a:rPr>
              <a:t>这是中国</a:t>
            </a:r>
            <a:r>
              <a:rPr lang="zh-CN" altLang="en-US" sz="4800" u="sng">
                <a:solidFill>
                  <a:srgbClr val="FF0000"/>
                </a:solidFill>
                <a:latin typeface="Arial" panose="020b0604020202020204" pitchFamily="34" charset="0"/>
              </a:rPr>
              <a:t>自古以来</a:t>
            </a:r>
            <a:r>
              <a:rPr lang="zh-CN" altLang="en-US" sz="4800">
                <a:latin typeface="Arial" panose="020b0604020202020204" pitchFamily="34" charset="0"/>
              </a:rPr>
              <a:t>最大的一座纪念碑。</a:t>
            </a:r>
          </a:p>
        </p:txBody>
      </p:sp>
      <p:sp>
        <p:nvSpPr>
          <p:cNvPr id="69636" name="文本框 69635"/>
          <p:cNvSpPr txBox="1"/>
          <p:nvPr/>
        </p:nvSpPr>
        <p:spPr>
          <a:xfrm>
            <a:off x="6167438" y="3141663"/>
            <a:ext cx="4319587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提示：“自古以来”是时间限定词，强调了时间的久远。从而突出纪念碑对我国的重大的历史意义。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文本框 43009"/>
          <p:cNvSpPr txBox="1"/>
          <p:nvPr/>
        </p:nvSpPr>
        <p:spPr>
          <a:xfrm>
            <a:off x="3870325" y="920750"/>
            <a:ext cx="3230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>
                <a:latin typeface="Arial" panose="020b0604020202020204" pitchFamily="34" charset="0"/>
              </a:rPr>
              <a:t>课文小结</a:t>
            </a:r>
          </a:p>
        </p:txBody>
      </p:sp>
      <p:sp>
        <p:nvSpPr>
          <p:cNvPr id="43011" name="文本框 43010"/>
          <p:cNvSpPr txBox="1"/>
          <p:nvPr/>
        </p:nvSpPr>
        <p:spPr>
          <a:xfrm>
            <a:off x="3032125" y="2439988"/>
            <a:ext cx="5212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40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本文说明的顺序是：</a:t>
            </a:r>
          </a:p>
        </p:txBody>
      </p:sp>
      <p:sp>
        <p:nvSpPr>
          <p:cNvPr id="43012" name="文本框 43011"/>
          <p:cNvSpPr txBox="1"/>
          <p:nvPr/>
        </p:nvSpPr>
        <p:spPr>
          <a:xfrm>
            <a:off x="2362200" y="3540125"/>
            <a:ext cx="7244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666633"/>
                </a:solidFill>
                <a:latin typeface="Arial" panose="020b0604020202020204" pitchFamily="34" charset="0"/>
              </a:rPr>
              <a:t>一、从远到近的空间顺序（</a:t>
            </a:r>
            <a:r>
              <a:rPr lang="en-US" altLang="zh-CN" sz="3600" b="1">
                <a:solidFill>
                  <a:srgbClr val="666633"/>
                </a:solidFill>
                <a:latin typeface="Arial" panose="020b0604020202020204" pitchFamily="34" charset="0"/>
              </a:rPr>
              <a:t>2-5</a:t>
            </a:r>
            <a:r>
              <a:rPr lang="zh-CN" altLang="en-US" sz="3600" b="1">
                <a:solidFill>
                  <a:srgbClr val="666633"/>
                </a:solidFill>
                <a:latin typeface="Arial" panose="020b0604020202020204" pitchFamily="34" charset="0"/>
              </a:rPr>
              <a:t>节）</a:t>
            </a:r>
          </a:p>
        </p:txBody>
      </p:sp>
      <p:sp>
        <p:nvSpPr>
          <p:cNvPr id="43013" name="文本框 43012"/>
          <p:cNvSpPr txBox="1"/>
          <p:nvPr/>
        </p:nvSpPr>
        <p:spPr>
          <a:xfrm>
            <a:off x="2438400" y="4267200"/>
            <a:ext cx="707009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</a:rPr>
              <a:t>二、从东到南到西再到北的空间顺序</a:t>
            </a:r>
          </a:p>
          <a:p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</a:rPr>
              <a:t>       与从近代到现代的时间顺序相结合</a:t>
            </a:r>
          </a:p>
          <a:p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</a:rPr>
              <a:t>     （</a:t>
            </a:r>
            <a:r>
              <a:rPr lang="en-US" altLang="zh-CN" sz="3200" b="1">
                <a:solidFill>
                  <a:srgbClr val="666633"/>
                </a:solidFill>
                <a:latin typeface="Arial" panose="020b0604020202020204" pitchFamily="34" charset="0"/>
              </a:rPr>
              <a:t>6-10</a:t>
            </a:r>
            <a:r>
              <a:rPr lang="zh-CN" altLang="en-US" sz="3200" b="1">
                <a:solidFill>
                  <a:srgbClr val="666633"/>
                </a:solidFill>
                <a:latin typeface="Arial" panose="020b0604020202020204" pitchFamily="34" charset="0"/>
              </a:rPr>
              <a:t>节）</a:t>
            </a:r>
          </a:p>
        </p:txBody>
      </p:sp>
      <p:sp>
        <p:nvSpPr>
          <p:cNvPr id="43015" name="标题 43014"/>
          <p:cNvSpPr>
            <a:spLocks noGrp="1"/>
          </p:cNvSpPr>
          <p:nvPr>
            <p:ph type="title" idx="4294967295"/>
          </p:nvPr>
        </p:nvSpPr>
        <p:spPr/>
        <p:txBody>
          <a:bodyPr anchor="ctr" anchorCtr="0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2" grpId="0"/>
      <p:bldP spid="430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40" name="内容占位符 44039" descr="图片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91400" y="2060575"/>
            <a:ext cx="3094038" cy="4464050"/>
          </a:xfrm>
        </p:spPr>
      </p:pic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3352800" y="1143000"/>
            <a:ext cx="6921500" cy="762000"/>
          </a:xfrm>
        </p:spPr>
        <p:txBody>
          <a:bodyPr anchor="ctr" anchorCtr="0">
            <a:normAutofit fontScale="90000"/>
          </a:bodyPr>
          <a:lstStyle/>
          <a:p>
            <a:r>
              <a:rPr lang="zh-CN" altLang="en-US" sz="4800" b="1">
                <a:solidFill>
                  <a:srgbClr val="666633"/>
                </a:solidFill>
                <a:ea typeface="幼圆" panose="02010509060101010101" pitchFamily="49" charset="-122"/>
              </a:rPr>
              <a:t>组织交流</a:t>
            </a:r>
            <a:br>
              <a:rPr lang="zh-CN" altLang="en-US" sz="4800" b="1">
                <a:solidFill>
                  <a:srgbClr val="666633"/>
                </a:solidFill>
                <a:ea typeface="幼圆" panose="02010509060101010101" pitchFamily="49" charset="-122"/>
              </a:rPr>
            </a:br>
            <a:br>
              <a:rPr lang="zh-CN" altLang="en-US" sz="6000" b="1">
                <a:solidFill>
                  <a:srgbClr val="666633"/>
                </a:solidFill>
                <a:ea typeface="幼圆" panose="02010509060101010101" pitchFamily="49" charset="-122"/>
              </a:rPr>
            </a:br>
            <a:endParaRPr lang="zh-CN" altLang="en-US" sz="2400"/>
          </a:p>
        </p:txBody>
      </p:sp>
      <p:sp>
        <p:nvSpPr>
          <p:cNvPr id="44035" name="文本占位符 44034"/>
          <p:cNvSpPr>
            <a:spLocks noGrp="1"/>
          </p:cNvSpPr>
          <p:nvPr>
            <p:ph type="body" sz="half" idx="1"/>
          </p:nvPr>
        </p:nvSpPr>
        <p:spPr>
          <a:xfrm>
            <a:off x="2333625" y="2214563"/>
            <a:ext cx="4676775" cy="1976437"/>
          </a:xfrm>
        </p:spPr>
        <p:txBody>
          <a:bodyPr>
            <a:normAutofit fontScale="90000"/>
          </a:bodyPr>
          <a:lstStyle/>
          <a:p>
            <a:pPr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endParaRPr lang="zh-CN" altLang="en-US"/>
          </a:p>
          <a:p>
            <a:pPr marL="0" indent="0"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人民英雄纪念碑要纪念的英雄究竟是哪些人？</a:t>
            </a:r>
          </a:p>
          <a:p>
            <a:pPr>
              <a:buClr>
                <a:schemeClr val="accent2"/>
              </a:buClr>
              <a:buSzTx/>
              <a:buFont typeface="Wingdings" panose="05000000000000000000" pitchFamily="2" charset="2"/>
              <a:buNone/>
            </a:pPr>
            <a:endParaRPr lang="zh-CN" altLang="en-US" sz="3200"/>
          </a:p>
          <a:p>
            <a:pPr>
              <a:buClr>
                <a:schemeClr val="accent2"/>
              </a:buClr>
              <a:buSzTx/>
              <a:buFont typeface="Wingdings" panose="05000000000000000000" pitchFamily="2" charset="2"/>
            </a:pPr>
            <a:endParaRPr lang="zh-CN" altLang="en-US" sz="3200">
              <a:solidFill>
                <a:schemeClr val="tx2"/>
              </a:solidFill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3048000" y="1447800"/>
            <a:ext cx="2926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rgbClr val="006600"/>
                </a:solidFill>
                <a:latin typeface="Arial" panose="020b0604020202020204" pitchFamily="34" charset="0"/>
              </a:rPr>
              <a:t>朗读第四段的碑文，思考</a:t>
            </a:r>
            <a:r>
              <a:rPr lang="zh-CN" altLang="en-US" b="1">
                <a:solidFill>
                  <a:srgbClr val="666633"/>
                </a:solidFill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44038" name="文本框 44037"/>
          <p:cNvSpPr txBox="1"/>
          <p:nvPr/>
        </p:nvSpPr>
        <p:spPr>
          <a:xfrm>
            <a:off x="2286000" y="4195763"/>
            <a:ext cx="5064125" cy="25901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w"/>
            </a:pPr>
            <a:r>
              <a:rPr lang="zh-CN" altLang="x-none" sz="3200" b="1">
                <a:solidFill>
                  <a:schemeClr val="tx2"/>
                </a:solidFill>
                <a:latin typeface="Arial" panose="020b0604020202020204" pitchFamily="34" charset="0"/>
              </a:rPr>
              <a:t> 烈士们已经远离我们而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x-none" sz="3200" b="1">
                <a:solidFill>
                  <a:schemeClr val="tx2"/>
                </a:solidFill>
                <a:latin typeface="Arial" panose="020b0604020202020204" pitchFamily="34" charset="0"/>
              </a:rPr>
              <a:t> 去了，作为新时期的青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zh-CN" altLang="x-none" sz="3200" b="1">
                <a:solidFill>
                  <a:schemeClr val="tx2"/>
                </a:solidFill>
                <a:latin typeface="Arial" panose="020b0604020202020204" pitchFamily="34" charset="0"/>
              </a:rPr>
              <a:t>年，我们能做些什么？</a:t>
            </a:r>
          </a:p>
          <a:p>
            <a:endParaRPr lang="zh-CN" altLang="x-none" sz="6000" b="1">
              <a:solidFill>
                <a:srgbClr val="666633"/>
              </a:solidFill>
              <a:latin typeface="Arial" panose="020b0604020202020204" pitchFamily="34" charset="0"/>
            </a:endParaRPr>
          </a:p>
        </p:txBody>
      </p:sp>
      <p:pic>
        <p:nvPicPr>
          <p:cNvPr id="4404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01500" y="11747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  <p:bldP spid="440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10241"/>
          <p:cNvSpPr txBox="1"/>
          <p:nvPr/>
        </p:nvSpPr>
        <p:spPr>
          <a:xfrm>
            <a:off x="1774825" y="765175"/>
            <a:ext cx="889317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latin typeface="Arial" panose="020b0604020202020204" pitchFamily="34" charset="0"/>
              </a:rPr>
              <a:t>二、学生自学：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</a:rPr>
              <a:t>（一）快速读课文，理清课文的</a:t>
            </a:r>
            <a:r>
              <a:rPr lang="zh-CN" altLang="en-US" sz="3200">
                <a:latin typeface="Arial" panose="020b0604020202020204" pitchFamily="34" charset="0"/>
                <a:hlinkClick action="ppaction://noaction"/>
              </a:rPr>
              <a:t>写作思路：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10244" name="云形标注 10243"/>
          <p:cNvSpPr/>
          <p:nvPr/>
        </p:nvSpPr>
        <p:spPr>
          <a:xfrm>
            <a:off x="2351088" y="3644900"/>
            <a:ext cx="4267200" cy="1447800"/>
          </a:xfrm>
          <a:prstGeom prst="cloudCallout">
            <a:avLst>
              <a:gd name="adj1" fmla="val -39769"/>
              <a:gd name="adj2" fmla="val 69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温馨提示：</a:t>
            </a:r>
          </a:p>
        </p:txBody>
      </p:sp>
      <p:sp>
        <p:nvSpPr>
          <p:cNvPr id="10245" name="文本框 10244"/>
          <p:cNvSpPr txBox="1"/>
          <p:nvPr/>
        </p:nvSpPr>
        <p:spPr>
          <a:xfrm>
            <a:off x="6383338" y="2852738"/>
            <a:ext cx="3457575" cy="2306955"/>
          </a:xfrm>
          <a:prstGeom prst="rect">
            <a:avLst/>
          </a:prstGeom>
          <a:noFill/>
          <a:ln w="25400" cap="rnd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作者按“点题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-------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瞻仰纪念碑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-------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</a:rPr>
              <a:t>抒瞻仰感受”的顺序组织材料。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文本框 51201"/>
          <p:cNvSpPr txBox="1"/>
          <p:nvPr/>
        </p:nvSpPr>
        <p:spPr>
          <a:xfrm>
            <a:off x="3124200" y="685800"/>
            <a:ext cx="5791200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CC6600"/>
                </a:solidFill>
                <a:latin typeface="Times New Roman" panose="02020603050405020304" pitchFamily="18" charset="0"/>
              </a:rPr>
              <a:t>体现作者行踪的词</a:t>
            </a:r>
          </a:p>
        </p:txBody>
      </p:sp>
      <p:sp>
        <p:nvSpPr>
          <p:cNvPr id="51203" name="文本框 51202"/>
          <p:cNvSpPr txBox="1"/>
          <p:nvPr/>
        </p:nvSpPr>
        <p:spPr>
          <a:xfrm>
            <a:off x="2063750" y="1844675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走去</a:t>
            </a:r>
          </a:p>
        </p:txBody>
      </p:sp>
      <p:sp>
        <p:nvSpPr>
          <p:cNvPr id="51204" name="直接连接符 51203"/>
          <p:cNvSpPr/>
          <p:nvPr/>
        </p:nvSpPr>
        <p:spPr>
          <a:xfrm>
            <a:off x="3000375" y="2133600"/>
            <a:ext cx="457200" cy="0"/>
          </a:xfrm>
          <a:prstGeom prst="line">
            <a:avLst/>
          </a:prstGeom>
          <a:ln w="5715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05" name="文本框 51204"/>
          <p:cNvSpPr txBox="1"/>
          <p:nvPr/>
        </p:nvSpPr>
        <p:spPr>
          <a:xfrm>
            <a:off x="3503613" y="1916113"/>
            <a:ext cx="990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越过</a:t>
            </a:r>
          </a:p>
        </p:txBody>
      </p:sp>
      <p:sp>
        <p:nvSpPr>
          <p:cNvPr id="51206" name="直接连接符 51205"/>
          <p:cNvSpPr/>
          <p:nvPr/>
        </p:nvSpPr>
        <p:spPr>
          <a:xfrm>
            <a:off x="4295775" y="2133600"/>
            <a:ext cx="381000" cy="0"/>
          </a:xfrm>
          <a:prstGeom prst="line">
            <a:avLst/>
          </a:prstGeom>
          <a:ln w="5715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07" name="文本框 51206"/>
          <p:cNvSpPr txBox="1"/>
          <p:nvPr/>
        </p:nvSpPr>
        <p:spPr>
          <a:xfrm>
            <a:off x="4800600" y="1916113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踏着</a:t>
            </a:r>
          </a:p>
        </p:txBody>
      </p:sp>
      <p:sp>
        <p:nvSpPr>
          <p:cNvPr id="51208" name="直接连接符 51207"/>
          <p:cNvSpPr/>
          <p:nvPr/>
        </p:nvSpPr>
        <p:spPr>
          <a:xfrm>
            <a:off x="5664200" y="2133600"/>
            <a:ext cx="4572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09" name="直接连接符 51208"/>
          <p:cNvSpPr/>
          <p:nvPr/>
        </p:nvSpPr>
        <p:spPr>
          <a:xfrm>
            <a:off x="9264650" y="2133600"/>
            <a:ext cx="4572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10" name="文本框 51209"/>
          <p:cNvSpPr txBox="1"/>
          <p:nvPr/>
        </p:nvSpPr>
        <p:spPr>
          <a:xfrm>
            <a:off x="6096000" y="1916113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走到</a:t>
            </a:r>
          </a:p>
        </p:txBody>
      </p:sp>
      <p:sp>
        <p:nvSpPr>
          <p:cNvPr id="51211" name="直接连接符 51210"/>
          <p:cNvSpPr/>
          <p:nvPr/>
        </p:nvSpPr>
        <p:spPr>
          <a:xfrm>
            <a:off x="6816725" y="2133600"/>
            <a:ext cx="457200" cy="0"/>
          </a:xfrm>
          <a:prstGeom prst="line">
            <a:avLst/>
          </a:prstGeom>
          <a:ln w="76200" cap="sq" cmpd="sng">
            <a:solidFill>
              <a:srgbClr val="00CC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12" name="文本框 51211"/>
          <p:cNvSpPr txBox="1"/>
          <p:nvPr/>
        </p:nvSpPr>
        <p:spPr>
          <a:xfrm>
            <a:off x="7319963" y="1916113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踏上</a:t>
            </a:r>
          </a:p>
        </p:txBody>
      </p:sp>
      <p:sp>
        <p:nvSpPr>
          <p:cNvPr id="51213" name="直接连接符 51212"/>
          <p:cNvSpPr/>
          <p:nvPr/>
        </p:nvSpPr>
        <p:spPr>
          <a:xfrm>
            <a:off x="8040688" y="2133600"/>
            <a:ext cx="4572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14" name="文本框 51213"/>
          <p:cNvSpPr txBox="1"/>
          <p:nvPr/>
        </p:nvSpPr>
        <p:spPr>
          <a:xfrm>
            <a:off x="8543925" y="1916113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到了</a:t>
            </a:r>
          </a:p>
        </p:txBody>
      </p:sp>
      <p:sp>
        <p:nvSpPr>
          <p:cNvPr id="51215" name="文本框 51214"/>
          <p:cNvSpPr txBox="1"/>
          <p:nvPr/>
        </p:nvSpPr>
        <p:spPr>
          <a:xfrm>
            <a:off x="9625013" y="1916113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瞻仰</a:t>
            </a:r>
          </a:p>
        </p:txBody>
      </p:sp>
      <p:sp>
        <p:nvSpPr>
          <p:cNvPr id="51216" name="直接连接符 51215"/>
          <p:cNvSpPr/>
          <p:nvPr/>
        </p:nvSpPr>
        <p:spPr>
          <a:xfrm flipH="1">
            <a:off x="2424113" y="2349500"/>
            <a:ext cx="0" cy="533400"/>
          </a:xfrm>
          <a:prstGeom prst="line">
            <a:avLst/>
          </a:prstGeom>
          <a:ln w="28575" cap="sq" cmpd="sng">
            <a:solidFill>
              <a:srgbClr val="3333FF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17" name="文本框 51216"/>
          <p:cNvSpPr txBox="1"/>
          <p:nvPr/>
        </p:nvSpPr>
        <p:spPr>
          <a:xfrm>
            <a:off x="1774825" y="3068638"/>
            <a:ext cx="1447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</a:rPr>
              <a:t>东长安街</a:t>
            </a:r>
          </a:p>
        </p:txBody>
      </p:sp>
      <p:sp>
        <p:nvSpPr>
          <p:cNvPr id="51218" name="直接连接符 51217"/>
          <p:cNvSpPr/>
          <p:nvPr/>
        </p:nvSpPr>
        <p:spPr>
          <a:xfrm flipH="1">
            <a:off x="6527800" y="2420938"/>
            <a:ext cx="0" cy="533400"/>
          </a:xfrm>
          <a:prstGeom prst="line">
            <a:avLst/>
          </a:prstGeom>
          <a:ln w="28575" cap="sq" cmpd="sng">
            <a:solidFill>
              <a:srgbClr val="3333FF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19" name="文本框 51218"/>
          <p:cNvSpPr txBox="1"/>
          <p:nvPr/>
        </p:nvSpPr>
        <p:spPr>
          <a:xfrm>
            <a:off x="5519738" y="3068638"/>
            <a:ext cx="2057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</a:rPr>
              <a:t>纪念碑台阶前</a:t>
            </a:r>
          </a:p>
        </p:txBody>
      </p:sp>
      <p:sp>
        <p:nvSpPr>
          <p:cNvPr id="51220" name="直接连接符 51219"/>
          <p:cNvSpPr/>
          <p:nvPr/>
        </p:nvSpPr>
        <p:spPr>
          <a:xfrm flipH="1">
            <a:off x="8904288" y="2349500"/>
            <a:ext cx="0" cy="533400"/>
          </a:xfrm>
          <a:prstGeom prst="line">
            <a:avLst/>
          </a:prstGeom>
          <a:ln w="28575" cap="sq" cmpd="sng">
            <a:solidFill>
              <a:srgbClr val="3333FF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21" name="文本框 51220"/>
          <p:cNvSpPr txBox="1"/>
          <p:nvPr/>
        </p:nvSpPr>
        <p:spPr>
          <a:xfrm>
            <a:off x="8040688" y="2997200"/>
            <a:ext cx="1752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</a:rPr>
              <a:t>第二层平台</a:t>
            </a:r>
          </a:p>
        </p:txBody>
      </p:sp>
      <p:sp>
        <p:nvSpPr>
          <p:cNvPr id="51222" name="文本框 51221"/>
          <p:cNvSpPr txBox="1"/>
          <p:nvPr/>
        </p:nvSpPr>
        <p:spPr>
          <a:xfrm>
            <a:off x="9840913" y="2997200"/>
            <a:ext cx="533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</a:rPr>
              <a:t>东</a:t>
            </a:r>
          </a:p>
        </p:txBody>
      </p:sp>
      <p:sp>
        <p:nvSpPr>
          <p:cNvPr id="51223" name="直接连接符 51222"/>
          <p:cNvSpPr/>
          <p:nvPr/>
        </p:nvSpPr>
        <p:spPr>
          <a:xfrm flipH="1">
            <a:off x="10128250" y="2276475"/>
            <a:ext cx="0" cy="533400"/>
          </a:xfrm>
          <a:prstGeom prst="line">
            <a:avLst/>
          </a:prstGeom>
          <a:ln w="28575" cap="sq" cmpd="sng">
            <a:solidFill>
              <a:srgbClr val="3333FF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24" name="直接连接符 51223"/>
          <p:cNvSpPr/>
          <p:nvPr/>
        </p:nvSpPr>
        <p:spPr>
          <a:xfrm>
            <a:off x="2063750" y="4581525"/>
            <a:ext cx="5334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25" name="文本框 51224"/>
          <p:cNvSpPr txBox="1"/>
          <p:nvPr/>
        </p:nvSpPr>
        <p:spPr>
          <a:xfrm>
            <a:off x="2640013" y="4365625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转到</a:t>
            </a:r>
          </a:p>
        </p:txBody>
      </p:sp>
      <p:sp>
        <p:nvSpPr>
          <p:cNvPr id="51226" name="直接连接符 51225"/>
          <p:cNvSpPr/>
          <p:nvPr/>
        </p:nvSpPr>
        <p:spPr>
          <a:xfrm flipH="1">
            <a:off x="3000375" y="4868863"/>
            <a:ext cx="0" cy="457200"/>
          </a:xfrm>
          <a:prstGeom prst="line">
            <a:avLst/>
          </a:prstGeom>
          <a:ln w="19050" cap="sq" cmpd="sng">
            <a:solidFill>
              <a:srgbClr val="3333FF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27" name="文本框 51226"/>
          <p:cNvSpPr txBox="1"/>
          <p:nvPr/>
        </p:nvSpPr>
        <p:spPr>
          <a:xfrm>
            <a:off x="2208213" y="5445125"/>
            <a:ext cx="1981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</a:rPr>
              <a:t>南（背面）</a:t>
            </a:r>
          </a:p>
        </p:txBody>
      </p:sp>
      <p:sp>
        <p:nvSpPr>
          <p:cNvPr id="51228" name="文本框 51227"/>
          <p:cNvSpPr txBox="1"/>
          <p:nvPr/>
        </p:nvSpPr>
        <p:spPr>
          <a:xfrm>
            <a:off x="4008438" y="4437063"/>
            <a:ext cx="833437" cy="460375"/>
          </a:xfrm>
          <a:prstGeom prst="rect">
            <a:avLst/>
          </a:prstGeom>
          <a:noFill/>
          <a:ln w="12700" cap="sq" cmpd="sng">
            <a:solidFill>
              <a:srgbClr val="3333FF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	</a:t>
            </a:r>
          </a:p>
        </p:txBody>
      </p:sp>
      <p:sp>
        <p:nvSpPr>
          <p:cNvPr id="51229" name="直接连接符 51228"/>
          <p:cNvSpPr/>
          <p:nvPr/>
        </p:nvSpPr>
        <p:spPr>
          <a:xfrm>
            <a:off x="3575050" y="4581525"/>
            <a:ext cx="4572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30" name="直接连接符 51229"/>
          <p:cNvSpPr/>
          <p:nvPr/>
        </p:nvSpPr>
        <p:spPr>
          <a:xfrm flipH="1">
            <a:off x="4511675" y="4941888"/>
            <a:ext cx="0" cy="457200"/>
          </a:xfrm>
          <a:prstGeom prst="line">
            <a:avLst/>
          </a:prstGeom>
          <a:ln w="19050" cap="sq" cmpd="sng">
            <a:solidFill>
              <a:srgbClr val="3333FF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31" name="文本框 51230"/>
          <p:cNvSpPr txBox="1"/>
          <p:nvPr/>
        </p:nvSpPr>
        <p:spPr>
          <a:xfrm>
            <a:off x="4079875" y="5445125"/>
            <a:ext cx="838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</a:rPr>
              <a:t>西</a:t>
            </a:r>
          </a:p>
        </p:txBody>
      </p:sp>
      <p:sp>
        <p:nvSpPr>
          <p:cNvPr id="51232" name="直接连接符 51231"/>
          <p:cNvSpPr/>
          <p:nvPr/>
        </p:nvSpPr>
        <p:spPr>
          <a:xfrm>
            <a:off x="5016500" y="4652963"/>
            <a:ext cx="4572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33" name="文本框 51232"/>
          <p:cNvSpPr txBox="1"/>
          <p:nvPr/>
        </p:nvSpPr>
        <p:spPr>
          <a:xfrm>
            <a:off x="5591175" y="4437063"/>
            <a:ext cx="1524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最后来到</a:t>
            </a:r>
          </a:p>
        </p:txBody>
      </p:sp>
      <p:sp>
        <p:nvSpPr>
          <p:cNvPr id="51234" name="直接连接符 51233"/>
          <p:cNvSpPr/>
          <p:nvPr/>
        </p:nvSpPr>
        <p:spPr>
          <a:xfrm flipH="1">
            <a:off x="6311900" y="4868863"/>
            <a:ext cx="0" cy="457200"/>
          </a:xfrm>
          <a:prstGeom prst="line">
            <a:avLst/>
          </a:prstGeom>
          <a:ln w="19050" cap="sq" cmpd="sng">
            <a:solidFill>
              <a:srgbClr val="3333FF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35" name="文本框 51234"/>
          <p:cNvSpPr txBox="1"/>
          <p:nvPr/>
        </p:nvSpPr>
        <p:spPr>
          <a:xfrm>
            <a:off x="5303838" y="5373688"/>
            <a:ext cx="210026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6600"/>
                </a:solidFill>
                <a:latin typeface="Times New Roman" panose="02020603050405020304" pitchFamily="18" charset="0"/>
              </a:rPr>
              <a:t>北（正面）</a:t>
            </a:r>
          </a:p>
        </p:txBody>
      </p:sp>
      <p:sp>
        <p:nvSpPr>
          <p:cNvPr id="51236" name="直接连接符 51235"/>
          <p:cNvSpPr/>
          <p:nvPr/>
        </p:nvSpPr>
        <p:spPr>
          <a:xfrm>
            <a:off x="7032625" y="4652963"/>
            <a:ext cx="5334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37" name="文本框 51236"/>
          <p:cNvSpPr txBox="1"/>
          <p:nvPr/>
        </p:nvSpPr>
        <p:spPr>
          <a:xfrm>
            <a:off x="7608888" y="4437063"/>
            <a:ext cx="914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走下</a:t>
            </a:r>
          </a:p>
        </p:txBody>
      </p:sp>
      <p:sp>
        <p:nvSpPr>
          <p:cNvPr id="51238" name="直接连接符 51237"/>
          <p:cNvSpPr/>
          <p:nvPr/>
        </p:nvSpPr>
        <p:spPr>
          <a:xfrm>
            <a:off x="8472488" y="4652963"/>
            <a:ext cx="5334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51239" name="文本框 51238"/>
          <p:cNvSpPr txBox="1"/>
          <p:nvPr/>
        </p:nvSpPr>
        <p:spPr>
          <a:xfrm>
            <a:off x="9191625" y="4437063"/>
            <a:ext cx="914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离开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1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1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1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1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1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51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1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1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1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1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 nodeType="clickPar">
                      <p:stCondLst>
                        <p:cond delay="indefinite"/>
                      </p:stCondLst>
                      <p:childTnLst>
                        <p:par>
                          <p:cTn id="2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51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51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1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1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5" grpId="0"/>
      <p:bldP spid="51207" grpId="0"/>
      <p:bldP spid="51210" grpId="0"/>
      <p:bldP spid="51212" grpId="0"/>
      <p:bldP spid="51214" grpId="0"/>
      <p:bldP spid="51215" grpId="0"/>
      <p:bldP spid="51217" grpId="0"/>
      <p:bldP spid="51219" grpId="0"/>
      <p:bldP spid="51222" grpId="0"/>
      <p:bldP spid="51225" grpId="0"/>
      <p:bldP spid="51227" grpId="0"/>
      <p:bldP spid="51228" grpId="0"/>
      <p:bldP spid="51231" grpId="0"/>
      <p:bldP spid="51233" grpId="0"/>
      <p:bldP spid="51235" grpId="0"/>
      <p:bldP spid="51237" grpId="0"/>
      <p:bldP spid="512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6" name="文本框 38915"/>
          <p:cNvSpPr txBox="1"/>
          <p:nvPr/>
        </p:nvSpPr>
        <p:spPr>
          <a:xfrm>
            <a:off x="2424113" y="404813"/>
            <a:ext cx="79200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细读课文，合作完成下列任务：</a:t>
            </a:r>
          </a:p>
        </p:txBody>
      </p:sp>
      <p:sp>
        <p:nvSpPr>
          <p:cNvPr id="38917" name="文本框 38916"/>
          <p:cNvSpPr txBox="1"/>
          <p:nvPr/>
        </p:nvSpPr>
        <p:spPr>
          <a:xfrm>
            <a:off x="2763838" y="2498725"/>
            <a:ext cx="5564187" cy="3667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8" name="文本框 38917"/>
          <p:cNvSpPr txBox="1"/>
          <p:nvPr/>
        </p:nvSpPr>
        <p:spPr>
          <a:xfrm>
            <a:off x="2640013" y="1341438"/>
            <a:ext cx="76327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隶书" panose="02010509060101010101" pitchFamily="1" charset="-122"/>
                <a:ea typeface="隶书" panose="02010509060101010101" pitchFamily="1" charset="-122"/>
              </a:rPr>
              <a:t>1</a:t>
            </a:r>
            <a:r>
              <a:rPr lang="zh-CN" altLang="en-US" sz="3600" b="1">
                <a:latin typeface="隶书" panose="02010509060101010101" pitchFamily="1" charset="-122"/>
                <a:ea typeface="隶书" panose="02010509060101010101" pitchFamily="1" charset="-122"/>
              </a:rPr>
              <a:t>、阅读课文第</a:t>
            </a:r>
            <a:r>
              <a:rPr lang="en-US" altLang="zh-CN" sz="3600" b="1">
                <a:latin typeface="隶书" panose="02010509060101010101" pitchFamily="1" charset="-122"/>
                <a:ea typeface="隶书" panose="02010509060101010101" pitchFamily="1" charset="-122"/>
              </a:rPr>
              <a:t>2--5</a:t>
            </a:r>
            <a:r>
              <a:rPr lang="zh-CN" altLang="en-US" sz="3600" b="1">
                <a:latin typeface="隶书" panose="02010509060101010101" pitchFamily="1" charset="-122"/>
                <a:ea typeface="隶书" panose="02010509060101010101" pitchFamily="1" charset="-122"/>
              </a:rPr>
              <a:t>自然段，找出表明</a:t>
            </a:r>
            <a:r>
              <a:rPr lang="zh-CN" altLang="en-US" sz="3600" b="1">
                <a:latin typeface="隶书" panose="02010509060101010101" pitchFamily="1" charset="-122"/>
                <a:ea typeface="隶书" panose="02010509060101010101" pitchFamily="1" charset="-122"/>
                <a:hlinkClick action="ppaction://noaction"/>
              </a:rPr>
              <a:t>顺序的关键性词语</a:t>
            </a:r>
            <a:r>
              <a:rPr lang="zh-CN" altLang="en-US" sz="3600" b="1">
                <a:latin typeface="隶书" panose="02010509060101010101" pitchFamily="1" charset="-122"/>
                <a:ea typeface="隶书" panose="02010509060101010101" pitchFamily="1" charset="-122"/>
              </a:rPr>
              <a:t>，看作者是</a:t>
            </a:r>
            <a:r>
              <a:rPr lang="zh-CN" altLang="en-US" sz="3600" b="1">
                <a:latin typeface="隶书" panose="02010509060101010101" pitchFamily="1" charset="-122"/>
                <a:ea typeface="隶书" panose="02010509060101010101" pitchFamily="1" charset="-122"/>
                <a:hlinkClick action="ppaction://noaction"/>
              </a:rPr>
              <a:t>怎样走到纪念碑前向我们介绍的？</a:t>
            </a:r>
            <a:endParaRPr lang="zh-CN" altLang="en-US" sz="3600" b="1"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直接连接符 59393"/>
          <p:cNvSpPr/>
          <p:nvPr/>
        </p:nvSpPr>
        <p:spPr>
          <a:xfrm>
            <a:off x="2667000" y="762000"/>
            <a:ext cx="67056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395" name="文本框 59394"/>
          <p:cNvSpPr txBox="1"/>
          <p:nvPr/>
        </p:nvSpPr>
        <p:spPr>
          <a:xfrm>
            <a:off x="5410200" y="228600"/>
            <a:ext cx="1143000" cy="368300"/>
          </a:xfrm>
          <a:prstGeom prst="rect">
            <a:avLst/>
          </a:prstGeom>
          <a:noFill/>
          <a:ln w="12700" cap="sq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天安门</a:t>
            </a:r>
          </a:p>
        </p:txBody>
      </p:sp>
      <p:sp>
        <p:nvSpPr>
          <p:cNvPr id="59396" name="直接连接符 59395"/>
          <p:cNvSpPr/>
          <p:nvPr/>
        </p:nvSpPr>
        <p:spPr>
          <a:xfrm flipV="1">
            <a:off x="1774825" y="1484313"/>
            <a:ext cx="3559175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397" name="直接连接符 59396"/>
          <p:cNvSpPr/>
          <p:nvPr/>
        </p:nvSpPr>
        <p:spPr>
          <a:xfrm flipH="1">
            <a:off x="7086600" y="1447800"/>
            <a:ext cx="0" cy="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398" name="直接连接符 59397"/>
          <p:cNvSpPr/>
          <p:nvPr/>
        </p:nvSpPr>
        <p:spPr>
          <a:xfrm>
            <a:off x="6600825" y="1484313"/>
            <a:ext cx="2847975" cy="39687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399" name="矩形 59398"/>
          <p:cNvSpPr/>
          <p:nvPr/>
        </p:nvSpPr>
        <p:spPr>
          <a:xfrm>
            <a:off x="5334000" y="3276600"/>
            <a:ext cx="1219200" cy="990600"/>
          </a:xfrm>
          <a:prstGeom prst="rect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00" name="文本框 59399"/>
          <p:cNvSpPr txBox="1"/>
          <p:nvPr/>
        </p:nvSpPr>
        <p:spPr>
          <a:xfrm>
            <a:off x="5410200" y="3505200"/>
            <a:ext cx="1219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纪念碑</a:t>
            </a:r>
          </a:p>
        </p:txBody>
      </p:sp>
      <p:sp>
        <p:nvSpPr>
          <p:cNvPr id="59401" name="直接连接符 59400"/>
          <p:cNvSpPr/>
          <p:nvPr/>
        </p:nvSpPr>
        <p:spPr>
          <a:xfrm flipH="1">
            <a:off x="9372600" y="1524000"/>
            <a:ext cx="0" cy="0"/>
          </a:xfrm>
          <a:prstGeom prst="line">
            <a:avLst/>
          </a:prstGeom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402" name="直接连接符 59401"/>
          <p:cNvSpPr/>
          <p:nvPr/>
        </p:nvSpPr>
        <p:spPr>
          <a:xfrm flipH="1">
            <a:off x="9448800" y="1524000"/>
            <a:ext cx="0" cy="48006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403" name="文本框 59402"/>
          <p:cNvSpPr txBox="1"/>
          <p:nvPr/>
        </p:nvSpPr>
        <p:spPr>
          <a:xfrm>
            <a:off x="6781800" y="3505200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东</a:t>
            </a:r>
          </a:p>
        </p:txBody>
      </p:sp>
      <p:sp>
        <p:nvSpPr>
          <p:cNvPr id="59404" name="文本框 59403"/>
          <p:cNvSpPr txBox="1"/>
          <p:nvPr/>
        </p:nvSpPr>
        <p:spPr>
          <a:xfrm>
            <a:off x="5715000" y="4495800"/>
            <a:ext cx="45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南</a:t>
            </a:r>
          </a:p>
        </p:txBody>
      </p:sp>
      <p:sp>
        <p:nvSpPr>
          <p:cNvPr id="59405" name="文本框 59404"/>
          <p:cNvSpPr txBox="1"/>
          <p:nvPr/>
        </p:nvSpPr>
        <p:spPr>
          <a:xfrm>
            <a:off x="4724400" y="3505200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西</a:t>
            </a:r>
          </a:p>
        </p:txBody>
      </p:sp>
      <p:sp>
        <p:nvSpPr>
          <p:cNvPr id="59406" name="文本框 59405"/>
          <p:cNvSpPr txBox="1"/>
          <p:nvPr/>
        </p:nvSpPr>
        <p:spPr>
          <a:xfrm>
            <a:off x="5715000" y="2209800"/>
            <a:ext cx="609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anose="020b0604020202020204" pitchFamily="34" charset="0"/>
            </a:endParaRPr>
          </a:p>
        </p:txBody>
      </p:sp>
      <p:sp>
        <p:nvSpPr>
          <p:cNvPr id="59407" name="文本框 59406"/>
          <p:cNvSpPr txBox="1"/>
          <p:nvPr/>
        </p:nvSpPr>
        <p:spPr>
          <a:xfrm>
            <a:off x="5715000" y="2590800"/>
            <a:ext cx="685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北</a:t>
            </a:r>
          </a:p>
        </p:txBody>
      </p:sp>
      <p:sp>
        <p:nvSpPr>
          <p:cNvPr id="59408" name="文本框 59407"/>
          <p:cNvSpPr txBox="1"/>
          <p:nvPr/>
        </p:nvSpPr>
        <p:spPr>
          <a:xfrm>
            <a:off x="5105400" y="2971800"/>
            <a:ext cx="1752600" cy="1198880"/>
          </a:xfrm>
          <a:prstGeom prst="rect">
            <a:avLst/>
          </a:prstGeom>
          <a:noFill/>
          <a:ln w="12700" cap="sq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59409" name="直接连接符 59408"/>
          <p:cNvSpPr/>
          <p:nvPr/>
        </p:nvSpPr>
        <p:spPr>
          <a:xfrm flipH="1">
            <a:off x="5791200" y="2971800"/>
            <a:ext cx="0" cy="3048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410" name="直接连接符 59409"/>
          <p:cNvSpPr/>
          <p:nvPr/>
        </p:nvSpPr>
        <p:spPr>
          <a:xfrm flipH="1">
            <a:off x="6172200" y="2971800"/>
            <a:ext cx="0" cy="3048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411" name="直接连接符 59410"/>
          <p:cNvSpPr/>
          <p:nvPr/>
        </p:nvSpPr>
        <p:spPr>
          <a:xfrm>
            <a:off x="5791200" y="3048000"/>
            <a:ext cx="3810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412" name="直接连接符 59411"/>
          <p:cNvSpPr/>
          <p:nvPr/>
        </p:nvSpPr>
        <p:spPr>
          <a:xfrm>
            <a:off x="5791200" y="3200400"/>
            <a:ext cx="3810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413" name="直接连接符 59412"/>
          <p:cNvSpPr/>
          <p:nvPr/>
        </p:nvSpPr>
        <p:spPr>
          <a:xfrm flipH="1">
            <a:off x="8001000" y="1066800"/>
            <a:ext cx="7620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14" name="直接连接符 59413"/>
          <p:cNvSpPr/>
          <p:nvPr/>
        </p:nvSpPr>
        <p:spPr>
          <a:xfrm flipH="1">
            <a:off x="7086600" y="1066800"/>
            <a:ext cx="7620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15" name="直接连接符 59414"/>
          <p:cNvSpPr/>
          <p:nvPr/>
        </p:nvSpPr>
        <p:spPr>
          <a:xfrm flipH="1">
            <a:off x="6096000" y="1066800"/>
            <a:ext cx="8382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16" name="直接连接符 59415"/>
          <p:cNvSpPr/>
          <p:nvPr/>
        </p:nvSpPr>
        <p:spPr>
          <a:xfrm flipH="1">
            <a:off x="5943600" y="1066800"/>
            <a:ext cx="0" cy="76200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17" name="直接连接符 59416"/>
          <p:cNvSpPr/>
          <p:nvPr/>
        </p:nvSpPr>
        <p:spPr>
          <a:xfrm flipH="1">
            <a:off x="5943600" y="2057400"/>
            <a:ext cx="0" cy="60960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18" name="椭圆 59417"/>
          <p:cNvSpPr/>
          <p:nvPr/>
        </p:nvSpPr>
        <p:spPr>
          <a:xfrm>
            <a:off x="8839200" y="914400"/>
            <a:ext cx="304800" cy="3048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19" name="椭圆 59418"/>
          <p:cNvSpPr/>
          <p:nvPr/>
        </p:nvSpPr>
        <p:spPr>
          <a:xfrm>
            <a:off x="6400800" y="2286000"/>
            <a:ext cx="304800" cy="3048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0" name="文本框 59419"/>
          <p:cNvSpPr txBox="1"/>
          <p:nvPr/>
        </p:nvSpPr>
        <p:spPr>
          <a:xfrm>
            <a:off x="6705600" y="2209800"/>
            <a:ext cx="2133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纪念碑台阶前</a:t>
            </a:r>
          </a:p>
        </p:txBody>
      </p:sp>
      <p:sp>
        <p:nvSpPr>
          <p:cNvPr id="59421" name="椭圆 59420"/>
          <p:cNvSpPr/>
          <p:nvPr/>
        </p:nvSpPr>
        <p:spPr>
          <a:xfrm>
            <a:off x="7239000" y="3556000"/>
            <a:ext cx="304800" cy="3048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2" name="文本框 59421"/>
          <p:cNvSpPr txBox="1"/>
          <p:nvPr/>
        </p:nvSpPr>
        <p:spPr>
          <a:xfrm>
            <a:off x="7543800" y="3505200"/>
            <a:ext cx="2057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第二层平台</a:t>
            </a:r>
          </a:p>
        </p:txBody>
      </p:sp>
      <p:sp>
        <p:nvSpPr>
          <p:cNvPr id="59423" name="文本框 59422"/>
          <p:cNvSpPr txBox="1"/>
          <p:nvPr/>
        </p:nvSpPr>
        <p:spPr>
          <a:xfrm>
            <a:off x="9067800" y="838200"/>
            <a:ext cx="1600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3333FF"/>
                </a:solidFill>
                <a:latin typeface="Arial" panose="020b0604020202020204" pitchFamily="34" charset="0"/>
              </a:rPr>
              <a:t>东长安街</a:t>
            </a:r>
          </a:p>
        </p:txBody>
      </p:sp>
      <p:sp>
        <p:nvSpPr>
          <p:cNvPr id="59424" name="文本框 59423"/>
          <p:cNvSpPr txBox="1"/>
          <p:nvPr/>
        </p:nvSpPr>
        <p:spPr>
          <a:xfrm>
            <a:off x="9753600" y="1371600"/>
            <a:ext cx="609600" cy="521970"/>
          </a:xfrm>
          <a:prstGeom prst="rect">
            <a:avLst/>
          </a:prstGeom>
          <a:noFill/>
          <a:ln w="38100" cap="sq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6600"/>
                </a:solidFill>
                <a:latin typeface="Arial" panose="020b0604020202020204" pitchFamily="34" charset="0"/>
              </a:rPr>
              <a:t>远</a:t>
            </a:r>
          </a:p>
        </p:txBody>
      </p:sp>
      <p:sp>
        <p:nvSpPr>
          <p:cNvPr id="59425" name="文本框 59424"/>
          <p:cNvSpPr txBox="1"/>
          <p:nvPr/>
        </p:nvSpPr>
        <p:spPr>
          <a:xfrm>
            <a:off x="4953000" y="2057400"/>
            <a:ext cx="685800" cy="521970"/>
          </a:xfrm>
          <a:prstGeom prst="rect">
            <a:avLst/>
          </a:prstGeom>
          <a:noFill/>
          <a:ln w="38100" cap="sq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6600"/>
                </a:solidFill>
                <a:latin typeface="Arial" panose="020b0604020202020204" pitchFamily="34" charset="0"/>
              </a:rPr>
              <a:t>近</a:t>
            </a:r>
          </a:p>
        </p:txBody>
      </p:sp>
      <p:sp>
        <p:nvSpPr>
          <p:cNvPr id="59426" name="文本框 59425"/>
          <p:cNvSpPr txBox="1"/>
          <p:nvPr/>
        </p:nvSpPr>
        <p:spPr>
          <a:xfrm>
            <a:off x="4167188" y="5084763"/>
            <a:ext cx="5457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Arial" panose="020b0604020202020204" pitchFamily="34" charset="0"/>
              </a:rPr>
              <a:t>按照由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远</a:t>
            </a:r>
            <a:r>
              <a:rPr lang="zh-CN" altLang="en-US" sz="2400" b="1">
                <a:solidFill>
                  <a:srgbClr val="3333FF"/>
                </a:solidFill>
                <a:latin typeface="Arial" panose="020b0604020202020204" pitchFamily="34" charset="0"/>
              </a:rPr>
              <a:t>到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</a:rPr>
              <a:t>近</a:t>
            </a:r>
            <a:r>
              <a:rPr lang="zh-CN" altLang="en-US" sz="2400" b="1">
                <a:solidFill>
                  <a:srgbClr val="3333FF"/>
                </a:solidFill>
                <a:latin typeface="Arial" panose="020b0604020202020204" pitchFamily="34" charset="0"/>
              </a:rPr>
              <a:t>的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</a:rPr>
              <a:t>空间</a:t>
            </a:r>
            <a:r>
              <a:rPr lang="zh-CN" altLang="en-US" sz="2400" b="1">
                <a:solidFill>
                  <a:srgbClr val="3333FF"/>
                </a:solidFill>
                <a:latin typeface="Arial" panose="020b0604020202020204" pitchFamily="34" charset="0"/>
              </a:rPr>
              <a:t>顺序介绍纪念碑</a:t>
            </a:r>
          </a:p>
        </p:txBody>
      </p:sp>
      <p:sp>
        <p:nvSpPr>
          <p:cNvPr id="59427" name="文本框 59426"/>
          <p:cNvSpPr txBox="1"/>
          <p:nvPr/>
        </p:nvSpPr>
        <p:spPr>
          <a:xfrm>
            <a:off x="1774825" y="-26987"/>
            <a:ext cx="2514600" cy="2661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>
              <a:latin typeface="Symbol" panose="05050102010706020507" pitchFamily="18" charset="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进入（   ）</a:t>
            </a:r>
            <a:r>
              <a:rPr lang="zh-CN" altLang="en-US" sz="3600" u="sng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endParaRPr lang="zh-CN" altLang="en-US" sz="3600">
              <a:solidFill>
                <a:srgbClr val="FF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    </a:t>
            </a: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    </a:t>
            </a:r>
          </a:p>
        </p:txBody>
      </p:sp>
      <p:sp>
        <p:nvSpPr>
          <p:cNvPr id="59428" name="直接连接符 59427"/>
          <p:cNvSpPr/>
          <p:nvPr/>
        </p:nvSpPr>
        <p:spPr>
          <a:xfrm flipH="1">
            <a:off x="1774825" y="1508125"/>
            <a:ext cx="0" cy="48006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9429" name="文本框 59428"/>
          <p:cNvSpPr txBox="1"/>
          <p:nvPr/>
        </p:nvSpPr>
        <p:spPr>
          <a:xfrm>
            <a:off x="1774825" y="1492250"/>
            <a:ext cx="2438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越过（   ）</a:t>
            </a:r>
            <a:endParaRPr lang="zh-CN" altLang="en-US" sz="3600">
              <a:solidFill>
                <a:srgbClr val="FF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430" name="文本框 59429"/>
          <p:cNvSpPr txBox="1"/>
          <p:nvPr/>
        </p:nvSpPr>
        <p:spPr>
          <a:xfrm>
            <a:off x="1774825" y="2492375"/>
            <a:ext cx="2392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踏上（   ）</a:t>
            </a:r>
            <a:endParaRPr lang="zh-CN" altLang="en-US" sz="3600">
              <a:solidFill>
                <a:srgbClr val="FF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431" name="文本框 59430"/>
          <p:cNvSpPr txBox="1"/>
          <p:nvPr/>
        </p:nvSpPr>
        <p:spPr>
          <a:xfrm>
            <a:off x="1774825" y="3357563"/>
            <a:ext cx="26654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走到（   ）</a:t>
            </a:r>
            <a:endParaRPr lang="zh-CN" altLang="en-US" sz="3600">
              <a:solidFill>
                <a:srgbClr val="FF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432" name="文本框 59431"/>
          <p:cNvSpPr txBox="1"/>
          <p:nvPr/>
        </p:nvSpPr>
        <p:spPr>
          <a:xfrm>
            <a:off x="1774825" y="4292600"/>
            <a:ext cx="2493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踏上（   ）</a:t>
            </a:r>
            <a:endParaRPr lang="zh-CN" altLang="en-US" sz="3600">
              <a:solidFill>
                <a:srgbClr val="FF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433" name="文本框 59432"/>
          <p:cNvSpPr txBox="1"/>
          <p:nvPr/>
        </p:nvSpPr>
        <p:spPr>
          <a:xfrm>
            <a:off x="1789113" y="5084763"/>
            <a:ext cx="26511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到了（   ）</a:t>
            </a:r>
            <a:endParaRPr lang="zh-CN" altLang="en-US" sz="3600">
              <a:solidFill>
                <a:srgbClr val="FF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9434" name="下箭头 59433"/>
          <p:cNvSpPr/>
          <p:nvPr/>
        </p:nvSpPr>
        <p:spPr>
          <a:xfrm>
            <a:off x="2711450" y="1268413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35" name="下箭头 59434"/>
          <p:cNvSpPr/>
          <p:nvPr/>
        </p:nvSpPr>
        <p:spPr>
          <a:xfrm>
            <a:off x="2695575" y="3043238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36" name="下箭头 59435"/>
          <p:cNvSpPr/>
          <p:nvPr/>
        </p:nvSpPr>
        <p:spPr>
          <a:xfrm>
            <a:off x="2711450" y="3979863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37" name="下箭头 59436"/>
          <p:cNvSpPr/>
          <p:nvPr/>
        </p:nvSpPr>
        <p:spPr>
          <a:xfrm>
            <a:off x="2695575" y="4797425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38" name="下箭头 59437"/>
          <p:cNvSpPr/>
          <p:nvPr/>
        </p:nvSpPr>
        <p:spPr>
          <a:xfrm>
            <a:off x="2711450" y="2133600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59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9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59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59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59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9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9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24" grpId="0"/>
      <p:bldP spid="59425" grpId="0"/>
      <p:bldP spid="59426" grpId="0"/>
      <p:bldP spid="59427" grpId="0"/>
      <p:bldP spid="59429" grpId="0"/>
      <p:bldP spid="59430" grpId="0"/>
      <p:bldP spid="59431" grpId="0"/>
      <p:bldP spid="59432" grpId="0"/>
      <p:bldP spid="594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10241" descr="02人民英雄纪念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955" y="712470"/>
            <a:ext cx="3980815" cy="5571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7239000" y="0"/>
            <a:ext cx="2514600" cy="2661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>
              <a:latin typeface="Symbol" panose="05050102010706020507" pitchFamily="18" charset="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进入广场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    </a:t>
            </a: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latin typeface="Arial" panose="020b0604020202020204" pitchFamily="34" charset="0"/>
              </a:rPr>
              <a:t>        </a:t>
            </a:r>
          </a:p>
        </p:txBody>
      </p:sp>
      <p:sp>
        <p:nvSpPr>
          <p:cNvPr id="10244" name="文本框 10243"/>
          <p:cNvSpPr txBox="1"/>
          <p:nvPr/>
        </p:nvSpPr>
        <p:spPr>
          <a:xfrm>
            <a:off x="7239000" y="1905000"/>
            <a:ext cx="2438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越过广场</a:t>
            </a:r>
          </a:p>
        </p:txBody>
      </p:sp>
      <p:sp>
        <p:nvSpPr>
          <p:cNvPr id="10245" name="文本框 10244"/>
          <p:cNvSpPr txBox="1"/>
          <p:nvPr/>
        </p:nvSpPr>
        <p:spPr>
          <a:xfrm>
            <a:off x="7239000" y="2819400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踏上石道</a:t>
            </a:r>
          </a:p>
        </p:txBody>
      </p:sp>
      <p:sp>
        <p:nvSpPr>
          <p:cNvPr id="10246" name="文本框 10245"/>
          <p:cNvSpPr txBox="1"/>
          <p:nvPr/>
        </p:nvSpPr>
        <p:spPr>
          <a:xfrm>
            <a:off x="7239000" y="3733800"/>
            <a:ext cx="2089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走到碑前</a:t>
            </a:r>
          </a:p>
        </p:txBody>
      </p:sp>
      <p:sp>
        <p:nvSpPr>
          <p:cNvPr id="10247" name="文本框 10246"/>
          <p:cNvSpPr txBox="1"/>
          <p:nvPr/>
        </p:nvSpPr>
        <p:spPr>
          <a:xfrm>
            <a:off x="7239000" y="4648200"/>
            <a:ext cx="2133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踏上台阶</a:t>
            </a:r>
          </a:p>
        </p:txBody>
      </p:sp>
      <p:sp>
        <p:nvSpPr>
          <p:cNvPr id="10248" name="文本框 10247"/>
          <p:cNvSpPr txBox="1"/>
          <p:nvPr/>
        </p:nvSpPr>
        <p:spPr>
          <a:xfrm>
            <a:off x="7239000" y="5638800"/>
            <a:ext cx="2362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到了平台</a:t>
            </a:r>
          </a:p>
        </p:txBody>
      </p:sp>
      <p:sp>
        <p:nvSpPr>
          <p:cNvPr id="10249" name="下箭头 10248"/>
          <p:cNvSpPr/>
          <p:nvPr/>
        </p:nvSpPr>
        <p:spPr>
          <a:xfrm>
            <a:off x="8001000" y="1447800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0" name="下箭头 10249"/>
          <p:cNvSpPr/>
          <p:nvPr/>
        </p:nvSpPr>
        <p:spPr>
          <a:xfrm>
            <a:off x="8001000" y="5181600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下箭头 10250"/>
          <p:cNvSpPr/>
          <p:nvPr/>
        </p:nvSpPr>
        <p:spPr>
          <a:xfrm>
            <a:off x="8001000" y="4267200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下箭头 10251"/>
          <p:cNvSpPr/>
          <p:nvPr/>
        </p:nvSpPr>
        <p:spPr>
          <a:xfrm>
            <a:off x="8001000" y="3429000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3" name="下箭头 10252"/>
          <p:cNvSpPr/>
          <p:nvPr/>
        </p:nvSpPr>
        <p:spPr>
          <a:xfrm>
            <a:off x="8001000" y="2514600"/>
            <a:ext cx="304800" cy="4572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4" name="文本框 10253"/>
          <p:cNvSpPr txBox="1"/>
          <p:nvPr/>
        </p:nvSpPr>
        <p:spPr>
          <a:xfrm>
            <a:off x="7162800" y="0"/>
            <a:ext cx="272605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666633"/>
                </a:solidFill>
                <a:latin typeface="Symbol" panose="05050102010706020507" pitchFamily="18" charset="2"/>
                <a:ea typeface="华文行楷" panose="02010800040101010101" pitchFamily="2" charset="-122"/>
              </a:rPr>
              <a:t>活动顺序：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矩形 40961"/>
          <p:cNvSpPr/>
          <p:nvPr/>
        </p:nvSpPr>
        <p:spPr>
          <a:xfrm>
            <a:off x="5303838" y="3284538"/>
            <a:ext cx="1219200" cy="990600"/>
          </a:xfrm>
          <a:prstGeom prst="rect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3" name="文本框 40962"/>
          <p:cNvSpPr txBox="1"/>
          <p:nvPr/>
        </p:nvSpPr>
        <p:spPr>
          <a:xfrm>
            <a:off x="5410200" y="228600"/>
            <a:ext cx="1143000" cy="460375"/>
          </a:xfrm>
          <a:prstGeom prst="rect">
            <a:avLst/>
          </a:prstGeom>
          <a:noFill/>
          <a:ln w="12700" cap="sq" cmpd="sng">
            <a:solidFill>
              <a:srgbClr val="3333FF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天安门</a:t>
            </a:r>
          </a:p>
        </p:txBody>
      </p:sp>
      <p:sp>
        <p:nvSpPr>
          <p:cNvPr id="40964" name="直接连接符 40963"/>
          <p:cNvSpPr/>
          <p:nvPr/>
        </p:nvSpPr>
        <p:spPr>
          <a:xfrm>
            <a:off x="2667000" y="762000"/>
            <a:ext cx="67056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65" name="直接连接符 40964"/>
          <p:cNvSpPr/>
          <p:nvPr/>
        </p:nvSpPr>
        <p:spPr>
          <a:xfrm>
            <a:off x="2667000" y="1524000"/>
            <a:ext cx="26670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66" name="直接连接符 40965"/>
          <p:cNvSpPr/>
          <p:nvPr/>
        </p:nvSpPr>
        <p:spPr>
          <a:xfrm flipH="1">
            <a:off x="2667000" y="1524000"/>
            <a:ext cx="0" cy="48768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67" name="直接连接符 40966"/>
          <p:cNvSpPr/>
          <p:nvPr/>
        </p:nvSpPr>
        <p:spPr>
          <a:xfrm>
            <a:off x="6705600" y="1524000"/>
            <a:ext cx="27432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68" name="直接连接符 40967"/>
          <p:cNvSpPr/>
          <p:nvPr/>
        </p:nvSpPr>
        <p:spPr>
          <a:xfrm flipH="1">
            <a:off x="9448800" y="1524000"/>
            <a:ext cx="0" cy="48006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69" name="文本框 40968"/>
          <p:cNvSpPr txBox="1"/>
          <p:nvPr/>
        </p:nvSpPr>
        <p:spPr>
          <a:xfrm>
            <a:off x="9067800" y="838200"/>
            <a:ext cx="1600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东长安街</a:t>
            </a:r>
          </a:p>
        </p:txBody>
      </p:sp>
      <p:sp>
        <p:nvSpPr>
          <p:cNvPr id="40970" name="文本框 40969"/>
          <p:cNvSpPr txBox="1"/>
          <p:nvPr/>
        </p:nvSpPr>
        <p:spPr>
          <a:xfrm>
            <a:off x="9827260" y="2514600"/>
            <a:ext cx="551815" cy="1371600"/>
          </a:xfrm>
          <a:prstGeom prst="rect">
            <a:avLst/>
          </a:prstGeom>
          <a:noFill/>
          <a:ln w="12700" cap="sq" cmpd="sng">
            <a:solidFill>
              <a:srgbClr val="3333FF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政协礼堂</a:t>
            </a:r>
          </a:p>
        </p:txBody>
      </p:sp>
      <p:sp>
        <p:nvSpPr>
          <p:cNvPr id="40971" name="文本框 40970"/>
          <p:cNvSpPr txBox="1"/>
          <p:nvPr/>
        </p:nvSpPr>
        <p:spPr>
          <a:xfrm>
            <a:off x="1915160" y="2438400"/>
            <a:ext cx="551815" cy="1676400"/>
          </a:xfrm>
          <a:prstGeom prst="rect">
            <a:avLst/>
          </a:prstGeom>
          <a:noFill/>
          <a:ln w="12700" cap="sq" cmpd="sng">
            <a:solidFill>
              <a:srgbClr val="3333FF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人民大会堂</a:t>
            </a:r>
          </a:p>
        </p:txBody>
      </p:sp>
      <p:sp>
        <p:nvSpPr>
          <p:cNvPr id="40972" name="文本框 40971"/>
          <p:cNvSpPr txBox="1"/>
          <p:nvPr/>
        </p:nvSpPr>
        <p:spPr>
          <a:xfrm>
            <a:off x="6705600" y="2209800"/>
            <a:ext cx="2133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纪念碑台阶前</a:t>
            </a:r>
          </a:p>
        </p:txBody>
      </p:sp>
      <p:sp>
        <p:nvSpPr>
          <p:cNvPr id="40973" name="文本框 40972"/>
          <p:cNvSpPr txBox="1"/>
          <p:nvPr/>
        </p:nvSpPr>
        <p:spPr>
          <a:xfrm>
            <a:off x="7543800" y="3505200"/>
            <a:ext cx="2057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第二层平台</a:t>
            </a:r>
          </a:p>
        </p:txBody>
      </p:sp>
      <p:sp>
        <p:nvSpPr>
          <p:cNvPr id="40974" name="文本框 40973"/>
          <p:cNvSpPr txBox="1"/>
          <p:nvPr/>
        </p:nvSpPr>
        <p:spPr>
          <a:xfrm>
            <a:off x="5105400" y="2971800"/>
            <a:ext cx="1752600" cy="1568450"/>
          </a:xfrm>
          <a:prstGeom prst="rect">
            <a:avLst/>
          </a:prstGeom>
          <a:noFill/>
          <a:ln w="12700" cap="sq" cmpd="sng">
            <a:solidFill>
              <a:srgbClr val="3333FF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	</a:t>
            </a:r>
          </a:p>
        </p:txBody>
      </p:sp>
      <p:sp>
        <p:nvSpPr>
          <p:cNvPr id="40975" name="文本框 40974"/>
          <p:cNvSpPr txBox="1"/>
          <p:nvPr/>
        </p:nvSpPr>
        <p:spPr>
          <a:xfrm>
            <a:off x="5410200" y="3505200"/>
            <a:ext cx="1219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纪念碑</a:t>
            </a:r>
          </a:p>
        </p:txBody>
      </p:sp>
      <p:sp>
        <p:nvSpPr>
          <p:cNvPr id="40976" name="文本框 40975"/>
          <p:cNvSpPr txBox="1"/>
          <p:nvPr/>
        </p:nvSpPr>
        <p:spPr>
          <a:xfrm>
            <a:off x="5715000" y="2590800"/>
            <a:ext cx="685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北</a:t>
            </a:r>
          </a:p>
        </p:txBody>
      </p:sp>
      <p:sp>
        <p:nvSpPr>
          <p:cNvPr id="40977" name="文本框 40976"/>
          <p:cNvSpPr txBox="1"/>
          <p:nvPr/>
        </p:nvSpPr>
        <p:spPr>
          <a:xfrm>
            <a:off x="6781800" y="3505200"/>
            <a:ext cx="533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东</a:t>
            </a:r>
          </a:p>
        </p:txBody>
      </p:sp>
      <p:sp>
        <p:nvSpPr>
          <p:cNvPr id="40978" name="文本框 40977"/>
          <p:cNvSpPr txBox="1"/>
          <p:nvPr/>
        </p:nvSpPr>
        <p:spPr>
          <a:xfrm>
            <a:off x="5715000" y="4495800"/>
            <a:ext cx="457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南</a:t>
            </a:r>
          </a:p>
        </p:txBody>
      </p:sp>
      <p:sp>
        <p:nvSpPr>
          <p:cNvPr id="40979" name="文本框 40978"/>
          <p:cNvSpPr txBox="1"/>
          <p:nvPr/>
        </p:nvSpPr>
        <p:spPr>
          <a:xfrm>
            <a:off x="4724400" y="3505200"/>
            <a:ext cx="533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西</a:t>
            </a:r>
          </a:p>
        </p:txBody>
      </p:sp>
      <p:sp>
        <p:nvSpPr>
          <p:cNvPr id="40980" name="直接连接符 40979"/>
          <p:cNvSpPr/>
          <p:nvPr/>
        </p:nvSpPr>
        <p:spPr>
          <a:xfrm>
            <a:off x="5791200" y="3200400"/>
            <a:ext cx="3810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81" name="直接连接符 40980"/>
          <p:cNvSpPr/>
          <p:nvPr/>
        </p:nvSpPr>
        <p:spPr>
          <a:xfrm>
            <a:off x="5791200" y="3048000"/>
            <a:ext cx="381000" cy="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82" name="直接连接符 40981"/>
          <p:cNvSpPr/>
          <p:nvPr/>
        </p:nvSpPr>
        <p:spPr>
          <a:xfrm flipH="1">
            <a:off x="5791200" y="2971800"/>
            <a:ext cx="0" cy="3048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83" name="直接连接符 40982"/>
          <p:cNvSpPr/>
          <p:nvPr/>
        </p:nvSpPr>
        <p:spPr>
          <a:xfrm flipH="1">
            <a:off x="6172200" y="2971800"/>
            <a:ext cx="0" cy="304800"/>
          </a:xfrm>
          <a:prstGeom prst="line">
            <a:avLst/>
          </a:prstGeom>
          <a:ln w="12700" cap="sq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/>
        </p:txBody>
      </p:sp>
      <p:sp>
        <p:nvSpPr>
          <p:cNvPr id="40984" name="文本框 40983"/>
          <p:cNvSpPr txBox="1"/>
          <p:nvPr/>
        </p:nvSpPr>
        <p:spPr>
          <a:xfrm>
            <a:off x="9753600" y="1371600"/>
            <a:ext cx="609600" cy="521970"/>
          </a:xfrm>
          <a:prstGeom prst="rect">
            <a:avLst/>
          </a:prstGeom>
          <a:noFill/>
          <a:ln w="38100" cap="sq" cmpd="sng">
            <a:solidFill>
              <a:srgbClr val="CC660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6600"/>
                </a:solidFill>
                <a:latin typeface="Times New Roman" panose="02020603050405020304" pitchFamily="18" charset="0"/>
              </a:rPr>
              <a:t>远</a:t>
            </a:r>
          </a:p>
        </p:txBody>
      </p:sp>
      <p:sp>
        <p:nvSpPr>
          <p:cNvPr id="40985" name="椭圆 40984"/>
          <p:cNvSpPr/>
          <p:nvPr/>
        </p:nvSpPr>
        <p:spPr>
          <a:xfrm>
            <a:off x="8832850" y="908050"/>
            <a:ext cx="311150" cy="31115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6" name="直接连接符 40985"/>
          <p:cNvSpPr/>
          <p:nvPr/>
        </p:nvSpPr>
        <p:spPr>
          <a:xfrm flipH="1">
            <a:off x="8001000" y="1066800"/>
            <a:ext cx="7620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40987" name="直接连接符 40986"/>
          <p:cNvSpPr/>
          <p:nvPr/>
        </p:nvSpPr>
        <p:spPr>
          <a:xfrm flipH="1">
            <a:off x="7086600" y="1066800"/>
            <a:ext cx="7620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40988" name="直接连接符 40987"/>
          <p:cNvSpPr/>
          <p:nvPr/>
        </p:nvSpPr>
        <p:spPr>
          <a:xfrm flipH="1">
            <a:off x="6096000" y="1066800"/>
            <a:ext cx="838200" cy="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40989" name="直接连接符 40988"/>
          <p:cNvSpPr/>
          <p:nvPr/>
        </p:nvSpPr>
        <p:spPr>
          <a:xfrm flipH="1">
            <a:off x="5943600" y="1066800"/>
            <a:ext cx="0" cy="76200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40990" name="直接连接符 40989"/>
          <p:cNvSpPr/>
          <p:nvPr/>
        </p:nvSpPr>
        <p:spPr>
          <a:xfrm flipH="1">
            <a:off x="5943600" y="2057400"/>
            <a:ext cx="0" cy="609600"/>
          </a:xfrm>
          <a:prstGeom prst="line">
            <a:avLst/>
          </a:prstGeom>
          <a:ln w="76200" cap="sq" cmpd="sng">
            <a:solidFill>
              <a:srgbClr val="CC6600"/>
            </a:solidFill>
            <a:prstDash val="solid"/>
            <a:headEnd type="none" w="sm" len="sm"/>
            <a:tailEnd type="triangle" w="med" len="med"/>
          </a:ln>
        </p:spPr>
        <p:txBody>
          <a:bodyPr/>
          <a:lstStyle/>
          <a:p/>
        </p:txBody>
      </p:sp>
      <p:sp>
        <p:nvSpPr>
          <p:cNvPr id="40991" name="文本框 40990"/>
          <p:cNvSpPr txBox="1"/>
          <p:nvPr/>
        </p:nvSpPr>
        <p:spPr>
          <a:xfrm>
            <a:off x="4953000" y="2057400"/>
            <a:ext cx="685800" cy="521970"/>
          </a:xfrm>
          <a:prstGeom prst="rect">
            <a:avLst/>
          </a:prstGeom>
          <a:noFill/>
          <a:ln w="38100" cap="sq" cmpd="sng">
            <a:solidFill>
              <a:srgbClr val="CC660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6600"/>
                </a:solidFill>
                <a:latin typeface="Times New Roman" panose="02020603050405020304" pitchFamily="18" charset="0"/>
              </a:rPr>
              <a:t>近</a:t>
            </a:r>
          </a:p>
        </p:txBody>
      </p:sp>
      <p:sp>
        <p:nvSpPr>
          <p:cNvPr id="40992" name="文本框 40991"/>
          <p:cNvSpPr txBox="1"/>
          <p:nvPr/>
        </p:nvSpPr>
        <p:spPr>
          <a:xfrm>
            <a:off x="3733800" y="5181600"/>
            <a:ext cx="5181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按照由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远</a:t>
            </a: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到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近</a:t>
            </a: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的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空间</a:t>
            </a:r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顺序介绍纪念碑</a:t>
            </a:r>
          </a:p>
        </p:txBody>
      </p:sp>
      <p:sp>
        <p:nvSpPr>
          <p:cNvPr id="40993" name="动作按钮: 后退或前一项 40992">
            <a:hlinkClick action="ppaction://noaction"/>
          </p:cNvPr>
          <p:cNvSpPr/>
          <p:nvPr/>
        </p:nvSpPr>
        <p:spPr>
          <a:xfrm>
            <a:off x="9767888" y="6165850"/>
            <a:ext cx="720725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94" name="椭圆 40993"/>
          <p:cNvSpPr/>
          <p:nvPr/>
        </p:nvSpPr>
        <p:spPr>
          <a:xfrm>
            <a:off x="6456363" y="2276475"/>
            <a:ext cx="311150" cy="31115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95" name="椭圆 40994"/>
          <p:cNvSpPr/>
          <p:nvPr/>
        </p:nvSpPr>
        <p:spPr>
          <a:xfrm>
            <a:off x="7319963" y="3573463"/>
            <a:ext cx="311150" cy="31115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4" grpId="0"/>
      <p:bldP spid="40991" grpId="0"/>
      <p:bldP spid="409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图片 122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8"/>
            <a:ext cx="9144000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2290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7315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矩形标注 12291"/>
          <p:cNvSpPr/>
          <p:nvPr/>
        </p:nvSpPr>
        <p:spPr>
          <a:xfrm>
            <a:off x="8832850" y="2924175"/>
            <a:ext cx="1584325" cy="647700"/>
          </a:xfrm>
          <a:prstGeom prst="wedgeRectCallout">
            <a:avLst>
              <a:gd name="adj1" fmla="val -268236"/>
              <a:gd name="adj2" fmla="val 20613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  <a:hlinkClick action="ppaction://noaction"/>
              </a:rPr>
              <a:t>小碑座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2293" name="矩形标注 12292"/>
          <p:cNvSpPr/>
          <p:nvPr/>
        </p:nvSpPr>
        <p:spPr>
          <a:xfrm>
            <a:off x="8832850" y="476250"/>
            <a:ext cx="1584325" cy="647700"/>
          </a:xfrm>
          <a:prstGeom prst="wedgeRectCallout">
            <a:avLst>
              <a:gd name="adj1" fmla="val -269537"/>
              <a:gd name="adj2" fmla="val 281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  <a:hlinkClick action="ppaction://noaction"/>
              </a:rPr>
              <a:t>碑顶</a:t>
            </a:r>
            <a:endParaRPr lang="zh-CN" altLang="en-US" sz="40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2294" name="矩形标注 12293"/>
          <p:cNvSpPr/>
          <p:nvPr/>
        </p:nvSpPr>
        <p:spPr>
          <a:xfrm>
            <a:off x="8832850" y="5157788"/>
            <a:ext cx="1584325" cy="1152525"/>
          </a:xfrm>
          <a:prstGeom prst="wedgeRectCallout">
            <a:avLst>
              <a:gd name="adj1" fmla="val -226755"/>
              <a:gd name="adj2" fmla="val 274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汉白玉栏杆</a:t>
            </a:r>
          </a:p>
        </p:txBody>
      </p:sp>
      <p:sp>
        <p:nvSpPr>
          <p:cNvPr id="12295" name="矩形标注 12294"/>
          <p:cNvSpPr/>
          <p:nvPr/>
        </p:nvSpPr>
        <p:spPr>
          <a:xfrm>
            <a:off x="8832850" y="1916113"/>
            <a:ext cx="1584325" cy="647700"/>
          </a:xfrm>
          <a:prstGeom prst="wedgeRectCallout">
            <a:avLst>
              <a:gd name="adj1" fmla="val -266532"/>
              <a:gd name="adj2" fmla="val 10759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  <a:hlinkClick action="ppaction://noaction"/>
              </a:rPr>
              <a:t>碑身</a:t>
            </a:r>
            <a:endParaRPr lang="zh-CN" altLang="en-US" sz="40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2296" name="矩形标注 12295"/>
          <p:cNvSpPr/>
          <p:nvPr/>
        </p:nvSpPr>
        <p:spPr>
          <a:xfrm>
            <a:off x="8759825" y="4076700"/>
            <a:ext cx="1584325" cy="647700"/>
          </a:xfrm>
          <a:prstGeom prst="wedgeRectCallout">
            <a:avLst>
              <a:gd name="adj1" fmla="val -265329"/>
              <a:gd name="adj2" fmla="val 1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  <a:hlinkClick action="ppaction://noaction"/>
              </a:rPr>
              <a:t>大碑座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2297" name="矩形标注 12296"/>
          <p:cNvSpPr/>
          <p:nvPr/>
        </p:nvSpPr>
        <p:spPr>
          <a:xfrm>
            <a:off x="1774825" y="1484313"/>
            <a:ext cx="1333500" cy="720725"/>
          </a:xfrm>
          <a:prstGeom prst="wedgeRectCallout">
            <a:avLst>
              <a:gd name="adj1" fmla="val 145954"/>
              <a:gd name="adj2" fmla="val -328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  <a:hlinkClick action="ppaction://noaction"/>
              </a:rPr>
              <a:t>碑侧</a:t>
            </a:r>
            <a:endParaRPr lang="zh-CN" altLang="en-US" sz="40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1524000" y="0"/>
            <a:ext cx="36718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CC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纪念碑结构图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1229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POWER3D CRC" val="90b02f0e0114"/>
  <p:tag name="POWER3D OPTIONS" val="Slow "/>
</p:tagLst>
</file>

<file path=ppt/tags/tag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232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4">
      <vt:lpstr>Arial</vt:lpstr>
      <vt:lpstr>微软雅黑</vt:lpstr>
      <vt:lpstr>Wingdings</vt:lpstr>
      <vt:lpstr>Times New Roman</vt:lpstr>
      <vt:lpstr>宋体</vt:lpstr>
      <vt:lpstr>楷体</vt:lpstr>
      <vt:lpstr>Batang</vt:lpstr>
      <vt:lpstr>隶书</vt:lpstr>
      <vt:lpstr>楷体_GB2312</vt:lpstr>
      <vt:lpstr>Symbol</vt:lpstr>
      <vt:lpstr>华文行楷</vt:lpstr>
      <vt:lpstr>华文新魏</vt:lpstr>
      <vt:lpstr>幼圆</vt:lpstr>
      <vt:lpstr>华文宋体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课文分析（6——10节）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组织交流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2021-11-18T19:53:41.145</cp:lastPrinted>
  <dcterms:created xsi:type="dcterms:W3CDTF">2021-11-18T19:53:41Z</dcterms:created>
  <dcterms:modified xsi:type="dcterms:W3CDTF">2021-11-18T11:53:42Z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