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29" r:id="rId3"/>
    <p:sldId id="326" r:id="rId4"/>
    <p:sldId id="261" r:id="rId5"/>
    <p:sldId id="342" r:id="rId6"/>
    <p:sldId id="331" r:id="rId7"/>
    <p:sldId id="264" r:id="rId8"/>
    <p:sldId id="265" r:id="rId9"/>
    <p:sldId id="340" r:id="rId10"/>
    <p:sldId id="341" r:id="rId11"/>
    <p:sldId id="287" r:id="rId12"/>
    <p:sldId id="292" r:id="rId13"/>
    <p:sldId id="349" r:id="rId14"/>
    <p:sldId id="351" r:id="rId15"/>
    <p:sldId id="277" r:id="rId16"/>
    <p:sldId id="348" r:id="rId17"/>
    <p:sldId id="320" r:id="rId18"/>
    <p:sldId id="276" r:id="rId19"/>
  </p:sldIdLst>
  <p:sldSz cx="9144000" cy="5143500"/>
  <p:notesSz cx="6858000" cy="9144000"/>
  <p:defaultTextStyle>
    <a:defPPr>
      <a:defRPr lang="zh-CN"/>
    </a:defPPr>
    <a:lvl1pPr marL="0" lvl="0"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C9337"/>
    <a:srgbClr val="0000FF"/>
    <a:srgbClr val="23D715"/>
    <a:srgbClr val="1CF0DC"/>
    <a:srgbClr val="26E606"/>
    <a:srgbClr val="6EAF3C"/>
    <a:srgbClr val="39A1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595"/>
    <p:restoredTop sz="96871"/>
  </p:normalViewPr>
  <p:slideViewPr>
    <p:cSldViewPr snapToGrid="0" snapToObjects="1" showGuides="1">
      <p:cViewPr>
        <p:scale>
          <a:sx n="75" d="100"/>
          <a:sy n="75" d="100"/>
        </p:scale>
        <p:origin x="102" y="-36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image" Target="../media/image1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image" Target="../media/image13.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grpSp>
        <p:nvGrpSpPr>
          <p:cNvPr id="2050" name="组合 6"/>
          <p:cNvGrpSpPr/>
          <p:nvPr userDrawn="1"/>
        </p:nvGrpSpPr>
        <p:grpSpPr>
          <a:xfrm>
            <a:off x="0" y="0"/>
            <a:ext cx="9144000" cy="5149850"/>
            <a:chOff x="0" y="1"/>
            <a:chExt cx="9144000" cy="5149200"/>
          </a:xfrm>
        </p:grpSpPr>
        <p:pic>
          <p:nvPicPr>
            <p:cNvPr id="2053"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2054"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2055"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2056"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sp>
        <p:nvSpPr>
          <p:cNvPr id="2" name="日期占位符 1"/>
          <p:cNvSpPr>
            <a:spLocks noGrp="1"/>
          </p:cNvSpPr>
          <p:nvPr>
            <p:ph type="dt" sz="half" idx="10"/>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grpSp>
        <p:nvGrpSpPr>
          <p:cNvPr id="11266" name="组合 6"/>
          <p:cNvGrpSpPr/>
          <p:nvPr userDrawn="1"/>
        </p:nvGrpSpPr>
        <p:grpSpPr>
          <a:xfrm>
            <a:off x="0" y="0"/>
            <a:ext cx="9144000" cy="5149850"/>
            <a:chOff x="0" y="1"/>
            <a:chExt cx="9144000" cy="5149200"/>
          </a:xfrm>
        </p:grpSpPr>
        <p:pic>
          <p:nvPicPr>
            <p:cNvPr id="11273"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11274"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11275"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11276"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Picture 10" descr="D:\我的文档\Tencent Files\923213587\FileRecv\研读探究.gif"/>
          <p:cNvPicPr>
            <a:picLocks noChangeAspect="1" noChangeArrowheads="1"/>
          </p:cNvPicPr>
          <p:nvPr/>
        </p:nvPicPr>
        <p:blipFill>
          <a:blip r:embed="rId6"/>
          <a:srcRect/>
          <a:stretch>
            <a:fillRect/>
          </a:stretch>
        </p:blipFill>
        <p:spPr bwMode="auto">
          <a:xfrm>
            <a:off x="3105150" y="76200"/>
            <a:ext cx="2959100" cy="60007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grpSp>
        <p:nvGrpSpPr>
          <p:cNvPr id="12290" name="组合 6"/>
          <p:cNvGrpSpPr/>
          <p:nvPr userDrawn="1"/>
        </p:nvGrpSpPr>
        <p:grpSpPr>
          <a:xfrm>
            <a:off x="0" y="0"/>
            <a:ext cx="9144000" cy="5149850"/>
            <a:chOff x="0" y="1"/>
            <a:chExt cx="9144000" cy="5149200"/>
          </a:xfrm>
        </p:grpSpPr>
        <p:pic>
          <p:nvPicPr>
            <p:cNvPr id="12297"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12298"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12299"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12300"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Picture 11" descr="D:\我的文档\Tencent Files\923213587\FileRecv\归纳总结.gif"/>
          <p:cNvPicPr>
            <a:picLocks noChangeAspect="1" noChangeArrowheads="1"/>
          </p:cNvPicPr>
          <p:nvPr/>
        </p:nvPicPr>
        <p:blipFill>
          <a:blip r:embed="rId6"/>
          <a:srcRect/>
          <a:stretch>
            <a:fillRect/>
          </a:stretch>
        </p:blipFill>
        <p:spPr bwMode="auto">
          <a:xfrm>
            <a:off x="3181350" y="88900"/>
            <a:ext cx="2781300" cy="54451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grpSp>
        <p:nvGrpSpPr>
          <p:cNvPr id="13314" name="组合 6"/>
          <p:cNvGrpSpPr/>
          <p:nvPr userDrawn="1"/>
        </p:nvGrpSpPr>
        <p:grpSpPr>
          <a:xfrm>
            <a:off x="0" y="0"/>
            <a:ext cx="9144000" cy="5149850"/>
            <a:chOff x="0" y="1"/>
            <a:chExt cx="9144000" cy="5149200"/>
          </a:xfrm>
        </p:grpSpPr>
        <p:pic>
          <p:nvPicPr>
            <p:cNvPr id="13321"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13322"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13323"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13324"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图片 10"/>
          <p:cNvPicPr>
            <a:picLocks noChangeAspect="1"/>
          </p:cNvPicPr>
          <p:nvPr/>
        </p:nvPicPr>
        <p:blipFill>
          <a:blip r:embed="rId6"/>
          <a:srcRect/>
          <a:stretch>
            <a:fillRect/>
          </a:stretch>
        </p:blipFill>
        <p:spPr bwMode="auto">
          <a:xfrm>
            <a:off x="3195638" y="123825"/>
            <a:ext cx="2752725" cy="54451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9_空白">
    <p:spTree>
      <p:nvGrpSpPr>
        <p:cNvPr id="1" name=""/>
        <p:cNvGrpSpPr/>
        <p:nvPr/>
      </p:nvGrpSpPr>
      <p:grpSpPr>
        <a:xfrm>
          <a:off x="0" y="0"/>
          <a:ext cx="0" cy="0"/>
          <a:chOff x="0" y="0"/>
          <a:chExt cx="0" cy="0"/>
        </a:xfrm>
      </p:grpSpPr>
      <p:pic>
        <p:nvPicPr>
          <p:cNvPr id="14338" name="图片 24" descr="山底3.png"/>
          <p:cNvPicPr>
            <a:picLocks noChangeAspect="1"/>
          </p:cNvPicPr>
          <p:nvPr userDrawn="1"/>
        </p:nvPicPr>
        <p:blipFill>
          <a:blip r:embed="rId2"/>
          <a:stretch>
            <a:fillRect/>
          </a:stretch>
        </p:blipFill>
        <p:spPr>
          <a:xfrm>
            <a:off x="0" y="2660650"/>
            <a:ext cx="9144000" cy="2482850"/>
          </a:xfrm>
          <a:prstGeom prst="rect">
            <a:avLst/>
          </a:prstGeom>
          <a:noFill/>
          <a:ln w="9525">
            <a:noFill/>
          </a:ln>
        </p:spPr>
      </p:pic>
      <p:grpSp>
        <p:nvGrpSpPr>
          <p:cNvPr id="14339" name="组合 7"/>
          <p:cNvGrpSpPr/>
          <p:nvPr userDrawn="1"/>
        </p:nvGrpSpPr>
        <p:grpSpPr>
          <a:xfrm>
            <a:off x="0" y="0"/>
            <a:ext cx="9144000" cy="5149850"/>
            <a:chOff x="0" y="1"/>
            <a:chExt cx="9144000" cy="5149200"/>
          </a:xfrm>
        </p:grpSpPr>
        <p:pic>
          <p:nvPicPr>
            <p:cNvPr id="14343"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14344"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14345"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图片 20"/>
          <p:cNvPicPr>
            <a:picLocks noChangeAspect="1"/>
          </p:cNvPicPr>
          <p:nvPr/>
        </p:nvPicPr>
        <p:blipFill>
          <a:blip r:embed="rId6"/>
          <a:srcRect/>
          <a:stretch>
            <a:fillRect/>
          </a:stretch>
        </p:blipFill>
        <p:spPr bwMode="auto">
          <a:xfrm>
            <a:off x="2579688" y="160338"/>
            <a:ext cx="3984625" cy="50958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日期占位符 1"/>
          <p:cNvSpPr>
            <a:spLocks noGrp="1"/>
          </p:cNvSpPr>
          <p:nvPr>
            <p:ph type="dt" sz="half" idx="10"/>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074" name="图片 54" descr="山底1.png"/>
          <p:cNvPicPr>
            <a:picLocks noChangeAspect="1"/>
          </p:cNvPicPr>
          <p:nvPr userDrawn="1"/>
        </p:nvPicPr>
        <p:blipFill>
          <a:blip r:embed="rId2"/>
          <a:stretch>
            <a:fillRect/>
          </a:stretch>
        </p:blipFill>
        <p:spPr>
          <a:xfrm>
            <a:off x="0" y="2630488"/>
            <a:ext cx="9144000" cy="2527300"/>
          </a:xfrm>
          <a:prstGeom prst="rect">
            <a:avLst/>
          </a:prstGeom>
          <a:noFill/>
          <a:ln w="9525">
            <a:noFill/>
          </a:ln>
        </p:spPr>
      </p:pic>
      <p:pic>
        <p:nvPicPr>
          <p:cNvPr id="3075" name="图片 7" descr="荣德基.png"/>
          <p:cNvPicPr>
            <a:picLocks noChangeAspect="1"/>
          </p:cNvPicPr>
          <p:nvPr userDrawn="1"/>
        </p:nvPicPr>
        <p:blipFill>
          <a:blip r:embed="rId3"/>
          <a:stretch>
            <a:fillRect/>
          </a:stretch>
        </p:blipFill>
        <p:spPr>
          <a:xfrm>
            <a:off x="187325" y="85725"/>
            <a:ext cx="1377950" cy="503238"/>
          </a:xfrm>
          <a:prstGeom prst="rect">
            <a:avLst/>
          </a:prstGeom>
          <a:noFill/>
          <a:ln w="9525">
            <a:noFill/>
          </a:ln>
        </p:spPr>
      </p:pic>
      <p:cxnSp>
        <p:nvCxnSpPr>
          <p:cNvPr id="9" name="直接连接符 19"/>
          <p:cNvCxnSpPr/>
          <p:nvPr/>
        </p:nvCxnSpPr>
        <p:spPr bwMode="auto">
          <a:xfrm>
            <a:off x="792163" y="47577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pic>
        <p:nvPicPr>
          <p:cNvPr id="3077" name="Picture 21"/>
          <p:cNvPicPr>
            <a:picLocks noChangeAspect="1"/>
          </p:cNvPicPr>
          <p:nvPr userDrawn="1"/>
        </p:nvPicPr>
        <p:blipFill>
          <a:blip r:embed="rId4"/>
          <a:stretch>
            <a:fillRect/>
          </a:stretch>
        </p:blipFill>
        <p:spPr>
          <a:xfrm>
            <a:off x="8172450" y="4732338"/>
            <a:ext cx="971550" cy="417512"/>
          </a:xfrm>
          <a:prstGeom prst="rect">
            <a:avLst/>
          </a:prstGeom>
          <a:noFill/>
          <a:ln w="9525">
            <a:noFill/>
          </a:ln>
        </p:spPr>
      </p:pic>
      <p:sp>
        <p:nvSpPr>
          <p:cNvPr id="11"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2"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3"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4098" name="组合 6"/>
          <p:cNvGrpSpPr/>
          <p:nvPr/>
        </p:nvGrpSpPr>
        <p:grpSpPr>
          <a:xfrm>
            <a:off x="0" y="0"/>
            <a:ext cx="9144000" cy="5149850"/>
            <a:chOff x="0" y="1"/>
            <a:chExt cx="9144000" cy="5149200"/>
          </a:xfrm>
        </p:grpSpPr>
        <p:pic>
          <p:nvPicPr>
            <p:cNvPr id="4105"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4106"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4107"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4108"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图片 18"/>
          <p:cNvPicPr>
            <a:picLocks noChangeAspect="1"/>
          </p:cNvPicPr>
          <p:nvPr/>
        </p:nvPicPr>
        <p:blipFill>
          <a:blip r:embed="rId6"/>
          <a:srcRect/>
          <a:stretch>
            <a:fillRect/>
          </a:stretch>
        </p:blipFill>
        <p:spPr bwMode="auto">
          <a:xfrm>
            <a:off x="3176588" y="50800"/>
            <a:ext cx="2790825" cy="65246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5122" name="组合 6"/>
          <p:cNvGrpSpPr/>
          <p:nvPr userDrawn="1"/>
        </p:nvGrpSpPr>
        <p:grpSpPr>
          <a:xfrm>
            <a:off x="0" y="-20637"/>
            <a:ext cx="9144000" cy="5170487"/>
            <a:chOff x="0" y="-20538"/>
            <a:chExt cx="9144000" cy="5169739"/>
          </a:xfrm>
        </p:grpSpPr>
        <p:pic>
          <p:nvPicPr>
            <p:cNvPr id="5126" name="Picture 2"/>
            <p:cNvPicPr>
              <a:picLocks noChangeAspect="1"/>
            </p:cNvPicPr>
            <p:nvPr userDrawn="1"/>
          </p:nvPicPr>
          <p:blipFill>
            <a:blip r:embed="rId2"/>
            <a:stretch>
              <a:fillRect/>
            </a:stretch>
          </p:blipFill>
          <p:spPr>
            <a:xfrm>
              <a:off x="0" y="-20538"/>
              <a:ext cx="9144000" cy="4731546"/>
            </a:xfrm>
            <a:prstGeom prst="rect">
              <a:avLst/>
            </a:prstGeom>
            <a:noFill/>
            <a:ln w="9525">
              <a:noFill/>
            </a:ln>
          </p:spPr>
        </p:pic>
        <p:pic>
          <p:nvPicPr>
            <p:cNvPr id="5127" name="图片 8" descr="荣德基.png"/>
            <p:cNvPicPr>
              <a:picLocks noChangeAspect="1"/>
            </p:cNvPicPr>
            <p:nvPr userDrawn="1"/>
          </p:nvPicPr>
          <p:blipFill>
            <a:blip r:embed="rId3"/>
            <a:stretch>
              <a:fillRect/>
            </a:stretch>
          </p:blipFill>
          <p:spPr>
            <a:xfrm>
              <a:off x="188020" y="86514"/>
              <a:ext cx="1376509" cy="502920"/>
            </a:xfrm>
            <a:prstGeom prst="rect">
              <a:avLst/>
            </a:prstGeom>
            <a:noFill/>
            <a:ln w="9525">
              <a:noFill/>
            </a:ln>
          </p:spPr>
        </p:pic>
        <p:cxnSp>
          <p:nvCxnSpPr>
            <p:cNvPr id="10" name="直接连接符 19"/>
            <p:cNvCxnSpPr/>
            <p:nvPr/>
          </p:nvCxnSpPr>
          <p:spPr bwMode="auto">
            <a:xfrm>
              <a:off x="792163" y="4757146"/>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pic>
          <p:nvPicPr>
            <p:cNvPr id="5129" name="Picture 21"/>
            <p:cNvPicPr>
              <a:picLocks noChangeAspect="1"/>
            </p:cNvPicPr>
            <p:nvPr userDrawn="1"/>
          </p:nvPicPr>
          <p:blipFill>
            <a:blip r:embed="rId4"/>
            <a:stretch>
              <a:fillRect/>
            </a:stretch>
          </p:blipFill>
          <p:spPr>
            <a:xfrm>
              <a:off x="8172908" y="4731990"/>
              <a:ext cx="971092" cy="417211"/>
            </a:xfrm>
            <a:prstGeom prst="rect">
              <a:avLst/>
            </a:prstGeom>
            <a:noFill/>
            <a:ln w="9525">
              <a:noFill/>
            </a:ln>
          </p:spPr>
        </p:pic>
      </p:grpSp>
      <p:pic>
        <p:nvPicPr>
          <p:cNvPr id="5123" name="Picture 3"/>
          <p:cNvPicPr>
            <a:picLocks noChangeAspect="1"/>
          </p:cNvPicPr>
          <p:nvPr userDrawn="1"/>
        </p:nvPicPr>
        <p:blipFill>
          <a:blip r:embed="rId5"/>
          <a:stretch>
            <a:fillRect/>
          </a:stretch>
        </p:blipFill>
        <p:spPr>
          <a:xfrm>
            <a:off x="1598613" y="1804988"/>
            <a:ext cx="5946775" cy="2497137"/>
          </a:xfrm>
          <a:prstGeom prst="rect">
            <a:avLst/>
          </a:prstGeom>
          <a:noFill/>
          <a:ln w="9525">
            <a:noFill/>
          </a:ln>
        </p:spPr>
      </p:pic>
      <p:sp>
        <p:nvSpPr>
          <p:cNvPr id="2" name="日期占位符 1"/>
          <p:cNvSpPr>
            <a:spLocks noGrp="1"/>
          </p:cNvSpPr>
          <p:nvPr>
            <p:ph type="dt" sz="half" idx="10"/>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grpSp>
        <p:nvGrpSpPr>
          <p:cNvPr id="6146" name="组合 6"/>
          <p:cNvGrpSpPr/>
          <p:nvPr userDrawn="1"/>
        </p:nvGrpSpPr>
        <p:grpSpPr>
          <a:xfrm>
            <a:off x="0" y="0"/>
            <a:ext cx="9144000" cy="5149850"/>
            <a:chOff x="0" y="1"/>
            <a:chExt cx="9144000" cy="5149200"/>
          </a:xfrm>
        </p:grpSpPr>
        <p:pic>
          <p:nvPicPr>
            <p:cNvPr id="6150"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6151"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6152"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6153"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Picture 11" descr="D:\我的文档\Tencent Files\923213587\FileRecv\出示目标.gif"/>
          <p:cNvPicPr>
            <a:picLocks noChangeAspect="1" noChangeArrowheads="1"/>
          </p:cNvPicPr>
          <p:nvPr/>
        </p:nvPicPr>
        <p:blipFill>
          <a:blip r:embed="rId6"/>
          <a:srcRect/>
          <a:stretch>
            <a:fillRect/>
          </a:stretch>
        </p:blipFill>
        <p:spPr bwMode="auto">
          <a:xfrm>
            <a:off x="3121025" y="96838"/>
            <a:ext cx="2901950" cy="58737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日期占位符 1"/>
          <p:cNvSpPr>
            <a:spLocks noGrp="1"/>
          </p:cNvSpPr>
          <p:nvPr>
            <p:ph type="dt" sz="half" idx="10"/>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grpSp>
        <p:nvGrpSpPr>
          <p:cNvPr id="7170" name="组合 6"/>
          <p:cNvGrpSpPr/>
          <p:nvPr userDrawn="1"/>
        </p:nvGrpSpPr>
        <p:grpSpPr>
          <a:xfrm>
            <a:off x="0" y="0"/>
            <a:ext cx="9144000" cy="5149850"/>
            <a:chOff x="0" y="1"/>
            <a:chExt cx="9144000" cy="5149200"/>
          </a:xfrm>
        </p:grpSpPr>
        <p:pic>
          <p:nvPicPr>
            <p:cNvPr id="7177"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7178"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7179"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7180"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Picture 12" descr="D:\我的文档\Tencent Files\923213587\FileRecv\资料链接.gif"/>
          <p:cNvPicPr>
            <a:picLocks noChangeAspect="1" noChangeArrowheads="1"/>
          </p:cNvPicPr>
          <p:nvPr/>
        </p:nvPicPr>
        <p:blipFill>
          <a:blip r:embed="rId6"/>
          <a:srcRect/>
          <a:stretch>
            <a:fillRect/>
          </a:stretch>
        </p:blipFill>
        <p:spPr bwMode="auto">
          <a:xfrm>
            <a:off x="3146425" y="109538"/>
            <a:ext cx="2851150" cy="57467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grpSp>
        <p:nvGrpSpPr>
          <p:cNvPr id="8194" name="组合 6"/>
          <p:cNvGrpSpPr/>
          <p:nvPr userDrawn="1"/>
        </p:nvGrpSpPr>
        <p:grpSpPr>
          <a:xfrm>
            <a:off x="0" y="0"/>
            <a:ext cx="9144000" cy="5149850"/>
            <a:chOff x="0" y="1"/>
            <a:chExt cx="9144000" cy="5149200"/>
          </a:xfrm>
        </p:grpSpPr>
        <p:pic>
          <p:nvPicPr>
            <p:cNvPr id="8201"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8202"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8203"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8204"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Picture 10" descr="D:\我的文档\Tencent Files\923213587\FileRecv\预习反馈.gif"/>
          <p:cNvPicPr>
            <a:picLocks noChangeAspect="1" noChangeArrowheads="1"/>
          </p:cNvPicPr>
          <p:nvPr/>
        </p:nvPicPr>
        <p:blipFill>
          <a:blip r:embed="rId6"/>
          <a:srcRect/>
          <a:stretch>
            <a:fillRect/>
          </a:stretch>
        </p:blipFill>
        <p:spPr bwMode="auto">
          <a:xfrm>
            <a:off x="3155950" y="136525"/>
            <a:ext cx="2832100" cy="55403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grpSp>
        <p:nvGrpSpPr>
          <p:cNvPr id="9218" name="组合 6"/>
          <p:cNvGrpSpPr/>
          <p:nvPr userDrawn="1"/>
        </p:nvGrpSpPr>
        <p:grpSpPr>
          <a:xfrm>
            <a:off x="0" y="0"/>
            <a:ext cx="9144000" cy="5149850"/>
            <a:chOff x="0" y="1"/>
            <a:chExt cx="9144000" cy="5149200"/>
          </a:xfrm>
        </p:grpSpPr>
        <p:pic>
          <p:nvPicPr>
            <p:cNvPr id="9225"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9226"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9227"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9228"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Picture 22" descr="D:\我的文档\Tencent Files\923213587\FileRecv\初读感知.gif"/>
          <p:cNvPicPr>
            <a:picLocks noChangeAspect="1" noChangeArrowheads="1"/>
          </p:cNvPicPr>
          <p:nvPr/>
        </p:nvPicPr>
        <p:blipFill>
          <a:blip r:embed="rId6"/>
          <a:srcRect/>
          <a:stretch>
            <a:fillRect/>
          </a:stretch>
        </p:blipFill>
        <p:spPr bwMode="auto">
          <a:xfrm>
            <a:off x="3295650" y="85725"/>
            <a:ext cx="2552700" cy="59848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grpSp>
        <p:nvGrpSpPr>
          <p:cNvPr id="10242" name="组合 6"/>
          <p:cNvGrpSpPr/>
          <p:nvPr userDrawn="1"/>
        </p:nvGrpSpPr>
        <p:grpSpPr>
          <a:xfrm>
            <a:off x="0" y="0"/>
            <a:ext cx="9144000" cy="5149850"/>
            <a:chOff x="0" y="1"/>
            <a:chExt cx="9144000" cy="5149200"/>
          </a:xfrm>
        </p:grpSpPr>
        <p:pic>
          <p:nvPicPr>
            <p:cNvPr id="10249" name="图片 11" descr="山底5.png"/>
            <p:cNvPicPr>
              <a:picLocks noChangeAspect="1"/>
            </p:cNvPicPr>
            <p:nvPr/>
          </p:nvPicPr>
          <p:blipFill>
            <a:blip r:embed="rId2"/>
            <a:stretch>
              <a:fillRect/>
            </a:stretch>
          </p:blipFill>
          <p:spPr>
            <a:xfrm>
              <a:off x="0" y="3563542"/>
              <a:ext cx="9144000" cy="1579959"/>
            </a:xfrm>
            <a:prstGeom prst="rect">
              <a:avLst/>
            </a:prstGeom>
            <a:noFill/>
            <a:ln w="9525">
              <a:noFill/>
            </a:ln>
          </p:spPr>
        </p:pic>
        <p:pic>
          <p:nvPicPr>
            <p:cNvPr id="10250" name="图片 21"/>
            <p:cNvPicPr>
              <a:picLocks noChangeAspect="1"/>
            </p:cNvPicPr>
            <p:nvPr/>
          </p:nvPicPr>
          <p:blipFill>
            <a:blip r:embed="rId3"/>
            <a:stretch>
              <a:fillRect/>
            </a:stretch>
          </p:blipFill>
          <p:spPr>
            <a:xfrm>
              <a:off x="0" y="1"/>
              <a:ext cx="9144000" cy="1939646"/>
            </a:xfrm>
            <a:prstGeom prst="rect">
              <a:avLst/>
            </a:prstGeom>
            <a:noFill/>
            <a:ln w="9525">
              <a:noFill/>
            </a:ln>
          </p:spPr>
        </p:pic>
        <p:pic>
          <p:nvPicPr>
            <p:cNvPr id="10251" name="图片 9" descr="荣德基.png"/>
            <p:cNvPicPr>
              <a:picLocks noChangeAspect="1"/>
            </p:cNvPicPr>
            <p:nvPr/>
          </p:nvPicPr>
          <p:blipFill>
            <a:blip r:embed="rId4"/>
            <a:stretch>
              <a:fillRect/>
            </a:stretch>
          </p:blipFill>
          <p:spPr>
            <a:xfrm>
              <a:off x="188020" y="86514"/>
              <a:ext cx="1376509" cy="502920"/>
            </a:xfrm>
            <a:prstGeom prst="rect">
              <a:avLst/>
            </a:prstGeom>
            <a:noFill/>
            <a:ln w="9525">
              <a:noFill/>
            </a:ln>
          </p:spPr>
        </p:pic>
        <p:pic>
          <p:nvPicPr>
            <p:cNvPr id="10252" name="Picture 21"/>
            <p:cNvPicPr>
              <a:picLocks noChangeAspect="1"/>
            </p:cNvPicPr>
            <p:nvPr/>
          </p:nvPicPr>
          <p:blipFill>
            <a:blip r:embed="rId5"/>
            <a:stretch>
              <a:fillRect/>
            </a:stretch>
          </p:blipFill>
          <p:spPr>
            <a:xfrm>
              <a:off x="8172908" y="4731990"/>
              <a:ext cx="971092" cy="417211"/>
            </a:xfrm>
            <a:prstGeom prst="rect">
              <a:avLst/>
            </a:prstGeom>
            <a:noFill/>
            <a:ln w="9525">
              <a:noFill/>
            </a:ln>
          </p:spPr>
        </p:pic>
        <p:cxnSp>
          <p:nvCxnSpPr>
            <p:cNvPr id="12"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13" name="Picture 11" descr="D:\我的文档\Tencent Files\923213587\FileRecv\精读品味.gif"/>
          <p:cNvPicPr>
            <a:picLocks noChangeAspect="1" noChangeArrowheads="1"/>
          </p:cNvPicPr>
          <p:nvPr/>
        </p:nvPicPr>
        <p:blipFill>
          <a:blip r:embed="rId6"/>
          <a:srcRect/>
          <a:stretch>
            <a:fillRect/>
          </a:stretch>
        </p:blipFill>
        <p:spPr bwMode="auto">
          <a:xfrm>
            <a:off x="3155950" y="76200"/>
            <a:ext cx="2832100" cy="61595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200150"/>
            <a:ext cx="8229600" cy="33940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lstStyle>
            <a:lvl1pPr algn="r">
              <a:defRPr sz="1200">
                <a:solidFill>
                  <a:srgbClr val="898989"/>
                </a:solidFill>
              </a:defRPr>
            </a:lvl1p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3.jpeg"/><Relationship Id="rId1"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2" name="文本框 3"/>
          <p:cNvSpPr txBox="1"/>
          <p:nvPr/>
        </p:nvSpPr>
        <p:spPr>
          <a:xfrm>
            <a:off x="7774305" y="2888615"/>
            <a:ext cx="723900" cy="1626235"/>
          </a:xfrm>
          <a:prstGeom prst="rect">
            <a:avLst/>
          </a:prstGeom>
          <a:solidFill>
            <a:srgbClr val="FFFF00"/>
          </a:solidFill>
          <a:ln w="9525">
            <a:noFill/>
          </a:ln>
        </p:spPr>
        <p:txBody>
          <a:bodyPr vert="eaVert" wrap="square">
            <a:spAutoFit/>
          </a:bodyPr>
          <a:p>
            <a:pPr>
              <a:lnSpc>
                <a:spcPct val="110000"/>
              </a:lnSpc>
            </a:pPr>
            <a:r>
              <a:rPr lang="en-US" altLang="zh-CN" sz="3200" b="1" dirty="0">
                <a:solidFill>
                  <a:srgbClr val="FF0000"/>
                </a:solidFill>
                <a:latin typeface="华文行楷" panose="02010800040101010101" charset="-122"/>
                <a:ea typeface="华文行楷" panose="02010800040101010101" charset="-122"/>
              </a:rPr>
              <a:t>  </a:t>
            </a:r>
            <a:r>
              <a:rPr lang="zh-CN" altLang="en-US" sz="3200" b="1" dirty="0">
                <a:solidFill>
                  <a:srgbClr val="FF0000"/>
                </a:solidFill>
                <a:latin typeface="华文行楷" panose="02010800040101010101" charset="-122"/>
                <a:ea typeface="华文行楷" panose="02010800040101010101" charset="-122"/>
              </a:rPr>
              <a:t>议论文</a:t>
            </a:r>
            <a:endParaRPr lang="zh-CN" altLang="en-US" sz="3200" b="1" dirty="0">
              <a:solidFill>
                <a:srgbClr val="FF0000"/>
              </a:solidFill>
              <a:latin typeface="华文行楷" panose="02010800040101010101" charset="-122"/>
              <a:ea typeface="华文行楷" panose="02010800040101010101" charset="-122"/>
            </a:endParaRPr>
          </a:p>
        </p:txBody>
      </p:sp>
      <p:sp>
        <p:nvSpPr>
          <p:cNvPr id="21" name="Text Box 2"/>
          <p:cNvSpPr txBox="1">
            <a:spLocks noChangeArrowheads="1"/>
          </p:cNvSpPr>
          <p:nvPr/>
        </p:nvSpPr>
        <p:spPr bwMode="auto">
          <a:xfrm>
            <a:off x="3402013" y="279400"/>
            <a:ext cx="5986463" cy="1016000"/>
          </a:xfrm>
          <a:prstGeom prst="rect">
            <a:avLst/>
          </a:prstGeom>
          <a:noFill/>
          <a:ln>
            <a:noFill/>
          </a:ln>
          <a:effectLst/>
        </p:spPr>
        <p:txBody>
          <a:bodyPr>
            <a:spAutoFit/>
          </a:bodyPr>
          <a:lstStyle>
            <a:lvl1pPr/>
            <a:lvl2pPr/>
            <a:lvl3pPr/>
            <a:lvl4pPr/>
            <a:lvl5pPr/>
            <a:lvl6pPr/>
            <a:lvl7pPr/>
            <a:lvl8pPr/>
            <a:lvl9p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60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论 教 养</a:t>
            </a:r>
            <a:endParaRPr kumimoji="0" lang="zh-CN" altLang="en-US" sz="60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sp>
        <p:nvSpPr>
          <p:cNvPr id="22" name="圆角矩形 21"/>
          <p:cNvSpPr/>
          <p:nvPr/>
        </p:nvSpPr>
        <p:spPr>
          <a:xfrm>
            <a:off x="958850" y="1160463"/>
            <a:ext cx="7226300" cy="1016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365" name="AutoShape 11"/>
          <p:cNvSpPr/>
          <p:nvPr/>
        </p:nvSpPr>
        <p:spPr>
          <a:xfrm>
            <a:off x="1651000" y="361950"/>
            <a:ext cx="1182688" cy="885825"/>
          </a:xfrm>
          <a:prstGeom prst="diamond">
            <a:avLst/>
          </a:prstGeom>
          <a:solidFill>
            <a:srgbClr val="800000"/>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p>
            <a:pPr algn="ctr" eaLnBrk="0" hangingPunct="0"/>
            <a:endParaRPr lang="en-US" altLang="ko-KR" sz="2800" b="1">
              <a:solidFill>
                <a:srgbClr val="FFFFFF"/>
              </a:solidFill>
              <a:latin typeface="Calibri" panose="020F0502020204030204" pitchFamily="34" charset="0"/>
              <a:ea typeface="Gulim" panose="020B0600000101010101" pitchFamily="34" charset="-127"/>
            </a:endParaRPr>
          </a:p>
        </p:txBody>
      </p:sp>
      <p:sp>
        <p:nvSpPr>
          <p:cNvPr id="15366" name="文本框 49"/>
          <p:cNvSpPr txBox="1"/>
          <p:nvPr/>
        </p:nvSpPr>
        <p:spPr>
          <a:xfrm>
            <a:off x="1954213" y="271463"/>
            <a:ext cx="571500" cy="1016000"/>
          </a:xfrm>
          <a:prstGeom prst="rect">
            <a:avLst/>
          </a:prstGeom>
          <a:noFill/>
          <a:ln w="9525">
            <a:noFill/>
          </a:ln>
        </p:spPr>
        <p:txBody>
          <a:bodyPr wrap="none">
            <a:spAutoFit/>
          </a:bodyPr>
          <a:p>
            <a:r>
              <a:rPr lang="en-US" altLang="zh-CN" sz="6000" b="1">
                <a:solidFill>
                  <a:schemeClr val="bg1"/>
                </a:solidFill>
                <a:latin typeface="方正大黑简体" pitchFamily="65" charset="-122"/>
                <a:ea typeface="方正大黑简体" pitchFamily="65" charset="-122"/>
              </a:rPr>
              <a:t>8</a:t>
            </a:r>
            <a:endParaRPr lang="zh-CN" altLang="en-US" sz="6000" b="1" dirty="0">
              <a:solidFill>
                <a:schemeClr val="bg1"/>
              </a:solidFill>
              <a:latin typeface="方正大黑简体" pitchFamily="65" charset="-122"/>
              <a:ea typeface="方正大黑简体" pitchFamily="65" charset="-122"/>
            </a:endParaRPr>
          </a:p>
        </p:txBody>
      </p:sp>
      <p:sp>
        <p:nvSpPr>
          <p:cNvPr id="15367" name="AutoShape 18" descr="http://img3.imgtn.bdimg.com/it/u=287956326,2076146697&amp;fm=21&amp;gp=0.jpg"/>
          <p:cNvSpPr>
            <a:spLocks noChangeAspect="1"/>
          </p:cNvSpPr>
          <p:nvPr/>
        </p:nvSpPr>
        <p:spPr>
          <a:xfrm>
            <a:off x="144463" y="-107950"/>
            <a:ext cx="304800" cy="228600"/>
          </a:xfrm>
          <a:prstGeom prst="rect">
            <a:avLst/>
          </a:prstGeom>
          <a:noFill/>
          <a:ln w="9525">
            <a:noFill/>
          </a:ln>
        </p:spPr>
        <p:txBody>
          <a:bodyPr/>
          <a:p>
            <a:endParaRPr lang="zh-CN" altLang="en-US" dirty="0">
              <a:latin typeface="Calibri" panose="020F0502020204030204" pitchFamily="34" charset="0"/>
            </a:endParaRPr>
          </a:p>
        </p:txBody>
      </p:sp>
      <p:sp>
        <p:nvSpPr>
          <p:cNvPr id="15368" name="AutoShape 20" descr="http://img3.imgtn.bdimg.com/it/u=287956326,2076146697&amp;fm=21&amp;gp=0.jpg"/>
          <p:cNvSpPr>
            <a:spLocks noChangeAspect="1"/>
          </p:cNvSpPr>
          <p:nvPr/>
        </p:nvSpPr>
        <p:spPr>
          <a:xfrm>
            <a:off x="144463" y="-107950"/>
            <a:ext cx="304800" cy="228600"/>
          </a:xfrm>
          <a:prstGeom prst="rect">
            <a:avLst/>
          </a:prstGeom>
          <a:noFill/>
          <a:ln w="9525">
            <a:noFill/>
          </a:ln>
        </p:spPr>
        <p:txBody>
          <a:bodyPr/>
          <a:p>
            <a:endParaRPr lang="zh-CN" altLang="en-US" dirty="0">
              <a:latin typeface="Calibri" panose="020F0502020204030204" pitchFamily="34" charset="0"/>
            </a:endParaRPr>
          </a:p>
        </p:txBody>
      </p:sp>
      <p:pic>
        <p:nvPicPr>
          <p:cNvPr id="15369" name="Picture 18"/>
          <p:cNvPicPr>
            <a:picLocks noChangeAspect="1"/>
          </p:cNvPicPr>
          <p:nvPr/>
        </p:nvPicPr>
        <p:blipFill>
          <a:blip r:embed="rId1"/>
          <a:stretch>
            <a:fillRect/>
          </a:stretch>
        </p:blipFill>
        <p:spPr>
          <a:xfrm>
            <a:off x="1149350" y="1420813"/>
            <a:ext cx="6570663" cy="3094037"/>
          </a:xfrm>
          <a:prstGeom prst="rect">
            <a:avLst/>
          </a:prstGeom>
          <a:noFill/>
          <a:ln w="9525">
            <a:noFill/>
          </a:ln>
        </p:spPr>
      </p:pic>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90" name="Rectangle 14"/>
          <p:cNvSpPr>
            <a:spLocks noChangeArrowheads="1"/>
          </p:cNvSpPr>
          <p:nvPr/>
        </p:nvSpPr>
        <p:spPr bwMode="auto">
          <a:xfrm>
            <a:off x="989330" y="938530"/>
            <a:ext cx="7970520" cy="3969385"/>
          </a:xfrm>
          <a:prstGeom prst="rect">
            <a:avLst/>
          </a:prstGeom>
          <a:noFill/>
          <a:ln w="9525">
            <a:noFill/>
            <a:miter lim="800000"/>
          </a:ln>
          <a:effectLst/>
        </p:spPr>
        <p:txBody>
          <a:bodyPr wrap="square" anchor="ct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第③自然段中，作者说“我不敢贸然提供有关教养的‘处方’”，又说“倒是愿意就某些想法跟读者交换意见”，是否矛盾？你是如何理解的？</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mn-cs"/>
              </a:rPr>
              <a:t>   </a:t>
            </a:r>
            <a:r>
              <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不矛盾。“不敢贸然”是作者谦虚、谨慎的表现；“愿意交换意见”是作者的诚恳态度。作者这样说，既表现了他谦虚谨慎的文风，又在情感上拉近了与读者的距离，易引起读者的共鸣。</a:t>
            </a:r>
            <a:endPar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30723" name="矩形 1"/>
          <p:cNvSpPr/>
          <p:nvPr/>
        </p:nvSpPr>
        <p:spPr>
          <a:xfrm>
            <a:off x="601663" y="1079500"/>
            <a:ext cx="496887" cy="461963"/>
          </a:xfrm>
          <a:prstGeom prst="rect">
            <a:avLst/>
          </a:prstGeom>
          <a:noFill/>
          <a:ln w="9525">
            <a:noFill/>
          </a:ln>
        </p:spPr>
        <p:txBody>
          <a:bodyPr wrap="none">
            <a:spAutoFit/>
          </a:bodyPr>
          <a:p>
            <a:r>
              <a:rPr lang="en-US" altLang="zh-CN" sz="2400" b="1">
                <a:solidFill>
                  <a:srgbClr val="000000"/>
                </a:solidFill>
                <a:latin typeface="宋体" panose="02010600030101010101" pitchFamily="2" charset="-122"/>
              </a:rPr>
              <a:t>3.</a:t>
            </a:r>
            <a:endParaRPr lang="zh-CN" altLang="en-US"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90">
                                            <p:txEl>
                                              <p:charRg st="66" end="157"/>
                                            </p:txEl>
                                          </p:spTgt>
                                        </p:tgtEl>
                                        <p:attrNameLst>
                                          <p:attrName>style.visibility</p:attrName>
                                        </p:attrNameLst>
                                      </p:cBhvr>
                                      <p:to>
                                        <p:strVal val="visible"/>
                                      </p:to>
                                    </p:set>
                                    <p:animEffect transition="in" filter="blinds(horizontal)">
                                      <p:cBhvr>
                                        <p:cTn id="7" dur="500"/>
                                        <p:tgtEl>
                                          <p:spTgt spid="24590">
                                            <p:txEl>
                                              <p:charRg st="66" end="1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872490" y="2689225"/>
            <a:ext cx="8020685" cy="1768475"/>
          </a:xfrm>
          <a:prstGeom prst="rect">
            <a:avLst/>
          </a:prstGeom>
        </p:spPr>
        <p:txBody>
          <a:bodyPr wrap="square">
            <a:spAutoFit/>
          </a:bodyPr>
          <a:lstStyle/>
          <a:p>
            <a:pPr marL="0" marR="0" lvl="0" indent="0" algn="l" defTabSz="457200" rtl="0" eaLnBrk="1" fontAlgn="base" latinLnBrk="0" hangingPunct="1">
              <a:lnSpc>
                <a:spcPct val="145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mn-cs"/>
              </a:rPr>
              <a:t>先谈“无教养”的例子，再谈“有教养”的表现，这样写有什么好处？</a:t>
            </a:r>
            <a:endParaRPr kumimoji="0" lang="en-US"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mn-ea"/>
                <a:ea typeface="+mn-ea"/>
                <a:cs typeface="+mn-cs"/>
              </a:rPr>
              <a:t>   </a:t>
            </a:r>
            <a:r>
              <a:rPr kumimoji="0" lang="en-US" altLang="zh-CN"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无教养”的行为，是人人痛恨和鄙视的，“有教养”的行为是大家敬佩和赞扬的。作者在文中先谈 “无教养”的例子，再谈“有教养” 的表现，是为了引起读者的重视和思考，起强调和突出的作用。这样的写作顺序，使作者的观点更突出、更鲜明。</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32771" name="矩形 2"/>
          <p:cNvSpPr/>
          <p:nvPr/>
        </p:nvSpPr>
        <p:spPr>
          <a:xfrm>
            <a:off x="377190" y="2781935"/>
            <a:ext cx="495300" cy="460375"/>
          </a:xfrm>
          <a:prstGeom prst="rect">
            <a:avLst/>
          </a:prstGeom>
          <a:noFill/>
          <a:ln w="9525">
            <a:noFill/>
          </a:ln>
        </p:spPr>
        <p:txBody>
          <a:bodyPr wrap="none">
            <a:spAutoFit/>
          </a:bodyPr>
          <a:p>
            <a:r>
              <a:rPr lang="en-US" altLang="zh-CN" sz="2400" b="1">
                <a:solidFill>
                  <a:srgbClr val="000000"/>
                </a:solidFill>
                <a:latin typeface="宋体" panose="02010600030101010101" pitchFamily="2" charset="-122"/>
              </a:rPr>
              <a:t>5.</a:t>
            </a:r>
            <a:endParaRPr lang="zh-CN" altLang="en-US" dirty="0">
              <a:latin typeface="Calibri" panose="020F0502020204030204" pitchFamily="34" charset="0"/>
            </a:endParaRPr>
          </a:p>
        </p:txBody>
      </p:sp>
      <p:sp>
        <p:nvSpPr>
          <p:cNvPr id="31748" name="矩形 3"/>
          <p:cNvSpPr/>
          <p:nvPr/>
        </p:nvSpPr>
        <p:spPr>
          <a:xfrm>
            <a:off x="804863" y="408305"/>
            <a:ext cx="7065962" cy="460375"/>
          </a:xfrm>
          <a:prstGeom prst="rect">
            <a:avLst/>
          </a:prstGeom>
          <a:noFill/>
          <a:ln w="9525">
            <a:noFill/>
          </a:ln>
        </p:spPr>
        <p:txBody>
          <a:bodyPr>
            <a:spAutoFit/>
          </a:bodyPr>
          <a:p>
            <a:r>
              <a:rPr lang="zh-CN" altLang="en-US" sz="2400" b="1" dirty="0">
                <a:solidFill>
                  <a:srgbClr val="000000"/>
                </a:solidFill>
                <a:latin typeface="宋体" panose="02010600030101010101" pitchFamily="2" charset="-122"/>
              </a:rPr>
              <a:t>作者认为教养首先体现在家里</a:t>
            </a:r>
            <a:r>
              <a:rPr lang="en-US" altLang="zh-CN" sz="2400" b="1" dirty="0">
                <a:solidFill>
                  <a:srgbClr val="000000"/>
                </a:solidFill>
                <a:latin typeface="宋体" panose="02010600030101010101" pitchFamily="2" charset="-122"/>
              </a:rPr>
              <a:t>,</a:t>
            </a:r>
            <a:r>
              <a:rPr lang="zh-CN" altLang="en-US" sz="2400" b="1" dirty="0">
                <a:solidFill>
                  <a:srgbClr val="000000"/>
                </a:solidFill>
                <a:latin typeface="宋体" panose="02010600030101010101" pitchFamily="2" charset="-122"/>
              </a:rPr>
              <a:t>对此你怎么看？</a:t>
            </a:r>
            <a:endParaRPr lang="zh-CN" altLang="en-US" dirty="0">
              <a:latin typeface="Calibri" panose="020F0502020204030204" pitchFamily="34" charset="0"/>
            </a:endParaRPr>
          </a:p>
        </p:txBody>
      </p:sp>
      <p:sp>
        <p:nvSpPr>
          <p:cNvPr id="3" name="矩形 2"/>
          <p:cNvSpPr/>
          <p:nvPr/>
        </p:nvSpPr>
        <p:spPr>
          <a:xfrm>
            <a:off x="634365" y="1017905"/>
            <a:ext cx="7875905" cy="1198880"/>
          </a:xfrm>
          <a:prstGeom prst="rect">
            <a:avLst/>
          </a:prstGeom>
        </p:spPr>
        <p:txBody>
          <a:bodyPr wrap="square">
            <a:spAutoFit/>
          </a:bodyPr>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     </a:t>
            </a:r>
            <a:r>
              <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同意作者的观点。假如一个人在家里对自己的父母、兄弟姐妹的所作所为都缺乏教养的话，很难相信他能在其他地方做出有教养的举动。所以， 作者的观点是正确的。</a:t>
            </a:r>
            <a:endPar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4" name="TextBox 2"/>
          <p:cNvSpPr txBox="1"/>
          <p:nvPr/>
        </p:nvSpPr>
        <p:spPr>
          <a:xfrm>
            <a:off x="429260" y="498475"/>
            <a:ext cx="624840" cy="460375"/>
          </a:xfrm>
          <a:prstGeom prst="rect">
            <a:avLst/>
          </a:prstGeom>
          <a:noFill/>
        </p:spPr>
        <p:txBody>
          <a:bodyPr wrap="square">
            <a:spAutoFit/>
          </a:bodyPr>
          <a:p>
            <a:pPr marR="0" defTabSz="457200">
              <a:buClrTx/>
              <a:buSzTx/>
              <a:buFontTx/>
              <a:buNone/>
              <a:defRPr/>
            </a:pPr>
            <a:r>
              <a:rPr kumimoji="0" lang="en-US" altLang="zh-CN" sz="2400" b="1" kern="1200" cap="none" spc="0" normalizeH="0" baseline="0" noProof="0" dirty="0">
                <a:latin typeface="+mn-ea"/>
                <a:ea typeface="+mn-ea"/>
                <a:cs typeface="+mn-cs"/>
              </a:rPr>
              <a:t>4.</a:t>
            </a:r>
            <a:endParaRPr kumimoji="0" lang="zh-CN" altLang="en-US" sz="2400" b="1" kern="1200" cap="none" spc="0" normalizeH="0" baseline="0" noProof="0" dirty="0">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charRg st="32" end="155"/>
                                            </p:txEl>
                                          </p:spTgt>
                                        </p:tgtEl>
                                        <p:attrNameLst>
                                          <p:attrName>style.visibility</p:attrName>
                                        </p:attrNameLst>
                                      </p:cBhvr>
                                      <p:to>
                                        <p:strVal val="visible"/>
                                      </p:to>
                                    </p:set>
                                    <p:animEffect transition="in" filter="blinds(horizontal)">
                                      <p:cBhvr>
                                        <p:cTn id="12" dur="500"/>
                                        <p:tgtEl>
                                          <p:spTgt spid="2">
                                            <p:txEl>
                                              <p:charRg st="32" end="1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90" name="Rectangle 14"/>
          <p:cNvSpPr>
            <a:spLocks noChangeArrowheads="1"/>
          </p:cNvSpPr>
          <p:nvPr/>
        </p:nvSpPr>
        <p:spPr bwMode="auto">
          <a:xfrm>
            <a:off x="876618" y="457518"/>
            <a:ext cx="7388225" cy="646113"/>
          </a:xfrm>
          <a:prstGeom prst="rect">
            <a:avLst/>
          </a:prstGeom>
          <a:noFill/>
          <a:ln w="9525">
            <a:noFill/>
            <a:miter lim="800000"/>
          </a:ln>
          <a:effectLst/>
        </p:spPr>
        <p:txBody>
          <a:bodyPr anchor="ct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由“教养”转向“风度”，二 者之间有什么内在联系？</a:t>
            </a:r>
            <a:endParaRPr kumimoji="0" lang="zh-CN" altLang="en-US" sz="2400" b="1" i="0" u="none" strike="noStrike" kern="1200" cap="none" spc="0" normalizeH="0" baseline="0" noProof="0" dirty="0">
              <a:ln>
                <a:noFill/>
              </a:ln>
              <a:solidFill>
                <a:srgbClr val="0000FF"/>
              </a:solidFill>
              <a:effectLst/>
              <a:uLnTx/>
              <a:uFillTx/>
              <a:latin typeface="+mn-ea"/>
              <a:ea typeface="+mn-ea"/>
              <a:cs typeface="+mn-cs"/>
            </a:endParaRPr>
          </a:p>
        </p:txBody>
      </p:sp>
      <p:sp>
        <p:nvSpPr>
          <p:cNvPr id="33795" name="矩形 1"/>
          <p:cNvSpPr/>
          <p:nvPr/>
        </p:nvSpPr>
        <p:spPr>
          <a:xfrm>
            <a:off x="446405" y="642303"/>
            <a:ext cx="495300" cy="461962"/>
          </a:xfrm>
          <a:prstGeom prst="rect">
            <a:avLst/>
          </a:prstGeom>
          <a:noFill/>
          <a:ln w="9525">
            <a:noFill/>
          </a:ln>
        </p:spPr>
        <p:txBody>
          <a:bodyPr wrap="none">
            <a:spAutoFit/>
          </a:bodyPr>
          <a:p>
            <a:r>
              <a:rPr lang="en-US" altLang="zh-CN" sz="2400" b="1">
                <a:solidFill>
                  <a:srgbClr val="000000"/>
                </a:solidFill>
                <a:latin typeface="宋体" panose="02010600030101010101" pitchFamily="2" charset="-122"/>
              </a:rPr>
              <a:t>6.</a:t>
            </a:r>
            <a:endParaRPr lang="zh-CN" altLang="en-US" dirty="0">
              <a:latin typeface="Calibri" panose="020F0502020204030204" pitchFamily="34" charset="0"/>
            </a:endParaRPr>
          </a:p>
        </p:txBody>
      </p:sp>
      <p:sp>
        <p:nvSpPr>
          <p:cNvPr id="2" name="矩形 1"/>
          <p:cNvSpPr/>
          <p:nvPr/>
        </p:nvSpPr>
        <p:spPr>
          <a:xfrm>
            <a:off x="753110" y="1213803"/>
            <a:ext cx="7512050" cy="1198880"/>
          </a:xfrm>
          <a:prstGeom prst="rect">
            <a:avLst/>
          </a:prstGeom>
          <a:noFill/>
          <a:ln w="9525">
            <a:noFill/>
          </a:ln>
        </p:spPr>
        <p:txBody>
          <a:bodyPr>
            <a:spAutoFit/>
          </a:bodyPr>
          <a:p>
            <a:pPr>
              <a:lnSpc>
                <a:spcPct val="100000"/>
              </a:lnSpc>
            </a:pPr>
            <a:r>
              <a:rPr lang="en-US" altLang="zh-CN" sz="2400" b="1">
                <a:solidFill>
                  <a:srgbClr val="0000FF"/>
                </a:solidFill>
                <a:latin typeface="宋体" panose="02010600030101010101" pitchFamily="2" charset="-122"/>
              </a:rPr>
              <a:t>  </a:t>
            </a:r>
            <a:r>
              <a:rPr lang="en-US" altLang="zh-CN" sz="2400" b="1">
                <a:solidFill>
                  <a:srgbClr val="0000FF"/>
                </a:solidFill>
                <a:latin typeface="华文新魏" panose="02010800040101010101" charset="-122"/>
                <a:ea typeface="华文新魏" panose="02010800040101010101" charset="-122"/>
                <a:cs typeface="华文新魏" panose="02010800040101010101" charset="-122"/>
              </a:rPr>
              <a:t>“</a:t>
            </a:r>
            <a:r>
              <a:rPr lang="zh-CN" altLang="en-US" sz="2400" b="1" dirty="0">
                <a:solidFill>
                  <a:srgbClr val="0000FF"/>
                </a:solidFill>
                <a:latin typeface="华文新魏" panose="02010800040101010101" charset="-122"/>
                <a:ea typeface="华文新魏" panose="02010800040101010101" charset="-122"/>
                <a:cs typeface="华文新魏" panose="02010800040101010101" charset="-122"/>
              </a:rPr>
              <a:t>风度”指人的言谈举止和仪态。有教养的人，一定有风度；有风度的人不一定有教养。“风度” 是“教养”的一种外在表现形式。</a:t>
            </a:r>
            <a:endParaRPr lang="zh-CN" altLang="en-US" sz="2400" b="1" dirty="0">
              <a:solidFill>
                <a:srgbClr val="0000FF"/>
              </a:solidFill>
              <a:latin typeface="华文新魏" panose="02010800040101010101" charset="-122"/>
              <a:ea typeface="华文新魏" panose="02010800040101010101" charset="-122"/>
              <a:cs typeface="华文新魏" panose="02010800040101010101" charset="-122"/>
            </a:endParaRPr>
          </a:p>
        </p:txBody>
      </p:sp>
      <p:sp>
        <p:nvSpPr>
          <p:cNvPr id="3" name="矩形 2"/>
          <p:cNvSpPr/>
          <p:nvPr/>
        </p:nvSpPr>
        <p:spPr>
          <a:xfrm>
            <a:off x="876935" y="2487295"/>
            <a:ext cx="8174355" cy="2103755"/>
          </a:xfrm>
          <a:prstGeom prst="rect">
            <a:avLst/>
          </a:prstGeom>
        </p:spPr>
        <p:txBody>
          <a:bodyPr wrap="square">
            <a:spAutoFit/>
          </a:bodyPr>
          <a:p>
            <a:pPr marL="0" marR="0" lvl="0" indent="0" algn="l" defTabSz="457200" rtl="0" eaLnBrk="1" fontAlgn="base" latinLnBrk="0" hangingPunct="1">
              <a:lnSpc>
                <a:spcPct val="145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14</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段第一句中的“可能”一词，能否去掉？为什么？</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    运用</a:t>
            </a:r>
            <a:r>
              <a:rPr kumimoji="0" lang="zh-CN" altLang="en-US" sz="2400" b="1" i="0" u="sng"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议论文限制性词语能否删除分析法。</a:t>
            </a:r>
            <a:r>
              <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不能去掉。“可能”表推测，体现了作者语言的严密性和准确性。去掉后就成了“优雅风度是外在的”，过于武断，与事实不符。所以，不能去掉。</a:t>
            </a:r>
            <a:endPar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4" name="TextBox 2"/>
          <p:cNvSpPr txBox="1"/>
          <p:nvPr/>
        </p:nvSpPr>
        <p:spPr>
          <a:xfrm>
            <a:off x="446405" y="2667635"/>
            <a:ext cx="549275" cy="460375"/>
          </a:xfrm>
          <a:prstGeom prst="rect">
            <a:avLst/>
          </a:prstGeom>
          <a:noFill/>
        </p:spPr>
        <p:txBody>
          <a:bodyPr wrap="square">
            <a:spAutoFit/>
          </a:bodyPr>
          <a:p>
            <a:pPr marR="0" defTabSz="457200">
              <a:buClrTx/>
              <a:buSzTx/>
              <a:buFontTx/>
              <a:buNone/>
              <a:defRPr/>
            </a:pPr>
            <a:r>
              <a:rPr kumimoji="0" lang="en-US" altLang="zh-CN" sz="2400" b="1" kern="1200" cap="none" spc="0" normalizeH="0" baseline="0" noProof="0" dirty="0">
                <a:latin typeface="+mn-ea"/>
                <a:ea typeface="+mn-ea"/>
                <a:cs typeface="+mn-cs"/>
              </a:rPr>
              <a:t>7.</a:t>
            </a:r>
            <a:endParaRPr kumimoji="0" lang="zh-CN" altLang="en-US" sz="2400" b="1" kern="1200" cap="none" spc="0" normalizeH="0" baseline="0" noProof="0" dirty="0">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charRg st="26" end="31"/>
                                            </p:txEl>
                                          </p:spTgt>
                                        </p:tgtEl>
                                        <p:attrNameLst>
                                          <p:attrName>style.visibility</p:attrName>
                                        </p:attrNameLst>
                                      </p:cBhvr>
                                      <p:to>
                                        <p:strVal val="visible"/>
                                      </p:to>
                                    </p:set>
                                    <p:animEffect transition="in" filter="blinds(horizontal)">
                                      <p:cBhvr>
                                        <p:cTn id="12" dur="500"/>
                                        <p:tgtEl>
                                          <p:spTgt spid="3">
                                            <p:txEl>
                                              <p:charRg st="26" end="3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charRg st="31" end="122"/>
                                            </p:txEl>
                                          </p:spTgt>
                                        </p:tgtEl>
                                        <p:attrNameLst>
                                          <p:attrName>style.visibility</p:attrName>
                                        </p:attrNameLst>
                                      </p:cBhvr>
                                      <p:to>
                                        <p:strVal val="visible"/>
                                      </p:to>
                                    </p:set>
                                    <p:animEffect transition="in" filter="blinds(horizontal)">
                                      <p:cBhvr>
                                        <p:cTn id="15" dur="500"/>
                                        <p:tgtEl>
                                          <p:spTgt spid="3">
                                            <p:txEl>
                                              <p:charRg st="31" end="1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734695" y="138430"/>
            <a:ext cx="8193405" cy="1734820"/>
          </a:xfrm>
          <a:prstGeom prst="rect">
            <a:avLst/>
          </a:prstGeom>
        </p:spPr>
        <p:txBody>
          <a:bodyPr wrap="square">
            <a:spAutoFit/>
          </a:bodyPr>
          <a:lstStyle/>
          <a:p>
            <a:pPr marL="0" marR="0" lvl="0" indent="0" algn="l" defTabSz="457200" rtl="0" eaLnBrk="1" fontAlgn="base" latinLnBrk="0" hangingPunct="1">
              <a:lnSpc>
                <a:spcPct val="145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由此可以看出，“优雅” 与“有教养”是怎样的关系？</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mn-cs"/>
              </a:rPr>
              <a:t>    </a:t>
            </a:r>
            <a:r>
              <a:rPr kumimoji="0" lang="en-US" altLang="zh-CN"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a:t>
            </a:r>
            <a:r>
              <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优雅”是“有教养”最重要的表现形式，是判断一个人“教 养”水平高低的重要因素。一个 人的教养水平越高，行为举止越 优雅，反之亦然。</a:t>
            </a:r>
            <a:endPar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35843" name="矩形 2"/>
          <p:cNvSpPr/>
          <p:nvPr/>
        </p:nvSpPr>
        <p:spPr>
          <a:xfrm>
            <a:off x="239395" y="259715"/>
            <a:ext cx="495300" cy="461963"/>
          </a:xfrm>
          <a:prstGeom prst="rect">
            <a:avLst/>
          </a:prstGeom>
          <a:noFill/>
          <a:ln w="9525">
            <a:noFill/>
          </a:ln>
        </p:spPr>
        <p:txBody>
          <a:bodyPr wrap="none">
            <a:spAutoFit/>
          </a:bodyPr>
          <a:p>
            <a:r>
              <a:rPr lang="en-US" altLang="zh-CN" sz="2400" b="1">
                <a:solidFill>
                  <a:srgbClr val="000000"/>
                </a:solidFill>
                <a:latin typeface="宋体" panose="02010600030101010101" pitchFamily="2" charset="-122"/>
              </a:rPr>
              <a:t>8.</a:t>
            </a:r>
            <a:endParaRPr lang="zh-CN" altLang="en-US" dirty="0">
              <a:latin typeface="Calibri" panose="020F0502020204030204" pitchFamily="34" charset="0"/>
            </a:endParaRPr>
          </a:p>
        </p:txBody>
      </p:sp>
      <p:sp>
        <p:nvSpPr>
          <p:cNvPr id="3" name="矩形 2"/>
          <p:cNvSpPr/>
          <p:nvPr/>
        </p:nvSpPr>
        <p:spPr>
          <a:xfrm>
            <a:off x="786130" y="2038350"/>
            <a:ext cx="8283575" cy="1162050"/>
          </a:xfrm>
          <a:prstGeom prst="rect">
            <a:avLst/>
          </a:prstGeom>
        </p:spPr>
        <p:txBody>
          <a:bodyPr wrap="square">
            <a:spAutoFit/>
          </a:bodyPr>
          <a:p>
            <a:pPr marL="0" marR="0" lvl="0" indent="0" algn="l" defTabSz="457200" rtl="0" eaLnBrk="1" fontAlgn="base" latinLnBrk="0" hangingPunct="1">
              <a:lnSpc>
                <a:spcPct val="145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文章的结尾有什么作用？</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45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rPr>
              <a:t>  紧扣文题，结尾画龙点睛，指出做到优雅风度的具体方法。</a:t>
            </a:r>
            <a:endPar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endParaRPr>
          </a:p>
        </p:txBody>
      </p:sp>
      <p:sp>
        <p:nvSpPr>
          <p:cNvPr id="36867" name="矩形 2"/>
          <p:cNvSpPr/>
          <p:nvPr/>
        </p:nvSpPr>
        <p:spPr>
          <a:xfrm>
            <a:off x="239395" y="2106930"/>
            <a:ext cx="495300" cy="461963"/>
          </a:xfrm>
          <a:prstGeom prst="rect">
            <a:avLst/>
          </a:prstGeom>
          <a:noFill/>
          <a:ln w="9525">
            <a:noFill/>
          </a:ln>
        </p:spPr>
        <p:txBody>
          <a:bodyPr wrap="none">
            <a:spAutoFit/>
          </a:bodyPr>
          <a:p>
            <a:r>
              <a:rPr lang="en-US" altLang="zh-CN" sz="2400" b="1">
                <a:solidFill>
                  <a:srgbClr val="000000"/>
                </a:solidFill>
                <a:latin typeface="宋体" panose="02010600030101010101" pitchFamily="2" charset="-122"/>
              </a:rPr>
              <a:t>9.</a:t>
            </a:r>
            <a:endParaRPr lang="zh-CN" altLang="en-US"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charRg st="26" end="99"/>
                                            </p:txEl>
                                          </p:spTgt>
                                        </p:tgtEl>
                                        <p:attrNameLst>
                                          <p:attrName>style.visibility</p:attrName>
                                        </p:attrNameLst>
                                      </p:cBhvr>
                                      <p:to>
                                        <p:strVal val="visible"/>
                                      </p:to>
                                    </p:set>
                                    <p:animEffect transition="in" filter="blinds(horizontal)">
                                      <p:cBhvr>
                                        <p:cTn id="7" dur="500"/>
                                        <p:tgtEl>
                                          <p:spTgt spid="2">
                                            <p:txEl>
                                              <p:charRg st="26" end="9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charRg st="12" end="44"/>
                                            </p:txEl>
                                          </p:spTgt>
                                        </p:tgtEl>
                                        <p:attrNameLst>
                                          <p:attrName>style.visibility</p:attrName>
                                        </p:attrNameLst>
                                      </p:cBhvr>
                                      <p:to>
                                        <p:strVal val="visible"/>
                                      </p:to>
                                    </p:set>
                                    <p:animEffect transition="in" filter="blinds(horizontal)">
                                      <p:cBhvr>
                                        <p:cTn id="12" dur="500"/>
                                        <p:tgtEl>
                                          <p:spTgt spid="3">
                                            <p:txEl>
                                              <p:charRg st="12" end="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2" name="文本框 13"/>
          <p:cNvSpPr txBox="1"/>
          <p:nvPr/>
        </p:nvSpPr>
        <p:spPr>
          <a:xfrm>
            <a:off x="10761663" y="1754188"/>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33803" name="Rectangle 11"/>
          <p:cNvSpPr>
            <a:spLocks noChangeArrowheads="1"/>
          </p:cNvSpPr>
          <p:nvPr/>
        </p:nvSpPr>
        <p:spPr bwMode="auto">
          <a:xfrm>
            <a:off x="811530" y="1694815"/>
            <a:ext cx="7963535" cy="1753235"/>
          </a:xfrm>
          <a:prstGeom prst="rect">
            <a:avLst/>
          </a:prstGeom>
          <a:noFill/>
          <a:ln w="9525">
            <a:noFill/>
            <a:miter lim="800000"/>
          </a:ln>
          <a:effectLst/>
        </p:spPr>
        <p:txBody>
          <a:bodyPr wrap="square" anchor="ct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C00000"/>
                </a:solidFill>
                <a:effectLst/>
                <a:uLnTx/>
                <a:uFillTx/>
                <a:latin typeface="华文新魏" panose="02010800040101010101" charset="-122"/>
                <a:ea typeface="华文新魏" panose="02010800040101010101" charset="-122"/>
                <a:cs typeface="华文新魏" panose="02010800040101010101" charset="-122"/>
              </a:rPr>
              <a:t>本文通过列举众多“有教养”及“无教养”的现象，深入浅出地探究“真正的教养”和“优雅风度”的本质，启发我们思考教养的真谛，自觉做一个有教养的人。</a:t>
            </a:r>
            <a:endParaRPr kumimoji="0" lang="zh-CN" altLang="zh-CN" sz="2400" b="1" i="0" u="none" strike="noStrike" kern="1200" cap="none" spc="0" normalizeH="0" baseline="0" noProof="0" dirty="0">
              <a:ln>
                <a:noFill/>
              </a:ln>
              <a:solidFill>
                <a:srgbClr val="C00000"/>
              </a:solidFill>
              <a:effectLst/>
              <a:uLnTx/>
              <a:uFillTx/>
              <a:latin typeface="华文新魏" panose="02010800040101010101" charset="-122"/>
              <a:ea typeface="华文新魏" panose="02010800040101010101" charset="-122"/>
              <a:cs typeface="华文新魏" panose="02010800040101010101" charset="-122"/>
            </a:endParaRPr>
          </a:p>
        </p:txBody>
      </p:sp>
      <p:pic>
        <p:nvPicPr>
          <p:cNvPr id="40964" name="Picture 12"/>
          <p:cNvPicPr>
            <a:picLocks noChangeAspect="1"/>
          </p:cNvPicPr>
          <p:nvPr/>
        </p:nvPicPr>
        <p:blipFill>
          <a:blip r:embed="rId1"/>
          <a:stretch>
            <a:fillRect/>
          </a:stretch>
        </p:blipFill>
        <p:spPr>
          <a:xfrm>
            <a:off x="454025" y="669290"/>
            <a:ext cx="4035425" cy="644525"/>
          </a:xfrm>
          <a:prstGeom prst="rect">
            <a:avLst/>
          </a:prstGeom>
          <a:noFill/>
          <a:ln w="9525">
            <a:noFill/>
          </a:ln>
        </p:spPr>
      </p:pic>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Rectangle 4"/>
          <p:cNvSpPr>
            <a:spLocks noChangeArrowheads="1"/>
          </p:cNvSpPr>
          <p:nvPr/>
        </p:nvSpPr>
        <p:spPr bwMode="auto">
          <a:xfrm>
            <a:off x="74930" y="586423"/>
            <a:ext cx="8994775" cy="3969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mn-cs"/>
              </a:rPr>
              <a:t>学习了本文，你对教养有哪些新的认识？</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mn-ea"/>
                <a:ea typeface="+mn-ea"/>
                <a:cs typeface="+mn-cs"/>
              </a:rPr>
              <a:t>    </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rPr>
              <a:t>示例一：</a:t>
            </a:r>
            <a:r>
              <a:rPr kumimoji="0" lang="zh-CN" altLang="en-US" sz="2000" b="1" i="0" u="sng"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rPr>
              <a:t>有教养的人是受人尊敬的。</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rPr>
              <a:t>教养是一些好习惯的总和，在某种程度上，教养是活在我们的骨髓里的。一个人的教养首先应该是仁爱和正义，我认为孝敬父母，关爱弱小，同情弱者，以诚待人，这就是为人的最高教养。</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rPr>
              <a:t>        示例二：</a:t>
            </a:r>
            <a:r>
              <a:rPr kumimoji="0" lang="zh-CN" altLang="en-US" sz="2000" b="1" i="0" u="sng"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rPr>
              <a:t>一个人的教养是成功的关键因素，</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rPr>
              <a:t>而教养是从小就要开始培养的，是受父母的家庭教育方式影响的。因此，在孩子成长的每一步，都需要关注孩子的教养问题。一个人的能力决定了他飞得高不高，而教养决定了他飞得远不远。</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charRg st="25" end="129"/>
                                            </p:txEl>
                                          </p:spTgt>
                                        </p:tgtEl>
                                        <p:attrNameLst>
                                          <p:attrName>style.visibility</p:attrName>
                                        </p:attrNameLst>
                                      </p:cBhvr>
                                      <p:to>
                                        <p:strVal val="visible"/>
                                      </p:to>
                                    </p:set>
                                    <p:animEffect transition="in" filter="blinds(horizontal)">
                                      <p:cBhvr>
                                        <p:cTn id="7" dur="500"/>
                                        <p:tgtEl>
                                          <p:spTgt spid="5">
                                            <p:txEl>
                                              <p:charRg st="25" end="129"/>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charRg st="129" end="233"/>
                                            </p:txEl>
                                          </p:spTgt>
                                        </p:tgtEl>
                                        <p:attrNameLst>
                                          <p:attrName>style.visibility</p:attrName>
                                        </p:attrNameLst>
                                      </p:cBhvr>
                                      <p:to>
                                        <p:strVal val="visible"/>
                                      </p:to>
                                    </p:set>
                                    <p:animEffect transition="in" filter="blinds(horizontal)">
                                      <p:cBhvr>
                                        <p:cTn id="10" dur="500"/>
                                        <p:tgtEl>
                                          <p:spTgt spid="5">
                                            <p:txEl>
                                              <p:charRg st="129" end="2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Rectangle 4"/>
          <p:cNvSpPr>
            <a:spLocks noChangeArrowheads="1"/>
          </p:cNvSpPr>
          <p:nvPr/>
        </p:nvSpPr>
        <p:spPr bwMode="auto">
          <a:xfrm>
            <a:off x="45720" y="604520"/>
            <a:ext cx="9053195" cy="417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457200" rtl="0" eaLnBrk="0" fontAlgn="base" latinLnBrk="0" hangingPunct="0">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mn-cs"/>
              </a:rPr>
              <a:t>结合本文作者的观点，你觉得如何做一个有教养的人？</a:t>
            </a:r>
            <a:endParaRPr kumimoji="0" lang="zh-CN" altLang="en-US" sz="24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mn-cs"/>
            </a:endParaRPr>
          </a:p>
          <a:p>
            <a:pPr marL="0" marR="0" lvl="0" indent="0" algn="l" defTabSz="457200" rtl="0" eaLnBrk="0" fontAlgn="base" latinLnBrk="0" hangingPunct="0">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mn-ea"/>
                <a:ea typeface="+mn-ea"/>
                <a:cs typeface="+mn-cs"/>
              </a:rPr>
              <a:t>   </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 </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诚信守约。</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rPr>
              <a:t>讲信用，无信则不立，无信则无德。参加各种活动都要守时，迟到不论什么原因都是失礼的。不能按时赴约要事先通知，让人久候是对朋友的怠慢，但过早到也不好。</a:t>
            </a:r>
            <a:endParaRPr kumimoji="0" lang="zh-CN" altLang="en-US" sz="2000" b="1" i="0" u="none" strike="noStrike" kern="1200" cap="none" spc="0" normalizeH="0" baseline="0" noProof="0" dirty="0">
              <a:ln>
                <a:noFill/>
              </a:ln>
              <a:solidFill>
                <a:srgbClr val="0000FF"/>
              </a:solidFill>
              <a:effectLst/>
              <a:uLnTx/>
              <a:uFillTx/>
              <a:latin typeface="+mn-ea"/>
              <a:ea typeface="+mn-ea"/>
              <a:cs typeface="+mn-cs"/>
            </a:endParaRPr>
          </a:p>
          <a:p>
            <a:pPr marL="0" marR="0" lvl="0" indent="0" algn="l" defTabSz="457200" rtl="0" eaLnBrk="0" fontAlgn="base" latinLnBrk="0" hangingPunct="0">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mn-ea"/>
                <a:ea typeface="+mn-ea"/>
                <a:cs typeface="+mn-cs"/>
              </a:rPr>
              <a:t>    </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mn-cs"/>
              </a:rPr>
              <a:t>和善亲切。</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rPr>
              <a:t>对人要和善亲切，彬彬有礼，不冷淡，发自内心地去关心别人。要仁慈温柔，要有老吾老以及人之老，幼吾幼以及人之幼的心。</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mn-cs"/>
            </a:endParaRPr>
          </a:p>
          <a:p>
            <a:pPr marL="0" marR="0" lvl="0" indent="0" algn="l" defTabSz="457200" rtl="0" eaLnBrk="0" fontAlgn="base" latinLnBrk="0" hangingPunct="0">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mn-ea"/>
                <a:ea typeface="+mn-ea"/>
                <a:cs typeface="+mn-cs"/>
              </a:rPr>
              <a:t>   </a:t>
            </a:r>
            <a:r>
              <a:rPr kumimoji="0" lang="zh-CN" altLang="en-US" sz="2000" b="1" i="0" u="none" strike="noStrike" kern="1200" cap="none" spc="0" normalizeH="0" baseline="0" noProof="0" dirty="0">
                <a:ln>
                  <a:noFill/>
                </a:ln>
                <a:solidFill>
                  <a:srgbClr val="FF0000"/>
                </a:solidFill>
                <a:effectLst/>
                <a:uLnTx/>
                <a:uFillTx/>
                <a:latin typeface="+mn-ea"/>
                <a:ea typeface="+mn-ea"/>
                <a:cs typeface="+mn-cs"/>
              </a:rPr>
              <a:t> </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mn-cs"/>
              </a:rPr>
              <a:t>尊重他人。</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听到他人的观点，即使不同意，也不喊叫“瞎说”“废话”“胡说八道”，而是陈述自己的理由。从不打断别人的讲话，在同别人谈话时，看着对方的眼睛。不当众指责别人的缺点，对别人的兴趣、爱好和习惯从不表示否定态度。</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 calcmode="lin" valueType="num">
                                      <p:cBhvr>
                                        <p:cTn id="16"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1" end="1"/>
                                            </p:txEl>
                                          </p:spTgt>
                                        </p:tgtEl>
                                      </p:cBhvr>
                                    </p:animEffect>
                                  </p:childTnLst>
                                </p:cTn>
                              </p:par>
                              <p:par>
                                <p:cTn id="21" presetID="41" presetClass="entr" presetSubtype="0" fill="hold"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p:cTn id="23"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25"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xEl>
                                              <p:pRg st="2" end="2"/>
                                            </p:txEl>
                                          </p:spTgt>
                                        </p:tgtEl>
                                      </p:cBhvr>
                                    </p:animEffect>
                                  </p:childTnLst>
                                </p:cTn>
                              </p:par>
                              <p:par>
                                <p:cTn id="28" presetID="41" presetClass="entr" presetSubtype="0" fill="hold" nodeType="with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 calcmode="lin" valueType="num">
                                      <p:cBhvr>
                                        <p:cTn id="30" dur="500" fill="hold"/>
                                        <p:tgtEl>
                                          <p:spTgt spid="5">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32" dur="500" fill="hold"/>
                                        <p:tgtEl>
                                          <p:spTgt spid="5">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7" name="AutoShape 9"/>
          <p:cNvSpPr>
            <a:spLocks noChangeArrowheads="1"/>
          </p:cNvSpPr>
          <p:nvPr/>
        </p:nvSpPr>
        <p:spPr bwMode="auto">
          <a:xfrm>
            <a:off x="808038" y="1790700"/>
            <a:ext cx="487363" cy="1292225"/>
          </a:xfrm>
          <a:prstGeom prst="roundRect">
            <a:avLst>
              <a:gd name="adj" fmla="val 13125"/>
            </a:avLst>
          </a:prstGeom>
          <a:solidFill>
            <a:srgbClr val="FFFF00"/>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0C9337"/>
                </a:solidFill>
                <a:effectLst/>
                <a:uLnTx/>
                <a:uFillTx/>
                <a:latin typeface="+mn-ea"/>
                <a:ea typeface="+mn-ea"/>
                <a:cs typeface="+mn-cs"/>
              </a:rPr>
              <a:t>论</a:t>
            </a:r>
            <a:endParaRPr kumimoji="0" lang="en-US" altLang="zh-CN" sz="2800" b="1" i="0" u="none" strike="noStrike" kern="0" cap="none" spc="0" normalizeH="0" baseline="0" noProof="0" dirty="0">
              <a:ln>
                <a:noFill/>
              </a:ln>
              <a:solidFill>
                <a:srgbClr val="0C9337"/>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0C9337"/>
                </a:solidFill>
                <a:effectLst/>
                <a:uLnTx/>
                <a:uFillTx/>
                <a:latin typeface="+mn-ea"/>
                <a:ea typeface="+mn-ea"/>
                <a:cs typeface="+mn-cs"/>
              </a:rPr>
              <a:t>教</a:t>
            </a:r>
            <a:endParaRPr kumimoji="0" lang="en-US" altLang="zh-CN" sz="2800" b="1" i="0" u="none" strike="noStrike" kern="0" cap="none" spc="0" normalizeH="0" baseline="0" noProof="0" dirty="0">
              <a:ln>
                <a:noFill/>
              </a:ln>
              <a:solidFill>
                <a:srgbClr val="0C9337"/>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0C9337"/>
                </a:solidFill>
                <a:effectLst/>
                <a:uLnTx/>
                <a:uFillTx/>
                <a:latin typeface="+mn-ea"/>
                <a:ea typeface="+mn-ea"/>
                <a:cs typeface="+mn-cs"/>
              </a:rPr>
              <a:t>养</a:t>
            </a:r>
            <a:endParaRPr kumimoji="0" lang="zh-CN" altLang="en-US" sz="2800" b="1" i="0" u="none" strike="noStrike" kern="0" cap="none" spc="0" normalizeH="0" baseline="0" noProof="0" dirty="0">
              <a:ln>
                <a:noFill/>
              </a:ln>
              <a:solidFill>
                <a:srgbClr val="0C9337"/>
              </a:solidFill>
              <a:effectLst/>
              <a:uLnTx/>
              <a:uFillTx/>
              <a:latin typeface="+mn-ea"/>
              <a:ea typeface="+mn-ea"/>
              <a:cs typeface="+mn-cs"/>
            </a:endParaRPr>
          </a:p>
        </p:txBody>
      </p:sp>
      <p:sp>
        <p:nvSpPr>
          <p:cNvPr id="39939" name="文本框 13"/>
          <p:cNvSpPr txBox="1"/>
          <p:nvPr/>
        </p:nvSpPr>
        <p:spPr>
          <a:xfrm>
            <a:off x="10761663" y="1754188"/>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52" name="左大括号 51"/>
          <p:cNvSpPr/>
          <p:nvPr/>
        </p:nvSpPr>
        <p:spPr>
          <a:xfrm>
            <a:off x="1427163" y="1397000"/>
            <a:ext cx="338138" cy="2225675"/>
          </a:xfrm>
          <a:prstGeom prst="leftBrace">
            <a:avLst>
              <a:gd name="adj1" fmla="val 8333"/>
              <a:gd name="adj2" fmla="val 49022"/>
            </a:avLst>
          </a:prstGeom>
          <a:noFill/>
          <a:ln>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l" defTabSz="457200" rtl="0" eaLnBrk="0" fontAlgn="base" latinLnBrk="0" hangingPunct="0">
              <a:lnSpc>
                <a:spcPct val="100000"/>
              </a:lnSpc>
              <a:spcBef>
                <a:spcPct val="0"/>
              </a:spcBef>
              <a:spcAft>
                <a:spcPct val="0"/>
              </a:spcAft>
              <a:buClrTx/>
              <a:buSzTx/>
              <a:buFontTx/>
              <a:buNone/>
              <a:defRPr/>
            </a:pPr>
            <a:endParaRPr kumimoji="0" lang="zh-CN" altLang="zh-CN"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11" name="TextBox 10"/>
          <p:cNvSpPr txBox="1"/>
          <p:nvPr/>
        </p:nvSpPr>
        <p:spPr>
          <a:xfrm>
            <a:off x="1760538" y="981075"/>
            <a:ext cx="6845300" cy="3786188"/>
          </a:xfrm>
          <a:prstGeom prst="rect">
            <a:avLst/>
          </a:prstGeom>
          <a:noFill/>
        </p:spPr>
        <p:txBody>
          <a:bodyPr>
            <a:spAutoFit/>
          </a:bodyPr>
          <a:lstStyle/>
          <a:p>
            <a:pPr marR="0" defTabSz="457200">
              <a:lnSpc>
                <a:spcPct val="250000"/>
              </a:lnSpc>
              <a:buClrTx/>
              <a:buSzTx/>
              <a:buFontTx/>
              <a:buNone/>
              <a:defRPr/>
            </a:pPr>
            <a:r>
              <a:rPr kumimoji="0" lang="zh-CN" altLang="en-US" sz="2400" b="1" kern="1200" cap="none" spc="0" normalizeH="0" baseline="0" noProof="0" dirty="0">
                <a:solidFill>
                  <a:srgbClr val="C00000"/>
                </a:solidFill>
                <a:latin typeface="+mn-ea"/>
                <a:ea typeface="+mn-ea"/>
                <a:cs typeface="+mn-cs"/>
              </a:rPr>
              <a:t>教养的来源：</a:t>
            </a:r>
            <a:r>
              <a:rPr kumimoji="0" lang="zh-CN" altLang="en-US" sz="2400" b="1" kern="1200" cap="none" spc="0" normalizeH="0" baseline="0" noProof="0" dirty="0">
                <a:latin typeface="+mn-ea"/>
                <a:ea typeface="+mn-ea"/>
                <a:cs typeface="+mn-cs"/>
              </a:rPr>
              <a:t>家庭、学校、自身</a:t>
            </a:r>
            <a:endParaRPr kumimoji="0" lang="en-US" altLang="zh-CN" sz="2400" b="1" kern="1200" cap="none" spc="0" normalizeH="0" baseline="0" noProof="0" dirty="0">
              <a:latin typeface="+mn-ea"/>
              <a:ea typeface="+mn-ea"/>
              <a:cs typeface="+mn-cs"/>
            </a:endParaRPr>
          </a:p>
          <a:p>
            <a:pPr marR="0" defTabSz="457200">
              <a:lnSpc>
                <a:spcPct val="250000"/>
              </a:lnSpc>
              <a:buClrTx/>
              <a:buSzTx/>
              <a:buFontTx/>
              <a:buNone/>
              <a:defRPr/>
            </a:pPr>
            <a:r>
              <a:rPr kumimoji="0" lang="zh-CN" altLang="en-US" sz="2400" b="1" kern="1200" cap="none" spc="0" normalizeH="0" baseline="0" noProof="0" dirty="0">
                <a:solidFill>
                  <a:srgbClr val="C00000"/>
                </a:solidFill>
                <a:latin typeface="+mn-ea"/>
                <a:ea typeface="+mn-ea"/>
                <a:cs typeface="+mn-cs"/>
              </a:rPr>
              <a:t>教养的表现</a:t>
            </a:r>
            <a:endParaRPr kumimoji="0" lang="en-US" altLang="zh-CN" sz="2400" b="1" kern="1200" cap="none" spc="0" normalizeH="0" baseline="0" noProof="0" dirty="0">
              <a:solidFill>
                <a:srgbClr val="C00000"/>
              </a:solidFill>
              <a:latin typeface="+mn-ea"/>
              <a:ea typeface="+mn-ea"/>
              <a:cs typeface="+mn-cs"/>
            </a:endParaRPr>
          </a:p>
          <a:p>
            <a:pPr marR="0" defTabSz="457200">
              <a:lnSpc>
                <a:spcPct val="250000"/>
              </a:lnSpc>
              <a:buClrTx/>
              <a:buSzTx/>
              <a:buFontTx/>
              <a:buNone/>
              <a:defRPr/>
            </a:pPr>
            <a:r>
              <a:rPr kumimoji="0" lang="zh-CN" altLang="en-US" sz="2400" b="1" kern="1200" cap="none" spc="0" normalizeH="0" baseline="0" noProof="0" dirty="0">
                <a:solidFill>
                  <a:srgbClr val="C00000"/>
                </a:solidFill>
                <a:latin typeface="+mn-ea"/>
                <a:ea typeface="+mn-ea"/>
                <a:cs typeface="+mn-cs"/>
              </a:rPr>
              <a:t>教养的核心：</a:t>
            </a:r>
            <a:r>
              <a:rPr kumimoji="0" lang="zh-CN" altLang="en-US" sz="2400" b="1" kern="1200" cap="none" spc="0" normalizeH="0" baseline="0" noProof="0" dirty="0">
                <a:latin typeface="+mn-ea"/>
                <a:ea typeface="+mn-ea"/>
                <a:cs typeface="+mn-cs"/>
              </a:rPr>
              <a:t>优雅风度</a:t>
            </a:r>
            <a:endParaRPr kumimoji="0" lang="en-US" altLang="zh-CN" sz="2400" b="1" kern="1200" cap="none" spc="0" normalizeH="0" baseline="0" noProof="0" dirty="0">
              <a:latin typeface="+mn-ea"/>
              <a:ea typeface="+mn-ea"/>
              <a:cs typeface="+mn-cs"/>
            </a:endParaRPr>
          </a:p>
          <a:p>
            <a:pPr marR="0" defTabSz="457200">
              <a:lnSpc>
                <a:spcPct val="250000"/>
              </a:lnSpc>
              <a:buClrTx/>
              <a:buSzTx/>
              <a:buFontTx/>
              <a:buNone/>
              <a:defRPr/>
            </a:pPr>
            <a:r>
              <a:rPr kumimoji="0" lang="zh-CN" altLang="en-US" sz="2400" b="1" kern="1200" cap="none" spc="0" normalizeH="0" baseline="0" noProof="0" dirty="0">
                <a:solidFill>
                  <a:srgbClr val="C00000"/>
                </a:solidFill>
                <a:latin typeface="+mn-ea"/>
                <a:ea typeface="+mn-ea"/>
                <a:cs typeface="+mn-cs"/>
              </a:rPr>
              <a:t>教养的本质：</a:t>
            </a:r>
            <a:r>
              <a:rPr kumimoji="0" lang="zh-CN" altLang="en-US" sz="2400" b="1" kern="1200" cap="none" spc="0" normalizeH="0" baseline="0" noProof="0" dirty="0">
                <a:latin typeface="+mn-ea"/>
                <a:ea typeface="+mn-ea"/>
                <a:cs typeface="+mn-cs"/>
              </a:rPr>
              <a:t>尊重他人</a:t>
            </a:r>
            <a:endParaRPr kumimoji="0" lang="zh-CN" altLang="en-US" sz="2400" b="1" kern="1200" cap="none" spc="0" normalizeH="0" baseline="0" noProof="0" dirty="0">
              <a:latin typeface="+mn-ea"/>
              <a:ea typeface="+mn-ea"/>
              <a:cs typeface="+mn-cs"/>
            </a:endParaRPr>
          </a:p>
        </p:txBody>
      </p:sp>
      <p:pic>
        <p:nvPicPr>
          <p:cNvPr id="39942" name="Picture 12"/>
          <p:cNvPicPr>
            <a:picLocks noChangeAspect="1"/>
          </p:cNvPicPr>
          <p:nvPr/>
        </p:nvPicPr>
        <p:blipFill>
          <a:blip r:embed="rId1"/>
          <a:stretch>
            <a:fillRect/>
          </a:stretch>
        </p:blipFill>
        <p:spPr>
          <a:xfrm>
            <a:off x="80010" y="455930"/>
            <a:ext cx="3564255" cy="644525"/>
          </a:xfrm>
          <a:prstGeom prst="rect">
            <a:avLst/>
          </a:prstGeom>
          <a:noFill/>
          <a:ln w="9525">
            <a:noFill/>
          </a:ln>
        </p:spPr>
      </p:pic>
      <p:sp>
        <p:nvSpPr>
          <p:cNvPr id="35" name="左大括号 34"/>
          <p:cNvSpPr/>
          <p:nvPr/>
        </p:nvSpPr>
        <p:spPr>
          <a:xfrm>
            <a:off x="3475038" y="2038350"/>
            <a:ext cx="215900" cy="806450"/>
          </a:xfrm>
          <a:prstGeom prst="leftBrace">
            <a:avLst>
              <a:gd name="adj1" fmla="val 8333"/>
              <a:gd name="adj2" fmla="val 49022"/>
            </a:avLst>
          </a:prstGeom>
          <a:noFill/>
          <a:ln>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l" defTabSz="457200" rtl="0" eaLnBrk="0" fontAlgn="base" latinLnBrk="0" hangingPunct="0">
              <a:lnSpc>
                <a:spcPct val="100000"/>
              </a:lnSpc>
              <a:spcBef>
                <a:spcPct val="0"/>
              </a:spcBef>
              <a:spcAft>
                <a:spcPct val="0"/>
              </a:spcAft>
              <a:buClrTx/>
              <a:buSzTx/>
              <a:buFontTx/>
              <a:buNone/>
              <a:defRPr/>
            </a:pPr>
            <a:endParaRPr kumimoji="0" lang="zh-CN" altLang="zh-CN"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39944" name="矩形 1"/>
          <p:cNvSpPr/>
          <p:nvPr/>
        </p:nvSpPr>
        <p:spPr>
          <a:xfrm>
            <a:off x="6518275" y="2276475"/>
            <a:ext cx="2041525" cy="461963"/>
          </a:xfrm>
          <a:prstGeom prst="rect">
            <a:avLst/>
          </a:prstGeom>
          <a:noFill/>
          <a:ln w="9525">
            <a:noFill/>
          </a:ln>
        </p:spPr>
        <p:txBody>
          <a:bodyPr wrap="none">
            <a:spAutoFit/>
          </a:bodyPr>
          <a:p>
            <a:r>
              <a:rPr lang="zh-CN" altLang="en-US" sz="2400" b="1" dirty="0">
                <a:solidFill>
                  <a:srgbClr val="FF0000"/>
                </a:solidFill>
                <a:latin typeface="宋体" panose="02010600030101010101" pitchFamily="2" charset="-122"/>
              </a:rPr>
              <a:t>做有教养的人</a:t>
            </a:r>
            <a:endParaRPr lang="zh-CN" altLang="en-US" dirty="0">
              <a:latin typeface="Calibri" panose="020F0502020204030204" pitchFamily="34" charset="0"/>
            </a:endParaRPr>
          </a:p>
        </p:txBody>
      </p:sp>
      <p:sp>
        <p:nvSpPr>
          <p:cNvPr id="3" name="矩形 2"/>
          <p:cNvSpPr/>
          <p:nvPr/>
        </p:nvSpPr>
        <p:spPr>
          <a:xfrm>
            <a:off x="3616325" y="1825625"/>
            <a:ext cx="2286000" cy="1200150"/>
          </a:xfrm>
          <a:prstGeom prst="rect">
            <a:avLst/>
          </a:prstGeom>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无教养的表现</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有教养的表现</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19" name="左大括号 18"/>
          <p:cNvSpPr/>
          <p:nvPr/>
        </p:nvSpPr>
        <p:spPr>
          <a:xfrm flipH="1">
            <a:off x="6200775" y="1376363"/>
            <a:ext cx="366713" cy="2224088"/>
          </a:xfrm>
          <a:prstGeom prst="leftBrace">
            <a:avLst>
              <a:gd name="adj1" fmla="val 8333"/>
              <a:gd name="adj2" fmla="val 49022"/>
            </a:avLst>
          </a:prstGeom>
          <a:noFill/>
          <a:ln>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l" defTabSz="457200" rtl="0" eaLnBrk="0" fontAlgn="base" latinLnBrk="0" hangingPunct="0">
              <a:lnSpc>
                <a:spcPct val="100000"/>
              </a:lnSpc>
              <a:spcBef>
                <a:spcPct val="0"/>
              </a:spcBef>
              <a:spcAft>
                <a:spcPct val="0"/>
              </a:spcAft>
              <a:buClrTx/>
              <a:buSzTx/>
              <a:buFontTx/>
              <a:buNone/>
              <a:defRPr/>
            </a:pPr>
            <a:endParaRPr kumimoji="0" lang="zh-CN" altLang="zh-CN" sz="24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6" name="文本框 13"/>
          <p:cNvSpPr txBox="1"/>
          <p:nvPr/>
        </p:nvSpPr>
        <p:spPr>
          <a:xfrm>
            <a:off x="10761663" y="1754188"/>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16387" name="文本框 14"/>
          <p:cNvSpPr txBox="1"/>
          <p:nvPr/>
        </p:nvSpPr>
        <p:spPr>
          <a:xfrm>
            <a:off x="10561638" y="3127375"/>
            <a:ext cx="184150" cy="369888"/>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054" name="矩形 3"/>
          <p:cNvSpPr>
            <a:spLocks noChangeArrowheads="1"/>
          </p:cNvSpPr>
          <p:nvPr/>
        </p:nvSpPr>
        <p:spPr bwMode="auto">
          <a:xfrm>
            <a:off x="232410" y="697865"/>
            <a:ext cx="8679815" cy="2861310"/>
          </a:xfrm>
          <a:prstGeom prst="rect">
            <a:avLst/>
          </a:prstGeom>
          <a:noFill/>
          <a:ln w="9525">
            <a:noFill/>
            <a:miter lim="800000"/>
          </a:ln>
        </p:spPr>
        <p:txBody>
          <a:bodyPr wrap="square">
            <a:spAutoFit/>
          </a:bodyPr>
          <a:lstStyle/>
          <a:p>
            <a:pPr marL="0" marR="0" lvl="0" indent="593725" algn="l" defTabSz="457200" rtl="0" eaLnBrk="1" fontAlgn="base" latinLnBrk="0" hangingPunct="1">
              <a:lnSpc>
                <a:spcPct val="15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没有任何东西能比人类的爱更有智慧、更复杂。她是花丛中最娇嫩的而又最质朴的、最美丽的和最平凡的花朵，这个花丛的名字叫教养。                    </a:t>
            </a:r>
            <a:r>
              <a:rPr kumimoji="1" lang="en-US" altLang="zh-CN"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a:t>
            </a:r>
            <a:r>
              <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苏联   </a:t>
            </a:r>
            <a:r>
              <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苏霍姆林斯基</a:t>
            </a:r>
            <a:endPar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endParaRPr>
          </a:p>
          <a:p>
            <a:pPr marL="0" marR="0" lvl="0" indent="593725" algn="l" defTabSz="457200" rtl="0" eaLnBrk="1" fontAlgn="base" latinLnBrk="0" hangingPunct="1">
              <a:lnSpc>
                <a:spcPct val="15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教养是有教养的人的第二个太阳。</a:t>
            </a:r>
            <a:r>
              <a:rPr kumimoji="1" lang="en-US" altLang="zh-CN"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a:t>
            </a:r>
            <a:r>
              <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希腊   </a:t>
            </a:r>
            <a:r>
              <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赫拉克利特</a:t>
            </a:r>
            <a:endPar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endParaRPr>
          </a:p>
          <a:p>
            <a:pPr marL="0" marR="0" lvl="0" indent="593725" algn="l" defTabSz="457200" rtl="0" eaLnBrk="1" fontAlgn="base" latinLnBrk="0" hangingPunct="1">
              <a:lnSpc>
                <a:spcPct val="15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今天，让我们一起来走进这篇课文</a:t>
            </a:r>
            <a:r>
              <a:rPr kumimoji="1" lang="en-US" altLang="zh-CN"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a:t>
            </a:r>
            <a:r>
              <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论教养</a:t>
            </a:r>
            <a:r>
              <a:rPr kumimoji="1" lang="en-US" altLang="zh-CN"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a:t>
            </a:r>
            <a:r>
              <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rPr>
              <a:t>。</a:t>
            </a:r>
            <a:endParaRPr kumimoji="1" lang="zh-CN" altLang="en-US" sz="2400" b="1" i="0" u="none" strike="noStrike" kern="1200" cap="none" spc="0" normalizeH="0" baseline="0" noProof="0" dirty="0">
              <a:ln>
                <a:noFill/>
              </a:ln>
              <a:solidFill>
                <a:srgbClr val="800000"/>
              </a:solidFill>
              <a:effectLst/>
              <a:uLnTx/>
              <a:uFillTx/>
              <a:latin typeface="华文行楷" panose="02010800040101010101" charset="-122"/>
              <a:ea typeface="华文行楷" panose="02010800040101010101" charset="-122"/>
              <a:cs typeface="华文行楷" panose="02010800040101010101" charset="-122"/>
            </a:endParaRPr>
          </a:p>
        </p:txBody>
      </p:sp>
    </p:spTree>
  </p:cSld>
  <p:clrMapOvr>
    <a:masterClrMapping/>
  </p:clrMapOvr>
  <p:transition spd="slow">
    <p:split orient="vert"/>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654685" y="1208088"/>
            <a:ext cx="7402513" cy="2306955"/>
          </a:xfrm>
          <a:prstGeom prst="rect">
            <a:avLst/>
          </a:prstGeom>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利哈乔夫</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(1906—1999)</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，前苏联学者、作家。其地位相当于托尔斯泰和陀思妥 耶夫斯基，是具有国际影响的文化大师，被誉为 “俄罗斯知识分子的良心”。著作有</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善与美书简</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俄罗斯思考</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等。</a:t>
            </a:r>
            <a:endParaRPr kumimoji="0" lang="zh-CN" altLang="zh-CN" sz="2400" b="1" i="0" u="none" strike="noStrike" kern="1200" cap="none" spc="0" normalizeH="0" baseline="0" noProof="0" dirty="0">
              <a:ln>
                <a:noFill/>
              </a:ln>
              <a:solidFill>
                <a:schemeClr val="tx1"/>
              </a:solidFill>
              <a:effectLst/>
              <a:uLnTx/>
              <a:uFillTx/>
              <a:latin typeface="+mn-ea"/>
              <a:ea typeface="+mn-ea"/>
              <a:cs typeface="+mn-cs"/>
            </a:endParaRPr>
          </a:p>
        </p:txBody>
      </p:sp>
      <p:pic>
        <p:nvPicPr>
          <p:cNvPr id="19459" name="Picture 19"/>
          <p:cNvPicPr>
            <a:picLocks noChangeAspect="1"/>
          </p:cNvPicPr>
          <p:nvPr/>
        </p:nvPicPr>
        <p:blipFill>
          <a:blip r:embed="rId1"/>
          <a:stretch>
            <a:fillRect/>
          </a:stretch>
        </p:blipFill>
        <p:spPr>
          <a:xfrm>
            <a:off x="485140" y="315913"/>
            <a:ext cx="3255963" cy="644525"/>
          </a:xfrm>
          <a:prstGeom prst="rect">
            <a:avLst/>
          </a:prstGeom>
          <a:noFill/>
          <a:ln w="9525">
            <a:noFill/>
          </a:ln>
        </p:spPr>
      </p:pic>
    </p:spTree>
  </p:cSld>
  <p:clrMapOvr>
    <a:masterClrMapping/>
  </p:clrMapOvr>
  <p:transition spd="slow">
    <p:wheel spokes="1"/>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2" name="文本框 13"/>
          <p:cNvSpPr txBox="1"/>
          <p:nvPr/>
        </p:nvSpPr>
        <p:spPr>
          <a:xfrm>
            <a:off x="10761663" y="1754188"/>
            <a:ext cx="184150" cy="369887"/>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0483" name="文本框 14"/>
          <p:cNvSpPr txBox="1"/>
          <p:nvPr/>
        </p:nvSpPr>
        <p:spPr>
          <a:xfrm>
            <a:off x="10561638" y="3127375"/>
            <a:ext cx="184150" cy="369888"/>
          </a:xfrm>
          <a:prstGeom prst="rect">
            <a:avLst/>
          </a:prstGeom>
          <a:noFill/>
          <a:ln w="9525">
            <a:noFill/>
          </a:ln>
        </p:spPr>
        <p:txBody>
          <a:bodyPr wrap="none">
            <a:spAutoFit/>
          </a:bodyPr>
          <a:p>
            <a:endParaRPr lang="zh-CN" altLang="en-US" dirty="0">
              <a:latin typeface="Calibri" panose="020F0502020204030204" pitchFamily="34" charset="0"/>
            </a:endParaRPr>
          </a:p>
        </p:txBody>
      </p:sp>
      <p:sp>
        <p:nvSpPr>
          <p:cNvPr id="2" name="矩形 1"/>
          <p:cNvSpPr/>
          <p:nvPr/>
        </p:nvSpPr>
        <p:spPr>
          <a:xfrm>
            <a:off x="595313" y="779463"/>
            <a:ext cx="8116888" cy="4154170"/>
          </a:xfrm>
          <a:prstGeom prst="rect">
            <a:avLst/>
          </a:prstGeom>
        </p:spPr>
        <p:txBody>
          <a:bodyPr>
            <a:spAutoFit/>
          </a:body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C00000"/>
                </a:solidFill>
                <a:effectLst/>
                <a:uLnTx/>
                <a:uFillTx/>
                <a:latin typeface="+mn-ea"/>
                <a:ea typeface="+mn-ea"/>
                <a:cs typeface="+mn-cs"/>
              </a:rPr>
              <a:t>从囚徒到文化大师</a:t>
            </a:r>
            <a:endParaRPr kumimoji="0" lang="zh-CN" altLang="en-US" sz="22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mn-ea"/>
                <a:ea typeface="+mn-ea"/>
                <a:cs typeface="+mn-cs"/>
              </a:rPr>
              <a:t>     1928</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年，利哈乔夫因在一次学生组织的研讨会上质疑了苏联政府简化俄语字母表的改革，被关人集中营。四年的集中营生活，利哈乔夫开始了他的学术生涯，他在那里搜集民俗材料，调查囚犯的黑话，他的第一部著作就写于狱中，题为</a:t>
            </a:r>
            <a:r>
              <a:rPr kumimoji="0" lang="en-US" altLang="zh-CN" sz="2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罪犯的纸牌游戏</a:t>
            </a:r>
            <a:r>
              <a:rPr kumimoji="0" lang="en-US" altLang="zh-CN" sz="2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。他研究古罗斯文化，是苏联古罗斯文化研究的泰山北斗。作为文化大师，他把他的一生都献给了他的祖国，成为</a:t>
            </a:r>
            <a:r>
              <a:rPr kumimoji="0" lang="en-US" altLang="zh-CN" sz="2200" b="1" i="0" u="none" strike="noStrike" kern="1200" cap="none" spc="0" normalizeH="0" baseline="0" noProof="0" dirty="0">
                <a:ln>
                  <a:noFill/>
                </a:ln>
                <a:solidFill>
                  <a:schemeClr val="tx1"/>
                </a:solidFill>
                <a:effectLst/>
                <a:uLnTx/>
                <a:uFillTx/>
                <a:latin typeface="+mn-ea"/>
                <a:ea typeface="+mn-ea"/>
                <a:cs typeface="+mn-cs"/>
              </a:rPr>
              <a:t>20</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世纪俄罗斯的知识象征。</a:t>
            </a:r>
            <a:endParaRPr kumimoji="0" lang="zh-CN" altLang="en-US" sz="2200" b="1" i="0" u="none" strike="noStrike" kern="1200" cap="none" spc="0" normalizeH="0" baseline="0" noProof="0" dirty="0">
              <a:ln>
                <a:noFill/>
              </a:ln>
              <a:solidFill>
                <a:schemeClr val="tx1"/>
              </a:solidFill>
              <a:effectLst/>
              <a:uLnTx/>
              <a:uFillTx/>
              <a:latin typeface="+mn-ea"/>
              <a:ea typeface="+mn-ea"/>
              <a:cs typeface="+mn-cs"/>
            </a:endParaRPr>
          </a:p>
        </p:txBody>
      </p:sp>
      <p:pic>
        <p:nvPicPr>
          <p:cNvPr id="20485" name="Picture 6"/>
          <p:cNvPicPr>
            <a:picLocks noChangeAspect="1"/>
          </p:cNvPicPr>
          <p:nvPr/>
        </p:nvPicPr>
        <p:blipFill>
          <a:blip r:embed="rId1"/>
          <a:stretch>
            <a:fillRect/>
          </a:stretch>
        </p:blipFill>
        <p:spPr>
          <a:xfrm>
            <a:off x="238125" y="682625"/>
            <a:ext cx="4035425" cy="644525"/>
          </a:xfrm>
          <a:prstGeom prst="rect">
            <a:avLst/>
          </a:prstGeom>
          <a:noFill/>
          <a:ln w="9525">
            <a:noFill/>
          </a:ln>
        </p:spPr>
      </p:pic>
    </p:spTree>
  </p:cSld>
  <p:clrMapOvr>
    <a:masterClrMapping/>
  </p:clrMapOvr>
  <p:transition spd="slow">
    <p:wheel spokes="1"/>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 name="Rectangle 14"/>
          <p:cNvSpPr>
            <a:spLocks noChangeArrowheads="1"/>
          </p:cNvSpPr>
          <p:nvPr/>
        </p:nvSpPr>
        <p:spPr bwMode="auto">
          <a:xfrm>
            <a:off x="792163" y="1606550"/>
            <a:ext cx="24638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mn-cs"/>
              </a:rPr>
              <a:t>导思</a:t>
            </a:r>
            <a:r>
              <a:rPr kumimoji="0" lang="en-US" altLang="zh-CN" sz="2000" b="1" i="0" u="none" strike="noStrike" kern="1200" cap="none" spc="0" normalizeH="0" baseline="0" noProof="0" dirty="0">
                <a:ln>
                  <a:noFill/>
                </a:ln>
                <a:solidFill>
                  <a:srgbClr val="FF0000"/>
                </a:solidFill>
                <a:effectLst/>
                <a:uLnTx/>
                <a:uFillTx/>
                <a:latin typeface="+mn-ea"/>
                <a:ea typeface="+mn-ea"/>
                <a:cs typeface="+mn-cs"/>
              </a:rPr>
              <a:t>1.</a:t>
            </a:r>
            <a:r>
              <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文章第</a:t>
            </a:r>
            <a:r>
              <a:rPr kumimoji="0" lang="en-US" altLang="zh-CN"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自然段交代了什么内容？有什么作用？</a:t>
            </a:r>
            <a:endPar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72" name="矩形 34"/>
          <p:cNvSpPr>
            <a:spLocks noChangeArrowheads="1"/>
          </p:cNvSpPr>
          <p:nvPr/>
        </p:nvSpPr>
        <p:spPr bwMode="auto">
          <a:xfrm>
            <a:off x="5851525" y="1301750"/>
            <a:ext cx="2309813"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导思</a:t>
            </a:r>
            <a:r>
              <a:rPr kumimoji="0" lang="en-US" altLang="zh-CN" sz="20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2:</a:t>
            </a:r>
            <a:r>
              <a:rPr kumimoji="0" lang="zh-CN" altLang="en-US" sz="20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Times New Roman" panose="02020603050405020304" pitchFamily="18" charset="0"/>
              </a:rPr>
              <a:t>本文主要运用了哪些论证方法？请举例说明。</a:t>
            </a:r>
            <a:endPar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cxnSp>
        <p:nvCxnSpPr>
          <p:cNvPr id="73" name="直接连接符 72"/>
          <p:cNvCxnSpPr/>
          <p:nvPr/>
        </p:nvCxnSpPr>
        <p:spPr>
          <a:xfrm>
            <a:off x="698500" y="1660525"/>
            <a:ext cx="2527300"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74" name="直接连接符 73"/>
          <p:cNvCxnSpPr/>
          <p:nvPr/>
        </p:nvCxnSpPr>
        <p:spPr>
          <a:xfrm>
            <a:off x="3225800" y="1684338"/>
            <a:ext cx="630238" cy="414338"/>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75" name="直接连接符 74"/>
          <p:cNvCxnSpPr/>
          <p:nvPr/>
        </p:nvCxnSpPr>
        <p:spPr>
          <a:xfrm>
            <a:off x="5970588" y="1425575"/>
            <a:ext cx="2138363"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76" name="直接连接符 75"/>
          <p:cNvCxnSpPr/>
          <p:nvPr/>
        </p:nvCxnSpPr>
        <p:spPr>
          <a:xfrm flipH="1">
            <a:off x="5380038" y="1425575"/>
            <a:ext cx="576263" cy="67310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77" name="矩形 76"/>
          <p:cNvSpPr/>
          <p:nvPr/>
        </p:nvSpPr>
        <p:spPr>
          <a:xfrm>
            <a:off x="1301750" y="1252538"/>
            <a:ext cx="1320800" cy="430212"/>
          </a:xfrm>
          <a:prstGeom prst="rect">
            <a:avLst/>
          </a:prstGeom>
          <a:noFill/>
          <a:ln w="9525">
            <a:noFill/>
          </a:ln>
        </p:spPr>
        <p:txBody>
          <a:bodyPr wrap="none">
            <a:spAutoFit/>
          </a:bodyPr>
          <a:p>
            <a:r>
              <a:rPr lang="zh-CN" altLang="en-US" sz="2200" b="1" dirty="0">
                <a:solidFill>
                  <a:srgbClr val="C00000"/>
                </a:solidFill>
                <a:latin typeface="黑体" panose="02010609060101010101" pitchFamily="49" charset="-122"/>
                <a:ea typeface="黑体" panose="02010609060101010101" pitchFamily="49" charset="-122"/>
              </a:rPr>
              <a:t>文段作用</a:t>
            </a:r>
            <a:endParaRPr lang="zh-CN" altLang="en-US" sz="2200" b="1" dirty="0">
              <a:solidFill>
                <a:srgbClr val="C00000"/>
              </a:solidFill>
              <a:latin typeface="黑体" panose="02010609060101010101" pitchFamily="49" charset="-122"/>
              <a:ea typeface="黑体" panose="02010609060101010101" pitchFamily="49" charset="-122"/>
            </a:endParaRPr>
          </a:p>
        </p:txBody>
      </p:sp>
      <p:sp>
        <p:nvSpPr>
          <p:cNvPr id="78" name="TextBox 77"/>
          <p:cNvSpPr txBox="1"/>
          <p:nvPr/>
        </p:nvSpPr>
        <p:spPr>
          <a:xfrm>
            <a:off x="6191250" y="996950"/>
            <a:ext cx="3378200" cy="430213"/>
          </a:xfrm>
          <a:prstGeom prst="rect">
            <a:avLst/>
          </a:prstGeom>
          <a:noFill/>
          <a:ln w="9525">
            <a:noFill/>
          </a:ln>
        </p:spPr>
        <p:txBody>
          <a:bodyPr>
            <a:spAutoFit/>
          </a:bodyPr>
          <a:p>
            <a:r>
              <a:rPr lang="zh-CN" altLang="en-US" sz="2200" b="1" dirty="0">
                <a:solidFill>
                  <a:srgbClr val="C00000"/>
                </a:solidFill>
                <a:latin typeface="黑体" panose="02010609060101010101" pitchFamily="49" charset="-122"/>
                <a:ea typeface="黑体" panose="02010609060101010101" pitchFamily="49" charset="-122"/>
              </a:rPr>
              <a:t>论证方法</a:t>
            </a:r>
            <a:endParaRPr lang="zh-CN" altLang="en-US" sz="2200" b="1" dirty="0">
              <a:solidFill>
                <a:srgbClr val="C00000"/>
              </a:solidFill>
              <a:latin typeface="黑体" panose="02010609060101010101" pitchFamily="49" charset="-122"/>
              <a:ea typeface="黑体" panose="02010609060101010101" pitchFamily="49" charset="-122"/>
            </a:endParaRPr>
          </a:p>
        </p:txBody>
      </p:sp>
      <p:pic>
        <p:nvPicPr>
          <p:cNvPr id="25610" name="Picture 23"/>
          <p:cNvPicPr>
            <a:picLocks noChangeAspect="1"/>
          </p:cNvPicPr>
          <p:nvPr/>
        </p:nvPicPr>
        <p:blipFill>
          <a:blip r:embed="rId1"/>
          <a:stretch>
            <a:fillRect/>
          </a:stretch>
        </p:blipFill>
        <p:spPr>
          <a:xfrm>
            <a:off x="188595" y="215583"/>
            <a:ext cx="4035425" cy="644525"/>
          </a:xfrm>
          <a:prstGeom prst="rect">
            <a:avLst/>
          </a:prstGeom>
          <a:noFill/>
          <a:ln w="9525">
            <a:noFill/>
          </a:ln>
        </p:spPr>
      </p:pic>
      <p:sp>
        <p:nvSpPr>
          <p:cNvPr id="25" name="Rectangle 14"/>
          <p:cNvSpPr>
            <a:spLocks noChangeArrowheads="1"/>
          </p:cNvSpPr>
          <p:nvPr/>
        </p:nvSpPr>
        <p:spPr bwMode="auto">
          <a:xfrm>
            <a:off x="428625" y="3236913"/>
            <a:ext cx="314166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mn-cs"/>
              </a:rPr>
              <a:t>导思</a:t>
            </a:r>
            <a:r>
              <a:rPr kumimoji="0" lang="en-US" altLang="zh-CN" sz="2000" b="1" i="0" u="none" strike="noStrike" kern="1200" cap="none" spc="0" normalizeH="0" baseline="0" noProof="0" dirty="0">
                <a:ln>
                  <a:noFill/>
                </a:ln>
                <a:solidFill>
                  <a:srgbClr val="FF0000"/>
                </a:solidFill>
                <a:effectLst/>
                <a:uLnTx/>
                <a:uFillTx/>
                <a:latin typeface="+mn-ea"/>
                <a:ea typeface="+mn-ea"/>
                <a:cs typeface="+mn-cs"/>
              </a:rPr>
              <a:t>3.</a:t>
            </a:r>
            <a:r>
              <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作者在</a:t>
            </a:r>
            <a:r>
              <a:rPr kumimoji="0" lang="en-US" altLang="zh-CN"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11</a:t>
            </a:r>
            <a:r>
              <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en-US" altLang="zh-CN"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12</a:t>
            </a:r>
            <a:r>
              <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两自然段中共列举了“有教养”的几种表现？请用自己的话概括。</a:t>
            </a:r>
            <a:endPar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26" name="直接连接符 25"/>
          <p:cNvCxnSpPr/>
          <p:nvPr/>
        </p:nvCxnSpPr>
        <p:spPr>
          <a:xfrm>
            <a:off x="604838" y="3228975"/>
            <a:ext cx="2449513"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27" name="直接连接符 26"/>
          <p:cNvCxnSpPr/>
          <p:nvPr/>
        </p:nvCxnSpPr>
        <p:spPr>
          <a:xfrm flipV="1">
            <a:off x="3054350" y="2844800"/>
            <a:ext cx="561975" cy="354013"/>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28" name="矩形 27"/>
          <p:cNvSpPr/>
          <p:nvPr/>
        </p:nvSpPr>
        <p:spPr>
          <a:xfrm>
            <a:off x="1171575" y="2797175"/>
            <a:ext cx="1319213" cy="431800"/>
          </a:xfrm>
          <a:prstGeom prst="rect">
            <a:avLst/>
          </a:prstGeom>
          <a:noFill/>
          <a:ln w="9525">
            <a:noFill/>
          </a:ln>
        </p:spPr>
        <p:txBody>
          <a:bodyPr wrap="none">
            <a:spAutoFit/>
          </a:bodyPr>
          <a:p>
            <a:r>
              <a:rPr lang="zh-CN" altLang="en-US" sz="2200" b="1" dirty="0">
                <a:solidFill>
                  <a:srgbClr val="C00000"/>
                </a:solidFill>
                <a:latin typeface="黑体" panose="02010609060101010101" pitchFamily="49" charset="-122"/>
                <a:ea typeface="黑体" panose="02010609060101010101" pitchFamily="49" charset="-122"/>
              </a:rPr>
              <a:t>内容理解</a:t>
            </a:r>
            <a:endParaRPr lang="zh-CN" altLang="en-US" sz="2200" b="1" dirty="0">
              <a:solidFill>
                <a:srgbClr val="C00000"/>
              </a:solidFill>
              <a:latin typeface="黑体" panose="02010609060101010101" pitchFamily="49" charset="-122"/>
              <a:ea typeface="黑体" panose="02010609060101010101" pitchFamily="49" charset="-122"/>
            </a:endParaRPr>
          </a:p>
        </p:txBody>
      </p:sp>
      <p:sp>
        <p:nvSpPr>
          <p:cNvPr id="30" name="Rectangle 14"/>
          <p:cNvSpPr>
            <a:spLocks noChangeArrowheads="1"/>
          </p:cNvSpPr>
          <p:nvPr/>
        </p:nvSpPr>
        <p:spPr bwMode="auto">
          <a:xfrm>
            <a:off x="6061075" y="3165475"/>
            <a:ext cx="22637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mn-cs"/>
              </a:rPr>
              <a:t>导思</a:t>
            </a:r>
            <a:r>
              <a:rPr kumimoji="0" lang="en-US" altLang="zh-CN" sz="2000" b="1" i="0" u="none" strike="noStrike" kern="1200" cap="none" spc="0" normalizeH="0" baseline="0" noProof="0" dirty="0">
                <a:ln>
                  <a:noFill/>
                </a:ln>
                <a:solidFill>
                  <a:srgbClr val="FF0000"/>
                </a:solidFill>
                <a:effectLst/>
                <a:uLnTx/>
                <a:uFillTx/>
                <a:latin typeface="+mn-ea"/>
                <a:ea typeface="+mn-ea"/>
                <a:cs typeface="+mn-cs"/>
              </a:rPr>
              <a:t>4.</a:t>
            </a:r>
            <a:r>
              <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作者认为教养的本质是什么？</a:t>
            </a:r>
            <a:endPar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31" name="直接连接符 30"/>
          <p:cNvCxnSpPr/>
          <p:nvPr/>
        </p:nvCxnSpPr>
        <p:spPr>
          <a:xfrm>
            <a:off x="6115050" y="3101975"/>
            <a:ext cx="2076450"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32" name="直接连接符 31"/>
          <p:cNvCxnSpPr/>
          <p:nvPr/>
        </p:nvCxnSpPr>
        <p:spPr>
          <a:xfrm>
            <a:off x="5600700" y="2751138"/>
            <a:ext cx="495300" cy="347663"/>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33" name="矩形 32"/>
          <p:cNvSpPr/>
          <p:nvPr/>
        </p:nvSpPr>
        <p:spPr>
          <a:xfrm>
            <a:off x="6480175" y="2722563"/>
            <a:ext cx="1319213" cy="430212"/>
          </a:xfrm>
          <a:prstGeom prst="rect">
            <a:avLst/>
          </a:prstGeom>
          <a:noFill/>
          <a:ln w="9525">
            <a:noFill/>
          </a:ln>
        </p:spPr>
        <p:txBody>
          <a:bodyPr wrap="none">
            <a:spAutoFit/>
          </a:bodyPr>
          <a:p>
            <a:r>
              <a:rPr lang="zh-CN" altLang="en-US" sz="2200" b="1" dirty="0">
                <a:solidFill>
                  <a:srgbClr val="C00000"/>
                </a:solidFill>
                <a:latin typeface="黑体" panose="02010609060101010101" pitchFamily="49" charset="-122"/>
                <a:ea typeface="黑体" panose="02010609060101010101" pitchFamily="49" charset="-122"/>
              </a:rPr>
              <a:t>作者观点</a:t>
            </a:r>
            <a:endParaRPr lang="zh-CN" altLang="en-US" sz="2200" b="1" dirty="0">
              <a:solidFill>
                <a:srgbClr val="C00000"/>
              </a:solidFill>
              <a:latin typeface="黑体" panose="02010609060101010101" pitchFamily="49" charset="-122"/>
              <a:ea typeface="黑体" panose="02010609060101010101" pitchFamily="49" charset="-122"/>
            </a:endParaRPr>
          </a:p>
        </p:txBody>
      </p:sp>
      <p:sp>
        <p:nvSpPr>
          <p:cNvPr id="81" name="云形 80"/>
          <p:cNvSpPr/>
          <p:nvPr/>
        </p:nvSpPr>
        <p:spPr>
          <a:xfrm>
            <a:off x="3543300" y="1483360"/>
            <a:ext cx="2190750" cy="1861820"/>
          </a:xfrm>
          <a:prstGeom prst="cloud">
            <a:avLst/>
          </a:prstGeom>
          <a:blipFill dpi="0" rotWithShape="1">
            <a:blip r:embed="rId2"/>
            <a:srcRect/>
            <a:stretch>
              <a:fillRect l="-24000" t="-11000" r="-19000" b="-28000"/>
            </a:stretch>
          </a:blipFill>
          <a:ln>
            <a:solidFill>
              <a:srgbClr val="0D933A"/>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2" name="矩形 81"/>
          <p:cNvSpPr/>
          <p:nvPr/>
        </p:nvSpPr>
        <p:spPr>
          <a:xfrm>
            <a:off x="3843655" y="1546225"/>
            <a:ext cx="1756410" cy="1322070"/>
          </a:xfrm>
          <a:prstGeom prst="rect">
            <a:avLst/>
          </a:prstGeom>
        </p:spPr>
        <p:txBody>
          <a:bodyPr wrap="square">
            <a:spAutoFit/>
          </a:bodyPr>
          <a:lstStyle/>
          <a:p>
            <a:pPr marL="0" marR="0" lvl="0" indent="0" algn="l" defTabSz="457200" rtl="0" eaLnBrk="1" fontAlgn="base" latinLnBrk="0" hangingPunct="1">
              <a:lnSpc>
                <a:spcPct val="125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C00000"/>
                </a:solidFill>
                <a:effectLst/>
                <a:uLnTx/>
                <a:uFillTx/>
                <a:latin typeface="华文新魏" panose="02010800040101010101" charset="-122"/>
                <a:ea typeface="华文新魏" panose="02010800040101010101" charset="-122"/>
                <a:cs typeface="华文新魏" panose="02010800040101010101" charset="-122"/>
              </a:rPr>
              <a:t>关键词</a:t>
            </a:r>
            <a:r>
              <a:rPr kumimoji="0" lang="en-US" altLang="zh-CN" sz="3200" b="1" i="0" u="none" strike="noStrike" kern="1200" cap="none" spc="0" normalizeH="0" baseline="0" noProof="0" dirty="0">
                <a:ln>
                  <a:noFill/>
                </a:ln>
                <a:solidFill>
                  <a:srgbClr val="C00000"/>
                </a:solidFill>
                <a:effectLst/>
                <a:uLnTx/>
                <a:uFillTx/>
                <a:latin typeface="华文新魏" panose="02010800040101010101" charset="-122"/>
                <a:ea typeface="华文新魏" panose="02010800040101010101" charset="-122"/>
                <a:cs typeface="华文新魏" panose="02010800040101010101" charset="-122"/>
              </a:rPr>
              <a:t>:</a:t>
            </a:r>
            <a:endParaRPr kumimoji="0" lang="en-US" altLang="zh-CN" sz="3200" b="1" i="0" u="none" strike="noStrike" kern="1200" cap="none" spc="0" normalizeH="0" baseline="0" noProof="0" dirty="0">
              <a:ln>
                <a:noFill/>
              </a:ln>
              <a:solidFill>
                <a:srgbClr val="C00000"/>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25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华文新魏" panose="02010800040101010101" charset="-122"/>
                <a:ea typeface="华文新魏" panose="02010800040101010101" charset="-122"/>
                <a:cs typeface="华文新魏" panose="02010800040101010101" charset="-122"/>
              </a:rPr>
              <a:t>  </a:t>
            </a:r>
            <a:r>
              <a:rPr kumimoji="0" lang="zh-CN" altLang="en-US" sz="32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有教养</a:t>
            </a:r>
            <a:endParaRPr kumimoji="0" lang="zh-CN" altLang="en-US" sz="32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wipe(left)">
                                      <p:cBhvr>
                                        <p:cTn id="14" dur="500"/>
                                        <p:tgtEl>
                                          <p:spTgt spid="7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ppt_x"/>
                                          </p:val>
                                        </p:tav>
                                        <p:tav tm="100000">
                                          <p:val>
                                            <p:strVal val="#ppt_x"/>
                                          </p:val>
                                        </p:tav>
                                      </p:tavLst>
                                    </p:anim>
                                    <p:anim calcmode="lin" valueType="num">
                                      <p:cBhvr additive="base">
                                        <p:cTn id="20"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wipe(left)">
                                      <p:cBhvr>
                                        <p:cTn id="25" dur="500"/>
                                        <p:tgtEl>
                                          <p:spTgt spid="7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additive="base">
                                        <p:cTn id="30" dur="500" fill="hold"/>
                                        <p:tgtEl>
                                          <p:spTgt spid="72"/>
                                        </p:tgtEl>
                                        <p:attrNameLst>
                                          <p:attrName>ppt_x</p:attrName>
                                        </p:attrNameLst>
                                      </p:cBhvr>
                                      <p:tavLst>
                                        <p:tav tm="0">
                                          <p:val>
                                            <p:strVal val="#ppt_x"/>
                                          </p:val>
                                        </p:tav>
                                        <p:tav tm="100000">
                                          <p:val>
                                            <p:strVal val="#ppt_x"/>
                                          </p:val>
                                        </p:tav>
                                      </p:tavLst>
                                    </p:anim>
                                    <p:anim calcmode="lin" valueType="num">
                                      <p:cBhvr additive="base">
                                        <p:cTn id="31"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7" grpId="0"/>
      <p:bldP spid="78" grpId="0"/>
      <p:bldP spid="25" grpId="0"/>
      <p:bldP spid="28" grpId="0"/>
      <p:bldP spid="30" grpId="0"/>
      <p:bldP spid="33" grpId="0"/>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1506" name="Picture 6" descr="BS00554_"/>
          <p:cNvPicPr>
            <a:picLocks noChangeAspect="1"/>
          </p:cNvPicPr>
          <p:nvPr/>
        </p:nvPicPr>
        <p:blipFill>
          <a:blip r:embed="rId1"/>
          <a:stretch>
            <a:fillRect/>
          </a:stretch>
        </p:blipFill>
        <p:spPr>
          <a:xfrm>
            <a:off x="2995613" y="920750"/>
            <a:ext cx="503237" cy="328613"/>
          </a:xfrm>
          <a:prstGeom prst="rect">
            <a:avLst/>
          </a:prstGeom>
          <a:noFill/>
          <a:ln w="9525">
            <a:noFill/>
          </a:ln>
        </p:spPr>
      </p:pic>
      <p:grpSp>
        <p:nvGrpSpPr>
          <p:cNvPr id="21507" name="组 53"/>
          <p:cNvGrpSpPr/>
          <p:nvPr/>
        </p:nvGrpSpPr>
        <p:grpSpPr>
          <a:xfrm>
            <a:off x="506413" y="847725"/>
            <a:ext cx="3122612" cy="460375"/>
            <a:chOff x="4701070" y="1714034"/>
            <a:chExt cx="3123216" cy="613558"/>
          </a:xfrm>
        </p:grpSpPr>
        <p:sp>
          <p:nvSpPr>
            <p:cNvPr id="55" name="圆角矩形 54"/>
            <p:cNvSpPr/>
            <p:nvPr/>
          </p:nvSpPr>
          <p:spPr>
            <a:xfrm>
              <a:off x="5199641" y="1805010"/>
              <a:ext cx="1897429" cy="450647"/>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1" i="0" u="none" strike="noStrike" kern="1200" cap="none" spc="0" normalizeH="0" baseline="0" noProof="0">
                <a:ln>
                  <a:noFill/>
                </a:ln>
                <a:solidFill>
                  <a:schemeClr val="dk1"/>
                </a:solidFill>
                <a:effectLst/>
                <a:uLnTx/>
                <a:uFillTx/>
                <a:latin typeface="+mn-ea"/>
                <a:ea typeface="+mn-ea"/>
                <a:cs typeface="+mn-cs"/>
              </a:endParaRPr>
            </a:p>
          </p:txBody>
        </p:sp>
        <p:sp>
          <p:nvSpPr>
            <p:cNvPr id="56" name="椭圆 55"/>
            <p:cNvSpPr/>
            <p:nvPr/>
          </p:nvSpPr>
          <p:spPr>
            <a:xfrm>
              <a:off x="4734413" y="1805010"/>
              <a:ext cx="462052" cy="463341"/>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1" i="0" u="none" strike="noStrike" kern="1200" cap="none" spc="0" normalizeH="0" baseline="0" noProof="0">
                <a:ln>
                  <a:noFill/>
                </a:ln>
                <a:solidFill>
                  <a:schemeClr val="lt1"/>
                </a:solidFill>
                <a:effectLst/>
                <a:uLnTx/>
                <a:uFillTx/>
                <a:latin typeface="+mn-ea"/>
                <a:ea typeface="+mn-ea"/>
                <a:cs typeface="+mn-cs"/>
              </a:endParaRPr>
            </a:p>
          </p:txBody>
        </p:sp>
        <p:sp>
          <p:nvSpPr>
            <p:cNvPr id="21519" name="文本框 56"/>
            <p:cNvSpPr txBox="1"/>
            <p:nvPr/>
          </p:nvSpPr>
          <p:spPr>
            <a:xfrm>
              <a:off x="4701070" y="1714034"/>
              <a:ext cx="3123216" cy="613558"/>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一</a:t>
              </a:r>
              <a:r>
                <a:rPr lang="en-US" altLang="zh-CN" sz="2400" b="1">
                  <a:latin typeface="黑体" panose="02010609060101010101" pitchFamily="49" charset="-122"/>
                  <a:ea typeface="黑体" panose="02010609060101010101" pitchFamily="49" charset="-122"/>
                </a:rPr>
                <a:t>  </a:t>
              </a:r>
              <a:r>
                <a:rPr lang="zh-CN" altLang="zh-CN" sz="2400" b="1">
                  <a:latin typeface="黑体" panose="02010609060101010101" pitchFamily="49" charset="-122"/>
                  <a:ea typeface="黑体" panose="02010609060101010101" pitchFamily="49" charset="-122"/>
                </a:rPr>
                <a:t>读准</a:t>
              </a:r>
              <a:r>
                <a:rPr lang="zh-CN" altLang="en-US" sz="2400" b="1" dirty="0">
                  <a:latin typeface="黑体" panose="02010609060101010101" pitchFamily="49" charset="-122"/>
                  <a:ea typeface="黑体" panose="02010609060101010101" pitchFamily="49" charset="-122"/>
                </a:rPr>
                <a:t>字音</a:t>
              </a:r>
              <a:endParaRPr lang="zh-CN" altLang="en-US" sz="2400" b="1" dirty="0">
                <a:latin typeface="黑体" panose="02010609060101010101" pitchFamily="49" charset="-122"/>
                <a:ea typeface="黑体" panose="02010609060101010101" pitchFamily="49" charset="-122"/>
              </a:endParaRPr>
            </a:p>
          </p:txBody>
        </p:sp>
      </p:grpSp>
      <p:sp>
        <p:nvSpPr>
          <p:cNvPr id="40" name="矩形 39"/>
          <p:cNvSpPr/>
          <p:nvPr/>
        </p:nvSpPr>
        <p:spPr>
          <a:xfrm>
            <a:off x="941388" y="1119188"/>
            <a:ext cx="7796213" cy="3692525"/>
          </a:xfrm>
          <a:prstGeom prst="rect">
            <a:avLst/>
          </a:prstGeom>
        </p:spPr>
        <p:txBody>
          <a:bodyPr>
            <a:spAutoFit/>
          </a:bodyPr>
          <a:lstStyle/>
          <a:p>
            <a:pPr marL="0" marR="0" lvl="0" indent="0" algn="l" defTabSz="457200" rtl="0" eaLnBrk="0" fontAlgn="base" latinLnBrk="0" hangingPunct="0">
              <a:lnSpc>
                <a:spcPct val="3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遵</a:t>
            </a:r>
            <a:r>
              <a:rPr kumimoji="0" lang="zh-CN" altLang="en-US" sz="26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循</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a:t>
            </a:r>
            <a:r>
              <a:rPr kumimoji="0" lang="en-US" altLang="zh-CN" sz="2600" b="1" i="0" u="none" strike="noStrike" kern="1200" cap="none" spc="0" normalizeH="0" baseline="0" noProof="0" dirty="0">
                <a:ln>
                  <a:noFill/>
                </a:ln>
                <a:solidFill>
                  <a:schemeClr val="tx1"/>
                </a:solidFill>
                <a:effectLst/>
                <a:uLnTx/>
                <a:uFillTx/>
                <a:latin typeface="+mn-ea"/>
                <a:ea typeface="宋体" panose="02010600030101010101" pitchFamily="2" charset="-122"/>
                <a:cs typeface="宋体" panose="02010600030101010101" pitchFamily="2" charset="-122"/>
              </a:rPr>
              <a:t>)   </a:t>
            </a:r>
            <a:r>
              <a:rPr kumimoji="0" lang="zh-CN" altLang="en-US" sz="26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汲</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）取	   </a:t>
            </a:r>
            <a:r>
              <a:rPr kumimoji="0" lang="zh-CN" altLang="en-US" sz="26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矫揉</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a:t>
            </a:r>
            <a:r>
              <a:rPr kumimoji="0" lang="en-US" altLang="zh-CN"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a:t>
            </a:r>
            <a:endParaRPr kumimoji="0" lang="en-US" altLang="zh-CN"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endParaRPr>
          </a:p>
          <a:p>
            <a:pPr marL="0" marR="0" lvl="0" indent="0" algn="l" defTabSz="457200" rtl="0" eaLnBrk="0" fontAlgn="base" latinLnBrk="0" hangingPunct="0">
              <a:lnSpc>
                <a:spcPct val="300000"/>
              </a:lnSpc>
              <a:spcBef>
                <a:spcPct val="0"/>
              </a:spcBef>
              <a:spcAft>
                <a:spcPct val="0"/>
              </a:spcAft>
              <a:buClrTx/>
              <a:buSzTx/>
              <a:buFontTx/>
              <a:buNone/>
              <a:defRPr/>
            </a:pPr>
            <a:r>
              <a:rPr kumimoji="0" lang="zh-CN" altLang="en-US" sz="26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扭捏</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a:t>
            </a:r>
            <a:r>
              <a:rPr kumimoji="0" lang="en-US" altLang="zh-CN"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作态    </a:t>
            </a:r>
            <a:r>
              <a:rPr kumimoji="0" lang="zh-CN" altLang="en-US" sz="26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彬</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a:t>
            </a:r>
            <a:r>
              <a:rPr kumimoji="0" lang="en-US" altLang="zh-CN"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彬有礼</a:t>
            </a:r>
            <a:endParaRPr kumimoji="0" lang="en-US" altLang="zh-CN"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endParaRPr>
          </a:p>
          <a:p>
            <a:pPr marL="0" marR="0" lvl="0" indent="0" algn="l" defTabSz="457200" rtl="0" eaLnBrk="0" fontAlgn="base" latinLnBrk="0" hangingPunct="0">
              <a:lnSpc>
                <a:spcPct val="3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大发雷</a:t>
            </a:r>
            <a:r>
              <a:rPr kumimoji="0" lang="zh-CN" altLang="en-US" sz="26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霆</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a:t>
            </a:r>
            <a:r>
              <a:rPr kumimoji="0" lang="en-US" altLang="zh-CN"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随心所</a:t>
            </a:r>
            <a:r>
              <a:rPr kumimoji="0" lang="zh-CN" altLang="en-US" sz="26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欲</a:t>
            </a:r>
            <a:r>
              <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a:t>
            </a:r>
            <a:r>
              <a:rPr kumimoji="0" lang="en-US" altLang="zh-CN"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a:t>
            </a:r>
            <a:endParaRPr kumimoji="0" lang="zh-CN" altLang="en-US" sz="2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endParaRPr>
          </a:p>
        </p:txBody>
      </p:sp>
      <p:sp>
        <p:nvSpPr>
          <p:cNvPr id="2" name="矩形 1"/>
          <p:cNvSpPr/>
          <p:nvPr/>
        </p:nvSpPr>
        <p:spPr>
          <a:xfrm>
            <a:off x="2014538" y="1674813"/>
            <a:ext cx="650875" cy="461962"/>
          </a:xfrm>
          <a:prstGeom prst="rect">
            <a:avLst/>
          </a:prstGeom>
          <a:noFill/>
          <a:ln w="9525">
            <a:noFill/>
          </a:ln>
        </p:spPr>
        <p:txBody>
          <a:bodyPr wrap="none">
            <a:spAutoFit/>
          </a:bodyPr>
          <a:p>
            <a:r>
              <a:rPr lang="en-US" altLang="zh-CN" sz="2400" b="1" err="1">
                <a:solidFill>
                  <a:srgbClr val="FF0000"/>
                </a:solidFill>
                <a:latin typeface="方正姚体" panose="02010601030101010101" pitchFamily="2" charset="-122"/>
                <a:ea typeface="方正姚体" panose="02010601030101010101" pitchFamily="2" charset="-122"/>
              </a:rPr>
              <a:t>xún</a:t>
            </a:r>
            <a:endParaRPr lang="zh-CN" altLang="en-US" sz="2400" b="1" dirty="0">
              <a:solidFill>
                <a:srgbClr val="FF0000"/>
              </a:solidFill>
              <a:latin typeface="方正姚体" panose="02010601030101010101" pitchFamily="2" charset="-122"/>
              <a:ea typeface="方正姚体" panose="02010601030101010101" pitchFamily="2" charset="-122"/>
            </a:endParaRPr>
          </a:p>
        </p:txBody>
      </p:sp>
      <p:sp>
        <p:nvSpPr>
          <p:cNvPr id="3" name="矩形 2"/>
          <p:cNvSpPr/>
          <p:nvPr/>
        </p:nvSpPr>
        <p:spPr>
          <a:xfrm>
            <a:off x="4084638" y="1663700"/>
            <a:ext cx="322262" cy="461963"/>
          </a:xfrm>
          <a:prstGeom prst="rect">
            <a:avLst/>
          </a:prstGeom>
          <a:noFill/>
          <a:ln w="9525">
            <a:noFill/>
          </a:ln>
        </p:spPr>
        <p:txBody>
          <a:bodyPr wrap="none">
            <a:spAutoFit/>
          </a:bodyPr>
          <a:p>
            <a:r>
              <a:rPr lang="en-US" altLang="zh-CN" sz="2400" b="1" err="1">
                <a:solidFill>
                  <a:srgbClr val="FF0000"/>
                </a:solidFill>
                <a:latin typeface="方正姚体" panose="02010601030101010101" pitchFamily="2" charset="-122"/>
                <a:ea typeface="方正姚体" panose="02010601030101010101" pitchFamily="2" charset="-122"/>
              </a:rPr>
              <a:t>jí</a:t>
            </a:r>
            <a:endParaRPr lang="zh-CN" altLang="en-US" sz="2400" b="1" dirty="0">
              <a:solidFill>
                <a:srgbClr val="FF0000"/>
              </a:solidFill>
              <a:latin typeface="方正姚体" panose="02010601030101010101" pitchFamily="2" charset="-122"/>
              <a:ea typeface="方正姚体" panose="02010601030101010101" pitchFamily="2" charset="-122"/>
            </a:endParaRPr>
          </a:p>
        </p:txBody>
      </p:sp>
      <p:sp>
        <p:nvSpPr>
          <p:cNvPr id="4" name="矩形 3"/>
          <p:cNvSpPr/>
          <p:nvPr/>
        </p:nvSpPr>
        <p:spPr>
          <a:xfrm>
            <a:off x="7143750" y="1644650"/>
            <a:ext cx="1127125" cy="461963"/>
          </a:xfrm>
          <a:prstGeom prst="rect">
            <a:avLst/>
          </a:prstGeom>
          <a:noFill/>
          <a:ln w="9525">
            <a:noFill/>
          </a:ln>
        </p:spPr>
        <p:txBody>
          <a:bodyPr wrap="none">
            <a:spAutoFit/>
          </a:bodyPr>
          <a:p>
            <a:r>
              <a:rPr lang="en-US" altLang="zh-CN" sz="2400" b="1" err="1">
                <a:solidFill>
                  <a:srgbClr val="FF0000"/>
                </a:solidFill>
                <a:latin typeface="方正姚体" panose="02010601030101010101" pitchFamily="2" charset="-122"/>
                <a:ea typeface="方正姚体" panose="02010601030101010101" pitchFamily="2" charset="-122"/>
              </a:rPr>
              <a:t>jiǎo</a:t>
            </a:r>
            <a:r>
              <a:rPr lang="en-US" altLang="zh-CN" sz="2400" b="1">
                <a:solidFill>
                  <a:srgbClr val="FF0000"/>
                </a:solidFill>
                <a:latin typeface="方正姚体" panose="02010601030101010101" pitchFamily="2" charset="-122"/>
                <a:ea typeface="方正姚体" panose="02010601030101010101" pitchFamily="2" charset="-122"/>
              </a:rPr>
              <a:t> </a:t>
            </a:r>
            <a:r>
              <a:rPr lang="en-US" altLang="zh-CN" sz="2400" b="1" err="1">
                <a:solidFill>
                  <a:srgbClr val="FF0000"/>
                </a:solidFill>
                <a:latin typeface="方正姚体" panose="02010601030101010101" pitchFamily="2" charset="-122"/>
                <a:ea typeface="方正姚体" panose="02010601030101010101" pitchFamily="2" charset="-122"/>
              </a:rPr>
              <a:t>róu</a:t>
            </a:r>
            <a:endParaRPr lang="zh-CN" altLang="en-US" sz="2400" b="1" dirty="0">
              <a:solidFill>
                <a:srgbClr val="FF0000"/>
              </a:solidFill>
              <a:latin typeface="方正姚体" panose="02010601030101010101" pitchFamily="2" charset="-122"/>
              <a:ea typeface="方正姚体" panose="02010601030101010101" pitchFamily="2" charset="-122"/>
            </a:endParaRPr>
          </a:p>
        </p:txBody>
      </p:sp>
      <p:sp>
        <p:nvSpPr>
          <p:cNvPr id="5" name="矩形 4"/>
          <p:cNvSpPr/>
          <p:nvPr/>
        </p:nvSpPr>
        <p:spPr>
          <a:xfrm>
            <a:off x="1993900" y="2854325"/>
            <a:ext cx="1004888" cy="461963"/>
          </a:xfrm>
          <a:prstGeom prst="rect">
            <a:avLst/>
          </a:prstGeom>
          <a:noFill/>
          <a:ln w="9525">
            <a:noFill/>
          </a:ln>
        </p:spPr>
        <p:txBody>
          <a:bodyPr wrap="none">
            <a:spAutoFit/>
          </a:bodyPr>
          <a:p>
            <a:r>
              <a:rPr lang="en-US" altLang="zh-CN" sz="2400" b="1" err="1">
                <a:solidFill>
                  <a:srgbClr val="FF0000"/>
                </a:solidFill>
                <a:latin typeface="方正姚体" panose="02010601030101010101" pitchFamily="2" charset="-122"/>
                <a:ea typeface="方正姚体" panose="02010601030101010101" pitchFamily="2" charset="-122"/>
              </a:rPr>
              <a:t>niǔ</a:t>
            </a:r>
            <a:r>
              <a:rPr lang="en-US" altLang="zh-CN" sz="2400" b="1">
                <a:solidFill>
                  <a:srgbClr val="FF0000"/>
                </a:solidFill>
                <a:latin typeface="方正姚体" panose="02010601030101010101" pitchFamily="2" charset="-122"/>
                <a:ea typeface="方正姚体" panose="02010601030101010101" pitchFamily="2" charset="-122"/>
              </a:rPr>
              <a:t> </a:t>
            </a:r>
            <a:r>
              <a:rPr lang="en-US" altLang="zh-CN" sz="2400" b="1" err="1">
                <a:solidFill>
                  <a:srgbClr val="FF0000"/>
                </a:solidFill>
                <a:latin typeface="方正姚体" panose="02010601030101010101" pitchFamily="2" charset="-122"/>
                <a:ea typeface="方正姚体" panose="02010601030101010101" pitchFamily="2" charset="-122"/>
              </a:rPr>
              <a:t>niē</a:t>
            </a:r>
            <a:endParaRPr lang="zh-CN" altLang="en-US" sz="2400" b="1" dirty="0">
              <a:solidFill>
                <a:srgbClr val="FF0000"/>
              </a:solidFill>
              <a:latin typeface="方正姚体" panose="02010601030101010101" pitchFamily="2" charset="-122"/>
              <a:ea typeface="方正姚体" panose="02010601030101010101" pitchFamily="2" charset="-122"/>
            </a:endParaRPr>
          </a:p>
        </p:txBody>
      </p:sp>
      <p:sp>
        <p:nvSpPr>
          <p:cNvPr id="6" name="矩形 5"/>
          <p:cNvSpPr/>
          <p:nvPr/>
        </p:nvSpPr>
        <p:spPr>
          <a:xfrm>
            <a:off x="5359400" y="2882900"/>
            <a:ext cx="565150" cy="461963"/>
          </a:xfrm>
          <a:prstGeom prst="rect">
            <a:avLst/>
          </a:prstGeom>
          <a:noFill/>
          <a:ln w="9525">
            <a:noFill/>
          </a:ln>
        </p:spPr>
        <p:txBody>
          <a:bodyPr wrap="none">
            <a:spAutoFit/>
          </a:bodyPr>
          <a:p>
            <a:r>
              <a:rPr lang="en-US" altLang="zh-CN" sz="2400" b="1" err="1">
                <a:solidFill>
                  <a:srgbClr val="FF0000"/>
                </a:solidFill>
                <a:latin typeface="方正姚体" panose="02010601030101010101" pitchFamily="2" charset="-122"/>
                <a:ea typeface="方正姚体" panose="02010601030101010101" pitchFamily="2" charset="-122"/>
              </a:rPr>
              <a:t>bīn</a:t>
            </a:r>
            <a:endParaRPr lang="zh-CN" altLang="en-US" sz="2400" b="1" dirty="0">
              <a:solidFill>
                <a:srgbClr val="FF0000"/>
              </a:solidFill>
              <a:latin typeface="方正姚体" panose="02010601030101010101" pitchFamily="2" charset="-122"/>
              <a:ea typeface="方正姚体" panose="02010601030101010101" pitchFamily="2" charset="-122"/>
            </a:endParaRPr>
          </a:p>
        </p:txBody>
      </p:sp>
      <p:sp>
        <p:nvSpPr>
          <p:cNvPr id="7" name="矩形 6"/>
          <p:cNvSpPr/>
          <p:nvPr/>
        </p:nvSpPr>
        <p:spPr>
          <a:xfrm>
            <a:off x="2701925" y="4051300"/>
            <a:ext cx="650875" cy="461963"/>
          </a:xfrm>
          <a:prstGeom prst="rect">
            <a:avLst/>
          </a:prstGeom>
          <a:noFill/>
          <a:ln w="9525">
            <a:noFill/>
          </a:ln>
        </p:spPr>
        <p:txBody>
          <a:bodyPr wrap="none">
            <a:spAutoFit/>
          </a:bodyPr>
          <a:p>
            <a:r>
              <a:rPr lang="en-US" altLang="zh-CN" sz="2400" b="1" err="1">
                <a:solidFill>
                  <a:srgbClr val="FF0000"/>
                </a:solidFill>
                <a:latin typeface="方正姚体" panose="02010601030101010101" pitchFamily="2" charset="-122"/>
                <a:ea typeface="方正姚体" panose="02010601030101010101" pitchFamily="2" charset="-122"/>
              </a:rPr>
              <a:t>tíng</a:t>
            </a:r>
            <a:endParaRPr lang="zh-CN" altLang="en-US" sz="2400" b="1" dirty="0">
              <a:solidFill>
                <a:srgbClr val="FF0000"/>
              </a:solidFill>
              <a:latin typeface="方正姚体" panose="02010601030101010101" pitchFamily="2" charset="-122"/>
              <a:ea typeface="方正姚体" panose="02010601030101010101" pitchFamily="2" charset="-122"/>
            </a:endParaRPr>
          </a:p>
        </p:txBody>
      </p:sp>
      <p:sp>
        <p:nvSpPr>
          <p:cNvPr id="8" name="矩形 7"/>
          <p:cNvSpPr/>
          <p:nvPr/>
        </p:nvSpPr>
        <p:spPr>
          <a:xfrm>
            <a:off x="6091238" y="4041775"/>
            <a:ext cx="495300" cy="461963"/>
          </a:xfrm>
          <a:prstGeom prst="rect">
            <a:avLst/>
          </a:prstGeom>
          <a:noFill/>
          <a:ln w="9525">
            <a:noFill/>
          </a:ln>
        </p:spPr>
        <p:txBody>
          <a:bodyPr wrap="none">
            <a:spAutoFit/>
          </a:bodyPr>
          <a:p>
            <a:r>
              <a:rPr lang="en-US" altLang="zh-CN" sz="2400" b="1" err="1">
                <a:solidFill>
                  <a:srgbClr val="FF0000"/>
                </a:solidFill>
                <a:latin typeface="方正姚体" panose="02010601030101010101" pitchFamily="2" charset="-122"/>
                <a:ea typeface="方正姚体" panose="02010601030101010101" pitchFamily="2" charset="-122"/>
              </a:rPr>
              <a:t>yù</a:t>
            </a:r>
            <a:endParaRPr lang="zh-CN" altLang="en-US" sz="2400" b="1" dirty="0">
              <a:solidFill>
                <a:srgbClr val="FF0000"/>
              </a:solidFill>
              <a:latin typeface="方正姚体" panose="02010601030101010101" pitchFamily="2" charset="-122"/>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2531" name="组 23"/>
          <p:cNvGrpSpPr/>
          <p:nvPr/>
        </p:nvGrpSpPr>
        <p:grpSpPr>
          <a:xfrm>
            <a:off x="127635" y="61913"/>
            <a:ext cx="2660650" cy="460375"/>
            <a:chOff x="4725454" y="1714126"/>
            <a:chExt cx="2660845" cy="615674"/>
          </a:xfrm>
        </p:grpSpPr>
        <p:sp>
          <p:nvSpPr>
            <p:cNvPr id="33" name="圆角矩形 32"/>
            <p:cNvSpPr/>
            <p:nvPr/>
          </p:nvSpPr>
          <p:spPr>
            <a:xfrm>
              <a:off x="5198564" y="1805415"/>
              <a:ext cx="1898789" cy="450079"/>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34" name="椭圆 33"/>
            <p:cNvSpPr/>
            <p:nvPr/>
          </p:nvSpPr>
          <p:spPr>
            <a:xfrm>
              <a:off x="4733393" y="1805415"/>
              <a:ext cx="461996" cy="462817"/>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536" name="文本框 34"/>
            <p:cNvSpPr txBox="1"/>
            <p:nvPr/>
          </p:nvSpPr>
          <p:spPr>
            <a:xfrm>
              <a:off x="4725454" y="1714126"/>
              <a:ext cx="2660845" cy="615674"/>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二</a:t>
              </a:r>
              <a:r>
                <a:rPr lang="en-US" altLang="zh-CN" sz="2400" b="1">
                  <a:latin typeface="黑体" panose="02010609060101010101" pitchFamily="49" charset="-122"/>
                  <a:ea typeface="黑体" panose="02010609060101010101" pitchFamily="49" charset="-122"/>
                </a:rPr>
                <a:t>  </a:t>
              </a:r>
              <a:r>
                <a:rPr lang="zh-CN" altLang="en-US" sz="2400" b="1">
                  <a:latin typeface="黑体" panose="02010609060101010101" pitchFamily="49" charset="-122"/>
                  <a:ea typeface="黑体" panose="02010609060101010101" pitchFamily="49" charset="-122"/>
                </a:rPr>
                <a:t>识记</a:t>
              </a:r>
              <a:r>
                <a:rPr lang="zh-CN" altLang="en-US" sz="2400" b="1" dirty="0">
                  <a:latin typeface="黑体" panose="02010609060101010101" pitchFamily="49" charset="-122"/>
                  <a:ea typeface="黑体" panose="02010609060101010101" pitchFamily="49" charset="-122"/>
                </a:rPr>
                <a:t>词义</a:t>
              </a:r>
              <a:endParaRPr lang="zh-CN" altLang="en-US" sz="2400" b="1" dirty="0">
                <a:latin typeface="黑体" panose="02010609060101010101" pitchFamily="49" charset="-122"/>
                <a:ea typeface="黑体" panose="02010609060101010101" pitchFamily="49" charset="-122"/>
              </a:endParaRPr>
            </a:p>
          </p:txBody>
        </p:sp>
      </p:grpSp>
      <p:sp>
        <p:nvSpPr>
          <p:cNvPr id="2" name="矩形 1"/>
          <p:cNvSpPr/>
          <p:nvPr/>
        </p:nvSpPr>
        <p:spPr>
          <a:xfrm>
            <a:off x="23495" y="627380"/>
            <a:ext cx="9097010" cy="4399915"/>
          </a:xfrm>
          <a:prstGeom prst="rect">
            <a:avLst/>
          </a:prstGeom>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1.</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贸然：</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轻率地，不加考虑地。</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2.</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疲惫不堪：</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形容非常疲乏，过度劳累。</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1612900" marR="0" lvl="0" indent="-1612900" algn="l" defTabSz="4572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3.</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彬彬有礼：</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形容文雅有礼貌的样子</a:t>
            </a:r>
            <a:r>
              <a:rPr kumimoji="0" lang="en-US" altLang="zh-CN"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彬彬，原意为文质兼备的样子。后指文雅。</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4.</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大发雷霆：</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比喻大发脾气，大声斥责。</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5.漠不关心：</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态度冷淡,毫不关心。漠，冷淡。</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6.随心所欲：</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随着自己的意思,想要干什么就干什么。</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7.一意孤行：</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指不接受别人的劝告，顽固地按照自己的主观想法去做。</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8.贤达：</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有才能、德行和声望的人。</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9.恪守：</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严格遵守。</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10.自持：</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控制自己的欲望或情绪。</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11.矫揉造作：</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形容过分做作，极不自然。矫，把弯的弄直。揉，把直的弄弯。</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12.扭捏作态：</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具有矫揉造作或夸张的性格；也指不是天然或自然的。</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13.絮絮叨叨：</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形容说话啰唆，唠叨。</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14.随机应变：</a:t>
            </a: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指随着情况的变化灵活机动地应付。</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矩形 3"/>
          <p:cNvSpPr/>
          <p:nvPr/>
        </p:nvSpPr>
        <p:spPr>
          <a:xfrm>
            <a:off x="275273" y="2068830"/>
            <a:ext cx="2709863" cy="398780"/>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第二部分（③</a:t>
            </a:r>
            <a:r>
              <a:rPr kumimoji="0" lang="en-US" altLang="zh-CN"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-⑫</a:t>
            </a:r>
            <a:r>
              <a:rPr kumimoji="0" lang="zh-CN" altLang="en-US"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a:t>
            </a:r>
            <a:endParaRPr kumimoji="0" lang="en-US" altLang="zh-CN"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endParaRPr>
          </a:p>
        </p:txBody>
      </p:sp>
      <p:sp>
        <p:nvSpPr>
          <p:cNvPr id="5" name="矩形 4"/>
          <p:cNvSpPr/>
          <p:nvPr/>
        </p:nvSpPr>
        <p:spPr>
          <a:xfrm>
            <a:off x="275590" y="1133793"/>
            <a:ext cx="2724150" cy="400050"/>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第一部分（①、②）：</a:t>
            </a:r>
            <a:endParaRPr kumimoji="0" lang="zh-CN" altLang="zh-CN"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endParaRPr>
          </a:p>
        </p:txBody>
      </p:sp>
      <p:sp>
        <p:nvSpPr>
          <p:cNvPr id="10" name="矩形 9"/>
          <p:cNvSpPr/>
          <p:nvPr/>
        </p:nvSpPr>
        <p:spPr>
          <a:xfrm>
            <a:off x="3634105" y="1762125"/>
            <a:ext cx="5081270" cy="70675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列举了“无教养”和“有教养”的种种表现，点明什么是真正的教养。</a:t>
            </a:r>
            <a:endParaRPr kumimoji="0" lang="zh-CN" altLang="en-US" sz="20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11" name="矩形 10"/>
          <p:cNvSpPr/>
          <p:nvPr/>
        </p:nvSpPr>
        <p:spPr>
          <a:xfrm>
            <a:off x="3635693" y="1089025"/>
            <a:ext cx="3278188" cy="40005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引出论题</a:t>
            </a:r>
            <a:r>
              <a:rPr kumimoji="0" lang="en-US" altLang="zh-CN" sz="20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什么是教养。</a:t>
            </a:r>
            <a:endParaRPr kumimoji="0" lang="zh-CN" altLang="en-US" sz="20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pic>
        <p:nvPicPr>
          <p:cNvPr id="27654" name="Picture 21"/>
          <p:cNvPicPr>
            <a:picLocks noChangeAspect="1"/>
          </p:cNvPicPr>
          <p:nvPr/>
        </p:nvPicPr>
        <p:blipFill>
          <a:blip r:embed="rId1"/>
          <a:stretch>
            <a:fillRect/>
          </a:stretch>
        </p:blipFill>
        <p:spPr>
          <a:xfrm>
            <a:off x="368300" y="233680"/>
            <a:ext cx="4035425" cy="644525"/>
          </a:xfrm>
          <a:prstGeom prst="rect">
            <a:avLst/>
          </a:prstGeom>
          <a:noFill/>
          <a:ln w="9525">
            <a:noFill/>
          </a:ln>
        </p:spPr>
      </p:pic>
      <p:sp>
        <p:nvSpPr>
          <p:cNvPr id="17" name="矩形 16"/>
          <p:cNvSpPr/>
          <p:nvPr/>
        </p:nvSpPr>
        <p:spPr>
          <a:xfrm>
            <a:off x="282575" y="3111183"/>
            <a:ext cx="2709863" cy="398780"/>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第三部分（</a:t>
            </a:r>
            <a:r>
              <a:rPr kumimoji="0" lang="en-US" altLang="zh-CN"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⑬-⑱</a:t>
            </a:r>
            <a:r>
              <a:rPr kumimoji="0" lang="zh-CN" altLang="en-US"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rPr>
              <a:t>）：</a:t>
            </a:r>
            <a:endParaRPr kumimoji="0" lang="en-US" altLang="zh-CN" sz="20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mn-cs"/>
            </a:endParaRPr>
          </a:p>
        </p:txBody>
      </p:sp>
      <p:sp>
        <p:nvSpPr>
          <p:cNvPr id="19" name="矩形 18"/>
          <p:cNvSpPr/>
          <p:nvPr/>
        </p:nvSpPr>
        <p:spPr>
          <a:xfrm>
            <a:off x="3729990" y="2804160"/>
            <a:ext cx="4332605" cy="101473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指出“优雅风度”是有教养的重要表现，号召人们把保持优雅风度的做法付诸实践。</a:t>
            </a:r>
            <a:endParaRPr kumimoji="0" lang="zh-CN" altLang="en-US" sz="20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3" name="椭圆形标注 2"/>
          <p:cNvSpPr/>
          <p:nvPr/>
        </p:nvSpPr>
        <p:spPr>
          <a:xfrm>
            <a:off x="6520180" y="233045"/>
            <a:ext cx="2377440" cy="855980"/>
          </a:xfrm>
          <a:prstGeom prst="wedgeEllipseCallout">
            <a:avLst>
              <a:gd name="adj1" fmla="val -33279"/>
              <a:gd name="adj2" fmla="val 12893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chemeClr val="bg1"/>
                </a:solidFill>
                <a:latin typeface="华文新魏" panose="02010800040101010101" charset="-122"/>
                <a:ea typeface="华文新魏" panose="02010800040101010101" charset="-122"/>
                <a:sym typeface="+mn-ea"/>
              </a:rPr>
              <a:t>举例论证</a:t>
            </a:r>
            <a:endParaRPr lang="zh-CN" altLang="en-US" sz="2800" b="1">
              <a:solidFill>
                <a:schemeClr val="bg1"/>
              </a:solidFill>
              <a:latin typeface="华文新魏" panose="02010800040101010101" charset="-122"/>
              <a:ea typeface="华文新魏" panose="02010800040101010101" charset="-122"/>
              <a:sym typeface="+mn-ea"/>
            </a:endParaRPr>
          </a:p>
        </p:txBody>
      </p:sp>
      <p:sp>
        <p:nvSpPr>
          <p:cNvPr id="6" name="椭圆形标注 5"/>
          <p:cNvSpPr/>
          <p:nvPr/>
        </p:nvSpPr>
        <p:spPr>
          <a:xfrm>
            <a:off x="6520180" y="4064635"/>
            <a:ext cx="2377440" cy="855980"/>
          </a:xfrm>
          <a:prstGeom prst="wedgeEllipseCallout">
            <a:avLst>
              <a:gd name="adj1" fmla="val 36084"/>
              <a:gd name="adj2" fmla="val -272922"/>
            </a:avLst>
          </a:prstGeom>
          <a:solidFill>
            <a:srgbClr val="4F81BD"/>
          </a:solidFill>
          <a:ln w="25400" cap="flat" cmpd="sng" algn="ctr">
            <a:solidFill>
              <a:srgbClr val="4F81BD">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chemeClr val="bg1"/>
                </a:solidFill>
                <a:latin typeface="华文新魏" panose="02010800040101010101" charset="-122"/>
                <a:ea typeface="华文新魏" panose="02010800040101010101" charset="-122"/>
                <a:sym typeface="+mn-ea"/>
              </a:rPr>
              <a:t>对比论证</a:t>
            </a:r>
            <a:endParaRPr lang="zh-CN" altLang="en-US" sz="2800" b="1">
              <a:solidFill>
                <a:schemeClr val="bg1"/>
              </a:solidFill>
              <a:latin typeface="华文新魏" panose="02010800040101010101" charset="-122"/>
              <a:ea typeface="华文新魏"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6"/>
                                        </p:tgtEl>
                                        <p:attrNameLst>
                                          <p:attrName>ppt_y</p:attrName>
                                        </p:attrNameLst>
                                      </p:cBhvr>
                                      <p:tavLst>
                                        <p:tav tm="0">
                                          <p:val>
                                            <p:strVal val="#ppt_y"/>
                                          </p:val>
                                        </p:tav>
                                        <p:tav tm="100000">
                                          <p:val>
                                            <p:strVal val="#ppt_y"/>
                                          </p:val>
                                        </p:tav>
                                      </p:tavLst>
                                    </p:anim>
                                    <p:anim calcmode="lin" valueType="num">
                                      <p:cBhvr>
                                        <p:cTn id="3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11" grpId="0" bldLvl="0" animBg="1"/>
      <p:bldP spid="17" grpId="0" bldLvl="0" animBg="1"/>
      <p:bldP spid="19" grpId="0" bldLvl="0" animBg="1"/>
      <p:bldP spid="3"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69" name="Rectangle 17"/>
          <p:cNvSpPr>
            <a:spLocks noChangeArrowheads="1"/>
          </p:cNvSpPr>
          <p:nvPr/>
        </p:nvSpPr>
        <p:spPr bwMode="auto">
          <a:xfrm>
            <a:off x="1020445" y="681355"/>
            <a:ext cx="8086090" cy="2568575"/>
          </a:xfrm>
          <a:prstGeom prst="rect">
            <a:avLst/>
          </a:prstGeom>
          <a:noFill/>
          <a:ln w="9525">
            <a:noFill/>
            <a:miter lim="800000"/>
          </a:ln>
          <a:effectLst/>
        </p:spPr>
        <p:txBody>
          <a:bodyPr wrap="square" anchor="ct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3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从文题中你得到哪些信息？</a:t>
            </a:r>
            <a:endParaRPr kumimoji="0" lang="zh-CN" altLang="en-US" sz="23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300" b="1" i="0" u="sng" strike="noStrike" kern="1200" cap="none" spc="0" normalizeH="0" baseline="0" noProof="0" dirty="0">
                <a:ln>
                  <a:noFill/>
                </a:ln>
                <a:solidFill>
                  <a:srgbClr val="FF0000"/>
                </a:solidFill>
                <a:effectLst/>
                <a:uLnTx/>
                <a:uFillTx/>
                <a:latin typeface="+mn-ea"/>
                <a:ea typeface="+mn-ea"/>
                <a:cs typeface="宋体" panose="02010600030101010101" pitchFamily="2" charset="-122"/>
              </a:rPr>
              <a:t>    </a:t>
            </a:r>
            <a:r>
              <a:rPr kumimoji="0" lang="zh-CN" altLang="en-US" sz="2300" b="1" i="0" u="sng"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宋体" panose="02010600030101010101" pitchFamily="2" charset="-122"/>
              </a:rPr>
              <a:t>运用议论文标题作用分析法。</a:t>
            </a:r>
            <a:endParaRPr kumimoji="0" lang="zh-CN" altLang="en-US" sz="2300" b="1" i="0" u="sng"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宋体" panose="02010600030101010101" pitchFamily="2" charset="-122"/>
            </a:endParaRPr>
          </a:p>
          <a:p>
            <a:pPr marL="0" marR="0" lvl="0" indent="0" algn="l" defTabSz="457200" rtl="0" eaLnBrk="0" fontAlgn="base" latinLnBrk="0" hangingPunct="0">
              <a:lnSpc>
                <a:spcPct val="100000"/>
              </a:lnSpc>
              <a:spcBef>
                <a:spcPct val="0"/>
              </a:spcBef>
              <a:spcAft>
                <a:spcPct val="0"/>
              </a:spcAft>
              <a:buClrTx/>
              <a:buSzTx/>
              <a:buFontTx/>
              <a:buNone/>
              <a:defRPr/>
            </a:pPr>
            <a:r>
              <a:rPr kumimoji="0" lang="zh-CN" altLang="en-US" sz="2300" b="1" i="0" strike="noStrike" kern="1200" cap="none" spc="0" normalizeH="0" baseline="0" noProof="0" dirty="0">
                <a:ln>
                  <a:noFill/>
                </a:ln>
                <a:solidFill>
                  <a:srgbClr val="0000FF"/>
                </a:solidFill>
                <a:effectLst/>
                <a:uLnTx/>
                <a:uFillTx/>
                <a:latin typeface="+mn-ea"/>
                <a:ea typeface="+mn-ea"/>
                <a:cs typeface="宋体" panose="02010600030101010101" pitchFamily="2" charset="-122"/>
              </a:rPr>
              <a:t>     </a:t>
            </a:r>
            <a:r>
              <a:rPr kumimoji="0" lang="zh-CN" altLang="en-US" sz="23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“论”，“论说，议论”，表明了文章的体裁是议论文；“教养”是“论”的内容，是指一般文化和品德的修养，是社会影响、家庭教育、学校教育、个人修养的结果。文题表明了文章的体裁和主要内容。</a:t>
            </a:r>
            <a:endParaRPr kumimoji="0" lang="zh-CN" altLang="en-US" sz="23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28675" name="矩形 1"/>
          <p:cNvSpPr/>
          <p:nvPr/>
        </p:nvSpPr>
        <p:spPr>
          <a:xfrm>
            <a:off x="523240" y="864235"/>
            <a:ext cx="496888" cy="461963"/>
          </a:xfrm>
          <a:prstGeom prst="rect">
            <a:avLst/>
          </a:prstGeom>
          <a:noFill/>
          <a:ln w="9525">
            <a:noFill/>
          </a:ln>
        </p:spPr>
        <p:txBody>
          <a:bodyPr wrap="none">
            <a:spAutoFit/>
          </a:bodyPr>
          <a:p>
            <a:r>
              <a:rPr lang="zh-CN" altLang="zh-CN" sz="2400" b="1" dirty="0">
                <a:solidFill>
                  <a:srgbClr val="000000"/>
                </a:solidFill>
                <a:latin typeface="宋体" panose="02010600030101010101" pitchFamily="2" charset="-122"/>
              </a:rPr>
              <a:t>1.</a:t>
            </a:r>
            <a:endParaRPr lang="zh-CN" altLang="en-US" dirty="0">
              <a:latin typeface="Calibri" panose="020F0502020204030204" pitchFamily="34" charset="0"/>
            </a:endParaRPr>
          </a:p>
        </p:txBody>
      </p:sp>
      <p:sp>
        <p:nvSpPr>
          <p:cNvPr id="2" name="文本框 1"/>
          <p:cNvSpPr txBox="1"/>
          <p:nvPr/>
        </p:nvSpPr>
        <p:spPr>
          <a:xfrm>
            <a:off x="3261995" y="45720"/>
            <a:ext cx="2953385" cy="706755"/>
          </a:xfrm>
          <a:prstGeom prst="rect">
            <a:avLst/>
          </a:prstGeom>
          <a:noFill/>
        </p:spPr>
        <p:txBody>
          <a:bodyPr wrap="square" rtlCol="0">
            <a:spAutoFit/>
          </a:bodyPr>
          <a:p>
            <a:r>
              <a:rPr lang="zh-CN" altLang="en-US" sz="4000" b="1">
                <a:solidFill>
                  <a:srgbClr val="FF0000"/>
                </a:solidFill>
                <a:latin typeface="华文新魏" panose="02010800040101010101" charset="-122"/>
                <a:ea typeface="华文新魏" panose="02010800040101010101" charset="-122"/>
              </a:rPr>
              <a:t>合作探究</a:t>
            </a:r>
            <a:endParaRPr lang="zh-CN" altLang="en-US" sz="4000" b="1">
              <a:solidFill>
                <a:srgbClr val="FF0000"/>
              </a:solidFill>
              <a:latin typeface="华文新魏" panose="02010800040101010101" charset="-122"/>
              <a:ea typeface="华文新魏" panose="02010800040101010101" charset="-122"/>
            </a:endParaRPr>
          </a:p>
        </p:txBody>
      </p:sp>
      <p:sp>
        <p:nvSpPr>
          <p:cNvPr id="23565" name="Rectangle 13"/>
          <p:cNvSpPr>
            <a:spLocks noChangeArrowheads="1"/>
          </p:cNvSpPr>
          <p:nvPr/>
        </p:nvSpPr>
        <p:spPr bwMode="auto">
          <a:xfrm>
            <a:off x="934720" y="3188335"/>
            <a:ext cx="8172450" cy="1753235"/>
          </a:xfrm>
          <a:prstGeom prst="rect">
            <a:avLst/>
          </a:prstGeom>
          <a:noFill/>
          <a:ln w="9525">
            <a:noFill/>
            <a:miter lim="800000"/>
          </a:ln>
          <a:effectLst/>
        </p:spPr>
        <p:txBody>
          <a:bodyPr wrap="square" anchor="ctr">
            <a:spAutoFit/>
          </a:bodyPr>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文章第①自然段有什么作用？</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    </a:t>
            </a:r>
            <a:r>
              <a:rPr kumimoji="0" lang="zh-CN" altLang="en-US" sz="24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运用</a:t>
            </a:r>
            <a:r>
              <a:rPr kumimoji="0" lang="zh-CN" altLang="en-US" sz="2400" b="1" i="0" u="sng"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开头段（句）作用分析法</a:t>
            </a:r>
            <a:r>
              <a:rPr kumimoji="0" lang="zh-CN" altLang="en-US" sz="24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a:t>
            </a:r>
            <a:endPar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    开门见山，引入论题，指出良好的教养的三个来源</a:t>
            </a:r>
            <a:r>
              <a:rPr kumimoji="0" lang="en-US" altLang="zh-CN"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a:t>
            </a:r>
            <a:r>
              <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家庭、学校和自身。</a:t>
            </a:r>
            <a:endParaRPr kumimoji="0" lang="zh-CN" altLang="en-US" sz="24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29699" name="矩形 1"/>
          <p:cNvSpPr/>
          <p:nvPr/>
        </p:nvSpPr>
        <p:spPr>
          <a:xfrm>
            <a:off x="523240" y="3343275"/>
            <a:ext cx="495300" cy="461963"/>
          </a:xfrm>
          <a:prstGeom prst="rect">
            <a:avLst/>
          </a:prstGeom>
          <a:noFill/>
          <a:ln w="9525">
            <a:noFill/>
          </a:ln>
        </p:spPr>
        <p:txBody>
          <a:bodyPr wrap="none">
            <a:spAutoFit/>
          </a:bodyPr>
          <a:p>
            <a:r>
              <a:rPr lang="en-US" altLang="zh-CN" sz="2400" b="1">
                <a:solidFill>
                  <a:srgbClr val="000000"/>
                </a:solidFill>
                <a:latin typeface="宋体" panose="02010600030101010101" pitchFamily="2" charset="-122"/>
              </a:rPr>
              <a:t>2.</a:t>
            </a:r>
            <a:endParaRPr lang="zh-CN" altLang="en-US"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23569">
                                            <p:txEl>
                                              <p:pRg st="0" end="0"/>
                                            </p:txEl>
                                          </p:spTgt>
                                        </p:tgtEl>
                                        <p:attrNameLst>
                                          <p:attrName>style.visibility</p:attrName>
                                        </p:attrNameLst>
                                      </p:cBhvr>
                                      <p:to>
                                        <p:strVal val="visible"/>
                                      </p:to>
                                    </p:set>
                                    <p:anim calcmode="lin" valueType="num">
                                      <p:cBhvr>
                                        <p:cTn id="7" dur="500" fill="hold"/>
                                        <p:tgtEl>
                                          <p:spTgt spid="2356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569">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356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56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56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23565">
                                            <p:txEl>
                                              <p:pRg st="0" end="0"/>
                                            </p:txEl>
                                          </p:spTgt>
                                        </p:tgtEl>
                                        <p:attrNameLst>
                                          <p:attrName>style.visibility</p:attrName>
                                        </p:attrNameLst>
                                      </p:cBhvr>
                                      <p:to>
                                        <p:strVal val="visible"/>
                                      </p:to>
                                    </p:set>
                                    <p:anim calcmode="lin" valueType="num">
                                      <p:cBhvr>
                                        <p:cTn id="16" dur="500" fill="hold"/>
                                        <p:tgtEl>
                                          <p:spTgt spid="2356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56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2356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56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356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23569">
                                            <p:txEl>
                                              <p:pRg st="1" end="1"/>
                                            </p:txEl>
                                          </p:spTgt>
                                        </p:tgtEl>
                                        <p:attrNameLst>
                                          <p:attrName>style.visibility</p:attrName>
                                        </p:attrNameLst>
                                      </p:cBhvr>
                                      <p:to>
                                        <p:strVal val="visible"/>
                                      </p:to>
                                    </p:set>
                                    <p:anim calcmode="lin" valueType="num">
                                      <p:cBhvr>
                                        <p:cTn id="25" dur="500" fill="hold"/>
                                        <p:tgtEl>
                                          <p:spTgt spid="23569">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3569">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23569">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3569">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3569">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23569">
                                            <p:txEl>
                                              <p:pRg st="2" end="2"/>
                                            </p:txEl>
                                          </p:spTgt>
                                        </p:tgtEl>
                                        <p:attrNameLst>
                                          <p:attrName>style.visibility</p:attrName>
                                        </p:attrNameLst>
                                      </p:cBhvr>
                                      <p:to>
                                        <p:strVal val="visible"/>
                                      </p:to>
                                    </p:set>
                                    <p:anim calcmode="lin" valueType="num">
                                      <p:cBhvr>
                                        <p:cTn id="34" dur="500" fill="hold"/>
                                        <p:tgtEl>
                                          <p:spTgt spid="23569">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3569">
                                            <p:txEl>
                                              <p:pRg st="2" end="2"/>
                                            </p:txEl>
                                          </p:spTgt>
                                        </p:tgtEl>
                                        <p:attrNameLst>
                                          <p:attrName>ppt_y</p:attrName>
                                        </p:attrNameLst>
                                      </p:cBhvr>
                                      <p:tavLst>
                                        <p:tav tm="0">
                                          <p:val>
                                            <p:strVal val="#ppt_y"/>
                                          </p:val>
                                        </p:tav>
                                        <p:tav tm="100000">
                                          <p:val>
                                            <p:strVal val="#ppt_y"/>
                                          </p:val>
                                        </p:tav>
                                      </p:tavLst>
                                    </p:anim>
                                    <p:anim calcmode="lin" valueType="num">
                                      <p:cBhvr>
                                        <p:cTn id="36" dur="500" fill="hold"/>
                                        <p:tgtEl>
                                          <p:spTgt spid="23569">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3569">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3569">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23565">
                                            <p:txEl>
                                              <p:pRg st="1" end="1"/>
                                            </p:txEl>
                                          </p:spTgt>
                                        </p:tgtEl>
                                        <p:attrNameLst>
                                          <p:attrName>style.visibility</p:attrName>
                                        </p:attrNameLst>
                                      </p:cBhvr>
                                      <p:to>
                                        <p:strVal val="visible"/>
                                      </p:to>
                                    </p:set>
                                    <p:anim calcmode="lin" valueType="num">
                                      <p:cBhvr>
                                        <p:cTn id="43" dur="500" fill="hold"/>
                                        <p:tgtEl>
                                          <p:spTgt spid="2356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3565">
                                            <p:txEl>
                                              <p:pRg st="1" end="1"/>
                                            </p:txEl>
                                          </p:spTgt>
                                        </p:tgtEl>
                                        <p:attrNameLst>
                                          <p:attrName>ppt_y</p:attrName>
                                        </p:attrNameLst>
                                      </p:cBhvr>
                                      <p:tavLst>
                                        <p:tav tm="0">
                                          <p:val>
                                            <p:strVal val="#ppt_y"/>
                                          </p:val>
                                        </p:tav>
                                        <p:tav tm="100000">
                                          <p:val>
                                            <p:strVal val="#ppt_y"/>
                                          </p:val>
                                        </p:tav>
                                      </p:tavLst>
                                    </p:anim>
                                    <p:anim calcmode="lin" valueType="num">
                                      <p:cBhvr>
                                        <p:cTn id="45" dur="500" fill="hold"/>
                                        <p:tgtEl>
                                          <p:spTgt spid="2356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356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3565">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23565">
                                            <p:txEl>
                                              <p:pRg st="2" end="2"/>
                                            </p:txEl>
                                          </p:spTgt>
                                        </p:tgtEl>
                                        <p:attrNameLst>
                                          <p:attrName>style.visibility</p:attrName>
                                        </p:attrNameLst>
                                      </p:cBhvr>
                                      <p:to>
                                        <p:strVal val="visible"/>
                                      </p:to>
                                    </p:set>
                                    <p:anim calcmode="lin" valueType="num">
                                      <p:cBhvr>
                                        <p:cTn id="52" dur="500" fill="hold"/>
                                        <p:tgtEl>
                                          <p:spTgt spid="2356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3565">
                                            <p:txEl>
                                              <p:pRg st="2" end="2"/>
                                            </p:txEl>
                                          </p:spTgt>
                                        </p:tgtEl>
                                        <p:attrNameLst>
                                          <p:attrName>ppt_y</p:attrName>
                                        </p:attrNameLst>
                                      </p:cBhvr>
                                      <p:tavLst>
                                        <p:tav tm="0">
                                          <p:val>
                                            <p:strVal val="#ppt_y"/>
                                          </p:val>
                                        </p:tav>
                                        <p:tav tm="100000">
                                          <p:val>
                                            <p:strVal val="#ppt_y"/>
                                          </p:val>
                                        </p:tav>
                                      </p:tavLst>
                                    </p:anim>
                                    <p:anim calcmode="lin" valueType="num">
                                      <p:cBhvr>
                                        <p:cTn id="54" dur="500" fill="hold"/>
                                        <p:tgtEl>
                                          <p:spTgt spid="2356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356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356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2736</Words>
  <Application>WPS 演示</Application>
  <PresentationFormat>自定义</PresentationFormat>
  <Paragraphs>163</Paragraphs>
  <Slides>17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Arial</vt:lpstr>
      <vt:lpstr>宋体</vt:lpstr>
      <vt:lpstr>Wingdings</vt:lpstr>
      <vt:lpstr>Calibri</vt:lpstr>
      <vt:lpstr>华文行楷</vt:lpstr>
      <vt:lpstr>黑体</vt:lpstr>
      <vt:lpstr>Gulim</vt:lpstr>
      <vt:lpstr>方正大黑简体</vt:lpstr>
      <vt:lpstr>楷体</vt:lpstr>
      <vt:lpstr>Times New Roman</vt:lpstr>
      <vt:lpstr>华文新魏</vt:lpstr>
      <vt:lpstr>方正姚体</vt:lpstr>
      <vt:lpstr>微软雅黑</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category>语文备课大师【全免费】</cp:category>
  <cp:lastModifiedBy>xx</cp:lastModifiedBy>
  <cp:revision>27</cp:revision>
  <dcterms:created xsi:type="dcterms:W3CDTF">2015-12-09T07:23:00Z</dcterms:created>
  <dcterms:modified xsi:type="dcterms:W3CDTF">2018-10-12T02:12:17Z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